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105"/>
  </p:notesMasterIdLst>
  <p:sldIdLst>
    <p:sldId id="256" r:id="rId2"/>
    <p:sldId id="921" r:id="rId3"/>
    <p:sldId id="532" r:id="rId4"/>
    <p:sldId id="624" r:id="rId5"/>
    <p:sldId id="895" r:id="rId6"/>
    <p:sldId id="627" r:id="rId7"/>
    <p:sldId id="628" r:id="rId8"/>
    <p:sldId id="810" r:id="rId9"/>
    <p:sldId id="910" r:id="rId10"/>
    <p:sldId id="913" r:id="rId11"/>
    <p:sldId id="914" r:id="rId12"/>
    <p:sldId id="915" r:id="rId13"/>
    <p:sldId id="916" r:id="rId14"/>
    <p:sldId id="917" r:id="rId15"/>
    <p:sldId id="918" r:id="rId16"/>
    <p:sldId id="919" r:id="rId17"/>
    <p:sldId id="920" r:id="rId18"/>
    <p:sldId id="626" r:id="rId19"/>
    <p:sldId id="842" r:id="rId20"/>
    <p:sldId id="843" r:id="rId21"/>
    <p:sldId id="845" r:id="rId22"/>
    <p:sldId id="854" r:id="rId23"/>
    <p:sldId id="857" r:id="rId24"/>
    <p:sldId id="878" r:id="rId25"/>
    <p:sldId id="881" r:id="rId26"/>
    <p:sldId id="884" r:id="rId27"/>
    <p:sldId id="838" r:id="rId28"/>
    <p:sldId id="898" r:id="rId29"/>
    <p:sldId id="897" r:id="rId30"/>
    <p:sldId id="896" r:id="rId31"/>
    <p:sldId id="911" r:id="rId32"/>
    <p:sldId id="899" r:id="rId33"/>
    <p:sldId id="901" r:id="rId34"/>
    <p:sldId id="777" r:id="rId35"/>
    <p:sldId id="902" r:id="rId36"/>
    <p:sldId id="903" r:id="rId37"/>
    <p:sldId id="912" r:id="rId38"/>
    <p:sldId id="905" r:id="rId39"/>
    <p:sldId id="778" r:id="rId40"/>
    <p:sldId id="779" r:id="rId41"/>
    <p:sldId id="780" r:id="rId42"/>
    <p:sldId id="781" r:id="rId43"/>
    <p:sldId id="782" r:id="rId44"/>
    <p:sldId id="783" r:id="rId45"/>
    <p:sldId id="784" r:id="rId46"/>
    <p:sldId id="785" r:id="rId47"/>
    <p:sldId id="786" r:id="rId48"/>
    <p:sldId id="787" r:id="rId49"/>
    <p:sldId id="788" r:id="rId50"/>
    <p:sldId id="789" r:id="rId51"/>
    <p:sldId id="790" r:id="rId52"/>
    <p:sldId id="791" r:id="rId53"/>
    <p:sldId id="792" r:id="rId54"/>
    <p:sldId id="793" r:id="rId55"/>
    <p:sldId id="795" r:id="rId56"/>
    <p:sldId id="796" r:id="rId57"/>
    <p:sldId id="797" r:id="rId58"/>
    <p:sldId id="798" r:id="rId59"/>
    <p:sldId id="799" r:id="rId60"/>
    <p:sldId id="800" r:id="rId61"/>
    <p:sldId id="801" r:id="rId62"/>
    <p:sldId id="802" r:id="rId63"/>
    <p:sldId id="803" r:id="rId64"/>
    <p:sldId id="804" r:id="rId65"/>
    <p:sldId id="805" r:id="rId66"/>
    <p:sldId id="806" r:id="rId67"/>
    <p:sldId id="807" r:id="rId68"/>
    <p:sldId id="808" r:id="rId69"/>
    <p:sldId id="809" r:id="rId70"/>
    <p:sldId id="839" r:id="rId71"/>
    <p:sldId id="858" r:id="rId72"/>
    <p:sldId id="863" r:id="rId73"/>
    <p:sldId id="859" r:id="rId74"/>
    <p:sldId id="892" r:id="rId75"/>
    <p:sldId id="595" r:id="rId76"/>
    <p:sldId id="597" r:id="rId77"/>
    <p:sldId id="894" r:id="rId78"/>
    <p:sldId id="550" r:id="rId79"/>
    <p:sldId id="551" r:id="rId80"/>
    <p:sldId id="599" r:id="rId81"/>
    <p:sldId id="893" r:id="rId82"/>
    <p:sldId id="865" r:id="rId83"/>
    <p:sldId id="864" r:id="rId84"/>
    <p:sldId id="840" r:id="rId85"/>
    <p:sldId id="816" r:id="rId86"/>
    <p:sldId id="908" r:id="rId87"/>
    <p:sldId id="815" r:id="rId88"/>
    <p:sldId id="906" r:id="rId89"/>
    <p:sldId id="817" r:id="rId90"/>
    <p:sldId id="890" r:id="rId91"/>
    <p:sldId id="818" r:id="rId92"/>
    <p:sldId id="885" r:id="rId93"/>
    <p:sldId id="886" r:id="rId94"/>
    <p:sldId id="887" r:id="rId95"/>
    <p:sldId id="888" r:id="rId96"/>
    <p:sldId id="909" r:id="rId97"/>
    <p:sldId id="871" r:id="rId98"/>
    <p:sldId id="872" r:id="rId99"/>
    <p:sldId id="873" r:id="rId100"/>
    <p:sldId id="874" r:id="rId101"/>
    <p:sldId id="875" r:id="rId102"/>
    <p:sldId id="876" r:id="rId103"/>
    <p:sldId id="559" r:id="rId104"/>
  </p:sldIdLst>
  <p:sldSz cx="9148763" cy="6311900"/>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942">
          <p15:clr>
            <a:srgbClr val="A4A3A4"/>
          </p15:clr>
        </p15:guide>
        <p15:guide id="2" pos="28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99"/>
    <a:srgbClr val="FFCC66"/>
    <a:srgbClr val="9ACCFF"/>
    <a:srgbClr val="76D6FF"/>
    <a:srgbClr val="99CCFF"/>
    <a:srgbClr val="FF9933"/>
    <a:srgbClr val="0000FF"/>
    <a:srgbClr val="42333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个性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个性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59" autoAdjust="0"/>
    <p:restoredTop sz="93088" autoAdjust="0"/>
  </p:normalViewPr>
  <p:slideViewPr>
    <p:cSldViewPr>
      <p:cViewPr varScale="1">
        <p:scale>
          <a:sx n="93" d="100"/>
          <a:sy n="93" d="100"/>
        </p:scale>
        <p:origin x="852" y="78"/>
      </p:cViewPr>
      <p:guideLst>
        <p:guide orient="horz" pos="1942"/>
        <p:guide pos="2882"/>
      </p:guideLst>
    </p:cSldViewPr>
  </p:slideViewPr>
  <p:notesTextViewPr>
    <p:cViewPr>
      <p:scale>
        <a:sx n="1" d="1"/>
        <a:sy n="1" d="1"/>
      </p:scale>
      <p:origin x="0" y="0"/>
    </p:cViewPr>
  </p:notesTextViewPr>
  <p:notesViewPr>
    <p:cSldViewPr>
      <p:cViewPr varScale="1">
        <p:scale>
          <a:sx n="83" d="100"/>
          <a:sy n="83" d="100"/>
        </p:scale>
        <p:origin x="-3864" y="-96"/>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zh-CN"/>
          </a:p>
        </p:txBody>
      </p:sp>
      <p:sp>
        <p:nvSpPr>
          <p:cNvPr id="4099" name="Rectangle 3"/>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zh-CN"/>
          </a:p>
        </p:txBody>
      </p:sp>
      <p:sp>
        <p:nvSpPr>
          <p:cNvPr id="75780" name="Rectangle 4"/>
          <p:cNvSpPr>
            <a:spLocks noGrp="1" noRot="1" noChangeAspect="1" noChangeArrowheads="1"/>
          </p:cNvSpPr>
          <p:nvPr>
            <p:ph type="sldImg" idx="2"/>
          </p:nvPr>
        </p:nvSpPr>
        <p:spPr bwMode="auto">
          <a:xfrm>
            <a:off x="722313" y="685800"/>
            <a:ext cx="5413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684213" y="4343400"/>
            <a:ext cx="5487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zh-CN"/>
          </a:p>
        </p:txBody>
      </p:sp>
      <p:sp>
        <p:nvSpPr>
          <p:cNvPr id="4103" name="Rectangle 7"/>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179AFBB-7F9E-4F08-9C3D-A7845367862C}" type="slidenum">
              <a:rPr lang="en-US" altLang="zh-CN"/>
              <a:pPr>
                <a:defRPr/>
              </a:pPr>
              <a:t>‹#›</a:t>
            </a:fld>
            <a:endParaRPr lang="en-US" altLang="zh-CN"/>
          </a:p>
        </p:txBody>
      </p:sp>
    </p:spTree>
    <p:extLst>
      <p:ext uri="{BB962C8B-B14F-4D97-AF65-F5344CB8AC3E}">
        <p14:creationId xmlns:p14="http://schemas.microsoft.com/office/powerpoint/2010/main" val="1945936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950913" y="685800"/>
            <a:ext cx="49672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fld id="{1297EB65-B994-4081-ADF1-43B6C8CAF17F}" type="slidenum">
              <a:rPr lang="zh-CN" altLang="en-US">
                <a:latin typeface="Calibri" pitchFamily="34" charset="0"/>
                <a:ea typeface="宋体" pitchFamily="2" charset="-122"/>
              </a:rPr>
              <a:pPr/>
              <a:t>3</a:t>
            </a:fld>
            <a:endParaRPr lang="zh-CN" altLang="en-US">
              <a:latin typeface="Calibri" pitchFamily="34" charset="0"/>
              <a:ea typeface="宋体" pitchFamily="2" charset="-122"/>
            </a:endParaRPr>
          </a:p>
        </p:txBody>
      </p:sp>
    </p:spTree>
    <p:extLst>
      <p:ext uri="{BB962C8B-B14F-4D97-AF65-F5344CB8AC3E}">
        <p14:creationId xmlns:p14="http://schemas.microsoft.com/office/powerpoint/2010/main" val="197987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44563" y="685800"/>
            <a:ext cx="4968875" cy="342900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itchFamily="34" charset="0"/>
                <a:ea typeface="宋体" pitchFamily="2" charset="-122"/>
                <a:cs typeface="Arial" pitchFamily="34" charset="0"/>
              </a:rPr>
              <a:t>ABC</a:t>
            </a:r>
            <a:r>
              <a:rPr lang="zh-CN" altLang="en-US" smtClean="0">
                <a:latin typeface="Arial" pitchFamily="34" charset="0"/>
                <a:ea typeface="宋体" pitchFamily="2" charset="-122"/>
                <a:cs typeface="Arial" pitchFamily="34" charset="0"/>
              </a:rPr>
              <a:t>模型作为一种工具揭示并认识到了人们采取不同行为的原因。便于理解。</a:t>
            </a:r>
          </a:p>
          <a:p>
            <a:r>
              <a:rPr lang="zh-CN" altLang="en-US" smtClean="0">
                <a:latin typeface="Arial" pitchFamily="34" charset="0"/>
                <a:ea typeface="宋体" pitchFamily="2" charset="-122"/>
                <a:cs typeface="Arial" pitchFamily="34" charset="0"/>
              </a:rPr>
              <a:t>前提是行为的促成因素</a:t>
            </a:r>
          </a:p>
          <a:p>
            <a:r>
              <a:rPr lang="zh-CN" altLang="en-US" smtClean="0">
                <a:latin typeface="Arial" pitchFamily="34" charset="0"/>
                <a:ea typeface="宋体" pitchFamily="2" charset="-122"/>
                <a:cs typeface="Arial" pitchFamily="34" charset="0"/>
              </a:rPr>
              <a:t>结果鼓励</a:t>
            </a:r>
            <a:r>
              <a:rPr lang="en-US" altLang="zh-CN" smtClean="0">
                <a:latin typeface="Arial" pitchFamily="34" charset="0"/>
                <a:ea typeface="宋体" pitchFamily="2" charset="-122"/>
                <a:cs typeface="Arial" pitchFamily="34" charset="0"/>
              </a:rPr>
              <a:t>(</a:t>
            </a:r>
            <a:r>
              <a:rPr lang="zh-CN" altLang="en-US" smtClean="0">
                <a:latin typeface="Arial" pitchFamily="34" charset="0"/>
                <a:ea typeface="宋体" pitchFamily="2" charset="-122"/>
                <a:cs typeface="Arial" pitchFamily="34" charset="0"/>
              </a:rPr>
              <a:t>如行为不安全但从来没有事故发生</a:t>
            </a:r>
            <a:r>
              <a:rPr lang="en-US" altLang="zh-CN" smtClean="0">
                <a:latin typeface="Arial" pitchFamily="34" charset="0"/>
                <a:ea typeface="宋体" pitchFamily="2" charset="-122"/>
                <a:cs typeface="Arial" pitchFamily="34" charset="0"/>
              </a:rPr>
              <a:t>)</a:t>
            </a:r>
            <a:r>
              <a:rPr lang="zh-CN" altLang="en-US" smtClean="0">
                <a:latin typeface="Arial" pitchFamily="34" charset="0"/>
                <a:ea typeface="宋体" pitchFamily="2" charset="-122"/>
                <a:cs typeface="Arial" pitchFamily="34" charset="0"/>
              </a:rPr>
              <a:t>或阻碍</a:t>
            </a:r>
            <a:r>
              <a:rPr lang="en-US" altLang="zh-CN" smtClean="0">
                <a:latin typeface="Arial" pitchFamily="34" charset="0"/>
                <a:ea typeface="宋体" pitchFamily="2" charset="-122"/>
                <a:cs typeface="Arial" pitchFamily="34" charset="0"/>
              </a:rPr>
              <a:t>(</a:t>
            </a:r>
            <a:r>
              <a:rPr lang="zh-CN" altLang="en-US" smtClean="0">
                <a:latin typeface="Arial" pitchFamily="34" charset="0"/>
                <a:ea typeface="宋体" pitchFamily="2" charset="-122"/>
                <a:cs typeface="Arial" pitchFamily="34" charset="0"/>
              </a:rPr>
              <a:t>如发生过事故或被处罚过</a:t>
            </a:r>
            <a:r>
              <a:rPr lang="en-US" altLang="zh-CN" smtClean="0">
                <a:latin typeface="Arial" pitchFamily="34" charset="0"/>
                <a:ea typeface="宋体" pitchFamily="2" charset="-122"/>
                <a:cs typeface="Arial" pitchFamily="34" charset="0"/>
              </a:rPr>
              <a:t>)</a:t>
            </a:r>
            <a:r>
              <a:rPr lang="zh-CN" altLang="en-US" smtClean="0">
                <a:latin typeface="Arial" pitchFamily="34" charset="0"/>
                <a:ea typeface="宋体" pitchFamily="2" charset="-122"/>
                <a:cs typeface="Arial" pitchFamily="34" charset="0"/>
              </a:rPr>
              <a:t>行为的再次发生。</a:t>
            </a:r>
          </a:p>
        </p:txBody>
      </p:sp>
    </p:spTree>
    <p:extLst>
      <p:ext uri="{BB962C8B-B14F-4D97-AF65-F5344CB8AC3E}">
        <p14:creationId xmlns:p14="http://schemas.microsoft.com/office/powerpoint/2010/main" val="100722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9E551-41EC-4AA9-8D7D-A298FCA4AAF8}" type="slidenum">
              <a:rPr lang="en-US" altLang="zh-CN"/>
              <a:pPr/>
              <a:t>71</a:t>
            </a:fld>
            <a:endParaRPr lang="en-US" altLang="zh-CN"/>
          </a:p>
        </p:txBody>
      </p:sp>
      <p:sp>
        <p:nvSpPr>
          <p:cNvPr id="327682" name="Rectangle 2"/>
          <p:cNvSpPr>
            <a:spLocks noGrp="1" noRot="1" noChangeAspect="1" noChangeArrowheads="1" noTextEdit="1"/>
          </p:cNvSpPr>
          <p:nvPr>
            <p:ph type="sldImg"/>
          </p:nvPr>
        </p:nvSpPr>
        <p:spPr>
          <a:xfrm>
            <a:off x="944563" y="685800"/>
            <a:ext cx="4968875" cy="3429000"/>
          </a:xfrm>
          <a:ln/>
        </p:spPr>
      </p:sp>
      <p:sp>
        <p:nvSpPr>
          <p:cNvPr id="3276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980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44563" y="685800"/>
            <a:ext cx="4968875" cy="3429000"/>
          </a:xfrm>
          <a:ln/>
        </p:spPr>
      </p:sp>
      <p:sp>
        <p:nvSpPr>
          <p:cNvPr id="686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zh-CN" altLang="en-US" smtClean="0">
                <a:latin typeface="Arial" pitchFamily="34" charset="0"/>
                <a:ea typeface="宋体" pitchFamily="2" charset="-122"/>
                <a:cs typeface="Arial" pitchFamily="34" charset="0"/>
              </a:rPr>
              <a:t>基于行为的安全是一个相对较新的术语，用来反映安全和健康管理的积极性方法。</a:t>
            </a:r>
          </a:p>
          <a:p>
            <a:pPr>
              <a:lnSpc>
                <a:spcPct val="90000"/>
              </a:lnSpc>
            </a:pPr>
            <a:r>
              <a:rPr lang="en-US" altLang="zh-CN" smtClean="0">
                <a:latin typeface="Arial" pitchFamily="34" charset="0"/>
                <a:ea typeface="宋体" pitchFamily="2" charset="-122"/>
                <a:cs typeface="Arial" pitchFamily="34" charset="0"/>
              </a:rPr>
              <a:t/>
            </a:r>
            <a:br>
              <a:rPr lang="en-US" altLang="zh-CN" smtClean="0">
                <a:latin typeface="Arial" pitchFamily="34" charset="0"/>
                <a:ea typeface="宋体" pitchFamily="2" charset="-122"/>
                <a:cs typeface="Arial" pitchFamily="34" charset="0"/>
              </a:rPr>
            </a:br>
            <a:r>
              <a:rPr lang="zh-CN" altLang="en-US" smtClean="0">
                <a:latin typeface="Arial" pitchFamily="34" charset="0"/>
                <a:ea typeface="宋体" pitchFamily="2" charset="-122"/>
                <a:cs typeface="Arial" pitchFamily="34" charset="0"/>
              </a:rPr>
              <a:t>那么，这个相对较新的理念到底是什么以及如何应用到组织中？让我们首先从定义看起。基于行为的安全描述了预防伤害的积极性方法，关注会引发伤害的危险行为或有助于预防伤害的安全行为。换句话说，基于行为的安全是一个伤害预防流程。</a:t>
            </a:r>
          </a:p>
          <a:p>
            <a:pPr>
              <a:lnSpc>
                <a:spcPct val="90000"/>
              </a:lnSpc>
            </a:pPr>
            <a:r>
              <a:rPr lang="zh-CN" altLang="en-US" smtClean="0">
                <a:latin typeface="Arial" pitchFamily="34" charset="0"/>
                <a:ea typeface="宋体" pitchFamily="2" charset="-122"/>
                <a:cs typeface="Arial" pitchFamily="34" charset="0"/>
              </a:rPr>
              <a:t/>
            </a:r>
            <a:br>
              <a:rPr lang="zh-CN" altLang="en-US" smtClean="0">
                <a:latin typeface="Arial" pitchFamily="34" charset="0"/>
                <a:ea typeface="宋体" pitchFamily="2" charset="-122"/>
                <a:cs typeface="Arial" pitchFamily="34" charset="0"/>
              </a:rPr>
            </a:br>
            <a:r>
              <a:rPr lang="zh-CN" altLang="en-US" smtClean="0">
                <a:latin typeface="Arial" pitchFamily="34" charset="0"/>
                <a:ea typeface="宋体" pitchFamily="2" charset="-122"/>
                <a:cs typeface="Arial" pitchFamily="34" charset="0"/>
              </a:rPr>
              <a:t>安全确实在不断发展，意味着它有连续性。如果你想切实降低工伤数量并始终保持该效果，需要通过将员工的日常活动和完全安全文化保持一致，营造一种安全的生活方式。</a:t>
            </a:r>
          </a:p>
          <a:p>
            <a:pPr>
              <a:lnSpc>
                <a:spcPct val="90000"/>
              </a:lnSpc>
            </a:pPr>
            <a:r>
              <a:rPr lang="zh-CN" altLang="en-US" smtClean="0">
                <a:latin typeface="Arial" pitchFamily="34" charset="0"/>
                <a:ea typeface="宋体" pitchFamily="2" charset="-122"/>
                <a:cs typeface="Arial" pitchFamily="34" charset="0"/>
              </a:rPr>
              <a:t/>
            </a:r>
            <a:br>
              <a:rPr lang="zh-CN" altLang="en-US" smtClean="0">
                <a:latin typeface="Arial" pitchFamily="34" charset="0"/>
                <a:ea typeface="宋体" pitchFamily="2" charset="-122"/>
                <a:cs typeface="Arial" pitchFamily="34" charset="0"/>
              </a:rPr>
            </a:br>
            <a:r>
              <a:rPr lang="zh-CN" altLang="en-US" smtClean="0">
                <a:latin typeface="Arial" pitchFamily="34" charset="0"/>
                <a:ea typeface="宋体" pitchFamily="2" charset="-122"/>
                <a:cs typeface="Arial" pitchFamily="34" charset="0"/>
              </a:rPr>
              <a:t>虽然很多人会赞同基于行为的安全定义，但却很少有人同意实际涉及的相关流程。例如，一些专家认为基于行为的安全应是一套要求严格的流程；另一些则认为应该更加灵活，并与个人价值观整合。还有一些人认为基于行为的安全应融合自尊和个人动机技巧等人文理念。盖勒博士的流程综合了以上所有观点，具有实用、有效的特点。</a:t>
            </a:r>
          </a:p>
          <a:p>
            <a:pPr>
              <a:lnSpc>
                <a:spcPct val="90000"/>
              </a:lnSpc>
            </a:pPr>
            <a:endParaRPr lang="en-US" altLang="zh-CN" smtClean="0">
              <a:latin typeface="Arial" pitchFamily="34" charset="0"/>
              <a:ea typeface="宋体" pitchFamily="2" charset="-122"/>
              <a:cs typeface="Arial" pitchFamily="34" charset="0"/>
            </a:endParaRPr>
          </a:p>
          <a:p>
            <a:pPr>
              <a:lnSpc>
                <a:spcPct val="90000"/>
              </a:lnSpc>
            </a:pPr>
            <a:r>
              <a:rPr lang="zh-CN" altLang="en-US" smtClean="0">
                <a:latin typeface="Arial" pitchFamily="34" charset="0"/>
                <a:ea typeface="宋体" pitchFamily="2" charset="-122"/>
                <a:cs typeface="Arial" pitchFamily="34" charset="0"/>
              </a:rPr>
              <a:t>注释：该培训大纲基于</a:t>
            </a:r>
            <a:r>
              <a:rPr lang="en-US" altLang="zh-CN" smtClean="0">
                <a:latin typeface="Arial" pitchFamily="34" charset="0"/>
                <a:ea typeface="宋体" pitchFamily="2" charset="-122"/>
                <a:cs typeface="Arial" pitchFamily="34" charset="0"/>
              </a:rPr>
              <a:t>E</a:t>
            </a:r>
            <a:r>
              <a:rPr lang="en-US" altLang="zh-CN" sz="1400" smtClean="0">
                <a:latin typeface="Arial" pitchFamily="34" charset="0"/>
                <a:ea typeface="宋体" pitchFamily="2" charset="-122"/>
                <a:cs typeface="Arial" pitchFamily="34" charset="0"/>
              </a:rPr>
              <a:t>·</a:t>
            </a:r>
            <a:r>
              <a:rPr lang="zh-CN" altLang="en-US" sz="1400" smtClean="0">
                <a:latin typeface="Arial" pitchFamily="34" charset="0"/>
                <a:ea typeface="宋体" pitchFamily="2" charset="-122"/>
                <a:cs typeface="Arial" pitchFamily="34" charset="0"/>
              </a:rPr>
              <a:t>斯考特</a:t>
            </a:r>
            <a:r>
              <a:rPr lang="en-US" altLang="zh-CN" sz="1400" smtClean="0">
                <a:latin typeface="Arial" pitchFamily="34" charset="0"/>
                <a:ea typeface="宋体" pitchFamily="2" charset="-122"/>
                <a:cs typeface="Arial" pitchFamily="34" charset="0"/>
              </a:rPr>
              <a:t>·</a:t>
            </a:r>
            <a:r>
              <a:rPr lang="zh-CN" altLang="en-US" sz="1400" smtClean="0">
                <a:latin typeface="Arial" pitchFamily="34" charset="0"/>
                <a:ea typeface="宋体" pitchFamily="2" charset="-122"/>
                <a:cs typeface="Arial" pitchFamily="34" charset="0"/>
              </a:rPr>
              <a:t>盖勒博士的”去做“之基于行为的安全方法，但也运用了其他方法。无论采用何种培训，需针对学员的需求调整内容。</a:t>
            </a:r>
          </a:p>
        </p:txBody>
      </p:sp>
    </p:spTree>
    <p:extLst>
      <p:ext uri="{BB962C8B-B14F-4D97-AF65-F5344CB8AC3E}">
        <p14:creationId xmlns:p14="http://schemas.microsoft.com/office/powerpoint/2010/main" val="176193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44563" y="685800"/>
            <a:ext cx="496887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179AFBB-7F9E-4F08-9C3D-A7845367862C}" type="slidenum">
              <a:rPr lang="en-US" altLang="zh-CN" smtClean="0"/>
              <a:pPr>
                <a:defRPr/>
              </a:pPr>
              <a:t>76</a:t>
            </a:fld>
            <a:endParaRPr lang="en-US" altLang="zh-CN"/>
          </a:p>
        </p:txBody>
      </p:sp>
    </p:spTree>
    <p:extLst>
      <p:ext uri="{BB962C8B-B14F-4D97-AF65-F5344CB8AC3E}">
        <p14:creationId xmlns:p14="http://schemas.microsoft.com/office/powerpoint/2010/main" val="39468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944563" y="685800"/>
            <a:ext cx="496887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15DB0D26-893C-4E04-8ED4-9C05CB4397E8}" type="slidenum">
              <a:rPr lang="zh-CN" altLang="en-US">
                <a:latin typeface="Calibri" pitchFamily="34" charset="0"/>
              </a:rPr>
              <a:pPr/>
              <a:t>90</a:t>
            </a:fld>
            <a:endParaRPr lang="zh-CN" altLang="en-US">
              <a:latin typeface="Calibri" pitchFamily="34" charset="0"/>
            </a:endParaRPr>
          </a:p>
        </p:txBody>
      </p:sp>
    </p:spTree>
    <p:extLst>
      <p:ext uri="{BB962C8B-B14F-4D97-AF65-F5344CB8AC3E}">
        <p14:creationId xmlns:p14="http://schemas.microsoft.com/office/powerpoint/2010/main" val="88422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0714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8" name="标题占位符 1"/>
          <p:cNvSpPr>
            <a:spLocks noGrp="1"/>
          </p:cNvSpPr>
          <p:nvPr>
            <p:ph type="title"/>
          </p:nvPr>
        </p:nvSpPr>
        <p:spPr>
          <a:xfrm>
            <a:off x="679785" y="637537"/>
            <a:ext cx="6916369" cy="517316"/>
          </a:xfrm>
          <a:prstGeom prst="rect">
            <a:avLst/>
          </a:prstGeom>
        </p:spPr>
        <p:txBody>
          <a:bodyPr rtlCol="0">
            <a:noAutofit/>
          </a:bodyPr>
          <a:lstStyle>
            <a:lvl1pPr algn="l" rtl="0" eaLnBrk="0" fontAlgn="base" hangingPunct="0">
              <a:spcBef>
                <a:spcPct val="0"/>
              </a:spcBef>
              <a:spcAft>
                <a:spcPct val="0"/>
              </a:spcAft>
              <a:defRPr lang="zh-CN" altLang="en-US" sz="3000" b="1" kern="1200" dirty="0">
                <a:solidFill>
                  <a:srgbClr val="7575D1"/>
                </a:solidFill>
                <a:latin typeface="微软雅黑" pitchFamily="34" charset="-122"/>
                <a:ea typeface="微软雅黑" pitchFamily="34" charset="-122"/>
                <a:cs typeface="+mj-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4517662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auto">
          <a:xfrm>
            <a:off x="683924" y="-9724"/>
            <a:ext cx="5094408" cy="66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Tree>
    <p:extLst>
      <p:ext uri="{BB962C8B-B14F-4D97-AF65-F5344CB8AC3E}">
        <p14:creationId xmlns:p14="http://schemas.microsoft.com/office/powerpoint/2010/main" val="72904653"/>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438" y="1472777"/>
            <a:ext cx="8233887" cy="416556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39153705"/>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3924" y="-9725"/>
            <a:ext cx="5094408" cy="663334"/>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748861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5748338"/>
            <a:ext cx="2135188" cy="438150"/>
          </a:xfrm>
          <a:prstGeom prst="rect">
            <a:avLst/>
          </a:prstGeom>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5788" y="5748338"/>
            <a:ext cx="2897187" cy="438150"/>
          </a:xfrm>
          <a:prstGeom prst="rect">
            <a:avLst/>
          </a:prstGeom>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6556375" y="5748338"/>
            <a:ext cx="2135188" cy="438150"/>
          </a:xfrm>
          <a:prstGeom prst="rect">
            <a:avLst/>
          </a:prstGeom>
          <a:ln/>
        </p:spPr>
        <p:txBody>
          <a:bodyPr/>
          <a:lstStyle>
            <a:lvl1pPr>
              <a:defRPr/>
            </a:lvl1pPr>
          </a:lstStyle>
          <a:p>
            <a:pPr>
              <a:defRPr/>
            </a:pPr>
            <a:fld id="{FC519DF7-4311-49BD-AE6D-DA591F18D931}" type="slidenum">
              <a:rPr lang="en-US" altLang="zh-CN"/>
              <a:pPr>
                <a:defRPr/>
              </a:pPr>
              <a:t>‹#›</a:t>
            </a:fld>
            <a:endParaRPr lang="en-US" altLang="zh-CN"/>
          </a:p>
        </p:txBody>
      </p:sp>
    </p:spTree>
    <p:extLst>
      <p:ext uri="{BB962C8B-B14F-4D97-AF65-F5344CB8AC3E}">
        <p14:creationId xmlns:p14="http://schemas.microsoft.com/office/powerpoint/2010/main" val="222639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83924" y="-9725"/>
            <a:ext cx="5094408" cy="663334"/>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11263"/>
            <a:ext cx="8234363" cy="438308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5748338"/>
            <a:ext cx="2135188" cy="4381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5788" y="5748338"/>
            <a:ext cx="2897187" cy="4381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6375" y="5748338"/>
            <a:ext cx="2135188" cy="438150"/>
          </a:xfrm>
          <a:prstGeom prst="rect">
            <a:avLst/>
          </a:prstGeom>
          <a:ln/>
        </p:spPr>
        <p:txBody>
          <a:bodyPr/>
          <a:lstStyle>
            <a:lvl1pPr>
              <a:defRPr/>
            </a:lvl1pPr>
          </a:lstStyle>
          <a:p>
            <a:pPr>
              <a:defRPr/>
            </a:pPr>
            <a:fld id="{D8A95770-1D3B-4C84-8434-8F765FAC1061}" type="slidenum">
              <a:rPr lang="en-US" altLang="zh-CN"/>
              <a:pPr>
                <a:defRPr/>
              </a:pPr>
              <a:t>‹#›</a:t>
            </a:fld>
            <a:endParaRPr lang="en-US" altLang="zh-CN"/>
          </a:p>
        </p:txBody>
      </p:sp>
    </p:spTree>
    <p:extLst>
      <p:ext uri="{BB962C8B-B14F-4D97-AF65-F5344CB8AC3E}">
        <p14:creationId xmlns:p14="http://schemas.microsoft.com/office/powerpoint/2010/main" val="223740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438" y="252769"/>
            <a:ext cx="8233887" cy="105198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438" y="1472777"/>
            <a:ext cx="4040704" cy="416556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50621" y="1472777"/>
            <a:ext cx="4040704" cy="4165562"/>
          </a:xfrm>
          <a:prstGeom prst="rect">
            <a:avLst/>
          </a:prstGeom>
        </p:spPr>
        <p:txBody>
          <a:bodyPr/>
          <a:lstStyle/>
          <a:p>
            <a:endParaRPr lang="zh-CN" altLang="en-US"/>
          </a:p>
        </p:txBody>
      </p:sp>
    </p:spTree>
    <p:extLst>
      <p:ext uri="{BB962C8B-B14F-4D97-AF65-F5344CB8AC3E}">
        <p14:creationId xmlns:p14="http://schemas.microsoft.com/office/powerpoint/2010/main" val="34660114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10" name="Line 33"/>
          <p:cNvSpPr>
            <a:spLocks noChangeShapeType="1"/>
          </p:cNvSpPr>
          <p:nvPr/>
        </p:nvSpPr>
        <p:spPr bwMode="auto">
          <a:xfrm flipH="1">
            <a:off x="2" y="704244"/>
            <a:ext cx="250955" cy="0"/>
          </a:xfrm>
          <a:prstGeom prst="line">
            <a:avLst/>
          </a:prstGeom>
          <a:noFill/>
          <a:ln w="38100">
            <a:solidFill>
              <a:schemeClr val="bg1"/>
            </a:solidFill>
            <a:round/>
            <a:headEnd/>
            <a:tailEnd/>
          </a:ln>
          <a:effectLst/>
        </p:spPr>
        <p:txBody>
          <a:bodyPr lIns="89450" tIns="44724" rIns="89450" bIns="44724"/>
          <a:lstStyle/>
          <a:p>
            <a:pPr>
              <a:lnSpc>
                <a:spcPct val="215000"/>
              </a:lnSpc>
              <a:spcBef>
                <a:spcPct val="20000"/>
              </a:spcBef>
              <a:buClr>
                <a:srgbClr val="FF9900"/>
              </a:buClr>
              <a:buFont typeface="Wingdings" pitchFamily="2" charset="2"/>
              <a:buChar char="u"/>
              <a:defRPr/>
            </a:pPr>
            <a:endParaRPr lang="zh-CN" altLang="en-US"/>
          </a:p>
        </p:txBody>
      </p:sp>
      <p:sp>
        <p:nvSpPr>
          <p:cNvPr id="3" name="Title 2"/>
          <p:cNvSpPr>
            <a:spLocks noGrp="1" noChangeArrowheads="1"/>
          </p:cNvSpPr>
          <p:nvPr>
            <p:ph type="title"/>
          </p:nvPr>
        </p:nvSpPr>
        <p:spPr>
          <a:xfrm>
            <a:off x="2809464" y="1244837"/>
            <a:ext cx="3529262" cy="596124"/>
          </a:xfrm>
          <a:prstGeom prst="rect">
            <a:avLst/>
          </a:prstGeom>
        </p:spPr>
        <p:txBody>
          <a:bodyPr/>
          <a:lstStyle>
            <a:lvl1pPr>
              <a:defRPr sz="3400">
                <a:solidFill>
                  <a:srgbClr val="FCB040"/>
                </a:solidFill>
                <a:latin typeface="华文细黑" pitchFamily="2" charset="-122"/>
                <a:ea typeface="华文细黑" pitchFamily="2" charset="-122"/>
              </a:defRPr>
            </a:lvl1pPr>
          </a:lstStyle>
          <a:p>
            <a:r>
              <a:rPr lang="en-US" altLang="zh-CN" smtClean="0"/>
              <a:t>Click to edit Master title style</a:t>
            </a:r>
            <a:endParaRPr lang="zh-CN" altLang="en-US" dirty="0"/>
          </a:p>
        </p:txBody>
      </p:sp>
      <p:sp>
        <p:nvSpPr>
          <p:cNvPr id="8" name="Content Placeholder 7"/>
          <p:cNvSpPr>
            <a:spLocks noGrp="1"/>
          </p:cNvSpPr>
          <p:nvPr>
            <p:ph sz="quarter" idx="10"/>
          </p:nvPr>
        </p:nvSpPr>
        <p:spPr>
          <a:xfrm>
            <a:off x="1044543" y="2037701"/>
            <a:ext cx="7063278" cy="3419479"/>
          </a:xfrm>
          <a:prstGeom prst="rect">
            <a:avLst/>
          </a:prstGeom>
        </p:spPr>
        <p:txBody>
          <a:bodyPr/>
          <a:lstStyle>
            <a:lvl1pPr algn="l">
              <a:lnSpc>
                <a:spcPct val="120000"/>
              </a:lnSpc>
              <a:spcBef>
                <a:spcPct val="50000"/>
              </a:spcBef>
              <a:buFont typeface="Wingdings" pitchFamily="2" charset="2"/>
              <a:buNone/>
              <a:defRPr sz="2700">
                <a:latin typeface="华文细黑" pitchFamily="2" charset="-122"/>
                <a:ea typeface="华文细黑" pitchFamily="2" charset="-122"/>
              </a:defRPr>
            </a:lvl1pPr>
          </a:lstStyle>
          <a:p>
            <a:pPr lvl="0"/>
            <a:r>
              <a:rPr lang="en-US" altLang="zh-CN" smtClean="0"/>
              <a:t>Click to edit Master text styles</a:t>
            </a:r>
          </a:p>
        </p:txBody>
      </p:sp>
      <p:sp>
        <p:nvSpPr>
          <p:cNvPr id="12" name="Footer Placeholder 3"/>
          <p:cNvSpPr>
            <a:spLocks noGrp="1"/>
          </p:cNvSpPr>
          <p:nvPr>
            <p:ph type="ftr" sz="quarter" idx="11"/>
          </p:nvPr>
        </p:nvSpPr>
        <p:spPr>
          <a:xfrm>
            <a:off x="3125828" y="5742077"/>
            <a:ext cx="2897109" cy="306828"/>
          </a:xfrm>
          <a:prstGeom prst="rect">
            <a:avLst/>
          </a:prstGeom>
        </p:spPr>
        <p:txBody>
          <a:bodyPr lIns="89611" tIns="44806" rIns="89611" bIns="44806"/>
          <a:lstStyle>
            <a:lvl1pPr algn="ctr" fontAlgn="auto">
              <a:spcBef>
                <a:spcPts val="0"/>
              </a:spcBef>
              <a:spcAft>
                <a:spcPts val="0"/>
              </a:spcAft>
              <a:defRPr sz="1800" b="0">
                <a:latin typeface="+mn-lt"/>
                <a:ea typeface="+mn-ea"/>
              </a:defRPr>
            </a:lvl1pPr>
          </a:lstStyle>
          <a:p>
            <a:pPr>
              <a:defRPr/>
            </a:pPr>
            <a:fld id="{C7B76BFB-018F-44DC-AC8C-FF438D5F94F4}" type="slidenum">
              <a:rPr lang="en-US" altLang="zh-CN"/>
              <a:pPr>
                <a:defRPr/>
              </a:pPr>
              <a:t>‹#›</a:t>
            </a:fld>
            <a:endParaRPr lang="en-US" altLang="zh-CN" dirty="0"/>
          </a:p>
        </p:txBody>
      </p:sp>
    </p:spTree>
    <p:extLst>
      <p:ext uri="{BB962C8B-B14F-4D97-AF65-F5344CB8AC3E}">
        <p14:creationId xmlns:p14="http://schemas.microsoft.com/office/powerpoint/2010/main" val="8795648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0145" y="192864"/>
            <a:ext cx="8233887" cy="864964"/>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70145" y="1224392"/>
            <a:ext cx="8233887" cy="4165562"/>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7719269" y="5974389"/>
            <a:ext cx="1226188" cy="279067"/>
          </a:xfrm>
          <a:prstGeom prst="rect">
            <a:avLst/>
          </a:prstGeom>
          <a:ln/>
        </p:spPr>
        <p:txBody>
          <a:bodyPr/>
          <a:lstStyle>
            <a:lvl1pPr>
              <a:defRPr/>
            </a:lvl1pPr>
          </a:lstStyle>
          <a:p>
            <a:fld id="{2F22CD6A-CD28-44A9-8302-AA0DBA1CC54C}" type="datetime1">
              <a:rPr lang="zh-CN" altLang="en-US"/>
              <a:pPr/>
              <a:t>2018/3/12</a:t>
            </a:fld>
            <a:endParaRPr lang="en-US" altLang="zh-CN"/>
          </a:p>
        </p:txBody>
      </p:sp>
      <p:sp>
        <p:nvSpPr>
          <p:cNvPr id="5" name="Rectangle 5"/>
          <p:cNvSpPr>
            <a:spLocks noGrp="1" noChangeArrowheads="1"/>
          </p:cNvSpPr>
          <p:nvPr>
            <p:ph type="sldNum" sz="quarter" idx="11"/>
          </p:nvPr>
        </p:nvSpPr>
        <p:spPr>
          <a:xfrm>
            <a:off x="7090292" y="5974389"/>
            <a:ext cx="574974" cy="279067"/>
          </a:xfrm>
          <a:prstGeom prst="rect">
            <a:avLst/>
          </a:prstGeom>
          <a:ln/>
        </p:spPr>
        <p:txBody>
          <a:bodyPr/>
          <a:lstStyle>
            <a:lvl1pPr>
              <a:defRPr/>
            </a:lvl1pPr>
          </a:lstStyle>
          <a:p>
            <a:r>
              <a:rPr lang="en-US" altLang="zh-CN"/>
              <a:t>page </a:t>
            </a:r>
            <a:fld id="{2EF3B1C6-F1EF-4345-B820-90234B4FF4CD}" type="slidenum">
              <a:rPr lang="en-US" altLang="zh-CN"/>
              <a:pPr/>
              <a:t>‹#›</a:t>
            </a:fld>
            <a:r>
              <a:rPr lang="en-US" altLang="zh-CN"/>
              <a:t> /</a:t>
            </a:r>
          </a:p>
        </p:txBody>
      </p:sp>
    </p:spTree>
    <p:extLst>
      <p:ext uri="{BB962C8B-B14F-4D97-AF65-F5344CB8AC3E}">
        <p14:creationId xmlns:p14="http://schemas.microsoft.com/office/powerpoint/2010/main" val="303531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6"/>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73" y="641586"/>
            <a:ext cx="9112231" cy="13442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73" y="5438670"/>
            <a:ext cx="873230" cy="873230"/>
          </a:xfrm>
          <a:prstGeom prst="rect">
            <a:avLst/>
          </a:prstGeom>
        </p:spPr>
      </p:pic>
    </p:spTree>
    <p:extLst>
      <p:ext uri="{BB962C8B-B14F-4D97-AF65-F5344CB8AC3E}">
        <p14:creationId xmlns:p14="http://schemas.microsoft.com/office/powerpoint/2010/main" val="323352312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21" r:id="rId6"/>
    <p:sldLayoutId id="2147484022" r:id="rId7"/>
    <p:sldLayoutId id="2147484010" r:id="rId8"/>
    <p:sldLayoutId id="2147484027" r:id="rId9"/>
    <p:sldLayoutId id="2147484028" r:id="rId10"/>
  </p:sldLayoutIdLst>
  <p:transition spd="med">
    <p:random/>
  </p:transition>
  <p:timing>
    <p:tnLst>
      <p:par>
        <p:cTn id="1" dur="indefinite" restart="never" nodeType="tmRoot"/>
      </p:par>
    </p:tnLst>
  </p:timing>
  <p:hf sldNum="0" hdr="0" dt="0"/>
  <p:txStyles>
    <p:titleStyle>
      <a:lvl1pPr algn="l" rtl="0" eaLnBrk="0" fontAlgn="base" hangingPunct="0">
        <a:spcBef>
          <a:spcPct val="0"/>
        </a:spcBef>
        <a:spcAft>
          <a:spcPct val="0"/>
        </a:spcAft>
        <a:defRPr lang="zh-CN" altLang="en-US" sz="2600" b="1" dirty="0" smtClean="0">
          <a:solidFill>
            <a:schemeClr val="tx2"/>
          </a:solidFill>
          <a:latin typeface="微软雅黑" pitchFamily="34" charset="-122"/>
          <a:ea typeface="微软雅黑" pitchFamily="34" charset="-122"/>
          <a:cs typeface="华文细黑" pitchFamily="2" charset="-122"/>
        </a:defRPr>
      </a:lvl1pPr>
      <a:lvl2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2pPr>
      <a:lvl3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3pPr>
      <a:lvl4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4pPr>
      <a:lvl5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5pPr>
      <a:lvl6pPr marL="4572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6pPr>
      <a:lvl7pPr marL="9144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7pPr>
      <a:lvl8pPr marL="13716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8pPr>
      <a:lvl9pPr marL="18288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HeiTGB-Medium-U"/>
        </a:defRPr>
      </a:lvl1pPr>
      <a:lvl2pPr marL="742950" indent="-285750" algn="l" rtl="0" eaLnBrk="0" fontAlgn="base" hangingPunct="0">
        <a:spcBef>
          <a:spcPct val="20000"/>
        </a:spcBef>
        <a:spcAft>
          <a:spcPct val="0"/>
        </a:spcAft>
        <a:buChar char="–"/>
        <a:defRPr sz="2800">
          <a:solidFill>
            <a:schemeClr val="tx1"/>
          </a:solidFill>
          <a:latin typeface="+mn-lt"/>
          <a:ea typeface="+mn-ea"/>
          <a:cs typeface="MHeiTGB-Medium-U"/>
        </a:defRPr>
      </a:lvl2pPr>
      <a:lvl3pPr marL="1143000" indent="-228600" algn="l" rtl="0" eaLnBrk="0" fontAlgn="base" hangingPunct="0">
        <a:spcBef>
          <a:spcPct val="20000"/>
        </a:spcBef>
        <a:spcAft>
          <a:spcPct val="0"/>
        </a:spcAft>
        <a:buChar char="•"/>
        <a:defRPr sz="2400">
          <a:solidFill>
            <a:schemeClr val="tx1"/>
          </a:solidFill>
          <a:latin typeface="+mn-lt"/>
          <a:ea typeface="+mn-ea"/>
          <a:cs typeface="MHeiTGB-Medium-U"/>
        </a:defRPr>
      </a:lvl3pPr>
      <a:lvl4pPr marL="1600200" indent="-228600" algn="l" rtl="0" eaLnBrk="0" fontAlgn="base" hangingPunct="0">
        <a:spcBef>
          <a:spcPct val="20000"/>
        </a:spcBef>
        <a:spcAft>
          <a:spcPct val="0"/>
        </a:spcAft>
        <a:buChar char="–"/>
        <a:defRPr sz="2000">
          <a:solidFill>
            <a:schemeClr val="tx1"/>
          </a:solidFill>
          <a:latin typeface="+mn-lt"/>
          <a:ea typeface="+mn-ea"/>
          <a:cs typeface="MHeiTGB-Medium-U"/>
        </a:defRPr>
      </a:lvl4pPr>
      <a:lvl5pPr marL="2057400" indent="-228600" algn="l" rtl="0" eaLnBrk="0" fontAlgn="base" hangingPunct="0">
        <a:spcBef>
          <a:spcPct val="20000"/>
        </a:spcBef>
        <a:spcAft>
          <a:spcPct val="0"/>
        </a:spcAft>
        <a:buChar char="»"/>
        <a:defRPr sz="2000">
          <a:solidFill>
            <a:schemeClr val="tx1"/>
          </a:solidFill>
          <a:latin typeface="+mn-lt"/>
          <a:ea typeface="+mn-ea"/>
          <a:cs typeface="MHeiTGB-Medium-U"/>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92.png"/><Relationship Id="rId4" Type="http://schemas.openxmlformats.org/officeDocument/2006/relationships/image" Target="../media/image91.png"/></Relationships>
</file>

<file path=ppt/slides/_rels/slide10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4.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slideLayout" Target="../slideLayouts/slideLayout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1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slideLayout" Target="../slideLayouts/slideLayout3.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s>
</file>

<file path=ppt/slides/_rels/slide16.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image" Target="../media/image4.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19" Type="http://schemas.openxmlformats.org/officeDocument/2006/relationships/slideLayout" Target="../slideLayouts/slideLayout3.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8.jpe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5.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67.wmf"/><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4.png"/><Relationship Id="rId4" Type="http://schemas.openxmlformats.org/officeDocument/2006/relationships/tags" Target="../tags/tag67.xml"/><Relationship Id="rId9"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slideLayout" Target="../slideLayouts/slideLayout3.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image" Target="../media/image4.png"/><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69.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2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2" Type="http://schemas.openxmlformats.org/officeDocument/2006/relationships/tags" Target="../tags/tag85.xml"/><Relationship Id="rId16" Type="http://schemas.openxmlformats.org/officeDocument/2006/relationships/image" Target="../media/image4.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72.jpeg"/><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77.wmf"/><Relationship Id="rId4" Type="http://schemas.openxmlformats.org/officeDocument/2006/relationships/image" Target="../media/image76.wmf"/></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8.emf"/><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10" Type="http://schemas.openxmlformats.org/officeDocument/2006/relationships/image" Target="../media/image4.png"/><Relationship Id="rId4" Type="http://schemas.openxmlformats.org/officeDocument/2006/relationships/tags" Target="../tags/tag100.xml"/><Relationship Id="rId9" Type="http://schemas.openxmlformats.org/officeDocument/2006/relationships/notesSlide" Target="../notesSlides/notesSlide6.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0.emf"/><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83.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87.png"/></Relationships>
</file>

<file path=ppt/slides/_rels/slide95.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slideLayout" Target="../slideLayouts/slideLayout5.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4.png"/></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ic2.ooopic.com/50/71/84/98bOOOPIC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968" y="2979673"/>
            <a:ext cx="3703390" cy="333222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261921" y="1427710"/>
            <a:ext cx="6264870" cy="1152128"/>
          </a:xfrm>
          <a:prstGeom prst="rect">
            <a:avLst/>
          </a:prstGeom>
          <a:solidFill>
            <a:srgbClr val="0070C0"/>
          </a:solidFill>
        </p:spPr>
        <p:txBody>
          <a:bodyPr anchor="ctr"/>
          <a:lstStyle/>
          <a:p>
            <a:pPr algn="ctr">
              <a:spcBef>
                <a:spcPct val="20000"/>
              </a:spcBef>
            </a:pPr>
            <a:r>
              <a:rPr lang="zh-CN" altLang="en-US" sz="3600" b="1" dirty="0" smtClean="0">
                <a:solidFill>
                  <a:schemeClr val="bg1"/>
                </a:solidFill>
                <a:latin typeface="微软雅黑" panose="020B0503020204020204" pitchFamily="34" charset="-122"/>
                <a:ea typeface="微软雅黑" panose="020B0503020204020204" pitchFamily="34" charset="-122"/>
                <a:cs typeface="MHeiTGB-Medium-U"/>
              </a:rPr>
              <a:t>安全</a:t>
            </a:r>
            <a:r>
              <a:rPr lang="zh-CN" altLang="en-US" sz="3600" b="1" dirty="0">
                <a:solidFill>
                  <a:schemeClr val="bg1"/>
                </a:solidFill>
                <a:latin typeface="微软雅黑" panose="020B0503020204020204" pitchFamily="34" charset="-122"/>
                <a:ea typeface="微软雅黑" panose="020B0503020204020204" pitchFamily="34" charset="-122"/>
                <a:cs typeface="MHeiTGB-Medium-U"/>
              </a:rPr>
              <a:t>意识培养和行为</a:t>
            </a:r>
            <a:r>
              <a:rPr lang="zh-CN" altLang="en-US" sz="3600" b="1" dirty="0" smtClean="0">
                <a:solidFill>
                  <a:schemeClr val="bg1"/>
                </a:solidFill>
                <a:latin typeface="微软雅黑" panose="020B0503020204020204" pitchFamily="34" charset="-122"/>
                <a:ea typeface="微软雅黑" panose="020B0503020204020204" pitchFamily="34" charset="-122"/>
                <a:cs typeface="MHeiTGB-Medium-U"/>
              </a:rPr>
              <a:t>安全管理</a:t>
            </a:r>
            <a:endParaRPr lang="zh-CN" altLang="en-US" sz="3600" b="1" i="0" dirty="0">
              <a:solidFill>
                <a:schemeClr val="bg1"/>
              </a:solidFill>
              <a:latin typeface="微软雅黑" panose="020B0503020204020204" pitchFamily="34" charset="-122"/>
              <a:ea typeface="微软雅黑" panose="020B0503020204020204" pitchFamily="34" charset="-122"/>
              <a:cs typeface="MHeiTGB-Medium-U"/>
            </a:endParaRPr>
          </a:p>
        </p:txBody>
      </p:sp>
      <p:sp>
        <p:nvSpPr>
          <p:cNvPr id="12" name="Rectangle 7"/>
          <p:cNvSpPr txBox="1">
            <a:spLocks noChangeArrowheads="1"/>
          </p:cNvSpPr>
          <p:nvPr/>
        </p:nvSpPr>
        <p:spPr>
          <a:xfrm>
            <a:off x="2594129" y="4889306"/>
            <a:ext cx="4032250" cy="85900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HeiTGB-Medium-U"/>
              </a:defRPr>
            </a:lvl1pPr>
            <a:lvl2pPr marL="742950" indent="-285750" algn="l" rtl="0" eaLnBrk="0" fontAlgn="base" hangingPunct="0">
              <a:spcBef>
                <a:spcPct val="20000"/>
              </a:spcBef>
              <a:spcAft>
                <a:spcPct val="0"/>
              </a:spcAft>
              <a:buChar char="–"/>
              <a:defRPr sz="2800">
                <a:solidFill>
                  <a:schemeClr val="tx1"/>
                </a:solidFill>
                <a:latin typeface="+mn-lt"/>
                <a:ea typeface="+mn-ea"/>
                <a:cs typeface="MHeiTGB-Medium-U"/>
              </a:defRPr>
            </a:lvl2pPr>
            <a:lvl3pPr marL="1143000" indent="-228600" algn="l" rtl="0" eaLnBrk="0" fontAlgn="base" hangingPunct="0">
              <a:spcBef>
                <a:spcPct val="20000"/>
              </a:spcBef>
              <a:spcAft>
                <a:spcPct val="0"/>
              </a:spcAft>
              <a:buChar char="•"/>
              <a:defRPr sz="2400">
                <a:solidFill>
                  <a:schemeClr val="tx1"/>
                </a:solidFill>
                <a:latin typeface="+mn-lt"/>
                <a:ea typeface="+mn-ea"/>
                <a:cs typeface="MHeiTGB-Medium-U"/>
              </a:defRPr>
            </a:lvl3pPr>
            <a:lvl4pPr marL="1600200" indent="-228600" algn="l" rtl="0" eaLnBrk="0" fontAlgn="base" hangingPunct="0">
              <a:spcBef>
                <a:spcPct val="20000"/>
              </a:spcBef>
              <a:spcAft>
                <a:spcPct val="0"/>
              </a:spcAft>
              <a:buChar char="–"/>
              <a:defRPr sz="2000">
                <a:solidFill>
                  <a:schemeClr val="tx1"/>
                </a:solidFill>
                <a:latin typeface="+mn-lt"/>
                <a:ea typeface="+mn-ea"/>
                <a:cs typeface="MHeiTGB-Medium-U"/>
              </a:defRPr>
            </a:lvl4pPr>
            <a:lvl5pPr marL="2057400" indent="-228600" algn="l" rtl="0" eaLnBrk="0" fontAlgn="base" hangingPunct="0">
              <a:spcBef>
                <a:spcPct val="20000"/>
              </a:spcBef>
              <a:spcAft>
                <a:spcPct val="0"/>
              </a:spcAft>
              <a:buChar char="»"/>
              <a:defRPr sz="2000">
                <a:solidFill>
                  <a:schemeClr val="tx1"/>
                </a:solidFill>
                <a:latin typeface="+mn-lt"/>
                <a:ea typeface="+mn-ea"/>
                <a:cs typeface="MHeiTGB-Medium-U"/>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eaLnBrk="1" hangingPunct="1">
              <a:lnSpc>
                <a:spcPct val="150000"/>
              </a:lnSpc>
              <a:buFontTx/>
              <a:buNone/>
            </a:pPr>
            <a:endParaRPr lang="zh-CN" altLang="en-US" sz="1400" b="1" kern="0" dirty="0" smtClean="0">
              <a:solidFill>
                <a:schemeClr val="accent6">
                  <a:lumMod val="50000"/>
                </a:schemeClr>
              </a:solidFill>
              <a:latin typeface="Times New Roman" panose="02020603050405020304" pitchFamily="18" charset="0"/>
              <a:ea typeface="仿宋"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57438" y="1648187"/>
            <a:ext cx="8233887" cy="4165562"/>
          </a:xfrm>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r>
              <a:rPr lang="zh-CN" altLang="en-US" sz="2800" b="1" u="none" dirty="0" smtClean="0">
                <a:latin typeface="微软雅黑" panose="020B0503020204020204" pitchFamily="34" charset="-122"/>
                <a:ea typeface="微软雅黑" panose="020B0503020204020204" pitchFamily="34" charset="-122"/>
                <a:cs typeface="+mj-cs"/>
              </a:rPr>
              <a:t>又一起事故</a:t>
            </a: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0" name="标题 1"/>
          <p:cNvSpPr>
            <a:spLocks noGrp="1"/>
          </p:cNvSpPr>
          <p:nvPr>
            <p:ph type="title" idx="4294967295"/>
          </p:nvPr>
        </p:nvSpPr>
        <p:spPr>
          <a:xfrm>
            <a:off x="457200" y="811010"/>
            <a:ext cx="8234363" cy="576080"/>
          </a:xfrm>
          <a:prstGeom prst="rect">
            <a:avLst/>
          </a:prstGeom>
          <a:solidFill>
            <a:srgbClr val="FF3300"/>
          </a:solidFill>
        </p:spPr>
        <p:txBody>
          <a:bodyPr anchor="ct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1" name="MH_SubTitle_1"/>
          <p:cNvSpPr txBox="1">
            <a:spLocks noChangeArrowheads="1"/>
          </p:cNvSpPr>
          <p:nvPr>
            <p:custDataLst>
              <p:tags r:id="rId1"/>
            </p:custDataLst>
          </p:nvPr>
        </p:nvSpPr>
        <p:spPr bwMode="auto">
          <a:xfrm>
            <a:off x="494393" y="1531110"/>
            <a:ext cx="8184558" cy="1218842"/>
          </a:xfrm>
          <a:prstGeom prst="rect">
            <a:avLst/>
          </a:prstGeom>
          <a:solidFill>
            <a:schemeClr val="bg1"/>
          </a:solidFill>
          <a:ln w="6350" cap="flat" cmpd="sng" algn="ctr">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44000" tIns="72000" rIns="72000" bIns="72000" numCol="1" rtlCol="0" anchor="ctr" anchorCtr="0" compatLnSpc="1">
            <a:prstTxWarp prst="textNoShape">
              <a:avLst/>
            </a:prstTxWarp>
            <a:noAutofit/>
          </a:bodyPr>
          <a:lstStyle>
            <a:defPPr>
              <a:defRPr lang="en-US"/>
            </a:defPPr>
            <a:lvl1pPr>
              <a:lnSpc>
                <a:spcPct val="130000"/>
              </a:lnSpc>
              <a:defRPr i="0">
                <a:latin typeface="微软雅黑" panose="020B0503020204020204" pitchFamily="34" charset="-122"/>
                <a:ea typeface="微软雅黑" panose="020B0503020204020204" pitchFamily="34" charset="-122"/>
              </a:defRPr>
            </a:lvl1pPr>
            <a:lvl2pPr>
              <a:defRPr i="1"/>
            </a:lvl2pPr>
            <a:lvl3pPr>
              <a:defRPr i="1"/>
            </a:lvl3pPr>
            <a:lvl4pPr>
              <a:defRPr i="1"/>
            </a:lvl4pPr>
            <a:lvl5pPr>
              <a:defRPr i="1"/>
            </a:lvl5pPr>
            <a:lvl6pPr>
              <a:defRPr i="1"/>
            </a:lvl6pPr>
            <a:lvl7pPr>
              <a:defRPr i="1"/>
            </a:lvl7pPr>
            <a:lvl8pPr>
              <a:defRPr i="1"/>
            </a:lvl8pPr>
            <a:lvl9pPr>
              <a:defRPr i="1"/>
            </a:lvl9pPr>
          </a:lstStyle>
          <a:p>
            <a:r>
              <a:rPr lang="zh-CN" altLang="en-US" sz="1600" dirty="0" smtClean="0">
                <a:solidFill>
                  <a:schemeClr val="bg2">
                    <a:lumMod val="75000"/>
                  </a:schemeClr>
                </a:solidFill>
              </a:rPr>
              <a:t>事故的发生</a:t>
            </a:r>
            <a:r>
              <a:rPr lang="zh-CN" altLang="en-US" sz="1600" dirty="0">
                <a:solidFill>
                  <a:schemeClr val="bg2">
                    <a:lumMod val="75000"/>
                  </a:schemeClr>
                </a:solidFill>
              </a:rPr>
              <a:t>，只因</a:t>
            </a:r>
            <a:r>
              <a:rPr lang="zh-CN" altLang="en-US" sz="1600" dirty="0" smtClean="0">
                <a:solidFill>
                  <a:schemeClr val="bg2">
                    <a:lumMod val="75000"/>
                  </a:schemeClr>
                </a:solidFill>
              </a:rPr>
              <a:t>每个人都错了一点点。</a:t>
            </a:r>
            <a:endParaRPr lang="zh-CN" altLang="en-US" sz="1600" dirty="0">
              <a:solidFill>
                <a:schemeClr val="bg2">
                  <a:lumMod val="75000"/>
                </a:schemeClr>
              </a:solidFill>
            </a:endParaRPr>
          </a:p>
          <a:p>
            <a:r>
              <a:rPr lang="zh-CN" altLang="en-US" sz="1600" dirty="0">
                <a:solidFill>
                  <a:schemeClr val="bg2">
                    <a:lumMod val="75000"/>
                  </a:schemeClr>
                </a:solidFill>
              </a:rPr>
              <a:t>这是</a:t>
            </a:r>
            <a:r>
              <a:rPr lang="zh-CN" altLang="en-US" sz="1600" dirty="0" smtClean="0">
                <a:solidFill>
                  <a:schemeClr val="bg2">
                    <a:lumMod val="75000"/>
                  </a:schemeClr>
                </a:solidFill>
              </a:rPr>
              <a:t>一起沉船的案例</a:t>
            </a:r>
            <a:r>
              <a:rPr lang="zh-CN" altLang="en-US" sz="1600" dirty="0">
                <a:solidFill>
                  <a:schemeClr val="bg2">
                    <a:lumMod val="75000"/>
                  </a:schemeClr>
                </a:solidFill>
              </a:rPr>
              <a:t>，大家在看的时候，请思考</a:t>
            </a:r>
            <a:r>
              <a:rPr lang="zh-CN" altLang="en-US" sz="1600" dirty="0" smtClean="0">
                <a:solidFill>
                  <a:schemeClr val="bg2">
                    <a:lumMod val="75000"/>
                  </a:schemeClr>
                </a:solidFill>
              </a:rPr>
              <a:t>：谁没有责任？谁造成了事故的恶果？</a:t>
            </a:r>
            <a:r>
              <a:rPr lang="zh-CN" altLang="en-US" sz="1600" dirty="0">
                <a:solidFill>
                  <a:schemeClr val="bg2">
                    <a:lumMod val="75000"/>
                  </a:schemeClr>
                </a:solidFill>
              </a:rPr>
              <a:t>思考这几个问题，就能让每个角色</a:t>
            </a:r>
            <a:r>
              <a:rPr lang="zh-CN" altLang="en-US" sz="1600" dirty="0" smtClean="0">
                <a:solidFill>
                  <a:schemeClr val="bg2">
                    <a:lumMod val="75000"/>
                  </a:schemeClr>
                </a:solidFill>
              </a:rPr>
              <a:t>的不安全行为无</a:t>
            </a:r>
            <a:r>
              <a:rPr lang="zh-CN" altLang="en-US" sz="1600" dirty="0">
                <a:solidFill>
                  <a:schemeClr val="bg2">
                    <a:lumMod val="75000"/>
                  </a:schemeClr>
                </a:solidFill>
              </a:rPr>
              <a:t>所</a:t>
            </a:r>
            <a:r>
              <a:rPr lang="zh-CN" altLang="en-US" sz="1600" dirty="0" smtClean="0">
                <a:solidFill>
                  <a:schemeClr val="bg2">
                    <a:lumMod val="75000"/>
                  </a:schemeClr>
                </a:solidFill>
              </a:rPr>
              <a:t>遁形。</a:t>
            </a:r>
            <a:endParaRPr lang="zh-CN" altLang="en-US" sz="1600" dirty="0">
              <a:solidFill>
                <a:schemeClr val="bg2">
                  <a:lumMod val="75000"/>
                </a:schemeClr>
              </a:solidFill>
            </a:endParaRPr>
          </a:p>
        </p:txBody>
      </p:sp>
      <p:sp>
        <p:nvSpPr>
          <p:cNvPr id="12" name="矩形 11"/>
          <p:cNvSpPr/>
          <p:nvPr/>
        </p:nvSpPr>
        <p:spPr>
          <a:xfrm>
            <a:off x="494393" y="2899300"/>
            <a:ext cx="4944108" cy="2677452"/>
          </a:xfrm>
          <a:prstGeom prst="rect">
            <a:avLst/>
          </a:prstGeom>
          <a:solidFill>
            <a:schemeClr val="bg1">
              <a:lumMod val="95000"/>
            </a:schemeClr>
          </a:solidFill>
          <a:ln w="12700" cap="flat" cmpd="sng" algn="ctr">
            <a:noFill/>
            <a:prstDash val="solid"/>
          </a:ln>
          <a:effectLst>
            <a:glow>
              <a:srgbClr val="C17529">
                <a:tint val="100000"/>
                <a:shade val="100000"/>
                <a:hueMod val="100000"/>
                <a:satMod val="100000"/>
              </a:srgbClr>
            </a:glow>
          </a:effectLst>
        </p:spPr>
        <p:txBody>
          <a:bodyPr anchor="ctr"/>
          <a:lstStyle/>
          <a:p>
            <a:pPr fontAlgn="auto">
              <a:lnSpc>
                <a:spcPct val="110000"/>
              </a:lnSpc>
              <a:spcBef>
                <a:spcPts val="0"/>
              </a:spcBef>
              <a:spcAft>
                <a:spcPts val="0"/>
              </a:spcAft>
            </a:pPr>
            <a:r>
              <a:rPr lang="zh-CN" altLang="en-US" sz="1400" b="1" kern="0" dirty="0">
                <a:solidFill>
                  <a:prstClr val="black"/>
                </a:solidFill>
                <a:latin typeface="仿宋" panose="02010609060101010101" pitchFamily="49" charset="-122"/>
                <a:ea typeface="仿宋" panose="02010609060101010101" pitchFamily="49" charset="-122"/>
              </a:rPr>
              <a:t>巴西海顺远洋运输公司“环大西洋”号海轮是一艘性能先进的船只，但它却在一次海难中沉没了，</a:t>
            </a:r>
            <a:r>
              <a:rPr lang="en-US" altLang="zh-CN" sz="1400" b="1" kern="0" dirty="0">
                <a:solidFill>
                  <a:prstClr val="black"/>
                </a:solidFill>
                <a:latin typeface="仿宋" panose="02010609060101010101" pitchFamily="49" charset="-122"/>
                <a:ea typeface="仿宋" panose="02010609060101010101" pitchFamily="49" charset="-122"/>
              </a:rPr>
              <a:t>21</a:t>
            </a:r>
            <a:r>
              <a:rPr lang="zh-CN" altLang="en-US" sz="1400" b="1" kern="0" dirty="0">
                <a:solidFill>
                  <a:prstClr val="black"/>
                </a:solidFill>
                <a:latin typeface="仿宋" panose="02010609060101010101" pitchFamily="49" charset="-122"/>
                <a:ea typeface="仿宋" panose="02010609060101010101" pitchFamily="49" charset="-122"/>
              </a:rPr>
              <a:t>名船员全部遇难。 </a:t>
            </a:r>
            <a:endParaRPr lang="en-US" altLang="zh-CN" sz="1400" b="1" kern="0" dirty="0" smtClean="0">
              <a:solidFill>
                <a:prstClr val="black"/>
              </a:solidFill>
              <a:latin typeface="仿宋" panose="02010609060101010101" pitchFamily="49" charset="-122"/>
              <a:ea typeface="仿宋" panose="02010609060101010101" pitchFamily="49" charset="-122"/>
            </a:endParaRPr>
          </a:p>
          <a:p>
            <a:pPr fontAlgn="auto">
              <a:lnSpc>
                <a:spcPct val="110000"/>
              </a:lnSpc>
              <a:spcBef>
                <a:spcPts val="0"/>
              </a:spcBef>
              <a:spcAft>
                <a:spcPts val="0"/>
              </a:spcAft>
            </a:pPr>
            <a:r>
              <a:rPr lang="zh-CN" altLang="en-US" sz="1400" b="1" kern="0" dirty="0" smtClean="0">
                <a:solidFill>
                  <a:prstClr val="black"/>
                </a:solidFill>
                <a:latin typeface="仿宋" panose="02010609060101010101" pitchFamily="49" charset="-122"/>
                <a:ea typeface="仿宋" panose="02010609060101010101" pitchFamily="49" charset="-122"/>
              </a:rPr>
              <a:t>当</a:t>
            </a:r>
            <a:r>
              <a:rPr lang="zh-CN" altLang="en-US" sz="1400" b="1" kern="0" dirty="0">
                <a:solidFill>
                  <a:prstClr val="black"/>
                </a:solidFill>
                <a:latin typeface="仿宋" panose="02010609060101010101" pitchFamily="49" charset="-122"/>
                <a:ea typeface="仿宋" panose="02010609060101010101" pitchFamily="49" charset="-122"/>
              </a:rPr>
              <a:t>救援船到达出事地点时，环大西洋号海轮消失了，</a:t>
            </a:r>
            <a:r>
              <a:rPr lang="en-US" altLang="zh-CN" sz="1400" b="1" kern="0" dirty="0">
                <a:solidFill>
                  <a:prstClr val="black"/>
                </a:solidFill>
                <a:latin typeface="仿宋" panose="02010609060101010101" pitchFamily="49" charset="-122"/>
                <a:ea typeface="仿宋" panose="02010609060101010101" pitchFamily="49" charset="-122"/>
              </a:rPr>
              <a:t>21</a:t>
            </a:r>
            <a:r>
              <a:rPr lang="zh-CN" altLang="en-US" sz="1400" b="1" kern="0" dirty="0">
                <a:solidFill>
                  <a:prstClr val="black"/>
                </a:solidFill>
                <a:latin typeface="仿宋" panose="02010609060101010101" pitchFamily="49" charset="-122"/>
                <a:ea typeface="仿宋" panose="02010609060101010101" pitchFamily="49" charset="-122"/>
              </a:rPr>
              <a:t>名船员不见了，海面上只有一个救生电台有节奏地发着求救的摩斯密码。救援人员看者平静的大海发呆，谁也想不明白在这个海况极好的地方到底发生了什么，从而导致这艘最先进的船沉没。这时有人发现电台下面绑着一个密封的瓶子，打开瓶子，里面有一张</a:t>
            </a:r>
            <a:r>
              <a:rPr lang="zh-CN" altLang="en-US" sz="1400" b="1" kern="0" dirty="0" smtClean="0">
                <a:solidFill>
                  <a:prstClr val="black"/>
                </a:solidFill>
                <a:latin typeface="仿宋" panose="02010609060101010101" pitchFamily="49" charset="-122"/>
                <a:ea typeface="仿宋" panose="02010609060101010101" pitchFamily="49" charset="-122"/>
              </a:rPr>
              <a:t>纸条</a:t>
            </a:r>
            <a:r>
              <a:rPr lang="en-US" altLang="zh-CN" sz="1400" b="1" kern="0" dirty="0" smtClean="0">
                <a:solidFill>
                  <a:prstClr val="black"/>
                </a:solidFill>
                <a:latin typeface="仿宋" panose="02010609060101010101" pitchFamily="49" charset="-122"/>
                <a:ea typeface="仿宋" panose="02010609060101010101" pitchFamily="49" charset="-122"/>
              </a:rPr>
              <a:t>……</a:t>
            </a:r>
            <a:endParaRPr lang="zh-CN" altLang="en-US" sz="1400" i="0" kern="0" dirty="0">
              <a:solidFill>
                <a:prstClr val="black"/>
              </a:solidFill>
              <a:latin typeface="仿宋" panose="02010609060101010101" pitchFamily="49" charset="-122"/>
              <a:ea typeface="仿宋" panose="02010609060101010101" pitchFamily="49" charset="-122"/>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653" y="2899300"/>
            <a:ext cx="3403078" cy="2921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noChangeArrowheads="1"/>
          </p:cNvSpPr>
          <p:nvPr/>
        </p:nvSpPr>
        <p:spPr bwMode="auto">
          <a:xfrm>
            <a:off x="7238751" y="2539250"/>
            <a:ext cx="1757658" cy="1440200"/>
          </a:xfrm>
          <a:prstGeom prst="irregularSeal2">
            <a:avLst/>
          </a:prstGeom>
          <a:solidFill>
            <a:srgbClr val="FFFF99"/>
          </a:solidFill>
          <a:ln w="12699" cap="rnd" algn="ctr">
            <a:solidFill>
              <a:schemeClr val="tx1"/>
            </a:solidFill>
            <a:miter lim="800000"/>
            <a:headEnd type="none" w="sm" len="sm"/>
            <a:tailEnd type="none" w="sm" len="sm"/>
          </a:ln>
        </p:spPr>
        <p:txBody>
          <a:bodyPr wrap="none" anchor="ctr"/>
          <a:lstStyle/>
          <a:p>
            <a:pPr algn="ctr"/>
            <a:r>
              <a:rPr kumimoji="1" lang="en-US" altLang="zh-CN" i="0" dirty="0" smtClean="0">
                <a:ea typeface="微软雅黑" pitchFamily="34" charset="-122"/>
              </a:rPr>
              <a:t>   21</a:t>
            </a:r>
            <a:r>
              <a:rPr kumimoji="1" lang="zh-CN" altLang="en-US" i="0" dirty="0" smtClean="0">
                <a:ea typeface="微软雅黑" pitchFamily="34" charset="-122"/>
              </a:rPr>
              <a:t>名船员</a:t>
            </a:r>
            <a:endParaRPr kumimoji="1" lang="en-US" altLang="zh-CN" i="0" dirty="0" smtClean="0">
              <a:ea typeface="微软雅黑" pitchFamily="34" charset="-122"/>
            </a:endParaRPr>
          </a:p>
          <a:p>
            <a:pPr algn="ctr"/>
            <a:r>
              <a:rPr kumimoji="1" lang="zh-CN" altLang="en-US" i="0" dirty="0" smtClean="0">
                <a:ea typeface="微软雅黑" pitchFamily="34" charset="-122"/>
              </a:rPr>
              <a:t>全部遇难</a:t>
            </a:r>
            <a:endParaRPr kumimoji="1" lang="zh-CN" altLang="en-US" i="0" dirty="0">
              <a:ea typeface="微软雅黑" pitchFamily="34" charset="-122"/>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1442831172"/>
      </p:ext>
    </p:extLst>
  </p:cSld>
  <p:clrMapOvr>
    <a:masterClrMapping/>
  </p:clrMapOvr>
  <p:transition>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75726" y="1412778"/>
            <a:ext cx="8544745" cy="419151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lvl="0" eaLnBrk="1" fontAlgn="auto" hangingPunct="1">
              <a:lnSpc>
                <a:spcPct val="150000"/>
              </a:lnSpc>
              <a:spcBef>
                <a:spcPts val="0"/>
              </a:spcBef>
              <a:spcAft>
                <a:spcPts val="600"/>
              </a:spcAft>
              <a:defRPr/>
            </a:pPr>
            <a:r>
              <a:rPr lang="zh-CN" altLang="en-US" sz="1600" b="1" dirty="0" smtClean="0">
                <a:latin typeface="微软雅黑" panose="020B0503020204020204" pitchFamily="34" charset="-122"/>
                <a:ea typeface="微软雅黑" panose="020B0503020204020204" pitchFamily="34" charset="-122"/>
              </a:rPr>
              <a:t>在哪些区域开展观察？</a:t>
            </a:r>
            <a:endParaRPr lang="en-US" altLang="zh-CN" sz="1600" b="1"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观察</a:t>
            </a:r>
            <a:r>
              <a:rPr lang="zh-CN" altLang="en-US" sz="1400" dirty="0">
                <a:latin typeface="微软雅黑" panose="020B0503020204020204" pitchFamily="34" charset="-122"/>
                <a:ea typeface="微软雅黑" panose="020B0503020204020204" pitchFamily="34" charset="-122"/>
              </a:rPr>
              <a:t>是跨部门还是只是在部门内进行？</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通常，彼此熟悉时，他们对观察工作的感觉最好，所以，鼓励部门内部相互观察；</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当对</a:t>
            </a:r>
            <a:r>
              <a:rPr lang="zh-CN" altLang="en-US" sz="1400" dirty="0">
                <a:latin typeface="微软雅黑" panose="020B0503020204020204" pitchFamily="34" charset="-122"/>
                <a:ea typeface="微软雅黑" panose="020B0503020204020204" pitchFamily="34" charset="-122"/>
              </a:rPr>
              <a:t>安全观察流程较熟悉后，鼓励员工到其他工作区实施观察，但在进入不熟悉的高风险作业区，观察者应由对该项工作较熟悉的主管、安全管理人员</a:t>
            </a:r>
            <a:r>
              <a:rPr lang="zh-CN" altLang="en-US" sz="1400" dirty="0" smtClean="0">
                <a:latin typeface="微软雅黑" panose="020B0503020204020204" pitchFamily="34" charset="-122"/>
                <a:ea typeface="微软雅黑" panose="020B0503020204020204" pitchFamily="34" charset="-122"/>
              </a:rPr>
              <a:t>陪同。</a:t>
            </a:r>
            <a:endParaRPr lang="zh-CN" altLang="en-US" sz="1400" dirty="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观察</a:t>
            </a:r>
            <a:r>
              <a:rPr lang="zh-CN" altLang="en-US" sz="1400" dirty="0">
                <a:latin typeface="微软雅黑" panose="020B0503020204020204" pitchFamily="34" charset="-122"/>
                <a:ea typeface="微软雅黑" panose="020B0503020204020204" pitchFamily="34" charset="-122"/>
              </a:rPr>
              <a:t>者将观察一个区域、单个员工或是特定任务？</a:t>
            </a:r>
          </a:p>
          <a:p>
            <a:pPr marL="285750" indent="-285750"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最好根据公司的性质和发生事故的类别而定。例如当许多员工在同一工作区域作业，较适宜对工作区域进行观察。</a:t>
            </a:r>
          </a:p>
          <a:p>
            <a:pPr marL="285750" indent="-285750"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在过去的事故分析中，如果某一特定的工作任务、或某个特定的时段易发生事故，则需要根据业务开展计划来制定观察计划。</a:t>
            </a:r>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chemeClr val="bg1">
                  <a:lumMod val="95000"/>
                </a:schemeClr>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员工自愿参与</a:t>
                </a:r>
              </a:p>
            </p:txBody>
          </p:sp>
          <p:sp>
            <p:nvSpPr>
              <p:cNvPr id="7" name="Rectangle 16"/>
              <p:cNvSpPr>
                <a:spLocks noChangeArrowheads="1"/>
              </p:cNvSpPr>
              <p:nvPr/>
            </p:nvSpPr>
            <p:spPr bwMode="auto">
              <a:xfrm>
                <a:off x="1715912" y="83241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sp>
        <p:nvSpPr>
          <p:cNvPr id="11"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1956177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75726" y="1412778"/>
            <a:ext cx="8544745" cy="433553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marL="374650" indent="-285750" algn="just"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随着各单位相关方使用</a:t>
            </a:r>
            <a:r>
              <a:rPr lang="zh-CN" altLang="en-US" sz="1400" dirty="0">
                <a:latin typeface="微软雅黑" panose="020B0503020204020204" pitchFamily="34" charset="-122"/>
                <a:ea typeface="微软雅黑" panose="020B0503020204020204" pitchFamily="34" charset="-122"/>
              </a:rPr>
              <a:t>范围日益扩大，可以根据实际作出选择：</a:t>
            </a:r>
          </a:p>
          <a:p>
            <a:pPr marL="803275" indent="-357188"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和他们一起，建立适合他们的特有观察流程</a:t>
            </a:r>
          </a:p>
          <a:p>
            <a:pPr marL="803275" indent="-357188"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等同自己公司员工并进行观察</a:t>
            </a:r>
          </a:p>
          <a:p>
            <a:pPr marL="803275" indent="-357188" algn="just"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只观察他们的行为，不让他们参与观察流程</a:t>
            </a:r>
          </a:p>
          <a:p>
            <a:pPr marL="285750" indent="-285750" algn="just"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  如果相关方是</a:t>
            </a:r>
            <a:r>
              <a:rPr lang="zh-CN" altLang="en-US" sz="1400" dirty="0">
                <a:latin typeface="微软雅黑" panose="020B0503020204020204" pitchFamily="34" charset="-122"/>
                <a:ea typeface="微软雅黑" panose="020B0503020204020204" pitchFamily="34" charset="-122"/>
              </a:rPr>
              <a:t>长期、固定的合作关系，那么应该将他们纳入本公司的观察流程，就像对待本公司员工一样。</a:t>
            </a:r>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chemeClr val="bg1">
                  <a:lumMod val="95000"/>
                </a:schemeClr>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员工自愿参与</a:t>
                </a:r>
              </a:p>
            </p:txBody>
          </p:sp>
          <p:sp>
            <p:nvSpPr>
              <p:cNvPr id="7" name="Rectangle 16"/>
              <p:cNvSpPr>
                <a:spLocks noChangeArrowheads="1"/>
              </p:cNvSpPr>
              <p:nvPr/>
            </p:nvSpPr>
            <p:spPr bwMode="auto">
              <a:xfrm>
                <a:off x="1715912" y="83241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461" y="3371980"/>
            <a:ext cx="2454204" cy="2078464"/>
          </a:xfrm>
          <a:prstGeom prst="rect">
            <a:avLst/>
          </a:prstGeom>
        </p:spPr>
      </p:pic>
      <p:sp>
        <p:nvSpPr>
          <p:cNvPr id="13"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7438032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Oval 2"/>
          <p:cNvSpPr>
            <a:spLocks noChangeArrowheads="1"/>
          </p:cNvSpPr>
          <p:nvPr/>
        </p:nvSpPr>
        <p:spPr bwMode="gray">
          <a:xfrm>
            <a:off x="2525256" y="1895052"/>
            <a:ext cx="2777983" cy="246485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1988" name="Oval 3"/>
          <p:cNvSpPr>
            <a:spLocks noChangeArrowheads="1"/>
          </p:cNvSpPr>
          <p:nvPr/>
        </p:nvSpPr>
        <p:spPr bwMode="gray">
          <a:xfrm>
            <a:off x="3683145" y="2358217"/>
            <a:ext cx="1639153" cy="1453783"/>
          </a:xfrm>
          <a:prstGeom prst="ellipse">
            <a:avLst/>
          </a:prstGeom>
          <a:solidFill>
            <a:srgbClr val="DCDCDC">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1989" name="Line 4"/>
          <p:cNvSpPr>
            <a:spLocks noChangeShapeType="1"/>
          </p:cNvSpPr>
          <p:nvPr/>
        </p:nvSpPr>
        <p:spPr bwMode="gray">
          <a:xfrm>
            <a:off x="2911218" y="3059539"/>
            <a:ext cx="1543854" cy="68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0" name="Line 5"/>
          <p:cNvSpPr>
            <a:spLocks noChangeShapeType="1"/>
          </p:cNvSpPr>
          <p:nvPr/>
        </p:nvSpPr>
        <p:spPr bwMode="gray">
          <a:xfrm>
            <a:off x="3759385" y="2032395"/>
            <a:ext cx="925995" cy="8211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1" name="Line 6"/>
          <p:cNvSpPr>
            <a:spLocks noChangeShapeType="1"/>
          </p:cNvSpPr>
          <p:nvPr/>
        </p:nvSpPr>
        <p:spPr bwMode="gray">
          <a:xfrm flipH="1">
            <a:off x="3856273" y="3401434"/>
            <a:ext cx="829107" cy="12667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2" name="Line 7"/>
          <p:cNvSpPr>
            <a:spLocks noChangeShapeType="1"/>
          </p:cNvSpPr>
          <p:nvPr/>
        </p:nvSpPr>
        <p:spPr bwMode="gray">
          <a:xfrm>
            <a:off x="5071343" y="3332764"/>
            <a:ext cx="231896" cy="1373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3" name="Line 8"/>
          <p:cNvSpPr>
            <a:spLocks noChangeShapeType="1"/>
          </p:cNvSpPr>
          <p:nvPr/>
        </p:nvSpPr>
        <p:spPr bwMode="gray">
          <a:xfrm flipV="1">
            <a:off x="5071343" y="2169737"/>
            <a:ext cx="540031" cy="7524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4" name="Oval 9"/>
          <p:cNvSpPr>
            <a:spLocks noChangeArrowheads="1"/>
          </p:cNvSpPr>
          <p:nvPr/>
        </p:nvSpPr>
        <p:spPr bwMode="gray">
          <a:xfrm>
            <a:off x="4329595" y="2708879"/>
            <a:ext cx="906934" cy="803598"/>
          </a:xfrm>
          <a:prstGeom prst="ellipse">
            <a:avLst/>
          </a:prstGeom>
          <a:solidFill>
            <a:schemeClr val="accent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1995" name="Group 11"/>
          <p:cNvGrpSpPr>
            <a:grpSpLocks/>
          </p:cNvGrpSpPr>
          <p:nvPr/>
        </p:nvGrpSpPr>
        <p:grpSpPr bwMode="auto">
          <a:xfrm>
            <a:off x="2834979" y="1142592"/>
            <a:ext cx="1159479" cy="1243386"/>
            <a:chOff x="2064" y="1008"/>
            <a:chExt cx="722" cy="872"/>
          </a:xfrm>
        </p:grpSpPr>
        <p:sp>
          <p:nvSpPr>
            <p:cNvPr id="42137" name="Oval 12"/>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138" name="Group 13"/>
            <p:cNvGrpSpPr>
              <a:grpSpLocks/>
            </p:cNvGrpSpPr>
            <p:nvPr/>
          </p:nvGrpSpPr>
          <p:grpSpPr bwMode="auto">
            <a:xfrm>
              <a:off x="2086" y="1031"/>
              <a:ext cx="680" cy="849"/>
              <a:chOff x="3975" y="1593"/>
              <a:chExt cx="931" cy="1163"/>
            </a:xfrm>
          </p:grpSpPr>
          <p:pic>
            <p:nvPicPr>
              <p:cNvPr id="42151" name="Picture 1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52" name="Oval 15"/>
              <p:cNvSpPr>
                <a:spLocks noChangeArrowheads="1"/>
              </p:cNvSpPr>
              <p:nvPr/>
            </p:nvSpPr>
            <p:spPr bwMode="gray">
              <a:xfrm>
                <a:off x="3975" y="1593"/>
                <a:ext cx="931" cy="937"/>
              </a:xfrm>
              <a:prstGeom prst="ellipse">
                <a:avLst/>
              </a:prstGeom>
              <a:solidFill>
                <a:schemeClr val="tx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153" name="Picture 16"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154" name="Group 17"/>
              <p:cNvGrpSpPr>
                <a:grpSpLocks/>
              </p:cNvGrpSpPr>
              <p:nvPr/>
            </p:nvGrpSpPr>
            <p:grpSpPr bwMode="auto">
              <a:xfrm rot="-3733502" flipH="1" flipV="1">
                <a:off x="4256" y="2247"/>
                <a:ext cx="820" cy="198"/>
                <a:chOff x="2532" y="1051"/>
                <a:chExt cx="893" cy="246"/>
              </a:xfrm>
            </p:grpSpPr>
            <p:grpSp>
              <p:nvGrpSpPr>
                <p:cNvPr id="42155" name="Group 18"/>
                <p:cNvGrpSpPr>
                  <a:grpSpLocks/>
                </p:cNvGrpSpPr>
                <p:nvPr/>
              </p:nvGrpSpPr>
              <p:grpSpPr bwMode="auto">
                <a:xfrm>
                  <a:off x="2532" y="1051"/>
                  <a:ext cx="743" cy="185"/>
                  <a:chOff x="1565" y="2568"/>
                  <a:chExt cx="1118" cy="279"/>
                </a:xfrm>
              </p:grpSpPr>
              <p:sp>
                <p:nvSpPr>
                  <p:cNvPr id="42161" name="AutoShape 1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62" name="AutoShape 2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63" name="AutoShape 2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64" name="AutoShape 2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56" name="Group 23"/>
                <p:cNvGrpSpPr>
                  <a:grpSpLocks/>
                </p:cNvGrpSpPr>
                <p:nvPr/>
              </p:nvGrpSpPr>
              <p:grpSpPr bwMode="auto">
                <a:xfrm rot="1353540">
                  <a:off x="2682" y="1111"/>
                  <a:ext cx="743" cy="186"/>
                  <a:chOff x="1565" y="2568"/>
                  <a:chExt cx="1118" cy="279"/>
                </a:xfrm>
              </p:grpSpPr>
              <p:sp>
                <p:nvSpPr>
                  <p:cNvPr id="42157" name="AutoShape 2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58" name="AutoShape 2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59" name="AutoShape 2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60" name="AutoShape 2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139" name="Group 28"/>
            <p:cNvGrpSpPr>
              <a:grpSpLocks/>
            </p:cNvGrpSpPr>
            <p:nvPr/>
          </p:nvGrpSpPr>
          <p:grpSpPr bwMode="auto">
            <a:xfrm rot="-3733502" flipH="1" flipV="1">
              <a:off x="2362" y="1505"/>
              <a:ext cx="527" cy="128"/>
              <a:chOff x="2532" y="1051"/>
              <a:chExt cx="893" cy="246"/>
            </a:xfrm>
          </p:grpSpPr>
          <p:grpSp>
            <p:nvGrpSpPr>
              <p:cNvPr id="42141" name="Group 29"/>
              <p:cNvGrpSpPr>
                <a:grpSpLocks/>
              </p:cNvGrpSpPr>
              <p:nvPr/>
            </p:nvGrpSpPr>
            <p:grpSpPr bwMode="auto">
              <a:xfrm>
                <a:off x="2532" y="1051"/>
                <a:ext cx="743" cy="185"/>
                <a:chOff x="1565" y="2568"/>
                <a:chExt cx="1118" cy="279"/>
              </a:xfrm>
            </p:grpSpPr>
            <p:sp>
              <p:nvSpPr>
                <p:cNvPr id="42147" name="AutoShape 3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8" name="AutoShape 3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9" name="AutoShape 3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50" name="AutoShape 3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42" name="Group 34"/>
              <p:cNvGrpSpPr>
                <a:grpSpLocks/>
              </p:cNvGrpSpPr>
              <p:nvPr/>
            </p:nvGrpSpPr>
            <p:grpSpPr bwMode="auto">
              <a:xfrm rot="1353540">
                <a:off x="2682" y="1111"/>
                <a:ext cx="743" cy="186"/>
                <a:chOff x="1565" y="2568"/>
                <a:chExt cx="1118" cy="279"/>
              </a:xfrm>
            </p:grpSpPr>
            <p:sp>
              <p:nvSpPr>
                <p:cNvPr id="42143" name="AutoShape 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4" name="AutoShape 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5" name="AutoShape 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46" name="AutoShape 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140" name="Rectangle 39"/>
            <p:cNvSpPr>
              <a:spLocks noChangeArrowheads="1"/>
            </p:cNvSpPr>
            <p:nvPr/>
          </p:nvSpPr>
          <p:spPr bwMode="gray">
            <a:xfrm>
              <a:off x="2228" y="1272"/>
              <a:ext cx="40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chemeClr val="bg1"/>
                  </a:solidFill>
                </a:rPr>
                <a:t>文化</a:t>
              </a:r>
              <a:r>
                <a:rPr lang="en-US" altLang="zh-CN" sz="1600" u="none">
                  <a:solidFill>
                    <a:srgbClr val="000000"/>
                  </a:solidFill>
                </a:rPr>
                <a:t> </a:t>
              </a:r>
            </a:p>
          </p:txBody>
        </p:sp>
      </p:grpSp>
      <p:grpSp>
        <p:nvGrpSpPr>
          <p:cNvPr id="41996" name="Group 40"/>
          <p:cNvGrpSpPr>
            <a:grpSpLocks/>
          </p:cNvGrpSpPr>
          <p:nvPr/>
        </p:nvGrpSpPr>
        <p:grpSpPr bwMode="auto">
          <a:xfrm>
            <a:off x="1832745" y="2397667"/>
            <a:ext cx="1161066" cy="1243385"/>
            <a:chOff x="2064" y="1008"/>
            <a:chExt cx="722" cy="872"/>
          </a:xfrm>
        </p:grpSpPr>
        <p:sp>
          <p:nvSpPr>
            <p:cNvPr id="42109" name="Oval 41"/>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110" name="Group 42"/>
            <p:cNvGrpSpPr>
              <a:grpSpLocks/>
            </p:cNvGrpSpPr>
            <p:nvPr/>
          </p:nvGrpSpPr>
          <p:grpSpPr bwMode="auto">
            <a:xfrm>
              <a:off x="2086" y="1031"/>
              <a:ext cx="680" cy="849"/>
              <a:chOff x="3975" y="1593"/>
              <a:chExt cx="931" cy="1163"/>
            </a:xfrm>
          </p:grpSpPr>
          <p:pic>
            <p:nvPicPr>
              <p:cNvPr id="42123" name="Picture 43"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24" name="Oval 44"/>
              <p:cNvSpPr>
                <a:spLocks noChangeArrowheads="1"/>
              </p:cNvSpPr>
              <p:nvPr/>
            </p:nvSpPr>
            <p:spPr bwMode="gray">
              <a:xfrm>
                <a:off x="3975" y="1593"/>
                <a:ext cx="931" cy="937"/>
              </a:xfrm>
              <a:prstGeom prst="ellipse">
                <a:avLst/>
              </a:prstGeom>
              <a:solidFill>
                <a:schemeClr val="accent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125" name="Picture 45"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126" name="Group 46"/>
              <p:cNvGrpSpPr>
                <a:grpSpLocks/>
              </p:cNvGrpSpPr>
              <p:nvPr/>
            </p:nvGrpSpPr>
            <p:grpSpPr bwMode="auto">
              <a:xfrm rot="-3733502" flipH="1" flipV="1">
                <a:off x="4256" y="2247"/>
                <a:ext cx="820" cy="198"/>
                <a:chOff x="2532" y="1051"/>
                <a:chExt cx="893" cy="246"/>
              </a:xfrm>
            </p:grpSpPr>
            <p:grpSp>
              <p:nvGrpSpPr>
                <p:cNvPr id="42127" name="Group 47"/>
                <p:cNvGrpSpPr>
                  <a:grpSpLocks/>
                </p:cNvGrpSpPr>
                <p:nvPr/>
              </p:nvGrpSpPr>
              <p:grpSpPr bwMode="auto">
                <a:xfrm>
                  <a:off x="2532" y="1051"/>
                  <a:ext cx="743" cy="185"/>
                  <a:chOff x="1565" y="2568"/>
                  <a:chExt cx="1118" cy="279"/>
                </a:xfrm>
              </p:grpSpPr>
              <p:sp>
                <p:nvSpPr>
                  <p:cNvPr id="42133" name="AutoShape 4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4" name="AutoShape 4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5" name="AutoShape 5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6" name="AutoShape 5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28" name="Group 52"/>
                <p:cNvGrpSpPr>
                  <a:grpSpLocks/>
                </p:cNvGrpSpPr>
                <p:nvPr/>
              </p:nvGrpSpPr>
              <p:grpSpPr bwMode="auto">
                <a:xfrm rot="1353540">
                  <a:off x="2682" y="1111"/>
                  <a:ext cx="743" cy="186"/>
                  <a:chOff x="1565" y="2568"/>
                  <a:chExt cx="1118" cy="279"/>
                </a:xfrm>
              </p:grpSpPr>
              <p:sp>
                <p:nvSpPr>
                  <p:cNvPr id="42129" name="AutoShape 5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0" name="AutoShape 5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1" name="AutoShape 5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32" name="AutoShape 5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111" name="Group 57"/>
            <p:cNvGrpSpPr>
              <a:grpSpLocks/>
            </p:cNvGrpSpPr>
            <p:nvPr/>
          </p:nvGrpSpPr>
          <p:grpSpPr bwMode="auto">
            <a:xfrm rot="-3733502" flipH="1" flipV="1">
              <a:off x="2362" y="1505"/>
              <a:ext cx="527" cy="128"/>
              <a:chOff x="2532" y="1051"/>
              <a:chExt cx="893" cy="246"/>
            </a:xfrm>
          </p:grpSpPr>
          <p:grpSp>
            <p:nvGrpSpPr>
              <p:cNvPr id="42113" name="Group 58"/>
              <p:cNvGrpSpPr>
                <a:grpSpLocks/>
              </p:cNvGrpSpPr>
              <p:nvPr/>
            </p:nvGrpSpPr>
            <p:grpSpPr bwMode="auto">
              <a:xfrm>
                <a:off x="2532" y="1051"/>
                <a:ext cx="743" cy="185"/>
                <a:chOff x="1565" y="2568"/>
                <a:chExt cx="1118" cy="279"/>
              </a:xfrm>
            </p:grpSpPr>
            <p:sp>
              <p:nvSpPr>
                <p:cNvPr id="42119"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20"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21"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22"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14" name="Group 63"/>
              <p:cNvGrpSpPr>
                <a:grpSpLocks/>
              </p:cNvGrpSpPr>
              <p:nvPr/>
            </p:nvGrpSpPr>
            <p:grpSpPr bwMode="auto">
              <a:xfrm rot="1353540">
                <a:off x="2682" y="1111"/>
                <a:ext cx="743" cy="186"/>
                <a:chOff x="1565" y="2568"/>
                <a:chExt cx="1118" cy="279"/>
              </a:xfrm>
            </p:grpSpPr>
            <p:sp>
              <p:nvSpPr>
                <p:cNvPr id="42115"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16"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17"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18"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112" name="Rectangle 68"/>
            <p:cNvSpPr>
              <a:spLocks noChangeArrowheads="1"/>
            </p:cNvSpPr>
            <p:nvPr/>
          </p:nvSpPr>
          <p:spPr bwMode="gray">
            <a:xfrm>
              <a:off x="2245" y="1272"/>
              <a:ext cx="37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rgbClr val="000000"/>
                  </a:solidFill>
                </a:rPr>
                <a:t>领导</a:t>
              </a:r>
            </a:p>
          </p:txBody>
        </p:sp>
      </p:grpSp>
      <p:grpSp>
        <p:nvGrpSpPr>
          <p:cNvPr id="41997" name="Group 69"/>
          <p:cNvGrpSpPr>
            <a:grpSpLocks/>
          </p:cNvGrpSpPr>
          <p:nvPr/>
        </p:nvGrpSpPr>
        <p:grpSpPr bwMode="auto">
          <a:xfrm>
            <a:off x="2960457" y="4507478"/>
            <a:ext cx="1159479" cy="1243385"/>
            <a:chOff x="2064" y="1008"/>
            <a:chExt cx="722" cy="872"/>
          </a:xfrm>
        </p:grpSpPr>
        <p:sp>
          <p:nvSpPr>
            <p:cNvPr id="42081" name="Oval 70"/>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082" name="Group 71"/>
            <p:cNvGrpSpPr>
              <a:grpSpLocks/>
            </p:cNvGrpSpPr>
            <p:nvPr/>
          </p:nvGrpSpPr>
          <p:grpSpPr bwMode="auto">
            <a:xfrm>
              <a:off x="2086" y="1031"/>
              <a:ext cx="680" cy="849"/>
              <a:chOff x="3975" y="1593"/>
              <a:chExt cx="931" cy="1163"/>
            </a:xfrm>
          </p:grpSpPr>
          <p:pic>
            <p:nvPicPr>
              <p:cNvPr id="42095" name="Picture 72"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96" name="Oval 73"/>
              <p:cNvSpPr>
                <a:spLocks noChangeArrowheads="1"/>
              </p:cNvSpPr>
              <p:nvPr/>
            </p:nvSpPr>
            <p:spPr bwMode="gray">
              <a:xfrm>
                <a:off x="3975" y="1593"/>
                <a:ext cx="931" cy="937"/>
              </a:xfrm>
              <a:prstGeom prst="ellipse">
                <a:avLst/>
              </a:prstGeom>
              <a:solidFill>
                <a:schemeClr val="accent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097" name="Picture 74"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98" name="Group 75"/>
              <p:cNvGrpSpPr>
                <a:grpSpLocks/>
              </p:cNvGrpSpPr>
              <p:nvPr/>
            </p:nvGrpSpPr>
            <p:grpSpPr bwMode="auto">
              <a:xfrm rot="-3733502" flipH="1" flipV="1">
                <a:off x="4256" y="2247"/>
                <a:ext cx="820" cy="198"/>
                <a:chOff x="2532" y="1051"/>
                <a:chExt cx="893" cy="246"/>
              </a:xfrm>
            </p:grpSpPr>
            <p:grpSp>
              <p:nvGrpSpPr>
                <p:cNvPr id="42099" name="Group 76"/>
                <p:cNvGrpSpPr>
                  <a:grpSpLocks/>
                </p:cNvGrpSpPr>
                <p:nvPr/>
              </p:nvGrpSpPr>
              <p:grpSpPr bwMode="auto">
                <a:xfrm>
                  <a:off x="2532" y="1051"/>
                  <a:ext cx="743" cy="185"/>
                  <a:chOff x="1565" y="2568"/>
                  <a:chExt cx="1118" cy="279"/>
                </a:xfrm>
              </p:grpSpPr>
              <p:sp>
                <p:nvSpPr>
                  <p:cNvPr id="42105" name="AutoShape 7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6" name="AutoShape 7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7" name="AutoShape 7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8" name="AutoShape 8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100" name="Group 81"/>
                <p:cNvGrpSpPr>
                  <a:grpSpLocks/>
                </p:cNvGrpSpPr>
                <p:nvPr/>
              </p:nvGrpSpPr>
              <p:grpSpPr bwMode="auto">
                <a:xfrm rot="1353540">
                  <a:off x="2682" y="1111"/>
                  <a:ext cx="743" cy="186"/>
                  <a:chOff x="1565" y="2568"/>
                  <a:chExt cx="1118" cy="279"/>
                </a:xfrm>
              </p:grpSpPr>
              <p:sp>
                <p:nvSpPr>
                  <p:cNvPr id="42101" name="AutoShape 8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2" name="AutoShape 8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3" name="AutoShape 8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104" name="AutoShape 8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083" name="Group 86"/>
            <p:cNvGrpSpPr>
              <a:grpSpLocks/>
            </p:cNvGrpSpPr>
            <p:nvPr/>
          </p:nvGrpSpPr>
          <p:grpSpPr bwMode="auto">
            <a:xfrm rot="-3733502" flipH="1" flipV="1">
              <a:off x="2362" y="1505"/>
              <a:ext cx="527" cy="128"/>
              <a:chOff x="2532" y="1051"/>
              <a:chExt cx="893" cy="246"/>
            </a:xfrm>
          </p:grpSpPr>
          <p:grpSp>
            <p:nvGrpSpPr>
              <p:cNvPr id="42085" name="Group 87"/>
              <p:cNvGrpSpPr>
                <a:grpSpLocks/>
              </p:cNvGrpSpPr>
              <p:nvPr/>
            </p:nvGrpSpPr>
            <p:grpSpPr bwMode="auto">
              <a:xfrm>
                <a:off x="2532" y="1051"/>
                <a:ext cx="743" cy="185"/>
                <a:chOff x="1565" y="2568"/>
                <a:chExt cx="1118" cy="279"/>
              </a:xfrm>
            </p:grpSpPr>
            <p:sp>
              <p:nvSpPr>
                <p:cNvPr id="42091" name="AutoShape 8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92" name="AutoShape 8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93" name="AutoShape 9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94" name="AutoShape 9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86" name="Group 92"/>
              <p:cNvGrpSpPr>
                <a:grpSpLocks/>
              </p:cNvGrpSpPr>
              <p:nvPr/>
            </p:nvGrpSpPr>
            <p:grpSpPr bwMode="auto">
              <a:xfrm rot="1353540">
                <a:off x="2682" y="1111"/>
                <a:ext cx="743" cy="186"/>
                <a:chOff x="1565" y="2568"/>
                <a:chExt cx="1118" cy="279"/>
              </a:xfrm>
            </p:grpSpPr>
            <p:sp>
              <p:nvSpPr>
                <p:cNvPr id="42087" name="AutoShape 9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88" name="AutoShape 9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89" name="AutoShape 9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90" name="AutoShape 9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084" name="Rectangle 97"/>
            <p:cNvSpPr>
              <a:spLocks noChangeArrowheads="1"/>
            </p:cNvSpPr>
            <p:nvPr/>
          </p:nvSpPr>
          <p:spPr bwMode="gray">
            <a:xfrm>
              <a:off x="2247" y="1272"/>
              <a:ext cx="37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rgbClr val="000000"/>
                  </a:solidFill>
                </a:rPr>
                <a:t>目标</a:t>
              </a:r>
            </a:p>
          </p:txBody>
        </p:sp>
      </p:grpSp>
      <p:grpSp>
        <p:nvGrpSpPr>
          <p:cNvPr id="41998" name="Group 98"/>
          <p:cNvGrpSpPr>
            <a:grpSpLocks/>
          </p:cNvGrpSpPr>
          <p:nvPr/>
        </p:nvGrpSpPr>
        <p:grpSpPr bwMode="auto">
          <a:xfrm>
            <a:off x="5233352" y="3196882"/>
            <a:ext cx="1159479" cy="1243386"/>
            <a:chOff x="2064" y="1008"/>
            <a:chExt cx="722" cy="872"/>
          </a:xfrm>
        </p:grpSpPr>
        <p:sp>
          <p:nvSpPr>
            <p:cNvPr id="42053" name="Oval 99"/>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054" name="Group 100"/>
            <p:cNvGrpSpPr>
              <a:grpSpLocks/>
            </p:cNvGrpSpPr>
            <p:nvPr/>
          </p:nvGrpSpPr>
          <p:grpSpPr bwMode="auto">
            <a:xfrm>
              <a:off x="2086" y="1031"/>
              <a:ext cx="680" cy="849"/>
              <a:chOff x="3975" y="1593"/>
              <a:chExt cx="931" cy="1163"/>
            </a:xfrm>
          </p:grpSpPr>
          <p:pic>
            <p:nvPicPr>
              <p:cNvPr id="42067" name="Picture 10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68" name="Oval 102"/>
              <p:cNvSpPr>
                <a:spLocks noChangeArrowheads="1"/>
              </p:cNvSpPr>
              <p:nvPr/>
            </p:nvSpPr>
            <p:spPr bwMode="gray">
              <a:xfrm>
                <a:off x="3975" y="1593"/>
                <a:ext cx="931" cy="937"/>
              </a:xfrm>
              <a:prstGeom prst="ellipse">
                <a:avLst/>
              </a:prstGeom>
              <a:solidFill>
                <a:schemeClr val="bg2">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069" name="Picture 103"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70" name="Group 104"/>
              <p:cNvGrpSpPr>
                <a:grpSpLocks/>
              </p:cNvGrpSpPr>
              <p:nvPr/>
            </p:nvGrpSpPr>
            <p:grpSpPr bwMode="auto">
              <a:xfrm rot="-3733502" flipH="1" flipV="1">
                <a:off x="4256" y="2247"/>
                <a:ext cx="820" cy="198"/>
                <a:chOff x="2532" y="1051"/>
                <a:chExt cx="893" cy="246"/>
              </a:xfrm>
            </p:grpSpPr>
            <p:grpSp>
              <p:nvGrpSpPr>
                <p:cNvPr id="42071" name="Group 105"/>
                <p:cNvGrpSpPr>
                  <a:grpSpLocks/>
                </p:cNvGrpSpPr>
                <p:nvPr/>
              </p:nvGrpSpPr>
              <p:grpSpPr bwMode="auto">
                <a:xfrm>
                  <a:off x="2532" y="1051"/>
                  <a:ext cx="743" cy="185"/>
                  <a:chOff x="1565" y="2568"/>
                  <a:chExt cx="1118" cy="279"/>
                </a:xfrm>
              </p:grpSpPr>
              <p:sp>
                <p:nvSpPr>
                  <p:cNvPr id="42077" name="AutoShape 10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8" name="AutoShape 10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9" name="AutoShape 10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80" name="AutoShape 10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72" name="Group 110"/>
                <p:cNvGrpSpPr>
                  <a:grpSpLocks/>
                </p:cNvGrpSpPr>
                <p:nvPr/>
              </p:nvGrpSpPr>
              <p:grpSpPr bwMode="auto">
                <a:xfrm rot="1353540">
                  <a:off x="2682" y="1111"/>
                  <a:ext cx="743" cy="186"/>
                  <a:chOff x="1565" y="2568"/>
                  <a:chExt cx="1118" cy="279"/>
                </a:xfrm>
              </p:grpSpPr>
              <p:sp>
                <p:nvSpPr>
                  <p:cNvPr id="42073" name="AutoShape 11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4" name="AutoShape 11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5" name="AutoShape 11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76" name="AutoShape 11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055" name="Group 115"/>
            <p:cNvGrpSpPr>
              <a:grpSpLocks/>
            </p:cNvGrpSpPr>
            <p:nvPr/>
          </p:nvGrpSpPr>
          <p:grpSpPr bwMode="auto">
            <a:xfrm rot="-3733502" flipH="1" flipV="1">
              <a:off x="2362" y="1505"/>
              <a:ext cx="527" cy="128"/>
              <a:chOff x="2532" y="1051"/>
              <a:chExt cx="893" cy="246"/>
            </a:xfrm>
          </p:grpSpPr>
          <p:grpSp>
            <p:nvGrpSpPr>
              <p:cNvPr id="42057" name="Group 116"/>
              <p:cNvGrpSpPr>
                <a:grpSpLocks/>
              </p:cNvGrpSpPr>
              <p:nvPr/>
            </p:nvGrpSpPr>
            <p:grpSpPr bwMode="auto">
              <a:xfrm>
                <a:off x="2532" y="1051"/>
                <a:ext cx="743" cy="185"/>
                <a:chOff x="1565" y="2568"/>
                <a:chExt cx="1118" cy="279"/>
              </a:xfrm>
            </p:grpSpPr>
            <p:sp>
              <p:nvSpPr>
                <p:cNvPr id="42063" name="AutoShape 11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4" name="AutoShape 11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5" name="AutoShape 11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6" name="AutoShape 12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58" name="Group 121"/>
              <p:cNvGrpSpPr>
                <a:grpSpLocks/>
              </p:cNvGrpSpPr>
              <p:nvPr/>
            </p:nvGrpSpPr>
            <p:grpSpPr bwMode="auto">
              <a:xfrm rot="1353540">
                <a:off x="2682" y="1111"/>
                <a:ext cx="743" cy="186"/>
                <a:chOff x="1565" y="2568"/>
                <a:chExt cx="1118" cy="279"/>
              </a:xfrm>
            </p:grpSpPr>
            <p:sp>
              <p:nvSpPr>
                <p:cNvPr id="42059" name="AutoShape 12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0" name="AutoShape 12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1" name="AutoShape 12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62" name="AutoShape 12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056" name="Rectangle 126"/>
            <p:cNvSpPr>
              <a:spLocks noChangeArrowheads="1"/>
            </p:cNvSpPr>
            <p:nvPr/>
          </p:nvSpPr>
          <p:spPr bwMode="gray">
            <a:xfrm>
              <a:off x="2247" y="1272"/>
              <a:ext cx="37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rgbClr val="000000"/>
                  </a:solidFill>
                </a:rPr>
                <a:t>沟通</a:t>
              </a:r>
            </a:p>
          </p:txBody>
        </p:sp>
      </p:grpSp>
      <p:grpSp>
        <p:nvGrpSpPr>
          <p:cNvPr id="41999" name="Group 127"/>
          <p:cNvGrpSpPr>
            <a:grpSpLocks/>
          </p:cNvGrpSpPr>
          <p:nvPr/>
        </p:nvGrpSpPr>
        <p:grpSpPr bwMode="auto">
          <a:xfrm>
            <a:off x="5225411" y="1253635"/>
            <a:ext cx="1161066" cy="1243386"/>
            <a:chOff x="2064" y="1008"/>
            <a:chExt cx="722" cy="872"/>
          </a:xfrm>
        </p:grpSpPr>
        <p:sp>
          <p:nvSpPr>
            <p:cNvPr id="42025" name="Oval 128"/>
            <p:cNvSpPr>
              <a:spLocks noChangeArrowheads="1"/>
            </p:cNvSpPr>
            <p:nvPr/>
          </p:nvSpPr>
          <p:spPr bwMode="gray">
            <a:xfrm>
              <a:off x="2064" y="1008"/>
              <a:ext cx="722" cy="727"/>
            </a:xfrm>
            <a:prstGeom prst="ellipse">
              <a:avLst/>
            </a:prstGeom>
            <a:solidFill>
              <a:srgbClr val="EAEAEA">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026" name="Group 129"/>
            <p:cNvGrpSpPr>
              <a:grpSpLocks/>
            </p:cNvGrpSpPr>
            <p:nvPr/>
          </p:nvGrpSpPr>
          <p:grpSpPr bwMode="auto">
            <a:xfrm>
              <a:off x="2086" y="1031"/>
              <a:ext cx="680" cy="849"/>
              <a:chOff x="3975" y="1593"/>
              <a:chExt cx="931" cy="1163"/>
            </a:xfrm>
          </p:grpSpPr>
          <p:pic>
            <p:nvPicPr>
              <p:cNvPr id="42039" name="Picture 130"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0" name="Oval 131"/>
              <p:cNvSpPr>
                <a:spLocks noChangeArrowheads="1"/>
              </p:cNvSpPr>
              <p:nvPr/>
            </p:nvSpPr>
            <p:spPr bwMode="gray">
              <a:xfrm>
                <a:off x="3975" y="1593"/>
                <a:ext cx="931" cy="937"/>
              </a:xfrm>
              <a:prstGeom prst="ellipse">
                <a:avLst/>
              </a:prstGeom>
              <a:solidFill>
                <a:schemeClr val="folHlink">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pic>
            <p:nvPicPr>
              <p:cNvPr id="42041" name="Picture 132" descr="light_shad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42" name="Group 133"/>
              <p:cNvGrpSpPr>
                <a:grpSpLocks/>
              </p:cNvGrpSpPr>
              <p:nvPr/>
            </p:nvGrpSpPr>
            <p:grpSpPr bwMode="auto">
              <a:xfrm rot="-3733502" flipH="1" flipV="1">
                <a:off x="4256" y="2247"/>
                <a:ext cx="820" cy="198"/>
                <a:chOff x="2532" y="1051"/>
                <a:chExt cx="893" cy="246"/>
              </a:xfrm>
            </p:grpSpPr>
            <p:grpSp>
              <p:nvGrpSpPr>
                <p:cNvPr id="42043" name="Group 134"/>
                <p:cNvGrpSpPr>
                  <a:grpSpLocks/>
                </p:cNvGrpSpPr>
                <p:nvPr/>
              </p:nvGrpSpPr>
              <p:grpSpPr bwMode="auto">
                <a:xfrm>
                  <a:off x="2532" y="1051"/>
                  <a:ext cx="743" cy="185"/>
                  <a:chOff x="1565" y="2568"/>
                  <a:chExt cx="1118" cy="279"/>
                </a:xfrm>
              </p:grpSpPr>
              <p:sp>
                <p:nvSpPr>
                  <p:cNvPr id="42049" name="AutoShape 1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50" name="AutoShape 1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51" name="AutoShape 1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52" name="AutoShape 1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44" name="Group 139"/>
                <p:cNvGrpSpPr>
                  <a:grpSpLocks/>
                </p:cNvGrpSpPr>
                <p:nvPr/>
              </p:nvGrpSpPr>
              <p:grpSpPr bwMode="auto">
                <a:xfrm rot="1353540">
                  <a:off x="2682" y="1111"/>
                  <a:ext cx="743" cy="186"/>
                  <a:chOff x="1565" y="2568"/>
                  <a:chExt cx="1118" cy="279"/>
                </a:xfrm>
              </p:grpSpPr>
              <p:sp>
                <p:nvSpPr>
                  <p:cNvPr id="42045" name="AutoShape 14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46" name="AutoShape 14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47" name="AutoShape 14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48" name="AutoShape 14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grpSp>
        <p:grpSp>
          <p:nvGrpSpPr>
            <p:cNvPr id="42027" name="Group 144"/>
            <p:cNvGrpSpPr>
              <a:grpSpLocks/>
            </p:cNvGrpSpPr>
            <p:nvPr/>
          </p:nvGrpSpPr>
          <p:grpSpPr bwMode="auto">
            <a:xfrm rot="-3733502" flipH="1" flipV="1">
              <a:off x="2362" y="1505"/>
              <a:ext cx="527" cy="128"/>
              <a:chOff x="2532" y="1051"/>
              <a:chExt cx="893" cy="246"/>
            </a:xfrm>
          </p:grpSpPr>
          <p:grpSp>
            <p:nvGrpSpPr>
              <p:cNvPr id="42029" name="Group 145"/>
              <p:cNvGrpSpPr>
                <a:grpSpLocks/>
              </p:cNvGrpSpPr>
              <p:nvPr/>
            </p:nvGrpSpPr>
            <p:grpSpPr bwMode="auto">
              <a:xfrm>
                <a:off x="2532" y="1051"/>
                <a:ext cx="743" cy="185"/>
                <a:chOff x="1565" y="2568"/>
                <a:chExt cx="1118" cy="279"/>
              </a:xfrm>
            </p:grpSpPr>
            <p:sp>
              <p:nvSpPr>
                <p:cNvPr id="42035" name="AutoShape 146"/>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6" name="AutoShape 147"/>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7" name="AutoShape 148"/>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8" name="AutoShape 149"/>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30" name="Group 150"/>
              <p:cNvGrpSpPr>
                <a:grpSpLocks/>
              </p:cNvGrpSpPr>
              <p:nvPr/>
            </p:nvGrpSpPr>
            <p:grpSpPr bwMode="auto">
              <a:xfrm rot="1353540">
                <a:off x="2682" y="1111"/>
                <a:ext cx="743" cy="186"/>
                <a:chOff x="1565" y="2568"/>
                <a:chExt cx="1118" cy="279"/>
              </a:xfrm>
            </p:grpSpPr>
            <p:sp>
              <p:nvSpPr>
                <p:cNvPr id="42031" name="AutoShape 151"/>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2" name="AutoShape 152"/>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3" name="AutoShape 153"/>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34" name="AutoShape 154"/>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028" name="Rectangle 155"/>
            <p:cNvSpPr>
              <a:spLocks noChangeArrowheads="1"/>
            </p:cNvSpPr>
            <p:nvPr/>
          </p:nvSpPr>
          <p:spPr bwMode="gray">
            <a:xfrm>
              <a:off x="2246" y="1272"/>
              <a:ext cx="37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600" u="none">
                  <a:solidFill>
                    <a:srgbClr val="000000"/>
                  </a:solidFill>
                </a:rPr>
                <a:t>培训</a:t>
              </a:r>
            </a:p>
          </p:txBody>
        </p:sp>
      </p:grpSp>
      <p:grpSp>
        <p:nvGrpSpPr>
          <p:cNvPr id="42000" name="Group 156"/>
          <p:cNvGrpSpPr>
            <a:grpSpLocks/>
          </p:cNvGrpSpPr>
          <p:nvPr/>
        </p:nvGrpSpPr>
        <p:grpSpPr bwMode="auto">
          <a:xfrm rot="4976862" flipH="1">
            <a:off x="4556856" y="2827982"/>
            <a:ext cx="604890" cy="655980"/>
            <a:chOff x="1944" y="1111"/>
            <a:chExt cx="204" cy="196"/>
          </a:xfrm>
        </p:grpSpPr>
        <p:pic>
          <p:nvPicPr>
            <p:cNvPr id="42010" name="Picture 157"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011" name="Oval 158"/>
            <p:cNvSpPr>
              <a:spLocks noChangeArrowheads="1"/>
            </p:cNvSpPr>
            <p:nvPr/>
          </p:nvSpPr>
          <p:spPr bwMode="gray">
            <a:xfrm flipH="1">
              <a:off x="1962" y="1124"/>
              <a:ext cx="173" cy="172"/>
            </a:xfrm>
            <a:prstGeom prst="ellipse">
              <a:avLst/>
            </a:prstGeom>
            <a:solidFill>
              <a:srgbClr val="FFFF66"/>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nvGrpSpPr>
            <p:cNvPr id="42012" name="Group 159"/>
            <p:cNvGrpSpPr>
              <a:grpSpLocks/>
            </p:cNvGrpSpPr>
            <p:nvPr/>
          </p:nvGrpSpPr>
          <p:grpSpPr bwMode="auto">
            <a:xfrm rot="1297425" flipV="1">
              <a:off x="1971" y="1258"/>
              <a:ext cx="151" cy="37"/>
              <a:chOff x="2532" y="1051"/>
              <a:chExt cx="893" cy="246"/>
            </a:xfrm>
          </p:grpSpPr>
          <p:grpSp>
            <p:nvGrpSpPr>
              <p:cNvPr id="42015" name="Group 160"/>
              <p:cNvGrpSpPr>
                <a:grpSpLocks/>
              </p:cNvGrpSpPr>
              <p:nvPr/>
            </p:nvGrpSpPr>
            <p:grpSpPr bwMode="auto">
              <a:xfrm>
                <a:off x="2532" y="1051"/>
                <a:ext cx="743" cy="185"/>
                <a:chOff x="1565" y="2568"/>
                <a:chExt cx="1118" cy="279"/>
              </a:xfrm>
            </p:grpSpPr>
            <p:sp>
              <p:nvSpPr>
                <p:cNvPr id="42021" name="AutoShape 161"/>
                <p:cNvSpPr>
                  <a:spLocks noChangeArrowheads="1"/>
                </p:cNvSpPr>
                <p:nvPr/>
              </p:nvSpPr>
              <p:spPr bwMode="gray">
                <a:xfrm rot="5263130">
                  <a:off x="1859" y="2274"/>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22" name="AutoShape 162"/>
                <p:cNvSpPr>
                  <a:spLocks noChangeArrowheads="1"/>
                </p:cNvSpPr>
                <p:nvPr/>
              </p:nvSpPr>
              <p:spPr bwMode="gray">
                <a:xfrm rot="6078281">
                  <a:off x="1995" y="2274"/>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23" name="AutoShape 163"/>
                <p:cNvSpPr>
                  <a:spLocks noChangeArrowheads="1"/>
                </p:cNvSpPr>
                <p:nvPr/>
              </p:nvSpPr>
              <p:spPr bwMode="gray">
                <a:xfrm rot="6373927">
                  <a:off x="2071" y="2296"/>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24" name="AutoShape 164"/>
                <p:cNvSpPr>
                  <a:spLocks noChangeArrowheads="1"/>
                </p:cNvSpPr>
                <p:nvPr/>
              </p:nvSpPr>
              <p:spPr bwMode="gray">
                <a:xfrm rot="6906312">
                  <a:off x="2161" y="2326"/>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nvGrpSpPr>
              <p:cNvPr id="42016" name="Group 165"/>
              <p:cNvGrpSpPr>
                <a:grpSpLocks/>
              </p:cNvGrpSpPr>
              <p:nvPr/>
            </p:nvGrpSpPr>
            <p:grpSpPr bwMode="auto">
              <a:xfrm rot="1353540">
                <a:off x="2682" y="1111"/>
                <a:ext cx="743" cy="186"/>
                <a:chOff x="1565" y="2568"/>
                <a:chExt cx="1118" cy="279"/>
              </a:xfrm>
            </p:grpSpPr>
            <p:sp>
              <p:nvSpPr>
                <p:cNvPr id="42017" name="AutoShape 166"/>
                <p:cNvSpPr>
                  <a:spLocks noChangeArrowheads="1"/>
                </p:cNvSpPr>
                <p:nvPr/>
              </p:nvSpPr>
              <p:spPr bwMode="gray">
                <a:xfrm rot="5263130">
                  <a:off x="1859" y="2274"/>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18" name="AutoShape 167"/>
                <p:cNvSpPr>
                  <a:spLocks noChangeArrowheads="1"/>
                </p:cNvSpPr>
                <p:nvPr/>
              </p:nvSpPr>
              <p:spPr bwMode="gray">
                <a:xfrm rot="6078281">
                  <a:off x="1995" y="2274"/>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19" name="AutoShape 168"/>
                <p:cNvSpPr>
                  <a:spLocks noChangeArrowheads="1"/>
                </p:cNvSpPr>
                <p:nvPr/>
              </p:nvSpPr>
              <p:spPr bwMode="gray">
                <a:xfrm rot="6373927">
                  <a:off x="2071" y="2296"/>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sp>
              <p:nvSpPr>
                <p:cNvPr id="42020" name="AutoShape 169"/>
                <p:cNvSpPr>
                  <a:spLocks noChangeArrowheads="1"/>
                </p:cNvSpPr>
                <p:nvPr/>
              </p:nvSpPr>
              <p:spPr bwMode="gray">
                <a:xfrm rot="6906312">
                  <a:off x="2161" y="2326"/>
                  <a:ext cx="227" cy="816"/>
                </a:xfrm>
                <a:prstGeom prst="moon">
                  <a:avLst>
                    <a:gd name="adj" fmla="val 49773"/>
                  </a:avLst>
                </a:prstGeom>
                <a:solidFill>
                  <a:srgbClr val="FFFF66">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u="none"/>
                </a:p>
              </p:txBody>
            </p:sp>
          </p:grpSp>
        </p:grpSp>
        <p:sp>
          <p:nvSpPr>
            <p:cNvPr id="42013" name="Arc 170"/>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solidFill>
              <a:srgbClr val="FFFF66"/>
            </a:solidFill>
            <a:ln w="12700">
              <a:solidFill>
                <a:srgbClr val="000000"/>
              </a:solidFill>
              <a:prstDash val="sysDot"/>
              <a:round/>
              <a:headEnd/>
              <a:tailEnd type="triangle" w="sm" len="sm"/>
            </a:ln>
          </p:spPr>
          <p:txBody>
            <a:bodyPr wrap="none" anchor="ctr"/>
            <a:lstStyle/>
            <a:p>
              <a:endParaRPr lang="zh-CN" altLang="en-US"/>
            </a:p>
          </p:txBody>
        </p:sp>
        <p:pic>
          <p:nvPicPr>
            <p:cNvPr id="42014" name="Picture 171" descr="light_shado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rot="2569845" flipH="1">
              <a:off x="2015" y="1139"/>
              <a:ext cx="129" cy="8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2001" name="AutoShape 172"/>
          <p:cNvSpPr>
            <a:spLocks/>
          </p:cNvSpPr>
          <p:nvPr/>
        </p:nvSpPr>
        <p:spPr bwMode="auto">
          <a:xfrm>
            <a:off x="7247351" y="1497637"/>
            <a:ext cx="1527970" cy="330206"/>
          </a:xfrm>
          <a:prstGeom prst="accentCallout2">
            <a:avLst>
              <a:gd name="adj1" fmla="val 31167"/>
              <a:gd name="adj2" fmla="val -5046"/>
              <a:gd name="adj3" fmla="val 31167"/>
              <a:gd name="adj4" fmla="val -38907"/>
              <a:gd name="adj5" fmla="val 99565"/>
              <a:gd name="adj6" fmla="val -73185"/>
            </a:avLst>
          </a:prstGeom>
          <a:noFill/>
          <a:ln w="9525">
            <a:solidFill>
              <a:schemeClr val="folHlink"/>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r>
              <a:rPr lang="en-US" altLang="zh-CN" sz="1600" u="none" dirty="0">
                <a:solidFill>
                  <a:srgbClr val="000000"/>
                </a:solidFill>
              </a:rPr>
              <a:t>4.</a:t>
            </a:r>
            <a:r>
              <a:rPr lang="zh-CN" altLang="en-US" sz="1600" u="none" dirty="0">
                <a:solidFill>
                  <a:srgbClr val="000000"/>
                </a:solidFill>
              </a:rPr>
              <a:t>参与计划的人员必须经过专业训练</a:t>
            </a:r>
            <a:r>
              <a:rPr lang="en-US" altLang="zh-CN" sz="1400" u="none" dirty="0">
                <a:solidFill>
                  <a:srgbClr val="000000"/>
                </a:solidFill>
              </a:rPr>
              <a:t> </a:t>
            </a:r>
          </a:p>
        </p:txBody>
      </p:sp>
      <p:sp>
        <p:nvSpPr>
          <p:cNvPr id="42002" name="AutoShape 173"/>
          <p:cNvSpPr>
            <a:spLocks/>
          </p:cNvSpPr>
          <p:nvPr/>
        </p:nvSpPr>
        <p:spPr bwMode="auto">
          <a:xfrm>
            <a:off x="6937627" y="3546082"/>
            <a:ext cx="1885344" cy="1978313"/>
          </a:xfrm>
          <a:prstGeom prst="accentCallout2">
            <a:avLst>
              <a:gd name="adj1" fmla="val 5319"/>
              <a:gd name="adj2" fmla="val -4042"/>
              <a:gd name="adj3" fmla="val 5319"/>
              <a:gd name="adj4" fmla="val -4042"/>
              <a:gd name="adj5" fmla="val 5319"/>
              <a:gd name="adj6" fmla="val -48528"/>
            </a:avLst>
          </a:prstGeom>
          <a:noFill/>
          <a:ln w="9525">
            <a:solidFill>
              <a:schemeClr val="bg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endParaRPr lang="en-US" altLang="zh-CN" sz="1600" u="none" dirty="0">
              <a:solidFill>
                <a:srgbClr val="000000"/>
              </a:solidFill>
            </a:endParaRPr>
          </a:p>
          <a:p>
            <a:pPr algn="ctr" eaLnBrk="1" hangingPunct="1"/>
            <a:endParaRPr lang="en-US" altLang="zh-CN" sz="1600" u="none" dirty="0">
              <a:solidFill>
                <a:srgbClr val="000000"/>
              </a:solidFill>
            </a:endParaRPr>
          </a:p>
          <a:p>
            <a:pPr eaLnBrk="1" hangingPunct="1"/>
            <a:r>
              <a:rPr lang="en-US" altLang="zh-CN" sz="1600" u="none" dirty="0">
                <a:solidFill>
                  <a:srgbClr val="000000"/>
                </a:solidFill>
              </a:rPr>
              <a:t>5.</a:t>
            </a:r>
            <a:r>
              <a:rPr lang="zh-CN" altLang="en-US" sz="1600" u="none" dirty="0">
                <a:solidFill>
                  <a:srgbClr val="000000"/>
                </a:solidFill>
              </a:rPr>
              <a:t>关键不仅在于观察，更重要的是在观察之后能够有效的沟通，通过沟通加强好的行为，认识到不安全行为的潜在后果，并予以改进</a:t>
            </a:r>
            <a:r>
              <a:rPr lang="en-US" altLang="zh-CN" u="none" dirty="0">
                <a:solidFill>
                  <a:srgbClr val="000000"/>
                </a:solidFill>
              </a:rPr>
              <a:t> </a:t>
            </a:r>
            <a:endParaRPr lang="en-US" altLang="zh-CN" sz="1400" u="none" dirty="0">
              <a:solidFill>
                <a:srgbClr val="000000"/>
              </a:solidFill>
            </a:endParaRPr>
          </a:p>
          <a:p>
            <a:pPr algn="ctr" eaLnBrk="1" hangingPunct="1"/>
            <a:endParaRPr lang="en-US" altLang="zh-CN" sz="1600" u="none" dirty="0">
              <a:solidFill>
                <a:srgbClr val="000000"/>
              </a:solidFill>
            </a:endParaRPr>
          </a:p>
          <a:p>
            <a:pPr algn="ctr" eaLnBrk="1" hangingPunct="1"/>
            <a:endParaRPr lang="en-US" altLang="zh-CN" sz="1600" u="none" dirty="0">
              <a:solidFill>
                <a:srgbClr val="000000"/>
              </a:solidFill>
            </a:endParaRPr>
          </a:p>
        </p:txBody>
      </p:sp>
      <p:sp>
        <p:nvSpPr>
          <p:cNvPr id="42003" name="AutoShape 174"/>
          <p:cNvSpPr>
            <a:spLocks/>
          </p:cNvSpPr>
          <p:nvPr/>
        </p:nvSpPr>
        <p:spPr bwMode="auto">
          <a:xfrm>
            <a:off x="905162" y="1139670"/>
            <a:ext cx="1613740" cy="390111"/>
          </a:xfrm>
          <a:prstGeom prst="accentCallout2">
            <a:avLst>
              <a:gd name="adj1" fmla="val 43796"/>
              <a:gd name="adj2" fmla="val 104782"/>
              <a:gd name="adj3" fmla="val 43796"/>
              <a:gd name="adj4" fmla="val 114843"/>
              <a:gd name="adj5" fmla="val 118250"/>
              <a:gd name="adj6" fmla="val 125000"/>
            </a:avLst>
          </a:prstGeom>
          <a:noFill/>
          <a:ln w="9525">
            <a:solidFill>
              <a:schemeClr val="tx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r>
              <a:rPr lang="en-US" altLang="zh-CN" sz="1600" u="none">
                <a:solidFill>
                  <a:srgbClr val="000000"/>
                </a:solidFill>
              </a:rPr>
              <a:t>1.</a:t>
            </a:r>
            <a:r>
              <a:rPr lang="zh-CN" altLang="en-US" sz="1600" u="none">
                <a:solidFill>
                  <a:srgbClr val="000000"/>
                </a:solidFill>
              </a:rPr>
              <a:t>必须建立无指</a:t>
            </a:r>
          </a:p>
          <a:p>
            <a:r>
              <a:rPr lang="zh-CN" altLang="en-US" sz="1600" u="none">
                <a:solidFill>
                  <a:srgbClr val="000000"/>
                </a:solidFill>
              </a:rPr>
              <a:t>  责文化</a:t>
            </a:r>
            <a:r>
              <a:rPr lang="en-US" altLang="zh-CN" sz="1600" u="none">
                <a:solidFill>
                  <a:srgbClr val="000000"/>
                </a:solidFill>
              </a:rPr>
              <a:t> </a:t>
            </a:r>
          </a:p>
        </p:txBody>
      </p:sp>
      <p:sp>
        <p:nvSpPr>
          <p:cNvPr id="42004" name="AutoShape 175"/>
          <p:cNvSpPr>
            <a:spLocks/>
          </p:cNvSpPr>
          <p:nvPr/>
        </p:nvSpPr>
        <p:spPr bwMode="auto">
          <a:xfrm>
            <a:off x="217416" y="3391206"/>
            <a:ext cx="1613740" cy="391572"/>
          </a:xfrm>
          <a:prstGeom prst="accentCallout2">
            <a:avLst>
              <a:gd name="adj1" fmla="val 26278"/>
              <a:gd name="adj2" fmla="val 104782"/>
              <a:gd name="adj3" fmla="val 26278"/>
              <a:gd name="adj4" fmla="val 118926"/>
              <a:gd name="adj5" fmla="val -35769"/>
              <a:gd name="adj6" fmla="val 134463"/>
            </a:avLst>
          </a:prstGeom>
          <a:noFill/>
          <a:ln w="9525">
            <a:solidFill>
              <a:schemeClr val="accent2"/>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r>
              <a:rPr lang="en-US" altLang="zh-CN" sz="1600" u="none">
                <a:solidFill>
                  <a:srgbClr val="000000"/>
                </a:solidFill>
              </a:rPr>
              <a:t>2.</a:t>
            </a:r>
            <a:r>
              <a:rPr lang="zh-CN" altLang="en-US" sz="1600" u="none">
                <a:solidFill>
                  <a:srgbClr val="000000"/>
                </a:solidFill>
              </a:rPr>
              <a:t>领导必须亲自</a:t>
            </a:r>
          </a:p>
          <a:p>
            <a:r>
              <a:rPr lang="zh-CN" altLang="en-US" sz="1600" u="none">
                <a:solidFill>
                  <a:srgbClr val="000000"/>
                </a:solidFill>
              </a:rPr>
              <a:t>   参加</a:t>
            </a:r>
            <a:r>
              <a:rPr lang="en-US" altLang="zh-CN" sz="1400" u="none">
                <a:solidFill>
                  <a:srgbClr val="000000"/>
                </a:solidFill>
              </a:rPr>
              <a:t> </a:t>
            </a:r>
          </a:p>
        </p:txBody>
      </p:sp>
      <p:sp>
        <p:nvSpPr>
          <p:cNvPr id="42005" name="AutoShape 176"/>
          <p:cNvSpPr>
            <a:spLocks/>
          </p:cNvSpPr>
          <p:nvPr/>
        </p:nvSpPr>
        <p:spPr bwMode="auto">
          <a:xfrm>
            <a:off x="449312" y="4565922"/>
            <a:ext cx="1527970" cy="352122"/>
          </a:xfrm>
          <a:prstGeom prst="accentCallout2">
            <a:avLst>
              <a:gd name="adj1" fmla="val 29148"/>
              <a:gd name="adj2" fmla="val 105046"/>
              <a:gd name="adj3" fmla="val 29148"/>
              <a:gd name="adj4" fmla="val 105046"/>
              <a:gd name="adj5" fmla="val 153440"/>
              <a:gd name="adj6" fmla="val 175500"/>
            </a:avLst>
          </a:prstGeom>
          <a:noFill/>
          <a:ln w="9525">
            <a:solidFill>
              <a:schemeClr val="accent1"/>
            </a:solidFill>
            <a:miter lim="800000"/>
            <a:headEnd/>
            <a:tailEnd type="diamond"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r>
              <a:rPr lang="en-US" altLang="zh-CN" sz="1600" u="none">
                <a:solidFill>
                  <a:srgbClr val="000000"/>
                </a:solidFill>
              </a:rPr>
              <a:t>3.</a:t>
            </a:r>
            <a:r>
              <a:rPr lang="zh-CN" altLang="en-US" sz="1600" u="none">
                <a:solidFill>
                  <a:srgbClr val="000000"/>
                </a:solidFill>
              </a:rPr>
              <a:t>需要设立目</a:t>
            </a:r>
          </a:p>
          <a:p>
            <a:r>
              <a:rPr lang="zh-CN" altLang="en-US" sz="1600" u="none">
                <a:solidFill>
                  <a:srgbClr val="000000"/>
                </a:solidFill>
              </a:rPr>
              <a:t>  标</a:t>
            </a:r>
            <a:r>
              <a:rPr lang="en-US" altLang="zh-CN" sz="1600" u="none">
                <a:solidFill>
                  <a:srgbClr val="000000"/>
                </a:solidFill>
              </a:rPr>
              <a:t> </a:t>
            </a:r>
            <a:endParaRPr lang="en-US" altLang="zh-CN" sz="1400" u="none">
              <a:solidFill>
                <a:srgbClr val="000000"/>
              </a:solidFill>
            </a:endParaRPr>
          </a:p>
        </p:txBody>
      </p:sp>
      <p:sp>
        <p:nvSpPr>
          <p:cNvPr id="42006" name="Rectangle 177"/>
          <p:cNvSpPr>
            <a:spLocks noChangeArrowheads="1"/>
          </p:cNvSpPr>
          <p:nvPr/>
        </p:nvSpPr>
        <p:spPr bwMode="auto">
          <a:xfrm>
            <a:off x="4941100" y="4634592"/>
            <a:ext cx="33783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sz="1600" u="none">
                <a:solidFill>
                  <a:srgbClr val="000000"/>
                </a:solidFill>
              </a:rPr>
              <a:t>.</a:t>
            </a:r>
          </a:p>
        </p:txBody>
      </p:sp>
      <p:sp>
        <p:nvSpPr>
          <p:cNvPr id="42007" name="Text Box 181"/>
          <p:cNvSpPr txBox="1">
            <a:spLocks noChangeArrowheads="1"/>
          </p:cNvSpPr>
          <p:nvPr/>
        </p:nvSpPr>
        <p:spPr bwMode="auto">
          <a:xfrm>
            <a:off x="3014644" y="137343"/>
            <a:ext cx="65" cy="156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ts val="2800"/>
              </a:lnSpc>
            </a:pPr>
            <a:endParaRPr lang="zh-CN" altLang="en-US" sz="2800" u="none">
              <a:solidFill>
                <a:srgbClr val="33339A"/>
              </a:solidFill>
              <a:latin typeface="Times New Roman" pitchFamily="18" charset="0"/>
            </a:endParaRPr>
          </a:p>
          <a:p>
            <a:pPr eaLnBrk="1" hangingPunct="1">
              <a:lnSpc>
                <a:spcPts val="1000"/>
              </a:lnSpc>
            </a:pPr>
            <a:endParaRPr lang="zh-CN" altLang="en-US" sz="2800" u="none">
              <a:solidFill>
                <a:srgbClr val="33339A"/>
              </a:solidFill>
              <a:latin typeface="Times New Roman" pitchFamily="18" charset="0"/>
            </a:endParaRPr>
          </a:p>
          <a:p>
            <a:pPr eaLnBrk="1" hangingPunct="1">
              <a:lnSpc>
                <a:spcPts val="3713"/>
              </a:lnSpc>
            </a:pPr>
            <a:endParaRPr lang="zh-CN" altLang="en-US" sz="2800" u="none">
              <a:solidFill>
                <a:srgbClr val="33339A"/>
              </a:solidFill>
              <a:latin typeface="Times New Roman" pitchFamily="18" charset="0"/>
            </a:endParaRPr>
          </a:p>
          <a:p>
            <a:pPr eaLnBrk="1" hangingPunct="1">
              <a:lnSpc>
                <a:spcPts val="1000"/>
              </a:lnSpc>
            </a:pPr>
            <a:endParaRPr lang="zh-CN" altLang="en-US" sz="2800" u="none">
              <a:solidFill>
                <a:srgbClr val="33339A"/>
              </a:solidFill>
              <a:latin typeface="Times New Roman" pitchFamily="18" charset="0"/>
            </a:endParaRPr>
          </a:p>
          <a:p>
            <a:pPr eaLnBrk="1" hangingPunct="1">
              <a:lnSpc>
                <a:spcPts val="3713"/>
              </a:lnSpc>
            </a:pPr>
            <a:endParaRPr lang="zh-CN" altLang="en-US" sz="2800" u="none">
              <a:solidFill>
                <a:srgbClr val="33339A"/>
              </a:solidFill>
              <a:latin typeface="Times New Roman" pitchFamily="18" charset="0"/>
            </a:endParaRPr>
          </a:p>
        </p:txBody>
      </p:sp>
      <p:sp>
        <p:nvSpPr>
          <p:cNvPr id="42008" name="Text Box 185"/>
          <p:cNvSpPr txBox="1">
            <a:spLocks noChangeArrowheads="1"/>
          </p:cNvSpPr>
          <p:nvPr/>
        </p:nvSpPr>
        <p:spPr bwMode="auto">
          <a:xfrm>
            <a:off x="4421718" y="2932425"/>
            <a:ext cx="913287"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u="none"/>
              <a:t> 关键</a:t>
            </a:r>
          </a:p>
        </p:txBody>
      </p:sp>
      <p:sp>
        <p:nvSpPr>
          <p:cNvPr id="181" name="标题 1"/>
          <p:cNvSpPr txBox="1">
            <a:spLocks/>
          </p:cNvSpPr>
          <p:nvPr/>
        </p:nvSpPr>
        <p:spPr bwMode="auto">
          <a:xfrm>
            <a:off x="448255" y="72779"/>
            <a:ext cx="5759450" cy="52546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eaLnBrk="1" hangingPunct="1"/>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开展安全行为观察的成功关键因素 </a:t>
            </a:r>
          </a:p>
        </p:txBody>
      </p:sp>
      <p:pic>
        <p:nvPicPr>
          <p:cNvPr id="180" name="图片 1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2495535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2" name="Picture 420"/>
          <p:cNvPicPr>
            <a:picLocks noChangeAspect="1" noChangeArrowheads="1"/>
          </p:cNvPicPr>
          <p:nvPr/>
        </p:nvPicPr>
        <p:blipFill rotWithShape="1">
          <a:blip r:embed="rId2">
            <a:extLst>
              <a:ext uri="{28A0092B-C50C-407E-A947-70E740481C1C}">
                <a14:useLocalDpi xmlns:a14="http://schemas.microsoft.com/office/drawing/2010/main" val="0"/>
              </a:ext>
            </a:extLst>
          </a:blip>
          <a:srcRect t="4992"/>
          <a:stretch/>
        </p:blipFill>
        <p:spPr bwMode="auto">
          <a:xfrm>
            <a:off x="1045890" y="2939920"/>
            <a:ext cx="7593899" cy="336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7218" name="Rectangle 2"/>
          <p:cNvSpPr>
            <a:spLocks noGrp="1" noChangeArrowheads="1"/>
          </p:cNvSpPr>
          <p:nvPr>
            <p:ph type="body" sz="half" idx="1"/>
          </p:nvPr>
        </p:nvSpPr>
        <p:spPr bwMode="auto">
          <a:xfrm>
            <a:off x="181771" y="779620"/>
            <a:ext cx="8718327" cy="3168440"/>
          </a:xfrm>
          <a:noFill/>
          <a:ln/>
          <a:extLst/>
        </p:spPr>
        <p:txBody>
          <a:bodyPr vert="horz" wrap="square" lIns="91440" tIns="45720" rIns="91440" bIns="45720" numCol="1" anchor="t" anchorCtr="0" compatLnSpc="1">
            <a:prstTxWarp prst="textNoShape">
              <a:avLst/>
            </a:prstTxWarp>
          </a:bodyPr>
          <a:lstStyle/>
          <a:p>
            <a:pPr marL="0" indent="0" defTabSz="914400">
              <a:lnSpc>
                <a:spcPct val="160000"/>
              </a:lnSpc>
              <a:buFontTx/>
              <a:buNone/>
            </a:pPr>
            <a:r>
              <a:rPr lang="zh-CN" altLang="en-US" sz="36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3600" b="1" dirty="0" smtClean="0">
                <a:latin typeface="微软雅黑" panose="020B0503020204020204" pitchFamily="34" charset="-122"/>
                <a:ea typeface="微软雅黑" panose="020B0503020204020204" pitchFamily="34" charset="-122"/>
              </a:rPr>
              <a:t>总结：</a:t>
            </a:r>
          </a:p>
          <a:p>
            <a:pPr marL="0" indent="0">
              <a:lnSpc>
                <a:spcPct val="160000"/>
              </a:lnSpc>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     安全是利己利人、利社会的</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事情，培养员工</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安全意识，需要不断提高员工的安全知识水平，利用行为安全管理工具管理员工的行为</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，强化安全习惯的</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养成，使安全成为全员的基本能力！</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264543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57438" y="1650206"/>
            <a:ext cx="8233887" cy="4165562"/>
          </a:xfrm>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830238"/>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6" name="TextBox 15"/>
          <p:cNvSpPr txBox="1"/>
          <p:nvPr/>
        </p:nvSpPr>
        <p:spPr>
          <a:xfrm>
            <a:off x="1773975" y="1544756"/>
            <a:ext cx="5392766" cy="492443"/>
          </a:xfrm>
          <a:prstGeom prst="rect">
            <a:avLst/>
          </a:prstGeom>
          <a:solidFill>
            <a:srgbClr val="FFFF99"/>
          </a:solidFill>
        </p:spPr>
        <p:txBody>
          <a:bodyPr wrap="square" anchor="ctr">
            <a:spAutoFit/>
          </a:bodyPr>
          <a:lstStyle>
            <a:defPPr>
              <a:defRPr lang="zh-CN"/>
            </a:defPPr>
            <a:lvl1pPr algn="ctr" eaLnBrk="1" hangingPunct="1">
              <a:lnSpc>
                <a:spcPct val="130000"/>
              </a:lnSpc>
              <a:defRPr sz="2800" b="1">
                <a:latin typeface="+mj-ea"/>
              </a:defRPr>
            </a:lvl1pPr>
          </a:lstStyle>
          <a:p>
            <a:r>
              <a:rPr lang="zh-CN" altLang="en-US" sz="2000" dirty="0" smtClean="0"/>
              <a:t>纸条上有</a:t>
            </a:r>
            <a:r>
              <a:rPr lang="en-US" altLang="zh-CN" sz="2000" dirty="0" smtClean="0"/>
              <a:t>21</a:t>
            </a:r>
            <a:r>
              <a:rPr lang="zh-CN" altLang="en-US" sz="2000" dirty="0" smtClean="0"/>
              <a:t>种笔记，上面这样写着：</a:t>
            </a:r>
            <a:endParaRPr lang="zh-CN" altLang="en-US" sz="2000" dirty="0"/>
          </a:p>
        </p:txBody>
      </p:sp>
      <p:sp>
        <p:nvSpPr>
          <p:cNvPr id="17" name="TextBox 4"/>
          <p:cNvSpPr txBox="1">
            <a:spLocks noChangeArrowheads="1"/>
          </p:cNvSpPr>
          <p:nvPr/>
        </p:nvSpPr>
        <p:spPr bwMode="auto">
          <a:xfrm>
            <a:off x="613831" y="2111612"/>
            <a:ext cx="8012644" cy="3708708"/>
          </a:xfrm>
          <a:prstGeom prst="rect">
            <a:avLst/>
          </a:prstGeom>
          <a:solidFill>
            <a:schemeClr val="bg1">
              <a:lumMod val="85000"/>
            </a:schemeClr>
          </a:solidFill>
          <a:ln>
            <a:noFill/>
          </a:ln>
        </p:spPr>
        <p:txBody>
          <a:bodyPr wrap="square">
            <a:spAutoFit/>
          </a:bodyPr>
          <a:lstStyle>
            <a:lvl1pPr marL="285750" indent="-285750">
              <a:defRPr sz="2800">
                <a:solidFill>
                  <a:schemeClr val="tx1"/>
                </a:solidFill>
                <a:latin typeface="Tahoma" panose="020B0604030504040204" pitchFamily="34" charset="0"/>
                <a:ea typeface="宋体" panose="02010600030101010101" pitchFamily="2" charset="-122"/>
              </a:defRPr>
            </a:lvl1pPr>
            <a:lvl2pPr marL="742950" indent="-285750">
              <a:defRPr sz="2800">
                <a:solidFill>
                  <a:schemeClr val="tx1"/>
                </a:solidFill>
                <a:latin typeface="Tahoma" panose="020B0604030504040204" pitchFamily="34" charset="0"/>
                <a:ea typeface="宋体" panose="02010600030101010101" pitchFamily="2" charset="-122"/>
              </a:defRPr>
            </a:lvl2pPr>
            <a:lvl3pPr marL="1143000" indent="-228600">
              <a:defRPr sz="2800">
                <a:solidFill>
                  <a:schemeClr val="tx1"/>
                </a:solidFill>
                <a:latin typeface="Tahoma" panose="020B0604030504040204" pitchFamily="34" charset="0"/>
                <a:ea typeface="宋体" panose="02010600030101010101" pitchFamily="2" charset="-122"/>
              </a:defRPr>
            </a:lvl3pPr>
            <a:lvl4pPr marL="1600200" indent="-228600">
              <a:defRPr sz="2800">
                <a:solidFill>
                  <a:schemeClr val="tx1"/>
                </a:solidFill>
                <a:latin typeface="Tahoma" panose="020B0604030504040204" pitchFamily="34" charset="0"/>
                <a:ea typeface="宋体" panose="02010600030101010101" pitchFamily="2" charset="-122"/>
              </a:defRPr>
            </a:lvl4pPr>
            <a:lvl5pPr marL="2057400" indent="-228600">
              <a:defRPr sz="28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9pPr>
          </a:lstStyle>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a:t>
            </a:r>
            <a:r>
              <a:rPr lang="zh-CN" altLang="en-US" sz="1400" dirty="0" smtClean="0">
                <a:latin typeface="Arial Narrow" panose="020B0606020202030204" pitchFamily="34" charset="0"/>
                <a:ea typeface="微软雅黑" panose="020B0503020204020204" pitchFamily="34" charset="-122"/>
              </a:rPr>
              <a:t>）一</a:t>
            </a:r>
            <a:r>
              <a:rPr lang="zh-CN" altLang="en-US" sz="1400" dirty="0">
                <a:latin typeface="Arial Narrow" panose="020B0606020202030204" pitchFamily="34" charset="0"/>
                <a:ea typeface="微软雅黑" panose="020B0503020204020204" pitchFamily="34" charset="-122"/>
              </a:rPr>
              <a:t>水理查德：</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21</a:t>
            </a:r>
            <a:r>
              <a:rPr lang="zh-CN" altLang="en-US" sz="1400" dirty="0">
                <a:latin typeface="Arial Narrow" panose="020B0606020202030204" pitchFamily="34" charset="0"/>
                <a:ea typeface="微软雅黑" panose="020B0503020204020204" pitchFamily="34" charset="-122"/>
              </a:rPr>
              <a:t>日，我在奥克兰港私自买了一个台灯，想给妻子写信时照明用。</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2</a:t>
            </a:r>
            <a:r>
              <a:rPr lang="zh-CN" altLang="en-US" sz="1400" dirty="0" smtClean="0">
                <a:latin typeface="Arial Narrow" panose="020B0606020202030204" pitchFamily="34" charset="0"/>
                <a:ea typeface="微软雅黑" panose="020B0503020204020204" pitchFamily="34" charset="-122"/>
              </a:rPr>
              <a:t>）二副</a:t>
            </a:r>
            <a:r>
              <a:rPr lang="zh-CN" altLang="en-US" sz="1400" dirty="0">
                <a:latin typeface="Arial Narrow" panose="020B0606020202030204" pitchFamily="34" charset="0"/>
                <a:ea typeface="微软雅黑" panose="020B0503020204020204" pitchFamily="34" charset="-122"/>
              </a:rPr>
              <a:t>瑟曼：我看见理查德拿着台灯回船，说了句这个台灯底座轻，船晃时别让它倒下来，但没有干涉。</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3</a:t>
            </a:r>
            <a:r>
              <a:rPr lang="zh-CN" altLang="en-US" sz="1400" dirty="0" smtClean="0">
                <a:latin typeface="Arial Narrow" panose="020B0606020202030204" pitchFamily="34" charset="0"/>
                <a:ea typeface="微软雅黑" panose="020B0503020204020204" pitchFamily="34" charset="-122"/>
              </a:rPr>
              <a:t>）三副</a:t>
            </a:r>
            <a:r>
              <a:rPr lang="zh-CN" altLang="en-US" sz="1400" dirty="0">
                <a:latin typeface="Arial Narrow" panose="020B0606020202030204" pitchFamily="34" charset="0"/>
                <a:ea typeface="微软雅黑" panose="020B0503020204020204" pitchFamily="34" charset="-122"/>
              </a:rPr>
              <a:t>帕蒂：</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21</a:t>
            </a:r>
            <a:r>
              <a:rPr lang="zh-CN" altLang="en-US" sz="1400" dirty="0">
                <a:latin typeface="Arial Narrow" panose="020B0606020202030204" pitchFamily="34" charset="0"/>
                <a:ea typeface="微软雅黑" panose="020B0503020204020204" pitchFamily="34" charset="-122"/>
              </a:rPr>
              <a:t>日下午船离港，我发现救生筏施放器有问题，就将救生筏绑在架子上。</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4</a:t>
            </a:r>
            <a:r>
              <a:rPr lang="zh-CN" altLang="en-US" sz="1400" dirty="0" smtClean="0">
                <a:latin typeface="Arial Narrow" panose="020B0606020202030204" pitchFamily="34" charset="0"/>
                <a:ea typeface="微软雅黑" panose="020B0503020204020204" pitchFamily="34" charset="-122"/>
              </a:rPr>
              <a:t>）二</a:t>
            </a:r>
            <a:r>
              <a:rPr lang="zh-CN" altLang="en-US" sz="1400" dirty="0">
                <a:latin typeface="Arial Narrow" panose="020B0606020202030204" pitchFamily="34" charset="0"/>
                <a:ea typeface="微软雅黑" panose="020B0503020204020204" pitchFamily="34" charset="-122"/>
              </a:rPr>
              <a:t>水戴维斯：离港检查时，发现水手区的闭门器损坏，用铁丝将门绑牢。</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5</a:t>
            </a:r>
            <a:r>
              <a:rPr lang="zh-CN" altLang="en-US" sz="1400" dirty="0" smtClean="0">
                <a:latin typeface="Arial Narrow" panose="020B0606020202030204" pitchFamily="34" charset="0"/>
                <a:ea typeface="微软雅黑" panose="020B0503020204020204" pitchFamily="34" charset="-122"/>
              </a:rPr>
              <a:t>）二管轮</a:t>
            </a:r>
            <a:r>
              <a:rPr lang="zh-CN" altLang="en-US" sz="1400" dirty="0">
                <a:latin typeface="Arial Narrow" panose="020B0606020202030204" pitchFamily="34" charset="0"/>
                <a:ea typeface="微软雅黑" panose="020B0503020204020204" pitchFamily="34" charset="-122"/>
              </a:rPr>
              <a:t>安特耳：我检查消防设施时，发现水手区的消防栓锈蚀，心想还有几天就到码头了，到时候再换。</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6</a:t>
            </a:r>
            <a:r>
              <a:rPr lang="zh-CN" altLang="en-US" sz="1400" dirty="0" smtClean="0">
                <a:latin typeface="Arial Narrow" panose="020B0606020202030204" pitchFamily="34" charset="0"/>
                <a:ea typeface="微软雅黑" panose="020B0503020204020204" pitchFamily="34" charset="-122"/>
              </a:rPr>
              <a:t>）船长</a:t>
            </a:r>
            <a:r>
              <a:rPr lang="zh-CN" altLang="en-US" sz="1400" dirty="0">
                <a:latin typeface="Arial Narrow" panose="020B0606020202030204" pitchFamily="34" charset="0"/>
                <a:ea typeface="微软雅黑" panose="020B0503020204020204" pitchFamily="34" charset="-122"/>
              </a:rPr>
              <a:t>麦凯姆：起航时，工作繁忙，没有看甲板和轮机部的安全检查报告。</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7</a:t>
            </a:r>
            <a:r>
              <a:rPr lang="zh-CN" altLang="en-US" sz="1400" dirty="0" smtClean="0">
                <a:latin typeface="Arial Narrow" panose="020B0606020202030204" pitchFamily="34" charset="0"/>
                <a:ea typeface="微软雅黑" panose="020B0503020204020204" pitchFamily="34" charset="-122"/>
              </a:rPr>
              <a:t>）机</a:t>
            </a:r>
            <a:r>
              <a:rPr lang="zh-CN" altLang="en-US" sz="1400" dirty="0">
                <a:latin typeface="Arial Narrow" panose="020B0606020202030204" pitchFamily="34" charset="0"/>
                <a:ea typeface="微软雅黑" panose="020B0503020204020204" pitchFamily="34" charset="-122"/>
              </a:rPr>
              <a:t>匠丹尼尔：</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23</a:t>
            </a:r>
            <a:r>
              <a:rPr lang="zh-CN" altLang="en-US" sz="1400" dirty="0">
                <a:latin typeface="Arial Narrow" panose="020B0606020202030204" pitchFamily="34" charset="0"/>
                <a:ea typeface="微软雅黑" panose="020B0503020204020204" pitchFamily="34" charset="-122"/>
              </a:rPr>
              <a:t>日上午理查德和苏勒的房间消防探头连续警报。我和瓦尔特进去后，未发现火苗，判断探头误报警，拆掉交给惠特曼，要求换新的</a:t>
            </a:r>
            <a:r>
              <a:rPr lang="zh-CN" altLang="en-US" sz="1400" dirty="0" smtClean="0">
                <a:latin typeface="Arial Narrow" panose="020B0606020202030204" pitchFamily="34" charset="0"/>
                <a:ea typeface="微软雅黑" panose="020B0503020204020204" pitchFamily="34" charset="-122"/>
              </a:rPr>
              <a:t>。</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905066795"/>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635600"/>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6" name="TextBox 15"/>
          <p:cNvSpPr txBox="1"/>
          <p:nvPr/>
        </p:nvSpPr>
        <p:spPr>
          <a:xfrm>
            <a:off x="1773975" y="1211680"/>
            <a:ext cx="5392766" cy="492443"/>
          </a:xfrm>
          <a:prstGeom prst="rect">
            <a:avLst/>
          </a:prstGeom>
          <a:solidFill>
            <a:srgbClr val="FFFF99"/>
          </a:solidFill>
        </p:spPr>
        <p:txBody>
          <a:bodyPr wrap="square" anchor="ctr">
            <a:spAutoFit/>
          </a:bodyPr>
          <a:lstStyle>
            <a:defPPr>
              <a:defRPr lang="zh-CN"/>
            </a:defPPr>
            <a:lvl1pPr algn="ctr" eaLnBrk="1" hangingPunct="1">
              <a:lnSpc>
                <a:spcPct val="130000"/>
              </a:lnSpc>
              <a:defRPr sz="2800" b="1">
                <a:latin typeface="+mj-ea"/>
              </a:defRPr>
            </a:lvl1pPr>
          </a:lstStyle>
          <a:p>
            <a:r>
              <a:rPr lang="zh-CN" altLang="en-US" sz="2000" dirty="0" smtClean="0"/>
              <a:t>纸条上有</a:t>
            </a:r>
            <a:r>
              <a:rPr lang="en-US" altLang="zh-CN" sz="2000" dirty="0" smtClean="0"/>
              <a:t>21</a:t>
            </a:r>
            <a:r>
              <a:rPr lang="zh-CN" altLang="en-US" sz="2000" dirty="0" smtClean="0"/>
              <a:t>种笔记，上面这样写着：</a:t>
            </a:r>
            <a:endParaRPr lang="zh-CN" altLang="en-US" sz="2000" dirty="0"/>
          </a:p>
        </p:txBody>
      </p:sp>
      <p:sp>
        <p:nvSpPr>
          <p:cNvPr id="7" name="TextBox 4"/>
          <p:cNvSpPr txBox="1">
            <a:spLocks noChangeArrowheads="1"/>
          </p:cNvSpPr>
          <p:nvPr/>
        </p:nvSpPr>
        <p:spPr bwMode="auto">
          <a:xfrm>
            <a:off x="508873" y="2363840"/>
            <a:ext cx="8242088" cy="3385542"/>
          </a:xfrm>
          <a:prstGeom prst="rect">
            <a:avLst/>
          </a:prstGeom>
          <a:solidFill>
            <a:schemeClr val="bg1">
              <a:lumMod val="85000"/>
            </a:schemeClr>
          </a:solidFill>
          <a:ln>
            <a:noFill/>
          </a:ln>
        </p:spPr>
        <p:txBody>
          <a:bodyPr wrap="square">
            <a:spAutoFit/>
          </a:bodyPr>
          <a:lstStyle>
            <a:lvl1pPr marL="285750" indent="-285750">
              <a:defRPr sz="2800">
                <a:solidFill>
                  <a:schemeClr val="tx1"/>
                </a:solidFill>
                <a:latin typeface="Tahoma" panose="020B0604030504040204" pitchFamily="34" charset="0"/>
                <a:ea typeface="宋体" panose="02010600030101010101" pitchFamily="2" charset="-122"/>
              </a:defRPr>
            </a:lvl1pPr>
            <a:lvl2pPr marL="742950" indent="-285750">
              <a:defRPr sz="2800">
                <a:solidFill>
                  <a:schemeClr val="tx1"/>
                </a:solidFill>
                <a:latin typeface="Tahoma" panose="020B0604030504040204" pitchFamily="34" charset="0"/>
                <a:ea typeface="宋体" panose="02010600030101010101" pitchFamily="2" charset="-122"/>
              </a:defRPr>
            </a:lvl2pPr>
            <a:lvl3pPr marL="1143000" indent="-228600">
              <a:defRPr sz="2800">
                <a:solidFill>
                  <a:schemeClr val="tx1"/>
                </a:solidFill>
                <a:latin typeface="Tahoma" panose="020B0604030504040204" pitchFamily="34" charset="0"/>
                <a:ea typeface="宋体" panose="02010600030101010101" pitchFamily="2" charset="-122"/>
              </a:defRPr>
            </a:lvl3pPr>
            <a:lvl4pPr marL="1600200" indent="-228600">
              <a:defRPr sz="2800">
                <a:solidFill>
                  <a:schemeClr val="tx1"/>
                </a:solidFill>
                <a:latin typeface="Tahoma" panose="020B0604030504040204" pitchFamily="34" charset="0"/>
                <a:ea typeface="宋体" panose="02010600030101010101" pitchFamily="2" charset="-122"/>
              </a:defRPr>
            </a:lvl4pPr>
            <a:lvl5pPr marL="2057400" indent="-228600">
              <a:defRPr sz="28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9pPr>
          </a:lstStyle>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8</a:t>
            </a:r>
            <a:r>
              <a:rPr lang="zh-CN" altLang="en-US" sz="1400" dirty="0" smtClean="0">
                <a:latin typeface="Arial Narrow" panose="020B0606020202030204" pitchFamily="34" charset="0"/>
                <a:ea typeface="微软雅黑" panose="020B0503020204020204" pitchFamily="34" charset="-122"/>
              </a:rPr>
              <a:t>）大管轮</a:t>
            </a:r>
            <a:r>
              <a:rPr lang="zh-CN" altLang="en-US" sz="1400" dirty="0">
                <a:latin typeface="Arial Narrow" panose="020B0606020202030204" pitchFamily="34" charset="0"/>
                <a:ea typeface="微软雅黑" panose="020B0503020204020204" pitchFamily="34" charset="-122"/>
              </a:rPr>
              <a:t>惠特曼：我说正忙着，等一会拿给你们。</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9</a:t>
            </a:r>
            <a:r>
              <a:rPr lang="zh-CN" altLang="en-US" sz="1400" dirty="0" smtClean="0">
                <a:latin typeface="Arial Narrow" panose="020B0606020202030204" pitchFamily="34" charset="0"/>
                <a:ea typeface="微软雅黑" panose="020B0503020204020204" pitchFamily="34" charset="-122"/>
              </a:rPr>
              <a:t>）服务生</a:t>
            </a:r>
            <a:r>
              <a:rPr lang="zh-CN" altLang="en-US" sz="1400" dirty="0">
                <a:latin typeface="Arial Narrow" panose="020B0606020202030204" pitchFamily="34" charset="0"/>
                <a:ea typeface="微软雅黑" panose="020B0503020204020204" pitchFamily="34" charset="-122"/>
              </a:rPr>
              <a:t>斯科尼：</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23</a:t>
            </a:r>
            <a:r>
              <a:rPr lang="zh-CN" altLang="en-US" sz="1400" dirty="0">
                <a:latin typeface="Arial Narrow" panose="020B0606020202030204" pitchFamily="34" charset="0"/>
                <a:ea typeface="微软雅黑" panose="020B0503020204020204" pitchFamily="34" charset="-122"/>
              </a:rPr>
              <a:t>日</a:t>
            </a:r>
            <a:r>
              <a:rPr lang="en-US" altLang="zh-CN" sz="1400" dirty="0">
                <a:latin typeface="Arial Narrow" panose="020B0606020202030204" pitchFamily="34" charset="0"/>
                <a:ea typeface="微软雅黑" panose="020B0503020204020204" pitchFamily="34" charset="-122"/>
              </a:rPr>
              <a:t>13</a:t>
            </a:r>
            <a:r>
              <a:rPr lang="zh-CN" altLang="en-US" sz="1400" dirty="0">
                <a:latin typeface="Arial Narrow" panose="020B0606020202030204" pitchFamily="34" charset="0"/>
                <a:ea typeface="微软雅黑" panose="020B0503020204020204" pitchFamily="34" charset="-122"/>
              </a:rPr>
              <a:t>点到理查德房间找他，他不在，坐了一会，随手开了他的台灯。</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10</a:t>
            </a:r>
            <a:r>
              <a:rPr lang="zh-CN" altLang="en-US" sz="1400" dirty="0" smtClean="0">
                <a:latin typeface="Arial Narrow" panose="020B0606020202030204" pitchFamily="34" charset="0"/>
                <a:ea typeface="微软雅黑" panose="020B0503020204020204" pitchFamily="34" charset="-122"/>
              </a:rPr>
              <a:t>）大副</a:t>
            </a:r>
            <a:r>
              <a:rPr lang="zh-CN" altLang="en-US" sz="1400" dirty="0">
                <a:latin typeface="Arial Narrow" panose="020B0606020202030204" pitchFamily="34" charset="0"/>
                <a:ea typeface="微软雅黑" panose="020B0503020204020204" pitchFamily="34" charset="-122"/>
              </a:rPr>
              <a:t>克姆普：</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23</a:t>
            </a:r>
            <a:r>
              <a:rPr lang="zh-CN" altLang="en-US" sz="1400" dirty="0">
                <a:latin typeface="Arial Narrow" panose="020B0606020202030204" pitchFamily="34" charset="0"/>
                <a:ea typeface="微软雅黑" panose="020B0503020204020204" pitchFamily="34" charset="-122"/>
              </a:rPr>
              <a:t>日</a:t>
            </a:r>
            <a:r>
              <a:rPr lang="en-US" altLang="zh-CN" sz="1400" dirty="0">
                <a:latin typeface="Arial Narrow" panose="020B0606020202030204" pitchFamily="34" charset="0"/>
                <a:ea typeface="微软雅黑" panose="020B0503020204020204" pitchFamily="34" charset="-122"/>
              </a:rPr>
              <a:t>13</a:t>
            </a:r>
            <a:r>
              <a:rPr lang="zh-CN" altLang="en-US" sz="1400" dirty="0">
                <a:latin typeface="Arial Narrow" panose="020B0606020202030204" pitchFamily="34" charset="0"/>
                <a:ea typeface="微软雅黑" panose="020B0503020204020204" pitchFamily="34" charset="-122"/>
              </a:rPr>
              <a:t>点半，带苏勒和罗伯特进行安全巡视，没有进理查德和苏勒的房间，说了句：“你们的房间自己进去看看”。</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11</a:t>
            </a:r>
            <a:r>
              <a:rPr lang="zh-CN" altLang="en-US" sz="1400" dirty="0" smtClean="0">
                <a:latin typeface="Arial Narrow" panose="020B0606020202030204" pitchFamily="34" charset="0"/>
                <a:ea typeface="微软雅黑" panose="020B0503020204020204" pitchFamily="34" charset="-122"/>
              </a:rPr>
              <a:t>）一</a:t>
            </a:r>
            <a:r>
              <a:rPr lang="zh-CN" altLang="en-US" sz="1400" dirty="0">
                <a:latin typeface="Arial Narrow" panose="020B0606020202030204" pitchFamily="34" charset="0"/>
                <a:ea typeface="微软雅黑" panose="020B0503020204020204" pitchFamily="34" charset="-122"/>
              </a:rPr>
              <a:t>水苏勒：我笑了笑，也没有进房间，跟在克姆普后面。</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12</a:t>
            </a:r>
            <a:r>
              <a:rPr lang="zh-CN" altLang="en-US" sz="1400" dirty="0" smtClean="0">
                <a:latin typeface="Arial Narrow" panose="020B0606020202030204" pitchFamily="34" charset="0"/>
                <a:ea typeface="微软雅黑" panose="020B0503020204020204" pitchFamily="34" charset="-122"/>
              </a:rPr>
              <a:t>）一</a:t>
            </a:r>
            <a:r>
              <a:rPr lang="zh-CN" altLang="en-US" sz="1400" dirty="0">
                <a:latin typeface="Arial Narrow" panose="020B0606020202030204" pitchFamily="34" charset="0"/>
                <a:ea typeface="微软雅黑" panose="020B0503020204020204" pitchFamily="34" charset="-122"/>
              </a:rPr>
              <a:t>水罗伯特：我也没有进房间，跟在苏勒后面。</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13</a:t>
            </a:r>
            <a:r>
              <a:rPr lang="zh-CN" altLang="en-US" sz="1400" dirty="0" smtClean="0">
                <a:latin typeface="Arial Narrow" panose="020B0606020202030204" pitchFamily="34" charset="0"/>
                <a:ea typeface="微软雅黑" panose="020B0503020204020204" pitchFamily="34" charset="-122"/>
              </a:rPr>
              <a:t>）机电</a:t>
            </a:r>
            <a:r>
              <a:rPr lang="zh-CN" altLang="en-US" sz="1400" dirty="0">
                <a:latin typeface="Arial Narrow" panose="020B0606020202030204" pitchFamily="34" charset="0"/>
                <a:ea typeface="微软雅黑" panose="020B0503020204020204" pitchFamily="34" charset="-122"/>
              </a:rPr>
              <a:t>长科恩：</a:t>
            </a:r>
            <a:r>
              <a:rPr lang="en-US" altLang="zh-CN" sz="1400" dirty="0">
                <a:latin typeface="Arial Narrow" panose="020B0606020202030204" pitchFamily="34" charset="0"/>
                <a:ea typeface="微软雅黑" panose="020B0503020204020204" pitchFamily="34" charset="-122"/>
              </a:rPr>
              <a:t>3</a:t>
            </a:r>
            <a:r>
              <a:rPr lang="zh-CN" altLang="en-US" sz="1400" dirty="0">
                <a:latin typeface="Arial Narrow" panose="020B0606020202030204" pitchFamily="34" charset="0"/>
                <a:ea typeface="微软雅黑" panose="020B0503020204020204" pitchFamily="34" charset="-122"/>
              </a:rPr>
              <a:t>月</a:t>
            </a:r>
            <a:r>
              <a:rPr lang="en-US" altLang="zh-CN" sz="1400" dirty="0">
                <a:latin typeface="Arial Narrow" panose="020B0606020202030204" pitchFamily="34" charset="0"/>
                <a:ea typeface="微软雅黑" panose="020B0503020204020204" pitchFamily="34" charset="-122"/>
              </a:rPr>
              <a:t>23</a:t>
            </a:r>
            <a:r>
              <a:rPr lang="zh-CN" altLang="en-US" sz="1400" dirty="0">
                <a:latin typeface="Arial Narrow" panose="020B0606020202030204" pitchFamily="34" charset="0"/>
                <a:ea typeface="微软雅黑" panose="020B0503020204020204" pitchFamily="34" charset="-122"/>
              </a:rPr>
              <a:t>日</a:t>
            </a:r>
            <a:r>
              <a:rPr lang="en-US" altLang="zh-CN" sz="1400" dirty="0">
                <a:latin typeface="Arial Narrow" panose="020B0606020202030204" pitchFamily="34" charset="0"/>
                <a:ea typeface="微软雅黑" panose="020B0503020204020204" pitchFamily="34" charset="-122"/>
              </a:rPr>
              <a:t>14</a:t>
            </a:r>
            <a:r>
              <a:rPr lang="zh-CN" altLang="en-US" sz="1400" dirty="0">
                <a:latin typeface="Arial Narrow" panose="020B0606020202030204" pitchFamily="34" charset="0"/>
                <a:ea typeface="微软雅黑" panose="020B0503020204020204" pitchFamily="34" charset="-122"/>
              </a:rPr>
              <a:t>点我发现跳闸了，因为这是以前也出现的现象，没多想，就将闸合上，没有查明原因。</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14</a:t>
            </a:r>
            <a:r>
              <a:rPr lang="zh-CN" altLang="en-US" sz="1400" dirty="0" smtClean="0">
                <a:latin typeface="Arial Narrow" panose="020B0606020202030204" pitchFamily="34" charset="0"/>
                <a:ea typeface="微软雅黑" panose="020B0503020204020204" pitchFamily="34" charset="-122"/>
              </a:rPr>
              <a:t>）三管轮</a:t>
            </a:r>
            <a:r>
              <a:rPr lang="zh-CN" altLang="en-US" sz="1400" dirty="0">
                <a:latin typeface="Arial Narrow" panose="020B0606020202030204" pitchFamily="34" charset="0"/>
                <a:ea typeface="微软雅黑" panose="020B0503020204020204" pitchFamily="34" charset="-122"/>
              </a:rPr>
              <a:t>马辛：感到空气不好，先打电话到厨房，证明没有问题后，又让机舱打开通风阀。</a:t>
            </a:r>
            <a:endParaRPr lang="zh-CN" altLang="en-US" sz="1400" dirty="0" smtClean="0">
              <a:latin typeface="Arial Narrow" panose="020B0606020202030204" pitchFamily="34" charset="0"/>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261529119"/>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635600"/>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6" name="TextBox 15"/>
          <p:cNvSpPr txBox="1"/>
          <p:nvPr/>
        </p:nvSpPr>
        <p:spPr>
          <a:xfrm>
            <a:off x="1773975" y="1211680"/>
            <a:ext cx="5392766" cy="492443"/>
          </a:xfrm>
          <a:prstGeom prst="rect">
            <a:avLst/>
          </a:prstGeom>
          <a:solidFill>
            <a:srgbClr val="FFFF99"/>
          </a:solidFill>
        </p:spPr>
        <p:txBody>
          <a:bodyPr wrap="square" anchor="ctr">
            <a:spAutoFit/>
          </a:bodyPr>
          <a:lstStyle>
            <a:defPPr>
              <a:defRPr lang="zh-CN"/>
            </a:defPPr>
            <a:lvl1pPr algn="ctr" eaLnBrk="1" hangingPunct="1">
              <a:lnSpc>
                <a:spcPct val="130000"/>
              </a:lnSpc>
              <a:defRPr sz="2800" b="1">
                <a:latin typeface="+mj-ea"/>
              </a:defRPr>
            </a:lvl1pPr>
          </a:lstStyle>
          <a:p>
            <a:r>
              <a:rPr lang="zh-CN" altLang="en-US" sz="2000" dirty="0" smtClean="0"/>
              <a:t>纸条上有</a:t>
            </a:r>
            <a:r>
              <a:rPr lang="en-US" altLang="zh-CN" sz="2000" dirty="0" smtClean="0"/>
              <a:t>21</a:t>
            </a:r>
            <a:r>
              <a:rPr lang="zh-CN" altLang="en-US" sz="2000" dirty="0" smtClean="0"/>
              <a:t>种笔记，上面这样写着：</a:t>
            </a:r>
            <a:endParaRPr lang="zh-CN" altLang="en-US" sz="2000" dirty="0"/>
          </a:p>
        </p:txBody>
      </p:sp>
      <p:sp>
        <p:nvSpPr>
          <p:cNvPr id="8" name="TextBox 4"/>
          <p:cNvSpPr txBox="1">
            <a:spLocks noChangeArrowheads="1"/>
          </p:cNvSpPr>
          <p:nvPr/>
        </p:nvSpPr>
        <p:spPr bwMode="auto">
          <a:xfrm>
            <a:off x="613831" y="1934183"/>
            <a:ext cx="8137130" cy="3708708"/>
          </a:xfrm>
          <a:prstGeom prst="rect">
            <a:avLst/>
          </a:prstGeom>
          <a:solidFill>
            <a:schemeClr val="bg1">
              <a:lumMod val="85000"/>
            </a:schemeClr>
          </a:solidFill>
          <a:ln>
            <a:noFill/>
          </a:ln>
        </p:spPr>
        <p:txBody>
          <a:bodyPr wrap="square">
            <a:spAutoFit/>
          </a:bodyPr>
          <a:lstStyle>
            <a:lvl1pPr marL="285750" indent="-285750">
              <a:defRPr sz="2800">
                <a:solidFill>
                  <a:schemeClr val="tx1"/>
                </a:solidFill>
                <a:latin typeface="Tahoma" panose="020B0604030504040204" pitchFamily="34" charset="0"/>
                <a:ea typeface="宋体" panose="02010600030101010101" pitchFamily="2" charset="-122"/>
              </a:defRPr>
            </a:lvl1pPr>
            <a:lvl2pPr marL="742950" indent="-285750">
              <a:defRPr sz="2800">
                <a:solidFill>
                  <a:schemeClr val="tx1"/>
                </a:solidFill>
                <a:latin typeface="Tahoma" panose="020B0604030504040204" pitchFamily="34" charset="0"/>
                <a:ea typeface="宋体" panose="02010600030101010101" pitchFamily="2" charset="-122"/>
              </a:defRPr>
            </a:lvl2pPr>
            <a:lvl3pPr marL="1143000" indent="-228600">
              <a:defRPr sz="2800">
                <a:solidFill>
                  <a:schemeClr val="tx1"/>
                </a:solidFill>
                <a:latin typeface="Tahoma" panose="020B0604030504040204" pitchFamily="34" charset="0"/>
                <a:ea typeface="宋体" panose="02010600030101010101" pitchFamily="2" charset="-122"/>
              </a:defRPr>
            </a:lvl3pPr>
            <a:lvl4pPr marL="1600200" indent="-228600">
              <a:defRPr sz="2800">
                <a:solidFill>
                  <a:schemeClr val="tx1"/>
                </a:solidFill>
                <a:latin typeface="Tahoma" panose="020B0604030504040204" pitchFamily="34" charset="0"/>
                <a:ea typeface="宋体" panose="02010600030101010101" pitchFamily="2" charset="-122"/>
              </a:defRPr>
            </a:lvl4pPr>
            <a:lvl5pPr marL="2057400" indent="-228600">
              <a:defRPr sz="28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宋体" panose="02010600030101010101" pitchFamily="2" charset="-122"/>
              </a:defRPr>
            </a:lvl9pPr>
          </a:lstStyle>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15</a:t>
            </a:r>
            <a:r>
              <a:rPr lang="zh-CN" altLang="en-US" sz="1400" dirty="0" smtClean="0">
                <a:latin typeface="Arial Narrow" panose="020B0606020202030204" pitchFamily="34" charset="0"/>
                <a:ea typeface="微软雅黑" panose="020B0503020204020204" pitchFamily="34" charset="-122"/>
              </a:rPr>
              <a:t>）大</a:t>
            </a:r>
            <a:r>
              <a:rPr lang="zh-CN" altLang="en-US" sz="1400" dirty="0">
                <a:latin typeface="Arial Narrow" panose="020B0606020202030204" pitchFamily="34" charset="0"/>
                <a:ea typeface="微软雅黑" panose="020B0503020204020204" pitchFamily="34" charset="-122"/>
              </a:rPr>
              <a:t>厨史若：我接马辛电话时，开玩笑说，我们这里有什么问题？你还不来帮我们做饭。然后问乌苏啦：</a:t>
            </a:r>
            <a:r>
              <a:rPr lang="zh-CN" altLang="en-US" sz="1400" dirty="0" smtClean="0">
                <a:latin typeface="Arial Narrow" panose="020B0606020202030204" pitchFamily="34" charset="0"/>
                <a:ea typeface="微软雅黑" panose="020B0503020204020204" pitchFamily="34" charset="-122"/>
              </a:rPr>
              <a:t>‘我们这里都安全吧’？</a:t>
            </a:r>
            <a:endParaRPr lang="zh-CN" altLang="en-US" sz="1400" dirty="0">
              <a:latin typeface="Arial Narrow" panose="020B0606020202030204" pitchFamily="34" charset="0"/>
              <a:ea typeface="微软雅黑" panose="020B0503020204020204" pitchFamily="34" charset="-122"/>
            </a:endParaRP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16</a:t>
            </a:r>
            <a:r>
              <a:rPr lang="zh-CN" altLang="en-US" sz="1400" dirty="0" smtClean="0">
                <a:latin typeface="Arial Narrow" panose="020B0606020202030204" pitchFamily="34" charset="0"/>
                <a:ea typeface="微软雅黑" panose="020B0503020204020204" pitchFamily="34" charset="-122"/>
              </a:rPr>
              <a:t>）二</a:t>
            </a:r>
            <a:r>
              <a:rPr lang="zh-CN" altLang="en-US" sz="1400" dirty="0">
                <a:latin typeface="Arial Narrow" panose="020B0606020202030204" pitchFamily="34" charset="0"/>
                <a:ea typeface="微软雅黑" panose="020B0503020204020204" pitchFamily="34" charset="-122"/>
              </a:rPr>
              <a:t>厨乌苏啦：我回答，我也感觉空气不好，但觉得我们这里很安全，就继续做饭。</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17</a:t>
            </a:r>
            <a:r>
              <a:rPr lang="zh-CN" altLang="en-US" sz="1400" dirty="0" smtClean="0">
                <a:latin typeface="Arial Narrow" panose="020B0606020202030204" pitchFamily="34" charset="0"/>
                <a:ea typeface="微软雅黑" panose="020B0503020204020204" pitchFamily="34" charset="-122"/>
              </a:rPr>
              <a:t>）机</a:t>
            </a:r>
            <a:r>
              <a:rPr lang="zh-CN" altLang="en-US" sz="1400" dirty="0">
                <a:latin typeface="Arial Narrow" panose="020B0606020202030204" pitchFamily="34" charset="0"/>
                <a:ea typeface="微软雅黑" panose="020B0503020204020204" pitchFamily="34" charset="-122"/>
              </a:rPr>
              <a:t>匠努波：我接到马辛电话后，打开通风阀。</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18</a:t>
            </a:r>
            <a:r>
              <a:rPr lang="zh-CN" altLang="en-US" sz="1400" dirty="0" smtClean="0">
                <a:latin typeface="Arial Narrow" panose="020B0606020202030204" pitchFamily="34" charset="0"/>
                <a:ea typeface="微软雅黑" panose="020B0503020204020204" pitchFamily="34" charset="-122"/>
              </a:rPr>
              <a:t>）管事</a:t>
            </a:r>
            <a:r>
              <a:rPr lang="zh-CN" altLang="en-US" sz="1400" dirty="0">
                <a:latin typeface="Arial Narrow" panose="020B0606020202030204" pitchFamily="34" charset="0"/>
                <a:ea typeface="微软雅黑" panose="020B0503020204020204" pitchFamily="34" charset="-122"/>
              </a:rPr>
              <a:t>戴思蒙：</a:t>
            </a:r>
            <a:r>
              <a:rPr lang="en-US" altLang="zh-CN" sz="1400" dirty="0">
                <a:latin typeface="Arial Narrow" panose="020B0606020202030204" pitchFamily="34" charset="0"/>
                <a:ea typeface="微软雅黑" panose="020B0503020204020204" pitchFamily="34" charset="-122"/>
              </a:rPr>
              <a:t>14</a:t>
            </a:r>
            <a:r>
              <a:rPr lang="zh-CN" altLang="en-US" sz="1400" dirty="0">
                <a:latin typeface="Arial Narrow" panose="020B0606020202030204" pitchFamily="34" charset="0"/>
                <a:ea typeface="微软雅黑" panose="020B0503020204020204" pitchFamily="34" charset="-122"/>
              </a:rPr>
              <a:t>点半，我召集所有不在岗位的人到厨房帮忙做饭，晚上会餐。</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19</a:t>
            </a:r>
            <a:r>
              <a:rPr lang="zh-CN" altLang="en-US" sz="1400" dirty="0" smtClean="0">
                <a:latin typeface="Arial Narrow" panose="020B0606020202030204" pitchFamily="34" charset="0"/>
                <a:ea typeface="微软雅黑" panose="020B0503020204020204" pitchFamily="34" charset="-122"/>
              </a:rPr>
              <a:t>）医生</a:t>
            </a:r>
            <a:r>
              <a:rPr lang="zh-CN" altLang="en-US" sz="1400" dirty="0">
                <a:latin typeface="Arial Narrow" panose="020B0606020202030204" pitchFamily="34" charset="0"/>
                <a:ea typeface="微软雅黑" panose="020B0503020204020204" pitchFamily="34" charset="-122"/>
              </a:rPr>
              <a:t>莫里斯：我没有巡诊。</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20</a:t>
            </a:r>
            <a:r>
              <a:rPr lang="zh-CN" altLang="en-US" sz="1400" dirty="0" smtClean="0">
                <a:latin typeface="Arial Narrow" panose="020B0606020202030204" pitchFamily="34" charset="0"/>
                <a:ea typeface="微软雅黑" panose="020B0503020204020204" pitchFamily="34" charset="-122"/>
              </a:rPr>
              <a:t>）电工</a:t>
            </a:r>
            <a:r>
              <a:rPr lang="zh-CN" altLang="en-US" sz="1400" dirty="0">
                <a:latin typeface="Arial Narrow" panose="020B0606020202030204" pitchFamily="34" charset="0"/>
                <a:ea typeface="微软雅黑" panose="020B0503020204020204" pitchFamily="34" charset="-122"/>
              </a:rPr>
              <a:t>荷尔因：晚上我值班时跑进了餐厅。</a:t>
            </a:r>
          </a:p>
          <a:p>
            <a:pPr marL="0" indent="0" eaLnBrk="1" hangingPunct="1">
              <a:lnSpc>
                <a:spcPct val="150000"/>
              </a:lnSpc>
              <a:spcBef>
                <a:spcPts val="450"/>
              </a:spcBef>
              <a:spcAft>
                <a:spcPts val="0"/>
              </a:spcAft>
              <a:defRPr/>
            </a:pPr>
            <a:r>
              <a:rPr lang="en-US" altLang="zh-CN" sz="1400" dirty="0" smtClean="0">
                <a:latin typeface="Arial Narrow" panose="020B0606020202030204" pitchFamily="34" charset="0"/>
                <a:ea typeface="微软雅黑" panose="020B0503020204020204" pitchFamily="34" charset="-122"/>
              </a:rPr>
              <a:t>21</a:t>
            </a:r>
            <a:r>
              <a:rPr lang="zh-CN" altLang="en-US" sz="1400" dirty="0" smtClean="0">
                <a:latin typeface="Arial Narrow" panose="020B0606020202030204" pitchFamily="34" charset="0"/>
                <a:ea typeface="微软雅黑" panose="020B0503020204020204" pitchFamily="34" charset="-122"/>
              </a:rPr>
              <a:t>）最后</a:t>
            </a:r>
            <a:r>
              <a:rPr lang="zh-CN" altLang="en-US" sz="1400" dirty="0">
                <a:latin typeface="Arial Narrow" panose="020B0606020202030204" pitchFamily="34" charset="0"/>
                <a:ea typeface="微软雅黑" panose="020B0503020204020204" pitchFamily="34" charset="-122"/>
              </a:rPr>
              <a:t>是船长麦凯姆的话：</a:t>
            </a:r>
            <a:r>
              <a:rPr lang="en-US" altLang="zh-CN" sz="1400" dirty="0">
                <a:latin typeface="Arial Narrow" panose="020B0606020202030204" pitchFamily="34" charset="0"/>
                <a:ea typeface="微软雅黑" panose="020B0503020204020204" pitchFamily="34" charset="-122"/>
              </a:rPr>
              <a:t>19</a:t>
            </a:r>
            <a:r>
              <a:rPr lang="zh-CN" altLang="en-US" sz="1400" dirty="0">
                <a:latin typeface="Arial Narrow" panose="020B0606020202030204" pitchFamily="34" charset="0"/>
                <a:ea typeface="微软雅黑" panose="020B0503020204020204" pitchFamily="34" charset="-122"/>
              </a:rPr>
              <a:t>点半发现火灾时，理查德和苏勒的房间已经烧穿，一切糟糕透了，我们没有办法控制火情，而且火越来越大，直到整条船上都是火。我们每个人都犯了一点错误，使之酿成了船毁人亡的大错。</a:t>
            </a:r>
            <a:endParaRPr lang="zh-CN" altLang="en-US" sz="1400" dirty="0" smtClean="0">
              <a:latin typeface="Arial Narrow" panose="020B0606020202030204" pitchFamily="34" charset="0"/>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94643728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30935" y="1684318"/>
            <a:ext cx="8233887" cy="4301823"/>
          </a:xfrm>
        </p:spPr>
        <p:txBody>
          <a:bodyPr/>
          <a:lstStyle/>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635600"/>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16" name="TextBox 15"/>
          <p:cNvSpPr txBox="1"/>
          <p:nvPr/>
        </p:nvSpPr>
        <p:spPr>
          <a:xfrm>
            <a:off x="1773975" y="1211680"/>
            <a:ext cx="5392766" cy="492443"/>
          </a:xfrm>
          <a:prstGeom prst="rect">
            <a:avLst/>
          </a:prstGeom>
          <a:solidFill>
            <a:srgbClr val="FFFF99"/>
          </a:solidFill>
        </p:spPr>
        <p:txBody>
          <a:bodyPr wrap="square" anchor="ctr">
            <a:spAutoFit/>
          </a:bodyPr>
          <a:lstStyle>
            <a:defPPr>
              <a:defRPr lang="zh-CN"/>
            </a:defPPr>
            <a:lvl1pPr algn="ctr" eaLnBrk="1" hangingPunct="1">
              <a:lnSpc>
                <a:spcPct val="130000"/>
              </a:lnSpc>
              <a:defRPr sz="2800" b="1">
                <a:latin typeface="+mj-ea"/>
              </a:defRPr>
            </a:lvl1pPr>
          </a:lstStyle>
          <a:p>
            <a:r>
              <a:rPr lang="zh-CN" altLang="en-US" sz="2000" dirty="0" smtClean="0"/>
              <a:t>纸条上有</a:t>
            </a:r>
            <a:r>
              <a:rPr lang="en-US" altLang="zh-CN" sz="2000" dirty="0" smtClean="0"/>
              <a:t>21</a:t>
            </a:r>
            <a:r>
              <a:rPr lang="zh-CN" altLang="en-US" sz="2000" dirty="0" smtClean="0"/>
              <a:t>种笔记，上面这样写着：</a:t>
            </a:r>
            <a:endParaRPr lang="zh-CN" altLang="en-US" sz="2000" dirty="0"/>
          </a:p>
        </p:txBody>
      </p:sp>
      <p:sp>
        <p:nvSpPr>
          <p:cNvPr id="7" name="MH_Other_1"/>
          <p:cNvSpPr/>
          <p:nvPr>
            <p:custDataLst>
              <p:tags r:id="rId1"/>
            </p:custDataLst>
          </p:nvPr>
        </p:nvSpPr>
        <p:spPr>
          <a:xfrm>
            <a:off x="305653" y="174054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10" name="MH_SubTitle_1"/>
          <p:cNvSpPr/>
          <p:nvPr>
            <p:custDataLst>
              <p:tags r:id="rId2"/>
            </p:custDataLst>
          </p:nvPr>
        </p:nvSpPr>
        <p:spPr>
          <a:xfrm>
            <a:off x="426236" y="1704123"/>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细节一</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1" name="MH_Other_2"/>
          <p:cNvSpPr/>
          <p:nvPr>
            <p:custDataLst>
              <p:tags r:id="rId3"/>
            </p:custDataLst>
          </p:nvPr>
        </p:nvSpPr>
        <p:spPr>
          <a:xfrm>
            <a:off x="336490" y="310643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12" name="MH_SubTitle_3"/>
          <p:cNvSpPr/>
          <p:nvPr>
            <p:custDataLst>
              <p:tags r:id="rId4"/>
            </p:custDataLst>
          </p:nvPr>
        </p:nvSpPr>
        <p:spPr>
          <a:xfrm>
            <a:off x="492088" y="310643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细节三</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3" name="MH_Other_3"/>
          <p:cNvSpPr/>
          <p:nvPr>
            <p:custDataLst>
              <p:tags r:id="rId5"/>
            </p:custDataLst>
          </p:nvPr>
        </p:nvSpPr>
        <p:spPr>
          <a:xfrm>
            <a:off x="336489" y="472171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14" name="MH_SubTitle_5"/>
          <p:cNvSpPr/>
          <p:nvPr>
            <p:custDataLst>
              <p:tags r:id="rId6"/>
            </p:custDataLst>
          </p:nvPr>
        </p:nvSpPr>
        <p:spPr>
          <a:xfrm>
            <a:off x="426236" y="4714094"/>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细节五</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7" name="MH_Other_4"/>
          <p:cNvSpPr/>
          <p:nvPr>
            <p:custDataLst>
              <p:tags r:id="rId7"/>
            </p:custDataLst>
          </p:nvPr>
        </p:nvSpPr>
        <p:spPr>
          <a:xfrm>
            <a:off x="4725888" y="1709598"/>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18" name="MH_SubTitle_2"/>
          <p:cNvSpPr/>
          <p:nvPr>
            <p:custDataLst>
              <p:tags r:id="rId8"/>
            </p:custDataLst>
          </p:nvPr>
        </p:nvSpPr>
        <p:spPr>
          <a:xfrm>
            <a:off x="4867598" y="1704123"/>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细节二</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19" name="MH_Other_5"/>
          <p:cNvSpPr/>
          <p:nvPr>
            <p:custDataLst>
              <p:tags r:id="rId9"/>
            </p:custDataLst>
          </p:nvPr>
        </p:nvSpPr>
        <p:spPr>
          <a:xfrm>
            <a:off x="4714493" y="310643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20" name="MH_SubTitle_4"/>
          <p:cNvSpPr/>
          <p:nvPr>
            <p:custDataLst>
              <p:tags r:id="rId10"/>
            </p:custDataLst>
          </p:nvPr>
        </p:nvSpPr>
        <p:spPr>
          <a:xfrm>
            <a:off x="4858688" y="310643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细节四</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21" name="MH_Other_6"/>
          <p:cNvSpPr/>
          <p:nvPr>
            <p:custDataLst>
              <p:tags r:id="rId11"/>
            </p:custDataLst>
          </p:nvPr>
        </p:nvSpPr>
        <p:spPr>
          <a:xfrm>
            <a:off x="4735418" y="472171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22" name="MH_SubTitle_6"/>
          <p:cNvSpPr/>
          <p:nvPr>
            <p:custDataLst>
              <p:tags r:id="rId12"/>
            </p:custDataLst>
          </p:nvPr>
        </p:nvSpPr>
        <p:spPr>
          <a:xfrm>
            <a:off x="4849778" y="4721717"/>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细节六</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23" name="MH_Text_1"/>
          <p:cNvSpPr>
            <a:spLocks noChangeArrowheads="1"/>
          </p:cNvSpPr>
          <p:nvPr>
            <p:custDataLst>
              <p:tags r:id="rId13"/>
            </p:custDataLst>
          </p:nvPr>
        </p:nvSpPr>
        <p:spPr bwMode="auto">
          <a:xfrm>
            <a:off x="310124" y="2078405"/>
            <a:ext cx="4071214" cy="858909"/>
          </a:xfrm>
          <a:prstGeom prst="rect">
            <a:avLst/>
          </a:prstGeom>
          <a:solidFill>
            <a:schemeClr val="bg1"/>
          </a:solidFill>
          <a:ln>
            <a:solidFill>
              <a:schemeClr val="tx1"/>
            </a:solid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一水理查德违反船上的安全规定，把一个台灯带上了船，成为事故的</a:t>
            </a:r>
            <a:r>
              <a:rPr lang="zh-CN" altLang="en-US" sz="1400" dirty="0" smtClean="0">
                <a:latin typeface="幼圆" pitchFamily="49" charset="-122"/>
              </a:rPr>
              <a:t>导火索。</a:t>
            </a:r>
            <a:endParaRPr lang="zh-CN" altLang="en-US" sz="1400" dirty="0">
              <a:latin typeface="幼圆" pitchFamily="49" charset="-122"/>
            </a:endParaRPr>
          </a:p>
        </p:txBody>
      </p:sp>
      <p:sp>
        <p:nvSpPr>
          <p:cNvPr id="24" name="MH_Text_3"/>
          <p:cNvSpPr>
            <a:spLocks noChangeArrowheads="1"/>
          </p:cNvSpPr>
          <p:nvPr>
            <p:custDataLst>
              <p:tags r:id="rId14"/>
            </p:custDataLst>
          </p:nvPr>
        </p:nvSpPr>
        <p:spPr bwMode="auto">
          <a:xfrm>
            <a:off x="310124" y="3546163"/>
            <a:ext cx="4071214" cy="107493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三副帕蒂</a:t>
            </a:r>
            <a:r>
              <a:rPr lang="en-US" altLang="zh-CN" sz="1400" dirty="0">
                <a:latin typeface="幼圆" pitchFamily="49" charset="-122"/>
              </a:rPr>
              <a:t>3</a:t>
            </a:r>
            <a:r>
              <a:rPr lang="zh-CN" altLang="en-US" sz="1400" dirty="0">
                <a:latin typeface="幼圆" pitchFamily="49" charset="-122"/>
              </a:rPr>
              <a:t>月</a:t>
            </a:r>
            <a:r>
              <a:rPr lang="en-US" altLang="zh-CN" sz="1400" dirty="0">
                <a:latin typeface="幼圆" pitchFamily="49" charset="-122"/>
              </a:rPr>
              <a:t>21</a:t>
            </a:r>
            <a:r>
              <a:rPr lang="zh-CN" altLang="en-US" sz="1400" dirty="0">
                <a:latin typeface="幼圆" pitchFamily="49" charset="-122"/>
              </a:rPr>
              <a:t>日下午发现救生筏施放器有问题，违反安全设施维护保养规定，没有立刻修复，而是把救生筏绑在架子上，以至于</a:t>
            </a:r>
            <a:r>
              <a:rPr lang="en-US" altLang="zh-CN" sz="1400" dirty="0">
                <a:latin typeface="幼圆" pitchFamily="49" charset="-122"/>
              </a:rPr>
              <a:t>55</a:t>
            </a:r>
            <a:r>
              <a:rPr lang="zh-CN" altLang="en-US" sz="1400" dirty="0">
                <a:latin typeface="幼圆" pitchFamily="49" charset="-122"/>
              </a:rPr>
              <a:t>个小时后，全体船员无法放下救生筏失去逃生机会。</a:t>
            </a:r>
          </a:p>
        </p:txBody>
      </p:sp>
      <p:sp>
        <p:nvSpPr>
          <p:cNvPr id="25" name="MH_Text_5"/>
          <p:cNvSpPr>
            <a:spLocks noChangeArrowheads="1"/>
          </p:cNvSpPr>
          <p:nvPr>
            <p:custDataLst>
              <p:tags r:id="rId15"/>
            </p:custDataLst>
          </p:nvPr>
        </p:nvSpPr>
        <p:spPr bwMode="auto">
          <a:xfrm>
            <a:off x="369845" y="5107214"/>
            <a:ext cx="4071214" cy="785116"/>
          </a:xfrm>
          <a:prstGeom prst="rect">
            <a:avLst/>
          </a:prstGeom>
          <a:solidFill>
            <a:schemeClr val="bg1"/>
          </a:solidFill>
          <a:ln>
            <a:solidFill>
              <a:schemeClr val="tx1"/>
            </a:solid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当二管轮安特耳发现水手区消防栓锈蚀，没有及时排除故障，无法实施灭火措施。</a:t>
            </a:r>
          </a:p>
        </p:txBody>
      </p:sp>
      <p:sp>
        <p:nvSpPr>
          <p:cNvPr id="26" name="MH_Text_2"/>
          <p:cNvSpPr>
            <a:spLocks noChangeArrowheads="1"/>
          </p:cNvSpPr>
          <p:nvPr>
            <p:custDataLst>
              <p:tags r:id="rId16"/>
            </p:custDataLst>
          </p:nvPr>
        </p:nvSpPr>
        <p:spPr bwMode="auto">
          <a:xfrm>
            <a:off x="4759140" y="2073368"/>
            <a:ext cx="4054199" cy="85890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二副瑟曼虽然指出了“这个台灯底座轻，船晃时别让它倒下来”，但并没有制止其带上船，也违反了互相监督</a:t>
            </a:r>
            <a:r>
              <a:rPr lang="zh-CN" altLang="en-US" sz="1400" dirty="0" smtClean="0">
                <a:latin typeface="幼圆" pitchFamily="49" charset="-122"/>
              </a:rPr>
              <a:t>责任，放纵危险的存在。</a:t>
            </a:r>
            <a:endParaRPr lang="zh-CN" altLang="en-US" sz="1400" dirty="0">
              <a:latin typeface="幼圆" pitchFamily="49" charset="-122"/>
            </a:endParaRPr>
          </a:p>
        </p:txBody>
      </p:sp>
      <p:sp>
        <p:nvSpPr>
          <p:cNvPr id="27" name="MH_Text_4"/>
          <p:cNvSpPr>
            <a:spLocks noChangeArrowheads="1"/>
          </p:cNvSpPr>
          <p:nvPr>
            <p:custDataLst>
              <p:tags r:id="rId17"/>
            </p:custDataLst>
          </p:nvPr>
        </p:nvSpPr>
        <p:spPr bwMode="auto">
          <a:xfrm>
            <a:off x="4792598" y="3546162"/>
            <a:ext cx="4054198" cy="107493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二水戴维斯在离港检查时，发现水手区的闭门器损坏，用铁丝将门紧紧绑在船体上而未按安全规程立即更换，致使无法阻断挡烟火的漫延和迅速扩散。</a:t>
            </a:r>
          </a:p>
        </p:txBody>
      </p:sp>
      <p:sp>
        <p:nvSpPr>
          <p:cNvPr id="28" name="MH_Text_6"/>
          <p:cNvSpPr>
            <a:spLocks noChangeArrowheads="1"/>
          </p:cNvSpPr>
          <p:nvPr>
            <p:custDataLst>
              <p:tags r:id="rId18"/>
            </p:custDataLst>
          </p:nvPr>
        </p:nvSpPr>
        <p:spPr bwMode="auto">
          <a:xfrm>
            <a:off x="4768773" y="5107214"/>
            <a:ext cx="4054198" cy="76526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船长麦凯姆忽略安检程序，起航时，“没有看甲板部和轮机部的安全检查报告”，是因为“工作繁忙”。</a:t>
            </a:r>
          </a:p>
        </p:txBody>
      </p:sp>
      <p:pic>
        <p:nvPicPr>
          <p:cNvPr id="29" name="图片 2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 y="5892330"/>
            <a:ext cx="8462921" cy="419570"/>
          </a:xfrm>
          <a:prstGeom prst="rect">
            <a:avLst/>
          </a:prstGeom>
        </p:spPr>
      </p:pic>
    </p:spTree>
    <p:extLst>
      <p:ext uri="{BB962C8B-B14F-4D97-AF65-F5344CB8AC3E}">
        <p14:creationId xmlns:p14="http://schemas.microsoft.com/office/powerpoint/2010/main" val="321376082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830238"/>
            <a:ext cx="7666008" cy="525462"/>
          </a:xfrm>
          <a:prstGeom prst="rect">
            <a:avLst/>
          </a:prstGeom>
          <a:solidFill>
            <a:srgbClr val="FF3300"/>
          </a:solidFill>
        </p:spPr>
        <p:txBody>
          <a:bodyPr anchor="ct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29" name="MH_SubTitle_1"/>
          <p:cNvSpPr/>
          <p:nvPr>
            <p:custDataLst>
              <p:tags r:id="rId1"/>
            </p:custDataLst>
          </p:nvPr>
        </p:nvSpPr>
        <p:spPr>
          <a:xfrm>
            <a:off x="521691" y="1378212"/>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a:t>
            </a:r>
            <a:r>
              <a:rPr lang="zh-CN" altLang="en-US" sz="1400" b="1" dirty="0">
                <a:solidFill>
                  <a:schemeClr val="bg1"/>
                </a:solidFill>
                <a:latin typeface="微软雅黑" panose="020B0503020204020204" pitchFamily="34" charset="-122"/>
                <a:ea typeface="微软雅黑" panose="020B0503020204020204" pitchFamily="34" charset="-122"/>
              </a:rPr>
              <a:t>七</a:t>
            </a:r>
          </a:p>
        </p:txBody>
      </p:sp>
      <p:sp>
        <p:nvSpPr>
          <p:cNvPr id="30" name="MH_Other_1"/>
          <p:cNvSpPr/>
          <p:nvPr>
            <p:custDataLst>
              <p:tags r:id="rId2"/>
            </p:custDataLst>
          </p:nvPr>
        </p:nvSpPr>
        <p:spPr>
          <a:xfrm>
            <a:off x="372282" y="139334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1" name="MH_Text_1"/>
          <p:cNvSpPr>
            <a:spLocks noChangeArrowheads="1"/>
          </p:cNvSpPr>
          <p:nvPr>
            <p:custDataLst>
              <p:tags r:id="rId3"/>
            </p:custDataLst>
          </p:nvPr>
        </p:nvSpPr>
        <p:spPr bwMode="auto">
          <a:xfrm>
            <a:off x="391909" y="1732274"/>
            <a:ext cx="4071214" cy="1008141"/>
          </a:xfrm>
          <a:prstGeom prst="rect">
            <a:avLst/>
          </a:prstGeom>
          <a:solidFill>
            <a:schemeClr val="bg1"/>
          </a:solidFill>
          <a:ln>
            <a:solidFill>
              <a:schemeClr val="tx1"/>
            </a:solid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在发生火灾的前</a:t>
            </a:r>
            <a:r>
              <a:rPr lang="en-US" altLang="zh-CN" sz="1400" dirty="0">
                <a:latin typeface="幼圆" pitchFamily="49" charset="-122"/>
              </a:rPr>
              <a:t>4</a:t>
            </a:r>
            <a:r>
              <a:rPr lang="zh-CN" altLang="en-US" sz="1400" dirty="0">
                <a:latin typeface="幼圆" pitchFamily="49" charset="-122"/>
              </a:rPr>
              <a:t>个小时，机匠丹尼尔发现理查德的房间消防探头误报警，就拆掉了探头而没有及时换新。</a:t>
            </a:r>
            <a:r>
              <a:rPr lang="en-US" altLang="zh-CN" sz="1400" dirty="0">
                <a:latin typeface="幼圆" pitchFamily="49" charset="-122"/>
              </a:rPr>
              <a:t>4</a:t>
            </a:r>
            <a:r>
              <a:rPr lang="zh-CN" altLang="en-US" sz="1400" dirty="0">
                <a:latin typeface="幼圆" pitchFamily="49" charset="-122"/>
              </a:rPr>
              <a:t>小时后房间着火时，未能及时报警，延误了扑火时间。</a:t>
            </a:r>
          </a:p>
        </p:txBody>
      </p:sp>
      <p:sp>
        <p:nvSpPr>
          <p:cNvPr id="32" name="MH_SubTitle_2"/>
          <p:cNvSpPr/>
          <p:nvPr>
            <p:custDataLst>
              <p:tags r:id="rId4"/>
            </p:custDataLst>
          </p:nvPr>
        </p:nvSpPr>
        <p:spPr>
          <a:xfrm>
            <a:off x="5078451" y="139334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细节八</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3" name="MH_Text_2"/>
          <p:cNvSpPr>
            <a:spLocks noChangeArrowheads="1"/>
          </p:cNvSpPr>
          <p:nvPr>
            <p:custDataLst>
              <p:tags r:id="rId5"/>
            </p:custDataLst>
          </p:nvPr>
        </p:nvSpPr>
        <p:spPr bwMode="auto">
          <a:xfrm>
            <a:off x="4911090" y="1732275"/>
            <a:ext cx="3920876" cy="644055"/>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大管轮惠特曼，由于正在忙别的事情，没有及时拿新探头给丹尼尔，更没有跟踪此事。</a:t>
            </a:r>
          </a:p>
        </p:txBody>
      </p:sp>
      <p:sp>
        <p:nvSpPr>
          <p:cNvPr id="34" name="MH_Other_4"/>
          <p:cNvSpPr/>
          <p:nvPr>
            <p:custDataLst>
              <p:tags r:id="rId6"/>
            </p:custDataLst>
          </p:nvPr>
        </p:nvSpPr>
        <p:spPr>
          <a:xfrm>
            <a:off x="4911090" y="139334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5" name="MH_SubTitle_3"/>
          <p:cNvSpPr/>
          <p:nvPr>
            <p:custDataLst>
              <p:tags r:id="rId7"/>
            </p:custDataLst>
          </p:nvPr>
        </p:nvSpPr>
        <p:spPr>
          <a:xfrm>
            <a:off x="541460" y="2824199"/>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细节九</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6" name="MH_Other_2"/>
          <p:cNvSpPr/>
          <p:nvPr>
            <p:custDataLst>
              <p:tags r:id="rId8"/>
            </p:custDataLst>
          </p:nvPr>
        </p:nvSpPr>
        <p:spPr>
          <a:xfrm>
            <a:off x="391909" y="2821811"/>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7" name="MH_Text_3"/>
          <p:cNvSpPr>
            <a:spLocks noChangeArrowheads="1"/>
          </p:cNvSpPr>
          <p:nvPr>
            <p:custDataLst>
              <p:tags r:id="rId9"/>
            </p:custDataLst>
          </p:nvPr>
        </p:nvSpPr>
        <p:spPr bwMode="auto">
          <a:xfrm>
            <a:off x="427838" y="3174133"/>
            <a:ext cx="4071214" cy="64287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en-US" altLang="zh-CN" sz="1400" dirty="0">
                <a:latin typeface="幼圆" pitchFamily="49" charset="-122"/>
              </a:rPr>
              <a:t>23</a:t>
            </a:r>
            <a:r>
              <a:rPr lang="zh-CN" altLang="en-US" sz="1400" dirty="0">
                <a:latin typeface="幼圆" pitchFamily="49" charset="-122"/>
              </a:rPr>
              <a:t>日</a:t>
            </a:r>
            <a:r>
              <a:rPr lang="en-US" altLang="zh-CN" sz="1400" dirty="0">
                <a:latin typeface="幼圆" pitchFamily="49" charset="-122"/>
              </a:rPr>
              <a:t>13</a:t>
            </a:r>
            <a:r>
              <a:rPr lang="zh-CN" altLang="en-US" sz="1400" dirty="0">
                <a:latin typeface="幼圆" pitchFamily="49" charset="-122"/>
              </a:rPr>
              <a:t>点服务生斯科尼在理查德房间“随手开了他的台灯”。</a:t>
            </a:r>
          </a:p>
        </p:txBody>
      </p:sp>
      <p:sp>
        <p:nvSpPr>
          <p:cNvPr id="38" name="MH_SubTitle_4"/>
          <p:cNvSpPr/>
          <p:nvPr>
            <p:custDataLst>
              <p:tags r:id="rId10"/>
            </p:custDataLst>
          </p:nvPr>
        </p:nvSpPr>
        <p:spPr>
          <a:xfrm>
            <a:off x="5078451" y="2442353"/>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9" name="MH_Other_5"/>
          <p:cNvSpPr/>
          <p:nvPr>
            <p:custDataLst>
              <p:tags r:id="rId11"/>
            </p:custDataLst>
          </p:nvPr>
        </p:nvSpPr>
        <p:spPr>
          <a:xfrm>
            <a:off x="4951759" y="243575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0" name="MH_Text_4"/>
          <p:cNvSpPr>
            <a:spLocks noChangeArrowheads="1"/>
          </p:cNvSpPr>
          <p:nvPr>
            <p:custDataLst>
              <p:tags r:id="rId12"/>
            </p:custDataLst>
          </p:nvPr>
        </p:nvSpPr>
        <p:spPr bwMode="auto">
          <a:xfrm>
            <a:off x="4927825" y="2824199"/>
            <a:ext cx="3830341" cy="82550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大副克姆普在起火前半小时进行安全巡检时，没有进入理查德和苏勒的房间，</a:t>
            </a:r>
            <a:r>
              <a:rPr lang="zh-CN" altLang="en-US" sz="1400" dirty="0" smtClean="0">
                <a:latin typeface="幼圆" pitchFamily="49" charset="-122"/>
              </a:rPr>
              <a:t>以“</a:t>
            </a:r>
            <a:r>
              <a:rPr lang="zh-CN" altLang="en-US" sz="1400" dirty="0">
                <a:latin typeface="幼圆" pitchFamily="49" charset="-122"/>
              </a:rPr>
              <a:t>你们的房间自己进去看看”而结束安全巡检。</a:t>
            </a:r>
          </a:p>
        </p:txBody>
      </p:sp>
      <p:sp>
        <p:nvSpPr>
          <p:cNvPr id="41" name="MH_SubTitle_5"/>
          <p:cNvSpPr/>
          <p:nvPr>
            <p:custDataLst>
              <p:tags r:id="rId13"/>
            </p:custDataLst>
          </p:nvPr>
        </p:nvSpPr>
        <p:spPr>
          <a:xfrm>
            <a:off x="546276" y="3883859"/>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细节十一</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2" name="MH_Other_3"/>
          <p:cNvSpPr/>
          <p:nvPr>
            <p:custDataLst>
              <p:tags r:id="rId14"/>
            </p:custDataLst>
          </p:nvPr>
        </p:nvSpPr>
        <p:spPr>
          <a:xfrm>
            <a:off x="438992" y="3883859"/>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3" name="MH_Text_5"/>
          <p:cNvSpPr>
            <a:spLocks noChangeArrowheads="1"/>
          </p:cNvSpPr>
          <p:nvPr>
            <p:custDataLst>
              <p:tags r:id="rId15"/>
            </p:custDataLst>
          </p:nvPr>
        </p:nvSpPr>
        <p:spPr bwMode="auto">
          <a:xfrm>
            <a:off x="472347" y="4195644"/>
            <a:ext cx="4071214" cy="64287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一水苏勒没有执行大副克姆普的指示，也未检查即将起火的房。 </a:t>
            </a:r>
          </a:p>
        </p:txBody>
      </p:sp>
      <p:sp>
        <p:nvSpPr>
          <p:cNvPr id="44" name="MH_SubTitle_6"/>
          <p:cNvSpPr/>
          <p:nvPr>
            <p:custDataLst>
              <p:tags r:id="rId16"/>
            </p:custDataLst>
          </p:nvPr>
        </p:nvSpPr>
        <p:spPr>
          <a:xfrm>
            <a:off x="5078451" y="3734828"/>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5" name="MH_Other_6"/>
          <p:cNvSpPr/>
          <p:nvPr>
            <p:custDataLst>
              <p:tags r:id="rId17"/>
            </p:custDataLst>
          </p:nvPr>
        </p:nvSpPr>
        <p:spPr>
          <a:xfrm>
            <a:off x="4936674" y="3732009"/>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6" name="MH_Text_6"/>
          <p:cNvSpPr>
            <a:spLocks noChangeArrowheads="1"/>
          </p:cNvSpPr>
          <p:nvPr>
            <p:custDataLst>
              <p:tags r:id="rId18"/>
            </p:custDataLst>
          </p:nvPr>
        </p:nvSpPr>
        <p:spPr bwMode="auto">
          <a:xfrm>
            <a:off x="4944444" y="4159191"/>
            <a:ext cx="3920876" cy="57086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一水罗伯特也没有执行大副的指示，也没有检查</a:t>
            </a:r>
            <a:r>
              <a:rPr lang="zh-CN" altLang="en-US" sz="1400" dirty="0" smtClean="0">
                <a:latin typeface="幼圆" pitchFamily="49" charset="-122"/>
              </a:rPr>
              <a:t>房间。</a:t>
            </a:r>
            <a:endParaRPr lang="zh-CN" altLang="en-US" sz="1400" dirty="0">
              <a:latin typeface="幼圆" pitchFamily="49" charset="-122"/>
            </a:endParaRPr>
          </a:p>
        </p:txBody>
      </p:sp>
      <p:sp>
        <p:nvSpPr>
          <p:cNvPr id="47" name="MH_SubTitle_5"/>
          <p:cNvSpPr/>
          <p:nvPr>
            <p:custDataLst>
              <p:tags r:id="rId19"/>
            </p:custDataLst>
          </p:nvPr>
        </p:nvSpPr>
        <p:spPr>
          <a:xfrm>
            <a:off x="546276" y="495992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细节十三</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8" name="MH_Other_3"/>
          <p:cNvSpPr/>
          <p:nvPr>
            <p:custDataLst>
              <p:tags r:id="rId20"/>
            </p:custDataLst>
          </p:nvPr>
        </p:nvSpPr>
        <p:spPr>
          <a:xfrm>
            <a:off x="438992" y="4970688"/>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9" name="MH_Text_5"/>
          <p:cNvSpPr>
            <a:spLocks noChangeArrowheads="1"/>
          </p:cNvSpPr>
          <p:nvPr>
            <p:custDataLst>
              <p:tags r:id="rId21"/>
            </p:custDataLst>
          </p:nvPr>
        </p:nvSpPr>
        <p:spPr bwMode="auto">
          <a:xfrm>
            <a:off x="431157" y="5324171"/>
            <a:ext cx="4071214" cy="64287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当</a:t>
            </a:r>
            <a:r>
              <a:rPr lang="en-US" altLang="zh-CN" sz="1400" dirty="0">
                <a:latin typeface="幼圆" pitchFamily="49" charset="-122"/>
              </a:rPr>
              <a:t>14</a:t>
            </a:r>
            <a:r>
              <a:rPr lang="zh-CN" altLang="en-US" sz="1400" dirty="0">
                <a:latin typeface="幼圆" pitchFamily="49" charset="-122"/>
              </a:rPr>
              <a:t>点跳闸时，机电长科恩没有认真检查原因，“没多想，就将闸合上”。</a:t>
            </a:r>
          </a:p>
        </p:txBody>
      </p:sp>
      <p:sp>
        <p:nvSpPr>
          <p:cNvPr id="50" name="MH_SubTitle_6"/>
          <p:cNvSpPr/>
          <p:nvPr>
            <p:custDataLst>
              <p:tags r:id="rId22"/>
            </p:custDataLst>
          </p:nvPr>
        </p:nvSpPr>
        <p:spPr>
          <a:xfrm>
            <a:off x="5108214" y="4805834"/>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chemeClr val="bg1"/>
                </a:solidFill>
                <a:latin typeface="微软雅黑" panose="020B0503020204020204" pitchFamily="34" charset="-122"/>
                <a:ea typeface="微软雅黑" panose="020B0503020204020204" pitchFamily="34" charset="-122"/>
              </a:rPr>
              <a:t>细节十四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1" name="MH_Other_6"/>
          <p:cNvSpPr/>
          <p:nvPr>
            <p:custDataLst>
              <p:tags r:id="rId23"/>
            </p:custDataLst>
          </p:nvPr>
        </p:nvSpPr>
        <p:spPr>
          <a:xfrm>
            <a:off x="4977800" y="4805834"/>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2" name="MH_Text_6"/>
          <p:cNvSpPr>
            <a:spLocks noChangeArrowheads="1"/>
          </p:cNvSpPr>
          <p:nvPr>
            <p:custDataLst>
              <p:tags r:id="rId24"/>
            </p:custDataLst>
          </p:nvPr>
        </p:nvSpPr>
        <p:spPr bwMode="auto">
          <a:xfrm>
            <a:off x="4930365" y="5216155"/>
            <a:ext cx="3920876" cy="85890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三管轮马幸感到空气不好时，便问了厨房认为没有问题，没有向大副克姆普报告，而是让机舱打开通风舱，从而加速了</a:t>
            </a:r>
            <a:r>
              <a:rPr lang="zh-CN" altLang="en-US" sz="1400" dirty="0" smtClean="0">
                <a:latin typeface="幼圆" pitchFamily="49" charset="-122"/>
              </a:rPr>
              <a:t>明火蔓延</a:t>
            </a:r>
            <a:r>
              <a:rPr lang="zh-CN" altLang="en-US" sz="1400" dirty="0">
                <a:latin typeface="幼圆" pitchFamily="49" charset="-122"/>
              </a:rPr>
              <a:t>。 </a:t>
            </a:r>
          </a:p>
        </p:txBody>
      </p:sp>
    </p:spTree>
    <p:extLst>
      <p:ext uri="{BB962C8B-B14F-4D97-AF65-F5344CB8AC3E}">
        <p14:creationId xmlns:p14="http://schemas.microsoft.com/office/powerpoint/2010/main" val="3815744400"/>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830238"/>
            <a:ext cx="7666008" cy="525462"/>
          </a:xfrm>
          <a:prstGeom prst="rect">
            <a:avLst/>
          </a:prstGeom>
          <a:solidFill>
            <a:srgbClr val="FF3300"/>
          </a:solidFill>
        </p:spPr>
        <p:txBody>
          <a:bodyPr anchor="ct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28" name="MH_SubTitle_1"/>
          <p:cNvSpPr/>
          <p:nvPr>
            <p:custDataLst>
              <p:tags r:id="rId1"/>
            </p:custDataLst>
          </p:nvPr>
        </p:nvSpPr>
        <p:spPr>
          <a:xfrm>
            <a:off x="536056" y="1383757"/>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细节十五</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3" name="MH_Other_1"/>
          <p:cNvSpPr/>
          <p:nvPr>
            <p:custDataLst>
              <p:tags r:id="rId2"/>
            </p:custDataLst>
          </p:nvPr>
        </p:nvSpPr>
        <p:spPr>
          <a:xfrm>
            <a:off x="429566" y="138375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54" name="MH_Text_1"/>
          <p:cNvSpPr>
            <a:spLocks noChangeArrowheads="1"/>
          </p:cNvSpPr>
          <p:nvPr>
            <p:custDataLst>
              <p:tags r:id="rId3"/>
            </p:custDataLst>
          </p:nvPr>
        </p:nvSpPr>
        <p:spPr bwMode="auto">
          <a:xfrm>
            <a:off x="428760" y="1787760"/>
            <a:ext cx="4071214" cy="864120"/>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大厨史若在确认厨房未起火后，没有提醒三管轮马辛和大副克姆普检查船上其它部位，而是要求其他人来帮助做饭。</a:t>
            </a:r>
          </a:p>
        </p:txBody>
      </p:sp>
      <p:sp>
        <p:nvSpPr>
          <p:cNvPr id="55" name="MH_SubTitle_2"/>
          <p:cNvSpPr/>
          <p:nvPr>
            <p:custDataLst>
              <p:tags r:id="rId4"/>
            </p:custDataLst>
          </p:nvPr>
        </p:nvSpPr>
        <p:spPr>
          <a:xfrm>
            <a:off x="4911090" y="1499697"/>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细节十六</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6" name="MH_Other_4"/>
          <p:cNvSpPr/>
          <p:nvPr>
            <p:custDataLst>
              <p:tags r:id="rId5"/>
            </p:custDataLst>
          </p:nvPr>
        </p:nvSpPr>
        <p:spPr>
          <a:xfrm>
            <a:off x="4787200" y="149969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57" name="MH_Text_2"/>
          <p:cNvSpPr>
            <a:spLocks noChangeArrowheads="1"/>
          </p:cNvSpPr>
          <p:nvPr>
            <p:custDataLst>
              <p:tags r:id="rId6"/>
            </p:custDataLst>
          </p:nvPr>
        </p:nvSpPr>
        <p:spPr bwMode="auto">
          <a:xfrm>
            <a:off x="4830085" y="1856203"/>
            <a:ext cx="3920876" cy="867687"/>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二厨乌苏拉</a:t>
            </a:r>
            <a:r>
              <a:rPr lang="zh-CN" altLang="en-US" sz="1400" dirty="0" smtClean="0">
                <a:latin typeface="幼圆" pitchFamily="49" charset="-122"/>
              </a:rPr>
              <a:t>也感觉到</a:t>
            </a:r>
            <a:r>
              <a:rPr lang="zh-CN" altLang="en-US" sz="1400" dirty="0">
                <a:latin typeface="幼圆" pitchFamily="49" charset="-122"/>
              </a:rPr>
              <a:t>空气</a:t>
            </a:r>
            <a:r>
              <a:rPr lang="zh-CN" altLang="en-US" sz="1400" dirty="0" smtClean="0">
                <a:latin typeface="幼圆" pitchFamily="49" charset="-122"/>
              </a:rPr>
              <a:t>不好，</a:t>
            </a:r>
            <a:r>
              <a:rPr lang="zh-CN" altLang="en-US" sz="1400" dirty="0">
                <a:latin typeface="幼圆" pitchFamily="49" charset="-122"/>
              </a:rPr>
              <a:t>但觉得厨房很安全，就继续做饭，而没有提醒有关船员，更没有向大副和船长报告，要求检查空气不好的原因。</a:t>
            </a:r>
          </a:p>
        </p:txBody>
      </p:sp>
      <p:sp>
        <p:nvSpPr>
          <p:cNvPr id="58" name="MH_SubTitle_3"/>
          <p:cNvSpPr/>
          <p:nvPr>
            <p:custDataLst>
              <p:tags r:id="rId7"/>
            </p:custDataLst>
          </p:nvPr>
        </p:nvSpPr>
        <p:spPr>
          <a:xfrm>
            <a:off x="521691" y="2764097"/>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细节十七</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9" name="MH_Other_2"/>
          <p:cNvSpPr/>
          <p:nvPr>
            <p:custDataLst>
              <p:tags r:id="rId8"/>
            </p:custDataLst>
          </p:nvPr>
        </p:nvSpPr>
        <p:spPr>
          <a:xfrm>
            <a:off x="409702" y="2764097"/>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60" name="MH_Text_3"/>
          <p:cNvSpPr>
            <a:spLocks noChangeArrowheads="1"/>
          </p:cNvSpPr>
          <p:nvPr>
            <p:custDataLst>
              <p:tags r:id="rId9"/>
            </p:custDataLst>
          </p:nvPr>
        </p:nvSpPr>
        <p:spPr bwMode="auto">
          <a:xfrm>
            <a:off x="431157" y="3124019"/>
            <a:ext cx="4071214" cy="943475"/>
          </a:xfrm>
          <a:prstGeom prst="rect">
            <a:avLst/>
          </a:prstGeom>
          <a:solidFill>
            <a:schemeClr val="bg1"/>
          </a:solidFill>
          <a:ln>
            <a:solidFill>
              <a:schemeClr val="tx1"/>
            </a:solidFill>
          </a:ln>
        </p:spPr>
        <p:txBody>
          <a:bodyPr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机匠努波肯定也闻到全船的焦糊味，但他没有向有关人员提出检查的意见，而是打开通风阀，加重火势。</a:t>
            </a:r>
            <a:endParaRPr lang="zh-CN" altLang="en-US" sz="1400" b="1" dirty="0">
              <a:latin typeface="幼圆" pitchFamily="49" charset="-122"/>
            </a:endParaRPr>
          </a:p>
        </p:txBody>
      </p:sp>
      <p:sp>
        <p:nvSpPr>
          <p:cNvPr id="61" name="MH_SubTitle_4"/>
          <p:cNvSpPr/>
          <p:nvPr>
            <p:custDataLst>
              <p:tags r:id="rId10"/>
            </p:custDataLst>
          </p:nvPr>
        </p:nvSpPr>
        <p:spPr>
          <a:xfrm>
            <a:off x="4911090" y="2864966"/>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细节十八</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2" name="MH_Other_5"/>
          <p:cNvSpPr/>
          <p:nvPr>
            <p:custDataLst>
              <p:tags r:id="rId11"/>
            </p:custDataLst>
          </p:nvPr>
        </p:nvSpPr>
        <p:spPr>
          <a:xfrm>
            <a:off x="4787200" y="2864966"/>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63" name="MH_Text_4"/>
          <p:cNvSpPr>
            <a:spLocks noChangeArrowheads="1"/>
          </p:cNvSpPr>
          <p:nvPr>
            <p:custDataLst>
              <p:tags r:id="rId12"/>
            </p:custDataLst>
          </p:nvPr>
        </p:nvSpPr>
        <p:spPr bwMode="auto">
          <a:xfrm>
            <a:off x="4830085" y="3224393"/>
            <a:ext cx="3920876" cy="1083717"/>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管事戴思蒙在</a:t>
            </a:r>
            <a:r>
              <a:rPr lang="en-US" altLang="zh-CN" sz="1400" dirty="0">
                <a:latin typeface="幼圆" pitchFamily="49" charset="-122"/>
              </a:rPr>
              <a:t>14</a:t>
            </a:r>
            <a:r>
              <a:rPr lang="zh-CN" altLang="en-US" sz="1400" dirty="0">
                <a:latin typeface="幼圆" pitchFamily="49" charset="-122"/>
              </a:rPr>
              <a:t>点半时，火势正在蔓延，焦糊味充满全船的时刻，也没引起警惕，不是发动不在岗的人员去查找空气不好的原因，却召集所有不在岗人员到厨房帮忙。</a:t>
            </a:r>
          </a:p>
        </p:txBody>
      </p:sp>
      <p:sp>
        <p:nvSpPr>
          <p:cNvPr id="64" name="MH_SubTitle_5"/>
          <p:cNvSpPr/>
          <p:nvPr>
            <p:custDataLst>
              <p:tags r:id="rId13"/>
            </p:custDataLst>
          </p:nvPr>
        </p:nvSpPr>
        <p:spPr>
          <a:xfrm>
            <a:off x="521691" y="4217300"/>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细节十九</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5" name="MH_Other_3"/>
          <p:cNvSpPr/>
          <p:nvPr>
            <p:custDataLst>
              <p:tags r:id="rId14"/>
            </p:custDataLst>
          </p:nvPr>
        </p:nvSpPr>
        <p:spPr>
          <a:xfrm>
            <a:off x="411077" y="4217300"/>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66" name="MH_Text_5"/>
          <p:cNvSpPr>
            <a:spLocks noChangeArrowheads="1"/>
          </p:cNvSpPr>
          <p:nvPr>
            <p:custDataLst>
              <p:tags r:id="rId15"/>
            </p:custDataLst>
          </p:nvPr>
        </p:nvSpPr>
        <p:spPr bwMode="auto">
          <a:xfrm>
            <a:off x="411538" y="4596150"/>
            <a:ext cx="4071214" cy="78689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医生莫里斯没有巡诊，失去了最后发现火情的最后机会。 </a:t>
            </a:r>
          </a:p>
        </p:txBody>
      </p:sp>
      <p:sp>
        <p:nvSpPr>
          <p:cNvPr id="67" name="MH_SubTitle_6"/>
          <p:cNvSpPr/>
          <p:nvPr>
            <p:custDataLst>
              <p:tags r:id="rId16"/>
            </p:custDataLst>
          </p:nvPr>
        </p:nvSpPr>
        <p:spPr>
          <a:xfrm>
            <a:off x="4911090" y="4515362"/>
            <a:ext cx="1134065"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1400" b="1" dirty="0" smtClean="0">
                <a:solidFill>
                  <a:srgbClr val="FFFFFF"/>
                </a:solidFill>
                <a:latin typeface="微软雅黑" panose="020B0503020204020204" pitchFamily="34" charset="-122"/>
                <a:ea typeface="微软雅黑" panose="020B0503020204020204" pitchFamily="34" charset="-122"/>
              </a:rPr>
              <a:t>细节二十</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8" name="MH_Other_6"/>
          <p:cNvSpPr/>
          <p:nvPr>
            <p:custDataLst>
              <p:tags r:id="rId17"/>
            </p:custDataLst>
          </p:nvPr>
        </p:nvSpPr>
        <p:spPr>
          <a:xfrm>
            <a:off x="4787200" y="4515362"/>
            <a:ext cx="66710" cy="298062"/>
          </a:xfrm>
          <a:prstGeom prst="rect">
            <a:avLst/>
          </a:prstGeom>
          <a:solidFill>
            <a:srgbClr val="5D80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endParaRPr>
          </a:p>
        </p:txBody>
      </p:sp>
      <p:sp>
        <p:nvSpPr>
          <p:cNvPr id="69" name="MH_Text_6"/>
          <p:cNvSpPr>
            <a:spLocks noChangeArrowheads="1"/>
          </p:cNvSpPr>
          <p:nvPr>
            <p:custDataLst>
              <p:tags r:id="rId18"/>
            </p:custDataLst>
          </p:nvPr>
        </p:nvSpPr>
        <p:spPr bwMode="auto">
          <a:xfrm>
            <a:off x="4830085" y="4889401"/>
            <a:ext cx="3920876" cy="642879"/>
          </a:xfrm>
          <a:prstGeom prst="rect">
            <a:avLst/>
          </a:prstGeom>
          <a:solidFill>
            <a:schemeClr val="bg1"/>
          </a:solidFill>
          <a:ln>
            <a:solidFill>
              <a:schemeClr val="tx1"/>
            </a:solidFill>
          </a:ln>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just" eaLnBrk="1" hangingPunct="1">
              <a:lnSpc>
                <a:spcPct val="120000"/>
              </a:lnSpc>
            </a:pPr>
            <a:r>
              <a:rPr lang="zh-CN" altLang="en-US" sz="1400" dirty="0">
                <a:latin typeface="幼圆" pitchFamily="49" charset="-122"/>
              </a:rPr>
              <a:t>电工荷尔因本是晚上值班的，不坚守岗位，坚持巡查</a:t>
            </a:r>
            <a:r>
              <a:rPr lang="zh-CN" altLang="en-US" sz="1400" dirty="0" smtClean="0">
                <a:latin typeface="幼圆" pitchFamily="49" charset="-122"/>
              </a:rPr>
              <a:t>，值班</a:t>
            </a:r>
            <a:r>
              <a:rPr lang="zh-CN" altLang="en-US" sz="1400" dirty="0">
                <a:latin typeface="幼圆" pitchFamily="49" charset="-122"/>
              </a:rPr>
              <a:t>时跑进了</a:t>
            </a:r>
            <a:r>
              <a:rPr lang="zh-CN" altLang="en-US" sz="1400" dirty="0" smtClean="0">
                <a:latin typeface="幼圆" pitchFamily="49" charset="-122"/>
              </a:rPr>
              <a:t>餐厅。</a:t>
            </a:r>
            <a:r>
              <a:rPr lang="zh-CN" altLang="en-US" sz="1400" dirty="0">
                <a:latin typeface="幼圆" pitchFamily="49" charset="-122"/>
              </a:rPr>
              <a:t> </a:t>
            </a:r>
          </a:p>
        </p:txBody>
      </p:sp>
      <p:pic>
        <p:nvPicPr>
          <p:cNvPr id="22" name="图片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1523192236"/>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endParaRPr lang="zh-CN" altLang="en-US" sz="2800" b="1" u="none" dirty="0">
              <a:latin typeface="微软雅黑" panose="020B0503020204020204" pitchFamily="34" charset="-122"/>
              <a:ea typeface="微软雅黑" panose="020B0503020204020204" pitchFamily="34" charset="-122"/>
              <a:cs typeface="+mj-cs"/>
            </a:endParaRPr>
          </a:p>
        </p:txBody>
      </p:sp>
      <p:sp>
        <p:nvSpPr>
          <p:cNvPr id="15" name="标题 1"/>
          <p:cNvSpPr>
            <a:spLocks noGrp="1"/>
          </p:cNvSpPr>
          <p:nvPr>
            <p:ph type="title" idx="4294967295"/>
          </p:nvPr>
        </p:nvSpPr>
        <p:spPr>
          <a:xfrm>
            <a:off x="508873" y="635600"/>
            <a:ext cx="7666008" cy="525462"/>
          </a:xfrm>
          <a:prstGeom prst="rect">
            <a:avLst/>
          </a:prstGeom>
          <a:solidFill>
            <a:srgbClr val="FF3300"/>
          </a:solidFill>
        </p:spPr>
        <p:txBody>
          <a:bodyPr/>
          <a:lstStyle/>
          <a:p>
            <a:r>
              <a:rPr lang="zh-CN" altLang="en-US" sz="1800" b="1" dirty="0">
                <a:latin typeface="宋体" panose="02010600030101010101" pitchFamily="2" charset="-122"/>
                <a:ea typeface="宋体" panose="02010600030101010101" pitchFamily="2" charset="-122"/>
              </a:rPr>
              <a:t>“环大西洋”号海轮沉船</a:t>
            </a:r>
            <a:r>
              <a:rPr lang="zh-CN" altLang="en-US" sz="1800" b="1" dirty="0" smtClean="0">
                <a:latin typeface="宋体" panose="02010600030101010101" pitchFamily="2" charset="-122"/>
                <a:ea typeface="宋体" panose="02010600030101010101" pitchFamily="2" charset="-122"/>
              </a:rPr>
              <a:t>事故</a:t>
            </a:r>
            <a:r>
              <a:rPr lang="en-US" altLang="zh-CN" sz="1800" b="1" dirty="0" smtClean="0">
                <a:latin typeface="宋体" panose="02010600030101010101" pitchFamily="2" charset="-122"/>
                <a:ea typeface="宋体" panose="02010600030101010101" pitchFamily="2" charset="-122"/>
              </a:rPr>
              <a:t>——</a:t>
            </a:r>
            <a:r>
              <a:rPr lang="zh-CN" altLang="en-US" sz="1800" b="1" dirty="0" smtClean="0">
                <a:latin typeface="宋体" panose="02010600030101010101" pitchFamily="2" charset="-122"/>
                <a:ea typeface="宋体" panose="02010600030101010101" pitchFamily="2" charset="-122"/>
              </a:rPr>
              <a:t>每个人只错了一点点</a:t>
            </a:r>
            <a:endParaRPr lang="zh-CN" altLang="en-US" sz="1800" b="1" dirty="0">
              <a:solidFill>
                <a:schemeClr val="bg1"/>
              </a:solidFill>
              <a:latin typeface="宋体" panose="02010600030101010101" pitchFamily="2" charset="-122"/>
              <a:ea typeface="宋体" panose="02010600030101010101" pitchFamily="2" charset="-122"/>
            </a:endParaRPr>
          </a:p>
        </p:txBody>
      </p:sp>
      <p:sp>
        <p:nvSpPr>
          <p:cNvPr id="22" name="矩形 21"/>
          <p:cNvSpPr/>
          <p:nvPr/>
        </p:nvSpPr>
        <p:spPr>
          <a:xfrm>
            <a:off x="757852" y="1407502"/>
            <a:ext cx="7731626" cy="1964477"/>
          </a:xfrm>
          <a:prstGeom prst="rect">
            <a:avLst/>
          </a:prstGeom>
          <a:solidFill>
            <a:schemeClr val="bg1">
              <a:lumMod val="95000"/>
            </a:schemeClr>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algn="just">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“环大西洋”号</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个细节失误的总和导致了这条船和</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名船员的沉入海底。</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这些细节我们是如此熟悉：允许了不该允许的，放松了不该放松的，没去确认应该确认的，没有更换应该更换的，没有维修应该修好</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的</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这都是我们平常所见的不安全行为！</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当我们所有人都不把“这些都懂却都不在意的事情”当一回事儿时，危险就在聚集，风险就在</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上升！</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033226" y="3639484"/>
            <a:ext cx="4456252" cy="2033080"/>
            <a:chOff x="2890772" y="3959556"/>
            <a:chExt cx="4456252" cy="2033080"/>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772" y="4561370"/>
              <a:ext cx="949704" cy="1431266"/>
            </a:xfrm>
            <a:prstGeom prst="rect">
              <a:avLst/>
            </a:prstGeom>
          </p:spPr>
        </p:pic>
        <p:sp>
          <p:nvSpPr>
            <p:cNvPr id="25" name="云形标注 24"/>
            <p:cNvSpPr/>
            <p:nvPr/>
          </p:nvSpPr>
          <p:spPr bwMode="auto">
            <a:xfrm>
              <a:off x="4250679" y="3959556"/>
              <a:ext cx="3096345" cy="1557676"/>
            </a:xfrm>
            <a:prstGeom prst="cloudCallout">
              <a:avLst>
                <a:gd name="adj1" fmla="val -63489"/>
                <a:gd name="adj2" fmla="val 221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26" name="矩形 25"/>
            <p:cNvSpPr/>
            <p:nvPr/>
          </p:nvSpPr>
          <p:spPr>
            <a:xfrm>
              <a:off x="4731352" y="4199785"/>
              <a:ext cx="2210405" cy="1323439"/>
            </a:xfrm>
            <a:prstGeom prst="rect">
              <a:avLst/>
            </a:prstGeom>
          </p:spPr>
          <p:txBody>
            <a:bodyPr wrap="square">
              <a:spAutoFit/>
            </a:bodyPr>
            <a:lstStyle/>
            <a:p>
              <a:pPr algn="ctr"/>
              <a:r>
                <a:rPr lang="zh-CN" altLang="en-US" sz="1600" b="1" dirty="0" smtClean="0">
                  <a:latin typeface="仿宋" panose="02010609060101010101" pitchFamily="49" charset="-122"/>
                  <a:ea typeface="仿宋" panose="02010609060101010101" pitchFamily="49" charset="-122"/>
                </a:rPr>
                <a:t>如果船员</a:t>
              </a:r>
              <a:r>
                <a:rPr lang="zh-CN" altLang="en-US" sz="1600" b="1" dirty="0">
                  <a:latin typeface="仿宋" panose="02010609060101010101" pitchFamily="49" charset="-122"/>
                  <a:ea typeface="仿宋" panose="02010609060101010101" pitchFamily="49" charset="-122"/>
                </a:rPr>
                <a:t>坚持了安全</a:t>
              </a:r>
              <a:r>
                <a:rPr lang="zh-CN" altLang="en-US" sz="1600" b="1" dirty="0" smtClean="0">
                  <a:latin typeface="仿宋" panose="02010609060101010101" pitchFamily="49" charset="-122"/>
                  <a:ea typeface="仿宋" panose="02010609060101010101" pitchFamily="49" charset="-122"/>
                </a:rPr>
                <a:t>规章，</a:t>
              </a:r>
              <a:r>
                <a:rPr lang="en-US" altLang="zh-CN" sz="1600" b="1" dirty="0">
                  <a:latin typeface="仿宋" panose="02010609060101010101" pitchFamily="49" charset="-122"/>
                  <a:ea typeface="仿宋" panose="02010609060101010101" pitchFamily="49" charset="-122"/>
                </a:rPr>
                <a:t>20</a:t>
              </a:r>
              <a:r>
                <a:rPr lang="zh-CN" altLang="en-US" sz="1600" b="1" dirty="0">
                  <a:latin typeface="仿宋" panose="02010609060101010101" pitchFamily="49" charset="-122"/>
                  <a:ea typeface="仿宋" panose="02010609060101010101" pitchFamily="49" charset="-122"/>
                </a:rPr>
                <a:t>个细节中至少有</a:t>
              </a:r>
              <a:r>
                <a:rPr lang="en-US" altLang="zh-CN" sz="1600" b="1" dirty="0">
                  <a:latin typeface="仿宋" panose="02010609060101010101" pitchFamily="49" charset="-122"/>
                  <a:ea typeface="仿宋" panose="02010609060101010101" pitchFamily="49" charset="-122"/>
                </a:rPr>
                <a:t>1</a:t>
              </a:r>
              <a:r>
                <a:rPr lang="zh-CN" altLang="en-US" sz="1600" b="1" dirty="0">
                  <a:latin typeface="仿宋" panose="02010609060101010101" pitchFamily="49" charset="-122"/>
                  <a:ea typeface="仿宋" panose="02010609060101010101" pitchFamily="49" charset="-122"/>
                </a:rPr>
                <a:t>个被真实地做到了</a:t>
              </a:r>
              <a:r>
                <a:rPr lang="zh-CN" altLang="en-US" sz="1600" b="1" dirty="0" smtClean="0">
                  <a:latin typeface="仿宋" panose="02010609060101010101" pitchFamily="49" charset="-122"/>
                  <a:ea typeface="仿宋" panose="02010609060101010101" pitchFamily="49" charset="-122"/>
                </a:rPr>
                <a:t>，他们就不会有如此下场</a:t>
              </a:r>
              <a:endParaRPr lang="zh-CN" altLang="en-US" sz="1600" b="1" i="0" dirty="0">
                <a:latin typeface="仿宋" panose="02010609060101010101" pitchFamily="49" charset="-122"/>
                <a:ea typeface="仿宋" panose="02010609060101010101" pitchFamily="49" charset="-122"/>
              </a:endParaRPr>
            </a:p>
          </p:txBody>
        </p:sp>
      </p:gr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4253327115"/>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txBox="1">
            <a:spLocks/>
          </p:cNvSpPr>
          <p:nvPr/>
        </p:nvSpPr>
        <p:spPr bwMode="auto">
          <a:xfrm>
            <a:off x="2495550" y="779463"/>
            <a:ext cx="4281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66" tIns="42133" rIns="84266" bIns="42133"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solidFill>
                  <a:schemeClr val="tx2"/>
                </a:solidFill>
                <a:latin typeface="微软雅黑" pitchFamily="34" charset="-122"/>
                <a:ea typeface="微软雅黑" pitchFamily="34" charset="-122"/>
              </a:rPr>
              <a:t>主要内容</a:t>
            </a:r>
          </a:p>
        </p:txBody>
      </p:sp>
      <p:sp>
        <p:nvSpPr>
          <p:cNvPr id="4100" name="Line 6"/>
          <p:cNvSpPr>
            <a:spLocks noChangeShapeType="1"/>
          </p:cNvSpPr>
          <p:nvPr/>
        </p:nvSpPr>
        <p:spPr bwMode="gray">
          <a:xfrm flipV="1">
            <a:off x="2693988" y="209893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9" name="Rectangle 7"/>
          <p:cNvSpPr>
            <a:spLocks noChangeArrowheads="1"/>
          </p:cNvSpPr>
          <p:nvPr/>
        </p:nvSpPr>
        <p:spPr bwMode="gray">
          <a:xfrm rot="3419336">
            <a:off x="2213769" y="1618713"/>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2" name="Text Box 8"/>
          <p:cNvSpPr txBox="1">
            <a:spLocks noChangeArrowheads="1"/>
          </p:cNvSpPr>
          <p:nvPr/>
        </p:nvSpPr>
        <p:spPr bwMode="gray">
          <a:xfrm>
            <a:off x="3134181" y="1670307"/>
            <a:ext cx="2478502"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smtClean="0">
                <a:latin typeface="微软雅黑" pitchFamily="34" charset="-122"/>
                <a:ea typeface="微软雅黑" pitchFamily="34" charset="-122"/>
                <a:cs typeface="Arial" pitchFamily="34" charset="0"/>
              </a:rPr>
              <a:t>什么是行为安全管理</a:t>
            </a:r>
            <a:endParaRPr lang="zh-CN" altLang="en-US" sz="2000" b="1" dirty="0">
              <a:latin typeface="微软雅黑" pitchFamily="34" charset="-122"/>
              <a:ea typeface="微软雅黑" pitchFamily="34" charset="-122"/>
              <a:cs typeface="Arial" pitchFamily="34" charset="0"/>
            </a:endParaRPr>
          </a:p>
        </p:txBody>
      </p:sp>
      <p:sp>
        <p:nvSpPr>
          <p:cNvPr id="4103" name="Text Box 9"/>
          <p:cNvSpPr txBox="1">
            <a:spLocks noChangeArrowheads="1"/>
          </p:cNvSpPr>
          <p:nvPr/>
        </p:nvSpPr>
        <p:spPr bwMode="gray">
          <a:xfrm>
            <a:off x="2214563" y="160839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一</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2" name="Rectangle 11"/>
          <p:cNvSpPr>
            <a:spLocks noChangeArrowheads="1"/>
          </p:cNvSpPr>
          <p:nvPr/>
        </p:nvSpPr>
        <p:spPr bwMode="gray">
          <a:xfrm rot="3419336">
            <a:off x="2213769" y="2414050"/>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5" name="Text Box 12"/>
          <p:cNvSpPr txBox="1">
            <a:spLocks noChangeArrowheads="1"/>
          </p:cNvSpPr>
          <p:nvPr/>
        </p:nvSpPr>
        <p:spPr bwMode="gray">
          <a:xfrm>
            <a:off x="2227263" y="242595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二</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6" name="Text Box 15"/>
          <p:cNvSpPr txBox="1">
            <a:spLocks noChangeArrowheads="1"/>
          </p:cNvSpPr>
          <p:nvPr/>
        </p:nvSpPr>
        <p:spPr bwMode="gray">
          <a:xfrm>
            <a:off x="2179638" y="2827594"/>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8" name="Rectangle 7"/>
          <p:cNvSpPr>
            <a:spLocks noChangeArrowheads="1"/>
          </p:cNvSpPr>
          <p:nvPr/>
        </p:nvSpPr>
        <p:spPr bwMode="gray">
          <a:xfrm rot="3419336">
            <a:off x="2219326" y="3208594"/>
            <a:ext cx="400050" cy="390525"/>
          </a:xfrm>
          <a:prstGeom prst="rect">
            <a:avLst/>
          </a:prstGeom>
          <a:solidFill>
            <a:srgbClr val="00B05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4109" name="Text Box 9"/>
          <p:cNvSpPr txBox="1">
            <a:spLocks noChangeArrowheads="1"/>
          </p:cNvSpPr>
          <p:nvPr/>
        </p:nvSpPr>
        <p:spPr bwMode="gray">
          <a:xfrm>
            <a:off x="2214563" y="320224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8" name="Text Box 8"/>
          <p:cNvSpPr txBox="1">
            <a:spLocks noChangeArrowheads="1"/>
          </p:cNvSpPr>
          <p:nvPr/>
        </p:nvSpPr>
        <p:spPr bwMode="gray">
          <a:xfrm>
            <a:off x="3164344" y="2435481"/>
            <a:ext cx="4530346"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a:solidFill>
                  <a:schemeClr val="bg1">
                    <a:lumMod val="50000"/>
                  </a:schemeClr>
                </a:solidFill>
                <a:latin typeface="微软雅黑" pitchFamily="34" charset="-122"/>
                <a:ea typeface="微软雅黑" pitchFamily="34" charset="-122"/>
                <a:cs typeface="Arial" pitchFamily="34" charset="0"/>
              </a:rPr>
              <a:t>作业安全分析及不安全行为与状态识别</a:t>
            </a:r>
          </a:p>
        </p:txBody>
      </p:sp>
      <p:sp>
        <p:nvSpPr>
          <p:cNvPr id="29" name="Text Box 8"/>
          <p:cNvSpPr txBox="1">
            <a:spLocks noChangeArrowheads="1"/>
          </p:cNvSpPr>
          <p:nvPr/>
        </p:nvSpPr>
        <p:spPr bwMode="gray">
          <a:xfrm>
            <a:off x="3164344" y="3241569"/>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如何做好员工行为管理</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pic>
        <p:nvPicPr>
          <p:cNvPr id="4114" name="Picture 1" descr="C:\Documents and Settings\liujieyou\Local Settings\Temporary Internet Files\Content.IE5\CXMV4D6B\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80000">
            <a:off x="850900" y="1444882"/>
            <a:ext cx="841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6"/>
          <p:cNvSpPr>
            <a:spLocks noChangeShapeType="1"/>
          </p:cNvSpPr>
          <p:nvPr/>
        </p:nvSpPr>
        <p:spPr bwMode="gray">
          <a:xfrm flipV="1">
            <a:off x="2676525" y="287998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4116" name="Line 6"/>
          <p:cNvSpPr>
            <a:spLocks noChangeShapeType="1"/>
          </p:cNvSpPr>
          <p:nvPr/>
        </p:nvSpPr>
        <p:spPr bwMode="gray">
          <a:xfrm flipV="1">
            <a:off x="2663825" y="3681669"/>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8" name="Rectangle 7"/>
          <p:cNvSpPr>
            <a:spLocks noChangeArrowheads="1"/>
          </p:cNvSpPr>
          <p:nvPr/>
        </p:nvSpPr>
        <p:spPr bwMode="gray">
          <a:xfrm rot="3419336">
            <a:off x="2237981" y="3979055"/>
            <a:ext cx="400050" cy="390525"/>
          </a:xfrm>
          <a:prstGeom prst="rect">
            <a:avLst/>
          </a:prstGeom>
          <a:solidFill>
            <a:srgbClr val="C0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1" name="Text Box 8"/>
          <p:cNvSpPr txBox="1">
            <a:spLocks noChangeArrowheads="1"/>
          </p:cNvSpPr>
          <p:nvPr/>
        </p:nvSpPr>
        <p:spPr bwMode="gray">
          <a:xfrm>
            <a:off x="3182999" y="401203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如何开展安全行为观察</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3" name="Line 6"/>
          <p:cNvSpPr>
            <a:spLocks noChangeShapeType="1"/>
          </p:cNvSpPr>
          <p:nvPr/>
        </p:nvSpPr>
        <p:spPr bwMode="gray">
          <a:xfrm flipV="1">
            <a:off x="2682480" y="445213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24" name="Rectangle 7"/>
          <p:cNvSpPr>
            <a:spLocks noChangeArrowheads="1"/>
          </p:cNvSpPr>
          <p:nvPr/>
        </p:nvSpPr>
        <p:spPr bwMode="gray">
          <a:xfrm rot="3419336">
            <a:off x="2255147" y="4771165"/>
            <a:ext cx="400050" cy="390525"/>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5" name="Text Box 9"/>
          <p:cNvSpPr txBox="1">
            <a:spLocks noChangeArrowheads="1"/>
          </p:cNvSpPr>
          <p:nvPr/>
        </p:nvSpPr>
        <p:spPr bwMode="gray">
          <a:xfrm>
            <a:off x="2252037" y="4764815"/>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smtClean="0">
                <a:solidFill>
                  <a:srgbClr val="FFFFFF"/>
                </a:solidFill>
                <a:latin typeface="微软雅黑" pitchFamily="34" charset="-122"/>
                <a:ea typeface="微软雅黑" pitchFamily="34" charset="-122"/>
                <a:cs typeface="Arial" pitchFamily="34" charset="0"/>
              </a:rPr>
              <a:t>五</a:t>
            </a:r>
            <a:endParaRPr lang="en-US" altLang="zh-CN" sz="2200" b="1" dirty="0">
              <a:solidFill>
                <a:srgbClr val="FFFFFF"/>
              </a:solidFill>
              <a:latin typeface="微软雅黑" pitchFamily="34" charset="-122"/>
              <a:ea typeface="微软雅黑" pitchFamily="34" charset="-122"/>
              <a:cs typeface="Arial" pitchFamily="34" charset="0"/>
            </a:endParaRPr>
          </a:p>
        </p:txBody>
      </p:sp>
      <p:sp>
        <p:nvSpPr>
          <p:cNvPr id="26" name="Text Box 8"/>
          <p:cNvSpPr txBox="1">
            <a:spLocks noChangeArrowheads="1"/>
          </p:cNvSpPr>
          <p:nvPr/>
        </p:nvSpPr>
        <p:spPr bwMode="gray">
          <a:xfrm>
            <a:off x="3200165" y="480414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安全行为观察案例分享</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7" name="Line 6"/>
          <p:cNvSpPr>
            <a:spLocks noChangeShapeType="1"/>
          </p:cNvSpPr>
          <p:nvPr/>
        </p:nvSpPr>
        <p:spPr bwMode="gray">
          <a:xfrm flipV="1">
            <a:off x="2699646" y="524424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30" name="Text Box 9"/>
          <p:cNvSpPr txBox="1">
            <a:spLocks noChangeArrowheads="1"/>
          </p:cNvSpPr>
          <p:nvPr/>
        </p:nvSpPr>
        <p:spPr bwMode="gray">
          <a:xfrm>
            <a:off x="2252037" y="3951441"/>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a:solidFill>
                  <a:srgbClr val="FFFFFF"/>
                </a:solidFill>
                <a:latin typeface="微软雅黑" pitchFamily="34" charset="-122"/>
                <a:ea typeface="微软雅黑" pitchFamily="34" charset="-122"/>
                <a:cs typeface="Arial" pitchFamily="34" charset="0"/>
              </a:rPr>
              <a:t>四</a:t>
            </a:r>
            <a:endParaRPr lang="en-US" altLang="zh-CN" sz="2200" b="1" dirty="0">
              <a:solidFill>
                <a:srgbClr val="FFFFFF"/>
              </a:solidFill>
              <a:latin typeface="微软雅黑" pitchFamily="34" charset="-122"/>
              <a:ea typeface="微软雅黑" pitchFamily="34" charset="-122"/>
              <a:cs typeface="Arial" pitchFamily="34" charset="0"/>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1006234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0276" name="Picture 4" descr="IMG_03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052" y="2023607"/>
            <a:ext cx="1539089" cy="1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IMG_03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876" y="2571515"/>
            <a:ext cx="686157" cy="6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0278" name="AutoShape 6"/>
          <p:cNvSpPr>
            <a:spLocks noChangeArrowheads="1"/>
          </p:cNvSpPr>
          <p:nvPr/>
        </p:nvSpPr>
        <p:spPr bwMode="auto">
          <a:xfrm>
            <a:off x="643273" y="3807596"/>
            <a:ext cx="2744629" cy="547908"/>
          </a:xfrm>
          <a:prstGeom prst="homePlate">
            <a:avLst>
              <a:gd name="adj" fmla="val 78656"/>
            </a:avLst>
          </a:prstGeom>
          <a:gradFill rotWithShape="1">
            <a:gsLst>
              <a:gs pos="0">
                <a:srgbClr val="797900"/>
              </a:gs>
              <a:gs pos="100000">
                <a:srgbClr val="FFFF00"/>
              </a:gs>
            </a:gsLst>
            <a:lin ang="0" scaled="1"/>
          </a:gra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400" u="none">
                <a:solidFill>
                  <a:srgbClr val="003366"/>
                </a:solidFill>
                <a:latin typeface="Lucida Console" pitchFamily="49" charset="0"/>
                <a:ea typeface="楷体_GB2312" pitchFamily="49" charset="-122"/>
              </a:rPr>
              <a:t>不安全行为</a:t>
            </a:r>
          </a:p>
          <a:p>
            <a:pPr algn="ctr" eaLnBrk="1" hangingPunct="1"/>
            <a:r>
              <a:rPr lang="zh-CN" altLang="en-US" sz="1400" u="none">
                <a:solidFill>
                  <a:srgbClr val="003366"/>
                </a:solidFill>
                <a:latin typeface="Lucida Console" pitchFamily="49" charset="0"/>
                <a:ea typeface="楷体_GB2312" pitchFamily="49" charset="-122"/>
              </a:rPr>
              <a:t>不安全状态</a:t>
            </a:r>
          </a:p>
        </p:txBody>
      </p:sp>
      <p:sp>
        <p:nvSpPr>
          <p:cNvPr id="1590279" name="AutoShape 7"/>
          <p:cNvSpPr>
            <a:spLocks noChangeArrowheads="1"/>
          </p:cNvSpPr>
          <p:nvPr/>
        </p:nvSpPr>
        <p:spPr bwMode="auto">
          <a:xfrm>
            <a:off x="3092473" y="3807596"/>
            <a:ext cx="1753513" cy="547908"/>
          </a:xfrm>
          <a:prstGeom prst="chevron">
            <a:avLst>
              <a:gd name="adj" fmla="val 73600"/>
            </a:avLst>
          </a:prstGeom>
          <a:gradFill rotWithShape="1">
            <a:gsLst>
              <a:gs pos="0">
                <a:srgbClr val="755800"/>
              </a:gs>
              <a:gs pos="100000">
                <a:srgbClr val="CC9900"/>
              </a:gs>
            </a:gsLst>
            <a:lin ang="0" scaled="1"/>
          </a:gra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400" u="none">
                <a:solidFill>
                  <a:srgbClr val="003366"/>
                </a:solidFill>
                <a:ea typeface="楷体_GB2312" pitchFamily="49" charset="-122"/>
              </a:rPr>
              <a:t>           吓一跳</a:t>
            </a:r>
          </a:p>
          <a:p>
            <a:pPr algn="ctr" eaLnBrk="1" hangingPunct="1"/>
            <a:r>
              <a:rPr lang="zh-CN" altLang="en-US" sz="1400" u="none">
                <a:solidFill>
                  <a:srgbClr val="003366"/>
                </a:solidFill>
                <a:ea typeface="楷体_GB2312" pitchFamily="49" charset="-122"/>
              </a:rPr>
              <a:t>           冒冷汗</a:t>
            </a:r>
          </a:p>
        </p:txBody>
      </p:sp>
      <p:sp>
        <p:nvSpPr>
          <p:cNvPr id="1590280" name="AutoShape 8"/>
          <p:cNvSpPr>
            <a:spLocks noChangeArrowheads="1"/>
          </p:cNvSpPr>
          <p:nvPr/>
        </p:nvSpPr>
        <p:spPr bwMode="auto">
          <a:xfrm>
            <a:off x="4421902" y="3807596"/>
            <a:ext cx="1601034" cy="547908"/>
          </a:xfrm>
          <a:prstGeom prst="chevron">
            <a:avLst>
              <a:gd name="adj" fmla="val 74754"/>
            </a:avLst>
          </a:prstGeom>
          <a:solidFill>
            <a:srgbClr val="CC9900"/>
          </a:soli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400" u="none">
                <a:solidFill>
                  <a:srgbClr val="003366"/>
                </a:solidFill>
                <a:ea typeface="楷体_GB2312" pitchFamily="49" charset="-122"/>
              </a:rPr>
              <a:t>      未遂事故</a:t>
            </a:r>
          </a:p>
          <a:p>
            <a:pPr algn="ctr" eaLnBrk="1" hangingPunct="1"/>
            <a:r>
              <a:rPr lang="zh-CN" altLang="en-US" sz="1400" u="none">
                <a:solidFill>
                  <a:srgbClr val="003366"/>
                </a:solidFill>
                <a:ea typeface="楷体_GB2312" pitchFamily="49" charset="-122"/>
              </a:rPr>
              <a:t>      轻微受伤</a:t>
            </a:r>
          </a:p>
        </p:txBody>
      </p:sp>
      <p:sp>
        <p:nvSpPr>
          <p:cNvPr id="1590281" name="AutoShape 9"/>
          <p:cNvSpPr>
            <a:spLocks noChangeArrowheads="1"/>
          </p:cNvSpPr>
          <p:nvPr/>
        </p:nvSpPr>
        <p:spPr bwMode="auto">
          <a:xfrm>
            <a:off x="5703683" y="3807596"/>
            <a:ext cx="1677273" cy="547908"/>
          </a:xfrm>
          <a:prstGeom prst="chevron">
            <a:avLst>
              <a:gd name="adj" fmla="val 75471"/>
            </a:avLst>
          </a:prstGeom>
          <a:gradFill rotWithShape="1">
            <a:gsLst>
              <a:gs pos="0">
                <a:srgbClr val="8A0000"/>
              </a:gs>
              <a:gs pos="100000">
                <a:srgbClr val="FF0000"/>
              </a:gs>
            </a:gsLst>
            <a:lin ang="0" scaled="1"/>
          </a:gra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1400" u="none">
                <a:solidFill>
                  <a:srgbClr val="003366"/>
                </a:solidFill>
                <a:ea typeface="楷体_GB2312" pitchFamily="49" charset="-122"/>
              </a:rPr>
              <a:t>            轻伤</a:t>
            </a:r>
          </a:p>
        </p:txBody>
      </p:sp>
      <p:sp>
        <p:nvSpPr>
          <p:cNvPr id="1590282" name="AutoShape 10"/>
          <p:cNvSpPr>
            <a:spLocks noChangeArrowheads="1"/>
          </p:cNvSpPr>
          <p:nvPr/>
        </p:nvSpPr>
        <p:spPr bwMode="auto">
          <a:xfrm>
            <a:off x="7576319" y="3807596"/>
            <a:ext cx="1081651" cy="547908"/>
          </a:xfrm>
          <a:prstGeom prst="chevron">
            <a:avLst>
              <a:gd name="adj" fmla="val 74397"/>
            </a:avLst>
          </a:prstGeom>
          <a:solidFill>
            <a:srgbClr val="FF0000"/>
          </a:soli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1400" u="none">
                <a:solidFill>
                  <a:srgbClr val="003366"/>
                </a:solidFill>
                <a:ea typeface="楷体_GB2312" pitchFamily="49" charset="-122"/>
              </a:rPr>
              <a:t>死亡</a:t>
            </a:r>
          </a:p>
        </p:txBody>
      </p:sp>
      <p:sp>
        <p:nvSpPr>
          <p:cNvPr id="1590283" name="AutoShape 11"/>
          <p:cNvSpPr>
            <a:spLocks noChangeArrowheads="1"/>
          </p:cNvSpPr>
          <p:nvPr/>
        </p:nvSpPr>
        <p:spPr bwMode="auto">
          <a:xfrm>
            <a:off x="6956873" y="3807596"/>
            <a:ext cx="1034001" cy="547908"/>
          </a:xfrm>
          <a:prstGeom prst="chevron">
            <a:avLst>
              <a:gd name="adj" fmla="val 73330"/>
            </a:avLst>
          </a:prstGeom>
          <a:solidFill>
            <a:srgbClr val="FF0000"/>
          </a:solidFill>
          <a:ln w="9525"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lang="zh-CN" altLang="en-US" sz="1400" u="none">
                <a:solidFill>
                  <a:srgbClr val="003366"/>
                </a:solidFill>
                <a:ea typeface="楷体_GB2312" pitchFamily="49" charset="-122"/>
              </a:rPr>
              <a:t>        重伤</a:t>
            </a:r>
          </a:p>
        </p:txBody>
      </p:sp>
      <p:sp>
        <p:nvSpPr>
          <p:cNvPr id="1590284" name="Text Box 12"/>
          <p:cNvSpPr txBox="1">
            <a:spLocks noChangeArrowheads="1"/>
          </p:cNvSpPr>
          <p:nvPr/>
        </p:nvSpPr>
        <p:spPr bwMode="auto">
          <a:xfrm>
            <a:off x="3750040" y="3359042"/>
            <a:ext cx="976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spcBef>
                <a:spcPct val="50000"/>
              </a:spcBef>
            </a:pPr>
            <a:r>
              <a:rPr lang="zh-CN" altLang="en-US" sz="1600" u="none">
                <a:ea typeface="楷体_GB2312" pitchFamily="49" charset="-122"/>
              </a:rPr>
              <a:t>⑵</a:t>
            </a:r>
            <a:r>
              <a:rPr lang="zh-CN" altLang="en-US" sz="1600" u="none">
                <a:solidFill>
                  <a:srgbClr val="333333"/>
                </a:solidFill>
                <a:ea typeface="仿宋_GB2312" pitchFamily="49" charset="-122"/>
              </a:rPr>
              <a:t>事件</a:t>
            </a:r>
          </a:p>
        </p:txBody>
      </p:sp>
      <p:sp>
        <p:nvSpPr>
          <p:cNvPr id="1590285" name="Text Box 13"/>
          <p:cNvSpPr txBox="1">
            <a:spLocks noChangeArrowheads="1"/>
          </p:cNvSpPr>
          <p:nvPr/>
        </p:nvSpPr>
        <p:spPr bwMode="auto">
          <a:xfrm>
            <a:off x="6466079" y="3459856"/>
            <a:ext cx="991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sz="1600" u="none">
                <a:ea typeface="楷体_GB2312" pitchFamily="49" charset="-122"/>
              </a:rPr>
              <a:t>⑶</a:t>
            </a:r>
            <a:r>
              <a:rPr lang="zh-CN" altLang="en-US" sz="1600" u="none">
                <a:solidFill>
                  <a:srgbClr val="333333"/>
                </a:solidFill>
                <a:ea typeface="仿宋_GB2312" pitchFamily="49" charset="-122"/>
              </a:rPr>
              <a:t>事故</a:t>
            </a:r>
          </a:p>
        </p:txBody>
      </p:sp>
      <p:sp>
        <p:nvSpPr>
          <p:cNvPr id="13325" name="Rectangle 14"/>
          <p:cNvSpPr>
            <a:spLocks noChangeArrowheads="1"/>
          </p:cNvSpPr>
          <p:nvPr/>
        </p:nvSpPr>
        <p:spPr bwMode="auto">
          <a:xfrm>
            <a:off x="381198" y="1122116"/>
            <a:ext cx="4040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u="none">
                <a:latin typeface="华文中宋" pitchFamily="2" charset="-122"/>
                <a:ea typeface="华文中宋" pitchFamily="2" charset="-122"/>
              </a:rPr>
              <a:t>首先，事故是怎么形成的</a:t>
            </a:r>
            <a:r>
              <a:rPr lang="en-US" altLang="zh-CN" sz="2400" u="none">
                <a:latin typeface="华文中宋" pitchFamily="2" charset="-122"/>
                <a:ea typeface="华文中宋" pitchFamily="2" charset="-122"/>
              </a:rPr>
              <a:t>…</a:t>
            </a:r>
          </a:p>
        </p:txBody>
      </p:sp>
      <p:pic>
        <p:nvPicPr>
          <p:cNvPr id="1590287" name="Picture 15" descr="IMG_03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876" y="2571515"/>
            <a:ext cx="686157" cy="6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0288" name="Picture 16" descr="IMG_0350"/>
          <p:cNvPicPr>
            <a:picLocks noChangeAspect="1" noChangeArrowheads="1"/>
          </p:cNvPicPr>
          <p:nvPr/>
        </p:nvPicPr>
        <p:blipFill>
          <a:blip r:embed="rId4" cstate="print">
            <a:extLst>
              <a:ext uri="{28A0092B-C50C-407E-A947-70E740481C1C}">
                <a14:useLocalDpi xmlns:a14="http://schemas.microsoft.com/office/drawing/2010/main" val="0"/>
              </a:ext>
            </a:extLst>
          </a:blip>
          <a:srcRect t="-5109"/>
          <a:stretch>
            <a:fillRect/>
          </a:stretch>
        </p:blipFill>
        <p:spPr bwMode="auto">
          <a:xfrm>
            <a:off x="5489258" y="1870193"/>
            <a:ext cx="991116" cy="140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0289" name="Text Box 17"/>
          <p:cNvSpPr txBox="1">
            <a:spLocks noChangeArrowheads="1"/>
          </p:cNvSpPr>
          <p:nvPr/>
        </p:nvSpPr>
        <p:spPr bwMode="auto">
          <a:xfrm>
            <a:off x="1219835" y="3359042"/>
            <a:ext cx="914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spcBef>
                <a:spcPct val="50000"/>
              </a:spcBef>
            </a:pPr>
            <a:r>
              <a:rPr lang="zh-CN" altLang="en-US" sz="1600" u="none">
                <a:ea typeface="楷体_GB2312" pitchFamily="49" charset="-122"/>
              </a:rPr>
              <a:t>⑴</a:t>
            </a:r>
            <a:r>
              <a:rPr lang="zh-CN" altLang="en-US" sz="1600" u="none">
                <a:solidFill>
                  <a:srgbClr val="333333"/>
                </a:solidFill>
                <a:ea typeface="仿宋_GB2312" pitchFamily="49" charset="-122"/>
              </a:rPr>
              <a:t>危险</a:t>
            </a:r>
          </a:p>
        </p:txBody>
      </p:sp>
      <p:sp>
        <p:nvSpPr>
          <p:cNvPr id="1590290" name="Line 18"/>
          <p:cNvSpPr>
            <a:spLocks noChangeShapeType="1"/>
          </p:cNvSpPr>
          <p:nvPr/>
        </p:nvSpPr>
        <p:spPr bwMode="auto">
          <a:xfrm>
            <a:off x="2015587" y="3516839"/>
            <a:ext cx="1753513"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0291" name="Line 19"/>
          <p:cNvSpPr>
            <a:spLocks noChangeShapeType="1"/>
          </p:cNvSpPr>
          <p:nvPr/>
        </p:nvSpPr>
        <p:spPr bwMode="auto">
          <a:xfrm>
            <a:off x="3811985" y="3648337"/>
            <a:ext cx="260644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0292" name="Rectangle 20"/>
          <p:cNvSpPr>
            <a:spLocks noChangeArrowheads="1"/>
          </p:cNvSpPr>
          <p:nvPr/>
        </p:nvSpPr>
        <p:spPr bwMode="auto">
          <a:xfrm>
            <a:off x="609918" y="4612656"/>
            <a:ext cx="810364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sz="2000" u="none">
                <a:solidFill>
                  <a:srgbClr val="0000CC"/>
                </a:solidFill>
                <a:latin typeface="宋体" pitchFamily="2" charset="-122"/>
              </a:rPr>
              <a:t>——</a:t>
            </a:r>
            <a:r>
              <a:rPr lang="zh-CN" altLang="en-US" sz="2000" u="none">
                <a:solidFill>
                  <a:srgbClr val="0000CC"/>
                </a:solidFill>
                <a:latin typeface="宋体" pitchFamily="2" charset="-122"/>
              </a:rPr>
              <a:t>危险→事件→事故构成了</a:t>
            </a:r>
            <a:r>
              <a:rPr lang="en-US" altLang="zh-CN" sz="2000" u="none">
                <a:solidFill>
                  <a:srgbClr val="0000CC"/>
                </a:solidFill>
                <a:latin typeface="宋体" pitchFamily="2" charset="-122"/>
              </a:rPr>
              <a:t>[</a:t>
            </a:r>
            <a:r>
              <a:rPr lang="zh-CN" altLang="en-US" sz="2000" u="none">
                <a:solidFill>
                  <a:srgbClr val="0000CC"/>
                </a:solidFill>
                <a:latin typeface="宋体" pitchFamily="2" charset="-122"/>
              </a:rPr>
              <a:t>事故链</a:t>
            </a:r>
            <a:r>
              <a:rPr lang="en-US" altLang="zh-CN" sz="2000" u="none">
                <a:solidFill>
                  <a:srgbClr val="0000CC"/>
                </a:solidFill>
                <a:latin typeface="宋体" pitchFamily="2" charset="-122"/>
              </a:rPr>
              <a:t>]</a:t>
            </a:r>
            <a:r>
              <a:rPr lang="zh-CN" altLang="en-US" sz="2000" u="none">
                <a:solidFill>
                  <a:srgbClr val="0000CC"/>
                </a:solidFill>
                <a:latin typeface="宋体" pitchFamily="2" charset="-122"/>
              </a:rPr>
              <a:t>：</a:t>
            </a:r>
            <a:r>
              <a:rPr lang="zh-CN" altLang="en-US" u="none"/>
              <a:t>三者之间存在一定的关联。但是</a:t>
            </a:r>
            <a:r>
              <a:rPr lang="zh-CN" altLang="en-US" u="none">
                <a:latin typeface="仿宋_GB2312" pitchFamily="49" charset="-122"/>
              </a:rPr>
              <a:t>事故在某一时刻会不会发生，完全取决于致害物是否与人接触以及接触后对人的伤害程度。因此，从本质上看，事故就是一种发生了的</a:t>
            </a:r>
            <a:r>
              <a:rPr lang="zh-CN" altLang="en-US" u="none">
                <a:solidFill>
                  <a:srgbClr val="0000CC"/>
                </a:solidFill>
                <a:latin typeface="宋体" pitchFamily="2" charset="-122"/>
              </a:rPr>
              <a:t>“</a:t>
            </a:r>
            <a:r>
              <a:rPr lang="zh-CN" altLang="en-US" u="none">
                <a:solidFill>
                  <a:srgbClr val="0000CC"/>
                </a:solidFill>
                <a:latin typeface="仿宋_GB2312" pitchFamily="49" charset="-122"/>
              </a:rPr>
              <a:t>随机事件</a:t>
            </a:r>
            <a:r>
              <a:rPr lang="zh-CN" altLang="en-US" u="none">
                <a:solidFill>
                  <a:srgbClr val="0000CC"/>
                </a:solidFill>
                <a:latin typeface="宋体" pitchFamily="2" charset="-122"/>
              </a:rPr>
              <a:t>”</a:t>
            </a:r>
            <a:r>
              <a:rPr lang="zh-CN" altLang="en-US" u="none">
                <a:latin typeface="仿宋_GB2312" pitchFamily="49" charset="-122"/>
              </a:rPr>
              <a:t>，它发生于人</a:t>
            </a:r>
            <a:r>
              <a:rPr lang="en-US" altLang="zh-CN" u="none">
                <a:latin typeface="宋体" pitchFamily="2" charset="-122"/>
                <a:cs typeface="Arial" pitchFamily="34" charset="0"/>
              </a:rPr>
              <a:t>•</a:t>
            </a:r>
            <a:r>
              <a:rPr lang="zh-CN" altLang="en-US" u="none">
                <a:latin typeface="仿宋_GB2312" pitchFamily="49" charset="-122"/>
              </a:rPr>
              <a:t>物轨迹意外交叉的</a:t>
            </a:r>
            <a:r>
              <a:rPr lang="zh-CN" altLang="en-US" u="none">
                <a:solidFill>
                  <a:srgbClr val="0000CC"/>
                </a:solidFill>
                <a:latin typeface="宋体" pitchFamily="2" charset="-122"/>
              </a:rPr>
              <a:t>“</a:t>
            </a:r>
            <a:r>
              <a:rPr lang="zh-CN" altLang="en-US" u="none">
                <a:solidFill>
                  <a:srgbClr val="0000CC"/>
                </a:solidFill>
                <a:latin typeface="仿宋_GB2312" pitchFamily="49" charset="-122"/>
              </a:rPr>
              <a:t>时空</a:t>
            </a:r>
            <a:r>
              <a:rPr lang="zh-CN" altLang="en-US" u="none">
                <a:solidFill>
                  <a:srgbClr val="0000CC"/>
                </a:solidFill>
                <a:latin typeface="宋体" pitchFamily="2" charset="-122"/>
              </a:rPr>
              <a:t>”</a:t>
            </a:r>
            <a:r>
              <a:rPr lang="zh-CN" altLang="en-US" u="none">
                <a:latin typeface="仿宋_GB2312" pitchFamily="49" charset="-122"/>
              </a:rPr>
              <a:t>。而更深刻的联系是什么呢</a:t>
            </a:r>
            <a:r>
              <a:rPr lang="en-US" altLang="zh-CN" u="none">
                <a:latin typeface="宋体" pitchFamily="2" charset="-122"/>
              </a:rPr>
              <a:t>…</a:t>
            </a:r>
            <a:endParaRPr lang="en-US" altLang="zh-CN" u="none">
              <a:latin typeface="华文仿宋" pitchFamily="2" charset="-122"/>
            </a:endParaRPr>
          </a:p>
        </p:txBody>
      </p:sp>
      <p:sp>
        <p:nvSpPr>
          <p:cNvPr id="1590293" name="AutoShape 21"/>
          <p:cNvSpPr>
            <a:spLocks noChangeArrowheads="1"/>
          </p:cNvSpPr>
          <p:nvPr/>
        </p:nvSpPr>
        <p:spPr bwMode="auto">
          <a:xfrm flipV="1">
            <a:off x="686157" y="3246538"/>
            <a:ext cx="7928928" cy="109582"/>
          </a:xfrm>
          <a:prstGeom prst="rightArrow">
            <a:avLst>
              <a:gd name="adj1" fmla="val 30185"/>
              <a:gd name="adj2" fmla="val 235424"/>
            </a:avLst>
          </a:prstGeom>
          <a:gradFill rotWithShape="1">
            <a:gsLst>
              <a:gs pos="0">
                <a:srgbClr val="C2C2C2"/>
              </a:gs>
              <a:gs pos="100000">
                <a:srgbClr val="5F5F5F"/>
              </a:gs>
            </a:gsLst>
            <a:lin ang="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grpSp>
        <p:nvGrpSpPr>
          <p:cNvPr id="2" name="Group 22"/>
          <p:cNvGrpSpPr>
            <a:grpSpLocks/>
          </p:cNvGrpSpPr>
          <p:nvPr/>
        </p:nvGrpSpPr>
        <p:grpSpPr bwMode="auto">
          <a:xfrm>
            <a:off x="3935875" y="1613042"/>
            <a:ext cx="721100" cy="1002306"/>
            <a:chOff x="2580" y="969"/>
            <a:chExt cx="454" cy="686"/>
          </a:xfrm>
        </p:grpSpPr>
        <p:pic>
          <p:nvPicPr>
            <p:cNvPr id="13340" name="Picture 23" descr="IMG_03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0" y="1152"/>
              <a:ext cx="2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24"/>
            <p:cNvSpPr txBox="1">
              <a:spLocks noChangeArrowheads="1"/>
            </p:cNvSpPr>
            <p:nvPr/>
          </p:nvSpPr>
          <p:spPr bwMode="auto">
            <a:xfrm>
              <a:off x="2782" y="969"/>
              <a:ext cx="2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eaVert">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spcBef>
                  <a:spcPct val="50000"/>
                </a:spcBef>
              </a:pPr>
              <a:r>
                <a:rPr lang="zh-CN" altLang="en-US" sz="1400" u="none">
                  <a:solidFill>
                    <a:srgbClr val="FF0000"/>
                  </a:solidFill>
                  <a:ea typeface="华文新魏" pitchFamily="2" charset="-122"/>
                </a:rPr>
                <a:t>致害物</a:t>
              </a:r>
            </a:p>
          </p:txBody>
        </p:sp>
        <p:sp>
          <p:nvSpPr>
            <p:cNvPr id="13342" name="Freeform 25"/>
            <p:cNvSpPr>
              <a:spLocks/>
            </p:cNvSpPr>
            <p:nvPr/>
          </p:nvSpPr>
          <p:spPr bwMode="auto">
            <a:xfrm>
              <a:off x="2580" y="1479"/>
              <a:ext cx="240" cy="176"/>
            </a:xfrm>
            <a:custGeom>
              <a:avLst/>
              <a:gdLst>
                <a:gd name="T0" fmla="*/ 3 w 280"/>
                <a:gd name="T1" fmla="*/ 0 h 224"/>
                <a:gd name="T2" fmla="*/ 3 w 280"/>
                <a:gd name="T3" fmla="*/ 2 h 224"/>
                <a:gd name="T4" fmla="*/ 3 w 280"/>
                <a:gd name="T5" fmla="*/ 2 h 224"/>
                <a:gd name="T6" fmla="*/ 0 60000 65536"/>
                <a:gd name="T7" fmla="*/ 0 60000 65536"/>
                <a:gd name="T8" fmla="*/ 0 60000 65536"/>
                <a:gd name="T9" fmla="*/ 0 w 280"/>
                <a:gd name="T10" fmla="*/ 0 h 224"/>
                <a:gd name="T11" fmla="*/ 280 w 280"/>
                <a:gd name="T12" fmla="*/ 224 h 224"/>
              </a:gdLst>
              <a:ahLst/>
              <a:cxnLst>
                <a:cxn ang="T6">
                  <a:pos x="T0" y="T1"/>
                </a:cxn>
                <a:cxn ang="T7">
                  <a:pos x="T2" y="T3"/>
                </a:cxn>
                <a:cxn ang="T8">
                  <a:pos x="T4" y="T5"/>
                </a:cxn>
              </a:cxnLst>
              <a:rect l="T9" t="T10" r="T11" b="T12"/>
              <a:pathLst>
                <a:path w="280" h="224">
                  <a:moveTo>
                    <a:pt x="40" y="0"/>
                  </a:moveTo>
                  <a:cubicBezTo>
                    <a:pt x="20" y="80"/>
                    <a:pt x="0" y="160"/>
                    <a:pt x="40" y="192"/>
                  </a:cubicBezTo>
                  <a:cubicBezTo>
                    <a:pt x="80" y="224"/>
                    <a:pt x="240" y="192"/>
                    <a:pt x="280" y="192"/>
                  </a:cubicBezTo>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590298" name="AutoShape 26"/>
          <p:cNvSpPr>
            <a:spLocks noChangeArrowheads="1"/>
          </p:cNvSpPr>
          <p:nvPr/>
        </p:nvSpPr>
        <p:spPr bwMode="auto">
          <a:xfrm>
            <a:off x="3354546" y="2150722"/>
            <a:ext cx="533678" cy="350661"/>
          </a:xfrm>
          <a:prstGeom prst="cloudCallout">
            <a:avLst>
              <a:gd name="adj1" fmla="val 41667"/>
              <a:gd name="adj2" fmla="val 69583"/>
            </a:avLst>
          </a:prstGeom>
          <a:solidFill>
            <a:schemeClr val="tx2"/>
          </a:solidFill>
          <a:ln w="19050">
            <a:solidFill>
              <a:schemeClr val="bg1"/>
            </a:solidFill>
            <a:round/>
            <a:headEnd/>
            <a:tailEnd/>
          </a:ln>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1000" u="none">
                <a:solidFill>
                  <a:srgbClr val="FFFF99"/>
                </a:solidFill>
                <a:ea typeface="华文中宋" pitchFamily="2" charset="-122"/>
              </a:rPr>
              <a:t>啊</a:t>
            </a:r>
            <a:r>
              <a:rPr lang="en-US" altLang="zh-CN" sz="1000" u="none">
                <a:solidFill>
                  <a:srgbClr val="FFFF99"/>
                </a:solidFill>
                <a:ea typeface="华文中宋" pitchFamily="2" charset="-122"/>
              </a:rPr>
              <a:t>‼</a:t>
            </a:r>
          </a:p>
        </p:txBody>
      </p:sp>
      <p:sp>
        <p:nvSpPr>
          <p:cNvPr id="13335" name="AutoShape 27"/>
          <p:cNvSpPr>
            <a:spLocks noChangeArrowheads="1"/>
          </p:cNvSpPr>
          <p:nvPr/>
        </p:nvSpPr>
        <p:spPr bwMode="auto">
          <a:xfrm>
            <a:off x="1372314" y="2080589"/>
            <a:ext cx="609918" cy="350661"/>
          </a:xfrm>
          <a:prstGeom prst="cloudCallout">
            <a:avLst>
              <a:gd name="adj1" fmla="val -49741"/>
              <a:gd name="adj2" fmla="val 81667"/>
            </a:avLst>
          </a:prstGeom>
          <a:solidFill>
            <a:schemeClr val="bg1"/>
          </a:solidFill>
          <a:ln w="12700">
            <a:solidFill>
              <a:srgbClr val="B2B2B2"/>
            </a:solidFill>
            <a:round/>
            <a:headEnd/>
            <a:tailEnd/>
          </a:ln>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lnSpc>
                <a:spcPct val="65000"/>
              </a:lnSpc>
            </a:pPr>
            <a:r>
              <a:rPr lang="zh-CN" altLang="en-US" sz="1000" u="none">
                <a:solidFill>
                  <a:schemeClr val="bg2"/>
                </a:solidFill>
                <a:latin typeface="华文中宋" pitchFamily="2" charset="-122"/>
                <a:ea typeface="华文中宋" pitchFamily="2" charset="-122"/>
              </a:rPr>
              <a:t>♫</a:t>
            </a:r>
            <a:r>
              <a:rPr lang="en-US" altLang="zh-CN" sz="1000" u="none">
                <a:solidFill>
                  <a:schemeClr val="bg2"/>
                </a:solidFill>
                <a:latin typeface="华文中宋" pitchFamily="2" charset="-122"/>
                <a:ea typeface="华文中宋" pitchFamily="2" charset="-122"/>
              </a:rPr>
              <a:t>…</a:t>
            </a:r>
          </a:p>
        </p:txBody>
      </p:sp>
      <p:sp>
        <p:nvSpPr>
          <p:cNvPr id="1590300" name="Text Box 28"/>
          <p:cNvSpPr txBox="1">
            <a:spLocks noChangeArrowheads="1"/>
          </p:cNvSpPr>
          <p:nvPr/>
        </p:nvSpPr>
        <p:spPr bwMode="auto">
          <a:xfrm>
            <a:off x="7242771" y="2983541"/>
            <a:ext cx="1219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sz="1600" u="none">
                <a:solidFill>
                  <a:schemeClr val="bg2"/>
                </a:solidFill>
                <a:ea typeface="华文中宋" pitchFamily="2" charset="-122"/>
              </a:rPr>
              <a:t>（时空轴）</a:t>
            </a:r>
          </a:p>
        </p:txBody>
      </p:sp>
      <p:sp>
        <p:nvSpPr>
          <p:cNvPr id="1590301" name="Rectangle 29"/>
          <p:cNvSpPr>
            <a:spLocks noChangeArrowheads="1"/>
          </p:cNvSpPr>
          <p:nvPr/>
        </p:nvSpPr>
        <p:spPr bwMode="auto">
          <a:xfrm>
            <a:off x="7776449" y="2010457"/>
            <a:ext cx="686157" cy="561058"/>
          </a:xfrm>
          <a:prstGeom prst="rect">
            <a:avLst/>
          </a:prstGeom>
          <a:solidFill>
            <a:schemeClr val="bg1"/>
          </a:solidFill>
          <a:ln w="19050" algn="ctr">
            <a:solidFill>
              <a:schemeClr val="bg1"/>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1590302" name="AutoShape 30"/>
          <p:cNvSpPr>
            <a:spLocks noChangeArrowheads="1"/>
          </p:cNvSpPr>
          <p:nvPr/>
        </p:nvSpPr>
        <p:spPr bwMode="auto">
          <a:xfrm>
            <a:off x="7866984" y="2036757"/>
            <a:ext cx="762397" cy="420793"/>
          </a:xfrm>
          <a:prstGeom prst="cloudCallout">
            <a:avLst>
              <a:gd name="adj1" fmla="val -33958"/>
              <a:gd name="adj2" fmla="val 84722"/>
            </a:avLst>
          </a:prstGeom>
          <a:solidFill>
            <a:schemeClr val="bg1"/>
          </a:solidFill>
          <a:ln w="9525">
            <a:solidFill>
              <a:schemeClr val="bg2"/>
            </a:solidFill>
            <a:round/>
            <a:headEnd/>
            <a:tailEnd/>
          </a:ln>
        </p:spPr>
        <p:txBody>
          <a:bodyPr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900" u="none">
                <a:solidFill>
                  <a:schemeClr val="bg2"/>
                </a:solidFill>
                <a:ea typeface="华文中宋" pitchFamily="2" charset="-122"/>
              </a:rPr>
              <a:t>真是后</a:t>
            </a:r>
          </a:p>
          <a:p>
            <a:pPr eaLnBrk="1" hangingPunct="1"/>
            <a:r>
              <a:rPr lang="zh-CN" altLang="en-US" sz="900" u="none">
                <a:solidFill>
                  <a:schemeClr val="bg2"/>
                </a:solidFill>
                <a:ea typeface="华文中宋" pitchFamily="2" charset="-122"/>
              </a:rPr>
              <a:t>悔呀！</a:t>
            </a:r>
          </a:p>
        </p:txBody>
      </p:sp>
      <p:sp>
        <p:nvSpPr>
          <p:cNvPr id="13339" name="Rectangle 31"/>
          <p:cNvSpPr>
            <a:spLocks noChangeArrowheads="1"/>
          </p:cNvSpPr>
          <p:nvPr/>
        </p:nvSpPr>
        <p:spPr bwMode="auto">
          <a:xfrm>
            <a:off x="446350" y="120862"/>
            <a:ext cx="4642679"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nchor="ct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从事故形成的过程说起</a:t>
            </a:r>
          </a:p>
        </p:txBody>
      </p:sp>
      <p:pic>
        <p:nvPicPr>
          <p:cNvPr id="30" name="图片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43762"/>
            <a:ext cx="8462921" cy="468138"/>
          </a:xfrm>
          <a:prstGeom prst="rect">
            <a:avLst/>
          </a:prstGeom>
        </p:spPr>
      </p:pic>
    </p:spTree>
    <p:extLst>
      <p:ext uri="{BB962C8B-B14F-4D97-AF65-F5344CB8AC3E}">
        <p14:creationId xmlns:p14="http://schemas.microsoft.com/office/powerpoint/2010/main" val="130280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90293"/>
                                        </p:tgtEl>
                                        <p:attrNameLst>
                                          <p:attrName>style.visibility</p:attrName>
                                        </p:attrNameLst>
                                      </p:cBhvr>
                                      <p:to>
                                        <p:strVal val="visible"/>
                                      </p:to>
                                    </p:set>
                                    <p:anim calcmode="lin" valueType="num">
                                      <p:cBhvr>
                                        <p:cTn id="7" dur="500" fill="hold"/>
                                        <p:tgtEl>
                                          <p:spTgt spid="1590293"/>
                                        </p:tgtEl>
                                        <p:attrNameLst>
                                          <p:attrName>ppt_w</p:attrName>
                                        </p:attrNameLst>
                                      </p:cBhvr>
                                      <p:tavLst>
                                        <p:tav tm="0">
                                          <p:val>
                                            <p:fltVal val="0"/>
                                          </p:val>
                                        </p:tav>
                                        <p:tav tm="100000">
                                          <p:val>
                                            <p:strVal val="#ppt_w"/>
                                          </p:val>
                                        </p:tav>
                                      </p:tavLst>
                                    </p:anim>
                                    <p:anim calcmode="lin" valueType="num">
                                      <p:cBhvr>
                                        <p:cTn id="8" dur="500" fill="hold"/>
                                        <p:tgtEl>
                                          <p:spTgt spid="1590293"/>
                                        </p:tgtEl>
                                        <p:attrNameLst>
                                          <p:attrName>ppt_h</p:attrName>
                                        </p:attrNameLst>
                                      </p:cBhvr>
                                      <p:tavLst>
                                        <p:tav tm="0">
                                          <p:val>
                                            <p:strVal val="#ppt_h"/>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590300"/>
                                        </p:tgtEl>
                                        <p:attrNameLst>
                                          <p:attrName>style.visibility</p:attrName>
                                        </p:attrNameLst>
                                      </p:cBhvr>
                                      <p:to>
                                        <p:strVal val="visible"/>
                                      </p:to>
                                    </p:set>
                                    <p:animEffect transition="in" filter="box(in)">
                                      <p:cBhvr>
                                        <p:cTn id="11" dur="500"/>
                                        <p:tgtEl>
                                          <p:spTgt spid="1590300"/>
                                        </p:tgtEl>
                                      </p:cBhvr>
                                    </p:animEffect>
                                  </p:childTnLst>
                                  <p:subTnLst>
                                    <p:set>
                                      <p:cBhvr override="childStyle">
                                        <p:cTn dur="1" fill="hold" display="0" masterRel="nextClick" afterEffect="1"/>
                                        <p:tgtEl>
                                          <p:spTgt spid="1590300"/>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590289"/>
                                        </p:tgtEl>
                                        <p:attrNameLst>
                                          <p:attrName>style.visibility</p:attrName>
                                        </p:attrNameLst>
                                      </p:cBhvr>
                                      <p:to>
                                        <p:strVal val="visible"/>
                                      </p:to>
                                    </p:set>
                                    <p:animEffect transition="in" filter="box(in)">
                                      <p:cBhvr>
                                        <p:cTn id="16" dur="500"/>
                                        <p:tgtEl>
                                          <p:spTgt spid="15902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590278"/>
                                        </p:tgtEl>
                                        <p:attrNameLst>
                                          <p:attrName>style.visibility</p:attrName>
                                        </p:attrNameLst>
                                      </p:cBhvr>
                                      <p:to>
                                        <p:strVal val="visible"/>
                                      </p:to>
                                    </p:set>
                                    <p:animEffect transition="in" filter="box(in)">
                                      <p:cBhvr>
                                        <p:cTn id="21" dur="500"/>
                                        <p:tgtEl>
                                          <p:spTgt spid="15902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2.48555E-6 L 0.29583 0.00092 " pathEditMode="relative" rAng="0" ptsTypes="AA">
                                      <p:cBhvr>
                                        <p:cTn id="25" dur="2000" fill="hold"/>
                                        <p:tgtEl>
                                          <p:spTgt spid="1590287"/>
                                        </p:tgtEl>
                                        <p:attrNameLst>
                                          <p:attrName>ppt_x</p:attrName>
                                          <p:attrName>ppt_y</p:attrName>
                                        </p:attrNameLst>
                                      </p:cBhvr>
                                      <p:rCtr x="14800" y="0"/>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90298"/>
                                        </p:tgtEl>
                                        <p:attrNameLst>
                                          <p:attrName>style.visibility</p:attrName>
                                        </p:attrNameLst>
                                      </p:cBhvr>
                                      <p:to>
                                        <p:strVal val="visible"/>
                                      </p:to>
                                    </p:set>
                                    <p:animEffect transition="in" filter="box(in)">
                                      <p:cBhvr>
                                        <p:cTn id="35" dur="500"/>
                                        <p:tgtEl>
                                          <p:spTgt spid="159029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90290"/>
                                        </p:tgtEl>
                                        <p:attrNameLst>
                                          <p:attrName>style.visibility</p:attrName>
                                        </p:attrNameLst>
                                      </p:cBhvr>
                                      <p:to>
                                        <p:strVal val="visible"/>
                                      </p:to>
                                    </p:set>
                                    <p:animEffect transition="in" filter="blinds(horizontal)">
                                      <p:cBhvr>
                                        <p:cTn id="40" dur="500"/>
                                        <p:tgtEl>
                                          <p:spTgt spid="159029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90284"/>
                                        </p:tgtEl>
                                        <p:attrNameLst>
                                          <p:attrName>style.visibility</p:attrName>
                                        </p:attrNameLst>
                                      </p:cBhvr>
                                      <p:to>
                                        <p:strVal val="visible"/>
                                      </p:to>
                                    </p:set>
                                    <p:animEffect transition="in" filter="blinds(horizontal)">
                                      <p:cBhvr>
                                        <p:cTn id="43" dur="500"/>
                                        <p:tgtEl>
                                          <p:spTgt spid="159028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590279"/>
                                        </p:tgtEl>
                                        <p:attrNameLst>
                                          <p:attrName>style.visibility</p:attrName>
                                        </p:attrNameLst>
                                      </p:cBhvr>
                                      <p:to>
                                        <p:strVal val="visible"/>
                                      </p:to>
                                    </p:set>
                                    <p:animEffect transition="in" filter="box(in)">
                                      <p:cBhvr>
                                        <p:cTn id="48" dur="500"/>
                                        <p:tgtEl>
                                          <p:spTgt spid="15902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590280"/>
                                        </p:tgtEl>
                                        <p:attrNameLst>
                                          <p:attrName>style.visibility</p:attrName>
                                        </p:attrNameLst>
                                      </p:cBhvr>
                                      <p:to>
                                        <p:strVal val="visible"/>
                                      </p:to>
                                    </p:set>
                                    <p:animEffect transition="in" filter="box(in)">
                                      <p:cBhvr>
                                        <p:cTn id="53" dur="500"/>
                                        <p:tgtEl>
                                          <p:spTgt spid="159028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590288"/>
                                        </p:tgtEl>
                                        <p:attrNameLst>
                                          <p:attrName>style.visibility</p:attrName>
                                        </p:attrNameLst>
                                      </p:cBhvr>
                                      <p:to>
                                        <p:strVal val="visible"/>
                                      </p:to>
                                    </p:set>
                                    <p:animEffect transition="in" filter="blinds(horizontal)">
                                      <p:cBhvr>
                                        <p:cTn id="58" dur="500"/>
                                        <p:tgtEl>
                                          <p:spTgt spid="159028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590291"/>
                                        </p:tgtEl>
                                        <p:attrNameLst>
                                          <p:attrName>style.visibility</p:attrName>
                                        </p:attrNameLst>
                                      </p:cBhvr>
                                      <p:to>
                                        <p:strVal val="visible"/>
                                      </p:to>
                                    </p:set>
                                    <p:animEffect transition="in" filter="blinds(horizontal)">
                                      <p:cBhvr>
                                        <p:cTn id="63" dur="500"/>
                                        <p:tgtEl>
                                          <p:spTgt spid="15902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90285"/>
                                        </p:tgtEl>
                                        <p:attrNameLst>
                                          <p:attrName>style.visibility</p:attrName>
                                        </p:attrNameLst>
                                      </p:cBhvr>
                                      <p:to>
                                        <p:strVal val="visible"/>
                                      </p:to>
                                    </p:set>
                                    <p:animEffect transition="in" filter="blinds(horizontal)">
                                      <p:cBhvr>
                                        <p:cTn id="68" dur="500"/>
                                        <p:tgtEl>
                                          <p:spTgt spid="1590285"/>
                                        </p:tgtEl>
                                      </p:cBhvr>
                                    </p:animEffect>
                                  </p:childTnLst>
                                </p:cTn>
                              </p:par>
                            </p:childTnLst>
                          </p:cTn>
                        </p:par>
                        <p:par>
                          <p:cTn id="69" fill="hold" nodeType="afterGroup">
                            <p:stCondLst>
                              <p:cond delay="500"/>
                            </p:stCondLst>
                            <p:childTnLst>
                              <p:par>
                                <p:cTn id="70" presetID="4" presetClass="entr" presetSubtype="16" fill="hold" nodeType="afterEffect">
                                  <p:stCondLst>
                                    <p:cond delay="0"/>
                                  </p:stCondLst>
                                  <p:childTnLst>
                                    <p:set>
                                      <p:cBhvr>
                                        <p:cTn id="71" dur="1" fill="hold">
                                          <p:stCondLst>
                                            <p:cond delay="0"/>
                                          </p:stCondLst>
                                        </p:cTn>
                                        <p:tgtEl>
                                          <p:spTgt spid="1590276"/>
                                        </p:tgtEl>
                                        <p:attrNameLst>
                                          <p:attrName>style.visibility</p:attrName>
                                        </p:attrNameLst>
                                      </p:cBhvr>
                                      <p:to>
                                        <p:strVal val="visible"/>
                                      </p:to>
                                    </p:set>
                                    <p:animEffect transition="in" filter="box(in)">
                                      <p:cBhvr>
                                        <p:cTn id="72" dur="500"/>
                                        <p:tgtEl>
                                          <p:spTgt spid="1590276"/>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1590301"/>
                                        </p:tgtEl>
                                        <p:attrNameLst>
                                          <p:attrName>style.visibility</p:attrName>
                                        </p:attrNameLst>
                                      </p:cBhvr>
                                      <p:to>
                                        <p:strVal val="visible"/>
                                      </p:to>
                                    </p:set>
                                    <p:animEffect transition="in" filter="box(in)">
                                      <p:cBhvr>
                                        <p:cTn id="75" dur="500"/>
                                        <p:tgtEl>
                                          <p:spTgt spid="1590301"/>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1590302"/>
                                        </p:tgtEl>
                                        <p:attrNameLst>
                                          <p:attrName>style.visibility</p:attrName>
                                        </p:attrNameLst>
                                      </p:cBhvr>
                                      <p:to>
                                        <p:strVal val="visible"/>
                                      </p:to>
                                    </p:set>
                                    <p:animEffect transition="in" filter="box(in)">
                                      <p:cBhvr>
                                        <p:cTn id="78" dur="500"/>
                                        <p:tgtEl>
                                          <p:spTgt spid="159030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nodeType="clickEffect">
                                  <p:stCondLst>
                                    <p:cond delay="0"/>
                                  </p:stCondLst>
                                  <p:childTnLst>
                                    <p:set>
                                      <p:cBhvr>
                                        <p:cTn id="82" dur="1" fill="hold">
                                          <p:stCondLst>
                                            <p:cond delay="0"/>
                                          </p:stCondLst>
                                        </p:cTn>
                                        <p:tgtEl>
                                          <p:spTgt spid="1590281"/>
                                        </p:tgtEl>
                                        <p:attrNameLst>
                                          <p:attrName>style.visibility</p:attrName>
                                        </p:attrNameLst>
                                      </p:cBhvr>
                                      <p:to>
                                        <p:strVal val="visible"/>
                                      </p:to>
                                    </p:set>
                                    <p:animEffect transition="in" filter="box(in)">
                                      <p:cBhvr>
                                        <p:cTn id="83" dur="500"/>
                                        <p:tgtEl>
                                          <p:spTgt spid="15902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1590283"/>
                                        </p:tgtEl>
                                        <p:attrNameLst>
                                          <p:attrName>style.visibility</p:attrName>
                                        </p:attrNameLst>
                                      </p:cBhvr>
                                      <p:to>
                                        <p:strVal val="visible"/>
                                      </p:to>
                                    </p:set>
                                    <p:animEffect transition="in" filter="box(in)">
                                      <p:cBhvr>
                                        <p:cTn id="88" dur="1000"/>
                                        <p:tgtEl>
                                          <p:spTgt spid="159028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590282"/>
                                        </p:tgtEl>
                                        <p:attrNameLst>
                                          <p:attrName>style.visibility</p:attrName>
                                        </p:attrNameLst>
                                      </p:cBhvr>
                                      <p:to>
                                        <p:strVal val="visible"/>
                                      </p:to>
                                    </p:set>
                                    <p:animEffect transition="in" filter="box(in)">
                                      <p:cBhvr>
                                        <p:cTn id="93" dur="1000"/>
                                        <p:tgtEl>
                                          <p:spTgt spid="159028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nodeType="clickEffect">
                                  <p:stCondLst>
                                    <p:cond delay="0"/>
                                  </p:stCondLst>
                                  <p:childTnLst>
                                    <p:set>
                                      <p:cBhvr>
                                        <p:cTn id="97" dur="1" fill="hold">
                                          <p:stCondLst>
                                            <p:cond delay="0"/>
                                          </p:stCondLst>
                                        </p:cTn>
                                        <p:tgtEl>
                                          <p:spTgt spid="1590292"/>
                                        </p:tgtEl>
                                        <p:attrNameLst>
                                          <p:attrName>style.visibility</p:attrName>
                                        </p:attrNameLst>
                                      </p:cBhvr>
                                      <p:to>
                                        <p:strVal val="visible"/>
                                      </p:to>
                                    </p:set>
                                    <p:animEffect transition="in" filter="box(in)">
                                      <p:cBhvr>
                                        <p:cTn id="98" dur="1000"/>
                                        <p:tgtEl>
                                          <p:spTgt spid="159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0278" grpId="0" animBg="1"/>
      <p:bldP spid="1590279" grpId="0" animBg="1"/>
      <p:bldP spid="1590280" grpId="0" animBg="1"/>
      <p:bldP spid="1590282" grpId="0" animBg="1"/>
      <p:bldP spid="1590283" grpId="0" animBg="1"/>
      <p:bldP spid="1590284" grpId="0"/>
      <p:bldP spid="1590285" grpId="0"/>
      <p:bldP spid="1590289" grpId="0"/>
      <p:bldP spid="1590290" grpId="0" animBg="1"/>
      <p:bldP spid="1590291" grpId="0" animBg="1"/>
      <p:bldP spid="1590293" grpId="0" animBg="1"/>
      <p:bldP spid="1590298" grpId="0" animBg="1"/>
      <p:bldP spid="1590300" grpId="0"/>
      <p:bldP spid="1590301" grpId="0" animBg="1"/>
      <p:bldP spid="15903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文本框 2"/>
          <p:cNvSpPr txBox="1"/>
          <p:nvPr/>
        </p:nvSpPr>
        <p:spPr>
          <a:xfrm>
            <a:off x="2828138" y="2219820"/>
            <a:ext cx="3492485" cy="1569660"/>
          </a:xfrm>
          <a:prstGeom prst="rect">
            <a:avLst/>
          </a:prstGeom>
          <a:noFill/>
        </p:spPr>
        <p:txBody>
          <a:bodyPr wrap="square" rtlCol="0">
            <a:spAutoFit/>
          </a:bodyPr>
          <a:lstStyle/>
          <a:p>
            <a:pPr algn="ctr"/>
            <a:r>
              <a:rPr lang="en-US" altLang="zh-CN" sz="2400" b="1" dirty="0" smtClean="0">
                <a:latin typeface="华文中宋" panose="02010600040101010101" pitchFamily="2" charset="-122"/>
                <a:ea typeface="华文中宋" panose="02010600040101010101" pitchFamily="2" charset="-122"/>
              </a:rPr>
              <a:t>EHS</a:t>
            </a:r>
            <a:r>
              <a:rPr lang="zh-CN" altLang="en-US" sz="2400" b="1" dirty="0" smtClean="0">
                <a:latin typeface="华文中宋" panose="02010600040101010101" pitchFamily="2" charset="-122"/>
                <a:ea typeface="华文中宋" panose="02010600040101010101" pitchFamily="2" charset="-122"/>
              </a:rPr>
              <a:t>安全管理</a:t>
            </a:r>
            <a:endParaRPr lang="en-US" altLang="zh-CN" sz="2400" b="1" dirty="0" smtClean="0">
              <a:latin typeface="华文中宋" panose="02010600040101010101" pitchFamily="2" charset="-122"/>
              <a:ea typeface="华文中宋" panose="02010600040101010101" pitchFamily="2" charset="-122"/>
            </a:endParaRPr>
          </a:p>
          <a:p>
            <a:pPr algn="ctr"/>
            <a:r>
              <a:rPr lang="zh-CN" altLang="en-US" sz="2400" b="1" dirty="0" smtClean="0">
                <a:latin typeface="华文中宋" panose="02010600040101010101" pitchFamily="2" charset="-122"/>
                <a:ea typeface="华文中宋" panose="02010600040101010101" pitchFamily="2" charset="-122"/>
              </a:rPr>
              <a:t>整理</a:t>
            </a:r>
            <a:endParaRPr lang="en-US" altLang="zh-CN" sz="2400" b="1" dirty="0" smtClean="0">
              <a:latin typeface="华文中宋" panose="02010600040101010101" pitchFamily="2" charset="-122"/>
              <a:ea typeface="华文中宋" panose="02010600040101010101" pitchFamily="2" charset="-122"/>
            </a:endParaRPr>
          </a:p>
          <a:p>
            <a:pPr algn="ctr"/>
            <a:r>
              <a:rPr lang="zh-CN" altLang="en-US" sz="2400" b="1" dirty="0" smtClean="0">
                <a:latin typeface="华文中宋" panose="02010600040101010101" pitchFamily="2" charset="-122"/>
                <a:ea typeface="华文中宋" panose="02010600040101010101" pitchFamily="2" charset="-122"/>
              </a:rPr>
              <a:t>本文来自网络感谢作者</a:t>
            </a:r>
            <a:endParaRPr lang="en-US" altLang="zh-CN" sz="2400" b="1" dirty="0" smtClean="0">
              <a:latin typeface="华文中宋" panose="02010600040101010101" pitchFamily="2" charset="-122"/>
              <a:ea typeface="华文中宋" panose="02010600040101010101" pitchFamily="2" charset="-122"/>
            </a:endParaRPr>
          </a:p>
          <a:p>
            <a:pPr algn="ctr"/>
            <a:endParaRPr lang="zh-CN" altLang="en-US" sz="2400" b="1" dirty="0">
              <a:latin typeface="华文中宋" panose="02010600040101010101" pitchFamily="2" charset="-122"/>
              <a:ea typeface="华文中宋" panose="0201060004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271" y="3371980"/>
            <a:ext cx="1584220" cy="1584220"/>
          </a:xfrm>
          <a:prstGeom prst="rect">
            <a:avLst/>
          </a:prstGeom>
        </p:spPr>
      </p:pic>
    </p:spTree>
    <p:extLst>
      <p:ext uri="{BB962C8B-B14F-4D97-AF65-F5344CB8AC3E}">
        <p14:creationId xmlns:p14="http://schemas.microsoft.com/office/powerpoint/2010/main" val="167491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4294967295"/>
          </p:nvPr>
        </p:nvSpPr>
        <p:spPr bwMode="auto">
          <a:xfrm>
            <a:off x="6402792" y="5383308"/>
            <a:ext cx="2134711" cy="4383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fld id="{997D5D1F-85E8-467A-949D-0F6F76A615FC}" type="slidenum">
              <a:rPr lang="zh-CN" altLang="en-US"/>
              <a:pPr eaLnBrk="1" hangingPunct="1"/>
              <a:t>20</a:t>
            </a:fld>
            <a:endParaRPr lang="en-US" altLang="zh-CN"/>
          </a:p>
        </p:txBody>
      </p:sp>
      <p:sp>
        <p:nvSpPr>
          <p:cNvPr id="6" name="AutoShape 2"/>
          <p:cNvSpPr>
            <a:spLocks noChangeArrowheads="1"/>
          </p:cNvSpPr>
          <p:nvPr/>
        </p:nvSpPr>
        <p:spPr bwMode="auto">
          <a:xfrm>
            <a:off x="5141433" y="4612767"/>
            <a:ext cx="3537518" cy="1279563"/>
          </a:xfrm>
          <a:prstGeom prst="irregularSeal1">
            <a:avLst/>
          </a:prstGeom>
          <a:solidFill>
            <a:srgbClr val="FD2C27"/>
          </a:solidFill>
          <a:ln>
            <a:headEnd/>
            <a:tailEnd/>
          </a:ln>
        </p:spPr>
        <p:style>
          <a:lnRef idx="0">
            <a:schemeClr val="accent5"/>
          </a:lnRef>
          <a:fillRef idx="3">
            <a:schemeClr val="accent5"/>
          </a:fillRef>
          <a:effectRef idx="3">
            <a:schemeClr val="accent5"/>
          </a:effectRef>
          <a:fontRef idx="minor">
            <a:schemeClr val="lt1"/>
          </a:fontRef>
        </p:style>
        <p:txBody>
          <a:bodyPr/>
          <a:lstStyle/>
          <a:p>
            <a:pPr>
              <a:defRPr/>
            </a:pPr>
            <a:endParaRPr lang="zh-CN" altLang="en-US" i="1" u="none"/>
          </a:p>
        </p:txBody>
      </p:sp>
      <p:sp>
        <p:nvSpPr>
          <p:cNvPr id="14343" name="Rectangle 4"/>
          <p:cNvSpPr>
            <a:spLocks noChangeArrowheads="1"/>
          </p:cNvSpPr>
          <p:nvPr/>
        </p:nvSpPr>
        <p:spPr bwMode="auto">
          <a:xfrm>
            <a:off x="3869410" y="1730588"/>
            <a:ext cx="1296075" cy="10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kumimoji="1" lang="zh-CN" altLang="en-US" sz="1600" i="1" u="none">
                <a:solidFill>
                  <a:schemeClr val="bg1"/>
                </a:solidFill>
                <a:ea typeface="微软雅黑" pitchFamily="34" charset="-122"/>
              </a:rPr>
              <a:t>   潜在问题</a:t>
            </a:r>
          </a:p>
          <a:p>
            <a:pPr eaLnBrk="1" hangingPunct="1"/>
            <a:r>
              <a:rPr kumimoji="1" lang="zh-CN" altLang="en-US" sz="1400" i="1" u="none">
                <a:solidFill>
                  <a:schemeClr val="bg1"/>
                </a:solidFill>
                <a:ea typeface="微软雅黑" pitchFamily="34" charset="-122"/>
              </a:rPr>
              <a:t> （潜在故障）</a:t>
            </a:r>
            <a:endParaRPr kumimoji="1" lang="zh-CN" altLang="zh-CN" sz="1200" i="1" u="none">
              <a:solidFill>
                <a:schemeClr val="bg1"/>
              </a:solidFill>
              <a:ea typeface="微软雅黑" pitchFamily="34" charset="-122"/>
            </a:endParaRPr>
          </a:p>
          <a:p>
            <a:pPr eaLnBrk="1" hangingPunct="1"/>
            <a:endParaRPr kumimoji="1" lang="zh-CN" altLang="zh-CN" sz="1600" i="1" u="none">
              <a:solidFill>
                <a:schemeClr val="bg1"/>
              </a:solidFill>
              <a:ea typeface="微软雅黑" pitchFamily="34" charset="-122"/>
            </a:endParaRPr>
          </a:p>
        </p:txBody>
      </p:sp>
      <p:sp>
        <p:nvSpPr>
          <p:cNvPr id="14344" name="Rectangle 6"/>
          <p:cNvSpPr>
            <a:spLocks noChangeArrowheads="1"/>
          </p:cNvSpPr>
          <p:nvPr/>
        </p:nvSpPr>
        <p:spPr bwMode="auto">
          <a:xfrm>
            <a:off x="540278" y="4183755"/>
            <a:ext cx="234595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ea typeface="微软雅黑" pitchFamily="34" charset="-122"/>
              </a:rPr>
              <a:t>防线被突破或缺少防线</a:t>
            </a:r>
          </a:p>
        </p:txBody>
      </p:sp>
      <p:grpSp>
        <p:nvGrpSpPr>
          <p:cNvPr id="2" name="Group 7"/>
          <p:cNvGrpSpPr>
            <a:grpSpLocks/>
          </p:cNvGrpSpPr>
          <p:nvPr/>
        </p:nvGrpSpPr>
        <p:grpSpPr bwMode="auto">
          <a:xfrm>
            <a:off x="1610810" y="935757"/>
            <a:ext cx="1440612" cy="1645185"/>
            <a:chOff x="1170" y="636"/>
            <a:chExt cx="839" cy="1126"/>
          </a:xfrm>
          <a:solidFill>
            <a:schemeClr val="accent2"/>
          </a:solidFill>
        </p:grpSpPr>
        <p:sp>
          <p:nvSpPr>
            <p:cNvPr id="10" name="Rectangle 8"/>
            <p:cNvSpPr>
              <a:spLocks noChangeArrowheads="1"/>
            </p:cNvSpPr>
            <p:nvPr/>
          </p:nvSpPr>
          <p:spPr bwMode="auto">
            <a:xfrm>
              <a:off x="1170" y="636"/>
              <a:ext cx="839" cy="1126"/>
            </a:xfrm>
            <a:prstGeom prst="rect">
              <a:avLst/>
            </a:prstGeom>
            <a:solidFill>
              <a:srgbClr val="FFCCFF"/>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i="1" u="none" dirty="0">
                <a:latin typeface="Arial" charset="0"/>
                <a:ea typeface="微软雅黑" pitchFamily="34" charset="-122"/>
              </a:endParaRPr>
            </a:p>
          </p:txBody>
        </p:sp>
        <p:sp>
          <p:nvSpPr>
            <p:cNvPr id="33848" name="Rectangle 9"/>
            <p:cNvSpPr>
              <a:spLocks noChangeArrowheads="1"/>
            </p:cNvSpPr>
            <p:nvPr/>
          </p:nvSpPr>
          <p:spPr bwMode="auto">
            <a:xfrm>
              <a:off x="1237" y="670"/>
              <a:ext cx="706" cy="232"/>
            </a:xfrm>
            <a:prstGeom prst="rect">
              <a:avLst/>
            </a:prstGeom>
            <a:noFill/>
            <a:ln w="9525">
              <a:noFill/>
              <a:miter lim="800000"/>
              <a:headEnd/>
              <a:tailEnd/>
            </a:ln>
          </p:spPr>
          <p:txBody>
            <a:bodyPr wrap="none" lIns="92075" tIns="46038" rIns="92075" bIns="46038">
              <a:spAutoFit/>
            </a:bodyPr>
            <a:lstStyle/>
            <a:p>
              <a:pPr algn="ctr">
                <a:defRPr/>
              </a:pPr>
              <a:r>
                <a:rPr kumimoji="1" lang="zh-CN" altLang="en-US" sz="1600" i="1" u="none" dirty="0">
                  <a:latin typeface="Arial" charset="0"/>
                  <a:ea typeface="微软雅黑" pitchFamily="34" charset="-122"/>
                </a:rPr>
                <a:t>机构不完善</a:t>
              </a:r>
              <a:endParaRPr kumimoji="1" lang="zh-CN" altLang="zh-CN" sz="1600" i="1" u="none" dirty="0">
                <a:latin typeface="Arial" charset="0"/>
                <a:ea typeface="微软雅黑" pitchFamily="34" charset="-122"/>
              </a:endParaRPr>
            </a:p>
          </p:txBody>
        </p:sp>
      </p:grpSp>
      <p:grpSp>
        <p:nvGrpSpPr>
          <p:cNvPr id="14346" name="Group 10"/>
          <p:cNvGrpSpPr>
            <a:grpSpLocks/>
          </p:cNvGrpSpPr>
          <p:nvPr/>
        </p:nvGrpSpPr>
        <p:grpSpPr bwMode="auto">
          <a:xfrm>
            <a:off x="1598104" y="1470514"/>
            <a:ext cx="555914" cy="794832"/>
            <a:chOff x="1278" y="1029"/>
            <a:chExt cx="350" cy="544"/>
          </a:xfrm>
        </p:grpSpPr>
        <p:sp>
          <p:nvSpPr>
            <p:cNvPr id="14389" name="Oval 11"/>
            <p:cNvSpPr>
              <a:spLocks noChangeArrowheads="1"/>
            </p:cNvSpPr>
            <p:nvPr/>
          </p:nvSpPr>
          <p:spPr bwMode="auto">
            <a:xfrm>
              <a:off x="1278" y="1485"/>
              <a:ext cx="96" cy="88"/>
            </a:xfrm>
            <a:prstGeom prst="ellipse">
              <a:avLst/>
            </a:prstGeom>
            <a:solidFill>
              <a:schemeClr val="bg2"/>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90" name="Oval 12"/>
            <p:cNvSpPr>
              <a:spLocks noChangeArrowheads="1"/>
            </p:cNvSpPr>
            <p:nvPr/>
          </p:nvSpPr>
          <p:spPr bwMode="auto">
            <a:xfrm>
              <a:off x="1542" y="1029"/>
              <a:ext cx="86" cy="59"/>
            </a:xfrm>
            <a:prstGeom prst="ellipse">
              <a:avLst/>
            </a:prstGeom>
            <a:solidFill>
              <a:schemeClr val="bg2"/>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91" name="Oval 13"/>
            <p:cNvSpPr>
              <a:spLocks noChangeArrowheads="1"/>
            </p:cNvSpPr>
            <p:nvPr/>
          </p:nvSpPr>
          <p:spPr bwMode="auto">
            <a:xfrm>
              <a:off x="1302" y="1149"/>
              <a:ext cx="38" cy="23"/>
            </a:xfrm>
            <a:prstGeom prst="ellipse">
              <a:avLst/>
            </a:prstGeom>
            <a:solidFill>
              <a:schemeClr val="bg2"/>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grpSp>
      <p:sp>
        <p:nvSpPr>
          <p:cNvPr id="14347" name="Line 14"/>
          <p:cNvSpPr>
            <a:spLocks noChangeShapeType="1"/>
          </p:cNvSpPr>
          <p:nvPr/>
        </p:nvSpPr>
        <p:spPr bwMode="auto">
          <a:xfrm flipV="1">
            <a:off x="1512334" y="2285801"/>
            <a:ext cx="152479" cy="1783989"/>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8" name="Oval 15"/>
          <p:cNvSpPr>
            <a:spLocks noChangeArrowheads="1"/>
          </p:cNvSpPr>
          <p:nvPr/>
        </p:nvSpPr>
        <p:spPr bwMode="auto">
          <a:xfrm>
            <a:off x="1845882" y="1821175"/>
            <a:ext cx="152479" cy="128576"/>
          </a:xfrm>
          <a:prstGeom prst="ellipse">
            <a:avLst/>
          </a:prstGeom>
          <a:solidFill>
            <a:schemeClr val="bg2"/>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49" name="Rectangle 16"/>
          <p:cNvSpPr>
            <a:spLocks noChangeArrowheads="1"/>
          </p:cNvSpPr>
          <p:nvPr/>
        </p:nvSpPr>
        <p:spPr bwMode="auto">
          <a:xfrm>
            <a:off x="2417680" y="1730588"/>
            <a:ext cx="1508911" cy="1648107"/>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0" name="Rectangle 17"/>
          <p:cNvSpPr>
            <a:spLocks noChangeArrowheads="1"/>
          </p:cNvSpPr>
          <p:nvPr/>
        </p:nvSpPr>
        <p:spPr bwMode="auto">
          <a:xfrm>
            <a:off x="2557452" y="1863547"/>
            <a:ext cx="122460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solidFill>
                  <a:schemeClr val="bg1"/>
                </a:solidFill>
                <a:ea typeface="微软雅黑" pitchFamily="34" charset="-122"/>
              </a:rPr>
              <a:t>体系不健全</a:t>
            </a:r>
            <a:endParaRPr kumimoji="1" lang="zh-CN" altLang="zh-CN" sz="1600" i="1" u="none">
              <a:solidFill>
                <a:schemeClr val="bg1"/>
              </a:solidFill>
              <a:ea typeface="微软雅黑" pitchFamily="34" charset="-122"/>
            </a:endParaRPr>
          </a:p>
        </p:txBody>
      </p:sp>
      <p:sp>
        <p:nvSpPr>
          <p:cNvPr id="14351" name="Oval 18"/>
          <p:cNvSpPr>
            <a:spLocks noChangeArrowheads="1"/>
          </p:cNvSpPr>
          <p:nvPr/>
        </p:nvSpPr>
        <p:spPr bwMode="auto">
          <a:xfrm>
            <a:off x="2870352" y="2671529"/>
            <a:ext cx="260486" cy="216241"/>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2" name="Oval 19"/>
          <p:cNvSpPr>
            <a:spLocks noChangeArrowheads="1"/>
          </p:cNvSpPr>
          <p:nvPr/>
        </p:nvSpPr>
        <p:spPr bwMode="auto">
          <a:xfrm>
            <a:off x="2646400" y="3074790"/>
            <a:ext cx="142949"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3" name="Oval 20"/>
          <p:cNvSpPr>
            <a:spLocks noChangeArrowheads="1"/>
          </p:cNvSpPr>
          <p:nvPr/>
        </p:nvSpPr>
        <p:spPr bwMode="auto">
          <a:xfrm>
            <a:off x="3105425" y="3197521"/>
            <a:ext cx="141362"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4" name="Oval 21"/>
          <p:cNvSpPr>
            <a:spLocks noChangeArrowheads="1"/>
          </p:cNvSpPr>
          <p:nvPr/>
        </p:nvSpPr>
        <p:spPr bwMode="auto">
          <a:xfrm>
            <a:off x="2627339" y="2478666"/>
            <a:ext cx="93711"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5" name="Rectangle 22"/>
          <p:cNvSpPr>
            <a:spLocks noChangeArrowheads="1"/>
          </p:cNvSpPr>
          <p:nvPr/>
        </p:nvSpPr>
        <p:spPr bwMode="auto">
          <a:xfrm>
            <a:off x="3407207" y="2570715"/>
            <a:ext cx="1334195" cy="1645185"/>
          </a:xfrm>
          <a:prstGeom prst="rect">
            <a:avLst/>
          </a:prstGeom>
          <a:solidFill>
            <a:srgbClr val="CCFF66"/>
          </a:solidFill>
          <a:ln w="12700">
            <a:solidFill>
              <a:schemeClr val="tx1"/>
            </a:solidFill>
            <a:miter lim="800000"/>
            <a:headEnd/>
            <a:tailEnd/>
          </a:ln>
          <a:effectLst>
            <a:outerShdw dist="107763" dir="2700000" algn="ctr" rotWithShape="0">
              <a:schemeClr val="tx1"/>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6" name="Rectangle 23"/>
          <p:cNvSpPr>
            <a:spLocks noChangeArrowheads="1"/>
          </p:cNvSpPr>
          <p:nvPr/>
        </p:nvSpPr>
        <p:spPr bwMode="auto">
          <a:xfrm>
            <a:off x="4449149" y="3480972"/>
            <a:ext cx="129607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ea typeface="微软雅黑" pitchFamily="34" charset="-122"/>
              </a:rPr>
              <a:t>不安全行为</a:t>
            </a:r>
          </a:p>
          <a:p>
            <a:pPr algn="ctr" eaLnBrk="1" hangingPunct="1"/>
            <a:r>
              <a:rPr kumimoji="1" lang="zh-CN" altLang="en-US" sz="1600" i="1" u="none">
                <a:ea typeface="微软雅黑" pitchFamily="34" charset="-122"/>
              </a:rPr>
              <a:t> </a:t>
            </a:r>
            <a:endParaRPr kumimoji="1" lang="zh-CN" altLang="zh-CN" sz="1600" i="1" u="none">
              <a:ea typeface="微软雅黑" pitchFamily="34" charset="-122"/>
            </a:endParaRPr>
          </a:p>
        </p:txBody>
      </p:sp>
      <p:sp>
        <p:nvSpPr>
          <p:cNvPr id="14357" name="Oval 24"/>
          <p:cNvSpPr>
            <a:spLocks noChangeArrowheads="1"/>
          </p:cNvSpPr>
          <p:nvPr/>
        </p:nvSpPr>
        <p:spPr bwMode="auto">
          <a:xfrm>
            <a:off x="3640692" y="3741046"/>
            <a:ext cx="144537"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8" name="Oval 25"/>
          <p:cNvSpPr>
            <a:spLocks noChangeArrowheads="1"/>
          </p:cNvSpPr>
          <p:nvPr/>
        </p:nvSpPr>
        <p:spPr bwMode="auto">
          <a:xfrm>
            <a:off x="4168017" y="3337785"/>
            <a:ext cx="142949"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59" name="Oval 26"/>
          <p:cNvSpPr>
            <a:spLocks noChangeArrowheads="1"/>
          </p:cNvSpPr>
          <p:nvPr/>
        </p:nvSpPr>
        <p:spPr bwMode="auto">
          <a:xfrm>
            <a:off x="3583512" y="3364085"/>
            <a:ext cx="93711"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0" name="Oval 27"/>
          <p:cNvSpPr>
            <a:spLocks noChangeArrowheads="1"/>
          </p:cNvSpPr>
          <p:nvPr/>
        </p:nvSpPr>
        <p:spPr bwMode="auto">
          <a:xfrm>
            <a:off x="3583512" y="4039108"/>
            <a:ext cx="93711"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1" name="Oval 28"/>
          <p:cNvSpPr>
            <a:spLocks noChangeArrowheads="1"/>
          </p:cNvSpPr>
          <p:nvPr/>
        </p:nvSpPr>
        <p:spPr bwMode="auto">
          <a:xfrm>
            <a:off x="3972651" y="3609547"/>
            <a:ext cx="260486" cy="216241"/>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2" name="Rectangle 29"/>
          <p:cNvSpPr>
            <a:spLocks noChangeArrowheads="1"/>
          </p:cNvSpPr>
          <p:nvPr/>
        </p:nvSpPr>
        <p:spPr bwMode="auto">
          <a:xfrm>
            <a:off x="4396735" y="3407918"/>
            <a:ext cx="1334195" cy="1645185"/>
          </a:xfrm>
          <a:prstGeom prst="rect">
            <a:avLst/>
          </a:prstGeom>
          <a:solidFill>
            <a:srgbClr val="FFFF66"/>
          </a:solidFill>
          <a:ln w="12700">
            <a:solidFill>
              <a:schemeClr val="tx1"/>
            </a:solidFill>
            <a:miter lim="800000"/>
            <a:headEnd/>
            <a:tailEnd/>
          </a:ln>
          <a:effectLst>
            <a:outerShdw dist="107763" dir="2700000" algn="ctr" rotWithShape="0">
              <a:schemeClr val="tx1"/>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solidFill>
                <a:srgbClr val="FFFF66"/>
              </a:solidFill>
              <a:ea typeface="微软雅黑" pitchFamily="34" charset="-122"/>
            </a:endParaRPr>
          </a:p>
        </p:txBody>
      </p:sp>
      <p:sp>
        <p:nvSpPr>
          <p:cNvPr id="14363" name="Rectangle 30"/>
          <p:cNvSpPr>
            <a:spLocks noChangeArrowheads="1"/>
          </p:cNvSpPr>
          <p:nvPr/>
        </p:nvSpPr>
        <p:spPr bwMode="auto">
          <a:xfrm>
            <a:off x="3435797" y="2640847"/>
            <a:ext cx="129607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ea typeface="微软雅黑" pitchFamily="34" charset="-122"/>
              </a:rPr>
              <a:t>设备设施有缺陷</a:t>
            </a:r>
          </a:p>
        </p:txBody>
      </p:sp>
      <p:sp>
        <p:nvSpPr>
          <p:cNvPr id="14364" name="Oval 31"/>
          <p:cNvSpPr>
            <a:spLocks noChangeArrowheads="1"/>
          </p:cNvSpPr>
          <p:nvPr/>
        </p:nvSpPr>
        <p:spPr bwMode="auto">
          <a:xfrm>
            <a:off x="5027300" y="4082940"/>
            <a:ext cx="141362"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5" name="Oval 32"/>
          <p:cNvSpPr>
            <a:spLocks noChangeArrowheads="1"/>
          </p:cNvSpPr>
          <p:nvPr/>
        </p:nvSpPr>
        <p:spPr bwMode="auto">
          <a:xfrm>
            <a:off x="5524448" y="3933909"/>
            <a:ext cx="141361"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6" name="Oval 33"/>
          <p:cNvSpPr>
            <a:spLocks noChangeArrowheads="1"/>
          </p:cNvSpPr>
          <p:nvPr/>
        </p:nvSpPr>
        <p:spPr bwMode="auto">
          <a:xfrm>
            <a:off x="4549215" y="4687831"/>
            <a:ext cx="141361"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7" name="Oval 34"/>
          <p:cNvSpPr>
            <a:spLocks noChangeArrowheads="1"/>
          </p:cNvSpPr>
          <p:nvPr/>
        </p:nvSpPr>
        <p:spPr bwMode="auto">
          <a:xfrm>
            <a:off x="5543508" y="4635232"/>
            <a:ext cx="142949"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8" name="Oval 35"/>
          <p:cNvSpPr>
            <a:spLocks noChangeArrowheads="1"/>
          </p:cNvSpPr>
          <p:nvPr/>
        </p:nvSpPr>
        <p:spPr bwMode="auto">
          <a:xfrm>
            <a:off x="4509506" y="3951442"/>
            <a:ext cx="93712"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69" name="Oval 36"/>
          <p:cNvSpPr>
            <a:spLocks noChangeArrowheads="1"/>
          </p:cNvSpPr>
          <p:nvPr/>
        </p:nvSpPr>
        <p:spPr bwMode="auto">
          <a:xfrm>
            <a:off x="4733460" y="4267037"/>
            <a:ext cx="260486" cy="216241"/>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70" name="Oval 37"/>
          <p:cNvSpPr>
            <a:spLocks noChangeArrowheads="1"/>
          </p:cNvSpPr>
          <p:nvPr/>
        </p:nvSpPr>
        <p:spPr bwMode="auto">
          <a:xfrm>
            <a:off x="5124190" y="4845628"/>
            <a:ext cx="142949"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71" name="Oval 38"/>
          <p:cNvSpPr>
            <a:spLocks noChangeArrowheads="1"/>
          </p:cNvSpPr>
          <p:nvPr/>
        </p:nvSpPr>
        <p:spPr bwMode="auto">
          <a:xfrm>
            <a:off x="5211546" y="4442368"/>
            <a:ext cx="95300" cy="84743"/>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72" name="Oval 39"/>
          <p:cNvSpPr>
            <a:spLocks noChangeArrowheads="1"/>
          </p:cNvSpPr>
          <p:nvPr/>
        </p:nvSpPr>
        <p:spPr bwMode="auto">
          <a:xfrm>
            <a:off x="4137838" y="4039108"/>
            <a:ext cx="144538" cy="137342"/>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grpSp>
        <p:nvGrpSpPr>
          <p:cNvPr id="14373" name="Group 40"/>
          <p:cNvGrpSpPr>
            <a:grpSpLocks/>
          </p:cNvGrpSpPr>
          <p:nvPr/>
        </p:nvGrpSpPr>
        <p:grpSpPr bwMode="auto">
          <a:xfrm>
            <a:off x="1947536" y="1902997"/>
            <a:ext cx="4005760" cy="3398491"/>
            <a:chOff x="1498" y="1325"/>
            <a:chExt cx="2522" cy="2326"/>
          </a:xfrm>
        </p:grpSpPr>
        <p:sp>
          <p:nvSpPr>
            <p:cNvPr id="14381" name="Line 41"/>
            <p:cNvSpPr>
              <a:spLocks noChangeShapeType="1"/>
            </p:cNvSpPr>
            <p:nvPr/>
          </p:nvSpPr>
          <p:spPr bwMode="auto">
            <a:xfrm>
              <a:off x="1498" y="1325"/>
              <a:ext cx="288" cy="264"/>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2" name="Line 42"/>
            <p:cNvSpPr>
              <a:spLocks noChangeShapeType="1"/>
            </p:cNvSpPr>
            <p:nvPr/>
          </p:nvSpPr>
          <p:spPr bwMode="auto">
            <a:xfrm>
              <a:off x="1635" y="1452"/>
              <a:ext cx="160" cy="142"/>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3" name="Line 43"/>
            <p:cNvSpPr>
              <a:spLocks noChangeShapeType="1"/>
            </p:cNvSpPr>
            <p:nvPr/>
          </p:nvSpPr>
          <p:spPr bwMode="auto">
            <a:xfrm>
              <a:off x="2094" y="1877"/>
              <a:ext cx="319" cy="294"/>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4" name="Line 44"/>
            <p:cNvSpPr>
              <a:spLocks noChangeShapeType="1"/>
            </p:cNvSpPr>
            <p:nvPr/>
          </p:nvSpPr>
          <p:spPr bwMode="auto">
            <a:xfrm>
              <a:off x="2799" y="2516"/>
              <a:ext cx="234" cy="219"/>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5" name="Line 45"/>
            <p:cNvSpPr>
              <a:spLocks noChangeShapeType="1"/>
            </p:cNvSpPr>
            <p:nvPr/>
          </p:nvSpPr>
          <p:spPr bwMode="auto">
            <a:xfrm>
              <a:off x="3281" y="2962"/>
              <a:ext cx="739" cy="689"/>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6" name="Line 46"/>
            <p:cNvSpPr>
              <a:spLocks noChangeShapeType="1"/>
            </p:cNvSpPr>
            <p:nvPr/>
          </p:nvSpPr>
          <p:spPr bwMode="auto">
            <a:xfrm>
              <a:off x="2261" y="2034"/>
              <a:ext cx="156" cy="14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7" name="Line 47"/>
            <p:cNvSpPr>
              <a:spLocks noChangeShapeType="1"/>
            </p:cNvSpPr>
            <p:nvPr/>
          </p:nvSpPr>
          <p:spPr bwMode="auto">
            <a:xfrm>
              <a:off x="2902" y="2612"/>
              <a:ext cx="137" cy="13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88" name="Line 48"/>
            <p:cNvSpPr>
              <a:spLocks noChangeShapeType="1"/>
            </p:cNvSpPr>
            <p:nvPr/>
          </p:nvSpPr>
          <p:spPr bwMode="auto">
            <a:xfrm>
              <a:off x="3530" y="3194"/>
              <a:ext cx="181" cy="166"/>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374" name="Oval 49"/>
          <p:cNvSpPr>
            <a:spLocks noChangeArrowheads="1"/>
          </p:cNvSpPr>
          <p:nvPr/>
        </p:nvSpPr>
        <p:spPr bwMode="auto">
          <a:xfrm>
            <a:off x="3253140" y="2409994"/>
            <a:ext cx="139773" cy="58444"/>
          </a:xfrm>
          <a:prstGeom prst="ellipse">
            <a:avLst/>
          </a:prstGeom>
          <a:solidFill>
            <a:schemeClr val="bg1"/>
          </a:solidFill>
          <a:ln w="12700">
            <a:solidFill>
              <a:schemeClr val="tx1"/>
            </a:solidFill>
            <a:round/>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i="1" u="none">
              <a:ea typeface="微软雅黑" pitchFamily="34" charset="-122"/>
            </a:endParaRPr>
          </a:p>
        </p:txBody>
      </p:sp>
      <p:sp>
        <p:nvSpPr>
          <p:cNvPr id="14375" name="Line 50"/>
          <p:cNvSpPr>
            <a:spLocks noChangeShapeType="1"/>
          </p:cNvSpPr>
          <p:nvPr/>
        </p:nvSpPr>
        <p:spPr bwMode="auto">
          <a:xfrm>
            <a:off x="2770288" y="4385385"/>
            <a:ext cx="1696333" cy="315595"/>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76" name="Line 51"/>
          <p:cNvSpPr>
            <a:spLocks noChangeShapeType="1"/>
          </p:cNvSpPr>
          <p:nvPr/>
        </p:nvSpPr>
        <p:spPr bwMode="auto">
          <a:xfrm flipV="1">
            <a:off x="2601926" y="3859394"/>
            <a:ext cx="1026059" cy="388649"/>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77" name="Line 52"/>
          <p:cNvSpPr>
            <a:spLocks noChangeShapeType="1"/>
          </p:cNvSpPr>
          <p:nvPr/>
        </p:nvSpPr>
        <p:spPr bwMode="auto">
          <a:xfrm flipV="1">
            <a:off x="2470094" y="3280803"/>
            <a:ext cx="204895" cy="897108"/>
          </a:xfrm>
          <a:prstGeom prst="line">
            <a:avLst/>
          </a:prstGeom>
          <a:noFill/>
          <a:ln w="254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78" name="Oval 55"/>
          <p:cNvSpPr>
            <a:spLocks noChangeArrowheads="1"/>
          </p:cNvSpPr>
          <p:nvPr/>
        </p:nvSpPr>
        <p:spPr bwMode="auto">
          <a:xfrm>
            <a:off x="6366261" y="4978587"/>
            <a:ext cx="935524" cy="53037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2400" i="1" u="none">
                <a:ea typeface="微软雅黑" pitchFamily="34" charset="-122"/>
              </a:rPr>
              <a:t>安全事故</a:t>
            </a:r>
          </a:p>
        </p:txBody>
      </p:sp>
      <p:sp>
        <p:nvSpPr>
          <p:cNvPr id="14379" name="Rectangle 17"/>
          <p:cNvSpPr>
            <a:spLocks noChangeArrowheads="1"/>
          </p:cNvSpPr>
          <p:nvPr/>
        </p:nvSpPr>
        <p:spPr bwMode="auto">
          <a:xfrm>
            <a:off x="4461856" y="3483894"/>
            <a:ext cx="1224601"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r>
              <a:rPr kumimoji="1" lang="zh-CN" altLang="en-US" sz="1600" i="1" u="none">
                <a:ea typeface="微软雅黑" pitchFamily="34" charset="-122"/>
              </a:rPr>
              <a:t>不安全行为</a:t>
            </a:r>
            <a:endParaRPr kumimoji="1" lang="zh-CN" altLang="zh-CN" sz="1600" i="1" u="none">
              <a:ea typeface="微软雅黑" pitchFamily="34" charset="-122"/>
            </a:endParaRPr>
          </a:p>
        </p:txBody>
      </p:sp>
      <p:pic>
        <p:nvPicPr>
          <p:cNvPr id="55" name="图片 2"/>
          <p:cNvPicPr>
            <a:picLocks noChangeAspect="1" noChangeArrowheads="1"/>
          </p:cNvPicPr>
          <p:nvPr/>
        </p:nvPicPr>
        <p:blipFill>
          <a:blip r:embed="rId2"/>
          <a:srcRect/>
          <a:stretch>
            <a:fillRect/>
          </a:stretch>
        </p:blipFill>
        <p:spPr bwMode="auto">
          <a:xfrm>
            <a:off x="5762696" y="1067660"/>
            <a:ext cx="2857400" cy="2136111"/>
          </a:xfrm>
          <a:prstGeom prst="rect">
            <a:avLst/>
          </a:prstGeom>
          <a:solidFill>
            <a:srgbClr val="FFC000"/>
          </a:solidFill>
          <a:ln w="38100">
            <a:solidFill>
              <a:schemeClr val="accent4"/>
            </a:solidFill>
            <a:miter lim="800000"/>
            <a:headEnd/>
            <a:tailEnd/>
          </a:ln>
          <a:effectLst/>
        </p:spPr>
      </p:pic>
      <p:sp>
        <p:nvSpPr>
          <p:cNvPr id="56" name="Rectangle 2"/>
          <p:cNvSpPr txBox="1">
            <a:spLocks noChangeArrowheads="1"/>
          </p:cNvSpPr>
          <p:nvPr/>
        </p:nvSpPr>
        <p:spPr>
          <a:xfrm>
            <a:off x="598220" y="84932"/>
            <a:ext cx="5759450" cy="525462"/>
          </a:xfrm>
          <a:prstGeom prst="rect">
            <a:avLst/>
          </a:prstGeom>
          <a:solidFill>
            <a:schemeClr val="bg1"/>
          </a:solidFill>
        </p:spPr>
        <p:txBody>
          <a:bodyPr anchor="ct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a:solidFill>
                  <a:schemeClr val="tx1"/>
                </a:solidFill>
                <a:latin typeface="微软雅黑" panose="020B0503020204020204" pitchFamily="34" charset="-122"/>
                <a:ea typeface="微软雅黑" panose="020B0503020204020204" pitchFamily="34" charset="-122"/>
              </a:rPr>
              <a:t>安全事故多因素理论、事故链理论 </a:t>
            </a:r>
          </a:p>
        </p:txBody>
      </p:sp>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92330"/>
            <a:ext cx="8462921" cy="419570"/>
          </a:xfrm>
          <a:prstGeom prst="rect">
            <a:avLst/>
          </a:prstGeom>
        </p:spPr>
      </p:pic>
    </p:spTree>
    <p:extLst>
      <p:ext uri="{BB962C8B-B14F-4D97-AF65-F5344CB8AC3E}">
        <p14:creationId xmlns:p14="http://schemas.microsoft.com/office/powerpoint/2010/main" val="2823800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2000"/>
                                        <p:tgtEl>
                                          <p:spTgt spid="55"/>
                                        </p:tgtEl>
                                      </p:cBhvr>
                                    </p:animEffect>
                                    <p:set>
                                      <p:cBhvr>
                                        <p:cTn id="13"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6" name="Rectangle 4"/>
          <p:cNvSpPr>
            <a:spLocks noChangeArrowheads="1"/>
          </p:cNvSpPr>
          <p:nvPr/>
        </p:nvSpPr>
        <p:spPr bwMode="auto">
          <a:xfrm>
            <a:off x="686157" y="2473104"/>
            <a:ext cx="7395250" cy="1262380"/>
          </a:xfrm>
          <a:prstGeom prst="rect">
            <a:avLst/>
          </a:prstGeom>
          <a:gradFill rotWithShape="1">
            <a:gsLst>
              <a:gs pos="0">
                <a:srgbClr val="FFFFFF"/>
              </a:gs>
              <a:gs pos="100000">
                <a:srgbClr val="FFFFCC"/>
              </a:gs>
            </a:gsLst>
            <a:lin ang="5400000" scaled="1"/>
          </a:gradFill>
          <a:ln w="57150" cmpd="thinThick" algn="ctr">
            <a:solidFill>
              <a:srgbClr val="B2B2B2"/>
            </a:solidFill>
            <a:miter lim="800000"/>
            <a:headEnd/>
            <a:tailEnd/>
          </a:ln>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1605637" name="Text Box 5"/>
          <p:cNvSpPr txBox="1">
            <a:spLocks noChangeArrowheads="1"/>
          </p:cNvSpPr>
          <p:nvPr/>
        </p:nvSpPr>
        <p:spPr bwMode="auto">
          <a:xfrm>
            <a:off x="2892344" y="2508171"/>
            <a:ext cx="4332956" cy="1200329"/>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en-US" altLang="zh-CN" sz="7200" i="1" u="none">
                <a:solidFill>
                  <a:srgbClr val="D60093"/>
                </a:solidFill>
                <a:ea typeface="楷体_GB2312" pitchFamily="49" charset="-122"/>
              </a:rPr>
              <a:t>100 </a:t>
            </a:r>
            <a:r>
              <a:rPr lang="en-US" altLang="zh-CN" sz="7200" i="1" u="none">
                <a:solidFill>
                  <a:srgbClr val="D60093"/>
                </a:solidFill>
                <a:ea typeface="楷体_GB2312" pitchFamily="49" charset="-122"/>
                <a:cs typeface="Arial" pitchFamily="34" charset="0"/>
              </a:rPr>
              <a:t>-</a:t>
            </a:r>
            <a:r>
              <a:rPr lang="en-US" altLang="zh-CN" sz="7200" i="1" u="none">
                <a:solidFill>
                  <a:srgbClr val="D60093"/>
                </a:solidFill>
                <a:ea typeface="楷体_GB2312" pitchFamily="49" charset="-122"/>
              </a:rPr>
              <a:t>1= 0</a:t>
            </a:r>
            <a:endParaRPr lang="en-US" altLang="en-US" sz="7200" i="1" u="none">
              <a:solidFill>
                <a:srgbClr val="D60093"/>
              </a:solidFill>
              <a:ea typeface="楷体_GB2312" pitchFamily="49" charset="-122"/>
            </a:endParaRPr>
          </a:p>
        </p:txBody>
      </p:sp>
      <p:sp>
        <p:nvSpPr>
          <p:cNvPr id="16389" name="Rectangle 6"/>
          <p:cNvSpPr>
            <a:spLocks noChangeArrowheads="1"/>
          </p:cNvSpPr>
          <p:nvPr/>
        </p:nvSpPr>
        <p:spPr bwMode="auto">
          <a:xfrm>
            <a:off x="686157" y="1067660"/>
            <a:ext cx="7547729" cy="12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ct val="115000"/>
              </a:lnSpc>
            </a:pPr>
            <a:r>
              <a:rPr lang="zh-CN" altLang="en-US" sz="2400" u="none">
                <a:solidFill>
                  <a:srgbClr val="0000FF"/>
                </a:solidFill>
                <a:latin typeface="黑体" pitchFamily="49" charset="-122"/>
                <a:ea typeface="黑体" pitchFamily="49" charset="-122"/>
              </a:rPr>
              <a:t>风险</a:t>
            </a:r>
            <a:r>
              <a:rPr lang="zh-CN" altLang="en-US" sz="2400" u="none">
                <a:solidFill>
                  <a:srgbClr val="000099"/>
                </a:solidFill>
                <a:latin typeface="黑体" pitchFamily="49" charset="-122"/>
                <a:ea typeface="黑体" pitchFamily="49" charset="-122"/>
              </a:rPr>
              <a:t>：</a:t>
            </a:r>
            <a:r>
              <a:rPr lang="zh-CN" altLang="en-US" sz="2200" u="none">
                <a:latin typeface="宋体" pitchFamily="2" charset="-122"/>
              </a:rPr>
              <a:t>任何一件事情，如果客观存在着发生某种事故的可能性，不管这个可能性有多小，如果重复去做时，事故总会在某一时刻发生。  </a:t>
            </a:r>
          </a:p>
        </p:txBody>
      </p:sp>
      <p:sp>
        <p:nvSpPr>
          <p:cNvPr id="1605639" name="Rectangle 7"/>
          <p:cNvSpPr>
            <a:spLocks noChangeArrowheads="1"/>
          </p:cNvSpPr>
          <p:nvPr/>
        </p:nvSpPr>
        <p:spPr bwMode="auto">
          <a:xfrm>
            <a:off x="1164244" y="2589992"/>
            <a:ext cx="9911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lnSpc>
                <a:spcPct val="125000"/>
              </a:lnSpc>
            </a:pPr>
            <a:r>
              <a:rPr lang="zh-CN" altLang="en-US" sz="2400" u="none">
                <a:solidFill>
                  <a:srgbClr val="009999"/>
                </a:solidFill>
                <a:ea typeface="华文琥珀" pitchFamily="2" charset="-122"/>
              </a:rPr>
              <a:t>墨菲定律</a:t>
            </a:r>
          </a:p>
        </p:txBody>
      </p:sp>
      <p:sp>
        <p:nvSpPr>
          <p:cNvPr id="1605640" name="Rectangle 8"/>
          <p:cNvSpPr>
            <a:spLocks noChangeArrowheads="1"/>
          </p:cNvSpPr>
          <p:nvPr/>
        </p:nvSpPr>
        <p:spPr bwMode="auto">
          <a:xfrm>
            <a:off x="506677" y="3819596"/>
            <a:ext cx="818306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ct val="120000"/>
              </a:lnSpc>
            </a:pPr>
            <a:r>
              <a:rPr lang="zh-CN" altLang="en-US" sz="2400" u="none" dirty="0">
                <a:latin typeface="华文中宋" pitchFamily="2" charset="-122"/>
                <a:ea typeface="华文中宋" pitchFamily="2" charset="-122"/>
              </a:rPr>
              <a:t>          </a:t>
            </a:r>
            <a:r>
              <a:rPr lang="zh-CN" altLang="en-US" u="none" dirty="0">
                <a:latin typeface="宋体" pitchFamily="2" charset="-122"/>
              </a:rPr>
              <a:t>在</a:t>
            </a:r>
            <a:r>
              <a:rPr lang="zh-CN" altLang="en-US" sz="2000" u="none" dirty="0">
                <a:latin typeface="宋体" pitchFamily="2" charset="-122"/>
              </a:rPr>
              <a:t>安全生产中，有些小的不安全行为在一次或数十次过程中也许不能导致事故。但是总维持这样终究是会发生事故的。</a:t>
            </a:r>
          </a:p>
          <a:p>
            <a:pPr eaLnBrk="1" hangingPunct="1">
              <a:lnSpc>
                <a:spcPct val="120000"/>
              </a:lnSpc>
            </a:pPr>
            <a:endParaRPr lang="zh-CN" altLang="en-US" sz="2000" u="none" dirty="0">
              <a:latin typeface="宋体" pitchFamily="2" charset="-122"/>
            </a:endParaRPr>
          </a:p>
          <a:p>
            <a:pPr eaLnBrk="1" hangingPunct="1">
              <a:lnSpc>
                <a:spcPct val="120000"/>
              </a:lnSpc>
              <a:buFont typeface="Wingdings" pitchFamily="2" charset="2"/>
              <a:buChar char="F"/>
            </a:pPr>
            <a:r>
              <a:rPr lang="zh-CN" altLang="en-US" sz="2000" u="none" dirty="0">
                <a:latin typeface="宋体" pitchFamily="2" charset="-122"/>
              </a:rPr>
              <a:t> 及时发现并纠正不安全行为是避免事故发生最为重要的工作。</a:t>
            </a:r>
          </a:p>
        </p:txBody>
      </p:sp>
      <p:sp>
        <p:nvSpPr>
          <p:cNvPr id="1605641" name="AutoShape 9"/>
          <p:cNvSpPr>
            <a:spLocks noChangeArrowheads="1"/>
          </p:cNvSpPr>
          <p:nvPr/>
        </p:nvSpPr>
        <p:spPr bwMode="auto">
          <a:xfrm>
            <a:off x="716336" y="4039391"/>
            <a:ext cx="838637" cy="236696"/>
          </a:xfrm>
          <a:prstGeom prst="rightArrow">
            <a:avLst>
              <a:gd name="adj1" fmla="val 50000"/>
              <a:gd name="adj2" fmla="val 81481"/>
            </a:avLst>
          </a:prstGeom>
          <a:gradFill rotWithShape="1">
            <a:gsLst>
              <a:gs pos="0">
                <a:srgbClr val="FFFFFF"/>
              </a:gs>
              <a:gs pos="100000">
                <a:srgbClr val="FF0000"/>
              </a:gs>
            </a:gsLst>
            <a:lin ang="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9" name="Rectangle 2"/>
          <p:cNvSpPr txBox="1">
            <a:spLocks noChangeArrowheads="1"/>
          </p:cNvSpPr>
          <p:nvPr/>
        </p:nvSpPr>
        <p:spPr>
          <a:xfrm>
            <a:off x="598220" y="84932"/>
            <a:ext cx="6627080" cy="525462"/>
          </a:xfrm>
          <a:prstGeom prst="rect">
            <a:avLst/>
          </a:prstGeom>
          <a:solidFill>
            <a:schemeClr val="bg1"/>
          </a:solidFill>
        </p:spPr>
        <p:txBody>
          <a:bodyPr anchor="ct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a:solidFill>
                  <a:schemeClr val="tx1"/>
                </a:solidFill>
                <a:latin typeface="微软雅黑" panose="020B0503020204020204" pitchFamily="34" charset="-122"/>
                <a:ea typeface="微软雅黑" panose="020B0503020204020204" pitchFamily="34" charset="-122"/>
              </a:rPr>
              <a:t>不安全行为是导致事故</a:t>
            </a:r>
            <a:r>
              <a:rPr lang="zh-CN" altLang="en-US" sz="2400" b="1" kern="0" dirty="0" smtClean="0">
                <a:solidFill>
                  <a:schemeClr val="tx1"/>
                </a:solidFill>
                <a:latin typeface="微软雅黑" panose="020B0503020204020204" pitchFamily="34" charset="-122"/>
                <a:ea typeface="微软雅黑" panose="020B0503020204020204" pitchFamily="34" charset="-122"/>
              </a:rPr>
              <a:t>发生最为</a:t>
            </a:r>
            <a:r>
              <a:rPr lang="zh-CN" altLang="en-US" sz="2400" b="1" kern="0" dirty="0">
                <a:solidFill>
                  <a:schemeClr val="tx1"/>
                </a:solidFill>
                <a:latin typeface="微软雅黑" panose="020B0503020204020204" pitchFamily="34" charset="-122"/>
                <a:ea typeface="微软雅黑" panose="020B0503020204020204" pitchFamily="34" charset="-122"/>
              </a:rPr>
              <a:t>重要的原因</a:t>
            </a: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3477471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05636"/>
                                        </p:tgtEl>
                                        <p:attrNameLst>
                                          <p:attrName>style.visibility</p:attrName>
                                        </p:attrNameLst>
                                      </p:cBhvr>
                                      <p:to>
                                        <p:strVal val="visible"/>
                                      </p:to>
                                    </p:set>
                                    <p:animEffect transition="in" filter="box(in)">
                                      <p:cBhvr>
                                        <p:cTn id="7" dur="500"/>
                                        <p:tgtEl>
                                          <p:spTgt spid="160563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05637"/>
                                        </p:tgtEl>
                                        <p:attrNameLst>
                                          <p:attrName>style.visibility</p:attrName>
                                        </p:attrNameLst>
                                      </p:cBhvr>
                                      <p:to>
                                        <p:strVal val="visible"/>
                                      </p:to>
                                    </p:set>
                                    <p:animEffect transition="in" filter="box(in)">
                                      <p:cBhvr>
                                        <p:cTn id="10" dur="500"/>
                                        <p:tgtEl>
                                          <p:spTgt spid="160563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05639"/>
                                        </p:tgtEl>
                                        <p:attrNameLst>
                                          <p:attrName>style.visibility</p:attrName>
                                        </p:attrNameLst>
                                      </p:cBhvr>
                                      <p:to>
                                        <p:strVal val="visible"/>
                                      </p:to>
                                    </p:set>
                                    <p:animEffect transition="in" filter="box(in)">
                                      <p:cBhvr>
                                        <p:cTn id="13" dur="500"/>
                                        <p:tgtEl>
                                          <p:spTgt spid="16056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05641"/>
                                        </p:tgtEl>
                                        <p:attrNameLst>
                                          <p:attrName>style.visibility</p:attrName>
                                        </p:attrNameLst>
                                      </p:cBhvr>
                                      <p:to>
                                        <p:strVal val="visible"/>
                                      </p:to>
                                    </p:set>
                                    <p:anim calcmode="lin" valueType="num">
                                      <p:cBhvr additive="base">
                                        <p:cTn id="18" dur="500" fill="hold"/>
                                        <p:tgtEl>
                                          <p:spTgt spid="1605641"/>
                                        </p:tgtEl>
                                        <p:attrNameLst>
                                          <p:attrName>ppt_x</p:attrName>
                                        </p:attrNameLst>
                                      </p:cBhvr>
                                      <p:tavLst>
                                        <p:tav tm="0">
                                          <p:val>
                                            <p:strVal val="0-#ppt_w/2"/>
                                          </p:val>
                                        </p:tav>
                                        <p:tav tm="100000">
                                          <p:val>
                                            <p:strVal val="#ppt_x"/>
                                          </p:val>
                                        </p:tav>
                                      </p:tavLst>
                                    </p:anim>
                                    <p:anim calcmode="lin" valueType="num">
                                      <p:cBhvr additive="base">
                                        <p:cTn id="19" dur="500" fill="hold"/>
                                        <p:tgtEl>
                                          <p:spTgt spid="160564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605640"/>
                                        </p:tgtEl>
                                        <p:attrNameLst>
                                          <p:attrName>style.visibility</p:attrName>
                                        </p:attrNameLst>
                                      </p:cBhvr>
                                      <p:to>
                                        <p:strVal val="visible"/>
                                      </p:to>
                                    </p:set>
                                    <p:anim calcmode="lin" valueType="num">
                                      <p:cBhvr additive="base">
                                        <p:cTn id="24" dur="500" fill="hold"/>
                                        <p:tgtEl>
                                          <p:spTgt spid="1605640"/>
                                        </p:tgtEl>
                                        <p:attrNameLst>
                                          <p:attrName>ppt_x</p:attrName>
                                        </p:attrNameLst>
                                      </p:cBhvr>
                                      <p:tavLst>
                                        <p:tav tm="0">
                                          <p:val>
                                            <p:strVal val="1+#ppt_w/2"/>
                                          </p:val>
                                        </p:tav>
                                        <p:tav tm="100000">
                                          <p:val>
                                            <p:strVal val="#ppt_x"/>
                                          </p:val>
                                        </p:tav>
                                      </p:tavLst>
                                    </p:anim>
                                    <p:anim calcmode="lin" valueType="num">
                                      <p:cBhvr additive="base">
                                        <p:cTn id="25" dur="500" fill="hold"/>
                                        <p:tgtEl>
                                          <p:spTgt spid="16056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5636" grpId="0" animBg="1"/>
      <p:bldP spid="1605637" grpId="0"/>
      <p:bldP spid="1605639" grpId="0"/>
      <p:bldP spid="1605640" grpId="0"/>
      <p:bldP spid="16056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6"/>
          <p:cNvSpPr txBox="1">
            <a:spLocks noChangeArrowheads="1"/>
          </p:cNvSpPr>
          <p:nvPr/>
        </p:nvSpPr>
        <p:spPr bwMode="auto">
          <a:xfrm>
            <a:off x="1067356" y="1790692"/>
            <a:ext cx="73221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ts val="2800"/>
              </a:lnSpc>
              <a:buFont typeface="Wingdings" pitchFamily="2" charset="2"/>
              <a:buChar char="p"/>
            </a:pPr>
            <a:r>
              <a:rPr lang="zh-CN" altLang="en-US" sz="1600" u="none" dirty="0">
                <a:solidFill>
                  <a:srgbClr val="33339A"/>
                </a:solidFill>
                <a:latin typeface="微软雅黑" panose="020B0503020204020204" pitchFamily="34" charset="-122"/>
                <a:ea typeface="微软雅黑" panose="020B0503020204020204" pitchFamily="34" charset="-122"/>
              </a:rPr>
              <a:t>  </a:t>
            </a:r>
            <a:r>
              <a:rPr lang="en-US" altLang="zh-CN" u="none" dirty="0">
                <a:solidFill>
                  <a:srgbClr val="33339A"/>
                </a:solidFill>
                <a:latin typeface="微软雅黑" panose="020B0503020204020204" pitchFamily="34" charset="-122"/>
                <a:ea typeface="微软雅黑" panose="020B0503020204020204" pitchFamily="34" charset="-122"/>
              </a:rPr>
              <a:t>BBS</a:t>
            </a:r>
            <a:r>
              <a:rPr lang="zh-CN" altLang="en-US" u="none" dirty="0">
                <a:solidFill>
                  <a:srgbClr val="33339A"/>
                </a:solidFill>
                <a:latin typeface="微软雅黑" panose="020B0503020204020204" pitchFamily="34" charset="-122"/>
                <a:ea typeface="微软雅黑" panose="020B0503020204020204" pitchFamily="34" charset="-122"/>
              </a:rPr>
              <a:t>是以心理学与行为学为理论基础，主要采用</a:t>
            </a:r>
            <a:r>
              <a:rPr lang="en-US" altLang="zh-CN" u="none" dirty="0">
                <a:solidFill>
                  <a:srgbClr val="33339A"/>
                </a:solidFill>
                <a:latin typeface="微软雅黑" panose="020B0503020204020204" pitchFamily="34" charset="-122"/>
                <a:ea typeface="微软雅黑" panose="020B0503020204020204" pitchFamily="34" charset="-122"/>
              </a:rPr>
              <a:t>ABC</a:t>
            </a:r>
            <a:r>
              <a:rPr lang="zh-CN" altLang="en-US" u="none" dirty="0">
                <a:solidFill>
                  <a:srgbClr val="33339A"/>
                </a:solidFill>
                <a:latin typeface="微软雅黑" panose="020B0503020204020204" pitchFamily="34" charset="-122"/>
                <a:ea typeface="微软雅黑" panose="020B0503020204020204" pitchFamily="34" charset="-122"/>
              </a:rPr>
              <a:t>（行为前因</a:t>
            </a:r>
            <a:r>
              <a:rPr lang="en-US" altLang="zh-CN" u="none" dirty="0">
                <a:solidFill>
                  <a:srgbClr val="33339A"/>
                </a:solidFill>
                <a:latin typeface="微软雅黑" panose="020B0503020204020204" pitchFamily="34" charset="-122"/>
                <a:ea typeface="微软雅黑" panose="020B0503020204020204" pitchFamily="34" charset="-122"/>
              </a:rPr>
              <a:t>—</a:t>
            </a:r>
            <a:r>
              <a:rPr lang="zh-CN" altLang="en-US" u="none" dirty="0">
                <a:solidFill>
                  <a:srgbClr val="33339A"/>
                </a:solidFill>
                <a:latin typeface="微软雅黑" panose="020B0503020204020204" pitchFamily="34" charset="-122"/>
                <a:ea typeface="微软雅黑" panose="020B0503020204020204" pitchFamily="34" charset="-122"/>
              </a:rPr>
              <a:t>行为</a:t>
            </a:r>
            <a:r>
              <a:rPr lang="en-US" altLang="zh-CN" u="none" dirty="0">
                <a:solidFill>
                  <a:srgbClr val="33339A"/>
                </a:solidFill>
                <a:latin typeface="微软雅黑" panose="020B0503020204020204" pitchFamily="34" charset="-122"/>
                <a:ea typeface="微软雅黑" panose="020B0503020204020204" pitchFamily="34" charset="-122"/>
              </a:rPr>
              <a:t>—</a:t>
            </a:r>
            <a:r>
              <a:rPr lang="zh-CN" altLang="en-US" u="none" dirty="0">
                <a:solidFill>
                  <a:srgbClr val="33339A"/>
                </a:solidFill>
                <a:latin typeface="微软雅黑" panose="020B0503020204020204" pitchFamily="34" charset="-122"/>
                <a:ea typeface="微软雅黑" panose="020B0503020204020204" pitchFamily="34" charset="-122"/>
              </a:rPr>
              <a:t>行为后果）的行为模型，通过改变人的行为而达到安全的目标， 进而实现企业事故预防，减少由于人的行为引起的事故发生。</a:t>
            </a:r>
          </a:p>
        </p:txBody>
      </p:sp>
      <p:sp>
        <p:nvSpPr>
          <p:cNvPr id="24581" name="Text Box 8"/>
          <p:cNvSpPr txBox="1">
            <a:spLocks noChangeArrowheads="1"/>
          </p:cNvSpPr>
          <p:nvPr/>
        </p:nvSpPr>
        <p:spPr bwMode="auto">
          <a:xfrm>
            <a:off x="546385" y="1067660"/>
            <a:ext cx="7188768"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sz="2400" u="none" dirty="0">
                <a:latin typeface="微软雅黑" panose="020B0503020204020204" pitchFamily="34" charset="-122"/>
                <a:ea typeface="微软雅黑" panose="020B0503020204020204" pitchFamily="34" charset="-122"/>
              </a:rPr>
              <a:t>行为安全管理</a:t>
            </a:r>
            <a:r>
              <a:rPr lang="en-US" altLang="zh-CN" sz="2400" u="none" dirty="0">
                <a:latin typeface="微软雅黑" panose="020B0503020204020204" pitchFamily="34" charset="-122"/>
                <a:ea typeface="微软雅黑" panose="020B0503020204020204" pitchFamily="34" charset="-122"/>
              </a:rPr>
              <a:t>BBS</a:t>
            </a:r>
            <a:r>
              <a:rPr lang="zh-CN" altLang="en-US" sz="2400" u="none" dirty="0">
                <a:latin typeface="微软雅黑" panose="020B0503020204020204" pitchFamily="34" charset="-122"/>
                <a:ea typeface="微软雅黑" panose="020B0503020204020204" pitchFamily="34" charset="-122"/>
              </a:rPr>
              <a:t>（</a:t>
            </a:r>
            <a:r>
              <a:rPr lang="en-US" altLang="zh-CN" u="none" dirty="0">
                <a:latin typeface="微软雅黑" panose="020B0503020204020204" pitchFamily="34" charset="-122"/>
                <a:ea typeface="微软雅黑" panose="020B0503020204020204" pitchFamily="34" charset="-122"/>
              </a:rPr>
              <a:t>B</a:t>
            </a:r>
            <a:r>
              <a:rPr lang="zh-CN" altLang="zh-CN" u="none" dirty="0">
                <a:latin typeface="微软雅黑" panose="020B0503020204020204" pitchFamily="34" charset="-122"/>
                <a:ea typeface="微软雅黑" panose="020B0503020204020204" pitchFamily="34" charset="-122"/>
              </a:rPr>
              <a:t>ehavior-</a:t>
            </a:r>
            <a:r>
              <a:rPr lang="en-US" altLang="zh-CN" u="none" dirty="0">
                <a:latin typeface="微软雅黑" panose="020B0503020204020204" pitchFamily="34" charset="-122"/>
                <a:ea typeface="微软雅黑" panose="020B0503020204020204" pitchFamily="34" charset="-122"/>
              </a:rPr>
              <a:t>B</a:t>
            </a:r>
            <a:r>
              <a:rPr lang="zh-CN" altLang="zh-CN" u="none" dirty="0">
                <a:latin typeface="微软雅黑" panose="020B0503020204020204" pitchFamily="34" charset="-122"/>
                <a:ea typeface="微软雅黑" panose="020B0503020204020204" pitchFamily="34" charset="-122"/>
              </a:rPr>
              <a:t>ased </a:t>
            </a:r>
            <a:r>
              <a:rPr lang="zh-CN" altLang="en-US" u="none" dirty="0">
                <a:latin typeface="微软雅黑" panose="020B0503020204020204" pitchFamily="34" charset="-122"/>
                <a:ea typeface="微软雅黑" panose="020B0503020204020204" pitchFamily="34" charset="-122"/>
              </a:rPr>
              <a:t>S</a:t>
            </a:r>
            <a:r>
              <a:rPr lang="zh-CN" altLang="zh-CN" u="none" dirty="0">
                <a:latin typeface="微软雅黑" panose="020B0503020204020204" pitchFamily="34" charset="-122"/>
                <a:ea typeface="微软雅黑" panose="020B0503020204020204" pitchFamily="34" charset="-122"/>
              </a:rPr>
              <a:t>afety</a:t>
            </a:r>
            <a:r>
              <a:rPr lang="en-US" altLang="zh-CN" u="none" dirty="0">
                <a:latin typeface="微软雅黑" panose="020B0503020204020204" pitchFamily="34" charset="-122"/>
                <a:ea typeface="微软雅黑" panose="020B0503020204020204" pitchFamily="34" charset="-122"/>
              </a:rPr>
              <a:t> </a:t>
            </a:r>
            <a:r>
              <a:rPr lang="en-US" altLang="zh-CN" u="none" dirty="0" smtClean="0">
                <a:latin typeface="微软雅黑" panose="020B0503020204020204" pitchFamily="34" charset="-122"/>
                <a:ea typeface="微软雅黑" panose="020B0503020204020204" pitchFamily="34" charset="-122"/>
              </a:rPr>
              <a:t>Approach</a:t>
            </a:r>
            <a:r>
              <a:rPr lang="zh-CN" altLang="en-US" u="none" dirty="0">
                <a:latin typeface="微软雅黑" panose="020B0503020204020204" pitchFamily="34" charset="-122"/>
                <a:ea typeface="微软雅黑" panose="020B0503020204020204" pitchFamily="34" charset="-122"/>
              </a:rPr>
              <a:t>）</a:t>
            </a:r>
            <a:r>
              <a:rPr lang="zh-CN" altLang="en-US" sz="2400" u="none" dirty="0">
                <a:latin typeface="微软雅黑" panose="020B0503020204020204" pitchFamily="34" charset="-122"/>
                <a:ea typeface="微软雅黑" panose="020B0503020204020204" pitchFamily="34" charset="-122"/>
              </a:rPr>
              <a:t> </a:t>
            </a:r>
            <a:endParaRPr lang="en-US" altLang="zh-CN" sz="2400" u="none" dirty="0">
              <a:latin typeface="微软雅黑" panose="020B0503020204020204" pitchFamily="34" charset="-122"/>
              <a:ea typeface="微软雅黑" panose="020B0503020204020204" pitchFamily="34" charset="-122"/>
            </a:endParaRPr>
          </a:p>
        </p:txBody>
      </p:sp>
      <p:sp>
        <p:nvSpPr>
          <p:cNvPr id="24584" name="Rectangle 18"/>
          <p:cNvSpPr>
            <a:spLocks noChangeArrowheads="1"/>
          </p:cNvSpPr>
          <p:nvPr/>
        </p:nvSpPr>
        <p:spPr bwMode="auto">
          <a:xfrm>
            <a:off x="576081" y="120862"/>
            <a:ext cx="4318661"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什么是行为安全管理</a:t>
            </a:r>
            <a:r>
              <a:rPr lang="en-US" altLang="zh-CN" sz="2400" b="1" u="none" dirty="0">
                <a:latin typeface="微软雅黑" panose="020B0503020204020204" pitchFamily="34" charset="-122"/>
                <a:ea typeface="微软雅黑" panose="020B0503020204020204" pitchFamily="34" charset="-122"/>
              </a:rPr>
              <a:t>BBS</a:t>
            </a:r>
            <a:r>
              <a:rPr lang="zh-CN" altLang="en-US" sz="2400" b="1" u="none" dirty="0">
                <a:latin typeface="微软雅黑" panose="020B0503020204020204" pitchFamily="34" charset="-122"/>
                <a:ea typeface="微软雅黑" panose="020B0503020204020204" pitchFamily="34" charset="-122"/>
              </a:rPr>
              <a:t>？</a:t>
            </a:r>
          </a:p>
        </p:txBody>
      </p:sp>
      <p:sp>
        <p:nvSpPr>
          <p:cNvPr id="8" name="Rectangle 3"/>
          <p:cNvSpPr txBox="1">
            <a:spLocks noChangeArrowheads="1"/>
          </p:cNvSpPr>
          <p:nvPr/>
        </p:nvSpPr>
        <p:spPr>
          <a:xfrm>
            <a:off x="1048189" y="3083940"/>
            <a:ext cx="6900923" cy="1728240"/>
          </a:xfrm>
          <a:prstGeom prst="rect">
            <a:avLst/>
          </a:prstGeom>
          <a:solidFill>
            <a:srgbClr val="FFFF99"/>
          </a:solidFill>
          <a:ln w="19050">
            <a:solidFill>
              <a:schemeClr val="tx1"/>
            </a:solid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HeiTGB-Medium-U"/>
              </a:defRPr>
            </a:lvl1pPr>
            <a:lvl2pPr marL="742950" indent="-285750" algn="l" rtl="0" eaLnBrk="0" fontAlgn="base" hangingPunct="0">
              <a:spcBef>
                <a:spcPct val="20000"/>
              </a:spcBef>
              <a:spcAft>
                <a:spcPct val="0"/>
              </a:spcAft>
              <a:buChar char="–"/>
              <a:defRPr sz="2800">
                <a:solidFill>
                  <a:schemeClr val="tx1"/>
                </a:solidFill>
                <a:latin typeface="+mn-lt"/>
                <a:ea typeface="+mn-ea"/>
                <a:cs typeface="MHeiTGB-Medium-U"/>
              </a:defRPr>
            </a:lvl2pPr>
            <a:lvl3pPr marL="1143000" indent="-228600" algn="l" rtl="0" eaLnBrk="0" fontAlgn="base" hangingPunct="0">
              <a:spcBef>
                <a:spcPct val="20000"/>
              </a:spcBef>
              <a:spcAft>
                <a:spcPct val="0"/>
              </a:spcAft>
              <a:buChar char="•"/>
              <a:defRPr sz="2400">
                <a:solidFill>
                  <a:schemeClr val="tx1"/>
                </a:solidFill>
                <a:latin typeface="+mn-lt"/>
                <a:ea typeface="+mn-ea"/>
                <a:cs typeface="MHeiTGB-Medium-U"/>
              </a:defRPr>
            </a:lvl3pPr>
            <a:lvl4pPr marL="1600200" indent="-228600" algn="l" rtl="0" eaLnBrk="0" fontAlgn="base" hangingPunct="0">
              <a:spcBef>
                <a:spcPct val="20000"/>
              </a:spcBef>
              <a:spcAft>
                <a:spcPct val="0"/>
              </a:spcAft>
              <a:buChar char="–"/>
              <a:defRPr sz="2000">
                <a:solidFill>
                  <a:schemeClr val="tx1"/>
                </a:solidFill>
                <a:latin typeface="+mn-lt"/>
                <a:ea typeface="+mn-ea"/>
                <a:cs typeface="MHeiTGB-Medium-U"/>
              </a:defRPr>
            </a:lvl4pPr>
            <a:lvl5pPr marL="2057400" indent="-228600" algn="l" rtl="0" eaLnBrk="0" fontAlgn="base" hangingPunct="0">
              <a:spcBef>
                <a:spcPct val="20000"/>
              </a:spcBef>
              <a:spcAft>
                <a:spcPct val="0"/>
              </a:spcAft>
              <a:buChar char="»"/>
              <a:defRPr sz="2000">
                <a:solidFill>
                  <a:schemeClr val="tx1"/>
                </a:solidFill>
                <a:latin typeface="+mn-lt"/>
                <a:ea typeface="+mn-ea"/>
                <a:cs typeface="MHeiTGB-Medium-U"/>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buFontTx/>
            </a:pPr>
            <a:r>
              <a:rPr lang="zh-CN" altLang="en-US" sz="1600" kern="0" dirty="0" smtClean="0">
                <a:latin typeface="微软雅黑" panose="020B0503020204020204" pitchFamily="34" charset="-122"/>
                <a:ea typeface="微软雅黑" panose="020B0503020204020204" pitchFamily="34" charset="-122"/>
              </a:rPr>
              <a:t>一种通过反复正面强化安全行为来改变个人的不安全行为</a:t>
            </a:r>
          </a:p>
          <a:p>
            <a:pPr>
              <a:lnSpc>
                <a:spcPct val="150000"/>
              </a:lnSpc>
              <a:buFontTx/>
            </a:pPr>
            <a:r>
              <a:rPr lang="zh-CN" altLang="en-US" sz="1600" kern="0" dirty="0" smtClean="0">
                <a:latin typeface="微软雅黑" panose="020B0503020204020204" pitchFamily="34" charset="-122"/>
                <a:ea typeface="微软雅黑" panose="020B0503020204020204" pitchFamily="34" charset="-122"/>
              </a:rPr>
              <a:t>关注人的行为（安全行为与不安全行为）</a:t>
            </a:r>
          </a:p>
          <a:p>
            <a:pPr>
              <a:lnSpc>
                <a:spcPct val="150000"/>
              </a:lnSpc>
              <a:buFontTx/>
            </a:pPr>
            <a:r>
              <a:rPr lang="zh-CN" altLang="en-US" sz="1600" kern="0" dirty="0" smtClean="0">
                <a:latin typeface="微软雅黑" panose="020B0503020204020204" pitchFamily="34" charset="-122"/>
                <a:ea typeface="微软雅黑" panose="020B0503020204020204" pitchFamily="34" charset="-122"/>
              </a:rPr>
              <a:t>分析人为什么采取该行为（原因）</a:t>
            </a:r>
          </a:p>
          <a:p>
            <a:pPr>
              <a:lnSpc>
                <a:spcPct val="150000"/>
              </a:lnSpc>
              <a:buFontTx/>
            </a:pPr>
            <a:r>
              <a:rPr lang="zh-CN" altLang="en-US" sz="1600" kern="0" dirty="0" smtClean="0">
                <a:latin typeface="微软雅黑" panose="020B0503020204020204" pitchFamily="34" charset="-122"/>
                <a:ea typeface="微软雅黑" panose="020B0503020204020204" pitchFamily="34" charset="-122"/>
              </a:rPr>
              <a:t>采取纠正措施来改善人的行为</a:t>
            </a:r>
            <a:endParaRPr lang="en-US" altLang="zh-CN" kern="0" dirty="0" smtClean="0">
              <a:latin typeface="微软雅黑" panose="020B0503020204020204" pitchFamily="34" charset="-122"/>
              <a:ea typeface="微软雅黑" panose="020B0503020204020204" pitchFamily="34" charset="-122"/>
            </a:endParaRPr>
          </a:p>
          <a:p>
            <a:pPr algn="ctr">
              <a:buFontTx/>
              <a:buNone/>
            </a:pPr>
            <a:endParaRPr lang="en-US" altLang="zh-CN" kern="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685841" y="5050292"/>
            <a:ext cx="7842079" cy="553998"/>
          </a:xfrm>
          <a:prstGeom prst="rect">
            <a:avLst/>
          </a:prstGeom>
        </p:spPr>
        <p:txBody>
          <a:bodyPr wrap="square">
            <a:spAutoFit/>
          </a:bodyPr>
          <a:lstStyle/>
          <a:p>
            <a:pPr algn="ctr">
              <a:lnSpc>
                <a:spcPct val="150000"/>
              </a:lnSpc>
              <a:buFontTx/>
              <a:buNone/>
            </a:pPr>
            <a:r>
              <a:rPr lang="zh-CN" altLang="en-US" sz="2000" b="1" kern="0" dirty="0">
                <a:latin typeface="微软雅黑" panose="020B0503020204020204" pitchFamily="34" charset="-122"/>
                <a:ea typeface="微软雅黑" panose="020B0503020204020204" pitchFamily="34" charset="-122"/>
              </a:rPr>
              <a:t>因此，</a:t>
            </a:r>
            <a:r>
              <a:rPr lang="en-US" altLang="zh-CN" sz="2000" b="1" kern="0" dirty="0">
                <a:latin typeface="微软雅黑" panose="020B0503020204020204" pitchFamily="34" charset="-122"/>
                <a:ea typeface="微软雅黑" panose="020B0503020204020204" pitchFamily="34" charset="-122"/>
              </a:rPr>
              <a:t>BBS</a:t>
            </a:r>
            <a:r>
              <a:rPr lang="zh-CN" altLang="en-US" sz="2000" b="1" kern="0" dirty="0">
                <a:latin typeface="微软雅黑" panose="020B0503020204020204" pitchFamily="34" charset="-122"/>
                <a:ea typeface="微软雅黑" panose="020B0503020204020204" pitchFamily="34" charset="-122"/>
              </a:rPr>
              <a:t>并非基于假设、个人感觉或常识，而是观察到的人的行为</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1080520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528913" y="131317"/>
            <a:ext cx="5216066" cy="514738"/>
          </a:xfrm>
          <a:prstGeom prst="rect">
            <a:avLst/>
          </a:prstGeom>
          <a:solidFill>
            <a:schemeClr val="bg1"/>
          </a:solidFill>
          <a:extLst/>
        </p:spPr>
        <p:txBody>
          <a:bodyPr anchor="ctr"/>
          <a:lstStyle/>
          <a:p>
            <a:pPr>
              <a:buFontTx/>
            </a:pPr>
            <a:r>
              <a:rPr lang="en-US" altLang="zh-CN" sz="2400" b="1" kern="0" dirty="0">
                <a:latin typeface="微软雅黑" panose="020B0503020204020204" pitchFamily="34" charset="-122"/>
                <a:ea typeface="微软雅黑" panose="020B0503020204020204" pitchFamily="34" charset="-122"/>
                <a:cs typeface="+mj-cs"/>
              </a:rPr>
              <a:t>BBS</a:t>
            </a:r>
            <a:r>
              <a:rPr lang="zh-CN" altLang="en-US" sz="2400" b="1" kern="0" dirty="0">
                <a:latin typeface="微软雅黑" panose="020B0503020204020204" pitchFamily="34" charset="-122"/>
                <a:ea typeface="微软雅黑" panose="020B0503020204020204" pitchFamily="34" charset="-122"/>
                <a:cs typeface="+mj-cs"/>
              </a:rPr>
              <a:t>在工作界的成功实践</a:t>
            </a:r>
          </a:p>
        </p:txBody>
      </p:sp>
      <p:grpSp>
        <p:nvGrpSpPr>
          <p:cNvPr id="27652" name="Group 3"/>
          <p:cNvGrpSpPr>
            <a:grpSpLocks/>
          </p:cNvGrpSpPr>
          <p:nvPr/>
        </p:nvGrpSpPr>
        <p:grpSpPr bwMode="auto">
          <a:xfrm>
            <a:off x="457439" y="1182021"/>
            <a:ext cx="6925459" cy="4182223"/>
            <a:chOff x="1056" y="1102"/>
            <a:chExt cx="3753" cy="2792"/>
          </a:xfrm>
        </p:grpSpPr>
        <p:grpSp>
          <p:nvGrpSpPr>
            <p:cNvPr id="27656" name="Group 4"/>
            <p:cNvGrpSpPr>
              <a:grpSpLocks/>
            </p:cNvGrpSpPr>
            <p:nvPr/>
          </p:nvGrpSpPr>
          <p:grpSpPr bwMode="auto">
            <a:xfrm>
              <a:off x="1056" y="1102"/>
              <a:ext cx="3696" cy="969"/>
              <a:chOff x="912" y="1008"/>
              <a:chExt cx="3984" cy="1076"/>
            </a:xfrm>
          </p:grpSpPr>
          <p:sp>
            <p:nvSpPr>
              <p:cNvPr id="27671" name="AutoShape 5"/>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grpSp>
            <p:nvGrpSpPr>
              <p:cNvPr id="27672" name="Group 6"/>
              <p:cNvGrpSpPr>
                <a:grpSpLocks/>
              </p:cNvGrpSpPr>
              <p:nvPr/>
            </p:nvGrpSpPr>
            <p:grpSpPr bwMode="auto">
              <a:xfrm>
                <a:off x="999" y="1099"/>
                <a:ext cx="768" cy="739"/>
                <a:chOff x="999" y="1099"/>
                <a:chExt cx="768" cy="739"/>
              </a:xfrm>
            </p:grpSpPr>
            <p:sp>
              <p:nvSpPr>
                <p:cNvPr id="1912839" name="AutoShape 7"/>
                <p:cNvSpPr>
                  <a:spLocks noChangeArrowheads="1"/>
                </p:cNvSpPr>
                <p:nvPr/>
              </p:nvSpPr>
              <p:spPr bwMode="gray">
                <a:xfrm>
                  <a:off x="999" y="1099"/>
                  <a:ext cx="768" cy="739"/>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zh-CN" altLang="en-US"/>
                </a:p>
              </p:txBody>
            </p:sp>
            <p:sp>
              <p:nvSpPr>
                <p:cNvPr id="1912840" name="Freeform 8"/>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zh-CN" altLang="en-US"/>
                </a:p>
              </p:txBody>
            </p:sp>
            <p:sp>
              <p:nvSpPr>
                <p:cNvPr id="1912841" name="Text Box 9"/>
                <p:cNvSpPr txBox="1">
                  <a:spLocks noChangeArrowheads="1"/>
                </p:cNvSpPr>
                <p:nvPr/>
              </p:nvSpPr>
              <p:spPr bwMode="gray">
                <a:xfrm>
                  <a:off x="1173" y="1362"/>
                  <a:ext cx="408" cy="29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altLang="zh-CN" sz="2000" u="none" dirty="0">
                      <a:solidFill>
                        <a:srgbClr val="FFFFFF"/>
                      </a:solidFill>
                      <a:effectLst>
                        <a:outerShdw blurRad="38100" dist="38100" dir="2700000" algn="tl">
                          <a:srgbClr val="C0C0C0"/>
                        </a:outerShdw>
                      </a:effectLst>
                    </a:rPr>
                    <a:t>ASA</a:t>
                  </a:r>
                </a:p>
              </p:txBody>
            </p:sp>
          </p:grpSp>
          <p:sp>
            <p:nvSpPr>
              <p:cNvPr id="27673" name="Text Box 10"/>
              <p:cNvSpPr txBox="1">
                <a:spLocks noChangeArrowheads="1"/>
              </p:cNvSpPr>
              <p:nvPr/>
            </p:nvSpPr>
            <p:spPr bwMode="gray">
              <a:xfrm>
                <a:off x="1872" y="1148"/>
                <a:ext cx="2928"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sz="1200" u="none"/>
                  <a:t>ASA</a:t>
                </a:r>
                <a:r>
                  <a:rPr lang="zh-CN" altLang="en-US" sz="1200" u="none"/>
                  <a:t>（</a:t>
                </a:r>
                <a:r>
                  <a:rPr lang="en-US" altLang="zh-CN" sz="1200" u="none"/>
                  <a:t>Advanced Safety Auditing</a:t>
                </a:r>
                <a:r>
                  <a:rPr lang="zh-CN" altLang="en-US" sz="1200" u="none"/>
                  <a:t>）高级安全审核</a:t>
                </a:r>
              </a:p>
              <a:p>
                <a:pPr eaLnBrk="1" hangingPunct="1"/>
                <a:r>
                  <a:rPr lang="en-US" altLang="zh-CN" sz="1200" u="none"/>
                  <a:t>ASA </a:t>
                </a:r>
                <a:r>
                  <a:rPr lang="zh-CN" altLang="en-US" sz="1200" u="none"/>
                  <a:t>最早发源于英国煤矿业，为加强一线经理和管理者对员工的安全权利而设计的一种管理干预方法。该方法有三个关键要素：精确的观察、双向有效的沟通、员工个体安全目标设置。由审核员去观察，观察一段时间后，通过运用开放式的提问技术来评审和确认危险源</a:t>
                </a:r>
              </a:p>
              <a:p>
                <a:pPr eaLnBrk="1" hangingPunct="1"/>
                <a:r>
                  <a:rPr lang="en-US" altLang="zh-CN" sz="1600" u="none">
                    <a:solidFill>
                      <a:srgbClr val="000000"/>
                    </a:solidFill>
                  </a:rPr>
                  <a:t>.</a:t>
                </a:r>
              </a:p>
            </p:txBody>
          </p:sp>
        </p:grpSp>
        <p:grpSp>
          <p:nvGrpSpPr>
            <p:cNvPr id="27657" name="Group 11"/>
            <p:cNvGrpSpPr>
              <a:grpSpLocks/>
            </p:cNvGrpSpPr>
            <p:nvPr/>
          </p:nvGrpSpPr>
          <p:grpSpPr bwMode="auto">
            <a:xfrm>
              <a:off x="1056" y="2066"/>
              <a:ext cx="3696" cy="820"/>
              <a:chOff x="912" y="2016"/>
              <a:chExt cx="3984" cy="912"/>
            </a:xfrm>
          </p:grpSpPr>
          <p:sp>
            <p:nvSpPr>
              <p:cNvPr id="27665" name="AutoShape 12"/>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grpSp>
            <p:nvGrpSpPr>
              <p:cNvPr id="27666" name="Group 13"/>
              <p:cNvGrpSpPr>
                <a:grpSpLocks/>
              </p:cNvGrpSpPr>
              <p:nvPr/>
            </p:nvGrpSpPr>
            <p:grpSpPr bwMode="auto">
              <a:xfrm>
                <a:off x="999" y="2093"/>
                <a:ext cx="768" cy="746"/>
                <a:chOff x="999" y="2093"/>
                <a:chExt cx="768" cy="746"/>
              </a:xfrm>
            </p:grpSpPr>
            <p:sp>
              <p:nvSpPr>
                <p:cNvPr id="1912846" name="AutoShape 14"/>
                <p:cNvSpPr>
                  <a:spLocks noChangeArrowheads="1"/>
                </p:cNvSpPr>
                <p:nvPr/>
              </p:nvSpPr>
              <p:spPr bwMode="gray">
                <a:xfrm>
                  <a:off x="999" y="2093"/>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zh-CN" altLang="en-US"/>
                </a:p>
              </p:txBody>
            </p:sp>
            <p:sp>
              <p:nvSpPr>
                <p:cNvPr id="1912847" name="Freeform 15"/>
                <p:cNvSpPr>
                  <a:spLocks/>
                </p:cNvSpPr>
                <p:nvPr/>
              </p:nvSpPr>
              <p:spPr bwMode="gray">
                <a:xfrm>
                  <a:off x="1047" y="2145"/>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zh-CN" altLang="en-US"/>
                </a:p>
              </p:txBody>
            </p:sp>
            <p:sp>
              <p:nvSpPr>
                <p:cNvPr id="1912848" name="Text Box 16"/>
                <p:cNvSpPr txBox="1">
                  <a:spLocks noChangeArrowheads="1"/>
                </p:cNvSpPr>
                <p:nvPr/>
              </p:nvSpPr>
              <p:spPr bwMode="gray">
                <a:xfrm>
                  <a:off x="1119" y="2363"/>
                  <a:ext cx="513" cy="29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altLang="zh-CN" sz="2000" u="none">
                      <a:solidFill>
                        <a:srgbClr val="FFFFFF"/>
                      </a:solidFill>
                      <a:effectLst>
                        <a:outerShdw blurRad="38100" dist="38100" dir="2700000" algn="tl">
                          <a:srgbClr val="C0C0C0"/>
                        </a:outerShdw>
                      </a:effectLst>
                    </a:rPr>
                    <a:t>STOP</a:t>
                  </a:r>
                </a:p>
              </p:txBody>
            </p:sp>
          </p:grpSp>
          <p:sp>
            <p:nvSpPr>
              <p:cNvPr id="27667" name="Text Box 17"/>
              <p:cNvSpPr txBox="1">
                <a:spLocks noChangeArrowheads="1"/>
              </p:cNvSpPr>
              <p:nvPr/>
            </p:nvSpPr>
            <p:spPr bwMode="gray">
              <a:xfrm>
                <a:off x="1872" y="2141"/>
                <a:ext cx="2928"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sz="1200" u="none"/>
                  <a:t>STOP</a:t>
                </a:r>
                <a:r>
                  <a:rPr lang="zh-CN" altLang="en-US" sz="1200" u="none"/>
                  <a:t>（</a:t>
                </a:r>
                <a:r>
                  <a:rPr lang="en-US" altLang="zh-CN" sz="1200" u="none"/>
                  <a:t>Safety Training Observation Program</a:t>
                </a:r>
                <a:r>
                  <a:rPr lang="zh-CN" altLang="en-US" sz="1200" u="none"/>
                  <a:t>）安全训练观察方法</a:t>
                </a:r>
              </a:p>
              <a:p>
                <a:pPr eaLnBrk="1" hangingPunct="1"/>
                <a:r>
                  <a:rPr lang="en-US" altLang="zh-CN" sz="1200" u="none"/>
                  <a:t>STOP</a:t>
                </a:r>
                <a:r>
                  <a:rPr lang="zh-CN" altLang="en-US" sz="1200" u="none"/>
                  <a:t>被称作安全训练观察计划，是杜邦开发的基于观察的行为矫正方案。它包括决定、停止、观察、行动和报告等五个环节，经过培训，观察员对人员的反应、个人防护用品、人员的位置、工具与设备、程序与秩序等五个方面进行观察，根据观察结果，经采取相应的行动 。</a:t>
                </a:r>
              </a:p>
            </p:txBody>
          </p:sp>
        </p:grpSp>
        <p:grpSp>
          <p:nvGrpSpPr>
            <p:cNvPr id="27658" name="Group 18"/>
            <p:cNvGrpSpPr>
              <a:grpSpLocks/>
            </p:cNvGrpSpPr>
            <p:nvPr/>
          </p:nvGrpSpPr>
          <p:grpSpPr bwMode="auto">
            <a:xfrm>
              <a:off x="1056" y="3035"/>
              <a:ext cx="3753" cy="859"/>
              <a:chOff x="912" y="3036"/>
              <a:chExt cx="4045" cy="955"/>
            </a:xfrm>
          </p:grpSpPr>
          <p:sp>
            <p:nvSpPr>
              <p:cNvPr id="27659" name="AutoShape 19"/>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grpSp>
            <p:nvGrpSpPr>
              <p:cNvPr id="27660" name="Group 20"/>
              <p:cNvGrpSpPr>
                <a:grpSpLocks/>
              </p:cNvGrpSpPr>
              <p:nvPr/>
            </p:nvGrpSpPr>
            <p:grpSpPr bwMode="auto">
              <a:xfrm>
                <a:off x="999" y="3120"/>
                <a:ext cx="768" cy="746"/>
                <a:chOff x="999" y="3120"/>
                <a:chExt cx="768" cy="746"/>
              </a:xfrm>
            </p:grpSpPr>
            <p:sp>
              <p:nvSpPr>
                <p:cNvPr id="1912853" name="AutoShape 21"/>
                <p:cNvSpPr>
                  <a:spLocks noChangeArrowheads="1"/>
                </p:cNvSpPr>
                <p:nvPr/>
              </p:nvSpPr>
              <p:spPr bwMode="gray">
                <a:xfrm>
                  <a:off x="999" y="3120"/>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algn="ctr">
                    <a:defRPr/>
                  </a:pPr>
                  <a:r>
                    <a:rPr lang="en-US" altLang="en-US" sz="2000" u="none">
                      <a:solidFill>
                        <a:srgbClr val="FFFFFF"/>
                      </a:solidFill>
                      <a:effectLst>
                        <a:outerShdw blurRad="38100" dist="38100" dir="2700000" algn="tl">
                          <a:srgbClr val="000000"/>
                        </a:outerShdw>
                      </a:effectLst>
                    </a:rPr>
                    <a:t>TOFS</a:t>
                  </a:r>
                  <a:endParaRPr lang="zh-CN" altLang="en-US" sz="2000" u="none">
                    <a:solidFill>
                      <a:srgbClr val="FFFFFF"/>
                    </a:solidFill>
                    <a:effectLst>
                      <a:outerShdw blurRad="38100" dist="38100" dir="2700000" algn="tl">
                        <a:srgbClr val="000000"/>
                      </a:outerShdw>
                    </a:effectLst>
                  </a:endParaRPr>
                </a:p>
              </p:txBody>
            </p:sp>
            <p:sp>
              <p:nvSpPr>
                <p:cNvPr id="1912854" name="Freeform 22"/>
                <p:cNvSpPr>
                  <a:spLocks/>
                </p:cNvSpPr>
                <p:nvPr/>
              </p:nvSpPr>
              <p:spPr bwMode="gray">
                <a:xfrm>
                  <a:off x="1047" y="3165"/>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zh-CN" altLang="en-US"/>
                </a:p>
              </p:txBody>
            </p:sp>
            <p:sp>
              <p:nvSpPr>
                <p:cNvPr id="1912855" name="Text Box 23"/>
                <p:cNvSpPr txBox="1">
                  <a:spLocks noChangeArrowheads="1"/>
                </p:cNvSpPr>
                <p:nvPr/>
              </p:nvSpPr>
              <p:spPr bwMode="gray">
                <a:xfrm>
                  <a:off x="1283" y="3392"/>
                  <a:ext cx="187" cy="29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altLang="zh-CN" sz="2000" u="none">
                      <a:solidFill>
                        <a:srgbClr val="FFFFFF"/>
                      </a:solidFill>
                      <a:effectLst>
                        <a:outerShdw blurRad="38100" dist="38100" dir="2700000" algn="tl">
                          <a:srgbClr val="C0C0C0"/>
                        </a:outerShdw>
                      </a:effectLst>
                    </a:rPr>
                    <a:t> </a:t>
                  </a:r>
                  <a:r>
                    <a:rPr lang="en-US" altLang="zh-CN"/>
                    <a:t> </a:t>
                  </a:r>
                </a:p>
              </p:txBody>
            </p:sp>
          </p:grpSp>
          <p:sp>
            <p:nvSpPr>
              <p:cNvPr id="27661" name="Text Box 24"/>
              <p:cNvSpPr txBox="1">
                <a:spLocks noChangeArrowheads="1"/>
              </p:cNvSpPr>
              <p:nvPr/>
            </p:nvSpPr>
            <p:spPr bwMode="gray">
              <a:xfrm>
                <a:off x="1872" y="3100"/>
                <a:ext cx="3085"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en-US" sz="1200" u="none" dirty="0"/>
                  <a:t>TOFS （Time Out For </a:t>
                </a:r>
                <a:r>
                  <a:rPr lang="en-US" altLang="en-US" sz="1200" u="none" dirty="0" err="1"/>
                  <a:t>Safety）为了安全暂停</a:t>
                </a:r>
                <a:endParaRPr lang="en-US" altLang="en-US" sz="1200" u="none" dirty="0"/>
              </a:p>
              <a:p>
                <a:pPr eaLnBrk="1" hangingPunct="1"/>
                <a:r>
                  <a:rPr lang="en-US" altLang="en-US" sz="1200" u="none" dirty="0"/>
                  <a:t>TOFS </a:t>
                </a:r>
                <a:r>
                  <a:rPr lang="en-US" altLang="en-US" sz="1200" u="none" dirty="0" err="1"/>
                  <a:t>是由BP</a:t>
                </a:r>
                <a:r>
                  <a:rPr lang="en-US" altLang="en-US" sz="1200" u="none" dirty="0"/>
                  <a:t> </a:t>
                </a:r>
                <a:r>
                  <a:rPr lang="en-US" altLang="en-US" sz="1200" u="none" dirty="0" err="1"/>
                  <a:t>钻井平台开发的针对一线员工的重要行为设计，鼓励一</a:t>
                </a:r>
                <a:endParaRPr lang="en-US" altLang="en-US" sz="1200" u="none" dirty="0"/>
              </a:p>
              <a:p>
                <a:pPr eaLnBrk="1" hangingPunct="1"/>
                <a:r>
                  <a:rPr lang="en-US" altLang="en-US" sz="1200" u="none" dirty="0"/>
                  <a:t>线员工如果有任何安全顾虑就可以停止任何工作。旨在赋予员工对自己和他人的安全有更多的自主权。这种方法比较简单，不需要填写表格，员工通过作一个“T”手势，即可暂停平台的任何操作程序，员工的这种行为不会被管理者的责怪。</a:t>
                </a:r>
                <a:endParaRPr lang="en-US" altLang="zh-CN" sz="1200" u="none" dirty="0"/>
              </a:p>
            </p:txBody>
          </p:sp>
        </p:grpSp>
      </p:grpSp>
      <p:sp>
        <p:nvSpPr>
          <p:cNvPr id="27653" name="AutoShape 25"/>
          <p:cNvSpPr>
            <a:spLocks noChangeArrowheads="1"/>
          </p:cNvSpPr>
          <p:nvPr/>
        </p:nvSpPr>
        <p:spPr bwMode="auto">
          <a:xfrm>
            <a:off x="7622382" y="1859770"/>
            <a:ext cx="1311958" cy="3060000"/>
          </a:xfrm>
          <a:prstGeom prst="flowChartAlternateProcess">
            <a:avLst/>
          </a:prstGeom>
          <a:solidFill>
            <a:schemeClr val="accent1"/>
          </a:solidFill>
          <a:ln w="6350" algn="ctr">
            <a:solidFill>
              <a:schemeClr val="tx1"/>
            </a:solidFill>
            <a:miter lim="800000"/>
            <a:headEnd/>
            <a:tailEnd/>
          </a:ln>
          <a:effectLst>
            <a:outerShdw dist="35921" dir="2700000" algn="ctr" rotWithShape="0">
              <a:schemeClr val="bg2"/>
            </a:outerShdw>
          </a:effectLst>
        </p:spPr>
        <p:txBody>
          <a:bodyPr lIns="144000" tIns="72000" rIns="72000" bIns="72000" anchor="ctr">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7654" name="Text Box 26"/>
          <p:cNvSpPr txBox="1">
            <a:spLocks noChangeArrowheads="1"/>
          </p:cNvSpPr>
          <p:nvPr/>
        </p:nvSpPr>
        <p:spPr bwMode="auto">
          <a:xfrm>
            <a:off x="7670811" y="1931780"/>
            <a:ext cx="1272249" cy="297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sz="1600" i="1" u="none" dirty="0"/>
              <a:t>备注：</a:t>
            </a:r>
          </a:p>
          <a:p>
            <a:pPr eaLnBrk="1" hangingPunct="1">
              <a:spcBef>
                <a:spcPct val="50000"/>
              </a:spcBef>
            </a:pPr>
            <a:r>
              <a:rPr lang="en-US" altLang="zh-CN" sz="1600" i="1" u="none" dirty="0"/>
              <a:t>BBS</a:t>
            </a:r>
            <a:r>
              <a:rPr lang="zh-CN" altLang="en-US" sz="1600" i="1" u="none" dirty="0"/>
              <a:t>方法多以</a:t>
            </a:r>
            <a:r>
              <a:rPr lang="en-US" altLang="zh-CN" sz="1600" i="1" u="none" dirty="0"/>
              <a:t>ABC</a:t>
            </a:r>
            <a:r>
              <a:rPr lang="zh-CN" altLang="en-US" sz="1600" i="1" u="none" dirty="0"/>
              <a:t>行为模型为开发原则 ，但在实际运用过程中，各企业必须结合具体的实际情况设计和实施。</a:t>
            </a: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189014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CN" altLang="en-US" dirty="0" smtClean="0">
                <a:ea typeface="黑体" pitchFamily="49" charset="-122"/>
              </a:rPr>
              <a:t>行为安全</a:t>
            </a:r>
            <a:r>
              <a:rPr lang="en-US" altLang="zh-CN" dirty="0" smtClean="0">
                <a:ea typeface="黑体" pitchFamily="49" charset="-122"/>
              </a:rPr>
              <a:t>ABC</a:t>
            </a:r>
            <a:r>
              <a:rPr lang="zh-CN" altLang="en-US" dirty="0" smtClean="0">
                <a:ea typeface="黑体" pitchFamily="49" charset="-122"/>
              </a:rPr>
              <a:t>模型</a:t>
            </a:r>
          </a:p>
        </p:txBody>
      </p:sp>
      <p:sp>
        <p:nvSpPr>
          <p:cNvPr id="86019" name="Rectangle 3"/>
          <p:cNvSpPr>
            <a:spLocks noChangeArrowheads="1"/>
          </p:cNvSpPr>
          <p:nvPr/>
        </p:nvSpPr>
        <p:spPr bwMode="auto">
          <a:xfrm>
            <a:off x="2371372" y="1209075"/>
            <a:ext cx="4096295" cy="426638"/>
          </a:xfrm>
          <a:prstGeom prst="rect">
            <a:avLst/>
          </a:prstGeom>
          <a:solidFill>
            <a:srgbClr val="0070C0"/>
          </a:solidFill>
          <a:ln w="9525">
            <a:noFill/>
            <a:miter lim="800000"/>
            <a:headEnd/>
            <a:tailEnd/>
          </a:ln>
          <a:effectLst/>
        </p:spPr>
        <p:txBody>
          <a:bodyPr wrap="none" anchor="ctr"/>
          <a:lstStyle/>
          <a:p>
            <a:pPr algn="ctr"/>
            <a:r>
              <a:rPr lang="zh-CN" altLang="en-US" sz="2000" b="1" baseline="0">
                <a:solidFill>
                  <a:schemeClr val="bg1"/>
                </a:solidFill>
                <a:ea typeface="黑体" pitchFamily="49" charset="-122"/>
              </a:rPr>
              <a:t>人们采取不同行为的前提</a:t>
            </a:r>
            <a:r>
              <a:rPr lang="en-US" altLang="zh-CN" sz="2000" b="1" baseline="0">
                <a:solidFill>
                  <a:schemeClr val="bg1"/>
                </a:solidFill>
                <a:ea typeface="黑体" pitchFamily="49" charset="-122"/>
              </a:rPr>
              <a:t>(</a:t>
            </a:r>
            <a:r>
              <a:rPr lang="zh-CN" altLang="en-US" sz="2000" b="1" baseline="0">
                <a:solidFill>
                  <a:schemeClr val="bg1"/>
                </a:solidFill>
                <a:ea typeface="黑体" pitchFamily="49" charset="-122"/>
              </a:rPr>
              <a:t>原因</a:t>
            </a:r>
            <a:r>
              <a:rPr lang="en-US" altLang="zh-CN" sz="2000" b="1" baseline="0">
                <a:solidFill>
                  <a:schemeClr val="bg1"/>
                </a:solidFill>
                <a:ea typeface="黑体" pitchFamily="49" charset="-122"/>
              </a:rPr>
              <a:t>)</a:t>
            </a:r>
          </a:p>
        </p:txBody>
      </p:sp>
      <p:sp>
        <p:nvSpPr>
          <p:cNvPr id="86020" name="Rectangle 4"/>
          <p:cNvSpPr>
            <a:spLocks noChangeArrowheads="1"/>
          </p:cNvSpPr>
          <p:nvPr/>
        </p:nvSpPr>
        <p:spPr bwMode="auto">
          <a:xfrm>
            <a:off x="331961" y="2607831"/>
            <a:ext cx="2107709" cy="585896"/>
          </a:xfrm>
          <a:prstGeom prst="rect">
            <a:avLst/>
          </a:prstGeom>
          <a:solidFill>
            <a:srgbClr val="FF9933"/>
          </a:solidFill>
          <a:ln w="9525">
            <a:solidFill>
              <a:schemeClr val="tx1"/>
            </a:solidFill>
            <a:miter lim="800000"/>
            <a:headEnd/>
            <a:tailEnd/>
          </a:ln>
          <a:effectLst/>
        </p:spPr>
        <p:txBody>
          <a:bodyPr wrap="none" anchor="ctr"/>
          <a:lstStyle/>
          <a:p>
            <a:endParaRPr lang="zh-CN" altLang="en-US"/>
          </a:p>
        </p:txBody>
      </p:sp>
      <p:sp>
        <p:nvSpPr>
          <p:cNvPr id="86021" name="Rectangle 5"/>
          <p:cNvSpPr>
            <a:spLocks noChangeArrowheads="1"/>
          </p:cNvSpPr>
          <p:nvPr/>
        </p:nvSpPr>
        <p:spPr bwMode="auto">
          <a:xfrm>
            <a:off x="331961" y="2607831"/>
            <a:ext cx="2107709" cy="585896"/>
          </a:xfrm>
          <a:prstGeom prst="rect">
            <a:avLst/>
          </a:prstGeom>
          <a:solidFill>
            <a:srgbClr val="FF9933"/>
          </a:solidFill>
          <a:ln w="9525">
            <a:solidFill>
              <a:schemeClr val="tx1"/>
            </a:solidFill>
            <a:miter lim="800000"/>
            <a:headEnd/>
            <a:tailEnd/>
          </a:ln>
          <a:effectLst/>
        </p:spPr>
        <p:txBody>
          <a:bodyPr wrap="none" anchor="ctr"/>
          <a:lstStyle/>
          <a:p>
            <a:pPr algn="ctr"/>
            <a:r>
              <a:rPr lang="zh-CN" altLang="en-US" sz="1800" b="1" baseline="0">
                <a:ea typeface="黑体" pitchFamily="49" charset="-122"/>
              </a:rPr>
              <a:t>前提</a:t>
            </a:r>
          </a:p>
        </p:txBody>
      </p:sp>
      <p:sp>
        <p:nvSpPr>
          <p:cNvPr id="86022" name="Rectangle 6"/>
          <p:cNvSpPr>
            <a:spLocks noChangeArrowheads="1"/>
          </p:cNvSpPr>
          <p:nvPr/>
        </p:nvSpPr>
        <p:spPr bwMode="auto">
          <a:xfrm>
            <a:off x="3295779" y="2626824"/>
            <a:ext cx="2107709" cy="585897"/>
          </a:xfrm>
          <a:prstGeom prst="rect">
            <a:avLst/>
          </a:prstGeom>
          <a:solidFill>
            <a:srgbClr val="FF9933"/>
          </a:solidFill>
          <a:ln w="9525">
            <a:solidFill>
              <a:schemeClr val="tx1"/>
            </a:solidFill>
            <a:miter lim="800000"/>
            <a:headEnd/>
            <a:tailEnd/>
          </a:ln>
          <a:effectLst/>
        </p:spPr>
        <p:txBody>
          <a:bodyPr wrap="none" anchor="ctr"/>
          <a:lstStyle/>
          <a:p>
            <a:pPr algn="ctr"/>
            <a:r>
              <a:rPr lang="zh-CN" altLang="en-US" sz="1800" b="1" baseline="0">
                <a:ea typeface="黑体" pitchFamily="49" charset="-122"/>
              </a:rPr>
              <a:t>行为</a:t>
            </a:r>
          </a:p>
        </p:txBody>
      </p:sp>
      <p:sp>
        <p:nvSpPr>
          <p:cNvPr id="86023" name="Rectangle 7"/>
          <p:cNvSpPr>
            <a:spLocks noChangeArrowheads="1"/>
          </p:cNvSpPr>
          <p:nvPr/>
        </p:nvSpPr>
        <p:spPr bwMode="auto">
          <a:xfrm>
            <a:off x="6351720" y="2607831"/>
            <a:ext cx="2107709" cy="585896"/>
          </a:xfrm>
          <a:prstGeom prst="rect">
            <a:avLst/>
          </a:prstGeom>
          <a:solidFill>
            <a:srgbClr val="FF9933"/>
          </a:solidFill>
          <a:ln w="9525">
            <a:solidFill>
              <a:schemeClr val="tx1"/>
            </a:solidFill>
            <a:miter lim="800000"/>
            <a:headEnd/>
            <a:tailEnd/>
          </a:ln>
          <a:effectLst/>
        </p:spPr>
        <p:txBody>
          <a:bodyPr wrap="none" anchor="ctr"/>
          <a:lstStyle/>
          <a:p>
            <a:pPr algn="ctr"/>
            <a:r>
              <a:rPr lang="zh-CN" altLang="en-US" sz="1800" b="1" baseline="0">
                <a:ea typeface="黑体" pitchFamily="49" charset="-122"/>
              </a:rPr>
              <a:t>结果</a:t>
            </a:r>
          </a:p>
        </p:txBody>
      </p:sp>
      <p:sp>
        <p:nvSpPr>
          <p:cNvPr id="86024" name="Line 8"/>
          <p:cNvSpPr>
            <a:spLocks noChangeShapeType="1"/>
          </p:cNvSpPr>
          <p:nvPr/>
        </p:nvSpPr>
        <p:spPr bwMode="auto">
          <a:xfrm>
            <a:off x="2612799" y="2900048"/>
            <a:ext cx="516206"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25" name="Line 9"/>
          <p:cNvSpPr>
            <a:spLocks noChangeShapeType="1"/>
          </p:cNvSpPr>
          <p:nvPr/>
        </p:nvSpPr>
        <p:spPr bwMode="auto">
          <a:xfrm>
            <a:off x="5616324" y="2930731"/>
            <a:ext cx="516207"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26" name="Rectangle 10"/>
          <p:cNvSpPr>
            <a:spLocks noChangeArrowheads="1"/>
          </p:cNvSpPr>
          <p:nvPr/>
        </p:nvSpPr>
        <p:spPr bwMode="auto">
          <a:xfrm>
            <a:off x="352609" y="3437729"/>
            <a:ext cx="2153771" cy="42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aseline="0">
                <a:ea typeface="黑体" pitchFamily="49" charset="-122"/>
              </a:rPr>
              <a:t>任何促使我们行动的事情</a:t>
            </a:r>
          </a:p>
          <a:p>
            <a:pPr algn="ctr"/>
            <a:r>
              <a:rPr lang="zh-CN" altLang="en-US" sz="1400" baseline="0">
                <a:solidFill>
                  <a:srgbClr val="FF0000"/>
                </a:solidFill>
                <a:ea typeface="黑体" pitchFamily="49" charset="-122"/>
              </a:rPr>
              <a:t>如头部闷热</a:t>
            </a:r>
          </a:p>
        </p:txBody>
      </p:sp>
      <p:sp>
        <p:nvSpPr>
          <p:cNvPr id="86027" name="Rectangle 11"/>
          <p:cNvSpPr>
            <a:spLocks noChangeArrowheads="1"/>
          </p:cNvSpPr>
          <p:nvPr/>
        </p:nvSpPr>
        <p:spPr bwMode="auto">
          <a:xfrm>
            <a:off x="3319603" y="3443573"/>
            <a:ext cx="2045765" cy="42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aseline="0">
                <a:ea typeface="黑体" pitchFamily="49" charset="-122"/>
              </a:rPr>
              <a:t>我们做什么，如何做</a:t>
            </a:r>
          </a:p>
          <a:p>
            <a:pPr algn="ctr"/>
            <a:r>
              <a:rPr lang="zh-CN" altLang="en-US" sz="1400" baseline="0">
                <a:solidFill>
                  <a:srgbClr val="FF0000"/>
                </a:solidFill>
                <a:ea typeface="黑体" pitchFamily="49" charset="-122"/>
              </a:rPr>
              <a:t>如在安全帽上钻洞</a:t>
            </a:r>
          </a:p>
        </p:txBody>
      </p:sp>
      <p:sp>
        <p:nvSpPr>
          <p:cNvPr id="86028" name="Rectangle 12"/>
          <p:cNvSpPr>
            <a:spLocks noChangeArrowheads="1"/>
          </p:cNvSpPr>
          <p:nvPr/>
        </p:nvSpPr>
        <p:spPr bwMode="auto">
          <a:xfrm>
            <a:off x="6373956" y="3474256"/>
            <a:ext cx="2018763" cy="37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aseline="0">
                <a:ea typeface="黑体" pitchFamily="49" charset="-122"/>
              </a:rPr>
              <a:t>我们的行为会导致什么结果</a:t>
            </a:r>
          </a:p>
          <a:p>
            <a:pPr algn="ctr"/>
            <a:r>
              <a:rPr lang="zh-CN" altLang="en-US" sz="1400" baseline="0">
                <a:solidFill>
                  <a:srgbClr val="FF0000"/>
                </a:solidFill>
                <a:ea typeface="黑体" pitchFamily="49" charset="-122"/>
              </a:rPr>
              <a:t>如头部比较凉爽</a:t>
            </a:r>
          </a:p>
        </p:txBody>
      </p:sp>
      <p:sp>
        <p:nvSpPr>
          <p:cNvPr id="86029" name="Line 13"/>
          <p:cNvSpPr>
            <a:spLocks noChangeShapeType="1"/>
          </p:cNvSpPr>
          <p:nvPr/>
        </p:nvSpPr>
        <p:spPr bwMode="auto">
          <a:xfrm>
            <a:off x="7531846" y="4181422"/>
            <a:ext cx="0" cy="755383"/>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30" name="Line 14"/>
          <p:cNvSpPr>
            <a:spLocks noChangeShapeType="1"/>
          </p:cNvSpPr>
          <p:nvPr/>
        </p:nvSpPr>
        <p:spPr bwMode="auto">
          <a:xfrm>
            <a:off x="1332607" y="4198955"/>
            <a:ext cx="0" cy="755383"/>
          </a:xfrm>
          <a:prstGeom prst="line">
            <a:avLst/>
          </a:prstGeom>
          <a:noFill/>
          <a:ln w="412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31" name="Line 15"/>
          <p:cNvSpPr>
            <a:spLocks noChangeShapeType="1"/>
          </p:cNvSpPr>
          <p:nvPr/>
        </p:nvSpPr>
        <p:spPr bwMode="auto">
          <a:xfrm flipH="1" flipV="1">
            <a:off x="1332607" y="4932822"/>
            <a:ext cx="6173826" cy="23378"/>
          </a:xfrm>
          <a:prstGeom prst="line">
            <a:avLst/>
          </a:prstGeom>
          <a:noFill/>
          <a:ln w="412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032" name="Text Box 16"/>
          <p:cNvSpPr txBox="1">
            <a:spLocks noChangeArrowheads="1"/>
          </p:cNvSpPr>
          <p:nvPr/>
        </p:nvSpPr>
        <p:spPr bwMode="auto">
          <a:xfrm>
            <a:off x="1286546" y="5028210"/>
            <a:ext cx="6364426" cy="707886"/>
          </a:xfrm>
          <a:prstGeom prst="rect">
            <a:avLst/>
          </a:prstGeom>
          <a:solidFill>
            <a:srgbClr val="0070C0"/>
          </a:solidFill>
          <a:ln>
            <a:noFill/>
          </a:ln>
          <a:effectLst/>
        </p:spPr>
        <p:txBody>
          <a:bodyPr>
            <a:spAutoFit/>
          </a:bodyPr>
          <a:lstStyle/>
          <a:p>
            <a:pPr algn="ctr">
              <a:spcBef>
                <a:spcPct val="50000"/>
              </a:spcBef>
            </a:pPr>
            <a:r>
              <a:rPr lang="zh-CN" altLang="en-US" sz="2000" b="1" baseline="0" dirty="0">
                <a:solidFill>
                  <a:schemeClr val="bg1"/>
                </a:solidFill>
                <a:ea typeface="黑体" pitchFamily="49" charset="-122"/>
              </a:rPr>
              <a:t>现在或过去行为导致的结果会对我们的未来行为产生巨大影响</a:t>
            </a:r>
          </a:p>
        </p:txBody>
      </p:sp>
      <p:pic>
        <p:nvPicPr>
          <p:cNvPr id="86033" name="Picture 17" descr="photo1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721" y="840999"/>
            <a:ext cx="1301614" cy="1162791"/>
          </a:xfrm>
          <a:prstGeom prst="rect">
            <a:avLst/>
          </a:prstGeom>
          <a:noFill/>
          <a:extLst>
            <a:ext uri="{909E8E84-426E-40DD-AFC4-6F175D3DCCD1}">
              <a14:hiddenFill xmlns:a14="http://schemas.microsoft.com/office/drawing/2010/main">
                <a:solidFill>
                  <a:srgbClr val="FFFFFF"/>
                </a:solidFill>
              </a14:hiddenFill>
            </a:ext>
          </a:extLst>
        </p:spPr>
      </p:pic>
      <p:sp>
        <p:nvSpPr>
          <p:cNvPr id="86034" name="Oval 18"/>
          <p:cNvSpPr>
            <a:spLocks noChangeArrowheads="1"/>
          </p:cNvSpPr>
          <p:nvPr/>
        </p:nvSpPr>
        <p:spPr bwMode="auto">
          <a:xfrm>
            <a:off x="181770" y="1422394"/>
            <a:ext cx="2346845" cy="281454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035" name="Oval 19"/>
          <p:cNvSpPr>
            <a:spLocks noChangeArrowheads="1"/>
          </p:cNvSpPr>
          <p:nvPr/>
        </p:nvSpPr>
        <p:spPr bwMode="auto">
          <a:xfrm>
            <a:off x="6124589" y="1962030"/>
            <a:ext cx="2731922" cy="2111271"/>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800" baseline="0">
              <a:ea typeface="宋体" pitchFamily="2" charset="-122"/>
            </a:endParaRPr>
          </a:p>
        </p:txBody>
      </p:sp>
      <p:sp>
        <p:nvSpPr>
          <p:cNvPr id="20" name="Rectangle 5"/>
          <p:cNvSpPr>
            <a:spLocks noChangeArrowheads="1"/>
          </p:cNvSpPr>
          <p:nvPr/>
        </p:nvSpPr>
        <p:spPr bwMode="auto">
          <a:xfrm>
            <a:off x="334987" y="2168466"/>
            <a:ext cx="8920044"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lnSpc>
                <a:spcPct val="90000"/>
              </a:lnSpc>
              <a:spcBef>
                <a:spcPct val="20000"/>
              </a:spcBef>
            </a:pPr>
            <a:r>
              <a:rPr lang="en-US" altLang="zh-CN" u="none" dirty="0">
                <a:latin typeface="微软雅黑" panose="020B0503020204020204" pitchFamily="34" charset="-122"/>
                <a:ea typeface="微软雅黑" panose="020B0503020204020204" pitchFamily="34" charset="-122"/>
              </a:rPr>
              <a:t>A</a:t>
            </a:r>
            <a:r>
              <a:rPr lang="zh-CN" altLang="en-US" u="none" dirty="0">
                <a:latin typeface="微软雅黑" panose="020B0503020204020204" pitchFamily="34" charset="-122"/>
                <a:ea typeface="微软雅黑" panose="020B0503020204020204" pitchFamily="34" charset="-122"/>
              </a:rPr>
              <a:t>前因（</a:t>
            </a:r>
            <a:r>
              <a:rPr lang="en-US" altLang="zh-CN" u="none" dirty="0">
                <a:latin typeface="微软雅黑" panose="020B0503020204020204" pitchFamily="34" charset="-122"/>
                <a:ea typeface="微软雅黑" panose="020B0503020204020204" pitchFamily="34" charset="-122"/>
              </a:rPr>
              <a:t>Antecedent) ——— </a:t>
            </a:r>
            <a:r>
              <a:rPr lang="en-US" altLang="zh-CN" u="none" dirty="0" smtClean="0">
                <a:latin typeface="微软雅黑" panose="020B0503020204020204" pitchFamily="34" charset="-122"/>
                <a:ea typeface="微软雅黑" panose="020B0503020204020204" pitchFamily="34" charset="-122"/>
              </a:rPr>
              <a:t>B </a:t>
            </a:r>
            <a:r>
              <a:rPr lang="zh-CN" altLang="en-US" u="none" dirty="0">
                <a:latin typeface="微软雅黑" panose="020B0503020204020204" pitchFamily="34" charset="-122"/>
                <a:ea typeface="微软雅黑" panose="020B0503020204020204" pitchFamily="34" charset="-122"/>
              </a:rPr>
              <a:t>行为（</a:t>
            </a:r>
            <a:r>
              <a:rPr lang="en-US" altLang="zh-CN" u="none" dirty="0">
                <a:latin typeface="微软雅黑" panose="020B0503020204020204" pitchFamily="34" charset="-122"/>
                <a:ea typeface="微软雅黑" panose="020B0503020204020204" pitchFamily="34" charset="-122"/>
              </a:rPr>
              <a:t>Behavior) </a:t>
            </a:r>
            <a:r>
              <a:rPr lang="en-US" altLang="zh-CN" u="none" dirty="0" smtClean="0">
                <a:latin typeface="微软雅黑" panose="020B0503020204020204" pitchFamily="34" charset="-122"/>
                <a:ea typeface="微软雅黑" panose="020B0503020204020204" pitchFamily="34" charset="-122"/>
              </a:rPr>
              <a:t>——— </a:t>
            </a:r>
            <a:r>
              <a:rPr lang="en-US" altLang="zh-CN" u="none" dirty="0">
                <a:latin typeface="微软雅黑" panose="020B0503020204020204" pitchFamily="34" charset="-122"/>
                <a:ea typeface="微软雅黑" panose="020B0503020204020204" pitchFamily="34" charset="-122"/>
              </a:rPr>
              <a:t>C</a:t>
            </a:r>
            <a:r>
              <a:rPr lang="zh-CN" altLang="en-US" u="none" dirty="0">
                <a:latin typeface="微软雅黑" panose="020B0503020204020204" pitchFamily="34" charset="-122"/>
                <a:ea typeface="微软雅黑" panose="020B0503020204020204" pitchFamily="34" charset="-122"/>
              </a:rPr>
              <a:t>后果（</a:t>
            </a:r>
            <a:r>
              <a:rPr lang="en-US" altLang="zh-CN" u="none" dirty="0">
                <a:latin typeface="微软雅黑" panose="020B0503020204020204" pitchFamily="34" charset="-122"/>
                <a:ea typeface="微软雅黑" panose="020B0503020204020204" pitchFamily="34" charset="-122"/>
              </a:rPr>
              <a:t>Consequence)</a:t>
            </a:r>
          </a:p>
          <a:p>
            <a:pPr eaLnBrk="1" hangingPunct="1">
              <a:lnSpc>
                <a:spcPct val="90000"/>
              </a:lnSpc>
              <a:spcBef>
                <a:spcPct val="20000"/>
              </a:spcBef>
            </a:pPr>
            <a:endParaRPr lang="en-US" altLang="zh-CN" u="none" dirty="0">
              <a:latin typeface="微软雅黑" panose="020B0503020204020204" pitchFamily="34" charset="-122"/>
              <a:ea typeface="微软雅黑" panose="020B0503020204020204" pitchFamily="34" charset="-122"/>
            </a:endParaRPr>
          </a:p>
          <a:p>
            <a:pPr eaLnBrk="1" hangingPunct="1">
              <a:lnSpc>
                <a:spcPct val="90000"/>
              </a:lnSpc>
              <a:spcBef>
                <a:spcPct val="20000"/>
              </a:spcBef>
            </a:pPr>
            <a:r>
              <a:rPr lang="en-US" altLang="zh-CN" sz="2000" u="none" dirty="0">
                <a:latin typeface="微软雅黑" panose="020B0503020204020204" pitchFamily="34" charset="-122"/>
                <a:ea typeface="微软雅黑" panose="020B0503020204020204" pitchFamily="34" charset="-122"/>
              </a:rPr>
              <a:t> </a:t>
            </a:r>
            <a:endParaRPr lang="zh-CN" altLang="en-US" sz="2000" b="1" u="none" dirty="0">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4127568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zh-CN" dirty="0" smtClean="0">
                <a:ea typeface="宋体" pitchFamily="2" charset="-122"/>
              </a:rPr>
              <a:t>ABC </a:t>
            </a:r>
            <a:r>
              <a:rPr lang="zh-CN" altLang="en-US" dirty="0" smtClean="0">
                <a:ea typeface="黑体" pitchFamily="49" charset="-122"/>
              </a:rPr>
              <a:t>分析</a:t>
            </a:r>
          </a:p>
        </p:txBody>
      </p:sp>
      <p:sp>
        <p:nvSpPr>
          <p:cNvPr id="90115" name="Rectangle 3"/>
          <p:cNvSpPr>
            <a:spLocks noChangeArrowheads="1"/>
          </p:cNvSpPr>
          <p:nvPr/>
        </p:nvSpPr>
        <p:spPr bwMode="auto">
          <a:xfrm>
            <a:off x="429870" y="1532989"/>
            <a:ext cx="5485133" cy="266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750" indent="-158750" eaLnBrk="0" hangingPunct="0">
              <a:lnSpc>
                <a:spcPts val="3000"/>
              </a:lnSpc>
              <a:buChar char="•"/>
              <a:defRPr sz="2000">
                <a:solidFill>
                  <a:schemeClr val="tx1"/>
                </a:solidFill>
                <a:latin typeface="Arial" pitchFamily="34" charset="0"/>
                <a:cs typeface="Arial" pitchFamily="34" charset="0"/>
              </a:defRPr>
            </a:lvl1pPr>
            <a:lvl2pPr marL="346075" indent="-185738" eaLnBrk="0" hangingPunct="0">
              <a:lnSpc>
                <a:spcPts val="3000"/>
              </a:lnSpc>
              <a:buChar char="–"/>
              <a:defRPr sz="2000">
                <a:solidFill>
                  <a:schemeClr val="tx1"/>
                </a:solidFill>
                <a:latin typeface="Arial" pitchFamily="34" charset="0"/>
                <a:cs typeface="Arial" pitchFamily="34" charset="0"/>
              </a:defRPr>
            </a:lvl2pPr>
            <a:lvl3pPr marL="530225" indent="-182563" eaLnBrk="0" hangingPunct="0">
              <a:lnSpc>
                <a:spcPts val="3000"/>
              </a:lnSpc>
              <a:buChar char="•"/>
              <a:defRPr sz="2000">
                <a:solidFill>
                  <a:schemeClr val="tx1"/>
                </a:solidFill>
                <a:latin typeface="Arial" pitchFamily="34" charset="0"/>
                <a:cs typeface="Arial" pitchFamily="34" charset="0"/>
              </a:defRPr>
            </a:lvl3pPr>
            <a:lvl4pPr marL="708025" indent="-176213" eaLnBrk="0" hangingPunct="0">
              <a:lnSpc>
                <a:spcPts val="3000"/>
              </a:lnSpc>
              <a:buChar char="–"/>
              <a:defRPr sz="2000">
                <a:solidFill>
                  <a:schemeClr val="tx1"/>
                </a:solidFill>
                <a:latin typeface="Arial" pitchFamily="34" charset="0"/>
                <a:cs typeface="Arial" pitchFamily="34" charset="0"/>
              </a:defRPr>
            </a:lvl4pPr>
            <a:lvl5pPr marL="885825" indent="-176213" eaLnBrk="0" hangingPunct="0">
              <a:lnSpc>
                <a:spcPts val="3000"/>
              </a:lnSpc>
              <a:buChar char="•"/>
              <a:defRPr sz="2000">
                <a:solidFill>
                  <a:schemeClr val="tx1"/>
                </a:solidFill>
                <a:latin typeface="Arial" pitchFamily="34" charset="0"/>
                <a:cs typeface="Arial" pitchFamily="34" charset="0"/>
              </a:defRPr>
            </a:lvl5pPr>
            <a:lvl6pPr marL="1343025" indent="-176213" eaLnBrk="0" fontAlgn="base" hangingPunct="0">
              <a:lnSpc>
                <a:spcPts val="3000"/>
              </a:lnSpc>
              <a:spcBef>
                <a:spcPct val="0"/>
              </a:spcBef>
              <a:spcAft>
                <a:spcPct val="0"/>
              </a:spcAft>
              <a:buChar char="•"/>
              <a:defRPr sz="2000">
                <a:solidFill>
                  <a:schemeClr val="tx1"/>
                </a:solidFill>
                <a:latin typeface="Arial" pitchFamily="34" charset="0"/>
                <a:cs typeface="Arial" pitchFamily="34" charset="0"/>
              </a:defRPr>
            </a:lvl6pPr>
            <a:lvl7pPr marL="1800225" indent="-176213" eaLnBrk="0" fontAlgn="base" hangingPunct="0">
              <a:lnSpc>
                <a:spcPts val="3000"/>
              </a:lnSpc>
              <a:spcBef>
                <a:spcPct val="0"/>
              </a:spcBef>
              <a:spcAft>
                <a:spcPct val="0"/>
              </a:spcAft>
              <a:buChar char="•"/>
              <a:defRPr sz="2000">
                <a:solidFill>
                  <a:schemeClr val="tx1"/>
                </a:solidFill>
                <a:latin typeface="Arial" pitchFamily="34" charset="0"/>
                <a:cs typeface="Arial" pitchFamily="34" charset="0"/>
              </a:defRPr>
            </a:lvl7pPr>
            <a:lvl8pPr marL="2257425" indent="-176213" eaLnBrk="0" fontAlgn="base" hangingPunct="0">
              <a:lnSpc>
                <a:spcPts val="3000"/>
              </a:lnSpc>
              <a:spcBef>
                <a:spcPct val="0"/>
              </a:spcBef>
              <a:spcAft>
                <a:spcPct val="0"/>
              </a:spcAft>
              <a:buChar char="•"/>
              <a:defRPr sz="2000">
                <a:solidFill>
                  <a:schemeClr val="tx1"/>
                </a:solidFill>
                <a:latin typeface="Arial" pitchFamily="34" charset="0"/>
                <a:cs typeface="Arial" pitchFamily="34" charset="0"/>
              </a:defRPr>
            </a:lvl8pPr>
            <a:lvl9pPr marL="2714625" indent="-176213" eaLnBrk="0" fontAlgn="base" hangingPunct="0">
              <a:lnSpc>
                <a:spcPts val="3000"/>
              </a:lnSpc>
              <a:spcBef>
                <a:spcPct val="0"/>
              </a:spcBef>
              <a:spcAft>
                <a:spcPct val="0"/>
              </a:spcAft>
              <a:buChar char="•"/>
              <a:defRPr sz="2000">
                <a:solidFill>
                  <a:schemeClr val="tx1"/>
                </a:solidFill>
                <a:latin typeface="Arial" pitchFamily="34" charset="0"/>
                <a:cs typeface="Arial" pitchFamily="34" charset="0"/>
              </a:defRPr>
            </a:lvl9pPr>
          </a:lstStyle>
          <a:p>
            <a:pPr>
              <a:lnSpc>
                <a:spcPct val="300000"/>
              </a:lnSpc>
            </a:pPr>
            <a:r>
              <a:rPr lang="en-US" altLang="zh-CN" baseline="0" dirty="0">
                <a:ea typeface="黑体" pitchFamily="49" charset="-122"/>
              </a:rPr>
              <a:t>A</a:t>
            </a:r>
            <a:r>
              <a:rPr lang="zh-CN" altLang="en-US" baseline="0" dirty="0">
                <a:ea typeface="黑体" pitchFamily="49" charset="-122"/>
              </a:rPr>
              <a:t>：前提</a:t>
            </a:r>
          </a:p>
          <a:p>
            <a:pPr>
              <a:lnSpc>
                <a:spcPct val="300000"/>
              </a:lnSpc>
            </a:pPr>
            <a:r>
              <a:rPr lang="en-US" altLang="zh-CN" baseline="0" dirty="0">
                <a:ea typeface="黑体" pitchFamily="49" charset="-122"/>
              </a:rPr>
              <a:t>B</a:t>
            </a:r>
            <a:r>
              <a:rPr lang="zh-CN" altLang="en-US" baseline="0" dirty="0">
                <a:ea typeface="黑体" pitchFamily="49" charset="-122"/>
              </a:rPr>
              <a:t>：行为</a:t>
            </a:r>
          </a:p>
          <a:p>
            <a:pPr>
              <a:lnSpc>
                <a:spcPct val="300000"/>
              </a:lnSpc>
            </a:pPr>
            <a:r>
              <a:rPr lang="en-US" altLang="zh-CN" baseline="0" dirty="0">
                <a:ea typeface="黑体" pitchFamily="49" charset="-122"/>
              </a:rPr>
              <a:t>C</a:t>
            </a:r>
            <a:r>
              <a:rPr lang="zh-CN" altLang="en-US" baseline="0" dirty="0">
                <a:ea typeface="黑体" pitchFamily="49" charset="-122"/>
              </a:rPr>
              <a:t>：结果</a:t>
            </a:r>
          </a:p>
        </p:txBody>
      </p:sp>
      <p:sp>
        <p:nvSpPr>
          <p:cNvPr id="90116" name="Text Box 4"/>
          <p:cNvSpPr txBox="1">
            <a:spLocks noChangeArrowheads="1"/>
          </p:cNvSpPr>
          <p:nvPr/>
        </p:nvSpPr>
        <p:spPr bwMode="auto">
          <a:xfrm>
            <a:off x="1781290" y="2008533"/>
            <a:ext cx="37890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b="1" baseline="0" dirty="0">
                <a:solidFill>
                  <a:srgbClr val="C00000"/>
                </a:solidFill>
                <a:latin typeface="宋体"/>
                <a:ea typeface="黑体" pitchFamily="49" charset="-122"/>
              </a:rPr>
              <a:t>“</a:t>
            </a:r>
            <a:r>
              <a:rPr lang="zh-CN" altLang="en-US" b="1" baseline="0" dirty="0">
                <a:solidFill>
                  <a:srgbClr val="C00000"/>
                </a:solidFill>
                <a:latin typeface="黑体" pitchFamily="49" charset="-122"/>
                <a:ea typeface="黑体" pitchFamily="49" charset="-122"/>
              </a:rPr>
              <a:t>为何</a:t>
            </a:r>
            <a:r>
              <a:rPr lang="zh-CN" altLang="en-US" b="1" baseline="0" dirty="0">
                <a:solidFill>
                  <a:srgbClr val="C00000"/>
                </a:solidFill>
                <a:latin typeface="宋体"/>
                <a:ea typeface="黑体" pitchFamily="49" charset="-122"/>
              </a:rPr>
              <a:t>”</a:t>
            </a:r>
            <a:r>
              <a:rPr lang="en-US" altLang="zh-CN" b="1" baseline="0" dirty="0">
                <a:solidFill>
                  <a:srgbClr val="C00000"/>
                </a:solidFill>
                <a:latin typeface="黑体" pitchFamily="49" charset="-122"/>
                <a:ea typeface="黑体" pitchFamily="49" charset="-122"/>
              </a:rPr>
              <a:t>?</a:t>
            </a:r>
          </a:p>
        </p:txBody>
      </p:sp>
      <p:sp>
        <p:nvSpPr>
          <p:cNvPr id="90117" name="Text Box 5"/>
          <p:cNvSpPr txBox="1">
            <a:spLocks noChangeArrowheads="1"/>
          </p:cNvSpPr>
          <p:nvPr/>
        </p:nvSpPr>
        <p:spPr bwMode="auto">
          <a:xfrm>
            <a:off x="1877232" y="2948536"/>
            <a:ext cx="3789016" cy="35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b="1" baseline="0" dirty="0">
                <a:ea typeface="黑体" pitchFamily="49" charset="-122"/>
              </a:rPr>
              <a:t>工人在打磨时未佩戴防护面罩</a:t>
            </a:r>
          </a:p>
        </p:txBody>
      </p:sp>
      <p:sp>
        <p:nvSpPr>
          <p:cNvPr id="90118" name="Text Box 6"/>
          <p:cNvSpPr txBox="1">
            <a:spLocks noChangeArrowheads="1"/>
          </p:cNvSpPr>
          <p:nvPr/>
        </p:nvSpPr>
        <p:spPr bwMode="auto">
          <a:xfrm>
            <a:off x="1877231" y="3808783"/>
            <a:ext cx="3789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b="1" baseline="0" dirty="0">
                <a:solidFill>
                  <a:srgbClr val="0070C0"/>
                </a:solidFill>
                <a:ea typeface="黑体" pitchFamily="49" charset="-122"/>
              </a:rPr>
              <a:t>那么肯定会或可能会发生什么？</a:t>
            </a:r>
          </a:p>
        </p:txBody>
      </p:sp>
      <p:sp>
        <p:nvSpPr>
          <p:cNvPr id="5" name="云形标注 4"/>
          <p:cNvSpPr/>
          <p:nvPr/>
        </p:nvSpPr>
        <p:spPr bwMode="auto">
          <a:xfrm>
            <a:off x="2918151" y="491580"/>
            <a:ext cx="4032560" cy="1345770"/>
          </a:xfrm>
          <a:prstGeom prst="cloudCallout">
            <a:avLst>
              <a:gd name="adj1" fmla="val -46838"/>
              <a:gd name="adj2" fmla="val 66852"/>
            </a:avLst>
          </a:prstGeom>
          <a:solidFill>
            <a:srgbClr val="FFFF00"/>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r>
              <a:rPr lang="zh-CN" altLang="en-US" sz="1600" dirty="0">
                <a:latin typeface="微软雅黑" panose="020B0503020204020204" pitchFamily="34" charset="-122"/>
                <a:ea typeface="微软雅黑" panose="020B0503020204020204" pitchFamily="34" charset="-122"/>
              </a:rPr>
              <a:t>防护面具不合适、状况差、没有提供防护面具、影响视线、太匆忙</a:t>
            </a:r>
          </a:p>
        </p:txBody>
      </p:sp>
      <p:sp>
        <p:nvSpPr>
          <p:cNvPr id="6" name="云形标注 5"/>
          <p:cNvSpPr/>
          <p:nvPr/>
        </p:nvSpPr>
        <p:spPr bwMode="auto">
          <a:xfrm>
            <a:off x="3062171" y="4596150"/>
            <a:ext cx="3312460" cy="970961"/>
          </a:xfrm>
          <a:prstGeom prst="cloudCallout">
            <a:avLst>
              <a:gd name="adj1" fmla="val -45776"/>
              <a:gd name="adj2" fmla="val -84824"/>
            </a:avLst>
          </a:prstGeom>
          <a:solidFill>
            <a:schemeClr val="bg1">
              <a:lumMod val="85000"/>
            </a:schemeClr>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r>
              <a:rPr lang="zh-CN" altLang="en-US" sz="1600" dirty="0">
                <a:solidFill>
                  <a:srgbClr val="FF0000"/>
                </a:solidFill>
                <a:latin typeface="微软雅黑" panose="020B0503020204020204" pitchFamily="34" charset="-122"/>
                <a:ea typeface="微软雅黑" panose="020B0503020204020204" pitchFamily="34" charset="-122"/>
              </a:rPr>
              <a:t>舒适、视域清晰、易受伤害、更快完工</a:t>
            </a: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5414" r="6400"/>
          <a:stretch/>
        </p:blipFill>
        <p:spPr>
          <a:xfrm>
            <a:off x="5294481" y="1960104"/>
            <a:ext cx="3711756" cy="2348006"/>
          </a:xfrm>
          <a:prstGeom prst="rect">
            <a:avLst/>
          </a:prstGeom>
        </p:spPr>
        <p:style>
          <a:lnRef idx="3">
            <a:schemeClr val="lt1"/>
          </a:lnRef>
          <a:fillRef idx="1">
            <a:schemeClr val="accent1"/>
          </a:fillRef>
          <a:effectRef idx="1">
            <a:schemeClr val="accent1"/>
          </a:effectRef>
          <a:fontRef idx="minor">
            <a:schemeClr val="lt1"/>
          </a:fontRef>
        </p:style>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9789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01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8"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457438" y="491580"/>
            <a:ext cx="8233887" cy="1051983"/>
          </a:xfrm>
          <a:prstGeom prst="rect">
            <a:avLst/>
          </a:prstGeom>
        </p:spPr>
        <p:txBody>
          <a:bodyPr anchor="ctr"/>
          <a:lstStyle/>
          <a:p>
            <a:pPr algn="ctr"/>
            <a:r>
              <a:rPr lang="zh-CN" altLang="en-US" dirty="0" smtClean="0">
                <a:ea typeface="黑体" pitchFamily="49" charset="-122"/>
              </a:rPr>
              <a:t>不安全行为的结果</a:t>
            </a:r>
          </a:p>
        </p:txBody>
      </p:sp>
      <p:sp>
        <p:nvSpPr>
          <p:cNvPr id="96259" name="Rectangle 3"/>
          <p:cNvSpPr>
            <a:spLocks noGrp="1" noChangeArrowheads="1"/>
          </p:cNvSpPr>
          <p:nvPr>
            <p:ph type="body" idx="1"/>
          </p:nvPr>
        </p:nvSpPr>
        <p:spPr/>
        <p:txBody>
          <a:bodyPr/>
          <a:lstStyle/>
          <a:p>
            <a:r>
              <a:rPr lang="en-US" altLang="zh-CN" sz="1600" b="1" dirty="0" smtClean="0">
                <a:solidFill>
                  <a:srgbClr val="0070C0"/>
                </a:solidFill>
                <a:latin typeface="微软雅黑" panose="020B0503020204020204" pitchFamily="34" charset="-122"/>
                <a:ea typeface="微软雅黑" panose="020B0503020204020204" pitchFamily="34" charset="-122"/>
              </a:rPr>
              <a:t>8</a:t>
            </a:r>
            <a:r>
              <a:rPr lang="zh-CN" altLang="en-US" sz="1600" b="1" dirty="0" smtClean="0">
                <a:solidFill>
                  <a:srgbClr val="0070C0"/>
                </a:solidFill>
                <a:latin typeface="微软雅黑" panose="020B0503020204020204" pitchFamily="34" charset="-122"/>
                <a:ea typeface="微软雅黑" panose="020B0503020204020204" pitchFamily="34" charset="-122"/>
              </a:rPr>
              <a:t>点和老板开会</a:t>
            </a:r>
          </a:p>
          <a:p>
            <a:r>
              <a:rPr lang="zh-CN" altLang="en-US" sz="1600" b="1" dirty="0" smtClean="0">
                <a:solidFill>
                  <a:srgbClr val="0070C0"/>
                </a:solidFill>
                <a:latin typeface="微软雅黑" panose="020B0503020204020204" pitchFamily="34" charset="-122"/>
                <a:ea typeface="微软雅黑" panose="020B0503020204020204" pitchFamily="34" charset="-122"/>
              </a:rPr>
              <a:t>出发晚了</a:t>
            </a:r>
          </a:p>
          <a:p>
            <a:r>
              <a:rPr lang="zh-CN" altLang="en-US" sz="1600" b="1" dirty="0" smtClean="0">
                <a:solidFill>
                  <a:srgbClr val="0070C0"/>
                </a:solidFill>
                <a:latin typeface="微软雅黑" panose="020B0503020204020204" pitchFamily="34" charset="-122"/>
                <a:ea typeface="微软雅黑" panose="020B0503020204020204" pitchFamily="34" charset="-122"/>
              </a:rPr>
              <a:t>早上</a:t>
            </a:r>
            <a:r>
              <a:rPr lang="en-US" altLang="zh-CN" sz="1600" b="1" dirty="0" smtClean="0">
                <a:solidFill>
                  <a:srgbClr val="0070C0"/>
                </a:solidFill>
                <a:latin typeface="微软雅黑" panose="020B0503020204020204" pitchFamily="34" charset="-122"/>
                <a:ea typeface="微软雅黑" panose="020B0503020204020204" pitchFamily="34" charset="-122"/>
              </a:rPr>
              <a:t>7</a:t>
            </a:r>
            <a:r>
              <a:rPr lang="zh-CN" altLang="en-US" sz="1600" b="1" dirty="0" smtClean="0">
                <a:solidFill>
                  <a:srgbClr val="0070C0"/>
                </a:solidFill>
                <a:latin typeface="微软雅黑" panose="020B0503020204020204" pitchFamily="34" charset="-122"/>
                <a:ea typeface="微软雅黑" panose="020B0503020204020204" pitchFamily="34" charset="-122"/>
              </a:rPr>
              <a:t>点</a:t>
            </a:r>
            <a:r>
              <a:rPr lang="en-US" altLang="zh-CN" sz="1600" b="1" dirty="0" smtClean="0">
                <a:solidFill>
                  <a:srgbClr val="0070C0"/>
                </a:solidFill>
                <a:latin typeface="微软雅黑" panose="020B0503020204020204" pitchFamily="34" charset="-122"/>
                <a:ea typeface="微软雅黑" panose="020B0503020204020204" pitchFamily="34" charset="-122"/>
              </a:rPr>
              <a:t>55</a:t>
            </a:r>
            <a:r>
              <a:rPr lang="zh-CN" altLang="en-US" sz="1600" b="1" dirty="0" smtClean="0">
                <a:solidFill>
                  <a:srgbClr val="0070C0"/>
                </a:solidFill>
                <a:latin typeface="微软雅黑" panose="020B0503020204020204" pitchFamily="34" charset="-122"/>
                <a:ea typeface="微软雅黑" panose="020B0503020204020204" pitchFamily="34" charset="-122"/>
              </a:rPr>
              <a:t>分</a:t>
            </a:r>
            <a:r>
              <a:rPr lang="en-US" altLang="zh-CN" sz="1600" b="1" dirty="0" smtClean="0">
                <a:solidFill>
                  <a:srgbClr val="0070C0"/>
                </a:solidFill>
                <a:latin typeface="微软雅黑" panose="020B0503020204020204" pitchFamily="34" charset="-122"/>
                <a:ea typeface="微软雅黑" panose="020B0503020204020204" pitchFamily="34" charset="-122"/>
              </a:rPr>
              <a:t>——</a:t>
            </a:r>
            <a:r>
              <a:rPr lang="zh-CN" altLang="en-US" sz="1600" b="1" dirty="0" smtClean="0">
                <a:solidFill>
                  <a:srgbClr val="0070C0"/>
                </a:solidFill>
                <a:latin typeface="微软雅黑" panose="020B0503020204020204" pitchFamily="34" charset="-122"/>
                <a:ea typeface="微软雅黑" panose="020B0503020204020204" pitchFamily="34" charset="-122"/>
              </a:rPr>
              <a:t>刚刚到达：</a:t>
            </a: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a:solidFill>
                <a:srgbClr val="0070C0"/>
              </a:solidFill>
              <a:latin typeface="微软雅黑" panose="020B0503020204020204" pitchFamily="34" charset="-122"/>
              <a:ea typeface="微软雅黑" panose="020B0503020204020204" pitchFamily="34" charset="-122"/>
            </a:endParaRPr>
          </a:p>
          <a:p>
            <a:pPr marL="0" indent="0">
              <a:buNone/>
            </a:pPr>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endParaRPr lang="en-US" altLang="zh-CN" sz="1600" b="1" dirty="0" smtClean="0">
              <a:solidFill>
                <a:srgbClr val="0070C0"/>
              </a:solidFill>
              <a:latin typeface="微软雅黑" panose="020B0503020204020204" pitchFamily="34" charset="-122"/>
              <a:ea typeface="微软雅黑" panose="020B0503020204020204" pitchFamily="34" charset="-122"/>
            </a:endParaRPr>
          </a:p>
          <a:p>
            <a:r>
              <a:rPr lang="zh-CN" altLang="en-US" sz="1600" b="1" dirty="0" smtClean="0">
                <a:solidFill>
                  <a:srgbClr val="0070C0"/>
                </a:solidFill>
                <a:latin typeface="微软雅黑" panose="020B0503020204020204" pitchFamily="34" charset="-122"/>
                <a:ea typeface="微软雅黑" panose="020B0503020204020204" pitchFamily="34" charset="-122"/>
              </a:rPr>
              <a:t>前提？行为？结果</a:t>
            </a:r>
            <a:r>
              <a:rPr lang="en-US" altLang="zh-CN" sz="1600" b="1" dirty="0" smtClean="0">
                <a:solidFill>
                  <a:srgbClr val="0070C0"/>
                </a:solidFill>
                <a:latin typeface="微软雅黑" panose="020B0503020204020204" pitchFamily="34" charset="-122"/>
                <a:ea typeface="微软雅黑" panose="020B0503020204020204" pitchFamily="34" charset="-122"/>
              </a:rPr>
              <a:t>?</a:t>
            </a:r>
          </a:p>
          <a:p>
            <a:r>
              <a:rPr lang="zh-CN" altLang="en-US" sz="1600" b="1" dirty="0" smtClean="0">
                <a:solidFill>
                  <a:srgbClr val="0070C0"/>
                </a:solidFill>
                <a:latin typeface="微软雅黑" panose="020B0503020204020204" pitchFamily="34" charset="-122"/>
                <a:ea typeface="微软雅黑" panose="020B0503020204020204" pitchFamily="34" charset="-122"/>
              </a:rPr>
              <a:t>同样情况发生，下一次他将会怎么做</a:t>
            </a:r>
            <a:r>
              <a:rPr lang="en-US" altLang="zh-CN" sz="1600" b="1" dirty="0" smtClean="0">
                <a:solidFill>
                  <a:srgbClr val="0070C0"/>
                </a:solidFill>
                <a:latin typeface="微软雅黑" panose="020B0503020204020204" pitchFamily="34" charset="-122"/>
                <a:ea typeface="微软雅黑" panose="020B0503020204020204" pitchFamily="34" charset="-122"/>
              </a:rPr>
              <a:t>?</a:t>
            </a:r>
          </a:p>
          <a:p>
            <a:endParaRPr lang="zh-CN" altLang="en-US" sz="1600" b="1" dirty="0" smtClean="0">
              <a:solidFill>
                <a:srgbClr val="0070C0"/>
              </a:solidFill>
              <a:latin typeface="微软雅黑" panose="020B0503020204020204" pitchFamily="34" charset="-122"/>
              <a:ea typeface="微软雅黑" panose="020B0503020204020204" pitchFamily="34" charset="-122"/>
            </a:endParaRPr>
          </a:p>
        </p:txBody>
      </p:sp>
      <p:pic>
        <p:nvPicPr>
          <p:cNvPr id="96260" name="Picture 4" descr="street%20traffic%20light%20red%20day%20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513" y="2384496"/>
            <a:ext cx="1745572" cy="2314363"/>
          </a:xfrm>
          <a:prstGeom prst="rect">
            <a:avLst/>
          </a:prstGeom>
          <a:noFill/>
          <a:extLst>
            <a:ext uri="{909E8E84-426E-40DD-AFC4-6F175D3DCCD1}">
              <a14:hiddenFill xmlns:a14="http://schemas.microsoft.com/office/drawing/2010/main">
                <a:solidFill>
                  <a:srgbClr val="FFFFFF"/>
                </a:solidFill>
              </a14:hiddenFill>
            </a:ext>
          </a:extLst>
        </p:spPr>
      </p:pic>
      <p:pic>
        <p:nvPicPr>
          <p:cNvPr id="96261" name="Picture 5" descr="car-red-light-n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985" y="1788372"/>
            <a:ext cx="4568028" cy="3060980"/>
          </a:xfrm>
          <a:prstGeom prst="rect">
            <a:avLst/>
          </a:prstGeom>
          <a:noFill/>
          <a:extLst>
            <a:ext uri="{909E8E84-426E-40DD-AFC4-6F175D3DCCD1}">
              <a14:hiddenFill xmlns:a14="http://schemas.microsoft.com/office/drawing/2010/main">
                <a:solidFill>
                  <a:srgbClr val="FFFFFF"/>
                </a:solidFill>
              </a14:hiddenFill>
            </a:ext>
          </a:extLst>
        </p:spPr>
      </p:pic>
      <p:sp>
        <p:nvSpPr>
          <p:cNvPr id="96262" name="Oval 6"/>
          <p:cNvSpPr>
            <a:spLocks noChangeArrowheads="1"/>
          </p:cNvSpPr>
          <p:nvPr/>
        </p:nvSpPr>
        <p:spPr bwMode="auto">
          <a:xfrm>
            <a:off x="6207181" y="2789218"/>
            <a:ext cx="609918" cy="42079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263" name="AutoShape 7"/>
          <p:cNvSpPr>
            <a:spLocks noChangeArrowheads="1"/>
          </p:cNvSpPr>
          <p:nvPr/>
        </p:nvSpPr>
        <p:spPr bwMode="auto">
          <a:xfrm>
            <a:off x="4421902" y="2103967"/>
            <a:ext cx="1524794" cy="981851"/>
          </a:xfrm>
          <a:prstGeom prst="cloudCallout">
            <a:avLst>
              <a:gd name="adj1" fmla="val 15315"/>
              <a:gd name="adj2" fmla="val 80060"/>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800" baseline="0">
                <a:ea typeface="黑体" pitchFamily="49" charset="-122"/>
              </a:rPr>
              <a:t>我能</a:t>
            </a:r>
          </a:p>
          <a:p>
            <a:pPr algn="ctr"/>
            <a:r>
              <a:rPr lang="zh-CN" altLang="en-US" sz="1800" baseline="0">
                <a:ea typeface="黑体" pitchFamily="49" charset="-122"/>
              </a:rPr>
              <a:t>对付！</a:t>
            </a:r>
          </a:p>
        </p:txBody>
      </p:sp>
      <p:sp>
        <p:nvSpPr>
          <p:cNvPr id="96264" name="Line 8"/>
          <p:cNvSpPr>
            <a:spLocks noChangeShapeType="1"/>
          </p:cNvSpPr>
          <p:nvPr/>
        </p:nvSpPr>
        <p:spPr bwMode="auto">
          <a:xfrm flipV="1">
            <a:off x="6535966" y="3610349"/>
            <a:ext cx="676627" cy="1168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Rectangle 2"/>
          <p:cNvSpPr txBox="1">
            <a:spLocks noChangeArrowheads="1"/>
          </p:cNvSpPr>
          <p:nvPr/>
        </p:nvSpPr>
        <p:spPr bwMode="auto">
          <a:xfrm>
            <a:off x="508873" y="59520"/>
            <a:ext cx="2530204" cy="576080"/>
          </a:xfrm>
          <a:prstGeom prst="rect">
            <a:avLst/>
          </a:prstGeom>
          <a:noFill/>
          <a:ln w="9525">
            <a:noFill/>
            <a:miter lim="800000"/>
            <a:headEnd/>
            <a:tailEnd/>
          </a:ln>
        </p:spPr>
        <p:txBody>
          <a:bodyPr/>
          <a:lstStyle/>
          <a:p>
            <a:pPr marL="342900" indent="-342900" eaLnBrk="0" hangingPunct="0">
              <a:spcBef>
                <a:spcPct val="20000"/>
              </a:spcBef>
              <a:defRPr/>
            </a:pPr>
            <a:r>
              <a:rPr lang="en-US" altLang="zh-CN" sz="2800" b="1" u="none" dirty="0" smtClean="0">
                <a:latin typeface="微软雅黑" panose="020B0503020204020204" pitchFamily="34" charset="-122"/>
                <a:ea typeface="微软雅黑" panose="020B0503020204020204" pitchFamily="34" charset="-122"/>
                <a:cs typeface="+mj-cs"/>
              </a:rPr>
              <a:t>ABC</a:t>
            </a:r>
            <a:r>
              <a:rPr lang="zh-CN" altLang="en-US" sz="2800" b="1" dirty="0">
                <a:latin typeface="微软雅黑" panose="020B0503020204020204" pitchFamily="34" charset="-122"/>
                <a:ea typeface="微软雅黑" panose="020B0503020204020204" pitchFamily="34" charset="-122"/>
                <a:cs typeface="+mj-cs"/>
              </a:rPr>
              <a:t>练习</a:t>
            </a:r>
            <a:endParaRPr lang="zh-CN" altLang="en-US" sz="2800" b="1" u="none" dirty="0">
              <a:latin typeface="微软雅黑" panose="020B0503020204020204" pitchFamily="34" charset="-122"/>
              <a:ea typeface="微软雅黑" panose="020B0503020204020204" pitchFamily="34" charset="-122"/>
              <a:cs typeface="+mj-cs"/>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149052380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blinds(horizontal)">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blinds(horizontal)">
                                      <p:cBhvr>
                                        <p:cTn id="12" dur="500"/>
                                        <p:tgtEl>
                                          <p:spTgt spid="96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6261"/>
                                        </p:tgtEl>
                                        <p:attrNameLst>
                                          <p:attrName>style.visibility</p:attrName>
                                        </p:attrNameLst>
                                      </p:cBhvr>
                                      <p:to>
                                        <p:strVal val="visible"/>
                                      </p:to>
                                    </p:set>
                                    <p:animEffect transition="in" filter="blinds(horizontal)">
                                      <p:cBhvr>
                                        <p:cTn id="17" dur="500"/>
                                        <p:tgtEl>
                                          <p:spTgt spid="962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2"/>
                                        </p:tgtEl>
                                        <p:attrNameLst>
                                          <p:attrName>style.visibility</p:attrName>
                                        </p:attrNameLst>
                                      </p:cBhvr>
                                      <p:to>
                                        <p:strVal val="visible"/>
                                      </p:to>
                                    </p:set>
                                    <p:animEffect transition="in" filter="blinds(horizontal)">
                                      <p:cBhvr>
                                        <p:cTn id="22" dur="500"/>
                                        <p:tgtEl>
                                          <p:spTgt spid="962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6260"/>
                                        </p:tgtEl>
                                        <p:attrNameLst>
                                          <p:attrName>style.visibility</p:attrName>
                                        </p:attrNameLst>
                                      </p:cBhvr>
                                      <p:to>
                                        <p:strVal val="visible"/>
                                      </p:to>
                                    </p:set>
                                    <p:animEffect transition="in" filter="blinds(horizontal)">
                                      <p:cBhvr>
                                        <p:cTn id="27" dur="500"/>
                                        <p:tgtEl>
                                          <p:spTgt spid="962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263"/>
                                        </p:tgtEl>
                                        <p:attrNameLst>
                                          <p:attrName>style.visibility</p:attrName>
                                        </p:attrNameLst>
                                      </p:cBhvr>
                                      <p:to>
                                        <p:strVal val="visible"/>
                                      </p:to>
                                    </p:set>
                                    <p:animEffect transition="in" filter="blinds(horizontal)">
                                      <p:cBhvr>
                                        <p:cTn id="32" dur="500"/>
                                        <p:tgtEl>
                                          <p:spTgt spid="962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6264"/>
                                        </p:tgtEl>
                                        <p:attrNameLst>
                                          <p:attrName>style.visibility</p:attrName>
                                        </p:attrNameLst>
                                      </p:cBhvr>
                                      <p:to>
                                        <p:strVal val="visible"/>
                                      </p:to>
                                    </p:set>
                                    <p:animEffect transition="in" filter="blinds(horizontal)">
                                      <p:cBhvr>
                                        <p:cTn id="37" dur="500"/>
                                        <p:tgtEl>
                                          <p:spTgt spid="962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6259">
                                            <p:txEl>
                                              <p:pRg st="2" end="2"/>
                                            </p:txEl>
                                          </p:spTgt>
                                        </p:tgtEl>
                                        <p:attrNameLst>
                                          <p:attrName>style.visibility</p:attrName>
                                        </p:attrNameLst>
                                      </p:cBhvr>
                                      <p:to>
                                        <p:strVal val="visible"/>
                                      </p:to>
                                    </p:set>
                                    <p:animEffect transition="in" filter="blinds(horizontal)">
                                      <p:cBhvr>
                                        <p:cTn id="42" dur="500"/>
                                        <p:tgtEl>
                                          <p:spTgt spid="96259">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6259">
                                            <p:txEl>
                                              <p:pRg st="12" end="12"/>
                                            </p:txEl>
                                          </p:spTgt>
                                        </p:tgtEl>
                                        <p:attrNameLst>
                                          <p:attrName>style.visibility</p:attrName>
                                        </p:attrNameLst>
                                      </p:cBhvr>
                                      <p:to>
                                        <p:strVal val="visible"/>
                                      </p:to>
                                    </p:set>
                                    <p:anim calcmode="lin" valueType="num">
                                      <p:cBhvr additive="base">
                                        <p:cTn id="47" dur="500" fill="hold"/>
                                        <p:tgtEl>
                                          <p:spTgt spid="9625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62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6259">
                                            <p:txEl>
                                              <p:pRg st="13" end="13"/>
                                            </p:txEl>
                                          </p:spTgt>
                                        </p:tgtEl>
                                        <p:attrNameLst>
                                          <p:attrName>style.visibility</p:attrName>
                                        </p:attrNameLst>
                                      </p:cBhvr>
                                      <p:to>
                                        <p:strVal val="visible"/>
                                      </p:to>
                                    </p:set>
                                    <p:anim calcmode="lin" valueType="num">
                                      <p:cBhvr additive="base">
                                        <p:cTn id="53" dur="500" fill="hold"/>
                                        <p:tgtEl>
                                          <p:spTgt spid="96259">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625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P spid="962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txBox="1">
            <a:spLocks/>
          </p:cNvSpPr>
          <p:nvPr/>
        </p:nvSpPr>
        <p:spPr bwMode="auto">
          <a:xfrm>
            <a:off x="2495550" y="779463"/>
            <a:ext cx="4281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66" tIns="42133" rIns="84266" bIns="42133"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solidFill>
                  <a:schemeClr val="tx2"/>
                </a:solidFill>
                <a:latin typeface="微软雅黑" pitchFamily="34" charset="-122"/>
                <a:ea typeface="微软雅黑" pitchFamily="34" charset="-122"/>
              </a:rPr>
              <a:t>主要内容</a:t>
            </a:r>
          </a:p>
        </p:txBody>
      </p:sp>
      <p:sp>
        <p:nvSpPr>
          <p:cNvPr id="4100" name="Line 6"/>
          <p:cNvSpPr>
            <a:spLocks noChangeShapeType="1"/>
          </p:cNvSpPr>
          <p:nvPr/>
        </p:nvSpPr>
        <p:spPr bwMode="gray">
          <a:xfrm flipV="1">
            <a:off x="2693988" y="209893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9" name="Rectangle 7"/>
          <p:cNvSpPr>
            <a:spLocks noChangeArrowheads="1"/>
          </p:cNvSpPr>
          <p:nvPr/>
        </p:nvSpPr>
        <p:spPr bwMode="gray">
          <a:xfrm rot="3419336">
            <a:off x="2213769" y="1618713"/>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2" name="Text Box 8"/>
          <p:cNvSpPr txBox="1">
            <a:spLocks noChangeArrowheads="1"/>
          </p:cNvSpPr>
          <p:nvPr/>
        </p:nvSpPr>
        <p:spPr bwMode="gray">
          <a:xfrm>
            <a:off x="3134181" y="1670307"/>
            <a:ext cx="2478502"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什么是行为安全管理</a:t>
            </a:r>
          </a:p>
        </p:txBody>
      </p:sp>
      <p:sp>
        <p:nvSpPr>
          <p:cNvPr id="4103" name="Text Box 9"/>
          <p:cNvSpPr txBox="1">
            <a:spLocks noChangeArrowheads="1"/>
          </p:cNvSpPr>
          <p:nvPr/>
        </p:nvSpPr>
        <p:spPr bwMode="gray">
          <a:xfrm>
            <a:off x="2214563" y="160839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一</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2" name="Rectangle 11"/>
          <p:cNvSpPr>
            <a:spLocks noChangeArrowheads="1"/>
          </p:cNvSpPr>
          <p:nvPr/>
        </p:nvSpPr>
        <p:spPr bwMode="gray">
          <a:xfrm rot="3419336">
            <a:off x="2213769" y="2414050"/>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5" name="Text Box 12"/>
          <p:cNvSpPr txBox="1">
            <a:spLocks noChangeArrowheads="1"/>
          </p:cNvSpPr>
          <p:nvPr/>
        </p:nvSpPr>
        <p:spPr bwMode="gray">
          <a:xfrm>
            <a:off x="2227263" y="242595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二</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6" name="Text Box 15"/>
          <p:cNvSpPr txBox="1">
            <a:spLocks noChangeArrowheads="1"/>
          </p:cNvSpPr>
          <p:nvPr/>
        </p:nvSpPr>
        <p:spPr bwMode="gray">
          <a:xfrm>
            <a:off x="2179638" y="2827594"/>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8" name="Rectangle 7"/>
          <p:cNvSpPr>
            <a:spLocks noChangeArrowheads="1"/>
          </p:cNvSpPr>
          <p:nvPr/>
        </p:nvSpPr>
        <p:spPr bwMode="gray">
          <a:xfrm rot="3419336">
            <a:off x="2219326" y="3208594"/>
            <a:ext cx="400050" cy="390525"/>
          </a:xfrm>
          <a:prstGeom prst="rect">
            <a:avLst/>
          </a:prstGeom>
          <a:solidFill>
            <a:srgbClr val="00B05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4109" name="Text Box 9"/>
          <p:cNvSpPr txBox="1">
            <a:spLocks noChangeArrowheads="1"/>
          </p:cNvSpPr>
          <p:nvPr/>
        </p:nvSpPr>
        <p:spPr bwMode="gray">
          <a:xfrm>
            <a:off x="2214563" y="320224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8" name="Text Box 8"/>
          <p:cNvSpPr txBox="1">
            <a:spLocks noChangeArrowheads="1"/>
          </p:cNvSpPr>
          <p:nvPr/>
        </p:nvSpPr>
        <p:spPr bwMode="gray">
          <a:xfrm>
            <a:off x="3164344" y="2403035"/>
            <a:ext cx="4530346"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eaLnBrk="1" hangingPunct="1">
              <a:defRPr sz="2000" b="1">
                <a:latin typeface="微软雅黑" pitchFamily="34" charset="-122"/>
                <a:ea typeface="微软雅黑" pitchFamily="34" charset="-122"/>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smtClean="0"/>
              <a:t>作业安全分析及不安全行为与状态识别</a:t>
            </a:r>
            <a:endParaRPr lang="zh-CN" altLang="en-US" dirty="0"/>
          </a:p>
        </p:txBody>
      </p:sp>
      <p:sp>
        <p:nvSpPr>
          <p:cNvPr id="29" name="Text Box 8"/>
          <p:cNvSpPr txBox="1">
            <a:spLocks noChangeArrowheads="1"/>
          </p:cNvSpPr>
          <p:nvPr/>
        </p:nvSpPr>
        <p:spPr bwMode="gray">
          <a:xfrm>
            <a:off x="3164344" y="3241569"/>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如何做好员工行为管理</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pic>
        <p:nvPicPr>
          <p:cNvPr id="4114" name="Picture 1" descr="C:\Documents and Settings\liujieyou\Local Settings\Temporary Internet Files\Content.IE5\CXMV4D6B\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80000">
            <a:off x="850900" y="2237039"/>
            <a:ext cx="841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6"/>
          <p:cNvSpPr>
            <a:spLocks noChangeShapeType="1"/>
          </p:cNvSpPr>
          <p:nvPr/>
        </p:nvSpPr>
        <p:spPr bwMode="gray">
          <a:xfrm flipV="1">
            <a:off x="2676525" y="287998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4116" name="Line 6"/>
          <p:cNvSpPr>
            <a:spLocks noChangeShapeType="1"/>
          </p:cNvSpPr>
          <p:nvPr/>
        </p:nvSpPr>
        <p:spPr bwMode="gray">
          <a:xfrm flipV="1">
            <a:off x="2663825" y="3681669"/>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8" name="Rectangle 7"/>
          <p:cNvSpPr>
            <a:spLocks noChangeArrowheads="1"/>
          </p:cNvSpPr>
          <p:nvPr/>
        </p:nvSpPr>
        <p:spPr bwMode="gray">
          <a:xfrm rot="3419336">
            <a:off x="2237981" y="3979055"/>
            <a:ext cx="400050" cy="390525"/>
          </a:xfrm>
          <a:prstGeom prst="rect">
            <a:avLst/>
          </a:prstGeom>
          <a:solidFill>
            <a:srgbClr val="C0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1" name="Text Box 8"/>
          <p:cNvSpPr txBox="1">
            <a:spLocks noChangeArrowheads="1"/>
          </p:cNvSpPr>
          <p:nvPr/>
        </p:nvSpPr>
        <p:spPr bwMode="gray">
          <a:xfrm>
            <a:off x="3182999" y="401203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如何进行安全行为观察</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3" name="Line 6"/>
          <p:cNvSpPr>
            <a:spLocks noChangeShapeType="1"/>
          </p:cNvSpPr>
          <p:nvPr/>
        </p:nvSpPr>
        <p:spPr bwMode="gray">
          <a:xfrm flipV="1">
            <a:off x="2682480" y="445213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24" name="Rectangle 7"/>
          <p:cNvSpPr>
            <a:spLocks noChangeArrowheads="1"/>
          </p:cNvSpPr>
          <p:nvPr/>
        </p:nvSpPr>
        <p:spPr bwMode="gray">
          <a:xfrm rot="3419336">
            <a:off x="2255147" y="4771165"/>
            <a:ext cx="400050" cy="390525"/>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5" name="Text Box 9"/>
          <p:cNvSpPr txBox="1">
            <a:spLocks noChangeArrowheads="1"/>
          </p:cNvSpPr>
          <p:nvPr/>
        </p:nvSpPr>
        <p:spPr bwMode="gray">
          <a:xfrm>
            <a:off x="2252037" y="4764815"/>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smtClean="0">
                <a:solidFill>
                  <a:srgbClr val="FFFFFF"/>
                </a:solidFill>
                <a:latin typeface="微软雅黑" pitchFamily="34" charset="-122"/>
                <a:ea typeface="微软雅黑" pitchFamily="34" charset="-122"/>
                <a:cs typeface="Arial" pitchFamily="34" charset="0"/>
              </a:rPr>
              <a:t>五</a:t>
            </a:r>
            <a:endParaRPr lang="en-US" altLang="zh-CN" sz="2200" b="1" dirty="0">
              <a:solidFill>
                <a:srgbClr val="FFFFFF"/>
              </a:solidFill>
              <a:latin typeface="微软雅黑" pitchFamily="34" charset="-122"/>
              <a:ea typeface="微软雅黑" pitchFamily="34" charset="-122"/>
              <a:cs typeface="Arial" pitchFamily="34" charset="0"/>
            </a:endParaRPr>
          </a:p>
        </p:txBody>
      </p:sp>
      <p:sp>
        <p:nvSpPr>
          <p:cNvPr id="26" name="Text Box 8"/>
          <p:cNvSpPr txBox="1">
            <a:spLocks noChangeArrowheads="1"/>
          </p:cNvSpPr>
          <p:nvPr/>
        </p:nvSpPr>
        <p:spPr bwMode="gray">
          <a:xfrm>
            <a:off x="3200165" y="480414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安全行为观察案例分享</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7" name="Line 6"/>
          <p:cNvSpPr>
            <a:spLocks noChangeShapeType="1"/>
          </p:cNvSpPr>
          <p:nvPr/>
        </p:nvSpPr>
        <p:spPr bwMode="gray">
          <a:xfrm flipV="1">
            <a:off x="2699646" y="524424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30" name="Text Box 9"/>
          <p:cNvSpPr txBox="1">
            <a:spLocks noChangeArrowheads="1"/>
          </p:cNvSpPr>
          <p:nvPr/>
        </p:nvSpPr>
        <p:spPr bwMode="gray">
          <a:xfrm>
            <a:off x="2252037" y="3951441"/>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a:solidFill>
                  <a:srgbClr val="FFFFFF"/>
                </a:solidFill>
                <a:latin typeface="微软雅黑" pitchFamily="34" charset="-122"/>
                <a:ea typeface="微软雅黑" pitchFamily="34" charset="-122"/>
                <a:cs typeface="Arial" pitchFamily="34" charset="0"/>
              </a:rPr>
              <a:t>四</a:t>
            </a:r>
            <a:endParaRPr lang="en-US" altLang="zh-CN" sz="2200" b="1" dirty="0">
              <a:solidFill>
                <a:srgbClr val="FFFFFF"/>
              </a:solidFill>
              <a:latin typeface="微软雅黑" pitchFamily="34" charset="-122"/>
              <a:ea typeface="微软雅黑" pitchFamily="34" charset="-122"/>
              <a:cs typeface="Arial" pitchFamily="34" charset="0"/>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72348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11"/>
          <p:cNvSpPr>
            <a:spLocks noChangeArrowheads="1"/>
          </p:cNvSpPr>
          <p:nvPr/>
        </p:nvSpPr>
        <p:spPr bwMode="auto">
          <a:xfrm>
            <a:off x="444732" y="13153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2781300" algn="l"/>
              </a:tabLst>
              <a:defRPr>
                <a:solidFill>
                  <a:schemeClr val="tx1"/>
                </a:solidFill>
                <a:latin typeface="Arial" charset="0"/>
              </a:defRPr>
            </a:lvl1pPr>
            <a:lvl2pPr>
              <a:tabLst>
                <a:tab pos="2781300" algn="l"/>
              </a:tabLst>
              <a:defRPr>
                <a:solidFill>
                  <a:schemeClr val="tx1"/>
                </a:solidFill>
                <a:latin typeface="Arial" charset="0"/>
              </a:defRPr>
            </a:lvl2pPr>
            <a:lvl3pPr>
              <a:tabLst>
                <a:tab pos="2781300" algn="l"/>
              </a:tabLst>
              <a:defRPr>
                <a:solidFill>
                  <a:schemeClr val="tx1"/>
                </a:solidFill>
                <a:latin typeface="Arial" charset="0"/>
              </a:defRPr>
            </a:lvl3pPr>
            <a:lvl4pPr>
              <a:tabLst>
                <a:tab pos="2781300" algn="l"/>
              </a:tabLst>
              <a:defRPr>
                <a:solidFill>
                  <a:schemeClr val="tx1"/>
                </a:solidFill>
                <a:latin typeface="Arial" charset="0"/>
              </a:defRPr>
            </a:lvl4pPr>
            <a:lvl5pPr>
              <a:tabLst>
                <a:tab pos="2781300" algn="l"/>
              </a:tabLst>
              <a:defRPr>
                <a:solidFill>
                  <a:schemeClr val="tx1"/>
                </a:solidFill>
                <a:latin typeface="Arial" charset="0"/>
              </a:defRPr>
            </a:lvl5pPr>
            <a:lvl6pPr fontAlgn="base">
              <a:spcBef>
                <a:spcPct val="0"/>
              </a:spcBef>
              <a:spcAft>
                <a:spcPct val="0"/>
              </a:spcAft>
              <a:buFont typeface="Arial" charset="0"/>
              <a:tabLst>
                <a:tab pos="2781300" algn="l"/>
              </a:tabLst>
              <a:defRPr>
                <a:solidFill>
                  <a:schemeClr val="tx1"/>
                </a:solidFill>
                <a:latin typeface="Arial" charset="0"/>
              </a:defRPr>
            </a:lvl6pPr>
            <a:lvl7pPr fontAlgn="base">
              <a:spcBef>
                <a:spcPct val="0"/>
              </a:spcBef>
              <a:spcAft>
                <a:spcPct val="0"/>
              </a:spcAft>
              <a:buFont typeface="Arial" charset="0"/>
              <a:tabLst>
                <a:tab pos="2781300" algn="l"/>
              </a:tabLst>
              <a:defRPr>
                <a:solidFill>
                  <a:schemeClr val="tx1"/>
                </a:solidFill>
                <a:latin typeface="Arial" charset="0"/>
              </a:defRPr>
            </a:lvl7pPr>
            <a:lvl8pPr fontAlgn="base">
              <a:spcBef>
                <a:spcPct val="0"/>
              </a:spcBef>
              <a:spcAft>
                <a:spcPct val="0"/>
              </a:spcAft>
              <a:buFont typeface="Arial" charset="0"/>
              <a:tabLst>
                <a:tab pos="2781300" algn="l"/>
              </a:tabLst>
              <a:defRPr>
                <a:solidFill>
                  <a:schemeClr val="tx1"/>
                </a:solidFill>
                <a:latin typeface="Arial" charset="0"/>
              </a:defRPr>
            </a:lvl8pPr>
            <a:lvl9pPr fontAlgn="base">
              <a:spcBef>
                <a:spcPct val="0"/>
              </a:spcBef>
              <a:spcAft>
                <a:spcPct val="0"/>
              </a:spcAft>
              <a:buFont typeface="Arial" charset="0"/>
              <a:tabLst>
                <a:tab pos="2781300" algn="l"/>
              </a:tabLst>
              <a:defRPr>
                <a:solidFill>
                  <a:schemeClr val="tx1"/>
                </a:solidFill>
                <a:latin typeface="Arial" charset="0"/>
              </a:defRPr>
            </a:lvl9pPr>
          </a:lstStyle>
          <a:p>
            <a:pPr eaLnBrk="0" hangingPunct="0"/>
            <a:r>
              <a:rPr lang="zh-CN" altLang="en-US" sz="2600" b="1">
                <a:solidFill>
                  <a:schemeClr val="tx2"/>
                </a:solidFill>
                <a:latin typeface="微软雅黑" charset="-122"/>
                <a:ea typeface="微软雅黑" charset="-122"/>
                <a:sym typeface="华文细黑" charset="-122"/>
              </a:rPr>
              <a:t>什么是</a:t>
            </a:r>
            <a:r>
              <a:rPr lang="en-US" altLang="zh-CN" sz="2600" b="1" dirty="0">
                <a:solidFill>
                  <a:schemeClr val="tx2"/>
                </a:solidFill>
                <a:latin typeface="微软雅黑" charset="-122"/>
                <a:ea typeface="微软雅黑" charset="-122"/>
                <a:sym typeface="华文细黑" charset="-122"/>
              </a:rPr>
              <a:t>JSA</a:t>
            </a:r>
            <a:r>
              <a:rPr lang="zh-CN" altLang="en-US" sz="2600" b="1" dirty="0">
                <a:solidFill>
                  <a:schemeClr val="tx2"/>
                </a:solidFill>
                <a:latin typeface="微软雅黑" charset="-122"/>
                <a:ea typeface="微软雅黑" charset="-122"/>
                <a:sym typeface="华文细黑" charset="-122"/>
              </a:rPr>
              <a:t>？</a:t>
            </a:r>
            <a:endParaRPr lang="zh-CN" altLang="en-US" dirty="0"/>
          </a:p>
        </p:txBody>
      </p:sp>
      <p:sp>
        <p:nvSpPr>
          <p:cNvPr id="7" name="TextBox 5"/>
          <p:cNvSpPr>
            <a:spLocks noChangeArrowheads="1"/>
          </p:cNvSpPr>
          <p:nvPr/>
        </p:nvSpPr>
        <p:spPr bwMode="auto">
          <a:xfrm>
            <a:off x="825733" y="2680067"/>
            <a:ext cx="785322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nSpc>
                <a:spcPct val="150000"/>
              </a:lnSpc>
              <a:spcBef>
                <a:spcPts val="600"/>
              </a:spcBef>
              <a:spcAft>
                <a:spcPts val="600"/>
              </a:spcAft>
              <a:buSzPct val="135000"/>
              <a:buFont typeface="Wingdings" charset="2"/>
              <a:buChar char="§"/>
            </a:pPr>
            <a:r>
              <a:rPr lang="en-US" altLang="zh-CN" sz="1600" dirty="0">
                <a:latin typeface="微软雅黑" charset="-122"/>
                <a:ea typeface="微软雅黑" charset="-122"/>
                <a:sym typeface="微软雅黑" charset="-122"/>
              </a:rPr>
              <a:t> JSA</a:t>
            </a:r>
            <a:r>
              <a:rPr lang="zh-CN" altLang="en-US" sz="1600" dirty="0">
                <a:latin typeface="微软雅黑" charset="-122"/>
                <a:ea typeface="微软雅黑" charset="-122"/>
                <a:sym typeface="微软雅黑" charset="-122"/>
              </a:rPr>
              <a:t>将重点放在</a:t>
            </a:r>
            <a:r>
              <a:rPr lang="zh-CN" altLang="en-US" sz="1600" dirty="0">
                <a:solidFill>
                  <a:srgbClr val="FF0000"/>
                </a:solidFill>
                <a:latin typeface="微软雅黑" charset="-122"/>
                <a:ea typeface="微软雅黑" charset="-122"/>
                <a:sym typeface="微软雅黑" charset="-122"/>
              </a:rPr>
              <a:t>作业人员、作业、作业工具（装备）及作业环境之间</a:t>
            </a:r>
            <a:r>
              <a:rPr lang="zh-CN" altLang="en-US" sz="1600" dirty="0" smtClean="0">
                <a:solidFill>
                  <a:srgbClr val="FF0000"/>
                </a:solidFill>
                <a:latin typeface="微软雅黑" charset="-122"/>
                <a:ea typeface="微软雅黑" charset="-122"/>
                <a:sym typeface="微软雅黑" charset="-122"/>
              </a:rPr>
              <a:t>的相关</a:t>
            </a:r>
            <a:r>
              <a:rPr lang="zh-CN" altLang="en-US" sz="1600" dirty="0">
                <a:solidFill>
                  <a:srgbClr val="FF0000"/>
                </a:solidFill>
                <a:latin typeface="微软雅黑" charset="-122"/>
                <a:ea typeface="微软雅黑" charset="-122"/>
                <a:sym typeface="微软雅黑" charset="-122"/>
              </a:rPr>
              <a:t>关系。</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en-US" altLang="zh-CN" sz="1600" dirty="0">
                <a:solidFill>
                  <a:srgbClr val="003300"/>
                </a:solidFill>
                <a:latin typeface="微软雅黑" charset="-122"/>
                <a:ea typeface="微软雅黑" charset="-122"/>
                <a:sym typeface="微软雅黑" charset="-122"/>
              </a:rPr>
              <a:t> </a:t>
            </a:r>
            <a:r>
              <a:rPr lang="en-US" altLang="zh-CN" sz="1600" dirty="0">
                <a:latin typeface="微软雅黑" charset="-122"/>
                <a:ea typeface="微软雅黑" charset="-122"/>
                <a:sym typeface="微软雅黑" charset="-122"/>
              </a:rPr>
              <a:t>JSA</a:t>
            </a:r>
            <a:r>
              <a:rPr lang="zh-CN" altLang="en-US" sz="1600" dirty="0">
                <a:latin typeface="微软雅黑" charset="-122"/>
                <a:ea typeface="微软雅黑" charset="-122"/>
                <a:sym typeface="微软雅黑" charset="-122"/>
              </a:rPr>
              <a:t>是将作业变得更加</a:t>
            </a:r>
            <a:r>
              <a:rPr lang="zh-CN" altLang="en-US" sz="1600" dirty="0">
                <a:solidFill>
                  <a:srgbClr val="FF0000"/>
                </a:solidFill>
                <a:latin typeface="微软雅黑" charset="-122"/>
                <a:ea typeface="微软雅黑" charset="-122"/>
                <a:sym typeface="微软雅黑" charset="-122"/>
              </a:rPr>
              <a:t>安全的工具。</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zh-CN" altLang="en-US" sz="1600" dirty="0">
                <a:latin typeface="微软雅黑" charset="-122"/>
                <a:ea typeface="微软雅黑" charset="-122"/>
                <a:sym typeface="微软雅黑" charset="-122"/>
              </a:rPr>
              <a:t> 探讨如何执行作业，</a:t>
            </a:r>
            <a:r>
              <a:rPr lang="zh-CN" altLang="en-US" sz="1600" dirty="0">
                <a:solidFill>
                  <a:srgbClr val="FF0000"/>
                </a:solidFill>
                <a:latin typeface="微软雅黑" charset="-122"/>
                <a:ea typeface="微软雅黑" charset="-122"/>
                <a:sym typeface="微软雅黑" charset="-122"/>
              </a:rPr>
              <a:t>相互之间就此形成意见交流。</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zh-CN" altLang="en-US" sz="1600" dirty="0">
                <a:latin typeface="微软雅黑" charset="-122"/>
                <a:ea typeface="微软雅黑" charset="-122"/>
                <a:sym typeface="微软雅黑" charset="-122"/>
              </a:rPr>
              <a:t> 针对作业或工作进行</a:t>
            </a:r>
            <a:r>
              <a:rPr lang="zh-CN" altLang="en-US" sz="1600" dirty="0">
                <a:solidFill>
                  <a:srgbClr val="FF0000"/>
                </a:solidFill>
                <a:latin typeface="微软雅黑" charset="-122"/>
                <a:ea typeface="微软雅黑" charset="-122"/>
                <a:sym typeface="微软雅黑" charset="-122"/>
              </a:rPr>
              <a:t>系统分析。</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zh-CN" altLang="en-US" sz="1600" dirty="0">
                <a:latin typeface="微软雅黑" charset="-122"/>
                <a:ea typeface="微软雅黑" charset="-122"/>
                <a:sym typeface="微软雅黑" charset="-122"/>
              </a:rPr>
              <a:t> 为参考、使用及改进提供记录</a:t>
            </a:r>
            <a:r>
              <a:rPr lang="zh-CN" altLang="en-US" sz="1600" dirty="0">
                <a:solidFill>
                  <a:srgbClr val="FF0000"/>
                </a:solidFill>
                <a:latin typeface="微软雅黑" charset="-122"/>
                <a:ea typeface="微软雅黑" charset="-122"/>
                <a:sym typeface="微软雅黑" charset="-122"/>
              </a:rPr>
              <a:t>依据。</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buSzPct val="135000"/>
              <a:buFont typeface="Wingdings" charset="2"/>
              <a:buChar char="§"/>
            </a:pPr>
            <a:r>
              <a:rPr lang="zh-CN" altLang="en-US" sz="1600" dirty="0">
                <a:solidFill>
                  <a:srgbClr val="003300"/>
                </a:solidFill>
                <a:latin typeface="微软雅黑" charset="-122"/>
                <a:ea typeface="微软雅黑" charset="-122"/>
                <a:sym typeface="微软雅黑" charset="-122"/>
              </a:rPr>
              <a:t> </a:t>
            </a:r>
            <a:r>
              <a:rPr lang="zh-CN" altLang="en-US" sz="1600" dirty="0">
                <a:latin typeface="微软雅黑" charset="-122"/>
                <a:ea typeface="微软雅黑" charset="-122"/>
                <a:sym typeface="微软雅黑" charset="-122"/>
              </a:rPr>
              <a:t>可广泛应用于</a:t>
            </a:r>
            <a:r>
              <a:rPr lang="zh-CN" altLang="en-US" sz="1600" dirty="0">
                <a:solidFill>
                  <a:srgbClr val="FF0000"/>
                </a:solidFill>
                <a:latin typeface="微软雅黑" charset="-122"/>
                <a:ea typeface="微软雅黑" charset="-122"/>
                <a:sym typeface="微软雅黑" charset="-122"/>
              </a:rPr>
              <a:t>所有类型的作业。</a:t>
            </a:r>
            <a:endParaRPr lang="en-US" altLang="zh-CN" sz="1600" dirty="0">
              <a:solidFill>
                <a:srgbClr val="FF0000"/>
              </a:solidFill>
              <a:latin typeface="微软雅黑" charset="-122"/>
              <a:ea typeface="微软雅黑" charset="-122"/>
              <a:sym typeface="微软雅黑" charset="-122"/>
            </a:endParaRPr>
          </a:p>
        </p:txBody>
      </p:sp>
      <p:pic>
        <p:nvPicPr>
          <p:cNvPr id="8" name="Picture 3" descr="Hardhat3.gif"/>
          <p:cNvPicPr>
            <a:picLocks noChangeAspect="1" noChangeArrowheads="1"/>
          </p:cNvPicPr>
          <p:nvPr/>
        </p:nvPicPr>
        <p:blipFill>
          <a:blip r:embed="rId2">
            <a:extLst>
              <a:ext uri="{28A0092B-C50C-407E-A947-70E740481C1C}">
                <a14:useLocalDpi xmlns:a14="http://schemas.microsoft.com/office/drawing/2010/main" val="0"/>
              </a:ext>
            </a:extLst>
          </a:blip>
          <a:srcRect r="10323" b="8806"/>
          <a:stretch>
            <a:fillRect/>
          </a:stretch>
        </p:blipFill>
        <p:spPr bwMode="auto">
          <a:xfrm>
            <a:off x="6980627" y="4243854"/>
            <a:ext cx="21431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a:spLocks noChangeArrowheads="1"/>
          </p:cNvSpPr>
          <p:nvPr/>
        </p:nvSpPr>
        <p:spPr bwMode="auto">
          <a:xfrm>
            <a:off x="825732" y="1579332"/>
            <a:ext cx="7853220" cy="94897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nSpc>
                <a:spcPct val="150000"/>
              </a:lnSpc>
            </a:pPr>
            <a:r>
              <a:rPr lang="zh-CN" altLang="en-US" sz="1600" dirty="0">
                <a:solidFill>
                  <a:srgbClr val="000000"/>
                </a:solidFill>
                <a:latin typeface="微软雅黑" charset="-122"/>
                <a:ea typeface="微软雅黑" charset="-122"/>
              </a:rPr>
              <a:t>掌握作业各阶段的风险和潜在事故隐患，为去除、最小化及预防风险和事故隐患，开发其解决措施，而研究整个作业过程的方法。</a:t>
            </a:r>
            <a:endParaRPr lang="en-US" altLang="zh-CN" sz="1600" dirty="0">
              <a:solidFill>
                <a:srgbClr val="000000"/>
              </a:solidFill>
              <a:latin typeface="微软雅黑" charset="-122"/>
              <a:ea typeface="微软雅黑" charset="-122"/>
            </a:endParaRPr>
          </a:p>
        </p:txBody>
      </p:sp>
      <p:sp>
        <p:nvSpPr>
          <p:cNvPr id="11" name="직사각형 4"/>
          <p:cNvSpPr>
            <a:spLocks noChangeArrowheads="1"/>
          </p:cNvSpPr>
          <p:nvPr/>
        </p:nvSpPr>
        <p:spPr bwMode="auto">
          <a:xfrm>
            <a:off x="498475" y="908050"/>
            <a:ext cx="8670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solidFill>
                  <a:srgbClr val="000000"/>
                </a:solidFill>
                <a:latin typeface="微软雅黑" charset="-122"/>
                <a:ea typeface="HY견고딕" charset="0"/>
                <a:sym typeface="微软雅黑" charset="-122"/>
              </a:rPr>
              <a:t>■ </a:t>
            </a:r>
            <a:r>
              <a:rPr lang="en-US" altLang="zh-CN" sz="2400" b="1" dirty="0" smtClean="0">
                <a:solidFill>
                  <a:schemeClr val="tx2"/>
                </a:solidFill>
                <a:latin typeface="微软雅黑" charset="-122"/>
                <a:ea typeface="微软雅黑" charset="-122"/>
                <a:sym typeface="微软雅黑" charset="-122"/>
              </a:rPr>
              <a:t>JSA</a:t>
            </a:r>
            <a:r>
              <a:rPr lang="en-US" altLang="zh-CN" sz="2400" b="1" dirty="0" smtClean="0">
                <a:solidFill>
                  <a:srgbClr val="000000"/>
                </a:solidFill>
                <a:latin typeface="微软雅黑" charset="-122"/>
                <a:ea typeface="微软雅黑" charset="-122"/>
                <a:sym typeface="微软雅黑" charset="-122"/>
              </a:rPr>
              <a:t>——</a:t>
            </a:r>
            <a:r>
              <a:rPr lang="zh-CN" altLang="en-US" sz="2400" b="1" dirty="0" smtClean="0">
                <a:solidFill>
                  <a:srgbClr val="000000"/>
                </a:solidFill>
                <a:latin typeface="微软雅黑" charset="-122"/>
                <a:ea typeface="微软雅黑" charset="-122"/>
                <a:sym typeface="微软雅黑" charset="-122"/>
              </a:rPr>
              <a:t> </a:t>
            </a:r>
            <a:r>
              <a:rPr lang="zh-CN" altLang="en-US" sz="2400" b="1" dirty="0">
                <a:solidFill>
                  <a:srgbClr val="000000"/>
                </a:solidFill>
                <a:latin typeface="微软雅黑" charset="-122"/>
                <a:ea typeface="微软雅黑" charset="-122"/>
                <a:sym typeface="微软雅黑" charset="-122"/>
              </a:rPr>
              <a:t>（</a:t>
            </a:r>
            <a:r>
              <a:rPr lang="zh-CN" altLang="en-US" sz="2400" b="1" dirty="0">
                <a:solidFill>
                  <a:schemeClr val="tx2"/>
                </a:solidFill>
                <a:latin typeface="Univers 45 Light" charset="0"/>
                <a:ea typeface="黑体" charset="-122"/>
                <a:sym typeface="Univers 45 Light" charset="0"/>
              </a:rPr>
              <a:t>Job Safety Analysis）作业安全分析</a:t>
            </a:r>
            <a:endParaRPr lang="en-US" altLang="zh-CN" sz="2400" b="1" dirty="0">
              <a:solidFill>
                <a:schemeClr val="tx2"/>
              </a:solidFill>
              <a:latin typeface="Univers 45 Light" charset="0"/>
              <a:ea typeface="黑体" charset="-122"/>
              <a:sym typeface="Univers 45 Light" charset="0"/>
            </a:endParaRPr>
          </a:p>
          <a:p>
            <a:pPr eaLnBrk="0" hangingPunct="0"/>
            <a:endParaRPr lang="zh-CN" altLang="en-US" sz="2400" b="1" dirty="0">
              <a:solidFill>
                <a:srgbClr val="000000"/>
              </a:solidFill>
              <a:latin typeface="微软雅黑" charset="-122"/>
              <a:ea typeface="微软雅黑" charset="-122"/>
              <a:sym typeface="微软雅黑"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1012596431"/>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685841" y="1067660"/>
            <a:ext cx="8233887" cy="4752660"/>
          </a:xfrm>
        </p:spPr>
        <p:txBody>
          <a:bodyPr/>
          <a:lstStyle/>
          <a:p>
            <a:pPr>
              <a:lnSpc>
                <a:spcPct val="150000"/>
              </a:lnSpc>
              <a:spcBef>
                <a:spcPts val="600"/>
              </a:spcBef>
              <a:spcAft>
                <a:spcPts val="600"/>
              </a:spcAft>
            </a:pPr>
            <a:r>
              <a:rPr lang="zh-CN" altLang="en-US" sz="1600" dirty="0">
                <a:latin typeface="微软雅黑" charset="-122"/>
                <a:ea typeface="微软雅黑" charset="-122"/>
                <a:sym typeface="微软雅黑" charset="-122"/>
              </a:rPr>
              <a:t>提供识别、记录作业场所</a:t>
            </a:r>
            <a:r>
              <a:rPr lang="zh-CN" altLang="en-US" sz="1600" dirty="0">
                <a:solidFill>
                  <a:srgbClr val="FF0000"/>
                </a:solidFill>
                <a:latin typeface="微软雅黑" charset="-122"/>
                <a:ea typeface="微软雅黑" charset="-122"/>
                <a:sym typeface="微软雅黑" charset="-122"/>
              </a:rPr>
              <a:t>风险</a:t>
            </a:r>
            <a:r>
              <a:rPr lang="zh-CN" altLang="en-US" sz="1600" dirty="0">
                <a:latin typeface="微软雅黑" charset="-122"/>
                <a:ea typeface="微软雅黑" charset="-122"/>
                <a:sym typeface="微软雅黑" charset="-122"/>
              </a:rPr>
              <a:t>的手段</a:t>
            </a:r>
            <a:endParaRPr lang="en-US" altLang="zh-CN" sz="1600" dirty="0">
              <a:latin typeface="微软雅黑" charset="-122"/>
              <a:ea typeface="微软雅黑" charset="-122"/>
              <a:sym typeface="微软雅黑" charset="-122"/>
            </a:endParaRPr>
          </a:p>
          <a:p>
            <a:pPr>
              <a:lnSpc>
                <a:spcPct val="150000"/>
              </a:lnSpc>
              <a:spcBef>
                <a:spcPts val="600"/>
              </a:spcBef>
              <a:spcAft>
                <a:spcPts val="600"/>
              </a:spcAft>
            </a:pPr>
            <a:r>
              <a:rPr lang="zh-CN" altLang="en-US" sz="1600" dirty="0">
                <a:latin typeface="微软雅黑" charset="-122"/>
                <a:ea typeface="微软雅黑" charset="-122"/>
                <a:sym typeface="微软雅黑" charset="-122"/>
              </a:rPr>
              <a:t>作为新作业人员的</a:t>
            </a:r>
            <a:r>
              <a:rPr lang="zh-CN" altLang="en-US" sz="1600" dirty="0">
                <a:solidFill>
                  <a:srgbClr val="FF0000"/>
                </a:solidFill>
                <a:latin typeface="微软雅黑" charset="-122"/>
                <a:ea typeface="微软雅黑" charset="-122"/>
                <a:sym typeface="微软雅黑" charset="-122"/>
              </a:rPr>
              <a:t>培训资料</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pPr>
            <a:r>
              <a:rPr lang="zh-CN" altLang="en-US" sz="1600" dirty="0">
                <a:latin typeface="微软雅黑" charset="-122"/>
                <a:ea typeface="微软雅黑" charset="-122"/>
                <a:sym typeface="微软雅黑" charset="-122"/>
              </a:rPr>
              <a:t>作为</a:t>
            </a:r>
            <a:r>
              <a:rPr lang="zh-CN" altLang="en-US" sz="1600" dirty="0">
                <a:solidFill>
                  <a:srgbClr val="FF0000"/>
                </a:solidFill>
                <a:latin typeface="微软雅黑" charset="-122"/>
                <a:ea typeface="微软雅黑" charset="-122"/>
                <a:sym typeface="微软雅黑" charset="-122"/>
              </a:rPr>
              <a:t>安全会议的主题</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pPr>
            <a:r>
              <a:rPr lang="zh-CN" altLang="en-US" sz="1600" dirty="0">
                <a:solidFill>
                  <a:srgbClr val="FF0000"/>
                </a:solidFill>
                <a:latin typeface="微软雅黑" charset="-122"/>
                <a:ea typeface="微软雅黑" charset="-122"/>
                <a:sym typeface="微软雅黑" charset="-122"/>
              </a:rPr>
              <a:t>作业安全训练资料</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pPr>
            <a:r>
              <a:rPr lang="zh-CN" altLang="en-US" sz="1600" dirty="0">
                <a:latin typeface="微软雅黑" charset="-122"/>
                <a:ea typeface="微软雅黑" charset="-122"/>
                <a:sym typeface="微软雅黑" charset="-122"/>
              </a:rPr>
              <a:t>深度</a:t>
            </a:r>
            <a:r>
              <a:rPr lang="zh-CN" altLang="en-US" sz="1600" dirty="0">
                <a:solidFill>
                  <a:srgbClr val="FF0000"/>
                </a:solidFill>
                <a:latin typeface="微软雅黑" charset="-122"/>
                <a:ea typeface="微软雅黑" charset="-122"/>
                <a:sym typeface="微软雅黑" charset="-122"/>
              </a:rPr>
              <a:t>探讨</a:t>
            </a:r>
            <a:r>
              <a:rPr lang="zh-CN" altLang="en-US" sz="1600" dirty="0">
                <a:latin typeface="微软雅黑" charset="-122"/>
                <a:ea typeface="微软雅黑" charset="-122"/>
                <a:sym typeface="微软雅黑" charset="-122"/>
              </a:rPr>
              <a:t>作业执行前的风险、步骤、防护用品等的方法</a:t>
            </a:r>
            <a:endParaRPr lang="en-US" altLang="zh-CN" sz="1600" dirty="0">
              <a:solidFill>
                <a:srgbClr val="FF0000"/>
              </a:solidFill>
              <a:latin typeface="微软雅黑" charset="-122"/>
              <a:ea typeface="微软雅黑" charset="-122"/>
              <a:sym typeface="微软雅黑" charset="-122"/>
            </a:endParaRPr>
          </a:p>
          <a:p>
            <a:pPr>
              <a:lnSpc>
                <a:spcPct val="150000"/>
              </a:lnSpc>
              <a:spcBef>
                <a:spcPts val="600"/>
              </a:spcBef>
              <a:spcAft>
                <a:spcPts val="600"/>
              </a:spcAft>
            </a:pPr>
            <a:r>
              <a:rPr lang="zh-CN" altLang="en-US" sz="1600" dirty="0">
                <a:solidFill>
                  <a:srgbClr val="FF0000"/>
                </a:solidFill>
                <a:latin typeface="微软雅黑" charset="-122"/>
                <a:ea typeface="微软雅黑" charset="-122"/>
                <a:sym typeface="微软雅黑" charset="-122"/>
              </a:rPr>
              <a:t>再次认识</a:t>
            </a:r>
            <a:r>
              <a:rPr lang="zh-CN" altLang="en-US" sz="1600" dirty="0">
                <a:latin typeface="微软雅黑" charset="-122"/>
                <a:ea typeface="微软雅黑" charset="-122"/>
                <a:sym typeface="微软雅黑" charset="-122"/>
              </a:rPr>
              <a:t>特殊作业中识别的风险</a:t>
            </a:r>
            <a:endParaRPr lang="en-US" altLang="zh-CN" sz="1600" dirty="0">
              <a:latin typeface="微软雅黑" charset="-122"/>
              <a:ea typeface="微软雅黑" charset="-122"/>
              <a:sym typeface="微软雅黑" charset="-122"/>
            </a:endParaRPr>
          </a:p>
          <a:p>
            <a:pPr>
              <a:lnSpc>
                <a:spcPct val="150000"/>
              </a:lnSpc>
              <a:spcBef>
                <a:spcPts val="600"/>
              </a:spcBef>
              <a:spcAft>
                <a:spcPts val="600"/>
              </a:spcAft>
            </a:pPr>
            <a:r>
              <a:rPr lang="zh-CN" altLang="en-US" sz="1600" dirty="0">
                <a:latin typeface="微软雅黑" charset="-122"/>
                <a:ea typeface="微软雅黑" charset="-122"/>
                <a:sym typeface="微软雅黑" charset="-122"/>
              </a:rPr>
              <a:t>提供有计划的</a:t>
            </a:r>
            <a:r>
              <a:rPr lang="zh-CN" altLang="en-US" sz="1600" dirty="0">
                <a:solidFill>
                  <a:srgbClr val="FF0000"/>
                </a:solidFill>
                <a:latin typeface="微软雅黑" charset="-122"/>
                <a:ea typeface="微软雅黑" charset="-122"/>
                <a:sym typeface="微软雅黑" charset="-122"/>
              </a:rPr>
              <a:t>安全巡查及安全观察资料</a:t>
            </a:r>
            <a:endParaRPr lang="en-US" altLang="zh-CN" sz="1600" dirty="0">
              <a:solidFill>
                <a:srgbClr val="FF0000"/>
              </a:solidFill>
              <a:latin typeface="微软雅黑" charset="-122"/>
              <a:ea typeface="微软雅黑" charset="-122"/>
              <a:sym typeface="微软雅黑" charset="-122"/>
            </a:endParaRPr>
          </a:p>
        </p:txBody>
      </p:sp>
      <p:sp>
        <p:nvSpPr>
          <p:cNvPr id="6" name="Rectangle 2"/>
          <p:cNvSpPr>
            <a:spLocks noGrp="1" noChangeArrowheads="1"/>
          </p:cNvSpPr>
          <p:nvPr>
            <p:ph type="title" idx="4294967295"/>
          </p:nvPr>
        </p:nvSpPr>
        <p:spPr bwMode="auto">
          <a:xfrm>
            <a:off x="444732" y="0"/>
            <a:ext cx="9144000" cy="576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marL="342900" indent="-342900" algn="l">
              <a:tabLst>
                <a:tab pos="2781300" algn="l"/>
              </a:tabLst>
            </a:pPr>
            <a:r>
              <a:rPr lang="zh-CN" altLang="en-US" sz="2600" b="1" dirty="0">
                <a:solidFill>
                  <a:schemeClr val="tx2"/>
                </a:solidFill>
                <a:latin typeface="微软雅黑" charset="-122"/>
                <a:ea typeface="微软雅黑" charset="-122"/>
                <a:sym typeface="华文细黑" charset="-122"/>
              </a:rPr>
              <a:t>优秀的</a:t>
            </a:r>
            <a:r>
              <a:rPr lang="en-US" altLang="zh-CN" sz="2600" b="1">
                <a:solidFill>
                  <a:schemeClr val="tx2"/>
                </a:solidFill>
                <a:latin typeface="微软雅黑" charset="-122"/>
                <a:ea typeface="微软雅黑" charset="-122"/>
                <a:sym typeface="华文细黑" charset="-122"/>
              </a:rPr>
              <a:t>JSA</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813835636"/>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923" y="59520"/>
            <a:ext cx="6122767" cy="663334"/>
          </a:xfrm>
          <a:noFill/>
        </p:spPr>
        <p:txBody>
          <a:bodyPr anchor="ctr"/>
          <a:lstStyle/>
          <a:p>
            <a:r>
              <a:rPr lang="zh-CN" altLang="en-US" sz="2400" b="1" dirty="0" smtClean="0"/>
              <a:t>从</a:t>
            </a:r>
            <a:r>
              <a:rPr lang="zh-CN" altLang="en-US" sz="2400" dirty="0" smtClean="0"/>
              <a:t>啤酒厂的</a:t>
            </a:r>
            <a:r>
              <a:rPr lang="zh-CN" altLang="en-US" sz="2400" dirty="0"/>
              <a:t>一起</a:t>
            </a:r>
            <a:r>
              <a:rPr lang="zh-CN" altLang="en-US" sz="2400" b="1" dirty="0" smtClean="0"/>
              <a:t>事故说起</a:t>
            </a:r>
            <a:r>
              <a:rPr lang="en-US" altLang="zh-CN" sz="2400" b="1" dirty="0" smtClean="0"/>
              <a:t>…</a:t>
            </a:r>
            <a:endParaRPr lang="zh-CN" altLang="en-US" sz="2400" b="1" dirty="0">
              <a:solidFill>
                <a:schemeClr val="bg1"/>
              </a:solidFill>
            </a:endParaRPr>
          </a:p>
        </p:txBody>
      </p:sp>
      <p:sp>
        <p:nvSpPr>
          <p:cNvPr id="10" name="MH_SubTitle_1"/>
          <p:cNvSpPr txBox="1">
            <a:spLocks noChangeArrowheads="1"/>
          </p:cNvSpPr>
          <p:nvPr>
            <p:custDataLst>
              <p:tags r:id="rId2"/>
            </p:custDataLst>
          </p:nvPr>
        </p:nvSpPr>
        <p:spPr bwMode="auto">
          <a:xfrm>
            <a:off x="397801" y="1499720"/>
            <a:ext cx="8040538" cy="1218842"/>
          </a:xfrm>
          <a:prstGeom prst="rect">
            <a:avLst/>
          </a:prstGeom>
          <a:solidFill>
            <a:schemeClr val="bg1"/>
          </a:solidFill>
          <a:ln w="6350" cap="flat" cmpd="sng" algn="ctr">
            <a:solidFill>
              <a:schemeClr val="bg1">
                <a:lumMod val="65000"/>
              </a:schemeClr>
            </a:solidFill>
            <a:prstDash val="lgDash"/>
            <a:round/>
            <a:headEnd type="none" w="med" len="med"/>
            <a:tailEnd type="none" w="med" len="med"/>
          </a:ln>
          <a:effectLst>
            <a:outerShdw blurRad="63500" sx="102000" sy="102000" algn="ctr" rotWithShape="0">
              <a:prstClr val="black">
                <a:alpha val="40000"/>
              </a:prstClr>
            </a:outerShdw>
          </a:effectLst>
        </p:spPr>
        <p:txBody>
          <a:bodyPr vert="horz" wrap="square" lIns="144000" tIns="72000" rIns="72000" bIns="72000" numCol="1" rtlCol="0" anchor="ctr" anchorCtr="0" compatLnSpc="1">
            <a:prstTxWarp prst="textNoShape">
              <a:avLst/>
            </a:prstTxWarp>
            <a:noAutofit/>
          </a:bodyPr>
          <a:lstStyle>
            <a:defPPr>
              <a:defRPr lang="en-US"/>
            </a:defPPr>
            <a:lvl1pPr>
              <a:lnSpc>
                <a:spcPct val="130000"/>
              </a:lnSpc>
              <a:defRPr i="0">
                <a:latin typeface="微软雅黑" panose="020B0503020204020204" pitchFamily="34" charset="-122"/>
                <a:ea typeface="微软雅黑" panose="020B0503020204020204" pitchFamily="34" charset="-122"/>
              </a:defRPr>
            </a:lvl1pPr>
            <a:lvl2pPr>
              <a:defRPr i="1"/>
            </a:lvl2pPr>
            <a:lvl3pPr>
              <a:defRPr i="1"/>
            </a:lvl3pPr>
            <a:lvl4pPr>
              <a:defRPr i="1"/>
            </a:lvl4pPr>
            <a:lvl5pPr>
              <a:defRPr i="1"/>
            </a:lvl5pPr>
            <a:lvl6pPr>
              <a:defRPr i="1"/>
            </a:lvl6pPr>
            <a:lvl7pPr>
              <a:defRPr i="1"/>
            </a:lvl7pPr>
            <a:lvl8pPr>
              <a:defRPr i="1"/>
            </a:lvl8pPr>
            <a:lvl9pPr>
              <a:defRPr i="1"/>
            </a:lvl9pPr>
          </a:lstStyle>
          <a:p>
            <a:pPr eaLnBrk="1" hangingPunct="1">
              <a:lnSpc>
                <a:spcPct val="150000"/>
              </a:lnSpc>
              <a:spcAft>
                <a:spcPts val="0"/>
              </a:spcAft>
            </a:pP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eaLnBrk="1" hangingPunct="1">
              <a:lnSpc>
                <a:spcPct val="150000"/>
              </a:lnSpc>
              <a:spcAft>
                <a:spcPts val="0"/>
              </a:spcAft>
            </a:pPr>
            <a:r>
              <a:rPr lang="zh-CN" altLang="en-US" sz="1600" dirty="0" smtClean="0">
                <a:latin typeface="+mn-ea"/>
              </a:rPr>
              <a:t>割箱机</a:t>
            </a:r>
            <a:r>
              <a:rPr lang="zh-CN" altLang="en-US" sz="1600" dirty="0">
                <a:latin typeface="+mn-ea"/>
              </a:rPr>
              <a:t>操作工颜某某在</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交接班</a:t>
            </a:r>
            <a:r>
              <a:rPr lang="zh-CN" altLang="en-US" sz="16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18</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30</a:t>
            </a:r>
            <a:r>
              <a:rPr lang="zh-TW"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左右</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）期间处理设备异常时，</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佩戴的</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围巾</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绞入输送传动滚筒，导致昏迷，经</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过</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8</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天</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抢救，</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终因伤势过重，</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于</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2016</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年</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2</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月</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4</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日凌晨</a:t>
            </a:r>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2:30</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左右</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，在</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无锡市第九人民</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医院</a:t>
            </a:r>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去</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世</a:t>
            </a:r>
            <a:r>
              <a:rPr lang="zh-TW"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zh-CN" sz="1600" b="1" kern="1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spcAft>
                <a:spcPts val="0"/>
              </a:spcAft>
            </a:pPr>
            <a:r>
              <a:rPr lang="en-US" altLang="zh-CN" sz="16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2998311420"/>
              </p:ext>
            </p:extLst>
          </p:nvPr>
        </p:nvGraphicFramePr>
        <p:xfrm>
          <a:off x="1117901" y="2948916"/>
          <a:ext cx="6623930" cy="2655375"/>
        </p:xfrm>
        <a:graphic>
          <a:graphicData uri="http://schemas.openxmlformats.org/drawingml/2006/table">
            <a:tbl>
              <a:tblPr firstRow="1" firstCol="1" bandRow="1">
                <a:tableStyleId>{72833802-FEF1-4C79-8D5D-14CF1EAF98D9}</a:tableStyleId>
              </a:tblPr>
              <a:tblGrid>
                <a:gridCol w="969484"/>
                <a:gridCol w="2671352"/>
                <a:gridCol w="1147522"/>
                <a:gridCol w="1835572"/>
              </a:tblGrid>
              <a:tr h="545377">
                <a:tc>
                  <a:txBody>
                    <a:bodyPr/>
                    <a:lstStyle/>
                    <a:p>
                      <a:pPr marL="0" algn="ctr" defTabSz="914400" rtl="0" eaLnBrk="1" latinLnBrk="0" hangingPunct="1">
                        <a:spcAft>
                          <a:spcPts val="0"/>
                        </a:spcAft>
                      </a:pPr>
                      <a:r>
                        <a:rPr lang="zh-CN" altLang="en-US" sz="1200" kern="100" dirty="0" smtClean="0">
                          <a:effectLst/>
                        </a:rPr>
                        <a:t>事故时间</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altLang="zh-CN" sz="1200" kern="100" dirty="0" smtClean="0">
                          <a:effectLst/>
                        </a:rPr>
                        <a:t>2016</a:t>
                      </a:r>
                      <a:r>
                        <a:rPr lang="zh-CN" altLang="en-US" sz="1200" kern="100" dirty="0" smtClean="0">
                          <a:effectLst/>
                        </a:rPr>
                        <a:t>年</a:t>
                      </a:r>
                      <a:r>
                        <a:rPr lang="en-US" altLang="zh-CN" sz="1200" kern="100" dirty="0" smtClean="0">
                          <a:effectLst/>
                        </a:rPr>
                        <a:t>1</a:t>
                      </a:r>
                      <a:r>
                        <a:rPr lang="zh-CN" altLang="en-US" sz="1200" kern="100" dirty="0" smtClean="0">
                          <a:effectLst/>
                        </a:rPr>
                        <a:t>月</a:t>
                      </a:r>
                      <a:r>
                        <a:rPr lang="en-US" altLang="zh-CN" sz="1200" kern="100" dirty="0" smtClean="0">
                          <a:effectLst/>
                        </a:rPr>
                        <a:t>28</a:t>
                      </a:r>
                      <a:r>
                        <a:rPr lang="zh-CN" altLang="en-US" sz="1200" kern="100" dirty="0" smtClean="0">
                          <a:effectLst/>
                        </a:rPr>
                        <a:t>日</a:t>
                      </a:r>
                      <a:r>
                        <a:rPr lang="en-US" altLang="zh-CN" sz="1200" kern="100" dirty="0" smtClean="0">
                          <a:effectLst/>
                        </a:rPr>
                        <a:t>18</a:t>
                      </a:r>
                      <a:r>
                        <a:rPr lang="zh-CN" altLang="en-US" sz="1200" kern="100" dirty="0" smtClean="0">
                          <a:effectLst/>
                        </a:rPr>
                        <a:t>：</a:t>
                      </a:r>
                      <a:r>
                        <a:rPr lang="en-US" altLang="zh-CN" sz="1200" kern="100" dirty="0" smtClean="0">
                          <a:effectLst/>
                        </a:rPr>
                        <a:t>30</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事故地点</a:t>
                      </a:r>
                      <a:endParaRPr lang="zh-CN" altLang="en-US" sz="1200" b="1" kern="100" dirty="0" smtClean="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某公司物流部</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346526">
                <a:tc>
                  <a:txBody>
                    <a:bodyPr/>
                    <a:lstStyle/>
                    <a:p>
                      <a:pPr marL="0" algn="ctr" defTabSz="914400" rtl="0" eaLnBrk="1" latinLnBrk="0" hangingPunct="1">
                        <a:spcAft>
                          <a:spcPts val="0"/>
                        </a:spcAft>
                      </a:pPr>
                      <a:r>
                        <a:rPr lang="zh-CN" altLang="en-US" sz="1200" kern="100" dirty="0" smtClean="0">
                          <a:effectLst/>
                        </a:rPr>
                        <a:t>事故后果</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algn="ctr">
                        <a:spcAft>
                          <a:spcPts val="0"/>
                        </a:spcAft>
                      </a:pPr>
                      <a:r>
                        <a:rPr lang="en-US" altLang="zh-CN" sz="1200" kern="100" dirty="0" smtClean="0">
                          <a:effectLst/>
                        </a:rPr>
                        <a:t>1</a:t>
                      </a:r>
                      <a:r>
                        <a:rPr lang="zh-CN" altLang="en-US" sz="1200" kern="100" dirty="0" smtClean="0">
                          <a:effectLst/>
                        </a:rPr>
                        <a:t>人死亡</a:t>
                      </a:r>
                      <a:endParaRPr lang="zh-CN" sz="12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经济损失</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 元</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549734">
                <a:tc>
                  <a:txBody>
                    <a:bodyPr/>
                    <a:lstStyle/>
                    <a:p>
                      <a:pPr marL="0" algn="ctr" defTabSz="914400" rtl="0" eaLnBrk="1" latinLnBrk="0" hangingPunct="1">
                        <a:spcAft>
                          <a:spcPts val="0"/>
                        </a:spcAft>
                      </a:pPr>
                      <a:r>
                        <a:rPr lang="en-US" sz="1200" kern="100" dirty="0">
                          <a:effectLst/>
                        </a:rPr>
                        <a:t> </a:t>
                      </a:r>
                      <a:r>
                        <a:rPr lang="zh-CN" altLang="en-US" sz="1200" kern="100" dirty="0" smtClean="0">
                          <a:effectLst/>
                        </a:rPr>
                        <a:t>事故等级</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一般事故</a:t>
                      </a:r>
                      <a:r>
                        <a:rPr lang="en-US" sz="1200" kern="100" dirty="0">
                          <a:effectLst/>
                        </a:rPr>
                        <a:t> </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是否责任事故</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是</a:t>
                      </a:r>
                      <a:endParaRPr 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482218">
                <a:tc>
                  <a:txBody>
                    <a:bodyPr/>
                    <a:lstStyle/>
                    <a:p>
                      <a:pPr marL="0" algn="ctr" defTabSz="914400" rtl="0" eaLnBrk="1" latinLnBrk="0" hangingPunct="1">
                        <a:spcAft>
                          <a:spcPts val="0"/>
                        </a:spcAft>
                      </a:pPr>
                      <a:r>
                        <a:rPr lang="zh-CN" altLang="en-US" sz="1200" kern="100" dirty="0" smtClean="0">
                          <a:effectLst/>
                        </a:rPr>
                        <a:t>事故类型</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机械伤害</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sz="1200" kern="100" dirty="0">
                          <a:effectLst/>
                        </a:rPr>
                        <a:t> </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sz="1200" kern="100" dirty="0">
                          <a:effectLst/>
                        </a:rPr>
                        <a:t> </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593873">
                <a:tc>
                  <a:txBody>
                    <a:bodyPr/>
                    <a:lstStyle/>
                    <a:p>
                      <a:pPr marL="0" algn="ctr" defTabSz="914400" rtl="0" eaLnBrk="1" latinLnBrk="0" hangingPunct="1">
                        <a:spcAft>
                          <a:spcPts val="0"/>
                        </a:spcAft>
                      </a:pPr>
                      <a:r>
                        <a:rPr lang="zh-CN" altLang="en-US" sz="1200" kern="100" dirty="0" smtClean="0">
                          <a:effectLst/>
                        </a:rPr>
                        <a:t>事故概况</a:t>
                      </a:r>
                      <a:r>
                        <a:rPr lang="en-US" sz="1200" kern="100" dirty="0">
                          <a:effectLst/>
                        </a:rPr>
                        <a:t> </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gridSpan="3">
                  <a:txBody>
                    <a:bodyPr/>
                    <a:lstStyle/>
                    <a:p>
                      <a:pPr marL="0" algn="ctr" defTabSz="914400" rtl="0" eaLnBrk="1" latinLnBrk="0" hangingPunct="1">
                        <a:spcAft>
                          <a:spcPts val="0"/>
                        </a:spcAft>
                      </a:pPr>
                      <a:r>
                        <a:rPr lang="en-US" sz="1200" kern="100" dirty="0">
                          <a:effectLst/>
                        </a:rPr>
                        <a:t> </a:t>
                      </a:r>
                      <a:r>
                        <a:rPr lang="zh-CN" altLang="en-US" sz="1200" dirty="0" smtClean="0"/>
                        <a:t>割箱机操作工颜某某在交接班（</a:t>
                      </a:r>
                      <a:r>
                        <a:rPr lang="en-US" altLang="zh-CN" sz="1200" dirty="0" smtClean="0"/>
                        <a:t>18</a:t>
                      </a:r>
                      <a:r>
                        <a:rPr lang="zh-CN" altLang="zh-CN" sz="1200" dirty="0" smtClean="0"/>
                        <a:t>：</a:t>
                      </a:r>
                      <a:r>
                        <a:rPr lang="en-US" altLang="zh-CN" sz="1200" dirty="0" smtClean="0"/>
                        <a:t>30</a:t>
                      </a:r>
                      <a:r>
                        <a:rPr lang="zh-TW" altLang="zh-CN" sz="1200" dirty="0" smtClean="0"/>
                        <a:t>左右</a:t>
                      </a:r>
                      <a:r>
                        <a:rPr lang="zh-CN" altLang="en-US" sz="1200" dirty="0" smtClean="0"/>
                        <a:t>）期间处理设备异常时，</a:t>
                      </a:r>
                      <a:r>
                        <a:rPr lang="zh-CN" altLang="zh-CN" sz="1200" dirty="0" smtClean="0"/>
                        <a:t>佩戴的</a:t>
                      </a:r>
                      <a:r>
                        <a:rPr lang="zh-CN" altLang="en-US" sz="1200" dirty="0" smtClean="0"/>
                        <a:t>围巾</a:t>
                      </a:r>
                      <a:r>
                        <a:rPr lang="zh-CN" altLang="zh-CN" sz="1200" dirty="0" smtClean="0"/>
                        <a:t>绞入输送传动滚筒，导致昏迷，经</a:t>
                      </a:r>
                      <a:r>
                        <a:rPr lang="zh-CN" altLang="en-US" sz="1200" dirty="0" smtClean="0"/>
                        <a:t>过</a:t>
                      </a:r>
                      <a:r>
                        <a:rPr lang="en-US" altLang="zh-CN" sz="1200" dirty="0" smtClean="0"/>
                        <a:t>8</a:t>
                      </a:r>
                      <a:r>
                        <a:rPr lang="zh-CN" altLang="en-US" sz="1200" dirty="0" smtClean="0"/>
                        <a:t>天</a:t>
                      </a:r>
                      <a:r>
                        <a:rPr lang="zh-CN" altLang="zh-CN" sz="1200" dirty="0" smtClean="0"/>
                        <a:t>抢救，</a:t>
                      </a:r>
                      <a:r>
                        <a:rPr lang="zh-CN" altLang="en-US" sz="1200" dirty="0" smtClean="0"/>
                        <a:t>终因伤势过重，</a:t>
                      </a:r>
                      <a:r>
                        <a:rPr lang="zh-CN" altLang="zh-CN" sz="1200" dirty="0" smtClean="0"/>
                        <a:t>于</a:t>
                      </a:r>
                      <a:r>
                        <a:rPr lang="en-US" altLang="zh-CN" sz="1200" dirty="0" smtClean="0"/>
                        <a:t>2016</a:t>
                      </a:r>
                      <a:r>
                        <a:rPr lang="zh-CN" altLang="en-US" sz="1200" dirty="0" smtClean="0"/>
                        <a:t>年</a:t>
                      </a:r>
                      <a:r>
                        <a:rPr lang="en-US" altLang="zh-CN" sz="1200" dirty="0" smtClean="0"/>
                        <a:t>2</a:t>
                      </a:r>
                      <a:r>
                        <a:rPr lang="zh-CN" altLang="zh-CN" sz="1200" dirty="0" smtClean="0"/>
                        <a:t>月</a:t>
                      </a:r>
                      <a:r>
                        <a:rPr lang="en-US" altLang="zh-CN" sz="1200" dirty="0" smtClean="0"/>
                        <a:t>4</a:t>
                      </a:r>
                      <a:r>
                        <a:rPr lang="zh-CN" altLang="zh-CN" sz="1200" dirty="0" smtClean="0"/>
                        <a:t>日凌晨</a:t>
                      </a:r>
                      <a:r>
                        <a:rPr lang="en-US" altLang="zh-CN" sz="1200" dirty="0" smtClean="0"/>
                        <a:t>2:30</a:t>
                      </a:r>
                      <a:r>
                        <a:rPr lang="zh-CN" altLang="en-US" sz="1200" dirty="0" smtClean="0"/>
                        <a:t>左右</a:t>
                      </a:r>
                      <a:r>
                        <a:rPr lang="zh-CN" altLang="zh-CN" sz="1200" dirty="0" smtClean="0"/>
                        <a:t>，在</a:t>
                      </a:r>
                      <a:r>
                        <a:rPr lang="zh-CN" altLang="en-US" sz="1200" dirty="0" smtClean="0"/>
                        <a:t>无锡市第九人民</a:t>
                      </a:r>
                      <a:r>
                        <a:rPr lang="zh-CN" altLang="zh-CN" sz="1200" dirty="0" smtClean="0"/>
                        <a:t>医院</a:t>
                      </a:r>
                      <a:r>
                        <a:rPr lang="zh-CN" altLang="en-US" sz="1200" dirty="0" smtClean="0"/>
                        <a:t>去</a:t>
                      </a:r>
                      <a:r>
                        <a:rPr lang="zh-CN" altLang="zh-CN" sz="1200" dirty="0" smtClean="0"/>
                        <a:t>世</a:t>
                      </a:r>
                      <a:r>
                        <a:rPr lang="zh-TW" altLang="zh-CN" sz="1200" dirty="0" smtClean="0"/>
                        <a:t>。</a:t>
                      </a:r>
                      <a:endParaRPr lang="zh-CN" sz="1200" kern="100" dirty="0">
                        <a:effectLst/>
                      </a:endParaRPr>
                    </a:p>
                    <a:p>
                      <a:pPr algn="ctr">
                        <a:spcAft>
                          <a:spcPts val="0"/>
                        </a:spcAft>
                      </a:pPr>
                      <a:r>
                        <a:rPr lang="en-US" sz="1200" kern="100" dirty="0">
                          <a:effectLst/>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hMerge="1">
                  <a:txBody>
                    <a:bodyPr/>
                    <a:lstStyle/>
                    <a:p>
                      <a:pPr marL="0" algn="ctr" defTabSz="914400" rtl="0" eaLnBrk="1" latinLnBrk="0" hangingPunct="1">
                        <a:spcAft>
                          <a:spcPts val="0"/>
                        </a:spcAft>
                      </a:pPr>
                      <a:endParaRPr lang="zh-CN" sz="10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27" marR="6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a:spcAft>
                          <a:spcPts val="0"/>
                        </a:spcAft>
                      </a:pP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327" marR="6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3" name="Rectangle 14"/>
          <p:cNvSpPr>
            <a:spLocks noChangeArrowheads="1"/>
          </p:cNvSpPr>
          <p:nvPr/>
        </p:nvSpPr>
        <p:spPr bwMode="auto">
          <a:xfrm>
            <a:off x="760915" y="923640"/>
            <a:ext cx="8185015" cy="276999"/>
          </a:xfrm>
          <a:prstGeom prst="rect">
            <a:avLst/>
          </a:prstGeom>
          <a:noFill/>
          <a:ln w="9525">
            <a:noFill/>
            <a:miter lim="800000"/>
            <a:headEnd/>
            <a:tailEnd/>
          </a:ln>
        </p:spPr>
        <p:txBody>
          <a:bodyPr lIns="85848" tIns="0" rIns="85848" bIns="0">
            <a:spAutoFit/>
          </a:bodyPr>
          <a:lstStyle/>
          <a:p>
            <a:pPr eaLnBrk="0" hangingPunct="0">
              <a:spcBef>
                <a:spcPct val="20000"/>
              </a:spcBef>
              <a:spcAft>
                <a:spcPts val="138"/>
              </a:spcAft>
            </a:pPr>
            <a:r>
              <a:rPr lang="en-US" altLang="zh-CN" b="1" dirty="0" smtClean="0">
                <a:solidFill>
                  <a:srgbClr val="000000"/>
                </a:solidFill>
                <a:latin typeface="微软雅黑" pitchFamily="34" charset="-122"/>
                <a:ea typeface="微软雅黑" pitchFamily="34" charset="-122"/>
              </a:rPr>
              <a:t>1</a:t>
            </a:r>
            <a:r>
              <a:rPr lang="zh-CN" altLang="en-US" b="1" dirty="0" smtClean="0">
                <a:solidFill>
                  <a:srgbClr val="000000"/>
                </a:solidFill>
                <a:latin typeface="微软雅黑" pitchFamily="34" charset="-122"/>
                <a:ea typeface="微软雅黑" pitchFamily="34" charset="-122"/>
              </a:rPr>
              <a:t>、事故概况</a:t>
            </a:r>
            <a:r>
              <a:rPr lang="zh-CN" altLang="en-US" b="1" dirty="0">
                <a:solidFill>
                  <a:srgbClr val="000000"/>
                </a:solidFill>
                <a:latin typeface="微软雅黑" pitchFamily="34" charset="-122"/>
                <a:ea typeface="微软雅黑" pitchFamily="34" charset="-122"/>
              </a:rPr>
              <a:t>：</a:t>
            </a:r>
            <a:endParaRPr lang="en-US" altLang="zh-CN" dirty="0">
              <a:solidFill>
                <a:srgbClr val="000000"/>
              </a:solidFill>
              <a:latin typeface="微软雅黑" pitchFamily="34" charset="-122"/>
              <a:ea typeface="微软雅黑" pitchFamily="34" charset="-122"/>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20320"/>
            <a:ext cx="8462921" cy="491579"/>
          </a:xfrm>
          <a:prstGeom prst="rect">
            <a:avLst/>
          </a:prstGeom>
        </p:spPr>
      </p:pic>
    </p:spTree>
    <p:custDataLst>
      <p:tags r:id="rId1"/>
    </p:custDataLst>
    <p:extLst>
      <p:ext uri="{BB962C8B-B14F-4D97-AF65-F5344CB8AC3E}">
        <p14:creationId xmlns:p14="http://schemas.microsoft.com/office/powerpoint/2010/main" val="1746662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noChangeArrowheads="1"/>
          </p:cNvSpPr>
          <p:nvPr>
            <p:ph type="title" idx="4294967295"/>
          </p:nvPr>
        </p:nvSpPr>
        <p:spPr bwMode="auto">
          <a:xfrm>
            <a:off x="444732" y="131530"/>
            <a:ext cx="2492375" cy="546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4000" tIns="72000" rIns="72000" bIns="72000">
            <a:spAutoFit/>
          </a:bodyPr>
          <a:lstStyle/>
          <a:p>
            <a:pPr marL="0" indent="0" algn="l" eaLnBrk="0" hangingPunct="0"/>
            <a:r>
              <a:rPr lang="en-US" altLang="zh-CN" sz="2600" b="1">
                <a:solidFill>
                  <a:schemeClr val="tx2"/>
                </a:solidFill>
                <a:latin typeface="微软雅黑" charset="-122"/>
                <a:ea typeface="微软雅黑" charset="-122"/>
                <a:sym typeface="华文细黑" charset="-122"/>
              </a:rPr>
              <a:t>JSA</a:t>
            </a:r>
            <a:r>
              <a:rPr lang="zh-CN" altLang="en-US" sz="2600" b="1">
                <a:solidFill>
                  <a:schemeClr val="tx2"/>
                </a:solidFill>
                <a:latin typeface="微软雅黑" charset="-122"/>
                <a:ea typeface="微软雅黑" charset="-122"/>
                <a:sym typeface="华文细黑" charset="-122"/>
              </a:rPr>
              <a:t>的实施步骤</a:t>
            </a:r>
            <a:endParaRPr lang="zh-CN" altLang="en-US"/>
          </a:p>
        </p:txBody>
      </p:sp>
      <p:grpSp>
        <p:nvGrpSpPr>
          <p:cNvPr id="7" name="Group 4"/>
          <p:cNvGrpSpPr>
            <a:grpSpLocks/>
          </p:cNvGrpSpPr>
          <p:nvPr/>
        </p:nvGrpSpPr>
        <p:grpSpPr bwMode="auto">
          <a:xfrm>
            <a:off x="1173956" y="812470"/>
            <a:ext cx="6769100" cy="1873250"/>
            <a:chOff x="0" y="0"/>
            <a:chExt cx="6768752" cy="1872208"/>
          </a:xfrm>
        </p:grpSpPr>
        <p:sp>
          <p:nvSpPr>
            <p:cNvPr id="8" name="AutoShape 5"/>
            <p:cNvSpPr>
              <a:spLocks noChangeArrowheads="1"/>
            </p:cNvSpPr>
            <p:nvPr/>
          </p:nvSpPr>
          <p:spPr bwMode="auto">
            <a:xfrm>
              <a:off x="5949" y="402668"/>
              <a:ext cx="1778119" cy="1066871"/>
            </a:xfrm>
            <a:prstGeom prst="roundRect">
              <a:avLst>
                <a:gd name="adj" fmla="val 10000"/>
              </a:avLst>
            </a:prstGeom>
            <a:solidFill>
              <a:srgbClr val="4F81BD"/>
            </a:solidFill>
            <a:ln w="25400" cap="flat" cmpd="sng">
              <a:solidFill>
                <a:srgbClr val="FFFFFF"/>
              </a:solidFill>
              <a:round/>
              <a:headEnd/>
              <a:tailEnd/>
            </a:ln>
          </p:spPr>
          <p:txBody>
            <a:bodyPr/>
            <a:lstStyle/>
            <a:p>
              <a:endParaRPr lang="zh-CN" altLang="en-US"/>
            </a:p>
          </p:txBody>
        </p:sp>
        <p:sp>
          <p:nvSpPr>
            <p:cNvPr id="9" name="Rectangle 6"/>
            <p:cNvSpPr>
              <a:spLocks noChangeArrowheads="1"/>
            </p:cNvSpPr>
            <p:nvPr/>
          </p:nvSpPr>
          <p:spPr bwMode="auto">
            <a:xfrm>
              <a:off x="37197" y="433916"/>
              <a:ext cx="1715623" cy="1004375"/>
            </a:xfrm>
            <a:prstGeom prst="rect">
              <a:avLst/>
            </a:prstGeom>
            <a:solidFill>
              <a:srgbClr val="9A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p>
              <a:pPr algn="ctr">
                <a:lnSpc>
                  <a:spcPct val="90000"/>
                </a:lnSpc>
                <a:spcAft>
                  <a:spcPct val="35000"/>
                </a:spcAft>
              </a:pPr>
              <a:r>
                <a:rPr lang="en-US" altLang="zh-CN" dirty="0">
                  <a:latin typeface="微软雅黑" charset="-122"/>
                  <a:ea typeface="微软雅黑" charset="-122"/>
                  <a:sym typeface="微软雅黑" charset="-122"/>
                </a:rPr>
                <a:t>JSA</a:t>
              </a:r>
              <a:endParaRPr lang="zh-CN" altLang="en-US" dirty="0">
                <a:latin typeface="微软雅黑" charset="-122"/>
                <a:ea typeface="微软雅黑" charset="-122"/>
                <a:sym typeface="微软雅黑" charset="-122"/>
              </a:endParaRPr>
            </a:p>
            <a:p>
              <a:pPr algn="ctr">
                <a:lnSpc>
                  <a:spcPct val="90000"/>
                </a:lnSpc>
                <a:spcAft>
                  <a:spcPct val="35000"/>
                </a:spcAft>
              </a:pPr>
              <a:r>
                <a:rPr lang="zh-CN" altLang="en-US" dirty="0">
                  <a:latin typeface="微软雅黑" charset="-122"/>
                  <a:ea typeface="微软雅黑" charset="-122"/>
                  <a:sym typeface="微软雅黑" charset="-122"/>
                </a:rPr>
                <a:t>实施前作业</a:t>
              </a:r>
            </a:p>
          </p:txBody>
        </p:sp>
        <p:sp>
          <p:nvSpPr>
            <p:cNvPr id="10" name="AutoShape 7"/>
            <p:cNvSpPr>
              <a:spLocks noChangeArrowheads="1"/>
            </p:cNvSpPr>
            <p:nvPr/>
          </p:nvSpPr>
          <p:spPr bwMode="auto">
            <a:xfrm>
              <a:off x="1961880" y="715617"/>
              <a:ext cx="376961" cy="440973"/>
            </a:xfrm>
            <a:prstGeom prst="rightArrow">
              <a:avLst>
                <a:gd name="adj1" fmla="val 60000"/>
                <a:gd name="adj2" fmla="val 50000"/>
              </a:avLst>
            </a:prstGeom>
            <a:solidFill>
              <a:srgbClr val="B0BF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Rectangle 8"/>
            <p:cNvSpPr>
              <a:spLocks noChangeArrowheads="1"/>
            </p:cNvSpPr>
            <p:nvPr/>
          </p:nvSpPr>
          <p:spPr bwMode="auto">
            <a:xfrm>
              <a:off x="1961880" y="803812"/>
              <a:ext cx="263873" cy="26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300">
                <a:latin typeface="微软雅黑" charset="-122"/>
                <a:ea typeface="微软雅黑" charset="-122"/>
                <a:sym typeface="微软雅黑" charset="-122"/>
              </a:endParaRPr>
            </a:p>
          </p:txBody>
        </p:sp>
        <p:sp>
          <p:nvSpPr>
            <p:cNvPr id="12" name="AutoShape 9"/>
            <p:cNvSpPr>
              <a:spLocks noChangeArrowheads="1"/>
            </p:cNvSpPr>
            <p:nvPr/>
          </p:nvSpPr>
          <p:spPr bwMode="auto">
            <a:xfrm>
              <a:off x="2495316" y="402668"/>
              <a:ext cx="1778119" cy="1066871"/>
            </a:xfrm>
            <a:prstGeom prst="roundRect">
              <a:avLst>
                <a:gd name="adj" fmla="val 10000"/>
              </a:avLst>
            </a:prstGeom>
            <a:solidFill>
              <a:srgbClr val="4F81BD"/>
            </a:solidFill>
            <a:ln w="25400" cap="flat" cmpd="sng">
              <a:solidFill>
                <a:srgbClr val="FFFFFF"/>
              </a:solidFill>
              <a:round/>
              <a:headEnd/>
              <a:tailEnd/>
            </a:ln>
          </p:spPr>
          <p:txBody>
            <a:bodyPr/>
            <a:lstStyle/>
            <a:p>
              <a:endParaRPr lang="zh-CN" altLang="en-US"/>
            </a:p>
          </p:txBody>
        </p:sp>
        <p:sp>
          <p:nvSpPr>
            <p:cNvPr id="13" name="Rectangle 10"/>
            <p:cNvSpPr>
              <a:spLocks noChangeArrowheads="1"/>
            </p:cNvSpPr>
            <p:nvPr/>
          </p:nvSpPr>
          <p:spPr bwMode="auto">
            <a:xfrm>
              <a:off x="2526564" y="433916"/>
              <a:ext cx="1715623" cy="1004375"/>
            </a:xfrm>
            <a:prstGeom prst="rect">
              <a:avLst/>
            </a:prstGeom>
            <a:solidFill>
              <a:srgbClr val="9A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p>
              <a:pPr algn="ctr">
                <a:lnSpc>
                  <a:spcPct val="90000"/>
                </a:lnSpc>
                <a:spcAft>
                  <a:spcPct val="35000"/>
                </a:spcAft>
              </a:pPr>
              <a:r>
                <a:rPr lang="en-US" altLang="zh-CN" dirty="0">
                  <a:latin typeface="微软雅黑" charset="-122"/>
                  <a:ea typeface="微软雅黑" charset="-122"/>
                  <a:sym typeface="微软雅黑" charset="-122"/>
                </a:rPr>
                <a:t>JSA</a:t>
              </a:r>
              <a:endParaRPr lang="zh-CN" altLang="en-US" dirty="0">
                <a:latin typeface="微软雅黑" charset="-122"/>
                <a:ea typeface="微软雅黑" charset="-122"/>
                <a:sym typeface="微软雅黑" charset="-122"/>
              </a:endParaRPr>
            </a:p>
            <a:p>
              <a:pPr algn="ctr">
                <a:lnSpc>
                  <a:spcPct val="90000"/>
                </a:lnSpc>
                <a:spcAft>
                  <a:spcPct val="35000"/>
                </a:spcAft>
              </a:pPr>
              <a:r>
                <a:rPr lang="zh-CN" altLang="en-US" dirty="0">
                  <a:latin typeface="微软雅黑" charset="-122"/>
                  <a:ea typeface="微软雅黑" charset="-122"/>
                  <a:sym typeface="微软雅黑" charset="-122"/>
                </a:rPr>
                <a:t>实施步骤</a:t>
              </a:r>
            </a:p>
          </p:txBody>
        </p:sp>
        <p:sp>
          <p:nvSpPr>
            <p:cNvPr id="14" name="AutoShape 11"/>
            <p:cNvSpPr>
              <a:spLocks noChangeArrowheads="1"/>
            </p:cNvSpPr>
            <p:nvPr/>
          </p:nvSpPr>
          <p:spPr bwMode="auto">
            <a:xfrm>
              <a:off x="4451247" y="715617"/>
              <a:ext cx="376961" cy="440973"/>
            </a:xfrm>
            <a:prstGeom prst="rightArrow">
              <a:avLst>
                <a:gd name="adj1" fmla="val 60000"/>
                <a:gd name="adj2" fmla="val 50000"/>
              </a:avLst>
            </a:prstGeom>
            <a:solidFill>
              <a:srgbClr val="B0BF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Rectangle 12"/>
            <p:cNvSpPr>
              <a:spLocks noChangeArrowheads="1"/>
            </p:cNvSpPr>
            <p:nvPr/>
          </p:nvSpPr>
          <p:spPr bwMode="auto">
            <a:xfrm>
              <a:off x="4451247" y="803812"/>
              <a:ext cx="263873" cy="26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90000"/>
                </a:lnSpc>
                <a:spcAft>
                  <a:spcPct val="35000"/>
                </a:spcAft>
              </a:pPr>
              <a:endParaRPr lang="zh-CN" altLang="zh-CN" sz="1300">
                <a:latin typeface="微软雅黑" charset="-122"/>
                <a:ea typeface="微软雅黑" charset="-122"/>
                <a:sym typeface="微软雅黑" charset="-122"/>
              </a:endParaRPr>
            </a:p>
          </p:txBody>
        </p:sp>
        <p:sp>
          <p:nvSpPr>
            <p:cNvPr id="16" name="AutoShape 13"/>
            <p:cNvSpPr>
              <a:spLocks noChangeArrowheads="1"/>
            </p:cNvSpPr>
            <p:nvPr/>
          </p:nvSpPr>
          <p:spPr bwMode="auto">
            <a:xfrm>
              <a:off x="4984683" y="402668"/>
              <a:ext cx="1778119" cy="1066871"/>
            </a:xfrm>
            <a:prstGeom prst="roundRect">
              <a:avLst>
                <a:gd name="adj" fmla="val 10000"/>
              </a:avLst>
            </a:prstGeom>
            <a:solidFill>
              <a:srgbClr val="4F81BD"/>
            </a:solidFill>
            <a:ln w="25400" cap="flat" cmpd="sng">
              <a:solidFill>
                <a:srgbClr val="FFFFFF"/>
              </a:solidFill>
              <a:round/>
              <a:headEnd/>
              <a:tailEnd/>
            </a:ln>
          </p:spPr>
          <p:txBody>
            <a:bodyPr/>
            <a:lstStyle/>
            <a:p>
              <a:endParaRPr lang="zh-CN" altLang="en-US"/>
            </a:p>
          </p:txBody>
        </p:sp>
        <p:sp>
          <p:nvSpPr>
            <p:cNvPr id="17" name="Rectangle 14"/>
            <p:cNvSpPr>
              <a:spLocks noChangeArrowheads="1"/>
            </p:cNvSpPr>
            <p:nvPr/>
          </p:nvSpPr>
          <p:spPr bwMode="auto">
            <a:xfrm>
              <a:off x="5015931" y="433916"/>
              <a:ext cx="1715623" cy="1004375"/>
            </a:xfrm>
            <a:prstGeom prst="rect">
              <a:avLst/>
            </a:prstGeom>
            <a:solidFill>
              <a:srgbClr val="9A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68580" rIns="68580" bIns="68580" anchor="ctr"/>
            <a:lstStyle/>
            <a:p>
              <a:pPr algn="ctr">
                <a:lnSpc>
                  <a:spcPct val="90000"/>
                </a:lnSpc>
                <a:spcAft>
                  <a:spcPct val="35000"/>
                </a:spcAft>
              </a:pPr>
              <a:r>
                <a:rPr lang="en-US" altLang="zh-CN" dirty="0">
                  <a:latin typeface="微软雅黑" charset="-122"/>
                  <a:ea typeface="微软雅黑" charset="-122"/>
                  <a:sym typeface="微软雅黑" charset="-122"/>
                </a:rPr>
                <a:t>JSA</a:t>
              </a:r>
              <a:endParaRPr lang="zh-CN" altLang="en-US" dirty="0">
                <a:latin typeface="微软雅黑" charset="-122"/>
                <a:ea typeface="微软雅黑" charset="-122"/>
                <a:sym typeface="微软雅黑" charset="-122"/>
              </a:endParaRPr>
            </a:p>
            <a:p>
              <a:pPr algn="ctr">
                <a:lnSpc>
                  <a:spcPct val="90000"/>
                </a:lnSpc>
                <a:spcAft>
                  <a:spcPct val="35000"/>
                </a:spcAft>
              </a:pPr>
              <a:r>
                <a:rPr lang="zh-CN" altLang="en-US" dirty="0">
                  <a:latin typeface="微软雅黑" charset="-122"/>
                  <a:ea typeface="微软雅黑" charset="-122"/>
                  <a:sym typeface="微软雅黑" charset="-122"/>
                </a:rPr>
                <a:t>实施后作业</a:t>
              </a:r>
            </a:p>
          </p:txBody>
        </p:sp>
      </p:grpSp>
      <p:sp>
        <p:nvSpPr>
          <p:cNvPr id="18" name="矩形 32"/>
          <p:cNvSpPr>
            <a:spLocks noChangeArrowheads="1"/>
          </p:cNvSpPr>
          <p:nvPr/>
        </p:nvSpPr>
        <p:spPr bwMode="auto">
          <a:xfrm>
            <a:off x="3182938" y="2924175"/>
            <a:ext cx="2751137" cy="2662857"/>
          </a:xfrm>
          <a:prstGeom prst="roundRect">
            <a:avLst/>
          </a:prstGeom>
          <a:solidFill>
            <a:srgbClr val="FFCC66"/>
          </a:solidFill>
          <a:ln w="9525" cap="flat" cmpd="sng">
            <a:solidFill>
              <a:schemeClr val="bg1"/>
            </a:solidFill>
            <a:miter lim="800000"/>
            <a:headEnd/>
            <a:tailEnd/>
          </a:ln>
        </p:spPr>
        <p:txBody>
          <a:bodyPr>
            <a:spAutoFit/>
          </a:bodyPr>
          <a:lstStyle/>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a:p>
            <a:pPr>
              <a:spcBef>
                <a:spcPct val="20000"/>
              </a:spcBef>
            </a:pPr>
            <a:endParaRPr lang="zh-CN" altLang="zh-CN" sz="1600">
              <a:solidFill>
                <a:srgbClr val="FFFFFF"/>
              </a:solidFill>
              <a:latin typeface="Times New Roman" charset="0"/>
              <a:sym typeface="Times New Roman" charset="0"/>
            </a:endParaRPr>
          </a:p>
        </p:txBody>
      </p:sp>
      <p:sp>
        <p:nvSpPr>
          <p:cNvPr id="19" name="Rectangle 9"/>
          <p:cNvSpPr>
            <a:spLocks noChangeArrowheads="1"/>
          </p:cNvSpPr>
          <p:nvPr/>
        </p:nvSpPr>
        <p:spPr bwMode="auto">
          <a:xfrm>
            <a:off x="3387886" y="4647124"/>
            <a:ext cx="2427287" cy="508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buFont typeface="Arial" charset="0"/>
              <a:defRPr>
                <a:solidFill>
                  <a:schemeClr val="tx1"/>
                </a:solidFill>
                <a:latin typeface="Arial" charset="0"/>
              </a:defRPr>
            </a:lvl6pPr>
            <a:lvl7pPr marL="2971800" indent="-228600" fontAlgn="base">
              <a:spcBef>
                <a:spcPct val="0"/>
              </a:spcBef>
              <a:spcAft>
                <a:spcPct val="0"/>
              </a:spcAft>
              <a:buFont typeface="Arial" charset="0"/>
              <a:defRPr>
                <a:solidFill>
                  <a:schemeClr val="tx1"/>
                </a:solidFill>
                <a:latin typeface="Arial" charset="0"/>
              </a:defRPr>
            </a:lvl7pPr>
            <a:lvl8pPr marL="3429000" indent="-228600" fontAlgn="base">
              <a:spcBef>
                <a:spcPct val="0"/>
              </a:spcBef>
              <a:spcAft>
                <a:spcPct val="0"/>
              </a:spcAft>
              <a:buFont typeface="Arial" charset="0"/>
              <a:defRPr>
                <a:solidFill>
                  <a:schemeClr val="tx1"/>
                </a:solidFill>
                <a:latin typeface="Arial" charset="0"/>
              </a:defRPr>
            </a:lvl8pPr>
            <a:lvl9pPr marL="3886200" indent="-228600" fontAlgn="base">
              <a:spcBef>
                <a:spcPct val="0"/>
              </a:spcBef>
              <a:spcAft>
                <a:spcPct val="0"/>
              </a:spcAft>
              <a:buFont typeface="Arial" charset="0"/>
              <a:defRPr>
                <a:solidFill>
                  <a:schemeClr val="tx1"/>
                </a:solidFill>
                <a:latin typeface="Arial" charset="0"/>
              </a:defRPr>
            </a:lvl9pPr>
          </a:lstStyle>
          <a:p>
            <a:pPr algn="ctr">
              <a:spcBef>
                <a:spcPct val="20000"/>
              </a:spcBef>
              <a:buClr>
                <a:srgbClr val="363F6E"/>
              </a:buClr>
              <a:buSzPct val="80000"/>
            </a:pPr>
            <a:r>
              <a:rPr lang="zh-CN" altLang="en-US" b="1" dirty="0"/>
              <a:t>危害识别</a:t>
            </a:r>
            <a:endParaRPr lang="zh-CN" altLang="en-US" dirty="0"/>
          </a:p>
        </p:txBody>
      </p:sp>
      <p:sp>
        <p:nvSpPr>
          <p:cNvPr id="20" name="Rectangle 10"/>
          <p:cNvSpPr>
            <a:spLocks noChangeArrowheads="1"/>
          </p:cNvSpPr>
          <p:nvPr/>
        </p:nvSpPr>
        <p:spPr bwMode="auto">
          <a:xfrm>
            <a:off x="3400425" y="3425825"/>
            <a:ext cx="2427288" cy="5048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spcBef>
                <a:spcPct val="20000"/>
              </a:spcBef>
              <a:buClr>
                <a:srgbClr val="363F6E"/>
              </a:buClr>
              <a:buSzPct val="80000"/>
            </a:pPr>
            <a:r>
              <a:rPr lang="zh-CN" altLang="en-US" sz="1400" b="1" dirty="0"/>
              <a:t>识别作业活动和活动分解</a:t>
            </a:r>
            <a:endParaRPr lang="zh-CN" altLang="en-US" sz="1400" dirty="0"/>
          </a:p>
        </p:txBody>
      </p:sp>
      <p:sp>
        <p:nvSpPr>
          <p:cNvPr id="23" name="Rectangle 26"/>
          <p:cNvSpPr>
            <a:spLocks noChangeArrowheads="1"/>
          </p:cNvSpPr>
          <p:nvPr/>
        </p:nvSpPr>
        <p:spPr bwMode="auto">
          <a:xfrm>
            <a:off x="1298575" y="3622675"/>
            <a:ext cx="1555750" cy="1055608"/>
          </a:xfrm>
          <a:prstGeom prst="roundRect">
            <a:avLst/>
          </a:prstGeom>
          <a:solidFill>
            <a:srgbClr val="FFCC66"/>
          </a:solidFill>
          <a:ln>
            <a:headEnd/>
            <a:tailEnd/>
          </a:ln>
        </p:spPr>
        <p:style>
          <a:lnRef idx="3">
            <a:schemeClr val="lt1"/>
          </a:lnRef>
          <a:fillRef idx="1">
            <a:schemeClr val="accent5"/>
          </a:fillRef>
          <a:effectRef idx="1">
            <a:schemeClr val="accent5"/>
          </a:effectRef>
          <a:fontRef idx="minor">
            <a:schemeClr val="lt1"/>
          </a:fontRef>
        </p:style>
        <p:txBody>
          <a:bodyPr>
            <a:spAutoFit/>
          </a:bodyPr>
          <a:lstStyle/>
          <a:p>
            <a:pPr>
              <a:lnSpc>
                <a:spcPct val="150000"/>
              </a:lnSpc>
              <a:spcBef>
                <a:spcPct val="50000"/>
              </a:spcBef>
              <a:buFont typeface="Arial" charset="0"/>
              <a:buChar char="•"/>
            </a:pPr>
            <a:r>
              <a:rPr lang="zh-CN" altLang="en-US" sz="1600" dirty="0">
                <a:solidFill>
                  <a:schemeClr val="tx1"/>
                </a:solidFill>
              </a:rPr>
              <a:t> 明确任务</a:t>
            </a:r>
          </a:p>
          <a:p>
            <a:pPr>
              <a:lnSpc>
                <a:spcPct val="150000"/>
              </a:lnSpc>
              <a:spcBef>
                <a:spcPct val="50000"/>
              </a:spcBef>
              <a:buFont typeface="Arial" charset="0"/>
              <a:buChar char="•"/>
            </a:pPr>
            <a:r>
              <a:rPr lang="zh-CN" altLang="en-US" sz="1600" dirty="0">
                <a:solidFill>
                  <a:schemeClr val="tx1"/>
                </a:solidFill>
              </a:rPr>
              <a:t> 确定人员</a:t>
            </a:r>
          </a:p>
        </p:txBody>
      </p:sp>
      <p:sp>
        <p:nvSpPr>
          <p:cNvPr id="24" name="AutoShape 28"/>
          <p:cNvSpPr>
            <a:spLocks noChangeArrowheads="1"/>
          </p:cNvSpPr>
          <p:nvPr/>
        </p:nvSpPr>
        <p:spPr bwMode="auto">
          <a:xfrm>
            <a:off x="2867025" y="3705225"/>
            <a:ext cx="285750" cy="838200"/>
          </a:xfrm>
          <a:prstGeom prst="rightArrow">
            <a:avLst>
              <a:gd name="adj1" fmla="val 50000"/>
              <a:gd name="adj2" fmla="val 48000"/>
            </a:avLst>
          </a:prstGeom>
          <a:solidFill>
            <a:srgbClr val="BFBFBF"/>
          </a:solidFill>
          <a:ln w="6350" cmpd="sng">
            <a:solidFill>
              <a:srgbClr val="F2F2F2"/>
            </a:solidFill>
            <a:miter lim="800000"/>
            <a:headEnd/>
            <a:tailEnd/>
          </a:ln>
        </p:spPr>
        <p:txBody>
          <a:bodyPr wrap="none" lIns="144000" tIns="72000" rIns="72000" bIns="72000" anchor="ctr">
            <a:spAutoFit/>
          </a:bodyPr>
          <a:lstStyle/>
          <a:p>
            <a:endParaRPr lang="zh-CN" altLang="zh-CN">
              <a:solidFill>
                <a:srgbClr val="000000"/>
              </a:solidFill>
              <a:latin typeface="Calibri" charset="0"/>
              <a:sym typeface="宋体" charset="-122"/>
            </a:endParaRPr>
          </a:p>
        </p:txBody>
      </p:sp>
      <p:sp>
        <p:nvSpPr>
          <p:cNvPr id="26" name="AutoShape 28"/>
          <p:cNvSpPr>
            <a:spLocks noChangeArrowheads="1"/>
          </p:cNvSpPr>
          <p:nvPr/>
        </p:nvSpPr>
        <p:spPr bwMode="auto">
          <a:xfrm>
            <a:off x="6032500" y="3790950"/>
            <a:ext cx="285750" cy="838200"/>
          </a:xfrm>
          <a:prstGeom prst="rightArrow">
            <a:avLst>
              <a:gd name="adj1" fmla="val 50000"/>
              <a:gd name="adj2" fmla="val 48000"/>
            </a:avLst>
          </a:prstGeom>
          <a:solidFill>
            <a:srgbClr val="BFBFBF"/>
          </a:solidFill>
          <a:ln w="6350" cmpd="sng">
            <a:solidFill>
              <a:srgbClr val="F2F2F2"/>
            </a:solidFill>
            <a:miter lim="800000"/>
            <a:headEnd/>
            <a:tailEnd/>
          </a:ln>
        </p:spPr>
        <p:txBody>
          <a:bodyPr wrap="none" lIns="144000" tIns="72000" rIns="72000" bIns="72000" anchor="ctr">
            <a:spAutoFit/>
          </a:bodyPr>
          <a:lstStyle/>
          <a:p>
            <a:endParaRPr lang="zh-CN" altLang="zh-CN">
              <a:solidFill>
                <a:srgbClr val="000000"/>
              </a:solidFill>
              <a:latin typeface="Calibri" charset="0"/>
              <a:sym typeface="宋体" charset="-122"/>
            </a:endParaRPr>
          </a:p>
        </p:txBody>
      </p:sp>
      <p:sp>
        <p:nvSpPr>
          <p:cNvPr id="27" name="Rectangle 26"/>
          <p:cNvSpPr>
            <a:spLocks noChangeArrowheads="1"/>
          </p:cNvSpPr>
          <p:nvPr/>
        </p:nvSpPr>
        <p:spPr bwMode="auto">
          <a:xfrm>
            <a:off x="6392863" y="3557588"/>
            <a:ext cx="1710008" cy="1055608"/>
          </a:xfrm>
          <a:prstGeom prst="roundRect">
            <a:avLst/>
          </a:prstGeom>
          <a:solidFill>
            <a:srgbClr val="FFCC66"/>
          </a:solidFill>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50000"/>
              </a:lnSpc>
              <a:spcBef>
                <a:spcPct val="50000"/>
              </a:spcBef>
              <a:buFont typeface="Arial" charset="0"/>
              <a:buChar char="•"/>
            </a:pPr>
            <a:r>
              <a:rPr lang="zh-CN" altLang="en-US" sz="1600" u="sng" dirty="0">
                <a:solidFill>
                  <a:schemeClr val="tx1"/>
                </a:solidFill>
              </a:rPr>
              <a:t>提出控制措施</a:t>
            </a:r>
            <a:endParaRPr lang="en-US" altLang="zh-CN" sz="1600" u="sng" dirty="0">
              <a:solidFill>
                <a:schemeClr val="tx1"/>
              </a:solidFill>
            </a:endParaRPr>
          </a:p>
          <a:p>
            <a:pPr>
              <a:lnSpc>
                <a:spcPct val="150000"/>
              </a:lnSpc>
              <a:spcBef>
                <a:spcPct val="50000"/>
              </a:spcBef>
              <a:buFont typeface="Arial" charset="0"/>
              <a:buChar char="•"/>
            </a:pPr>
            <a:r>
              <a:rPr lang="zh-CN" altLang="en-US" sz="1600" u="sng" dirty="0">
                <a:solidFill>
                  <a:schemeClr val="tx1"/>
                </a:solidFill>
              </a:rPr>
              <a:t>执行控制措施</a:t>
            </a:r>
            <a:endParaRPr lang="zh-CN" altLang="en-US" sz="1600" dirty="0">
              <a:solidFill>
                <a:schemeClr val="tx1"/>
              </a:solidFill>
            </a:endParaRPr>
          </a:p>
        </p:txBody>
      </p:sp>
      <p:sp>
        <p:nvSpPr>
          <p:cNvPr id="29" name="AutoShape 28"/>
          <p:cNvSpPr>
            <a:spLocks noChangeArrowheads="1"/>
          </p:cNvSpPr>
          <p:nvPr/>
        </p:nvSpPr>
        <p:spPr bwMode="auto">
          <a:xfrm rot="5400000">
            <a:off x="4231611" y="3800203"/>
            <a:ext cx="463550" cy="838200"/>
          </a:xfrm>
          <a:prstGeom prst="rightArrow">
            <a:avLst>
              <a:gd name="adj1" fmla="val 50000"/>
              <a:gd name="adj2" fmla="val 48000"/>
            </a:avLst>
          </a:prstGeom>
          <a:solidFill>
            <a:srgbClr val="BFBFBF"/>
          </a:solidFill>
          <a:ln w="6350" cmpd="sng">
            <a:solidFill>
              <a:srgbClr val="F2F2F2"/>
            </a:solidFill>
            <a:miter lim="800000"/>
            <a:headEnd/>
            <a:tailEnd/>
          </a:ln>
        </p:spPr>
        <p:txBody>
          <a:bodyPr lIns="144000" tIns="72000" rIns="72000" bIns="72000" anchor="ctr">
            <a:spAutoFit/>
          </a:bodyPr>
          <a:lstStyle/>
          <a:p>
            <a:endParaRPr lang="zh-CN" altLang="zh-CN">
              <a:solidFill>
                <a:srgbClr val="000000"/>
              </a:solidFill>
              <a:latin typeface="Calibri" charset="0"/>
              <a:sym typeface="宋体" charset="-122"/>
            </a:endParaRPr>
          </a:p>
        </p:txBody>
      </p:sp>
      <p:sp>
        <p:nvSpPr>
          <p:cNvPr id="30" name="Rectangle 12"/>
          <p:cNvSpPr>
            <a:spLocks noChangeArrowheads="1"/>
          </p:cNvSpPr>
          <p:nvPr/>
        </p:nvSpPr>
        <p:spPr bwMode="auto">
          <a:xfrm>
            <a:off x="3270250" y="3267075"/>
            <a:ext cx="260350" cy="282575"/>
          </a:xfrm>
          <a:prstGeom prst="rect">
            <a:avLst/>
          </a:prstGeom>
          <a:solidFill>
            <a:srgbClr val="366B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zh-CN" altLang="en-US" sz="1200" b="1">
                <a:solidFill>
                  <a:srgbClr val="FFFFFF"/>
                </a:solidFill>
                <a:latin typeface="Calibri" charset="0"/>
                <a:sym typeface="宋体" charset="-122"/>
              </a:rPr>
              <a:t>1</a:t>
            </a:r>
            <a:endParaRPr lang="zh-CN" altLang="en-US" b="1">
              <a:solidFill>
                <a:srgbClr val="000000"/>
              </a:solidFill>
              <a:latin typeface="Calibri" charset="0"/>
              <a:sym typeface="宋体" charset="-122"/>
            </a:endParaRPr>
          </a:p>
        </p:txBody>
      </p:sp>
      <p:sp>
        <p:nvSpPr>
          <p:cNvPr id="31" name="Rectangle 12"/>
          <p:cNvSpPr>
            <a:spLocks noChangeArrowheads="1"/>
          </p:cNvSpPr>
          <p:nvPr/>
        </p:nvSpPr>
        <p:spPr bwMode="auto">
          <a:xfrm>
            <a:off x="3300480" y="4451078"/>
            <a:ext cx="261937" cy="282575"/>
          </a:xfrm>
          <a:prstGeom prst="rect">
            <a:avLst/>
          </a:prstGeom>
          <a:solidFill>
            <a:srgbClr val="366B7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eaLnBrk="0" hangingPunct="0"/>
            <a:r>
              <a:rPr lang="en-US" altLang="zh-CN" sz="1200" b="1">
                <a:solidFill>
                  <a:srgbClr val="FFFFFF"/>
                </a:solidFill>
                <a:latin typeface="Calibri" charset="0"/>
                <a:ea typeface="Calibri" charset="0"/>
                <a:cs typeface="Calibri" charset="0"/>
                <a:sym typeface="Calibri" charset="0"/>
              </a:rPr>
              <a:t>2</a:t>
            </a:r>
            <a:endParaRPr lang="zh-CN" altLang="en-US" b="1">
              <a:solidFill>
                <a:srgbClr val="000000"/>
              </a:solidFill>
              <a:latin typeface="Calibri" charset="0"/>
              <a:sym typeface="宋体" charset="-122"/>
            </a:endParaRP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007349174"/>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0488" y="836359"/>
            <a:ext cx="7820335" cy="861562"/>
          </a:xfrm>
          <a:prstGeom prst="rect">
            <a:avLst/>
          </a:prstGeom>
          <a:solidFill>
            <a:srgbClr val="FFFFCC"/>
          </a:solidFill>
          <a:ln w="9525" algn="ctr">
            <a:solidFill>
              <a:sysClr val="windowText" lastClr="000000"/>
            </a:solidFill>
            <a:round/>
            <a:headEnd/>
            <a:tailEnd/>
          </a:ln>
        </p:spPr>
        <p:txBody>
          <a:bodyPr anchor="ctr" anchorCtr="0"/>
          <a:lstStyle/>
          <a:p>
            <a:pPr fontAlgn="auto">
              <a:lnSpc>
                <a:spcPct val="150000"/>
              </a:lnSpc>
              <a:spcBef>
                <a:spcPts val="0"/>
              </a:spcBef>
              <a:spcAft>
                <a:spcPts val="0"/>
              </a:spcAft>
            </a:pPr>
            <a:r>
              <a:rPr lang="zh-CN" altLang="en-US" sz="1473" b="1" kern="0" dirty="0">
                <a:solidFill>
                  <a:prstClr val="black"/>
                </a:solidFill>
                <a:latin typeface="微软雅黑" pitchFamily="34" charset="-122"/>
                <a:ea typeface="微软雅黑" pitchFamily="34" charset="-122"/>
              </a:rPr>
              <a:t>       识别每项活动可能发生的危害，危险源采用导致事故的原因和事故伤害类型组合的方式进行描述，填入到</a:t>
            </a:r>
            <a:r>
              <a:rPr lang="en-US" altLang="zh-CN" sz="1473" b="1" kern="0" dirty="0">
                <a:solidFill>
                  <a:prstClr val="black"/>
                </a:solidFill>
                <a:latin typeface="微软雅黑" pitchFamily="34" charset="-122"/>
                <a:ea typeface="微软雅黑" pitchFamily="34" charset="-122"/>
              </a:rPr>
              <a:t>《</a:t>
            </a:r>
            <a:r>
              <a:rPr lang="zh-CN" altLang="en-US" sz="1473" b="1" kern="0" dirty="0">
                <a:solidFill>
                  <a:prstClr val="black"/>
                </a:solidFill>
                <a:latin typeface="微软雅黑" pitchFamily="34" charset="-122"/>
                <a:ea typeface="微软雅黑" pitchFamily="34" charset="-122"/>
              </a:rPr>
              <a:t>危险源辨识、风险评估及风险控制策划表（</a:t>
            </a:r>
            <a:r>
              <a:rPr lang="en-US" altLang="zh-CN" sz="1473" b="1" kern="0" dirty="0">
                <a:solidFill>
                  <a:prstClr val="black"/>
                </a:solidFill>
                <a:latin typeface="微软雅黑" pitchFamily="34" charset="-122"/>
                <a:ea typeface="微软雅黑" pitchFamily="34" charset="-122"/>
              </a:rPr>
              <a:t>JSA</a:t>
            </a:r>
            <a:r>
              <a:rPr lang="zh-CN" altLang="en-US" sz="1473" b="1" kern="0" dirty="0">
                <a:solidFill>
                  <a:prstClr val="black"/>
                </a:solidFill>
                <a:latin typeface="微软雅黑" pitchFamily="34" charset="-122"/>
                <a:ea typeface="微软雅黑" pitchFamily="34" charset="-122"/>
              </a:rPr>
              <a:t>）</a:t>
            </a:r>
            <a:r>
              <a:rPr lang="en-US" altLang="zh-CN" sz="1473" b="1" kern="0" dirty="0">
                <a:solidFill>
                  <a:prstClr val="black"/>
                </a:solidFill>
                <a:latin typeface="微软雅黑" pitchFamily="34" charset="-122"/>
                <a:ea typeface="微软雅黑" pitchFamily="34" charset="-122"/>
              </a:rPr>
              <a:t>》</a:t>
            </a:r>
            <a:r>
              <a:rPr lang="zh-CN" altLang="en-US" sz="1473" b="1" kern="0" dirty="0">
                <a:solidFill>
                  <a:prstClr val="black"/>
                </a:solidFill>
                <a:latin typeface="微软雅黑" pitchFamily="34" charset="-122"/>
                <a:ea typeface="微软雅黑" pitchFamily="34" charset="-122"/>
              </a:rPr>
              <a:t>中。</a:t>
            </a:r>
            <a:endParaRPr lang="zh-CN" altLang="en-US" sz="1473" kern="0" dirty="0">
              <a:solidFill>
                <a:prstClr val="black"/>
              </a:solidFill>
              <a:latin typeface="微软雅黑" pitchFamily="34" charset="-122"/>
              <a:ea typeface="微软雅黑" pitchFamily="34" charset="-122"/>
            </a:endParaRPr>
          </a:p>
        </p:txBody>
      </p:sp>
      <p:graphicFrame>
        <p:nvGraphicFramePr>
          <p:cNvPr id="13" name="表格 12"/>
          <p:cNvGraphicFramePr>
            <a:graphicFrameLocks noGrp="1"/>
          </p:cNvGraphicFramePr>
          <p:nvPr>
            <p:extLst/>
          </p:nvPr>
        </p:nvGraphicFramePr>
        <p:xfrm>
          <a:off x="805614" y="1896743"/>
          <a:ext cx="6362307" cy="3711346"/>
        </p:xfrm>
        <a:graphic>
          <a:graphicData uri="http://schemas.openxmlformats.org/drawingml/2006/table">
            <a:tbl>
              <a:tblPr/>
              <a:tblGrid>
                <a:gridCol w="772924"/>
                <a:gridCol w="808800"/>
                <a:gridCol w="737049"/>
                <a:gridCol w="672730"/>
                <a:gridCol w="1019828"/>
                <a:gridCol w="2350976"/>
              </a:tblGrid>
              <a:tr h="134445">
                <a:tc>
                  <a:txBody>
                    <a:bodyPr/>
                    <a:lstStyle/>
                    <a:p>
                      <a:pPr algn="ctr" fontAlgn="ctr"/>
                      <a:r>
                        <a:rPr lang="zh-CN" altLang="en-US" sz="800" b="1" i="0" u="none" strike="noStrike" dirty="0">
                          <a:solidFill>
                            <a:srgbClr val="000000"/>
                          </a:solidFill>
                          <a:effectLst/>
                          <a:latin typeface="宋体" panose="02010600030101010101" pitchFamily="2" charset="-122"/>
                          <a:ea typeface="宋体" panose="02010600030101010101" pitchFamily="2" charset="-122"/>
                        </a:rPr>
                        <a:t>序号</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dirty="0" smtClean="0">
                          <a:solidFill>
                            <a:srgbClr val="000000"/>
                          </a:solidFill>
                          <a:effectLst/>
                          <a:latin typeface="宋体" panose="02010600030101010101" pitchFamily="2" charset="-122"/>
                          <a:ea typeface="宋体" panose="02010600030101010101" pitchFamily="2" charset="-122"/>
                        </a:rPr>
                        <a:t> 业务</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dirty="0" smtClean="0">
                          <a:solidFill>
                            <a:srgbClr val="000000"/>
                          </a:solidFill>
                          <a:effectLst/>
                          <a:latin typeface="宋体" panose="02010600030101010101" pitchFamily="2" charset="-122"/>
                          <a:ea typeface="宋体" panose="02010600030101010101" pitchFamily="2" charset="-122"/>
                        </a:rPr>
                        <a:t>支业务</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a:solidFill>
                            <a:srgbClr val="000000"/>
                          </a:solidFill>
                          <a:effectLst/>
                          <a:latin typeface="宋体" panose="02010600030101010101" pitchFamily="2" charset="-122"/>
                          <a:ea typeface="宋体" panose="02010600030101010101" pitchFamily="2" charset="-122"/>
                        </a:rPr>
                        <a:t>工序</a:t>
                      </a:r>
                      <a:r>
                        <a:rPr lang="en-US" altLang="zh-CN" sz="800" b="1" i="0" u="none" strike="noStrike">
                          <a:solidFill>
                            <a:srgbClr val="000000"/>
                          </a:solidFill>
                          <a:effectLst/>
                          <a:latin typeface="宋体" panose="02010600030101010101" pitchFamily="2" charset="-122"/>
                          <a:ea typeface="宋体" panose="02010600030101010101" pitchFamily="2" charset="-122"/>
                        </a:rPr>
                        <a:t>/</a:t>
                      </a:r>
                      <a:r>
                        <a:rPr lang="zh-CN" altLang="en-US" sz="800" b="1" i="0" u="none" strike="noStrike">
                          <a:solidFill>
                            <a:srgbClr val="000000"/>
                          </a:solidFill>
                          <a:effectLst/>
                          <a:latin typeface="宋体" panose="02010600030101010101" pitchFamily="2" charset="-122"/>
                          <a:ea typeface="宋体" panose="02010600030101010101" pitchFamily="2" charset="-122"/>
                        </a:rPr>
                        <a:t>任务</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a:solidFill>
                            <a:srgbClr val="000000"/>
                          </a:solidFill>
                          <a:effectLst/>
                          <a:latin typeface="宋体" panose="02010600030101010101" pitchFamily="2" charset="-122"/>
                          <a:ea typeface="宋体" panose="02010600030101010101" pitchFamily="2" charset="-122"/>
                        </a:rPr>
                        <a:t>作业活动</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zh-CN" altLang="en-US" sz="800" b="1" i="0" u="none" strike="noStrike">
                          <a:solidFill>
                            <a:srgbClr val="000000"/>
                          </a:solidFill>
                          <a:effectLst/>
                          <a:latin typeface="宋体" panose="02010600030101010101" pitchFamily="2" charset="-122"/>
                          <a:ea typeface="宋体" panose="02010600030101010101" pitchFamily="2" charset="-122"/>
                        </a:rPr>
                        <a:t>危险源</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39990">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1</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800" b="0" i="0" u="none" strike="noStrike" dirty="0" smtClean="0">
                          <a:solidFill>
                            <a:srgbClr val="000000"/>
                          </a:solidFill>
                          <a:effectLst/>
                          <a:latin typeface="宋体" panose="02010600030101010101" pitchFamily="2" charset="-122"/>
                          <a:ea typeface="宋体" panose="02010600030101010101" pitchFamily="2" charset="-122"/>
                        </a:rPr>
                        <a:t>运行维护</a:t>
                      </a: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宋体" panose="02010600030101010101" pitchFamily="2" charset="-122"/>
                          <a:ea typeface="宋体" panose="02010600030101010101" pitchFamily="2" charset="-122"/>
                        </a:rPr>
                        <a:t>工程改造</a:t>
                      </a:r>
                    </a:p>
                    <a:p>
                      <a:pPr algn="ctr" fontAlgn="ct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7">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小型整改工程</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整改方案制定</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方案制定缺少安全分析导致事故隐患 </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rowSpan="2">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2</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pPr algn="ctr"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44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施工申请</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特种作业人员资质审批</a:t>
                      </a:r>
                      <a:r>
                        <a:rPr lang="zh-CN" altLang="en-US" sz="800" b="0" i="0" u="none" strike="noStrike" smtClean="0">
                          <a:solidFill>
                            <a:srgbClr val="000000"/>
                          </a:solidFill>
                          <a:effectLst/>
                          <a:latin typeface="宋体" panose="02010600030101010101" pitchFamily="2" charset="-122"/>
                          <a:ea typeface="宋体" panose="02010600030101010101" pitchFamily="2" charset="-122"/>
                        </a:rPr>
                        <a:t>遗漏造成隐患</a:t>
                      </a:r>
                      <a:endParaRPr lang="zh-CN" altLang="en-US" sz="800" b="0" i="0" u="none" strike="noStrike">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3</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危险作业许可审批</a:t>
                      </a:r>
                      <a:r>
                        <a:rPr lang="zh-CN" altLang="en-US" sz="800" b="0" i="0" u="none" strike="noStrike" dirty="0" smtClean="0">
                          <a:solidFill>
                            <a:srgbClr val="000000"/>
                          </a:solidFill>
                          <a:effectLst/>
                          <a:latin typeface="宋体" panose="02010600030101010101" pitchFamily="2" charset="-122"/>
                          <a:ea typeface="宋体" panose="02010600030101010101" pitchFamily="2" charset="-122"/>
                        </a:rPr>
                        <a:t>遗漏造成隐患</a:t>
                      </a: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648">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4</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施工前培训</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临时作业人员未接受培训，违章作业导致伤害</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5</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脚手架搭建</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搭建过程，高处作业时导致摔伤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6</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搭建后缺少护栏导致人员摔伤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7</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6">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现场施工</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上下脚手架摔伤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8</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作业人员不戴安全帽发生碰伤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9</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作业平台踏空、绊倒导致摔伤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043">
                <a:tc rowSpan="2">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10</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作业平台存在缝隙导致物料坠落伤人</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69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平台缺少护栏导致人体坠落伤害</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11</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用电过载导致火灾</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990">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12</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3">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现场检查</a:t>
                      </a:r>
                      <a:r>
                        <a:rPr lang="en-US" altLang="zh-CN" sz="800" b="0" i="0" u="none" strike="noStrike">
                          <a:solidFill>
                            <a:srgbClr val="000000"/>
                          </a:solidFill>
                          <a:effectLst/>
                          <a:latin typeface="宋体" panose="02010600030101010101" pitchFamily="2" charset="-122"/>
                          <a:ea typeface="宋体" panose="02010600030101010101" pitchFamily="2" charset="-122"/>
                        </a:rPr>
                        <a:t>\</a:t>
                      </a:r>
                      <a:r>
                        <a:rPr lang="zh-CN" altLang="en-US" sz="800" b="0" i="0" u="none" strike="noStrike">
                          <a:solidFill>
                            <a:srgbClr val="000000"/>
                          </a:solidFill>
                          <a:effectLst/>
                          <a:latin typeface="宋体" panose="02010600030101010101" pitchFamily="2" charset="-122"/>
                          <a:ea typeface="宋体" panose="02010600030101010101" pitchFamily="2" charset="-122"/>
                        </a:rPr>
                        <a:t>施工验收</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作业平台踏空、绊倒导致摔伤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11">
                <a:tc>
                  <a:txBody>
                    <a:bodyPr/>
                    <a:lstStyle/>
                    <a:p>
                      <a:pPr algn="ctr" fontAlgn="ctr"/>
                      <a:r>
                        <a:rPr lang="en-US" altLang="zh-CN" sz="800" b="0" i="0" u="none" strike="noStrike">
                          <a:solidFill>
                            <a:srgbClr val="000000"/>
                          </a:solidFill>
                          <a:effectLst/>
                          <a:latin typeface="宋体" panose="02010600030101010101" pitchFamily="2" charset="-122"/>
                          <a:ea typeface="宋体" panose="02010600030101010101" pitchFamily="2" charset="-122"/>
                        </a:rPr>
                        <a:t>13</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pPr algn="ctr"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上下脚手架摔伤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990">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14</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pPr algn="ctr" fontAlgn="ctr"/>
                      <a:endParaRPr lang="zh-CN" altLang="en-US" sz="900" b="0" i="0" u="none" strike="noStrike">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zh-CN" altLang="en-US" sz="900" b="0" i="0" u="none" strike="noStrike" dirty="0">
                        <a:solidFill>
                          <a:srgbClr val="000000"/>
                        </a:solidFill>
                        <a:effectLst/>
                        <a:latin typeface="宋体" panose="02010600030101010101" pitchFamily="2" charset="-122"/>
                        <a:ea typeface="宋体" panose="02010600030101010101" pitchFamily="2" charset="-122"/>
                      </a:endParaRPr>
                    </a:p>
                  </a:txBody>
                  <a:tcPr marL="8917" marR="8917" marT="8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72">
                <a:tc>
                  <a:txBody>
                    <a:bodyPr/>
                    <a:lstStyle/>
                    <a:p>
                      <a:pPr algn="ctr" fontAlgn="ctr"/>
                      <a:r>
                        <a:rPr lang="en-US" altLang="zh-CN" sz="800" b="0" i="0" u="none" strike="noStrike" dirty="0">
                          <a:solidFill>
                            <a:srgbClr val="000000"/>
                          </a:solidFill>
                          <a:effectLst/>
                          <a:latin typeface="宋体" panose="02010600030101010101" pitchFamily="2" charset="-122"/>
                          <a:ea typeface="宋体" panose="02010600030101010101" pitchFamily="2" charset="-122"/>
                        </a:rPr>
                        <a:t>15</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800" b="0" i="0" u="none" strike="noStrike">
                          <a:solidFill>
                            <a:srgbClr val="000000"/>
                          </a:solidFill>
                          <a:effectLst/>
                          <a:latin typeface="宋体" panose="02010600030101010101" pitchFamily="2" charset="-122"/>
                          <a:ea typeface="宋体" panose="02010600030101010101" pitchFamily="2" charset="-122"/>
                        </a:rPr>
                        <a:t>拆除脚手架</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800" b="0" i="0" u="none" strike="noStrike" dirty="0">
                          <a:solidFill>
                            <a:srgbClr val="000000"/>
                          </a:solidFill>
                          <a:effectLst/>
                          <a:latin typeface="宋体" panose="02010600030101010101" pitchFamily="2" charset="-122"/>
                          <a:ea typeface="宋体" panose="02010600030101010101" pitchFamily="2" charset="-122"/>
                        </a:rPr>
                        <a:t>拆除过程，高处作业时导致摔伤</a:t>
                      </a:r>
                    </a:p>
                  </a:txBody>
                  <a:tcPr marL="8207" marR="8207" marT="8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9" name="组合 8"/>
          <p:cNvGrpSpPr/>
          <p:nvPr/>
        </p:nvGrpSpPr>
        <p:grpSpPr>
          <a:xfrm>
            <a:off x="6415303" y="1741572"/>
            <a:ext cx="892037" cy="903015"/>
            <a:chOff x="9468544" y="2205291"/>
            <a:chExt cx="1375933" cy="1267141"/>
          </a:xfrm>
        </p:grpSpPr>
        <p:sp>
          <p:nvSpPr>
            <p:cNvPr id="10" name="直角三角形 9"/>
            <p:cNvSpPr/>
            <p:nvPr/>
          </p:nvSpPr>
          <p:spPr bwMode="auto">
            <a:xfrm rot="10800000">
              <a:off x="9468544" y="2205291"/>
              <a:ext cx="1206133" cy="1267141"/>
            </a:xfrm>
            <a:prstGeom prst="rtTriangle">
              <a:avLst/>
            </a:prstGeom>
            <a:solidFill>
              <a:srgbClr val="FFFF00"/>
            </a:solidFill>
            <a:ln w="6350" cap="flat" cmpd="sng" algn="ctr">
              <a:solidFill>
                <a:schemeClr val="bg1">
                  <a:lumMod val="85000"/>
                </a:schemeClr>
              </a:solidFill>
              <a:prstDash val="solid"/>
              <a:round/>
              <a:headEnd type="none" w="med" len="med"/>
              <a:tailEnd type="none" w="med" len="med"/>
            </a:ln>
            <a:effectLst>
              <a:outerShdw dist="35921" dir="2700000" algn="ctr" rotWithShape="0">
                <a:schemeClr val="bg2"/>
              </a:outerShdw>
            </a:effectLst>
          </p:spPr>
          <p:txBody>
            <a:bodyPr vert="horz" wrap="square" lIns="132533" tIns="66267" rIns="66267" bIns="66267" numCol="1" rtlCol="0" anchor="t" anchorCtr="0" compatLnSpc="1">
              <a:prstTxWarp prst="textNoShape">
                <a:avLst/>
              </a:prstTxWarp>
              <a:spAutoFit/>
            </a:bodyPr>
            <a:lstStyle/>
            <a:p>
              <a:pPr defTabSz="841614"/>
              <a:endParaRPr lang="zh-CN" altLang="en-US" sz="1104" b="1" u="sng"/>
            </a:p>
          </p:txBody>
        </p:sp>
        <p:sp>
          <p:nvSpPr>
            <p:cNvPr id="11" name="矩形 10"/>
            <p:cNvSpPr/>
            <p:nvPr/>
          </p:nvSpPr>
          <p:spPr>
            <a:xfrm rot="2612064">
              <a:off x="9842591" y="2389785"/>
              <a:ext cx="1001886" cy="518259"/>
            </a:xfrm>
            <a:prstGeom prst="rect">
              <a:avLst/>
            </a:prstGeom>
          </p:spPr>
          <p:txBody>
            <a:bodyPr wrap="none">
              <a:spAutoFit/>
            </a:bodyPr>
            <a:lstStyle/>
            <a:p>
              <a:pPr algn="ctr">
                <a:defRPr/>
              </a:pPr>
              <a:r>
                <a:rPr lang="zh-CN" altLang="en-US" b="1" i="0" dirty="0"/>
                <a:t>案例</a:t>
              </a:r>
            </a:p>
          </p:txBody>
        </p:sp>
      </p:grpSp>
      <p:cxnSp>
        <p:nvCxnSpPr>
          <p:cNvPr id="14" name="直接箭头连接符 13"/>
          <p:cNvCxnSpPr/>
          <p:nvPr/>
        </p:nvCxnSpPr>
        <p:spPr bwMode="auto">
          <a:xfrm>
            <a:off x="5646484" y="1267140"/>
            <a:ext cx="25081" cy="2087632"/>
          </a:xfrm>
          <a:prstGeom prst="straightConnector1">
            <a:avLst/>
          </a:prstGeom>
          <a:noFill/>
          <a:ln w="38100" cap="flat" cmpd="sng" algn="ctr">
            <a:solidFill>
              <a:srgbClr val="FF0000"/>
            </a:solidFill>
            <a:prstDash val="sysDot"/>
            <a:round/>
            <a:headEnd type="none" w="med" len="med"/>
            <a:tailEnd type="arrow" w="med" len="med"/>
          </a:ln>
          <a:effectLst/>
        </p:spPr>
      </p:cxnSp>
      <p:sp>
        <p:nvSpPr>
          <p:cNvPr id="15" name="椭圆 14"/>
          <p:cNvSpPr/>
          <p:nvPr/>
        </p:nvSpPr>
        <p:spPr bwMode="auto">
          <a:xfrm>
            <a:off x="5334720" y="3354772"/>
            <a:ext cx="673689" cy="815196"/>
          </a:xfrm>
          <a:prstGeom prst="ellipse">
            <a:avLst/>
          </a:prstGeom>
          <a:noFill/>
          <a:ln w="38100" cap="flat" cmpd="sng" algn="ctr">
            <a:solidFill>
              <a:srgbClr val="FF0000"/>
            </a:solidFill>
            <a:prstDash val="sysDot"/>
            <a:round/>
            <a:headEnd type="none" w="med" len="med"/>
            <a:tailEnd type="none" w="med" len="med"/>
          </a:ln>
          <a:effectLst/>
        </p:spPr>
        <p:txBody>
          <a:bodyPr vert="horz" wrap="square" lIns="132533" tIns="66267" rIns="66267" bIns="66267" numCol="1" rtlCol="0" anchor="t" anchorCtr="0" compatLnSpc="1">
            <a:prstTxWarp prst="textNoShape">
              <a:avLst/>
            </a:prstTxWarp>
            <a:spAutoFit/>
          </a:bodyPr>
          <a:lstStyle/>
          <a:p>
            <a:pPr defTabSz="841614"/>
            <a:endParaRPr lang="en-US" altLang="zh-CN" sz="966" b="1" u="sng" dirty="0"/>
          </a:p>
          <a:p>
            <a:pPr defTabSz="841614"/>
            <a:endParaRPr lang="en-US" altLang="zh-CN" sz="966" b="1" u="sng" dirty="0"/>
          </a:p>
          <a:p>
            <a:pPr defTabSz="841614"/>
            <a:endParaRPr lang="zh-CN" altLang="en-US" sz="966" b="1" u="sng" dirty="0"/>
          </a:p>
        </p:txBody>
      </p:sp>
      <p:cxnSp>
        <p:nvCxnSpPr>
          <p:cNvPr id="17" name="直接箭头连接符 16"/>
          <p:cNvCxnSpPr/>
          <p:nvPr/>
        </p:nvCxnSpPr>
        <p:spPr bwMode="auto">
          <a:xfrm>
            <a:off x="6511171" y="1267140"/>
            <a:ext cx="25081" cy="2087632"/>
          </a:xfrm>
          <a:prstGeom prst="straightConnector1">
            <a:avLst/>
          </a:prstGeom>
          <a:noFill/>
          <a:ln w="38100" cap="flat" cmpd="sng" algn="ctr">
            <a:solidFill>
              <a:srgbClr val="FF0000"/>
            </a:solidFill>
            <a:prstDash val="sysDot"/>
            <a:round/>
            <a:headEnd type="none" w="med" len="med"/>
            <a:tailEnd type="arrow" w="med" len="med"/>
          </a:ln>
          <a:effectLst/>
        </p:spPr>
      </p:cxnSp>
      <p:sp>
        <p:nvSpPr>
          <p:cNvPr id="18" name="椭圆 17"/>
          <p:cNvSpPr/>
          <p:nvPr/>
        </p:nvSpPr>
        <p:spPr bwMode="auto">
          <a:xfrm>
            <a:off x="6199407" y="3354772"/>
            <a:ext cx="673689" cy="815196"/>
          </a:xfrm>
          <a:prstGeom prst="ellipse">
            <a:avLst/>
          </a:prstGeom>
          <a:noFill/>
          <a:ln w="38100" cap="flat" cmpd="sng" algn="ctr">
            <a:solidFill>
              <a:srgbClr val="FF0000"/>
            </a:solidFill>
            <a:prstDash val="sysDot"/>
            <a:round/>
            <a:headEnd type="none" w="med" len="med"/>
            <a:tailEnd type="none" w="med" len="med"/>
          </a:ln>
          <a:effectLst/>
        </p:spPr>
        <p:txBody>
          <a:bodyPr vert="horz" wrap="square" lIns="132533" tIns="66267" rIns="66267" bIns="66267" numCol="1" rtlCol="0" anchor="t" anchorCtr="0" compatLnSpc="1">
            <a:prstTxWarp prst="textNoShape">
              <a:avLst/>
            </a:prstTxWarp>
            <a:spAutoFit/>
          </a:bodyPr>
          <a:lstStyle/>
          <a:p>
            <a:pPr defTabSz="841614"/>
            <a:endParaRPr lang="en-US" altLang="zh-CN" sz="966" b="1" u="sng" dirty="0"/>
          </a:p>
          <a:p>
            <a:pPr defTabSz="841614"/>
            <a:endParaRPr lang="en-US" altLang="zh-CN" sz="966" b="1" u="sng" dirty="0"/>
          </a:p>
          <a:p>
            <a:pPr defTabSz="841614"/>
            <a:endParaRPr lang="zh-CN" altLang="en-US" sz="966" b="1" u="sng" dirty="0"/>
          </a:p>
        </p:txBody>
      </p:sp>
      <p:sp>
        <p:nvSpPr>
          <p:cNvPr id="2" name="灯片编号占位符 1"/>
          <p:cNvSpPr>
            <a:spLocks noGrp="1"/>
          </p:cNvSpPr>
          <p:nvPr>
            <p:ph type="sldNum" sz="quarter" idx="12"/>
          </p:nvPr>
        </p:nvSpPr>
        <p:spPr/>
        <p:txBody>
          <a:bodyPr/>
          <a:lstStyle/>
          <a:p>
            <a:pPr>
              <a:defRPr/>
            </a:pPr>
            <a:fld id="{E7D6D903-9EEC-42AD-8203-62834559E7BA}" type="slidenum">
              <a:rPr lang="en-US" altLang="zh-CN" smtClean="0"/>
              <a:pPr>
                <a:defRPr/>
              </a:pPr>
              <a:t>31</a:t>
            </a:fld>
            <a:endParaRPr lang="en-US" altLang="zh-CN" dirty="0"/>
          </a:p>
        </p:txBody>
      </p:sp>
      <p:sp>
        <p:nvSpPr>
          <p:cNvPr id="20" name="TextBox 9"/>
          <p:cNvSpPr>
            <a:spLocks noChangeArrowheads="1"/>
          </p:cNvSpPr>
          <p:nvPr/>
        </p:nvSpPr>
        <p:spPr bwMode="auto">
          <a:xfrm>
            <a:off x="253781" y="203540"/>
            <a:ext cx="34401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tabLst>
                <a:tab pos="2781300" algn="l"/>
              </a:tabLst>
              <a:defRPr>
                <a:solidFill>
                  <a:schemeClr val="tx1"/>
                </a:solidFill>
                <a:latin typeface="Arial" charset="0"/>
              </a:defRPr>
            </a:lvl1pPr>
            <a:lvl2pPr>
              <a:tabLst>
                <a:tab pos="2781300" algn="l"/>
              </a:tabLst>
              <a:defRPr>
                <a:solidFill>
                  <a:schemeClr val="tx1"/>
                </a:solidFill>
                <a:latin typeface="Arial" charset="0"/>
              </a:defRPr>
            </a:lvl2pPr>
            <a:lvl3pPr>
              <a:tabLst>
                <a:tab pos="2781300" algn="l"/>
              </a:tabLst>
              <a:defRPr>
                <a:solidFill>
                  <a:schemeClr val="tx1"/>
                </a:solidFill>
                <a:latin typeface="Arial" charset="0"/>
              </a:defRPr>
            </a:lvl3pPr>
            <a:lvl4pPr>
              <a:tabLst>
                <a:tab pos="2781300" algn="l"/>
              </a:tabLst>
              <a:defRPr>
                <a:solidFill>
                  <a:schemeClr val="tx1"/>
                </a:solidFill>
                <a:latin typeface="Arial" charset="0"/>
              </a:defRPr>
            </a:lvl4pPr>
            <a:lvl5pPr>
              <a:tabLst>
                <a:tab pos="2781300" algn="l"/>
              </a:tabLst>
              <a:defRPr>
                <a:solidFill>
                  <a:schemeClr val="tx1"/>
                </a:solidFill>
                <a:latin typeface="Arial" charset="0"/>
              </a:defRPr>
            </a:lvl5pPr>
            <a:lvl6pPr fontAlgn="base">
              <a:spcBef>
                <a:spcPct val="0"/>
              </a:spcBef>
              <a:spcAft>
                <a:spcPct val="0"/>
              </a:spcAft>
              <a:buFont typeface="Arial" charset="0"/>
              <a:tabLst>
                <a:tab pos="2781300" algn="l"/>
              </a:tabLst>
              <a:defRPr>
                <a:solidFill>
                  <a:schemeClr val="tx1"/>
                </a:solidFill>
                <a:latin typeface="Arial" charset="0"/>
              </a:defRPr>
            </a:lvl6pPr>
            <a:lvl7pPr fontAlgn="base">
              <a:spcBef>
                <a:spcPct val="0"/>
              </a:spcBef>
              <a:spcAft>
                <a:spcPct val="0"/>
              </a:spcAft>
              <a:buFont typeface="Arial" charset="0"/>
              <a:tabLst>
                <a:tab pos="2781300" algn="l"/>
              </a:tabLst>
              <a:defRPr>
                <a:solidFill>
                  <a:schemeClr val="tx1"/>
                </a:solidFill>
                <a:latin typeface="Arial" charset="0"/>
              </a:defRPr>
            </a:lvl7pPr>
            <a:lvl8pPr fontAlgn="base">
              <a:spcBef>
                <a:spcPct val="0"/>
              </a:spcBef>
              <a:spcAft>
                <a:spcPct val="0"/>
              </a:spcAft>
              <a:buFont typeface="Arial" charset="0"/>
              <a:tabLst>
                <a:tab pos="2781300" algn="l"/>
              </a:tabLst>
              <a:defRPr>
                <a:solidFill>
                  <a:schemeClr val="tx1"/>
                </a:solidFill>
                <a:latin typeface="Arial" charset="0"/>
              </a:defRPr>
            </a:lvl8pPr>
            <a:lvl9pPr fontAlgn="base">
              <a:spcBef>
                <a:spcPct val="0"/>
              </a:spcBef>
              <a:spcAft>
                <a:spcPct val="0"/>
              </a:spcAft>
              <a:buFont typeface="Arial" charset="0"/>
              <a:tabLst>
                <a:tab pos="2781300" algn="l"/>
              </a:tabLst>
              <a:defRPr>
                <a:solidFill>
                  <a:schemeClr val="tx1"/>
                </a:solidFill>
                <a:latin typeface="Arial" charset="0"/>
              </a:defRPr>
            </a:lvl9pPr>
          </a:lstStyle>
          <a:p>
            <a:pPr eaLnBrk="0" hangingPunct="0">
              <a:lnSpc>
                <a:spcPts val="2925"/>
              </a:lnSpc>
            </a:pPr>
            <a:r>
              <a:rPr lang="zh-CN" altLang="en-US" sz="2600" b="1" dirty="0">
                <a:solidFill>
                  <a:schemeClr val="tx2"/>
                </a:solidFill>
                <a:latin typeface="微软雅黑" charset="-122"/>
                <a:ea typeface="微软雅黑" charset="-122"/>
                <a:sym typeface="华文细黑" charset="-122"/>
              </a:rPr>
              <a:t>  危险源识别与描述</a:t>
            </a:r>
          </a:p>
        </p:txBody>
      </p:sp>
    </p:spTree>
    <p:extLst>
      <p:ext uri="{BB962C8B-B14F-4D97-AF65-F5344CB8AC3E}">
        <p14:creationId xmlns:p14="http://schemas.microsoft.com/office/powerpoint/2010/main" val="205654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31530"/>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2781300" algn="l"/>
              </a:tabLst>
              <a:defRPr>
                <a:solidFill>
                  <a:schemeClr val="tx1"/>
                </a:solidFill>
                <a:latin typeface="Arial" charset="0"/>
              </a:defRPr>
            </a:lvl1pPr>
            <a:lvl2pPr>
              <a:tabLst>
                <a:tab pos="2781300" algn="l"/>
              </a:tabLst>
              <a:defRPr>
                <a:solidFill>
                  <a:schemeClr val="tx1"/>
                </a:solidFill>
                <a:latin typeface="Arial" charset="0"/>
              </a:defRPr>
            </a:lvl2pPr>
            <a:lvl3pPr>
              <a:tabLst>
                <a:tab pos="2781300" algn="l"/>
              </a:tabLst>
              <a:defRPr>
                <a:solidFill>
                  <a:schemeClr val="tx1"/>
                </a:solidFill>
                <a:latin typeface="Arial" charset="0"/>
              </a:defRPr>
            </a:lvl3pPr>
            <a:lvl4pPr>
              <a:tabLst>
                <a:tab pos="2781300" algn="l"/>
              </a:tabLst>
              <a:defRPr>
                <a:solidFill>
                  <a:schemeClr val="tx1"/>
                </a:solidFill>
                <a:latin typeface="Arial" charset="0"/>
              </a:defRPr>
            </a:lvl4pPr>
            <a:lvl5pPr>
              <a:tabLst>
                <a:tab pos="2781300" algn="l"/>
              </a:tabLst>
              <a:defRPr>
                <a:solidFill>
                  <a:schemeClr val="tx1"/>
                </a:solidFill>
                <a:latin typeface="Arial" charset="0"/>
              </a:defRPr>
            </a:lvl5pPr>
            <a:lvl6pPr fontAlgn="base">
              <a:spcBef>
                <a:spcPct val="0"/>
              </a:spcBef>
              <a:spcAft>
                <a:spcPct val="0"/>
              </a:spcAft>
              <a:buFont typeface="Arial" charset="0"/>
              <a:tabLst>
                <a:tab pos="2781300" algn="l"/>
              </a:tabLst>
              <a:defRPr>
                <a:solidFill>
                  <a:schemeClr val="tx1"/>
                </a:solidFill>
                <a:latin typeface="Arial" charset="0"/>
              </a:defRPr>
            </a:lvl6pPr>
            <a:lvl7pPr fontAlgn="base">
              <a:spcBef>
                <a:spcPct val="0"/>
              </a:spcBef>
              <a:spcAft>
                <a:spcPct val="0"/>
              </a:spcAft>
              <a:buFont typeface="Arial" charset="0"/>
              <a:tabLst>
                <a:tab pos="2781300" algn="l"/>
              </a:tabLst>
              <a:defRPr>
                <a:solidFill>
                  <a:schemeClr val="tx1"/>
                </a:solidFill>
                <a:latin typeface="Arial" charset="0"/>
              </a:defRPr>
            </a:lvl7pPr>
            <a:lvl8pPr fontAlgn="base">
              <a:spcBef>
                <a:spcPct val="0"/>
              </a:spcBef>
              <a:spcAft>
                <a:spcPct val="0"/>
              </a:spcAft>
              <a:buFont typeface="Arial" charset="0"/>
              <a:tabLst>
                <a:tab pos="2781300" algn="l"/>
              </a:tabLst>
              <a:defRPr>
                <a:solidFill>
                  <a:schemeClr val="tx1"/>
                </a:solidFill>
                <a:latin typeface="Arial" charset="0"/>
              </a:defRPr>
            </a:lvl8pPr>
            <a:lvl9pPr fontAlgn="base">
              <a:spcBef>
                <a:spcPct val="0"/>
              </a:spcBef>
              <a:spcAft>
                <a:spcPct val="0"/>
              </a:spcAft>
              <a:buFont typeface="Arial" charset="0"/>
              <a:tabLst>
                <a:tab pos="2781300" algn="l"/>
              </a:tabLst>
              <a:defRPr>
                <a:solidFill>
                  <a:schemeClr val="tx1"/>
                </a:solidFill>
                <a:latin typeface="Arial" charset="0"/>
              </a:defRPr>
            </a:lvl9pPr>
          </a:lstStyle>
          <a:p>
            <a:pPr eaLnBrk="0" hangingPunct="0">
              <a:lnSpc>
                <a:spcPts val="2925"/>
              </a:lnSpc>
            </a:pPr>
            <a:r>
              <a:rPr lang="zh-CN" altLang="en-US" sz="2400" b="1" dirty="0">
                <a:solidFill>
                  <a:schemeClr val="tx2"/>
                </a:solidFill>
                <a:latin typeface="微软雅黑" charset="-122"/>
                <a:ea typeface="微软雅黑" charset="-122"/>
                <a:sym typeface="华文细黑" charset="-122"/>
              </a:rPr>
              <a:t>  化学品填料作业实施</a:t>
            </a:r>
            <a:r>
              <a:rPr lang="en-US" altLang="zh-CN" sz="2400" b="1" dirty="0">
                <a:solidFill>
                  <a:schemeClr val="tx2"/>
                </a:solidFill>
                <a:latin typeface="微软雅黑" charset="-122"/>
                <a:ea typeface="微软雅黑" charset="-122"/>
                <a:sym typeface="华文细黑" charset="-122"/>
              </a:rPr>
              <a:t>JSA</a:t>
            </a:r>
            <a:r>
              <a:rPr lang="zh-CN" altLang="en-US" sz="2400" b="1" dirty="0">
                <a:solidFill>
                  <a:schemeClr val="tx2"/>
                </a:solidFill>
                <a:latin typeface="微软雅黑" charset="-122"/>
                <a:ea typeface="微软雅黑" charset="-122"/>
                <a:sym typeface="华文细黑" charset="-122"/>
              </a:rPr>
              <a:t>案例</a:t>
            </a:r>
            <a:endParaRPr lang="en-US" altLang="zh-CN" sz="2400" b="1" dirty="0">
              <a:solidFill>
                <a:schemeClr val="tx2"/>
              </a:solidFill>
              <a:latin typeface="微软雅黑" charset="-122"/>
              <a:ea typeface="微软雅黑" charset="-122"/>
              <a:sym typeface="华文细黑" charset="-122"/>
            </a:endParaRPr>
          </a:p>
        </p:txBody>
      </p:sp>
      <p:graphicFrame>
        <p:nvGraphicFramePr>
          <p:cNvPr id="7" name="Group 2"/>
          <p:cNvGraphicFramePr>
            <a:graphicFrameLocks noGrp="1"/>
          </p:cNvGraphicFramePr>
          <p:nvPr/>
        </p:nvGraphicFramePr>
        <p:xfrm>
          <a:off x="285750" y="1177925"/>
          <a:ext cx="8643938" cy="4340226"/>
        </p:xfrm>
        <a:graphic>
          <a:graphicData uri="http://schemas.openxmlformats.org/drawingml/2006/table">
            <a:tbl>
              <a:tblPr/>
              <a:tblGrid>
                <a:gridCol w="1838325"/>
                <a:gridCol w="3305175"/>
                <a:gridCol w="3500438"/>
              </a:tblGrid>
              <a:tr h="357188">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en-US" sz="1600" b="1" i="0" u="none" strike="noStrike" cap="none" normalizeH="0" baseline="0" dirty="0">
                          <a:ln>
                            <a:noFill/>
                          </a:ln>
                          <a:solidFill>
                            <a:schemeClr val="tx1"/>
                          </a:solidFill>
                          <a:effectLst/>
                          <a:latin typeface="微软雅黑" charset="-122"/>
                          <a:ea typeface="微软雅黑" charset="-122"/>
                          <a:sym typeface="宋体" charset="-122"/>
                        </a:rPr>
                        <a:t>步骤</a:t>
                      </a:r>
                      <a:endParaRPr kumimoji="0" lang="zh-CN" altLang="en-US" sz="1600" b="1" i="0" u="none" strike="noStrike" cap="none" normalizeH="0" baseline="0" dirty="0">
                        <a:ln>
                          <a:noFill/>
                        </a:ln>
                        <a:solidFill>
                          <a:schemeClr val="tx1"/>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en-US" sz="1600" b="1" i="0" u="none" strike="noStrike" cap="none" normalizeH="0" baseline="0">
                          <a:ln>
                            <a:noFill/>
                          </a:ln>
                          <a:solidFill>
                            <a:schemeClr val="tx1"/>
                          </a:solidFill>
                          <a:effectLst/>
                          <a:latin typeface="微软雅黑" charset="-122"/>
                          <a:ea typeface="微软雅黑" charset="-122"/>
                          <a:sym typeface="Malgun Gothic" charset="-127"/>
                        </a:rPr>
                        <a:t>各</a:t>
                      </a:r>
                      <a:r>
                        <a:rPr kumimoji="0" lang="zh-CN" altLang="en-US" sz="1600" b="1" i="0" u="none" strike="noStrike" cap="none" normalizeH="0" baseline="0">
                          <a:ln>
                            <a:noFill/>
                          </a:ln>
                          <a:solidFill>
                            <a:schemeClr val="tx1"/>
                          </a:solidFill>
                          <a:effectLst/>
                          <a:latin typeface="微软雅黑" charset="-122"/>
                          <a:ea typeface="微软雅黑" charset="-122"/>
                          <a:sym typeface="宋体" charset="-122"/>
                        </a:rPr>
                        <a:t>步骤</a:t>
                      </a:r>
                      <a:r>
                        <a:rPr kumimoji="0" lang="zh-CN" altLang="en-US" sz="1600" b="1" i="0" u="none" strike="noStrike" cap="none" normalizeH="0" baseline="0">
                          <a:ln>
                            <a:noFill/>
                          </a:ln>
                          <a:solidFill>
                            <a:schemeClr val="tx1"/>
                          </a:solidFill>
                          <a:effectLst/>
                          <a:latin typeface="微软雅黑" charset="-122"/>
                          <a:ea typeface="微软雅黑" charset="-122"/>
                          <a:sym typeface="Malgun Gothic" charset="-127"/>
                        </a:rPr>
                        <a:t>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9231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1.</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化学品仓库领料</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非专门管理人员发货，导致误领、丢失等；</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1990725">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2.</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确认防护用品及化学品种类</a:t>
                      </a:r>
                      <a:r>
                        <a:rPr kumimoji="0" lang="en-US" altLang="zh-CN" sz="1600" b="0" i="0" u="none" strike="noStrike" cap="none" normalizeH="0" baseline="0">
                          <a:ln>
                            <a:noFill/>
                          </a:ln>
                          <a:solidFill>
                            <a:srgbClr val="000000"/>
                          </a:solidFill>
                          <a:effectLst/>
                          <a:latin typeface="微软雅黑" charset="-122"/>
                          <a:ea typeface="微软雅黑" charset="-122"/>
                          <a:sym typeface="宋体" charset="-122"/>
                        </a:rPr>
                        <a:t>/</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数量</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化学品防护用品缺陷导致灼伤；</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化学品包装不良导致泄漏等；</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化学品误领导致添加时不相容的化学品发生反应；</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grpSp>
        <p:nvGrpSpPr>
          <p:cNvPr id="8" name="组合 29"/>
          <p:cNvGrpSpPr>
            <a:grpSpLocks/>
          </p:cNvGrpSpPr>
          <p:nvPr/>
        </p:nvGrpSpPr>
        <p:grpSpPr bwMode="auto">
          <a:xfrm>
            <a:off x="5651500" y="3967163"/>
            <a:ext cx="1493838" cy="1133475"/>
            <a:chOff x="0" y="0"/>
            <a:chExt cx="1492582" cy="1134340"/>
          </a:xfrm>
        </p:grpSpPr>
        <p:pic>
          <p:nvPicPr>
            <p:cNvPr id="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92582" cy="113434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椭圆 24"/>
            <p:cNvSpPr>
              <a:spLocks/>
            </p:cNvSpPr>
            <p:nvPr/>
          </p:nvSpPr>
          <p:spPr bwMode="auto">
            <a:xfrm>
              <a:off x="2944" y="1420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3</a:t>
              </a:r>
              <a:endParaRPr lang="zh-CN" altLang="en-US" sz="1100" b="1">
                <a:solidFill>
                  <a:schemeClr val="bg1"/>
                </a:solidFill>
                <a:sym typeface="Arial" charset="0"/>
              </a:endParaRPr>
            </a:p>
          </p:txBody>
        </p:sp>
        <p:sp>
          <p:nvSpPr>
            <p:cNvPr id="11" name="矩形 26"/>
            <p:cNvSpPr>
              <a:spLocks noChangeArrowheads="1"/>
            </p:cNvSpPr>
            <p:nvPr/>
          </p:nvSpPr>
          <p:spPr bwMode="auto">
            <a:xfrm>
              <a:off x="27709" y="77874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使用前清洗</a:t>
              </a:r>
            </a:p>
          </p:txBody>
        </p:sp>
      </p:grpSp>
      <p:grpSp>
        <p:nvGrpSpPr>
          <p:cNvPr id="12" name="组合 28"/>
          <p:cNvGrpSpPr>
            <a:grpSpLocks/>
          </p:cNvGrpSpPr>
          <p:nvPr/>
        </p:nvGrpSpPr>
        <p:grpSpPr bwMode="auto">
          <a:xfrm>
            <a:off x="7308850" y="3967163"/>
            <a:ext cx="1498600" cy="1125537"/>
            <a:chOff x="0" y="0"/>
            <a:chExt cx="1499157" cy="1125855"/>
          </a:xfrm>
        </p:grpSpPr>
        <p:pic>
          <p:nvPicPr>
            <p:cNvPr id="1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 y="3638"/>
              <a:ext cx="1496289" cy="1122217"/>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椭圆 25"/>
            <p:cNvSpPr>
              <a:spLocks/>
            </p:cNvSpPr>
            <p:nvPr/>
          </p:nvSpPr>
          <p:spPr bwMode="auto">
            <a:xfrm>
              <a:off x="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4</a:t>
              </a:r>
              <a:endParaRPr lang="zh-CN" altLang="en-US" sz="1100" b="1">
                <a:solidFill>
                  <a:schemeClr val="bg1"/>
                </a:solidFill>
                <a:sym typeface="Arial" charset="0"/>
              </a:endParaRPr>
            </a:p>
          </p:txBody>
        </p:sp>
        <p:sp>
          <p:nvSpPr>
            <p:cNvPr id="15" name="矩形 27"/>
            <p:cNvSpPr>
              <a:spLocks noChangeArrowheads="1"/>
            </p:cNvSpPr>
            <p:nvPr/>
          </p:nvSpPr>
          <p:spPr bwMode="auto">
            <a:xfrm>
              <a:off x="36195" y="770255"/>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防护用品检查</a:t>
              </a:r>
            </a:p>
          </p:txBody>
        </p:sp>
      </p:grpSp>
      <p:grpSp>
        <p:nvGrpSpPr>
          <p:cNvPr id="16" name="组合 33"/>
          <p:cNvGrpSpPr>
            <a:grpSpLocks/>
          </p:cNvGrpSpPr>
          <p:nvPr/>
        </p:nvGrpSpPr>
        <p:grpSpPr bwMode="auto">
          <a:xfrm>
            <a:off x="5724525" y="1951038"/>
            <a:ext cx="1187450" cy="1176337"/>
            <a:chOff x="0" y="0"/>
            <a:chExt cx="1187460" cy="1176348"/>
          </a:xfrm>
        </p:grpSpPr>
        <p:pic>
          <p:nvPicPr>
            <p:cNvPr id="1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1110" cy="1176348"/>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 name="矩形 31"/>
            <p:cNvSpPr>
              <a:spLocks noChangeArrowheads="1"/>
            </p:cNvSpPr>
            <p:nvPr/>
          </p:nvSpPr>
          <p:spPr bwMode="auto">
            <a:xfrm>
              <a:off x="19060" y="843171"/>
              <a:ext cx="116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专职担当</a:t>
              </a:r>
              <a:endParaRPr lang="zh-CN" altLang="en-US"/>
            </a:p>
          </p:txBody>
        </p:sp>
        <p:sp>
          <p:nvSpPr>
            <p:cNvPr id="19" name="椭圆 32"/>
            <p:cNvSpPr>
              <a:spLocks/>
            </p:cNvSpPr>
            <p:nvPr/>
          </p:nvSpPr>
          <p:spPr bwMode="auto">
            <a:xfrm>
              <a:off x="12710" y="7948"/>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a:t>
              </a:r>
              <a:endParaRPr lang="zh-CN" altLang="en-US" sz="1100" b="1">
                <a:solidFill>
                  <a:schemeClr val="bg1"/>
                </a:solidFill>
                <a:sym typeface="Arial" charset="0"/>
              </a:endParaRPr>
            </a:p>
          </p:txBody>
        </p:sp>
      </p:grpSp>
      <p:grpSp>
        <p:nvGrpSpPr>
          <p:cNvPr id="20" name="组合 39"/>
          <p:cNvGrpSpPr>
            <a:grpSpLocks/>
          </p:cNvGrpSpPr>
          <p:nvPr/>
        </p:nvGrpSpPr>
        <p:grpSpPr bwMode="auto">
          <a:xfrm>
            <a:off x="7235825" y="1951038"/>
            <a:ext cx="1450975" cy="1150937"/>
            <a:chOff x="0" y="0"/>
            <a:chExt cx="1449589" cy="1150909"/>
          </a:xfrm>
        </p:grpSpPr>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06747" cy="1150909"/>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2" name="椭圆 37"/>
            <p:cNvSpPr>
              <a:spLocks/>
            </p:cNvSpPr>
            <p:nvPr/>
          </p:nvSpPr>
          <p:spPr bwMode="auto">
            <a:xfrm>
              <a:off x="46239" y="23496"/>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2</a:t>
              </a:r>
              <a:endParaRPr lang="zh-CN" altLang="en-US" sz="1100" b="1">
                <a:solidFill>
                  <a:schemeClr val="bg1"/>
                </a:solidFill>
                <a:sym typeface="Arial" charset="0"/>
              </a:endParaRPr>
            </a:p>
          </p:txBody>
        </p:sp>
        <p:sp>
          <p:nvSpPr>
            <p:cNvPr id="23" name="矩形 38"/>
            <p:cNvSpPr>
              <a:spLocks noChangeArrowheads="1"/>
            </p:cNvSpPr>
            <p:nvPr/>
          </p:nvSpPr>
          <p:spPr bwMode="auto">
            <a:xfrm>
              <a:off x="14489" y="747569"/>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出入签字</a:t>
              </a:r>
              <a:endParaRPr lang="zh-CN" altLang="en-US"/>
            </a:p>
          </p:txBody>
        </p:sp>
      </p:grpSp>
      <p:sp>
        <p:nvSpPr>
          <p:cNvPr id="25" name="直角三角形 36"/>
          <p:cNvSpPr>
            <a:spLocks/>
          </p:cNvSpPr>
          <p:nvPr/>
        </p:nvSpPr>
        <p:spPr bwMode="auto">
          <a:xfrm rot="10800000">
            <a:off x="8131175" y="1101725"/>
            <a:ext cx="848849" cy="931863"/>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26" name="矩形 41"/>
          <p:cNvSpPr>
            <a:spLocks noChangeArrowheads="1"/>
          </p:cNvSpPr>
          <p:nvPr/>
        </p:nvSpPr>
        <p:spPr bwMode="auto">
          <a:xfrm rot="2612065">
            <a:off x="8467421" y="1245232"/>
            <a:ext cx="559104" cy="3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latin typeface="Calibri" charset="0"/>
                <a:sym typeface="宋体" charset="-122"/>
              </a:rPr>
              <a:t>案例</a:t>
            </a:r>
            <a:endParaRPr lang="zh-CN" altLang="en-US" dirty="0"/>
          </a:p>
        </p:txBody>
      </p:sp>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748310"/>
            <a:ext cx="8462921" cy="563590"/>
          </a:xfrm>
          <a:prstGeom prst="rect">
            <a:avLst/>
          </a:prstGeom>
        </p:spPr>
      </p:pic>
    </p:spTree>
    <p:extLst>
      <p:ext uri="{BB962C8B-B14F-4D97-AF65-F5344CB8AC3E}">
        <p14:creationId xmlns:p14="http://schemas.microsoft.com/office/powerpoint/2010/main" val="765744102"/>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
          <p:cNvGraphicFramePr>
            <a:graphicFrameLocks noGrp="1"/>
          </p:cNvGraphicFramePr>
          <p:nvPr>
            <p:extLst>
              <p:ext uri="{D42A27DB-BD31-4B8C-83A1-F6EECF244321}">
                <p14:modId xmlns:p14="http://schemas.microsoft.com/office/powerpoint/2010/main" val="210845412"/>
              </p:ext>
            </p:extLst>
          </p:nvPr>
        </p:nvGraphicFramePr>
        <p:xfrm>
          <a:off x="325791" y="1139670"/>
          <a:ext cx="8730447" cy="4320600"/>
        </p:xfrm>
        <a:graphic>
          <a:graphicData uri="http://schemas.openxmlformats.org/drawingml/2006/table">
            <a:tbl>
              <a:tblPr/>
              <a:tblGrid>
                <a:gridCol w="1856382"/>
                <a:gridCol w="3337641"/>
                <a:gridCol w="3536424"/>
              </a:tblGrid>
              <a:tr h="35557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阶段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dirty="0">
                          <a:ln>
                            <a:noFill/>
                          </a:ln>
                          <a:solidFill>
                            <a:schemeClr val="tx1"/>
                          </a:solidFill>
                          <a:effectLst/>
                          <a:latin typeface="微软雅黑" charset="-122"/>
                          <a:ea typeface="微软雅黑" charset="-122"/>
                          <a:sym typeface="Malgun Gothic" charset="-127"/>
                        </a:rPr>
                        <a:t>各阶段作业时的风险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83304">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dirty="0">
                          <a:ln>
                            <a:noFill/>
                          </a:ln>
                          <a:solidFill>
                            <a:srgbClr val="000000"/>
                          </a:solidFill>
                          <a:effectLst/>
                          <a:latin typeface="微软雅黑" charset="-122"/>
                          <a:ea typeface="微软雅黑" charset="-122"/>
                          <a:sym typeface="Times New Roman" charset="0"/>
                        </a:rPr>
                        <a:t>3.</a:t>
                      </a:r>
                      <a:r>
                        <a:rPr kumimoji="0" lang="zh-CN" altLang="en-US" sz="1600" b="0" i="0" u="none" strike="noStrike" cap="none" normalizeH="0" baseline="0" dirty="0">
                          <a:ln>
                            <a:noFill/>
                          </a:ln>
                          <a:solidFill>
                            <a:srgbClr val="000000"/>
                          </a:solidFill>
                          <a:effectLst/>
                          <a:latin typeface="微软雅黑" charset="-122"/>
                          <a:ea typeface="微软雅黑" charset="-122"/>
                          <a:sym typeface="Times New Roman" charset="0"/>
                        </a:rPr>
                        <a:t>化学品领料单确认及搬出</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化学品领料单填写错误导致管理混乱</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化学品库内搬运时，使用叉车导致火灾隐患</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人工搬运导致胫骨职业病的隐患</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198172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dirty="0">
                          <a:ln>
                            <a:noFill/>
                          </a:ln>
                          <a:solidFill>
                            <a:srgbClr val="000000"/>
                          </a:solidFill>
                          <a:effectLst/>
                          <a:latin typeface="微软雅黑" charset="-122"/>
                          <a:ea typeface="微软雅黑" charset="-122"/>
                          <a:sym typeface="Times New Roman" charset="0"/>
                        </a:rPr>
                        <a:t>4.</a:t>
                      </a:r>
                      <a:r>
                        <a:rPr kumimoji="0" lang="zh-CN" altLang="en-US" sz="1600" b="0" i="0" u="none" strike="noStrike" cap="none" normalizeH="0" baseline="0" dirty="0">
                          <a:ln>
                            <a:noFill/>
                          </a:ln>
                          <a:solidFill>
                            <a:srgbClr val="000000"/>
                          </a:solidFill>
                          <a:effectLst/>
                          <a:latin typeface="微软雅黑" charset="-122"/>
                          <a:ea typeface="微软雅黑" charset="-122"/>
                          <a:sym typeface="Times New Roman" charset="0"/>
                        </a:rPr>
                        <a:t>化学品包装确认及搬运</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化学品包装缺陷，导致人员灼伤</a:t>
                      </a:r>
                      <a:endParaRPr kumimoji="0" lang="en-US" altLang="zh-CN" sz="1600" b="0" i="0" u="none" strike="noStrike" cap="none" normalizeH="0" baseline="0" dirty="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搬运过程中引发跑冒滴漏</a:t>
                      </a:r>
                      <a:endParaRPr kumimoji="0" lang="en-US" altLang="zh-CN" sz="1600" b="0" i="0" u="none" strike="noStrike" cap="none" normalizeH="0" baseline="0" dirty="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搬运过程中货物坍塌及碰撞</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5" name="Rectangle 12"/>
          <p:cNvSpPr>
            <a:spLocks noChangeArrowheads="1"/>
          </p:cNvSpPr>
          <p:nvPr/>
        </p:nvSpPr>
        <p:spPr bwMode="auto">
          <a:xfrm>
            <a:off x="444732" y="48852"/>
            <a:ext cx="4164703" cy="5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nSpc>
                <a:spcPts val="2925"/>
              </a:lnSpc>
            </a:pPr>
            <a:r>
              <a:rPr lang="zh-CN" altLang="en-US" sz="2400" b="1" u="none" dirty="0">
                <a:solidFill>
                  <a:schemeClr val="tx2"/>
                </a:solidFill>
                <a:latin typeface="微软雅黑" charset="-122"/>
                <a:ea typeface="微软雅黑" charset="-122"/>
                <a:sym typeface="华文细黑" charset="-122"/>
              </a:rPr>
              <a:t>化学品填料作业实施</a:t>
            </a:r>
            <a:r>
              <a:rPr lang="en-US" altLang="zh-CN" sz="2400" b="1" u="none" dirty="0">
                <a:solidFill>
                  <a:schemeClr val="tx2"/>
                </a:solidFill>
                <a:latin typeface="微软雅黑" charset="-122"/>
                <a:ea typeface="微软雅黑" charset="-122"/>
                <a:sym typeface="华文细黑" charset="-122"/>
              </a:rPr>
              <a:t>JSA</a:t>
            </a:r>
            <a:r>
              <a:rPr lang="zh-CN" altLang="en-US" sz="2400" b="1" u="none" dirty="0">
                <a:solidFill>
                  <a:schemeClr val="tx2"/>
                </a:solidFill>
                <a:latin typeface="微软雅黑" charset="-122"/>
                <a:ea typeface="微软雅黑" charset="-122"/>
                <a:sym typeface="华文细黑" charset="-122"/>
              </a:rPr>
              <a:t>案例</a:t>
            </a:r>
            <a:endParaRPr lang="en-US" altLang="zh-CN" sz="2400" b="1" u="none" dirty="0">
              <a:solidFill>
                <a:schemeClr val="tx2"/>
              </a:solidFill>
              <a:latin typeface="微软雅黑" charset="-122"/>
              <a:ea typeface="微软雅黑" charset="-122"/>
              <a:sym typeface="华文细黑" charset="-122"/>
            </a:endParaRPr>
          </a:p>
        </p:txBody>
      </p:sp>
      <p:sp>
        <p:nvSpPr>
          <p:cNvPr id="6" name="直角三角形 36"/>
          <p:cNvSpPr>
            <a:spLocks/>
          </p:cNvSpPr>
          <p:nvPr/>
        </p:nvSpPr>
        <p:spPr bwMode="auto">
          <a:xfrm rot="10800000">
            <a:off x="8214159" y="1119807"/>
            <a:ext cx="848849" cy="931863"/>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7" name="矩形 41"/>
          <p:cNvSpPr>
            <a:spLocks noChangeArrowheads="1"/>
          </p:cNvSpPr>
          <p:nvPr/>
        </p:nvSpPr>
        <p:spPr bwMode="auto">
          <a:xfrm rot="2612065">
            <a:off x="8550405" y="1263314"/>
            <a:ext cx="559104" cy="35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latin typeface="Calibri" charset="0"/>
                <a:sym typeface="宋体" charset="-122"/>
              </a:rPr>
              <a:t>案例</a:t>
            </a:r>
            <a:endParaRPr lang="zh-CN" altLang="en-US" dirty="0"/>
          </a:p>
        </p:txBody>
      </p:sp>
      <p:grpSp>
        <p:nvGrpSpPr>
          <p:cNvPr id="9" name="组合 28"/>
          <p:cNvGrpSpPr>
            <a:grpSpLocks/>
          </p:cNvGrpSpPr>
          <p:nvPr/>
        </p:nvGrpSpPr>
        <p:grpSpPr bwMode="auto">
          <a:xfrm>
            <a:off x="5701147" y="2111995"/>
            <a:ext cx="1435100" cy="1189037"/>
            <a:chOff x="0" y="0"/>
            <a:chExt cx="1435100" cy="1188747"/>
          </a:xfrm>
        </p:grpSpPr>
        <p:grpSp>
          <p:nvGrpSpPr>
            <p:cNvPr id="10" name="组合 23"/>
            <p:cNvGrpSpPr>
              <a:grpSpLocks/>
            </p:cNvGrpSpPr>
            <p:nvPr/>
          </p:nvGrpSpPr>
          <p:grpSpPr bwMode="auto">
            <a:xfrm>
              <a:off x="27008" y="0"/>
              <a:ext cx="1365250" cy="1150909"/>
              <a:chOff x="0" y="0"/>
              <a:chExt cx="1365250" cy="1150909"/>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65250" cy="1150909"/>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矩形 25"/>
              <p:cNvSpPr>
                <a:spLocks noChangeArrowheads="1"/>
              </p:cNvSpPr>
              <p:nvPr/>
            </p:nvSpPr>
            <p:spPr bwMode="auto">
              <a:xfrm>
                <a:off x="343220" y="209234"/>
                <a:ext cx="676252" cy="1800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000" b="1">
                    <a:solidFill>
                      <a:srgbClr val="FF0000"/>
                    </a:solidFill>
                    <a:latin typeface="微软雅黑" charset="-122"/>
                    <a:ea typeface="微软雅黑" charset="-122"/>
                    <a:sym typeface="微软雅黑" charset="-122"/>
                  </a:rPr>
                  <a:t>点检表</a:t>
                </a:r>
              </a:p>
            </p:txBody>
          </p:sp>
        </p:grpSp>
        <p:sp>
          <p:nvSpPr>
            <p:cNvPr id="11" name="椭圆 26"/>
            <p:cNvSpPr>
              <a:spLocks/>
            </p:cNvSpPr>
            <p:nvPr/>
          </p:nvSpPr>
          <p:spPr bwMode="auto">
            <a:xfrm>
              <a:off x="31750" y="23496"/>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5</a:t>
              </a:r>
              <a:endParaRPr lang="zh-CN" altLang="en-US" sz="1100" b="1">
                <a:solidFill>
                  <a:schemeClr val="bg1"/>
                </a:solidFill>
                <a:sym typeface="Arial" charset="0"/>
              </a:endParaRPr>
            </a:p>
          </p:txBody>
        </p:sp>
        <p:sp>
          <p:nvSpPr>
            <p:cNvPr id="12" name="矩形 27"/>
            <p:cNvSpPr>
              <a:spLocks noChangeArrowheads="1"/>
            </p:cNvSpPr>
            <p:nvPr/>
          </p:nvSpPr>
          <p:spPr bwMode="auto">
            <a:xfrm>
              <a:off x="0" y="880970"/>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点检表签字</a:t>
              </a:r>
              <a:endParaRPr lang="zh-CN" altLang="en-US"/>
            </a:p>
          </p:txBody>
        </p:sp>
      </p:grpSp>
      <p:grpSp>
        <p:nvGrpSpPr>
          <p:cNvPr id="15" name="组合 40"/>
          <p:cNvGrpSpPr>
            <a:grpSpLocks/>
          </p:cNvGrpSpPr>
          <p:nvPr/>
        </p:nvGrpSpPr>
        <p:grpSpPr bwMode="auto">
          <a:xfrm>
            <a:off x="7429934" y="2111995"/>
            <a:ext cx="1371600" cy="1177925"/>
            <a:chOff x="0" y="0"/>
            <a:chExt cx="1371600" cy="1177513"/>
          </a:xfrm>
        </p:grpSpPr>
        <p:pic>
          <p:nvPicPr>
            <p:cNvPr id="1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0" y="313"/>
              <a:ext cx="1209675" cy="11772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椭圆 36"/>
            <p:cNvSpPr>
              <a:spLocks/>
            </p:cNvSpPr>
            <p:nvPr/>
          </p:nvSpPr>
          <p:spPr bwMode="auto">
            <a:xfrm>
              <a:off x="74623"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6</a:t>
              </a:r>
              <a:endParaRPr lang="zh-CN" altLang="en-US" sz="1100" b="1">
                <a:solidFill>
                  <a:schemeClr val="bg1"/>
                </a:solidFill>
                <a:sym typeface="Arial" charset="0"/>
              </a:endParaRPr>
            </a:p>
          </p:txBody>
        </p:sp>
        <p:sp>
          <p:nvSpPr>
            <p:cNvPr id="18" name="矩形 39"/>
            <p:cNvSpPr>
              <a:spLocks noChangeArrowheads="1"/>
            </p:cNvSpPr>
            <p:nvPr/>
          </p:nvSpPr>
          <p:spPr bwMode="auto">
            <a:xfrm>
              <a:off x="0" y="867098"/>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使用液压车</a:t>
              </a:r>
            </a:p>
          </p:txBody>
        </p:sp>
      </p:grpSp>
      <p:grpSp>
        <p:nvGrpSpPr>
          <p:cNvPr id="19" name="组合 41"/>
          <p:cNvGrpSpPr>
            <a:grpSpLocks/>
          </p:cNvGrpSpPr>
          <p:nvPr/>
        </p:nvGrpSpPr>
        <p:grpSpPr bwMode="auto">
          <a:xfrm>
            <a:off x="5701147" y="4201145"/>
            <a:ext cx="1435100" cy="1046162"/>
            <a:chOff x="0" y="0"/>
            <a:chExt cx="1435100" cy="1046071"/>
          </a:xfrm>
        </p:grpSpPr>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5" y="0"/>
              <a:ext cx="1368382" cy="1026287"/>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矩形 43"/>
            <p:cNvSpPr>
              <a:spLocks noChangeArrowheads="1"/>
            </p:cNvSpPr>
            <p:nvPr/>
          </p:nvSpPr>
          <p:spPr bwMode="auto">
            <a:xfrm>
              <a:off x="0" y="738294"/>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桶表面确认</a:t>
              </a:r>
            </a:p>
          </p:txBody>
        </p:sp>
        <p:sp>
          <p:nvSpPr>
            <p:cNvPr id="22" name="椭圆 44"/>
            <p:cNvSpPr>
              <a:spLocks/>
            </p:cNvSpPr>
            <p:nvPr/>
          </p:nvSpPr>
          <p:spPr bwMode="auto">
            <a:xfrm>
              <a:off x="101600" y="88353"/>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7</a:t>
              </a:r>
              <a:endParaRPr lang="zh-CN" altLang="en-US" sz="1100" b="1">
                <a:solidFill>
                  <a:schemeClr val="bg1"/>
                </a:solidFill>
                <a:sym typeface="Arial" charset="0"/>
              </a:endParaRPr>
            </a:p>
          </p:txBody>
        </p:sp>
      </p:grpSp>
      <p:grpSp>
        <p:nvGrpSpPr>
          <p:cNvPr id="23" name="组合 53"/>
          <p:cNvGrpSpPr>
            <a:grpSpLocks/>
          </p:cNvGrpSpPr>
          <p:nvPr/>
        </p:nvGrpSpPr>
        <p:grpSpPr bwMode="auto">
          <a:xfrm>
            <a:off x="7298172" y="3985245"/>
            <a:ext cx="1571625" cy="1320800"/>
            <a:chOff x="0" y="0"/>
            <a:chExt cx="1571636" cy="1320487"/>
          </a:xfrm>
        </p:grpSpPr>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76"/>
              <a:ext cx="1571625" cy="1177611"/>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 name="椭圆 47"/>
            <p:cNvSpPr>
              <a:spLocks/>
            </p:cNvSpPr>
            <p:nvPr/>
          </p:nvSpPr>
          <p:spPr bwMode="auto">
            <a:xfrm>
              <a:off x="3176" y="142876"/>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8</a:t>
              </a:r>
              <a:endParaRPr lang="zh-CN" altLang="en-US" sz="1100" b="1">
                <a:solidFill>
                  <a:schemeClr val="bg1"/>
                </a:solidFill>
                <a:sym typeface="Arial" charset="0"/>
              </a:endParaRPr>
            </a:p>
          </p:txBody>
        </p:sp>
        <p:sp>
          <p:nvSpPr>
            <p:cNvPr id="26" name="矩形 49"/>
            <p:cNvSpPr>
              <a:spLocks noChangeArrowheads="1"/>
            </p:cNvSpPr>
            <p:nvPr/>
          </p:nvSpPr>
          <p:spPr bwMode="auto">
            <a:xfrm>
              <a:off x="92076" y="1003955"/>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禁止使用叉车</a:t>
              </a:r>
              <a:endParaRPr lang="zh-CN" altLang="en-US"/>
            </a:p>
          </p:txBody>
        </p:sp>
      </p:grpSp>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063685735"/>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444732" y="48852"/>
            <a:ext cx="4164703" cy="5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nSpc>
                <a:spcPts val="2925"/>
              </a:lnSpc>
            </a:pPr>
            <a:r>
              <a:rPr lang="zh-CN" altLang="en-US" sz="2400" b="1" u="none" dirty="0">
                <a:solidFill>
                  <a:schemeClr val="tx2"/>
                </a:solidFill>
                <a:latin typeface="微软雅黑" charset="-122"/>
                <a:ea typeface="微软雅黑" charset="-122"/>
                <a:sym typeface="华文细黑" charset="-122"/>
              </a:rPr>
              <a:t>化学品填料作业实施</a:t>
            </a:r>
            <a:r>
              <a:rPr lang="en-US" altLang="zh-CN" sz="2400" b="1" u="none" dirty="0">
                <a:solidFill>
                  <a:schemeClr val="tx2"/>
                </a:solidFill>
                <a:latin typeface="微软雅黑" charset="-122"/>
                <a:ea typeface="微软雅黑" charset="-122"/>
                <a:sym typeface="华文细黑" charset="-122"/>
              </a:rPr>
              <a:t>JSA</a:t>
            </a:r>
            <a:r>
              <a:rPr lang="zh-CN" altLang="en-US" sz="2400" b="1" u="none" dirty="0">
                <a:solidFill>
                  <a:schemeClr val="tx2"/>
                </a:solidFill>
                <a:latin typeface="微软雅黑" charset="-122"/>
                <a:ea typeface="微软雅黑" charset="-122"/>
                <a:sym typeface="华文细黑" charset="-122"/>
              </a:rPr>
              <a:t>案例</a:t>
            </a:r>
            <a:endParaRPr lang="en-US" altLang="zh-CN" sz="2400" b="1" u="none" dirty="0">
              <a:solidFill>
                <a:schemeClr val="tx2"/>
              </a:solidFill>
              <a:latin typeface="微软雅黑" charset="-122"/>
              <a:ea typeface="微软雅黑" charset="-122"/>
              <a:sym typeface="华文细黑" charset="-122"/>
            </a:endParaRPr>
          </a:p>
        </p:txBody>
      </p:sp>
      <p:graphicFrame>
        <p:nvGraphicFramePr>
          <p:cNvPr id="6" name="Group 2"/>
          <p:cNvGraphicFramePr>
            <a:graphicFrameLocks noGrp="1"/>
          </p:cNvGraphicFramePr>
          <p:nvPr/>
        </p:nvGraphicFramePr>
        <p:xfrm>
          <a:off x="285750" y="1177925"/>
          <a:ext cx="8643938" cy="4635501"/>
        </p:xfrm>
        <a:graphic>
          <a:graphicData uri="http://schemas.openxmlformats.org/drawingml/2006/table">
            <a:tbl>
              <a:tblPr/>
              <a:tblGrid>
                <a:gridCol w="1838325"/>
                <a:gridCol w="3305175"/>
                <a:gridCol w="3500438"/>
              </a:tblGrid>
              <a:tr h="357188">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阶段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各阶段作业时的风险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9231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5.</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车间用防护用品确认</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防护用品缺陷导致化学品灼伤</a:t>
                      </a:r>
                      <a:endParaRPr kumimoji="0" lang="en-US" altLang="zh-CN" sz="1600" b="0" i="0" u="none" strike="noStrike" cap="none" normalizeH="0" baseline="0" dirty="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使用不符合的防护用品，防护能力缺失</a:t>
                      </a:r>
                      <a:endParaRPr kumimoji="0" lang="en-US" altLang="zh-CN" sz="1600" b="0" i="0" u="none" strike="noStrike" cap="none" normalizeH="0" baseline="0" dirty="0">
                        <a:ln>
                          <a:noFill/>
                        </a:ln>
                        <a:solidFill>
                          <a:srgbClr val="000000"/>
                        </a:solidFill>
                        <a:effectLst/>
                        <a:latin typeface="微软雅黑" charset="-122"/>
                        <a:ea typeface="微软雅黑" charset="-122"/>
                        <a:sym typeface="宋体"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2286000">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6. </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打开化学品包装</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打开化学品包装时，内部的蒸汽、有害气体等溢出</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打开方式不当，导致手套破损，手灼伤</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未确认化学品，导致不相容的物质反应</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grpSp>
        <p:nvGrpSpPr>
          <p:cNvPr id="7" name="组合 22"/>
          <p:cNvGrpSpPr>
            <a:grpSpLocks/>
          </p:cNvGrpSpPr>
          <p:nvPr/>
        </p:nvGrpSpPr>
        <p:grpSpPr bwMode="auto">
          <a:xfrm>
            <a:off x="5580063" y="1951038"/>
            <a:ext cx="1493837" cy="1133475"/>
            <a:chOff x="0" y="0"/>
            <a:chExt cx="1492582" cy="1134340"/>
          </a:xfrm>
        </p:grpSpPr>
        <p:pic>
          <p:nvPicPr>
            <p:cNvPr id="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92582" cy="113434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椭圆 24"/>
            <p:cNvSpPr>
              <a:spLocks/>
            </p:cNvSpPr>
            <p:nvPr/>
          </p:nvSpPr>
          <p:spPr bwMode="auto">
            <a:xfrm>
              <a:off x="2944" y="1420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9</a:t>
              </a:r>
              <a:endParaRPr lang="zh-CN" altLang="en-US" sz="1100" b="1">
                <a:solidFill>
                  <a:schemeClr val="bg1"/>
                </a:solidFill>
                <a:sym typeface="Arial" charset="0"/>
              </a:endParaRPr>
            </a:p>
          </p:txBody>
        </p:sp>
        <p:sp>
          <p:nvSpPr>
            <p:cNvPr id="10" name="矩形 25"/>
            <p:cNvSpPr>
              <a:spLocks noChangeArrowheads="1"/>
            </p:cNvSpPr>
            <p:nvPr/>
          </p:nvSpPr>
          <p:spPr bwMode="auto">
            <a:xfrm>
              <a:off x="27709" y="77874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使用前清洗</a:t>
              </a:r>
            </a:p>
          </p:txBody>
        </p:sp>
      </p:grpSp>
      <p:grpSp>
        <p:nvGrpSpPr>
          <p:cNvPr id="11" name="组合 26"/>
          <p:cNvGrpSpPr>
            <a:grpSpLocks/>
          </p:cNvGrpSpPr>
          <p:nvPr/>
        </p:nvGrpSpPr>
        <p:grpSpPr bwMode="auto">
          <a:xfrm>
            <a:off x="7235825" y="1951038"/>
            <a:ext cx="1500188" cy="1125537"/>
            <a:chOff x="0" y="0"/>
            <a:chExt cx="1499157" cy="1125855"/>
          </a:xfrm>
        </p:grpSpPr>
        <p:pic>
          <p:nvPicPr>
            <p:cNvPr id="1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 y="3638"/>
              <a:ext cx="1496289" cy="1122217"/>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椭圆 28"/>
            <p:cNvSpPr>
              <a:spLocks/>
            </p:cNvSpPr>
            <p:nvPr/>
          </p:nvSpPr>
          <p:spPr bwMode="auto">
            <a:xfrm>
              <a:off x="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10</a:t>
              </a:r>
              <a:endParaRPr lang="zh-CN" altLang="en-US" sz="1100" b="1">
                <a:solidFill>
                  <a:schemeClr val="bg1"/>
                </a:solidFill>
                <a:sym typeface="Arial" charset="0"/>
              </a:endParaRPr>
            </a:p>
          </p:txBody>
        </p:sp>
        <p:sp>
          <p:nvSpPr>
            <p:cNvPr id="14" name="矩形 29"/>
            <p:cNvSpPr>
              <a:spLocks noChangeArrowheads="1"/>
            </p:cNvSpPr>
            <p:nvPr/>
          </p:nvSpPr>
          <p:spPr bwMode="auto">
            <a:xfrm>
              <a:off x="36195" y="770255"/>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防护用品检查</a:t>
              </a:r>
            </a:p>
          </p:txBody>
        </p:sp>
      </p:grpSp>
      <p:grpSp>
        <p:nvGrpSpPr>
          <p:cNvPr id="15" name="组合 37"/>
          <p:cNvGrpSpPr>
            <a:grpSpLocks/>
          </p:cNvGrpSpPr>
          <p:nvPr/>
        </p:nvGrpSpPr>
        <p:grpSpPr bwMode="auto">
          <a:xfrm>
            <a:off x="7380288" y="4038600"/>
            <a:ext cx="1371600" cy="1063625"/>
            <a:chOff x="0" y="0"/>
            <a:chExt cx="1371600" cy="106400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8382" cy="1026287"/>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椭圆 33"/>
            <p:cNvSpPr>
              <a:spLocks/>
            </p:cNvSpPr>
            <p:nvPr/>
          </p:nvSpPr>
          <p:spPr bwMode="auto">
            <a:xfrm>
              <a:off x="76200" y="70423"/>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12</a:t>
              </a:r>
              <a:endParaRPr lang="zh-CN" altLang="en-US" sz="1100" b="1">
                <a:solidFill>
                  <a:schemeClr val="bg1"/>
                </a:solidFill>
                <a:sym typeface="Arial" charset="0"/>
              </a:endParaRPr>
            </a:p>
          </p:txBody>
        </p:sp>
        <p:sp>
          <p:nvSpPr>
            <p:cNvPr id="18" name="矩形 35"/>
            <p:cNvSpPr>
              <a:spLocks noChangeArrowheads="1"/>
            </p:cNvSpPr>
            <p:nvPr/>
          </p:nvSpPr>
          <p:spPr bwMode="auto">
            <a:xfrm>
              <a:off x="0" y="756223"/>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桶表面确认</a:t>
              </a:r>
            </a:p>
          </p:txBody>
        </p:sp>
      </p:grpSp>
      <p:grpSp>
        <p:nvGrpSpPr>
          <p:cNvPr id="19" name="组合 38"/>
          <p:cNvGrpSpPr>
            <a:grpSpLocks/>
          </p:cNvGrpSpPr>
          <p:nvPr/>
        </p:nvGrpSpPr>
        <p:grpSpPr bwMode="auto">
          <a:xfrm>
            <a:off x="5651500" y="4038600"/>
            <a:ext cx="1398588" cy="1084263"/>
            <a:chOff x="0" y="0"/>
            <a:chExt cx="1398495" cy="1083749"/>
          </a:xfrm>
        </p:grpSpPr>
        <p:pic>
          <p:nvPicPr>
            <p:cNvPr id="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40"/>
              <a:ext cx="1398495" cy="1048871"/>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椭圆 32"/>
            <p:cNvSpPr>
              <a:spLocks/>
            </p:cNvSpPr>
            <p:nvPr/>
          </p:nvSpPr>
          <p:spPr bwMode="auto">
            <a:xfrm>
              <a:off x="14195"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11</a:t>
              </a:r>
              <a:endParaRPr lang="zh-CN" altLang="en-US" sz="1100" b="1">
                <a:solidFill>
                  <a:schemeClr val="bg1"/>
                </a:solidFill>
                <a:sym typeface="Arial" charset="0"/>
              </a:endParaRPr>
            </a:p>
          </p:txBody>
        </p:sp>
        <p:sp>
          <p:nvSpPr>
            <p:cNvPr id="22" name="矩形 34"/>
            <p:cNvSpPr>
              <a:spLocks noChangeArrowheads="1"/>
            </p:cNvSpPr>
            <p:nvPr/>
          </p:nvSpPr>
          <p:spPr bwMode="auto">
            <a:xfrm>
              <a:off x="26895" y="775972"/>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盖子确认</a:t>
              </a:r>
            </a:p>
          </p:txBody>
        </p:sp>
        <p:sp>
          <p:nvSpPr>
            <p:cNvPr id="23" name="椭圆 36"/>
            <p:cNvSpPr>
              <a:spLocks/>
            </p:cNvSpPr>
            <p:nvPr/>
          </p:nvSpPr>
          <p:spPr bwMode="auto">
            <a:xfrm>
              <a:off x="560295" y="295910"/>
              <a:ext cx="304800" cy="304800"/>
            </a:xfrm>
            <a:prstGeom prst="ellipse">
              <a:avLst/>
            </a:prstGeom>
            <a:noFill/>
            <a:ln w="12700" cap="flat"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b="1">
                <a:sym typeface="Arial" charset="0"/>
              </a:endParaRPr>
            </a:p>
          </p:txBody>
        </p:sp>
      </p:grpSp>
      <p:grpSp>
        <p:nvGrpSpPr>
          <p:cNvPr id="28" name="组合 42"/>
          <p:cNvGrpSpPr>
            <a:grpSpLocks/>
          </p:cNvGrpSpPr>
          <p:nvPr/>
        </p:nvGrpSpPr>
        <p:grpSpPr bwMode="auto">
          <a:xfrm>
            <a:off x="8064479" y="1159224"/>
            <a:ext cx="896938" cy="931862"/>
            <a:chOff x="0" y="0"/>
            <a:chExt cx="1272207" cy="1203646"/>
          </a:xfrm>
        </p:grpSpPr>
        <p:sp>
          <p:nvSpPr>
            <p:cNvPr id="29" name="直角三角形 43"/>
            <p:cNvSpPr>
              <a:spLocks/>
            </p:cNvSpPr>
            <p:nvPr/>
          </p:nvSpPr>
          <p:spPr bwMode="auto">
            <a:xfrm rot="10800000">
              <a:off x="0" y="0"/>
              <a:ext cx="1206133" cy="1203646"/>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30" name="矩形 44"/>
            <p:cNvSpPr>
              <a:spLocks noChangeArrowheads="1"/>
            </p:cNvSpPr>
            <p:nvPr/>
          </p:nvSpPr>
          <p:spPr bwMode="auto">
            <a:xfrm rot="2612065">
              <a:off x="477773" y="185362"/>
              <a:ext cx="794434" cy="45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a:solidFill>
                    <a:srgbClr val="000000"/>
                  </a:solidFill>
                  <a:latin typeface="Calibri" charset="0"/>
                  <a:sym typeface="宋体" charset="-122"/>
                </a:rPr>
                <a:t>案例</a:t>
              </a:r>
              <a:endParaRPr lang="zh-CN" altLang="en-US"/>
            </a:p>
          </p:txBody>
        </p:sp>
      </p:grpSp>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3879809408"/>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2"/>
          <p:cNvGraphicFramePr>
            <a:graphicFrameLocks noGrp="1"/>
          </p:cNvGraphicFramePr>
          <p:nvPr>
            <p:extLst>
              <p:ext uri="{D42A27DB-BD31-4B8C-83A1-F6EECF244321}">
                <p14:modId xmlns:p14="http://schemas.microsoft.com/office/powerpoint/2010/main" val="1319501699"/>
              </p:ext>
            </p:extLst>
          </p:nvPr>
        </p:nvGraphicFramePr>
        <p:xfrm>
          <a:off x="285750" y="1249363"/>
          <a:ext cx="8643938" cy="4340226"/>
        </p:xfrm>
        <a:graphic>
          <a:graphicData uri="http://schemas.openxmlformats.org/drawingml/2006/table">
            <a:tbl>
              <a:tblPr/>
              <a:tblGrid>
                <a:gridCol w="1838325"/>
                <a:gridCol w="3305175"/>
                <a:gridCol w="3500438"/>
              </a:tblGrid>
              <a:tr h="357188">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阶段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各阶段作业时的风险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9231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7.</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打开化学品设备</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化学品设备内部的缺陷，导致化学品喷射、溢流等</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设备内部有毒有害气体溢出，导致人员中毒</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1990725">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dirty="0">
                          <a:ln>
                            <a:noFill/>
                          </a:ln>
                          <a:solidFill>
                            <a:srgbClr val="000000"/>
                          </a:solidFill>
                          <a:effectLst/>
                          <a:latin typeface="微软雅黑" charset="-122"/>
                          <a:ea typeface="微软雅黑" charset="-122"/>
                          <a:sym typeface="Malgun Gothic" charset="-127"/>
                        </a:rPr>
                        <a:t>8.</a:t>
                      </a: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化学品添加</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化学品添加方式方法不当，导致化学品沸腾、喷溅等</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设备内部有毒有害气体溢出，导致人员中毒</a:t>
                      </a:r>
                      <a:endParaRPr kumimoji="0" lang="en-US" altLang="zh-CN" sz="1600" b="0" i="0" u="none" strike="noStrike" cap="none" normalizeH="0" baseline="0">
                        <a:ln>
                          <a:noFill/>
                        </a:ln>
                        <a:solidFill>
                          <a:srgbClr val="000000"/>
                        </a:solidFill>
                        <a:effectLst/>
                        <a:latin typeface="微软雅黑" charset="-122"/>
                        <a:ea typeface="微软雅黑" charset="-122"/>
                        <a:sym typeface="宋体"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5" name="Rectangle 12"/>
          <p:cNvSpPr>
            <a:spLocks noChangeArrowheads="1"/>
          </p:cNvSpPr>
          <p:nvPr/>
        </p:nvSpPr>
        <p:spPr bwMode="auto">
          <a:xfrm>
            <a:off x="444732" y="48852"/>
            <a:ext cx="4164703" cy="5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nSpc>
                <a:spcPts val="2925"/>
              </a:lnSpc>
            </a:pPr>
            <a:r>
              <a:rPr lang="zh-CN" altLang="en-US" sz="2400" b="1" u="none" dirty="0">
                <a:solidFill>
                  <a:schemeClr val="tx2"/>
                </a:solidFill>
                <a:latin typeface="微软雅黑" charset="-122"/>
                <a:ea typeface="微软雅黑" charset="-122"/>
                <a:sym typeface="华文细黑" charset="-122"/>
              </a:rPr>
              <a:t>化学品填料作业实施</a:t>
            </a:r>
            <a:r>
              <a:rPr lang="en-US" altLang="zh-CN" sz="2400" b="1" u="none" dirty="0">
                <a:solidFill>
                  <a:schemeClr val="tx2"/>
                </a:solidFill>
                <a:latin typeface="微软雅黑" charset="-122"/>
                <a:ea typeface="微软雅黑" charset="-122"/>
                <a:sym typeface="华文细黑" charset="-122"/>
              </a:rPr>
              <a:t>JSA</a:t>
            </a:r>
            <a:r>
              <a:rPr lang="zh-CN" altLang="en-US" sz="2400" b="1" u="none" dirty="0">
                <a:solidFill>
                  <a:schemeClr val="tx2"/>
                </a:solidFill>
                <a:latin typeface="微软雅黑" charset="-122"/>
                <a:ea typeface="微软雅黑" charset="-122"/>
                <a:sym typeface="华文细黑" charset="-122"/>
              </a:rPr>
              <a:t>案例</a:t>
            </a:r>
            <a:endParaRPr lang="en-US" altLang="zh-CN" sz="2400" b="1" u="none" dirty="0">
              <a:solidFill>
                <a:schemeClr val="tx2"/>
              </a:solidFill>
              <a:latin typeface="微软雅黑" charset="-122"/>
              <a:ea typeface="微软雅黑" charset="-122"/>
              <a:sym typeface="华文细黑" charset="-122"/>
            </a:endParaRPr>
          </a:p>
        </p:txBody>
      </p:sp>
      <p:grpSp>
        <p:nvGrpSpPr>
          <p:cNvPr id="10" name="组合 42"/>
          <p:cNvGrpSpPr>
            <a:grpSpLocks/>
          </p:cNvGrpSpPr>
          <p:nvPr/>
        </p:nvGrpSpPr>
        <p:grpSpPr bwMode="auto">
          <a:xfrm>
            <a:off x="8060457" y="1238527"/>
            <a:ext cx="896938" cy="931862"/>
            <a:chOff x="0" y="0"/>
            <a:chExt cx="1272207" cy="1203646"/>
          </a:xfrm>
        </p:grpSpPr>
        <p:sp>
          <p:nvSpPr>
            <p:cNvPr id="11" name="直角三角形 43"/>
            <p:cNvSpPr>
              <a:spLocks/>
            </p:cNvSpPr>
            <p:nvPr/>
          </p:nvSpPr>
          <p:spPr bwMode="auto">
            <a:xfrm rot="10800000">
              <a:off x="0" y="0"/>
              <a:ext cx="1206133" cy="1203646"/>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12" name="矩形 44"/>
            <p:cNvSpPr>
              <a:spLocks noChangeArrowheads="1"/>
            </p:cNvSpPr>
            <p:nvPr/>
          </p:nvSpPr>
          <p:spPr bwMode="auto">
            <a:xfrm rot="2612065">
              <a:off x="477773" y="185362"/>
              <a:ext cx="794434" cy="45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latin typeface="Calibri" charset="0"/>
                  <a:sym typeface="宋体" charset="-122"/>
                </a:rPr>
                <a:t>案例</a:t>
              </a:r>
              <a:endParaRPr lang="zh-CN" altLang="en-US" dirty="0"/>
            </a:p>
          </p:txBody>
        </p:sp>
      </p:grpSp>
      <p:grpSp>
        <p:nvGrpSpPr>
          <p:cNvPr id="14" name="组合 30"/>
          <p:cNvGrpSpPr>
            <a:grpSpLocks/>
          </p:cNvGrpSpPr>
          <p:nvPr/>
        </p:nvGrpSpPr>
        <p:grpSpPr bwMode="auto">
          <a:xfrm>
            <a:off x="7308850" y="1951038"/>
            <a:ext cx="1409700" cy="1081087"/>
            <a:chOff x="0" y="0"/>
            <a:chExt cx="1409700" cy="1082040"/>
          </a:xfrm>
        </p:grpSpPr>
        <p:pic>
          <p:nvPicPr>
            <p:cNvPr id="1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1"/>
              <a:ext cx="1406400" cy="10548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 name="矩形 23"/>
            <p:cNvSpPr>
              <a:spLocks noChangeArrowheads="1"/>
            </p:cNvSpPr>
            <p:nvPr/>
          </p:nvSpPr>
          <p:spPr bwMode="auto">
            <a:xfrm>
              <a:off x="38100" y="774263"/>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打开挡板</a:t>
              </a:r>
            </a:p>
          </p:txBody>
        </p:sp>
        <p:sp>
          <p:nvSpPr>
            <p:cNvPr id="17" name="椭圆 29"/>
            <p:cNvSpPr>
              <a:spLocks/>
            </p:cNvSpPr>
            <p:nvPr/>
          </p:nvSpPr>
          <p:spPr bwMode="auto">
            <a:xfrm>
              <a:off x="1270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14</a:t>
              </a:r>
              <a:endParaRPr lang="zh-CN" altLang="en-US" sz="1100" b="1">
                <a:solidFill>
                  <a:schemeClr val="bg1"/>
                </a:solidFill>
                <a:sym typeface="Arial" charset="0"/>
              </a:endParaRPr>
            </a:p>
          </p:txBody>
        </p:sp>
      </p:grpSp>
      <p:grpSp>
        <p:nvGrpSpPr>
          <p:cNvPr id="18" name="组合 37"/>
          <p:cNvGrpSpPr>
            <a:grpSpLocks/>
          </p:cNvGrpSpPr>
          <p:nvPr/>
        </p:nvGrpSpPr>
        <p:grpSpPr bwMode="auto">
          <a:xfrm>
            <a:off x="5580063" y="1878013"/>
            <a:ext cx="1371600" cy="1181100"/>
            <a:chOff x="0" y="0"/>
            <a:chExt cx="1371600" cy="1181078"/>
          </a:xfrm>
        </p:grpSpPr>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333490" cy="1181078"/>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 name="椭圆 35"/>
            <p:cNvSpPr>
              <a:spLocks/>
            </p:cNvSpPr>
            <p:nvPr/>
          </p:nvSpPr>
          <p:spPr bwMode="auto">
            <a:xfrm>
              <a:off x="38100" y="1397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13</a:t>
              </a:r>
              <a:endParaRPr lang="zh-CN" altLang="en-US" sz="1100" b="1">
                <a:solidFill>
                  <a:schemeClr val="bg1"/>
                </a:solidFill>
                <a:sym typeface="Arial" charset="0"/>
              </a:endParaRPr>
            </a:p>
          </p:txBody>
        </p:sp>
        <p:sp>
          <p:nvSpPr>
            <p:cNvPr id="21" name="矩形 36"/>
            <p:cNvSpPr>
              <a:spLocks noChangeArrowheads="1"/>
            </p:cNvSpPr>
            <p:nvPr/>
          </p:nvSpPr>
          <p:spPr bwMode="auto">
            <a:xfrm>
              <a:off x="0" y="840441"/>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确保抽排风</a:t>
              </a:r>
              <a:endParaRPr lang="zh-CN" altLang="en-US"/>
            </a:p>
          </p:txBody>
        </p:sp>
      </p:grpSp>
      <p:pic>
        <p:nvPicPr>
          <p:cNvPr id="2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3967163"/>
            <a:ext cx="1428750" cy="10541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3" name="组合 41"/>
          <p:cNvGrpSpPr>
            <a:grpSpLocks/>
          </p:cNvGrpSpPr>
          <p:nvPr/>
        </p:nvGrpSpPr>
        <p:grpSpPr bwMode="auto">
          <a:xfrm>
            <a:off x="5651500" y="3967163"/>
            <a:ext cx="1371600" cy="1181100"/>
            <a:chOff x="0" y="0"/>
            <a:chExt cx="1371600" cy="1181078"/>
          </a:xfrm>
        </p:grpSpPr>
        <p:pic>
          <p:nvPicPr>
            <p:cNvPr id="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1333490" cy="1181078"/>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 name="椭圆 43"/>
            <p:cNvSpPr>
              <a:spLocks/>
            </p:cNvSpPr>
            <p:nvPr/>
          </p:nvSpPr>
          <p:spPr bwMode="auto">
            <a:xfrm>
              <a:off x="38100" y="1397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15</a:t>
              </a:r>
              <a:endParaRPr lang="zh-CN" altLang="en-US" sz="1100" b="1">
                <a:solidFill>
                  <a:schemeClr val="bg1"/>
                </a:solidFill>
                <a:sym typeface="Arial" charset="0"/>
              </a:endParaRPr>
            </a:p>
          </p:txBody>
        </p:sp>
        <p:sp>
          <p:nvSpPr>
            <p:cNvPr id="26" name="矩形 44"/>
            <p:cNvSpPr>
              <a:spLocks noChangeArrowheads="1"/>
            </p:cNvSpPr>
            <p:nvPr/>
          </p:nvSpPr>
          <p:spPr bwMode="auto">
            <a:xfrm>
              <a:off x="0" y="840441"/>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确保抽排风</a:t>
              </a:r>
              <a:endParaRPr lang="zh-CN" altLang="en-US"/>
            </a:p>
          </p:txBody>
        </p:sp>
      </p:grpSp>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332560831"/>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2"/>
          <p:cNvGraphicFramePr>
            <a:graphicFrameLocks noGrp="1"/>
          </p:cNvGraphicFramePr>
          <p:nvPr>
            <p:extLst>
              <p:ext uri="{D42A27DB-BD31-4B8C-83A1-F6EECF244321}">
                <p14:modId xmlns:p14="http://schemas.microsoft.com/office/powerpoint/2010/main" val="1635643215"/>
              </p:ext>
            </p:extLst>
          </p:nvPr>
        </p:nvGraphicFramePr>
        <p:xfrm>
          <a:off x="444732" y="1249363"/>
          <a:ext cx="8451618" cy="4340226"/>
        </p:xfrm>
        <a:graphic>
          <a:graphicData uri="http://schemas.openxmlformats.org/drawingml/2006/table">
            <a:tbl>
              <a:tblPr/>
              <a:tblGrid>
                <a:gridCol w="1797094"/>
                <a:gridCol w="3231045"/>
                <a:gridCol w="3423479"/>
              </a:tblGrid>
              <a:tr h="357188">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阶段</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各阶段作业时的风险</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ctr" defTabSz="914400" rtl="0" eaLnBrk="1" fontAlgn="base" latinLnBrk="1" hangingPunct="1">
                        <a:lnSpc>
                          <a:spcPct val="100000"/>
                        </a:lnSpc>
                        <a:spcBef>
                          <a:spcPct val="0"/>
                        </a:spcBef>
                        <a:spcAft>
                          <a:spcPct val="0"/>
                        </a:spcAft>
                        <a:buClrTx/>
                        <a:buSzTx/>
                        <a:buFont typeface="Arial" charset="0"/>
                        <a:buNone/>
                        <a:tabLst/>
                      </a:pPr>
                      <a:r>
                        <a:rPr kumimoji="0" lang="zh-CN" altLang="zh-CN" sz="1600" b="1" i="0" u="none" strike="noStrike" cap="none" normalizeH="0" baseline="0">
                          <a:ln>
                            <a:noFill/>
                          </a:ln>
                          <a:solidFill>
                            <a:schemeClr val="tx1"/>
                          </a:solidFill>
                          <a:effectLst/>
                          <a:latin typeface="微软雅黑" charset="-122"/>
                          <a:ea typeface="微软雅黑" charset="-122"/>
                          <a:sym typeface="Malgun Gothic" charset="-127"/>
                        </a:rPr>
                        <a:t>预防措施</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992313">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dirty="0">
                          <a:ln>
                            <a:noFill/>
                          </a:ln>
                          <a:solidFill>
                            <a:srgbClr val="000000"/>
                          </a:solidFill>
                          <a:effectLst/>
                          <a:latin typeface="微软雅黑" charset="-122"/>
                          <a:ea typeface="微软雅黑" charset="-122"/>
                          <a:sym typeface="Malgun Gothic" charset="-127"/>
                        </a:rPr>
                        <a:t>9.</a:t>
                      </a: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化学品设备封闭</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dirty="0">
                          <a:ln>
                            <a:noFill/>
                          </a:ln>
                          <a:solidFill>
                            <a:srgbClr val="000000"/>
                          </a:solidFill>
                          <a:effectLst/>
                          <a:latin typeface="微软雅黑" charset="-122"/>
                          <a:ea typeface="微软雅黑" charset="-122"/>
                          <a:sym typeface="宋体" charset="-122"/>
                        </a:rPr>
                        <a:t>化学品设备密封不良，导致有毒有害气体溢出</a:t>
                      </a:r>
                      <a:endParaRPr kumimoji="0" lang="zh-CN" altLang="en-US" sz="1600" b="0"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FD8E7"/>
                    </a:solidFill>
                  </a:tcPr>
                </a:tc>
              </a:tr>
              <a:tr h="1990725">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en-US" altLang="zh-CN" sz="1600" b="0" i="0" u="none" strike="noStrike" cap="none" normalizeH="0" baseline="0">
                          <a:ln>
                            <a:noFill/>
                          </a:ln>
                          <a:solidFill>
                            <a:srgbClr val="000000"/>
                          </a:solidFill>
                          <a:effectLst/>
                          <a:latin typeface="微软雅黑" charset="-122"/>
                          <a:ea typeface="微软雅黑" charset="-122"/>
                          <a:sym typeface="Malgun Gothic" charset="-127"/>
                        </a:rPr>
                        <a:t>10.</a:t>
                      </a: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防护用品整理并记录</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50000"/>
                        </a:lnSpc>
                        <a:spcBef>
                          <a:spcPct val="0"/>
                        </a:spcBef>
                        <a:spcAft>
                          <a:spcPct val="0"/>
                        </a:spcAft>
                        <a:buClrTx/>
                        <a:buSzTx/>
                        <a:buFont typeface="Arial" charset="0"/>
                        <a:buNone/>
                        <a:tabLst/>
                      </a:pPr>
                      <a:r>
                        <a:rPr kumimoji="0" lang="zh-CN" altLang="en-US" sz="1600" b="0" i="0" u="none" strike="noStrike" cap="none" normalizeH="0" baseline="0">
                          <a:ln>
                            <a:noFill/>
                          </a:ln>
                          <a:solidFill>
                            <a:srgbClr val="000000"/>
                          </a:solidFill>
                          <a:effectLst/>
                          <a:latin typeface="微软雅黑" charset="-122"/>
                          <a:ea typeface="微软雅黑" charset="-122"/>
                          <a:sym typeface="宋体" charset="-122"/>
                        </a:rPr>
                        <a:t>化学品未清洗等，给下次作业埋下隐患</a:t>
                      </a:r>
                      <a:endParaRPr kumimoji="0" lang="zh-CN" altLang="en-US" sz="1600" b="0" i="0" u="none" strike="noStrike" cap="none" normalizeH="0" baseline="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Calibri" charset="0"/>
                          <a:ea typeface="宋体" charset="-122"/>
                          <a:sym typeface="Calibri" charset="0"/>
                        </a:defRPr>
                      </a:lvl1pPr>
                      <a:lvl2pPr>
                        <a:spcBef>
                          <a:spcPct val="20000"/>
                        </a:spcBef>
                        <a:defRPr sz="2400">
                          <a:solidFill>
                            <a:schemeClr val="tx1"/>
                          </a:solidFill>
                          <a:latin typeface="Calibri" charset="0"/>
                          <a:ea typeface="宋体" charset="-122"/>
                          <a:sym typeface="Calibri" charset="0"/>
                        </a:defRPr>
                      </a:lvl2pPr>
                      <a:lvl3pPr>
                        <a:spcBef>
                          <a:spcPct val="20000"/>
                        </a:spcBef>
                        <a:defRPr sz="2000">
                          <a:solidFill>
                            <a:schemeClr val="tx1"/>
                          </a:solidFill>
                          <a:latin typeface="Calibri" charset="0"/>
                          <a:ea typeface="宋体" charset="-122"/>
                          <a:sym typeface="Calibri" charset="0"/>
                        </a:defRPr>
                      </a:lvl3pPr>
                      <a:lvl4pPr>
                        <a:spcBef>
                          <a:spcPct val="20000"/>
                        </a:spcBef>
                        <a:defRPr>
                          <a:solidFill>
                            <a:schemeClr val="tx1"/>
                          </a:solidFill>
                          <a:latin typeface="Calibri" charset="0"/>
                          <a:ea typeface="宋体" charset="-122"/>
                          <a:sym typeface="Calibri" charset="0"/>
                        </a:defRPr>
                      </a:lvl4pPr>
                      <a:lvl5pPr>
                        <a:spcBef>
                          <a:spcPct val="20000"/>
                        </a:spcBef>
                        <a:defRPr>
                          <a:solidFill>
                            <a:schemeClr val="tx1"/>
                          </a:solidFill>
                          <a:latin typeface="Calibri" charset="0"/>
                          <a:ea typeface="宋体" charset="-122"/>
                          <a:sym typeface="Calibri" charset="0"/>
                        </a:defRPr>
                      </a:lvl5pPr>
                      <a:lvl6pPr fontAlgn="base">
                        <a:spcBef>
                          <a:spcPct val="20000"/>
                        </a:spcBef>
                        <a:spcAft>
                          <a:spcPct val="0"/>
                        </a:spcAft>
                        <a:buFont typeface="Arial" charset="0"/>
                        <a:defRPr>
                          <a:solidFill>
                            <a:schemeClr val="tx1"/>
                          </a:solidFill>
                          <a:latin typeface="Calibri" charset="0"/>
                          <a:ea typeface="宋体" charset="-122"/>
                          <a:sym typeface="Calibri" charset="0"/>
                        </a:defRPr>
                      </a:lvl6pPr>
                      <a:lvl7pPr fontAlgn="base">
                        <a:spcBef>
                          <a:spcPct val="20000"/>
                        </a:spcBef>
                        <a:spcAft>
                          <a:spcPct val="0"/>
                        </a:spcAft>
                        <a:buFont typeface="Arial" charset="0"/>
                        <a:defRPr>
                          <a:solidFill>
                            <a:schemeClr val="tx1"/>
                          </a:solidFill>
                          <a:latin typeface="Calibri" charset="0"/>
                          <a:ea typeface="宋体" charset="-122"/>
                          <a:sym typeface="Calibri" charset="0"/>
                        </a:defRPr>
                      </a:lvl7pPr>
                      <a:lvl8pPr fontAlgn="base">
                        <a:spcBef>
                          <a:spcPct val="20000"/>
                        </a:spcBef>
                        <a:spcAft>
                          <a:spcPct val="0"/>
                        </a:spcAft>
                        <a:buFont typeface="Arial" charset="0"/>
                        <a:defRPr>
                          <a:solidFill>
                            <a:schemeClr val="tx1"/>
                          </a:solidFill>
                          <a:latin typeface="Calibri" charset="0"/>
                          <a:ea typeface="宋体" charset="-122"/>
                          <a:sym typeface="Calibri" charset="0"/>
                        </a:defRPr>
                      </a:lvl8pPr>
                      <a:lvl9pPr fontAlgn="base">
                        <a:spcBef>
                          <a:spcPct val="20000"/>
                        </a:spcBef>
                        <a:spcAft>
                          <a:spcPct val="0"/>
                        </a:spcAft>
                        <a:buFont typeface="Arial" charset="0"/>
                        <a:defRPr>
                          <a:solidFill>
                            <a:schemeClr val="tx1"/>
                          </a:solidFill>
                          <a:latin typeface="Calibri" charset="0"/>
                          <a:ea typeface="宋体" charset="-122"/>
                          <a:sym typeface="Calibri" charset="0"/>
                        </a:defRPr>
                      </a:lvl9pPr>
                    </a:lstStyle>
                    <a:p>
                      <a:pPr marL="0" marR="0" lvl="0" indent="0" algn="l" defTabSz="914400" rtl="0" eaLnBrk="1" fontAlgn="base" latinLnBrk="1" hangingPunct="1">
                        <a:lnSpc>
                          <a:spcPct val="100000"/>
                        </a:lnSpc>
                        <a:spcBef>
                          <a:spcPct val="0"/>
                        </a:spcBef>
                        <a:spcAft>
                          <a:spcPct val="0"/>
                        </a:spcAft>
                        <a:buClrTx/>
                        <a:buSzTx/>
                        <a:buFont typeface="Arial" charset="0"/>
                        <a:buNone/>
                        <a:tabLst/>
                      </a:pPr>
                      <a:endParaRPr kumimoji="0" lang="zh-CN" altLang="zh-CN" sz="1800" b="1" i="0" u="none" strike="noStrike" cap="none" normalizeH="0" baseline="0" dirty="0">
                        <a:ln>
                          <a:noFill/>
                        </a:ln>
                        <a:solidFill>
                          <a:srgbClr val="000000"/>
                        </a:solidFill>
                        <a:effectLst/>
                        <a:latin typeface="微软雅黑" charset="-122"/>
                        <a:ea typeface="微软雅黑" charset="-122"/>
                        <a:sym typeface="Malgun Gothic" charset="-127"/>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5" name="Rectangle 12"/>
          <p:cNvSpPr>
            <a:spLocks noChangeArrowheads="1"/>
          </p:cNvSpPr>
          <p:nvPr/>
        </p:nvSpPr>
        <p:spPr bwMode="auto">
          <a:xfrm>
            <a:off x="444732" y="48852"/>
            <a:ext cx="4164703" cy="51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nSpc>
                <a:spcPts val="2925"/>
              </a:lnSpc>
            </a:pPr>
            <a:r>
              <a:rPr lang="zh-CN" altLang="en-US" sz="2400" b="1" u="none" dirty="0">
                <a:solidFill>
                  <a:schemeClr val="tx2"/>
                </a:solidFill>
                <a:latin typeface="微软雅黑" charset="-122"/>
                <a:ea typeface="微软雅黑" charset="-122"/>
                <a:sym typeface="华文细黑" charset="-122"/>
              </a:rPr>
              <a:t>化学品填料作业实施</a:t>
            </a:r>
            <a:r>
              <a:rPr lang="en-US" altLang="zh-CN" sz="2400" b="1" u="none" dirty="0">
                <a:solidFill>
                  <a:schemeClr val="tx2"/>
                </a:solidFill>
                <a:latin typeface="微软雅黑" charset="-122"/>
                <a:ea typeface="微软雅黑" charset="-122"/>
                <a:sym typeface="华文细黑" charset="-122"/>
              </a:rPr>
              <a:t>JSA</a:t>
            </a:r>
            <a:r>
              <a:rPr lang="zh-CN" altLang="en-US" sz="2400" b="1" u="none" dirty="0">
                <a:solidFill>
                  <a:schemeClr val="tx2"/>
                </a:solidFill>
                <a:latin typeface="微软雅黑" charset="-122"/>
                <a:ea typeface="微软雅黑" charset="-122"/>
                <a:sym typeface="华文细黑" charset="-122"/>
              </a:rPr>
              <a:t>案例</a:t>
            </a:r>
            <a:endParaRPr lang="en-US" altLang="zh-CN" sz="2400" b="1" u="none" dirty="0">
              <a:solidFill>
                <a:schemeClr val="tx2"/>
              </a:solidFill>
              <a:latin typeface="微软雅黑" charset="-122"/>
              <a:ea typeface="微软雅黑" charset="-122"/>
              <a:sym typeface="华文细黑" charset="-122"/>
            </a:endParaRPr>
          </a:p>
        </p:txBody>
      </p:sp>
      <p:grpSp>
        <p:nvGrpSpPr>
          <p:cNvPr id="10" name="组合 42"/>
          <p:cNvGrpSpPr>
            <a:grpSpLocks/>
          </p:cNvGrpSpPr>
          <p:nvPr/>
        </p:nvGrpSpPr>
        <p:grpSpPr bwMode="auto">
          <a:xfrm>
            <a:off x="8026420" y="1250197"/>
            <a:ext cx="896938" cy="931862"/>
            <a:chOff x="0" y="0"/>
            <a:chExt cx="1272207" cy="1203646"/>
          </a:xfrm>
        </p:grpSpPr>
        <p:sp>
          <p:nvSpPr>
            <p:cNvPr id="11" name="直角三角形 43"/>
            <p:cNvSpPr>
              <a:spLocks/>
            </p:cNvSpPr>
            <p:nvPr/>
          </p:nvSpPr>
          <p:spPr bwMode="auto">
            <a:xfrm rot="10800000">
              <a:off x="0" y="0"/>
              <a:ext cx="1206133" cy="1203646"/>
            </a:xfrm>
            <a:prstGeom prst="rtTriangle">
              <a:avLst/>
            </a:prstGeom>
            <a:solidFill>
              <a:srgbClr val="FFFF00"/>
            </a:solidFill>
            <a:ln w="6350" cap="flat" cmpd="sng">
              <a:solidFill>
                <a:srgbClr val="D8D8D8"/>
              </a:solidFill>
              <a:miter lim="800000"/>
              <a:headEnd/>
              <a:tailEnd/>
            </a:ln>
          </p:spPr>
          <p:txBody>
            <a:bodyPr lIns="144000" tIns="72000" rIns="72000" bIns="7200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endParaRPr lang="zh-CN" altLang="zh-CN" sz="1200" b="1" u="sng">
                <a:sym typeface="Arial" charset="0"/>
              </a:endParaRPr>
            </a:p>
          </p:txBody>
        </p:sp>
        <p:sp>
          <p:nvSpPr>
            <p:cNvPr id="12" name="矩形 44"/>
            <p:cNvSpPr>
              <a:spLocks noChangeArrowheads="1"/>
            </p:cNvSpPr>
            <p:nvPr/>
          </p:nvSpPr>
          <p:spPr bwMode="auto">
            <a:xfrm rot="2612065">
              <a:off x="477773" y="185362"/>
              <a:ext cx="794434" cy="45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solidFill>
                    <a:srgbClr val="000000"/>
                  </a:solidFill>
                  <a:latin typeface="Calibri" charset="0"/>
                  <a:sym typeface="宋体" charset="-122"/>
                </a:rPr>
                <a:t>案例</a:t>
              </a:r>
              <a:endParaRPr lang="zh-CN" altLang="en-US" dirty="0"/>
            </a:p>
          </p:txBody>
        </p:sp>
      </p:grpSp>
      <p:grpSp>
        <p:nvGrpSpPr>
          <p:cNvPr id="15" name="组合 22"/>
          <p:cNvGrpSpPr>
            <a:grpSpLocks/>
          </p:cNvGrpSpPr>
          <p:nvPr/>
        </p:nvGrpSpPr>
        <p:grpSpPr bwMode="auto">
          <a:xfrm>
            <a:off x="5618163" y="2093913"/>
            <a:ext cx="1408112" cy="1104900"/>
            <a:chOff x="0" y="0"/>
            <a:chExt cx="1408940" cy="1104515"/>
          </a:xfrm>
        </p:grpSpPr>
        <p:pic>
          <p:nvPicPr>
            <p:cNvPr id="1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 y="0"/>
              <a:ext cx="1406400" cy="10548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椭圆 24"/>
            <p:cNvSpPr>
              <a:spLocks/>
            </p:cNvSpPr>
            <p:nvPr/>
          </p:nvSpPr>
          <p:spPr bwMode="auto">
            <a:xfrm>
              <a:off x="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17</a:t>
              </a:r>
              <a:endParaRPr lang="zh-CN" altLang="en-US" sz="1100" b="1">
                <a:solidFill>
                  <a:schemeClr val="bg1"/>
                </a:solidFill>
                <a:sym typeface="Arial" charset="0"/>
              </a:endParaRPr>
            </a:p>
          </p:txBody>
        </p:sp>
        <p:sp>
          <p:nvSpPr>
            <p:cNvPr id="18" name="矩形 25"/>
            <p:cNvSpPr>
              <a:spLocks noChangeArrowheads="1"/>
            </p:cNvSpPr>
            <p:nvPr/>
          </p:nvSpPr>
          <p:spPr bwMode="auto">
            <a:xfrm>
              <a:off x="2540" y="796738"/>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关闭挡板</a:t>
              </a:r>
            </a:p>
          </p:txBody>
        </p:sp>
      </p:grpSp>
      <p:grpSp>
        <p:nvGrpSpPr>
          <p:cNvPr id="19" name="组合 33"/>
          <p:cNvGrpSpPr>
            <a:grpSpLocks/>
          </p:cNvGrpSpPr>
          <p:nvPr/>
        </p:nvGrpSpPr>
        <p:grpSpPr bwMode="auto">
          <a:xfrm>
            <a:off x="5618163" y="3967163"/>
            <a:ext cx="1403350" cy="1084262"/>
            <a:chOff x="0" y="0"/>
            <a:chExt cx="1403048" cy="1085465"/>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15"/>
              <a:ext cx="1403048" cy="1052286"/>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椭圆 28"/>
            <p:cNvSpPr>
              <a:spLocks/>
            </p:cNvSpPr>
            <p:nvPr/>
          </p:nvSpPr>
          <p:spPr bwMode="auto">
            <a:xfrm>
              <a:off x="399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19</a:t>
              </a:r>
              <a:endParaRPr lang="zh-CN" altLang="en-US" sz="1100" b="1">
                <a:solidFill>
                  <a:schemeClr val="bg1"/>
                </a:solidFill>
                <a:sym typeface="Arial" charset="0"/>
              </a:endParaRPr>
            </a:p>
          </p:txBody>
        </p:sp>
        <p:sp>
          <p:nvSpPr>
            <p:cNvPr id="22" name="矩形 30"/>
            <p:cNvSpPr>
              <a:spLocks noChangeArrowheads="1"/>
            </p:cNvSpPr>
            <p:nvPr/>
          </p:nvSpPr>
          <p:spPr bwMode="auto">
            <a:xfrm>
              <a:off x="28120" y="777688"/>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桶表面清洗</a:t>
              </a:r>
            </a:p>
          </p:txBody>
        </p:sp>
      </p:grpSp>
      <p:grpSp>
        <p:nvGrpSpPr>
          <p:cNvPr id="23" name="组合 32"/>
          <p:cNvGrpSpPr>
            <a:grpSpLocks/>
          </p:cNvGrpSpPr>
          <p:nvPr/>
        </p:nvGrpSpPr>
        <p:grpSpPr bwMode="auto">
          <a:xfrm>
            <a:off x="7273925" y="3967163"/>
            <a:ext cx="1435100" cy="1081087"/>
            <a:chOff x="0" y="0"/>
            <a:chExt cx="1435100" cy="1082178"/>
          </a:xfrm>
        </p:grpSpPr>
        <p:pic>
          <p:nvPicPr>
            <p:cNvPr id="2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 y="10160"/>
              <a:ext cx="1387922" cy="1054800"/>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 name="椭圆 29"/>
            <p:cNvSpPr>
              <a:spLocks/>
            </p:cNvSpPr>
            <p:nvPr/>
          </p:nvSpPr>
          <p:spPr bwMode="auto">
            <a:xfrm>
              <a:off x="34290" y="0"/>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20</a:t>
              </a:r>
              <a:endParaRPr lang="zh-CN" altLang="en-US" sz="1100" b="1">
                <a:solidFill>
                  <a:schemeClr val="bg1"/>
                </a:solidFill>
                <a:sym typeface="Arial" charset="0"/>
              </a:endParaRPr>
            </a:p>
          </p:txBody>
        </p:sp>
        <p:sp>
          <p:nvSpPr>
            <p:cNvPr id="26" name="矩形 31"/>
            <p:cNvSpPr>
              <a:spLocks noChangeArrowheads="1"/>
            </p:cNvSpPr>
            <p:nvPr/>
          </p:nvSpPr>
          <p:spPr bwMode="auto">
            <a:xfrm>
              <a:off x="0" y="774401"/>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防护用品清洗</a:t>
              </a:r>
            </a:p>
          </p:txBody>
        </p:sp>
      </p:grpSp>
      <p:grpSp>
        <p:nvGrpSpPr>
          <p:cNvPr id="27" name="组合 34"/>
          <p:cNvGrpSpPr>
            <a:grpSpLocks/>
          </p:cNvGrpSpPr>
          <p:nvPr/>
        </p:nvGrpSpPr>
        <p:grpSpPr bwMode="auto">
          <a:xfrm>
            <a:off x="7346950" y="2022475"/>
            <a:ext cx="1435100" cy="1189038"/>
            <a:chOff x="0" y="0"/>
            <a:chExt cx="1435100" cy="1188747"/>
          </a:xfrm>
        </p:grpSpPr>
        <p:grpSp>
          <p:nvGrpSpPr>
            <p:cNvPr id="28" name="组合 23"/>
            <p:cNvGrpSpPr>
              <a:grpSpLocks/>
            </p:cNvGrpSpPr>
            <p:nvPr/>
          </p:nvGrpSpPr>
          <p:grpSpPr bwMode="auto">
            <a:xfrm>
              <a:off x="27008" y="0"/>
              <a:ext cx="1365250" cy="1150909"/>
              <a:chOff x="0" y="0"/>
              <a:chExt cx="1365250" cy="1150909"/>
            </a:xfrm>
          </p:grpSpPr>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65250" cy="1150909"/>
              </a:xfrm>
              <a:prstGeom prst="rect">
                <a:avLst/>
              </a:prstGeom>
              <a:noFill/>
              <a:ln w="190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矩形 39"/>
              <p:cNvSpPr>
                <a:spLocks noChangeArrowheads="1"/>
              </p:cNvSpPr>
              <p:nvPr/>
            </p:nvSpPr>
            <p:spPr bwMode="auto">
              <a:xfrm>
                <a:off x="343220" y="209234"/>
                <a:ext cx="676252" cy="1800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000" b="1">
                    <a:solidFill>
                      <a:srgbClr val="FF0000"/>
                    </a:solidFill>
                    <a:latin typeface="微软雅黑" charset="-122"/>
                    <a:ea typeface="微软雅黑" charset="-122"/>
                    <a:sym typeface="微软雅黑" charset="-122"/>
                  </a:rPr>
                  <a:t>记录表</a:t>
                </a:r>
              </a:p>
            </p:txBody>
          </p:sp>
        </p:grpSp>
        <p:sp>
          <p:nvSpPr>
            <p:cNvPr id="29" name="椭圆 36"/>
            <p:cNvSpPr>
              <a:spLocks/>
            </p:cNvSpPr>
            <p:nvPr/>
          </p:nvSpPr>
          <p:spPr bwMode="auto">
            <a:xfrm>
              <a:off x="31750" y="23496"/>
              <a:ext cx="228600" cy="228600"/>
            </a:xfrm>
            <a:prstGeom prst="ellipse">
              <a:avLst/>
            </a:prstGeom>
            <a:solidFill>
              <a:srgbClr val="FF0000"/>
            </a:solidFill>
            <a:ln w="12700" cap="flat" cmpd="sng">
              <a:solidFill>
                <a:schemeClr val="bg1"/>
              </a:solidFill>
              <a:round/>
              <a:headEnd/>
              <a:tailEnd/>
            </a:ln>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buFont typeface="Arial" charset="0"/>
                <a:defRPr>
                  <a:solidFill>
                    <a:schemeClr val="tx1"/>
                  </a:solidFill>
                  <a:latin typeface="Arial" charset="0"/>
                </a:defRPr>
              </a:lvl6pPr>
              <a:lvl7pPr fontAlgn="base">
                <a:spcBef>
                  <a:spcPct val="0"/>
                </a:spcBef>
                <a:spcAft>
                  <a:spcPct val="0"/>
                </a:spcAft>
                <a:buFont typeface="Arial" charset="0"/>
                <a:defRPr>
                  <a:solidFill>
                    <a:schemeClr val="tx1"/>
                  </a:solidFill>
                  <a:latin typeface="Arial" charset="0"/>
                </a:defRPr>
              </a:lvl7pPr>
              <a:lvl8pPr fontAlgn="base">
                <a:spcBef>
                  <a:spcPct val="0"/>
                </a:spcBef>
                <a:spcAft>
                  <a:spcPct val="0"/>
                </a:spcAft>
                <a:buFont typeface="Arial" charset="0"/>
                <a:defRPr>
                  <a:solidFill>
                    <a:schemeClr val="tx1"/>
                  </a:solidFill>
                  <a:latin typeface="Arial" charset="0"/>
                </a:defRPr>
              </a:lvl8pPr>
              <a:lvl9pPr fontAlgn="base">
                <a:spcBef>
                  <a:spcPct val="0"/>
                </a:spcBef>
                <a:spcAft>
                  <a:spcPct val="0"/>
                </a:spcAft>
                <a:buFont typeface="Arial" charset="0"/>
                <a:defRPr>
                  <a:solidFill>
                    <a:schemeClr val="tx1"/>
                  </a:solidFill>
                  <a:latin typeface="Arial" charset="0"/>
                </a:defRPr>
              </a:lvl9pPr>
            </a:lstStyle>
            <a:p>
              <a:pPr algn="ctr"/>
              <a:r>
                <a:rPr lang="en-US" altLang="zh-CN" sz="1100" b="1">
                  <a:solidFill>
                    <a:schemeClr val="bg1"/>
                  </a:solidFill>
                  <a:sym typeface="Arial" charset="0"/>
                </a:rPr>
                <a:t>18</a:t>
              </a:r>
              <a:endParaRPr lang="zh-CN" altLang="en-US" sz="1100" b="1">
                <a:solidFill>
                  <a:schemeClr val="bg1"/>
                </a:solidFill>
                <a:sym typeface="Arial" charset="0"/>
              </a:endParaRPr>
            </a:p>
          </p:txBody>
        </p:sp>
        <p:sp>
          <p:nvSpPr>
            <p:cNvPr id="30" name="矩形 37"/>
            <p:cNvSpPr>
              <a:spLocks noChangeArrowheads="1"/>
            </p:cNvSpPr>
            <p:nvPr/>
          </p:nvSpPr>
          <p:spPr bwMode="auto">
            <a:xfrm>
              <a:off x="0" y="880970"/>
              <a:ext cx="1435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FFFFFF"/>
                  </a:solidFill>
                  <a:latin typeface="Calibri" charset="0"/>
                  <a:sym typeface="宋体" charset="-122"/>
                </a:rPr>
                <a:t>记录表填写</a:t>
              </a:r>
              <a:endParaRPr lang="zh-CN" altLang="en-US"/>
            </a:p>
          </p:txBody>
        </p:sp>
      </p:gr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062343576"/>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a:xfrm>
            <a:off x="562793" y="110138"/>
            <a:ext cx="5759450" cy="525462"/>
          </a:xfrm>
          <a:prstGeom prst="rect">
            <a:avLst/>
          </a:prstGeom>
          <a:solidFill>
            <a:schemeClr val="bg1"/>
          </a:solid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solidFill>
                <a:latin typeface="微软雅黑" panose="020B0503020204020204" pitchFamily="34" charset="-122"/>
                <a:ea typeface="微软雅黑" panose="020B0503020204020204" pitchFamily="34" charset="-122"/>
              </a:rPr>
              <a:t>安全金字塔 </a:t>
            </a:r>
            <a:endParaRPr lang="zh-CN" altLang="en-US" sz="2400" b="1" kern="0" dirty="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41" y="923640"/>
            <a:ext cx="7877428" cy="476501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018251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444732" y="1355700"/>
            <a:ext cx="8306229" cy="3528490"/>
          </a:xfrm>
          <a:prstGeom prst="roundRect">
            <a:avLst>
              <a:gd name="adj" fmla="val 7302"/>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l">
              <a:lnSpc>
                <a:spcPct val="150000"/>
              </a:lnSpc>
            </a:pP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67587" name="Rectangle 3"/>
          <p:cNvSpPr>
            <a:spLocks noGrp="1" noChangeArrowheads="1"/>
          </p:cNvSpPr>
          <p:nvPr>
            <p:ph idx="1"/>
          </p:nvPr>
        </p:nvSpPr>
        <p:spPr>
          <a:xfrm>
            <a:off x="444732" y="1643740"/>
            <a:ext cx="8233887" cy="2880400"/>
          </a:xfrm>
        </p:spPr>
        <p:txBody>
          <a:bodyPr/>
          <a:lstStyle/>
          <a:p>
            <a:pPr>
              <a:lnSpc>
                <a:spcPct val="150000"/>
              </a:lnSpc>
              <a:spcBef>
                <a:spcPts val="0"/>
              </a:spcBef>
            </a:pPr>
            <a:r>
              <a:rPr lang="zh-CN" altLang="en-US" sz="2000" dirty="0" smtClean="0">
                <a:latin typeface="微软雅黑" panose="020B0503020204020204" pitchFamily="34" charset="-122"/>
                <a:ea typeface="微软雅黑" panose="020B0503020204020204" pitchFamily="34" charset="-122"/>
              </a:rPr>
              <a:t>定义：</a:t>
            </a:r>
          </a:p>
          <a:p>
            <a:pPr lvl="1">
              <a:lnSpc>
                <a:spcPct val="150000"/>
              </a:lnSpc>
              <a:spcBef>
                <a:spcPts val="0"/>
              </a:spcBef>
              <a:buFontTx/>
              <a:buNone/>
            </a:pP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违反安全规则或安全原则，（包括违反法律、法规、标准作业程序、条例、标准、规定，也包括违反大多数人都知道并遵守的不成文的安全原则，即</a:t>
            </a:r>
            <a:r>
              <a:rPr lang="zh-CN" altLang="en-US" sz="2000" u="sng" dirty="0" smtClean="0">
                <a:solidFill>
                  <a:srgbClr val="FF0000"/>
                </a:solidFill>
                <a:latin typeface="微软雅黑" panose="020B0503020204020204" pitchFamily="34" charset="-122"/>
                <a:ea typeface="微软雅黑" panose="020B0503020204020204" pitchFamily="34" charset="-122"/>
              </a:rPr>
              <a:t>违背安全常识</a:t>
            </a:r>
            <a:r>
              <a:rPr lang="zh-CN" altLang="en-US" sz="2000" dirty="0" smtClean="0">
                <a:latin typeface="微软雅黑" panose="020B0503020204020204" pitchFamily="34" charset="-122"/>
                <a:ea typeface="微软雅黑" panose="020B0503020204020204" pitchFamily="34" charset="-122"/>
              </a:rPr>
              <a:t>），使事故有可能或有机会发生的行为。国标</a:t>
            </a:r>
            <a:r>
              <a:rPr lang="en-US" altLang="zh-CN" sz="2000" dirty="0" smtClean="0">
                <a:latin typeface="微软雅黑" panose="020B0503020204020204" pitchFamily="34" charset="-122"/>
                <a:ea typeface="微软雅黑" panose="020B0503020204020204" pitchFamily="34" charset="-122"/>
              </a:rPr>
              <a:t>GB6441-86《</a:t>
            </a:r>
            <a:r>
              <a:rPr lang="zh-CN" altLang="en-US" sz="2000" dirty="0" smtClean="0">
                <a:latin typeface="微软雅黑" panose="020B0503020204020204" pitchFamily="34" charset="-122"/>
                <a:ea typeface="微软雅黑" panose="020B0503020204020204" pitchFamily="34" charset="-122"/>
              </a:rPr>
              <a:t>企业职工伤亡事故分类</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中将人的不安全行为归纳为</a:t>
            </a: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大类：</a:t>
            </a:r>
          </a:p>
        </p:txBody>
      </p:sp>
      <p:sp>
        <p:nvSpPr>
          <p:cNvPr id="5" name="Rectangle 12"/>
          <p:cNvSpPr>
            <a:spLocks noChangeArrowheads="1"/>
          </p:cNvSpPr>
          <p:nvPr/>
        </p:nvSpPr>
        <p:spPr bwMode="auto">
          <a:xfrm>
            <a:off x="444732" y="48852"/>
            <a:ext cx="329587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行为的定义</a:t>
            </a:r>
            <a:endParaRPr lang="zh-CN" altLang="en-US" sz="2400" b="1" u="none"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437825017"/>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68611" name="Rectangle 3"/>
          <p:cNvSpPr>
            <a:spLocks noGrp="1" noChangeArrowheads="1"/>
          </p:cNvSpPr>
          <p:nvPr>
            <p:ph idx="1"/>
          </p:nvPr>
        </p:nvSpPr>
        <p:spPr>
          <a:xfrm>
            <a:off x="470145" y="1051983"/>
            <a:ext cx="8233887" cy="4628727"/>
          </a:xfrm>
          <a:ln w="12700">
            <a:noFill/>
            <a:prstDash val="dash"/>
          </a:ln>
        </p:spPr>
        <p:txBody>
          <a:bodyPr/>
          <a:lstStyle/>
          <a:p>
            <a:pPr marL="381000" indent="-381000">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操作错误、忽视安全、忽视警告：</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--1.1</a:t>
            </a:r>
            <a:r>
              <a:rPr lang="zh-CN" altLang="en-US" sz="1600" dirty="0" smtClean="0">
                <a:latin typeface="微软雅黑" panose="020B0503020204020204" pitchFamily="34" charset="-122"/>
                <a:ea typeface="微软雅黑" panose="020B0503020204020204" pitchFamily="34" charset="-122"/>
              </a:rPr>
              <a:t>未经许可开动、关停、移动机器；</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a:t>
            </a:r>
            <a:r>
              <a:rPr lang="zh-CN" altLang="en-US" sz="1600" dirty="0" smtClean="0">
                <a:latin typeface="微软雅黑" panose="020B0503020204020204" pitchFamily="34" charset="-122"/>
                <a:ea typeface="微软雅黑" panose="020B0503020204020204" pitchFamily="34" charset="-122"/>
              </a:rPr>
              <a:t>开动、关停机器时未给信号；</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--1.3</a:t>
            </a:r>
            <a:r>
              <a:rPr lang="zh-CN" altLang="en-US" sz="1600" dirty="0" smtClean="0">
                <a:latin typeface="微软雅黑" panose="020B0503020204020204" pitchFamily="34" charset="-122"/>
                <a:ea typeface="微软雅黑" panose="020B0503020204020204" pitchFamily="34" charset="-122"/>
              </a:rPr>
              <a:t>开关未锁紧，造成意外转动、</a:t>
            </a:r>
          </a:p>
          <a:p>
            <a:pPr marL="381000" indent="-381000">
              <a:lnSpc>
                <a:spcPct val="150000"/>
              </a:lnSpc>
              <a:spcAft>
                <a:spcPts val="600"/>
              </a:spcAft>
              <a:buFontTx/>
              <a:buNone/>
            </a:pPr>
            <a:r>
              <a:rPr lang="zh-CN" altLang="en-US" sz="1600" dirty="0" smtClean="0">
                <a:latin typeface="微软雅黑" panose="020B0503020204020204" pitchFamily="34" charset="-122"/>
                <a:ea typeface="微软雅黑" panose="020B0503020204020204" pitchFamily="34" charset="-122"/>
              </a:rPr>
              <a:t>          通电或泄漏；</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--1.4</a:t>
            </a:r>
            <a:r>
              <a:rPr lang="zh-CN" altLang="en-US" sz="1600" dirty="0" smtClean="0">
                <a:latin typeface="微软雅黑" panose="020B0503020204020204" pitchFamily="34" charset="-122"/>
                <a:ea typeface="微软雅黑" panose="020B0503020204020204" pitchFamily="34" charset="-122"/>
              </a:rPr>
              <a:t>忘记关闭设备；</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--1.5</a:t>
            </a:r>
            <a:r>
              <a:rPr lang="zh-CN" altLang="en-US" sz="1600" dirty="0" smtClean="0">
                <a:latin typeface="微软雅黑" panose="020B0503020204020204" pitchFamily="34" charset="-122"/>
                <a:ea typeface="微软雅黑" panose="020B0503020204020204" pitchFamily="34" charset="-122"/>
              </a:rPr>
              <a:t>忽视警告标志、警告信号；</a:t>
            </a:r>
          </a:p>
          <a:p>
            <a:pPr marL="381000" indent="-381000">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--1.6</a:t>
            </a:r>
            <a:r>
              <a:rPr lang="zh-CN" altLang="en-US" sz="1600" dirty="0" smtClean="0">
                <a:latin typeface="微软雅黑" panose="020B0503020204020204" pitchFamily="34" charset="-122"/>
                <a:ea typeface="微软雅黑" panose="020B0503020204020204" pitchFamily="34" charset="-122"/>
              </a:rPr>
              <a:t>操作错误（指按钮、阀门等）</a:t>
            </a:r>
            <a:r>
              <a:rPr lang="en-US" altLang="zh-CN" sz="1600" dirty="0" smtClean="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p:txBody>
      </p:sp>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779" y="3506611"/>
            <a:ext cx="3125828" cy="220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Oval 5"/>
          <p:cNvSpPr>
            <a:spLocks noChangeArrowheads="1"/>
          </p:cNvSpPr>
          <p:nvPr/>
        </p:nvSpPr>
        <p:spPr bwMode="auto">
          <a:xfrm>
            <a:off x="6327894" y="3927404"/>
            <a:ext cx="1601034" cy="1753306"/>
          </a:xfrm>
          <a:prstGeom prst="ellipse">
            <a:avLst/>
          </a:prstGeom>
          <a:noFill/>
          <a:ln w="28575"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86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779" y="1122116"/>
            <a:ext cx="3125827" cy="224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Oval 7"/>
          <p:cNvSpPr>
            <a:spLocks noChangeArrowheads="1"/>
          </p:cNvSpPr>
          <p:nvPr/>
        </p:nvSpPr>
        <p:spPr bwMode="auto">
          <a:xfrm>
            <a:off x="6404134" y="1192248"/>
            <a:ext cx="1143595" cy="1122116"/>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38975705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a:spLocks noChangeArrowheads="1"/>
          </p:cNvSpPr>
          <p:nvPr/>
        </p:nvSpPr>
        <p:spPr bwMode="auto">
          <a:xfrm>
            <a:off x="687431" y="995650"/>
            <a:ext cx="8185015" cy="276999"/>
          </a:xfrm>
          <a:prstGeom prst="rect">
            <a:avLst/>
          </a:prstGeom>
          <a:noFill/>
          <a:ln w="9525">
            <a:noFill/>
            <a:miter lim="800000"/>
            <a:headEnd/>
            <a:tailEnd/>
          </a:ln>
        </p:spPr>
        <p:txBody>
          <a:bodyPr lIns="85848" tIns="0" rIns="85848" bIns="0">
            <a:spAutoFit/>
          </a:bodyPr>
          <a:lstStyle/>
          <a:p>
            <a:pPr eaLnBrk="0" hangingPunct="0">
              <a:spcBef>
                <a:spcPct val="20000"/>
              </a:spcBef>
              <a:spcAft>
                <a:spcPts val="138"/>
              </a:spcAft>
            </a:pPr>
            <a:r>
              <a:rPr lang="en-US" altLang="zh-CN" b="1" dirty="0" smtClean="0">
                <a:solidFill>
                  <a:srgbClr val="000000"/>
                </a:solidFill>
                <a:latin typeface="微软雅黑"/>
                <a:ea typeface="微软雅黑"/>
              </a:rPr>
              <a:t>2</a:t>
            </a:r>
            <a:r>
              <a:rPr lang="zh-CN" altLang="en-US" b="1" dirty="0" smtClean="0">
                <a:solidFill>
                  <a:srgbClr val="000000"/>
                </a:solidFill>
                <a:latin typeface="微软雅黑"/>
                <a:ea typeface="微软雅黑"/>
              </a:rPr>
              <a:t>、事故当事人信息</a:t>
            </a:r>
            <a:r>
              <a:rPr lang="en-US" altLang="zh-CN" b="1" dirty="0" smtClean="0">
                <a:solidFill>
                  <a:srgbClr val="000000"/>
                </a:solidFill>
                <a:latin typeface="微软雅黑"/>
                <a:ea typeface="微软雅黑"/>
              </a:rPr>
              <a:t>:</a:t>
            </a:r>
            <a:endParaRPr lang="en-US" altLang="zh-CN" dirty="0">
              <a:solidFill>
                <a:srgbClr val="000000"/>
              </a:solidFill>
              <a:latin typeface="微软雅黑"/>
              <a:ea typeface="微软雅黑"/>
            </a:endParaRPr>
          </a:p>
        </p:txBody>
      </p:sp>
      <p:graphicFrame>
        <p:nvGraphicFramePr>
          <p:cNvPr id="9" name="表格 8"/>
          <p:cNvGraphicFramePr>
            <a:graphicFrameLocks noGrp="1"/>
          </p:cNvGraphicFramePr>
          <p:nvPr>
            <p:extLst>
              <p:ext uri="{D42A27DB-BD31-4B8C-83A1-F6EECF244321}">
                <p14:modId xmlns:p14="http://schemas.microsoft.com/office/powerpoint/2010/main" val="619990350"/>
              </p:ext>
            </p:extLst>
          </p:nvPr>
        </p:nvGraphicFramePr>
        <p:xfrm>
          <a:off x="1261921" y="2075800"/>
          <a:ext cx="6552910" cy="2762272"/>
        </p:xfrm>
        <a:graphic>
          <a:graphicData uri="http://schemas.openxmlformats.org/drawingml/2006/table">
            <a:tbl>
              <a:tblPr firstRow="1" firstCol="1" bandRow="1">
                <a:tableStyleId>{9DCAF9ED-07DC-4A11-8D7F-57B35C25682E}</a:tableStyleId>
              </a:tblPr>
              <a:tblGrid>
                <a:gridCol w="959089"/>
                <a:gridCol w="2642711"/>
                <a:gridCol w="1135218"/>
                <a:gridCol w="1815892"/>
              </a:tblGrid>
              <a:tr h="421384">
                <a:tc>
                  <a:txBody>
                    <a:bodyPr/>
                    <a:lstStyle/>
                    <a:p>
                      <a:pPr marL="0" algn="ctr" defTabSz="914400" rtl="0" eaLnBrk="1" latinLnBrk="0" hangingPunct="1">
                        <a:spcAft>
                          <a:spcPts val="0"/>
                        </a:spcAft>
                      </a:pPr>
                      <a:r>
                        <a:rPr lang="zh-CN" altLang="en-US" sz="1200" kern="100" dirty="0" smtClean="0">
                          <a:effectLst/>
                        </a:rPr>
                        <a:t>姓名</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altLang="zh-TW" sz="1200" dirty="0" smtClean="0"/>
                        <a:t> </a:t>
                      </a:r>
                      <a:r>
                        <a:rPr lang="zh-TW" altLang="en-US" sz="1200" dirty="0" smtClean="0"/>
                        <a:t>颜某某</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性别</a:t>
                      </a:r>
                      <a:endParaRPr lang="zh-CN" altLang="en-US" sz="1200" b="1" kern="100" dirty="0" smtClean="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TW" altLang="en-US" sz="1200" dirty="0" smtClean="0"/>
                        <a:t>女</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481924">
                <a:tc>
                  <a:txBody>
                    <a:bodyPr/>
                    <a:lstStyle/>
                    <a:p>
                      <a:pPr marL="0" algn="ctr" defTabSz="914400" rtl="0" eaLnBrk="1" latinLnBrk="0" hangingPunct="1">
                        <a:spcAft>
                          <a:spcPts val="0"/>
                        </a:spcAft>
                      </a:pPr>
                      <a:r>
                        <a:rPr lang="zh-CN" altLang="en-US" sz="1200" kern="100" dirty="0" smtClean="0">
                          <a:effectLst/>
                        </a:rPr>
                        <a:t>年龄</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algn="ctr">
                        <a:spcAft>
                          <a:spcPts val="0"/>
                        </a:spcAft>
                      </a:pPr>
                      <a:r>
                        <a:rPr lang="en-US" altLang="zh-CN" sz="1200" kern="100" dirty="0" smtClean="0">
                          <a:effectLst/>
                        </a:rPr>
                        <a:t>49</a:t>
                      </a:r>
                      <a:r>
                        <a:rPr lang="zh-CN" altLang="en-US" sz="1200" kern="100" dirty="0" smtClean="0">
                          <a:effectLst/>
                        </a:rPr>
                        <a:t>岁（</a:t>
                      </a:r>
                      <a:r>
                        <a:rPr lang="en-US" altLang="zh-CN" sz="1200" kern="100" dirty="0" smtClean="0">
                          <a:effectLst/>
                        </a:rPr>
                        <a:t>1966</a:t>
                      </a:r>
                      <a:r>
                        <a:rPr lang="zh-CN" altLang="en-US" sz="1200" kern="100" dirty="0" smtClean="0">
                          <a:effectLst/>
                        </a:rPr>
                        <a:t>年</a:t>
                      </a:r>
                      <a:r>
                        <a:rPr lang="en-US" altLang="zh-CN" sz="1200" kern="100" dirty="0" smtClean="0">
                          <a:effectLst/>
                        </a:rPr>
                        <a:t>8</a:t>
                      </a:r>
                      <a:r>
                        <a:rPr lang="zh-CN" altLang="en-US" sz="1200" kern="100" dirty="0" smtClean="0">
                          <a:effectLst/>
                        </a:rPr>
                        <a:t>月出生，即将于</a:t>
                      </a:r>
                      <a:r>
                        <a:rPr lang="en-US" altLang="zh-CN" sz="1200" kern="100" dirty="0" smtClean="0">
                          <a:effectLst/>
                        </a:rPr>
                        <a:t>2016</a:t>
                      </a:r>
                      <a:r>
                        <a:rPr lang="zh-CN" altLang="en-US" sz="1200" kern="100" dirty="0" smtClean="0">
                          <a:effectLst/>
                        </a:rPr>
                        <a:t>年</a:t>
                      </a:r>
                      <a:r>
                        <a:rPr lang="en-US" altLang="zh-CN" sz="1200" kern="100" dirty="0" smtClean="0">
                          <a:effectLst/>
                        </a:rPr>
                        <a:t>8</a:t>
                      </a:r>
                      <a:r>
                        <a:rPr lang="zh-CN" altLang="en-US" sz="1200" kern="100" dirty="0" smtClean="0">
                          <a:effectLst/>
                        </a:rPr>
                        <a:t>月退休），</a:t>
                      </a:r>
                      <a:endParaRPr lang="zh-CN" sz="12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CN" altLang="en-US" sz="1200" kern="100" dirty="0" smtClean="0">
                          <a:effectLst/>
                        </a:rPr>
                        <a:t>基本情况</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TW" altLang="en-US" sz="1200" dirty="0" smtClean="0"/>
                        <a:t>身高</a:t>
                      </a:r>
                      <a:r>
                        <a:rPr lang="en-US" altLang="zh-CN" sz="1200" dirty="0" smtClean="0"/>
                        <a:t>158cm</a:t>
                      </a:r>
                      <a:r>
                        <a:rPr lang="zh-CN" altLang="en-US" sz="1200" dirty="0" smtClean="0"/>
                        <a:t>，体重</a:t>
                      </a:r>
                      <a:r>
                        <a:rPr lang="en-US" altLang="zh-CN" sz="1200" dirty="0" smtClean="0"/>
                        <a:t>85kg</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r>
              <a:tr h="563722">
                <a:tc>
                  <a:txBody>
                    <a:bodyPr/>
                    <a:lstStyle/>
                    <a:p>
                      <a:pPr marL="0" algn="ctr" defTabSz="914400" rtl="0" eaLnBrk="1" latinLnBrk="0" hangingPunct="1">
                        <a:spcAft>
                          <a:spcPts val="0"/>
                        </a:spcAft>
                      </a:pPr>
                      <a:r>
                        <a:rPr lang="zh-CN" altLang="en-US" sz="1200" dirty="0" smtClean="0"/>
                        <a:t>公司</a:t>
                      </a:r>
                      <a:r>
                        <a:rPr lang="zh-TW" altLang="en-US" sz="1200" dirty="0" smtClean="0"/>
                        <a:t>工龄</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en-US" altLang="zh-CN" sz="1200" dirty="0" smtClean="0"/>
                        <a:t>9</a:t>
                      </a:r>
                      <a:r>
                        <a:rPr lang="zh-TW" altLang="en-US" sz="1200" dirty="0" smtClean="0"/>
                        <a:t>年</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kern="100" dirty="0" smtClean="0">
                          <a:effectLst/>
                        </a:rPr>
                        <a:t>病史</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a:txBody>
                    <a:bodyPr/>
                    <a:lstStyle/>
                    <a:p>
                      <a:pPr marL="0" algn="ctr" defTabSz="914400" rtl="0" eaLnBrk="1" latinLnBrk="0" hangingPunct="1">
                        <a:spcAft>
                          <a:spcPts val="0"/>
                        </a:spcAft>
                      </a:pPr>
                      <a:r>
                        <a:rPr lang="zh-CN" altLang="en-US" sz="1200" dirty="0" smtClean="0"/>
                        <a:t>高血压病史</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r>
              <a:tr h="563722">
                <a:tc>
                  <a:txBody>
                    <a:bodyPr/>
                    <a:lstStyle/>
                    <a:p>
                      <a:pPr marL="0" algn="ctr" defTabSz="914400" rtl="0" eaLnBrk="1" latinLnBrk="0" hangingPunct="1">
                        <a:spcAft>
                          <a:spcPts val="0"/>
                        </a:spcAft>
                      </a:pPr>
                      <a:r>
                        <a:rPr lang="zh-CN" altLang="en-US" sz="1200" kern="100" dirty="0" smtClean="0">
                          <a:effectLst/>
                        </a:rPr>
                        <a:t>民族</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TW" altLang="en-US" sz="1200" dirty="0" smtClean="0"/>
                        <a:t>汉族</a:t>
                      </a:r>
                      <a:endParaRPr lang="zh-CN" altLang="en-US"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CN" altLang="en-US" sz="1200" kern="100" dirty="0" smtClean="0">
                          <a:effectLst/>
                        </a:rPr>
                        <a:t>籍贯</a:t>
                      </a:r>
                      <a:r>
                        <a:rPr lang="en-US" sz="1200" kern="100" dirty="0">
                          <a:effectLst/>
                        </a:rPr>
                        <a:t> </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c>
                  <a:txBody>
                    <a:bodyPr/>
                    <a:lstStyle/>
                    <a:p>
                      <a:pPr marL="0" algn="ctr" defTabSz="914400" rtl="0" eaLnBrk="1" latinLnBrk="0" hangingPunct="1">
                        <a:spcAft>
                          <a:spcPts val="0"/>
                        </a:spcAft>
                      </a:pPr>
                      <a:r>
                        <a:rPr lang="zh-TW" altLang="en-US" sz="1200" dirty="0" smtClean="0"/>
                        <a:t>江苏省无锡市人</a:t>
                      </a:r>
                      <a:r>
                        <a:rPr lang="en-US" sz="1200" kern="100" dirty="0">
                          <a:effectLst/>
                        </a:rPr>
                        <a:t> </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noFill/>
                  </a:tcPr>
                </a:tc>
              </a:tr>
              <a:tr h="715848">
                <a:tc>
                  <a:txBody>
                    <a:bodyPr/>
                    <a:lstStyle/>
                    <a:p>
                      <a:pPr marL="0" algn="ctr" defTabSz="914400" rtl="0" eaLnBrk="1" latinLnBrk="0" hangingPunct="1">
                        <a:spcAft>
                          <a:spcPts val="0"/>
                        </a:spcAft>
                      </a:pPr>
                      <a:r>
                        <a:rPr lang="zh-CN" altLang="en-US" sz="1200" kern="100" dirty="0" smtClean="0">
                          <a:effectLst/>
                        </a:rPr>
                        <a:t>个人概况</a:t>
                      </a:r>
                      <a:r>
                        <a:rPr lang="en-US" sz="1200" kern="100" dirty="0">
                          <a:effectLst/>
                        </a:rPr>
                        <a:t> </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gridSpan="3">
                  <a:txBody>
                    <a:bodyPr/>
                    <a:lstStyle/>
                    <a:p>
                      <a:pPr marL="0" algn="ctr" defTabSz="914400" rtl="0" eaLnBrk="1" latinLnBrk="0" hangingPunct="1">
                        <a:spcAft>
                          <a:spcPts val="0"/>
                        </a:spcAft>
                      </a:pPr>
                      <a:r>
                        <a:rPr lang="en-US" altLang="zh-TW" sz="1200" dirty="0" smtClean="0"/>
                        <a:t> </a:t>
                      </a:r>
                      <a:r>
                        <a:rPr lang="zh-TW" altLang="en-US" sz="1200" dirty="0" smtClean="0"/>
                        <a:t>颜某某</a:t>
                      </a:r>
                      <a:r>
                        <a:rPr lang="zh-CN" altLang="en-US" sz="1200" dirty="0" smtClean="0"/>
                        <a:t>，</a:t>
                      </a:r>
                      <a:r>
                        <a:rPr lang="zh-CN" altLang="en-US" sz="1200" kern="100" dirty="0" smtClean="0">
                          <a:effectLst/>
                        </a:rPr>
                        <a:t>已婚，育有两子均已成家。家住无锡市滨湖区马山四号桥峰影新村。该员工于</a:t>
                      </a:r>
                      <a:r>
                        <a:rPr lang="en-US" altLang="zh-CN" sz="1200" kern="100" dirty="0" smtClean="0">
                          <a:effectLst/>
                        </a:rPr>
                        <a:t>2007</a:t>
                      </a:r>
                      <a:r>
                        <a:rPr lang="zh-CN" altLang="en-US" sz="1200" kern="100" dirty="0" smtClean="0">
                          <a:effectLst/>
                        </a:rPr>
                        <a:t>年</a:t>
                      </a:r>
                      <a:r>
                        <a:rPr lang="en-US" altLang="zh-CN" sz="1200" kern="100" dirty="0" smtClean="0">
                          <a:effectLst/>
                        </a:rPr>
                        <a:t>1</a:t>
                      </a:r>
                      <a:r>
                        <a:rPr lang="zh-CN" altLang="en-US" sz="1200" kern="100" dirty="0" smtClean="0">
                          <a:effectLst/>
                        </a:rPr>
                        <a:t>月</a:t>
                      </a:r>
                      <a:r>
                        <a:rPr lang="en-US" altLang="zh-CN" sz="1200" kern="100" dirty="0" smtClean="0">
                          <a:effectLst/>
                        </a:rPr>
                        <a:t>25</a:t>
                      </a:r>
                      <a:r>
                        <a:rPr lang="zh-CN" altLang="en-US" sz="1200" kern="100" dirty="0" smtClean="0">
                          <a:effectLst/>
                        </a:rPr>
                        <a:t>日入职无锡工厂，</a:t>
                      </a:r>
                      <a:r>
                        <a:rPr lang="en-US" altLang="zh-CN" sz="1200" kern="100" dirty="0" smtClean="0">
                          <a:effectLst/>
                        </a:rPr>
                        <a:t>2015</a:t>
                      </a:r>
                      <a:r>
                        <a:rPr lang="zh-CN" altLang="en-US" sz="1200" kern="100" dirty="0" smtClean="0">
                          <a:effectLst/>
                        </a:rPr>
                        <a:t>年</a:t>
                      </a:r>
                      <a:r>
                        <a:rPr lang="en-US" altLang="zh-CN" sz="1200" kern="100" dirty="0" smtClean="0">
                          <a:effectLst/>
                        </a:rPr>
                        <a:t>1</a:t>
                      </a:r>
                      <a:r>
                        <a:rPr lang="zh-CN" altLang="en-US" sz="1200" kern="100" dirty="0" smtClean="0">
                          <a:effectLst/>
                        </a:rPr>
                        <a:t>月</a:t>
                      </a:r>
                      <a:r>
                        <a:rPr lang="en-US" altLang="zh-CN" sz="1200" kern="100" dirty="0" smtClean="0">
                          <a:effectLst/>
                        </a:rPr>
                        <a:t>1</a:t>
                      </a:r>
                      <a:r>
                        <a:rPr lang="zh-CN" altLang="en-US" sz="1200" kern="100" dirty="0" smtClean="0">
                          <a:effectLst/>
                        </a:rPr>
                        <a:t>日由包装部卸箱机操作岗位转岗至物流部割箱机主操作工岗位，事发当日上白班。根据访问事发前与之接触的相关员工，当事人在事发当日精神状态及身体状态良好，无异常。</a:t>
                      </a:r>
                      <a:endParaRPr lang="zh-CN" altLang="en-US"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1966" marR="61966" marT="0" marB="0" anchor="ctr"/>
                </a:tc>
                <a:tc hMerge="1">
                  <a:txBody>
                    <a:bodyPr/>
                    <a:lstStyle/>
                    <a:p>
                      <a:pPr marL="0" algn="ctr" defTabSz="914400" rtl="0" eaLnBrk="1" latinLnBrk="0" hangingPunct="1">
                        <a:spcAft>
                          <a:spcPts val="0"/>
                        </a:spcAft>
                      </a:pPr>
                      <a:endParaRPr lang="zh-CN" sz="10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27" marR="6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a:spcAft>
                          <a:spcPts val="0"/>
                        </a:spcAft>
                      </a:pP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7327" marR="673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803162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69635" name="Rectangle 3"/>
          <p:cNvSpPr>
            <a:spLocks noGrp="1" noChangeArrowheads="1"/>
          </p:cNvSpPr>
          <p:nvPr>
            <p:ph idx="1"/>
          </p:nvPr>
        </p:nvSpPr>
        <p:spPr>
          <a:xfrm>
            <a:off x="533678" y="1051984"/>
            <a:ext cx="8233887" cy="4165562"/>
          </a:xfrm>
        </p:spPr>
        <p:txBody>
          <a:bodyPr/>
          <a:lstStyle/>
          <a:p>
            <a:pPr>
              <a:lnSpc>
                <a:spcPct val="150000"/>
              </a:lnSpc>
              <a:spcAft>
                <a:spcPts val="1200"/>
              </a:spcAft>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rPr>
              <a:t>操作错误、忽视安全、忽视警告：</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--1.7</a:t>
            </a:r>
            <a:r>
              <a:rPr lang="zh-CN" altLang="en-US" sz="1600" dirty="0" smtClean="0">
                <a:latin typeface="微软雅黑" panose="020B0503020204020204" pitchFamily="34" charset="-122"/>
                <a:ea typeface="微软雅黑" panose="020B0503020204020204" pitchFamily="34" charset="-122"/>
              </a:rPr>
              <a:t>奔跑作业；</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--1.8</a:t>
            </a:r>
            <a:r>
              <a:rPr lang="zh-CN" altLang="en-US" sz="1600" dirty="0" smtClean="0">
                <a:latin typeface="微软雅黑" panose="020B0503020204020204" pitchFamily="34" charset="-122"/>
                <a:ea typeface="微软雅黑" panose="020B0503020204020204" pitchFamily="34" charset="-122"/>
              </a:rPr>
              <a:t>供料或送料速度过快；</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--1.9</a:t>
            </a:r>
            <a:r>
              <a:rPr lang="zh-CN" altLang="en-US" sz="1600" dirty="0" smtClean="0">
                <a:latin typeface="微软雅黑" panose="020B0503020204020204" pitchFamily="34" charset="-122"/>
                <a:ea typeface="微软雅黑" panose="020B0503020204020204" pitchFamily="34" charset="-122"/>
              </a:rPr>
              <a:t>机器超速运转；</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--1.10</a:t>
            </a:r>
            <a:r>
              <a:rPr lang="zh-CN" altLang="en-US" sz="1600" dirty="0" smtClean="0">
                <a:latin typeface="微软雅黑" panose="020B0503020204020204" pitchFamily="34" charset="-122"/>
                <a:ea typeface="微软雅黑" panose="020B0503020204020204" pitchFamily="34" charset="-122"/>
              </a:rPr>
              <a:t>违章驾驶机动车辆；</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--1.11</a:t>
            </a:r>
            <a:r>
              <a:rPr lang="zh-CN" altLang="en-US" sz="1600" dirty="0" smtClean="0">
                <a:latin typeface="微软雅黑" panose="020B0503020204020204" pitchFamily="34" charset="-122"/>
                <a:ea typeface="微软雅黑" panose="020B0503020204020204" pitchFamily="34" charset="-122"/>
              </a:rPr>
              <a:t>酒后作业；</a:t>
            </a:r>
          </a:p>
          <a:p>
            <a:pPr marL="108000" lvl="3" indent="381600">
              <a:lnSpc>
                <a:spcPct val="150000"/>
              </a:lnSpc>
              <a:spcAft>
                <a:spcPts val="1200"/>
              </a:spcAft>
              <a:buFontTx/>
              <a:buNone/>
            </a:pPr>
            <a:r>
              <a:rPr lang="en-US" altLang="zh-CN" sz="1600" dirty="0" smtClean="0">
                <a:latin typeface="微软雅黑" panose="020B0503020204020204" pitchFamily="34" charset="-122"/>
                <a:ea typeface="微软雅黑" panose="020B0503020204020204" pitchFamily="34" charset="-122"/>
              </a:rPr>
              <a:t>--1.12</a:t>
            </a:r>
            <a:r>
              <a:rPr lang="zh-CN" altLang="en-US" sz="1600" dirty="0" smtClean="0">
                <a:latin typeface="微软雅黑" panose="020B0503020204020204" pitchFamily="34" charset="-122"/>
                <a:ea typeface="微软雅黑" panose="020B0503020204020204" pitchFamily="34" charset="-122"/>
              </a:rPr>
              <a:t>客货混载</a:t>
            </a:r>
            <a:r>
              <a:rPr lang="zh-CN" altLang="en-US" sz="1600" dirty="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a:p>
            <a:endParaRPr lang="zh-CN" altLang="en-US" dirty="0" smtClean="0">
              <a:latin typeface="黑体" pitchFamily="2" charset="-122"/>
              <a:ea typeface="黑体" pitchFamily="2" charset="-122"/>
            </a:endParaRPr>
          </a:p>
        </p:txBody>
      </p:sp>
      <p:pic>
        <p:nvPicPr>
          <p:cNvPr id="69636" name="Picture 4" descr="Trutnov visit 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041" y="1192248"/>
            <a:ext cx="3202067" cy="221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101" y="3547521"/>
            <a:ext cx="3125827" cy="215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8" name="Oval 6"/>
          <p:cNvSpPr>
            <a:spLocks noChangeArrowheads="1"/>
          </p:cNvSpPr>
          <p:nvPr/>
        </p:nvSpPr>
        <p:spPr bwMode="auto">
          <a:xfrm>
            <a:off x="5870456" y="1542909"/>
            <a:ext cx="1296075"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639" name="Oval 7"/>
          <p:cNvSpPr>
            <a:spLocks noChangeArrowheads="1"/>
          </p:cNvSpPr>
          <p:nvPr/>
        </p:nvSpPr>
        <p:spPr bwMode="auto">
          <a:xfrm>
            <a:off x="5870456" y="3646875"/>
            <a:ext cx="1677273" cy="182343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12"/>
          <p:cNvSpPr>
            <a:spLocks noChangeArrowheads="1"/>
          </p:cNvSpPr>
          <p:nvPr/>
        </p:nvSpPr>
        <p:spPr bwMode="auto">
          <a:xfrm>
            <a:off x="444732" y="59520"/>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203911299"/>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0659" name="Rectangle 3"/>
          <p:cNvSpPr>
            <a:spLocks noGrp="1" noChangeArrowheads="1"/>
          </p:cNvSpPr>
          <p:nvPr>
            <p:ph idx="1"/>
          </p:nvPr>
        </p:nvSpPr>
        <p:spPr>
          <a:xfrm>
            <a:off x="457438" y="1139670"/>
            <a:ext cx="8233887" cy="4498669"/>
          </a:xfrm>
        </p:spPr>
        <p:txBody>
          <a:bodyPr/>
          <a:lstStyle/>
          <a:p>
            <a:pPr>
              <a:lnSpc>
                <a:spcPct val="150000"/>
              </a:lnSpc>
            </a:pPr>
            <a:r>
              <a:rPr lang="en-US" altLang="zh-CN" sz="1600" b="1" dirty="0" smtClean="0">
                <a:solidFill>
                  <a:srgbClr val="FF0000"/>
                </a:solidFill>
                <a:latin typeface="微软雅黑" panose="020B0503020204020204" pitchFamily="34" charset="-122"/>
                <a:ea typeface="微软雅黑" panose="020B0503020204020204" pitchFamily="34" charset="-122"/>
              </a:rPr>
              <a:t>2.</a:t>
            </a:r>
            <a:r>
              <a:rPr lang="zh-CN" altLang="en-US" sz="1600" b="1" dirty="0" smtClean="0">
                <a:solidFill>
                  <a:srgbClr val="FF0000"/>
                </a:solidFill>
                <a:latin typeface="微软雅黑" panose="020B0503020204020204" pitchFamily="34" charset="-122"/>
                <a:ea typeface="微软雅黑" panose="020B0503020204020204" pitchFamily="34" charset="-122"/>
              </a:rPr>
              <a:t>造成安全装置失效：</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--2.1</a:t>
            </a:r>
            <a:r>
              <a:rPr lang="zh-CN" altLang="en-US" sz="1600" dirty="0" smtClean="0">
                <a:latin typeface="微软雅黑" panose="020B0503020204020204" pitchFamily="34" charset="-122"/>
                <a:ea typeface="微软雅黑" panose="020B0503020204020204" pitchFamily="34" charset="-122"/>
              </a:rPr>
              <a:t>拆除了安全装置；</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--2.2</a:t>
            </a:r>
            <a:r>
              <a:rPr lang="zh-CN" altLang="en-US" sz="1600" dirty="0" smtClean="0">
                <a:latin typeface="微软雅黑" panose="020B0503020204020204" pitchFamily="34" charset="-122"/>
                <a:ea typeface="微软雅黑" panose="020B0503020204020204" pitchFamily="34" charset="-122"/>
              </a:rPr>
              <a:t>安全装置堵塞、失掉了作用；</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--2.3</a:t>
            </a:r>
            <a:r>
              <a:rPr lang="zh-CN" altLang="en-US" sz="1600" dirty="0" smtClean="0">
                <a:latin typeface="微软雅黑" panose="020B0503020204020204" pitchFamily="34" charset="-122"/>
                <a:ea typeface="微软雅黑" panose="020B0503020204020204" pitchFamily="34" charset="-122"/>
              </a:rPr>
              <a:t>调整的错误造成安全装置失效。</a:t>
            </a:r>
            <a:r>
              <a:rPr lang="zh-CN" altLang="en-US" sz="1600" dirty="0" smtClean="0">
                <a:ea typeface="黑体" pitchFamily="2" charset="-122"/>
              </a:rPr>
              <a:t/>
            </a:r>
            <a:br>
              <a:rPr lang="zh-CN" altLang="en-US" sz="1600" dirty="0" smtClean="0">
                <a:ea typeface="黑体" pitchFamily="2" charset="-122"/>
              </a:rPr>
            </a:br>
            <a:endParaRPr lang="zh-CN" altLang="en-US" sz="1600" dirty="0" smtClean="0">
              <a:ea typeface="黑体" pitchFamily="2" charset="-122"/>
            </a:endParaRPr>
          </a:p>
          <a:p>
            <a:endParaRPr lang="zh-CN" altLang="en-US" sz="1600" dirty="0" smtClean="0">
              <a:ea typeface="宋体" charset="-122"/>
            </a:endParaRPr>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219" y="1090805"/>
            <a:ext cx="3202067" cy="220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descr="图像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61" y="3381505"/>
            <a:ext cx="3142824" cy="2168292"/>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218" y="3381505"/>
            <a:ext cx="3278307" cy="23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3" name="Oval 7"/>
          <p:cNvSpPr>
            <a:spLocks noChangeArrowheads="1"/>
          </p:cNvSpPr>
          <p:nvPr/>
        </p:nvSpPr>
        <p:spPr bwMode="auto">
          <a:xfrm>
            <a:off x="6590661" y="2363840"/>
            <a:ext cx="1143595" cy="84158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4" name="Oval 8"/>
          <p:cNvSpPr>
            <a:spLocks noChangeArrowheads="1"/>
          </p:cNvSpPr>
          <p:nvPr/>
        </p:nvSpPr>
        <p:spPr bwMode="auto">
          <a:xfrm>
            <a:off x="1143596" y="3991249"/>
            <a:ext cx="2134711" cy="1613041"/>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5" name="Oval 9"/>
          <p:cNvSpPr>
            <a:spLocks noChangeArrowheads="1"/>
          </p:cNvSpPr>
          <p:nvPr/>
        </p:nvSpPr>
        <p:spPr bwMode="auto">
          <a:xfrm>
            <a:off x="5989308" y="3993127"/>
            <a:ext cx="1753513" cy="168317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3823010355"/>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1683" name="Rectangle 3"/>
          <p:cNvSpPr>
            <a:spLocks noGrp="1" noChangeArrowheads="1"/>
          </p:cNvSpPr>
          <p:nvPr>
            <p:ph idx="1"/>
          </p:nvPr>
        </p:nvSpPr>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3.</a:t>
            </a:r>
            <a:r>
              <a:rPr lang="zh-CN" altLang="en-US" sz="1600" b="1" dirty="0" smtClean="0">
                <a:solidFill>
                  <a:srgbClr val="FF0000"/>
                </a:solidFill>
                <a:latin typeface="微软雅黑" panose="020B0503020204020204" pitchFamily="34" charset="-122"/>
                <a:ea typeface="微软雅黑" panose="020B0503020204020204" pitchFamily="34" charset="-122"/>
              </a:rPr>
              <a:t>使用不安全设备：</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--3.1</a:t>
            </a:r>
            <a:r>
              <a:rPr lang="zh-CN" altLang="en-US" sz="1600" dirty="0" smtClean="0">
                <a:latin typeface="微软雅黑" panose="020B0503020204020204" pitchFamily="34" charset="-122"/>
                <a:ea typeface="微软雅黑" panose="020B0503020204020204" pitchFamily="34" charset="-122"/>
              </a:rPr>
              <a:t>临时使用不牢固的设备；</a:t>
            </a:r>
          </a:p>
          <a:p>
            <a:pPr>
              <a:buFontTx/>
              <a:buNone/>
            </a:pPr>
            <a:endParaRPr lang="zh-CN" altLang="en-US"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  --3.2</a:t>
            </a:r>
            <a:r>
              <a:rPr lang="zh-CN" altLang="en-US" sz="1600" dirty="0" smtClean="0">
                <a:latin typeface="微软雅黑" panose="020B0503020204020204" pitchFamily="34" charset="-122"/>
                <a:ea typeface="微软雅黑" panose="020B0503020204020204" pitchFamily="34" charset="-122"/>
              </a:rPr>
              <a:t>使用无安全装置的设备。</a:t>
            </a:r>
          </a:p>
        </p:txBody>
      </p:sp>
      <p:pic>
        <p:nvPicPr>
          <p:cNvPr id="71684" name="Picture 4" descr="DSC0459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54281" y="1767705"/>
            <a:ext cx="4650621" cy="3208549"/>
          </a:xfrm>
          <a:prstGeom prst="rect">
            <a:avLst/>
          </a:prstGeom>
          <a:noFill/>
          <a:extLst>
            <a:ext uri="{909E8E84-426E-40DD-AFC4-6F175D3DCCD1}">
              <a14:hiddenFill xmlns:a14="http://schemas.microsoft.com/office/drawing/2010/main">
                <a:solidFill>
                  <a:srgbClr val="FFFFFF"/>
                </a:solidFill>
              </a14:hiddenFill>
            </a:ext>
          </a:extLst>
        </p:spPr>
      </p:pic>
      <p:sp>
        <p:nvSpPr>
          <p:cNvPr id="71685" name="Oval 5"/>
          <p:cNvSpPr>
            <a:spLocks noChangeArrowheads="1"/>
          </p:cNvSpPr>
          <p:nvPr/>
        </p:nvSpPr>
        <p:spPr bwMode="auto">
          <a:xfrm>
            <a:off x="4726861" y="3646876"/>
            <a:ext cx="1372314" cy="133251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Rectangle 12"/>
          <p:cNvSpPr>
            <a:spLocks noChangeArrowheads="1"/>
          </p:cNvSpPr>
          <p:nvPr/>
        </p:nvSpPr>
        <p:spPr bwMode="auto">
          <a:xfrm>
            <a:off x="444732" y="59520"/>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1311359165"/>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2707" name="Rectangle 3"/>
          <p:cNvSpPr>
            <a:spLocks noGrp="1" noChangeArrowheads="1"/>
          </p:cNvSpPr>
          <p:nvPr>
            <p:ph idx="1"/>
          </p:nvPr>
        </p:nvSpPr>
        <p:spPr>
          <a:xfrm>
            <a:off x="528791" y="1139670"/>
            <a:ext cx="8233887" cy="4165562"/>
          </a:xfrm>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4.</a:t>
            </a:r>
            <a:r>
              <a:rPr lang="zh-CN" altLang="en-US" sz="1600" b="1" dirty="0" smtClean="0">
                <a:solidFill>
                  <a:srgbClr val="FF0000"/>
                </a:solidFill>
                <a:latin typeface="微软雅黑" panose="020B0503020204020204" pitchFamily="34" charset="-122"/>
                <a:ea typeface="微软雅黑" panose="020B0503020204020204" pitchFamily="34" charset="-122"/>
              </a:rPr>
              <a:t>手代替工具操作：</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--4.1</a:t>
            </a:r>
            <a:r>
              <a:rPr lang="zh-CN" altLang="en-US" sz="1600" dirty="0" smtClean="0">
                <a:latin typeface="微软雅黑" panose="020B0503020204020204" pitchFamily="34" charset="-122"/>
                <a:ea typeface="微软雅黑" panose="020B0503020204020204" pitchFamily="34" charset="-122"/>
              </a:rPr>
              <a:t>用手代替手动工具；</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--4.2</a:t>
            </a:r>
            <a:r>
              <a:rPr lang="zh-CN" altLang="en-US" sz="1600" dirty="0" smtClean="0">
                <a:latin typeface="微软雅黑" panose="020B0503020204020204" pitchFamily="34" charset="-122"/>
                <a:ea typeface="微软雅黑" panose="020B0503020204020204" pitchFamily="34" charset="-122"/>
              </a:rPr>
              <a:t>用手清除切屑；</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--4.3</a:t>
            </a:r>
            <a:r>
              <a:rPr lang="zh-CN" altLang="en-US" sz="1600" dirty="0" smtClean="0">
                <a:latin typeface="微软雅黑" panose="020B0503020204020204" pitchFamily="34" charset="-122"/>
                <a:ea typeface="微软雅黑" panose="020B0503020204020204" pitchFamily="34" charset="-122"/>
              </a:rPr>
              <a:t>不用夹具固定、用手拿工件进行机加工。</a:t>
            </a:r>
          </a:p>
          <a:p>
            <a:pPr lvl="1"/>
            <a:endParaRPr lang="zh-CN" altLang="en-US" sz="1400" dirty="0" smtClean="0">
              <a:ea typeface="黑体" pitchFamily="2" charset="-122"/>
            </a:endParaRPr>
          </a:p>
          <a:p>
            <a:endParaRPr lang="zh-CN" altLang="en-US" sz="1800" dirty="0" smtClean="0">
              <a:solidFill>
                <a:srgbClr val="FF0000"/>
              </a:solidFill>
              <a:ea typeface="黑体" pitchFamily="2" charset="-122"/>
            </a:endParaRPr>
          </a:p>
          <a:p>
            <a:pPr>
              <a:buFontTx/>
              <a:buNone/>
            </a:pPr>
            <a:endParaRPr lang="zh-CN" altLang="en-US" dirty="0" smtClean="0">
              <a:ea typeface="宋体" charset="-122"/>
            </a:endParaRPr>
          </a:p>
        </p:txBody>
      </p:sp>
      <p:pic>
        <p:nvPicPr>
          <p:cNvPr id="72708" name="Picture 4" descr="DSC06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299" y="1262380"/>
            <a:ext cx="3049588" cy="2103967"/>
          </a:xfrm>
          <a:prstGeom prst="rect">
            <a:avLst/>
          </a:prstGeom>
          <a:noFill/>
          <a:extLst>
            <a:ext uri="{909E8E84-426E-40DD-AFC4-6F175D3DCCD1}">
              <a14:hiddenFill xmlns:a14="http://schemas.microsoft.com/office/drawing/2010/main">
                <a:solidFill>
                  <a:srgbClr val="FFFFFF"/>
                </a:solidFill>
              </a14:hiddenFill>
            </a:ext>
          </a:extLst>
        </p:spPr>
      </p:pic>
      <p:pic>
        <p:nvPicPr>
          <p:cNvPr id="72709" name="Picture 5" descr="DSC066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299" y="3576744"/>
            <a:ext cx="3049588" cy="2106889"/>
          </a:xfrm>
          <a:prstGeom prst="rect">
            <a:avLst/>
          </a:prstGeom>
          <a:noFill/>
          <a:extLst>
            <a:ext uri="{909E8E84-426E-40DD-AFC4-6F175D3DCCD1}">
              <a14:hiddenFill xmlns:a14="http://schemas.microsoft.com/office/drawing/2010/main">
                <a:solidFill>
                  <a:srgbClr val="FFFFFF"/>
                </a:solidFill>
              </a14:hiddenFill>
            </a:ext>
          </a:extLst>
        </p:spPr>
      </p:pic>
      <p:sp>
        <p:nvSpPr>
          <p:cNvPr id="72710" name="Oval 6"/>
          <p:cNvSpPr>
            <a:spLocks noChangeArrowheads="1"/>
          </p:cNvSpPr>
          <p:nvPr/>
        </p:nvSpPr>
        <p:spPr bwMode="auto">
          <a:xfrm>
            <a:off x="6022935" y="1753306"/>
            <a:ext cx="1067356" cy="981851"/>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11" name="Oval 7"/>
          <p:cNvSpPr>
            <a:spLocks noChangeArrowheads="1"/>
          </p:cNvSpPr>
          <p:nvPr/>
        </p:nvSpPr>
        <p:spPr bwMode="auto">
          <a:xfrm>
            <a:off x="5717977" y="4137801"/>
            <a:ext cx="1143595" cy="911719"/>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2712" name="Picture 8" descr="PinchGripDra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151" y="3857272"/>
            <a:ext cx="1778926" cy="1823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1192225270"/>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3731" name="Rectangle 3"/>
          <p:cNvSpPr>
            <a:spLocks noGrp="1" noChangeArrowheads="1"/>
          </p:cNvSpPr>
          <p:nvPr>
            <p:ph idx="1"/>
          </p:nvPr>
        </p:nvSpPr>
        <p:spPr>
          <a:xfrm>
            <a:off x="457438" y="1067660"/>
            <a:ext cx="8233887" cy="4165562"/>
          </a:xfrm>
        </p:spPr>
        <p:txBody>
          <a:bodyPr/>
          <a:lstStyle/>
          <a:p>
            <a:r>
              <a:rPr lang="en-US" altLang="zh-CN" sz="1600" b="1" dirty="0" smtClean="0">
                <a:solidFill>
                  <a:srgbClr val="FF0000"/>
                </a:solidFill>
                <a:ea typeface="黑体" pitchFamily="2" charset="-122"/>
              </a:rPr>
              <a:t>5.</a:t>
            </a:r>
            <a:r>
              <a:rPr lang="zh-CN" altLang="en-US" sz="1600" b="1" dirty="0" smtClean="0">
                <a:solidFill>
                  <a:srgbClr val="FF0000"/>
                </a:solidFill>
                <a:ea typeface="黑体" pitchFamily="2" charset="-122"/>
              </a:rPr>
              <a:t>物体存放不当</a:t>
            </a:r>
          </a:p>
        </p:txBody>
      </p:sp>
      <p:pic>
        <p:nvPicPr>
          <p:cNvPr id="7373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3544"/>
          <a:stretch/>
        </p:blipFill>
        <p:spPr bwMode="auto">
          <a:xfrm>
            <a:off x="757851" y="1571730"/>
            <a:ext cx="3278307" cy="195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531" y="1499720"/>
            <a:ext cx="2973348" cy="205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4" name="Picture 6" descr="Picture%20008"/>
          <p:cNvPicPr>
            <a:picLocks noChangeAspect="1" noChangeArrowheads="1"/>
          </p:cNvPicPr>
          <p:nvPr/>
        </p:nvPicPr>
        <p:blipFill rotWithShape="1">
          <a:blip r:embed="rId4">
            <a:extLst>
              <a:ext uri="{28A0092B-C50C-407E-A947-70E740481C1C}">
                <a14:useLocalDpi xmlns:a14="http://schemas.microsoft.com/office/drawing/2010/main" val="0"/>
              </a:ext>
            </a:extLst>
          </a:blip>
          <a:srcRect b="31731"/>
          <a:stretch/>
        </p:blipFill>
        <p:spPr bwMode="auto">
          <a:xfrm>
            <a:off x="3422221" y="3588010"/>
            <a:ext cx="2573090" cy="21545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7394810"/>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4755" name="Rectangle 3"/>
          <p:cNvSpPr>
            <a:spLocks noGrp="1" noChangeArrowheads="1"/>
          </p:cNvSpPr>
          <p:nvPr>
            <p:ph idx="1"/>
          </p:nvPr>
        </p:nvSpPr>
        <p:spPr>
          <a:xfrm>
            <a:off x="757851" y="1366718"/>
            <a:ext cx="7933474" cy="4165562"/>
          </a:xfrm>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6.</a:t>
            </a:r>
            <a:r>
              <a:rPr lang="zh-CN" altLang="en-US" sz="1600" b="1" dirty="0" smtClean="0">
                <a:solidFill>
                  <a:srgbClr val="FF0000"/>
                </a:solidFill>
                <a:latin typeface="微软雅黑" panose="020B0503020204020204" pitchFamily="34" charset="-122"/>
                <a:ea typeface="微软雅黑" panose="020B0503020204020204" pitchFamily="34" charset="-122"/>
              </a:rPr>
              <a:t>冒险进入危险场所：</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--6.1</a:t>
            </a:r>
            <a:r>
              <a:rPr lang="zh-CN" altLang="en-US" sz="1600" dirty="0" smtClean="0">
                <a:latin typeface="微软雅黑" panose="020B0503020204020204" pitchFamily="34" charset="-122"/>
                <a:ea typeface="微软雅黑" panose="020B0503020204020204" pitchFamily="34" charset="-122"/>
              </a:rPr>
              <a:t>无安全设施接近漏料处；</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--6.2</a:t>
            </a:r>
            <a:r>
              <a:rPr lang="zh-CN" altLang="en-US" sz="1600" dirty="0" smtClean="0">
                <a:latin typeface="微软雅黑" panose="020B0503020204020204" pitchFamily="34" charset="-122"/>
                <a:ea typeface="微软雅黑" panose="020B0503020204020204" pitchFamily="34" charset="-122"/>
              </a:rPr>
              <a:t>示经安全人员允许进入密闭空间；</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--6.3</a:t>
            </a:r>
            <a:r>
              <a:rPr lang="zh-CN" altLang="en-US" sz="1600" dirty="0" smtClean="0">
                <a:latin typeface="微软雅黑" panose="020B0503020204020204" pitchFamily="34" charset="-122"/>
                <a:ea typeface="微软雅黑" panose="020B0503020204020204" pitchFamily="34" charset="-122"/>
              </a:rPr>
              <a:t>冒进信号；</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--6.4</a:t>
            </a:r>
            <a:r>
              <a:rPr lang="zh-CN" altLang="en-US" sz="1600" dirty="0" smtClean="0">
                <a:latin typeface="微软雅黑" panose="020B0503020204020204" pitchFamily="34" charset="-122"/>
                <a:ea typeface="微软雅黑" panose="020B0503020204020204" pitchFamily="34" charset="-122"/>
              </a:rPr>
              <a:t>易燃易爆场合明火作业；</a:t>
            </a:r>
          </a:p>
          <a:p>
            <a:pPr>
              <a:buFontTx/>
              <a:buNone/>
            </a:pPr>
            <a:r>
              <a:rPr lang="en-US" altLang="zh-CN" sz="1600" dirty="0" smtClean="0">
                <a:latin typeface="微软雅黑" panose="020B0503020204020204" pitchFamily="34" charset="-122"/>
                <a:ea typeface="微软雅黑" panose="020B0503020204020204" pitchFamily="34" charset="-122"/>
              </a:rPr>
              <a:t>  </a:t>
            </a:r>
          </a:p>
          <a:p>
            <a:pPr>
              <a:buFontTx/>
              <a:buNone/>
            </a:pPr>
            <a:r>
              <a:rPr lang="en-US" altLang="zh-CN" sz="1600" dirty="0" smtClean="0">
                <a:latin typeface="微软雅黑" panose="020B0503020204020204" pitchFamily="34" charset="-122"/>
                <a:ea typeface="微软雅黑" panose="020B0503020204020204" pitchFamily="34" charset="-122"/>
              </a:rPr>
              <a:t> --6.5</a:t>
            </a:r>
            <a:r>
              <a:rPr lang="zh-CN" altLang="en-US" sz="1600" dirty="0" smtClean="0">
                <a:latin typeface="微软雅黑" panose="020B0503020204020204" pitchFamily="34" charset="-122"/>
                <a:ea typeface="微软雅黑" panose="020B0503020204020204" pitchFamily="34" charset="-122"/>
              </a:rPr>
              <a:t>未及时瞭望。</a:t>
            </a:r>
          </a:p>
          <a:p>
            <a:endParaRPr lang="zh-CN" altLang="en-US" dirty="0" smtClean="0">
              <a:ea typeface="宋体" charset="-122"/>
            </a:endParaRP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511" y="1612374"/>
            <a:ext cx="2687449" cy="329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Text Box 5"/>
          <p:cNvSpPr txBox="1">
            <a:spLocks noChangeArrowheads="1"/>
          </p:cNvSpPr>
          <p:nvPr/>
        </p:nvSpPr>
        <p:spPr bwMode="auto">
          <a:xfrm>
            <a:off x="5336778" y="1472777"/>
            <a:ext cx="2287191"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58750" indent="-158750" eaLnBrk="0" hangingPunct="0">
              <a:defRPr sz="2400" baseline="-25000">
                <a:solidFill>
                  <a:schemeClr val="tx1"/>
                </a:solidFill>
                <a:latin typeface="Arial" charset="0"/>
                <a:cs typeface="Arial" charset="0"/>
              </a:defRPr>
            </a:lvl1pPr>
            <a:lvl2pPr eaLnBrk="0" hangingPunct="0">
              <a:defRPr sz="2400" baseline="-25000">
                <a:solidFill>
                  <a:schemeClr val="tx1"/>
                </a:solidFill>
                <a:latin typeface="Arial" charset="0"/>
                <a:cs typeface="Arial" charset="0"/>
              </a:defRPr>
            </a:lvl2pPr>
            <a:lvl3pPr eaLnBrk="0" hangingPunct="0">
              <a:defRPr sz="2400" baseline="-25000">
                <a:solidFill>
                  <a:schemeClr val="tx1"/>
                </a:solidFill>
                <a:latin typeface="Arial" charset="0"/>
                <a:cs typeface="Arial" charset="0"/>
              </a:defRPr>
            </a:lvl3pPr>
            <a:lvl4pPr eaLnBrk="0" hangingPunct="0">
              <a:defRPr sz="2400" baseline="-25000">
                <a:solidFill>
                  <a:schemeClr val="tx1"/>
                </a:solidFill>
                <a:latin typeface="Arial" charset="0"/>
                <a:cs typeface="Arial" charset="0"/>
              </a:defRPr>
            </a:lvl4pPr>
            <a:lvl5pPr eaLnBrk="0" hangingPunct="0">
              <a:defRPr sz="2400" baseline="-25000">
                <a:solidFill>
                  <a:schemeClr val="tx1"/>
                </a:solidFill>
                <a:latin typeface="Arial" charset="0"/>
                <a:cs typeface="Arial" charset="0"/>
              </a:defRPr>
            </a:lvl5pPr>
            <a:lvl6pPr eaLnBrk="0" fontAlgn="base" hangingPunct="0">
              <a:spcBef>
                <a:spcPct val="0"/>
              </a:spcBef>
              <a:spcAft>
                <a:spcPct val="0"/>
              </a:spcAft>
              <a:defRPr sz="2400" baseline="-25000">
                <a:solidFill>
                  <a:schemeClr val="tx1"/>
                </a:solidFill>
                <a:latin typeface="Arial" charset="0"/>
                <a:cs typeface="Arial" charset="0"/>
              </a:defRPr>
            </a:lvl6pPr>
            <a:lvl7pPr eaLnBrk="0" fontAlgn="base" hangingPunct="0">
              <a:spcBef>
                <a:spcPct val="0"/>
              </a:spcBef>
              <a:spcAft>
                <a:spcPct val="0"/>
              </a:spcAft>
              <a:defRPr sz="2400" baseline="-25000">
                <a:solidFill>
                  <a:schemeClr val="tx1"/>
                </a:solidFill>
                <a:latin typeface="Arial" charset="0"/>
                <a:cs typeface="Arial" charset="0"/>
              </a:defRPr>
            </a:lvl7pPr>
            <a:lvl8pPr eaLnBrk="0" fontAlgn="base" hangingPunct="0">
              <a:spcBef>
                <a:spcPct val="0"/>
              </a:spcBef>
              <a:spcAft>
                <a:spcPct val="0"/>
              </a:spcAft>
              <a:defRPr sz="2400" baseline="-25000">
                <a:solidFill>
                  <a:schemeClr val="tx1"/>
                </a:solidFill>
                <a:latin typeface="Arial" charset="0"/>
                <a:cs typeface="Arial" charset="0"/>
              </a:defRPr>
            </a:lvl8pPr>
            <a:lvl9pPr eaLnBrk="0" fontAlgn="base" hangingPunct="0">
              <a:spcBef>
                <a:spcPct val="0"/>
              </a:spcBef>
              <a:spcAft>
                <a:spcPct val="0"/>
              </a:spcAft>
              <a:defRPr sz="2400" baseline="-25000">
                <a:solidFill>
                  <a:schemeClr val="tx1"/>
                </a:solidFill>
                <a:latin typeface="Arial" charset="0"/>
                <a:cs typeface="Arial" charset="0"/>
              </a:defRPr>
            </a:lvl9pPr>
          </a:lstStyle>
          <a:p>
            <a:pPr algn="ctr" eaLnBrk="1" hangingPunct="1">
              <a:lnSpc>
                <a:spcPts val="3000"/>
              </a:lnSpc>
              <a:spcBef>
                <a:spcPct val="50000"/>
              </a:spcBef>
            </a:pPr>
            <a:r>
              <a:rPr lang="zh-CN" altLang="en-US" sz="1400" b="1" baseline="0" dirty="0">
                <a:solidFill>
                  <a:srgbClr val="E73113"/>
                </a:solidFill>
                <a:ea typeface="黑体" pitchFamily="2" charset="-122"/>
              </a:rPr>
              <a:t>密闭空间</a:t>
            </a:r>
          </a:p>
          <a:p>
            <a:pPr algn="ctr" eaLnBrk="1" hangingPunct="1">
              <a:lnSpc>
                <a:spcPts val="3000"/>
              </a:lnSpc>
              <a:spcBef>
                <a:spcPct val="50000"/>
              </a:spcBef>
            </a:pPr>
            <a:r>
              <a:rPr lang="zh-CN" altLang="en-US" sz="1400" b="1" baseline="0" dirty="0">
                <a:solidFill>
                  <a:srgbClr val="E73113"/>
                </a:solidFill>
                <a:ea typeface="黑体" pitchFamily="2" charset="-122"/>
              </a:rPr>
              <a:t>　未经许可严禁入内</a:t>
            </a:r>
          </a:p>
        </p:txBody>
      </p:sp>
      <p:sp>
        <p:nvSpPr>
          <p:cNvPr id="6"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295650559"/>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5779" name="Rectangle 3"/>
          <p:cNvSpPr>
            <a:spLocks noGrp="1" noChangeArrowheads="1"/>
          </p:cNvSpPr>
          <p:nvPr>
            <p:ph idx="1"/>
          </p:nvPr>
        </p:nvSpPr>
        <p:spPr>
          <a:xfrm>
            <a:off x="614165" y="1006668"/>
            <a:ext cx="6840616" cy="4165562"/>
          </a:xfrm>
        </p:spPr>
        <p:txBody>
          <a:bodyPr/>
          <a:lstStyle/>
          <a:p>
            <a:endParaRPr lang="en-US" altLang="zh-CN" sz="2400" dirty="0" smtClean="0">
              <a:solidFill>
                <a:srgbClr val="FF0000"/>
              </a:solidFill>
              <a:latin typeface="微软雅黑" panose="020B0503020204020204" pitchFamily="34" charset="-122"/>
              <a:ea typeface="微软雅黑" panose="020B0503020204020204" pitchFamily="34" charset="-122"/>
            </a:endParaRPr>
          </a:p>
          <a:p>
            <a:r>
              <a:rPr lang="en-US" altLang="zh-CN" sz="1600" b="1" dirty="0" smtClean="0">
                <a:solidFill>
                  <a:srgbClr val="FF0000"/>
                </a:solidFill>
                <a:latin typeface="微软雅黑" panose="020B0503020204020204" pitchFamily="34" charset="-122"/>
                <a:ea typeface="微软雅黑" panose="020B0503020204020204" pitchFamily="34" charset="-122"/>
              </a:rPr>
              <a:t>7.</a:t>
            </a:r>
            <a:r>
              <a:rPr lang="zh-CN" altLang="en-US" sz="1600" b="1" dirty="0" smtClean="0">
                <a:solidFill>
                  <a:srgbClr val="FF0000"/>
                </a:solidFill>
                <a:latin typeface="微软雅黑" panose="020B0503020204020204" pitchFamily="34" charset="-122"/>
                <a:ea typeface="微软雅黑" panose="020B0503020204020204" pitchFamily="34" charset="-122"/>
              </a:rPr>
              <a:t>攀、坐不安全位置（如平台护栏、汽车档板、吊车吊钩等）</a:t>
            </a:r>
          </a:p>
          <a:p>
            <a:endParaRPr lang="zh-CN" altLang="en-US" sz="1600" dirty="0" smtClean="0">
              <a:solidFill>
                <a:srgbClr val="FF0000"/>
              </a:solidFill>
              <a:latin typeface="微软雅黑" panose="020B0503020204020204" pitchFamily="34" charset="-122"/>
              <a:ea typeface="微软雅黑" panose="020B0503020204020204" pitchFamily="34" charset="-122"/>
            </a:endParaRPr>
          </a:p>
          <a:p>
            <a:pPr marL="0" indent="0">
              <a:buNone/>
            </a:pPr>
            <a:r>
              <a:rPr lang="en-US" altLang="zh-CN" sz="1600" dirty="0">
                <a:latin typeface="微软雅黑" panose="020B0503020204020204" pitchFamily="34" charset="-122"/>
                <a:ea typeface="微软雅黑" panose="020B0503020204020204" pitchFamily="34" charset="-122"/>
              </a:rPr>
              <a:t>-- </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7.1</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在起吊物下作业、停留；</a:t>
            </a:r>
          </a:p>
          <a:p>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buNone/>
            </a:pPr>
            <a:r>
              <a:rPr lang="en-US" altLang="zh-CN" sz="1600" dirty="0">
                <a:latin typeface="微软雅黑" panose="020B0503020204020204" pitchFamily="34" charset="-122"/>
                <a:ea typeface="微软雅黑" panose="020B0503020204020204" pitchFamily="34" charset="-122"/>
              </a:rPr>
              <a:t>-- </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7.2</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机器运转时加油、修理、检查、调整、焊接、清扫等；</a:t>
            </a:r>
          </a:p>
          <a:p>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0" indent="0">
              <a:buNone/>
            </a:pPr>
            <a:r>
              <a:rPr lang="en-US" altLang="zh-CN" sz="1600" dirty="0">
                <a:latin typeface="微软雅黑" panose="020B0503020204020204" pitchFamily="34" charset="-122"/>
                <a:ea typeface="微软雅黑" panose="020B0503020204020204" pitchFamily="34" charset="-122"/>
              </a:rPr>
              <a:t>-- </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7.3</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有分散注意力行为。</a:t>
            </a:r>
          </a:p>
          <a:p>
            <a:endParaRPr lang="zh-CN" altLang="en-US" sz="2400" dirty="0" smtClean="0">
              <a:latin typeface="微软雅黑" panose="020B0503020204020204" pitchFamily="34" charset="-122"/>
              <a:ea typeface="微软雅黑" panose="020B0503020204020204" pitchFamily="34" charset="-122"/>
            </a:endParaRPr>
          </a:p>
        </p:txBody>
      </p:sp>
      <p:pic>
        <p:nvPicPr>
          <p:cNvPr id="75780" name="Picture 4" descr="100_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258" y="3371980"/>
            <a:ext cx="2897108" cy="199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Oval 5"/>
          <p:cNvSpPr>
            <a:spLocks noChangeArrowheads="1"/>
          </p:cNvSpPr>
          <p:nvPr/>
        </p:nvSpPr>
        <p:spPr bwMode="auto">
          <a:xfrm>
            <a:off x="6337511" y="3732030"/>
            <a:ext cx="1143595"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007695"/>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6803" name="Rectangle 3"/>
          <p:cNvSpPr>
            <a:spLocks noGrp="1" noChangeArrowheads="1"/>
          </p:cNvSpPr>
          <p:nvPr>
            <p:ph idx="1"/>
          </p:nvPr>
        </p:nvSpPr>
        <p:spPr>
          <a:xfrm>
            <a:off x="685841" y="1139670"/>
            <a:ext cx="8005484" cy="4165562"/>
          </a:xfrm>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8.</a:t>
            </a:r>
            <a:r>
              <a:rPr lang="zh-CN" altLang="en-US" sz="1600" b="1" dirty="0" smtClean="0">
                <a:solidFill>
                  <a:srgbClr val="FF0000"/>
                </a:solidFill>
                <a:latin typeface="微软雅黑" panose="020B0503020204020204" pitchFamily="34" charset="-122"/>
                <a:ea typeface="微软雅黑" panose="020B0503020204020204" pitchFamily="34" charset="-122"/>
              </a:rPr>
              <a:t>在必须使用个人劳保用品的作业场所不使用或不正确配戴</a:t>
            </a:r>
          </a:p>
          <a:p>
            <a:pPr>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--8.1</a:t>
            </a:r>
            <a:r>
              <a:rPr lang="zh-CN" altLang="en-US" sz="1600" dirty="0" smtClean="0">
                <a:latin typeface="微软雅黑" panose="020B0503020204020204" pitchFamily="34" charset="-122"/>
                <a:ea typeface="微软雅黑" panose="020B0503020204020204" pitchFamily="34" charset="-122"/>
              </a:rPr>
              <a:t>未戴护目镜或面罩；</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--8.2</a:t>
            </a:r>
            <a:r>
              <a:rPr lang="zh-CN" altLang="en-US" sz="1600" dirty="0" smtClean="0">
                <a:latin typeface="微软雅黑" panose="020B0503020204020204" pitchFamily="34" charset="-122"/>
                <a:ea typeface="微软雅黑" panose="020B0503020204020204" pitchFamily="34" charset="-122"/>
              </a:rPr>
              <a:t>未戴防护手套；</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--8.3</a:t>
            </a:r>
            <a:r>
              <a:rPr lang="zh-CN" altLang="en-US" sz="1600" dirty="0" smtClean="0">
                <a:latin typeface="微软雅黑" panose="020B0503020204020204" pitchFamily="34" charset="-122"/>
                <a:ea typeface="微软雅黑" panose="020B0503020204020204" pitchFamily="34" charset="-122"/>
              </a:rPr>
              <a:t>未戴安全帽；</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--8.4</a:t>
            </a:r>
            <a:r>
              <a:rPr lang="zh-CN" altLang="en-US" sz="1600" dirty="0" smtClean="0">
                <a:latin typeface="微软雅黑" panose="020B0503020204020204" pitchFamily="34" charset="-122"/>
                <a:ea typeface="微软雅黑" panose="020B0503020204020204" pitchFamily="34" charset="-122"/>
              </a:rPr>
              <a:t>未穿安全鞋；</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 --8.5</a:t>
            </a:r>
            <a:r>
              <a:rPr lang="zh-CN" altLang="en-US" sz="1600" dirty="0" smtClean="0">
                <a:latin typeface="微软雅黑" panose="020B0503020204020204" pitchFamily="34" charset="-122"/>
                <a:ea typeface="微软雅黑" panose="020B0503020204020204" pitchFamily="34" charset="-122"/>
              </a:rPr>
              <a:t>未佩戴呼吸防护面具；</a:t>
            </a:r>
          </a:p>
          <a:p>
            <a:pPr indent="-381600">
              <a:buFontTx/>
              <a:buNone/>
            </a:pPr>
            <a:r>
              <a:rPr lang="en-US" altLang="zh-CN" sz="1600" dirty="0" smtClean="0">
                <a:latin typeface="微软雅黑" panose="020B0503020204020204" pitchFamily="34" charset="-122"/>
                <a:ea typeface="微软雅黑" panose="020B0503020204020204" pitchFamily="34" charset="-122"/>
              </a:rPr>
              <a:t> </a:t>
            </a:r>
          </a:p>
          <a:p>
            <a:pPr indent="-381600">
              <a:buFontTx/>
              <a:buNone/>
            </a:pPr>
            <a:r>
              <a:rPr lang="en-US" altLang="zh-CN" sz="1600" dirty="0" smtClean="0">
                <a:latin typeface="微软雅黑" panose="020B0503020204020204" pitchFamily="34" charset="-122"/>
                <a:ea typeface="微软雅黑" panose="020B0503020204020204" pitchFamily="34" charset="-122"/>
              </a:rPr>
              <a:t>--8.6</a:t>
            </a:r>
            <a:r>
              <a:rPr lang="zh-CN" altLang="en-US" sz="1600" dirty="0" smtClean="0">
                <a:latin typeface="微软雅黑" panose="020B0503020204020204" pitchFamily="34" charset="-122"/>
                <a:ea typeface="微软雅黑" panose="020B0503020204020204" pitchFamily="34" charset="-122"/>
              </a:rPr>
              <a:t>未佩戴安全带。</a:t>
            </a:r>
          </a:p>
          <a:p>
            <a:endParaRPr lang="zh-CN" altLang="en-US" sz="1400" dirty="0" smtClean="0">
              <a:latin typeface="微软雅黑" panose="020B0503020204020204" pitchFamily="34" charset="-122"/>
              <a:ea typeface="微软雅黑" panose="020B0503020204020204" pitchFamily="34" charset="-122"/>
            </a:endParaRPr>
          </a:p>
        </p:txBody>
      </p:sp>
      <p:grpSp>
        <p:nvGrpSpPr>
          <p:cNvPr id="76804" name="Group 4"/>
          <p:cNvGrpSpPr>
            <a:grpSpLocks/>
          </p:cNvGrpSpPr>
          <p:nvPr/>
        </p:nvGrpSpPr>
        <p:grpSpPr bwMode="auto">
          <a:xfrm>
            <a:off x="3926141" y="1586714"/>
            <a:ext cx="4752273" cy="4089586"/>
            <a:chOff x="2963" y="1209"/>
            <a:chExt cx="2992" cy="2799"/>
          </a:xfrm>
        </p:grpSpPr>
        <p:pic>
          <p:nvPicPr>
            <p:cNvPr id="7680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19407"/>
            <a:stretch/>
          </p:blipFill>
          <p:spPr bwMode="auto">
            <a:xfrm>
              <a:off x="2963" y="1209"/>
              <a:ext cx="1776" cy="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 y="1377"/>
              <a:ext cx="1206"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2352"/>
              <a:ext cx="2208" cy="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8" name="Oval 8"/>
            <p:cNvSpPr>
              <a:spLocks noChangeArrowheads="1"/>
            </p:cNvSpPr>
            <p:nvPr/>
          </p:nvSpPr>
          <p:spPr bwMode="auto">
            <a:xfrm>
              <a:off x="3582" y="1501"/>
              <a:ext cx="288" cy="24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809" name="Oval 9"/>
            <p:cNvSpPr>
              <a:spLocks noChangeArrowheads="1"/>
            </p:cNvSpPr>
            <p:nvPr/>
          </p:nvSpPr>
          <p:spPr bwMode="auto">
            <a:xfrm>
              <a:off x="3168" y="2496"/>
              <a:ext cx="1344" cy="139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92330"/>
            <a:ext cx="8462921" cy="419570"/>
          </a:xfrm>
          <a:prstGeom prst="rect">
            <a:avLst/>
          </a:prstGeom>
        </p:spPr>
      </p:pic>
    </p:spTree>
    <p:extLst>
      <p:ext uri="{BB962C8B-B14F-4D97-AF65-F5344CB8AC3E}">
        <p14:creationId xmlns:p14="http://schemas.microsoft.com/office/powerpoint/2010/main" val="691556023"/>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1"/>
          <p:cNvSpPr/>
          <p:nvPr/>
        </p:nvSpPr>
        <p:spPr>
          <a:xfrm>
            <a:off x="444731" y="923640"/>
            <a:ext cx="8306229" cy="4896680"/>
          </a:xfrm>
          <a:prstGeom prst="roundRect">
            <a:avLst>
              <a:gd name="adj" fmla="val 7686"/>
            </a:avLst>
          </a:prstGeom>
          <a:solidFill>
            <a:schemeClr val="bg1"/>
          </a:solid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7827" name="Rectangle 3"/>
          <p:cNvSpPr>
            <a:spLocks noGrp="1" noChangeArrowheads="1"/>
          </p:cNvSpPr>
          <p:nvPr>
            <p:ph idx="1"/>
          </p:nvPr>
        </p:nvSpPr>
        <p:spPr>
          <a:xfrm>
            <a:off x="613831" y="1222698"/>
            <a:ext cx="8233887" cy="4165562"/>
          </a:xfrm>
        </p:spPr>
        <p:txBody>
          <a:bodyPr/>
          <a:lstStyle/>
          <a:p>
            <a:pPr>
              <a:lnSpc>
                <a:spcPct val="150000"/>
              </a:lnSpc>
            </a:pPr>
            <a:r>
              <a:rPr lang="en-US" altLang="zh-CN" sz="1600" b="1" dirty="0" smtClean="0">
                <a:solidFill>
                  <a:srgbClr val="FF0000"/>
                </a:solidFill>
                <a:latin typeface="微软雅黑" panose="020B0503020204020204" pitchFamily="34" charset="-122"/>
                <a:ea typeface="微软雅黑" panose="020B0503020204020204" pitchFamily="34" charset="-122"/>
              </a:rPr>
              <a:t>9.</a:t>
            </a:r>
            <a:r>
              <a:rPr lang="zh-CN" altLang="en-US" sz="1600" b="1" dirty="0" smtClean="0">
                <a:solidFill>
                  <a:srgbClr val="FF0000"/>
                </a:solidFill>
                <a:latin typeface="微软雅黑" panose="020B0503020204020204" pitchFamily="34" charset="-122"/>
                <a:ea typeface="微软雅黑" panose="020B0503020204020204" pitchFamily="34" charset="-122"/>
              </a:rPr>
              <a:t>不安全装束：</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--9.1</a:t>
            </a:r>
            <a:r>
              <a:rPr lang="zh-CN" altLang="en-US" sz="1600" dirty="0" smtClean="0">
                <a:latin typeface="微软雅黑" panose="020B0503020204020204" pitchFamily="34" charset="-122"/>
                <a:ea typeface="微软雅黑" panose="020B0503020204020204" pitchFamily="34" charset="-122"/>
              </a:rPr>
              <a:t>在有旋转零部件的设备旁边作业时</a:t>
            </a:r>
          </a:p>
          <a:p>
            <a:pPr>
              <a:lnSpc>
                <a:spcPct val="150000"/>
              </a:lnSpc>
              <a:buFontTx/>
              <a:buNone/>
            </a:pPr>
            <a:r>
              <a:rPr lang="zh-CN" altLang="en-US" sz="1600" dirty="0" smtClean="0">
                <a:latin typeface="微软雅黑" panose="020B0503020204020204" pitchFamily="34" charset="-122"/>
                <a:ea typeface="微软雅黑" panose="020B0503020204020204" pitchFamily="34" charset="-122"/>
              </a:rPr>
              <a:t>   穿过肥大服装；</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--9.2</a:t>
            </a:r>
            <a:r>
              <a:rPr lang="zh-CN" altLang="en-US" sz="1600" dirty="0" smtClean="0">
                <a:latin typeface="微软雅黑" panose="020B0503020204020204" pitchFamily="34" charset="-122"/>
                <a:ea typeface="微软雅黑" panose="020B0503020204020204" pitchFamily="34" charset="-122"/>
              </a:rPr>
              <a:t>操纵有旋转零部件的设备时戴手套；</a:t>
            </a:r>
          </a:p>
          <a:p>
            <a:pPr>
              <a:lnSpc>
                <a:spcPct val="150000"/>
              </a:lnSpc>
              <a:buFontTx/>
              <a:buNone/>
            </a:pPr>
            <a:r>
              <a:rPr lang="en-US" altLang="zh-CN" sz="1600" dirty="0" smtClean="0">
                <a:latin typeface="微软雅黑" panose="020B0503020204020204" pitchFamily="34" charset="-122"/>
                <a:ea typeface="微软雅黑" panose="020B0503020204020204" pitchFamily="34" charset="-122"/>
              </a:rPr>
              <a:t>  --9.3</a:t>
            </a:r>
            <a:r>
              <a:rPr lang="zh-CN" altLang="en-US" sz="1600" dirty="0" smtClean="0">
                <a:latin typeface="微软雅黑" panose="020B0503020204020204" pitchFamily="34" charset="-122"/>
                <a:ea typeface="微软雅黑" panose="020B0503020204020204" pitchFamily="34" charset="-122"/>
              </a:rPr>
              <a:t>对易燃、易爆等危险品处理错误。</a:t>
            </a:r>
            <a:endParaRPr lang="zh-CN" altLang="en-US" sz="1600" dirty="0">
              <a:latin typeface="微软雅黑" panose="020B0503020204020204" pitchFamily="34" charset="-122"/>
              <a:ea typeface="微软雅黑" panose="020B0503020204020204" pitchFamily="34" charset="-122"/>
            </a:endParaRPr>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481" y="1534743"/>
            <a:ext cx="3259247" cy="399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9" name="Picture 5" descr="DSC004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05" y="3638710"/>
            <a:ext cx="2744629" cy="18935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2"/>
          <p:cNvSpPr>
            <a:spLocks noChangeArrowheads="1"/>
          </p:cNvSpPr>
          <p:nvPr/>
        </p:nvSpPr>
        <p:spPr bwMode="auto">
          <a:xfrm>
            <a:off x="444732" y="48852"/>
            <a:ext cx="237254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smtClean="0">
                <a:latin typeface="微软雅黑" panose="020B0503020204020204" pitchFamily="34" charset="-122"/>
                <a:ea typeface="微软雅黑" panose="020B0503020204020204" pitchFamily="34" charset="-122"/>
              </a:rPr>
              <a:t>人的不</a:t>
            </a:r>
            <a:r>
              <a:rPr lang="zh-CN" altLang="en-US" sz="2400" b="1" u="none" dirty="0">
                <a:latin typeface="微软雅黑" panose="020B0503020204020204" pitchFamily="34" charset="-122"/>
                <a:ea typeface="微软雅黑" panose="020B0503020204020204" pitchFamily="34" charset="-122"/>
              </a:rPr>
              <a:t>安全</a:t>
            </a:r>
            <a:r>
              <a:rPr lang="zh-CN" altLang="en-US" sz="2400" b="1" u="none" dirty="0" smtClean="0">
                <a:latin typeface="微软雅黑" panose="020B0503020204020204" pitchFamily="34" charset="-122"/>
                <a:ea typeface="微软雅黑" panose="020B0503020204020204" pitchFamily="34" charset="-122"/>
              </a:rPr>
              <a:t>行为</a:t>
            </a:r>
            <a:endParaRPr lang="zh-CN" altLang="en-US" sz="2400" b="1" u="none"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64340"/>
            <a:ext cx="8462921" cy="347560"/>
          </a:xfrm>
          <a:prstGeom prst="rect">
            <a:avLst/>
          </a:prstGeom>
        </p:spPr>
      </p:pic>
    </p:spTree>
    <p:extLst>
      <p:ext uri="{BB962C8B-B14F-4D97-AF65-F5344CB8AC3E}">
        <p14:creationId xmlns:p14="http://schemas.microsoft.com/office/powerpoint/2010/main" val="2927353624"/>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p:cNvSpPr txBox="1"/>
          <p:nvPr/>
        </p:nvSpPr>
        <p:spPr>
          <a:xfrm>
            <a:off x="444732" y="1355700"/>
            <a:ext cx="8306229" cy="3528490"/>
          </a:xfrm>
          <a:prstGeom prst="roundRect">
            <a:avLst>
              <a:gd name="adj" fmla="val 7302"/>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l="100000" t="100000"/>
            </a:path>
            <a:tileRect r="-100000" b="-100000"/>
          </a:gradFill>
          <a:ln>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l">
              <a:lnSpc>
                <a:spcPct val="150000"/>
              </a:lnSpc>
            </a:pP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78851" name="Rectangle 3"/>
          <p:cNvSpPr>
            <a:spLocks noGrp="1" noChangeArrowheads="1"/>
          </p:cNvSpPr>
          <p:nvPr>
            <p:ph idx="1"/>
          </p:nvPr>
        </p:nvSpPr>
        <p:spPr>
          <a:xfrm>
            <a:off x="457438" y="1582748"/>
            <a:ext cx="8233887" cy="3157422"/>
          </a:xfrm>
        </p:spPr>
        <p:txBody>
          <a:bodyPr/>
          <a:lstStyle/>
          <a:p>
            <a:pPr>
              <a:lnSpc>
                <a:spcPct val="150000"/>
              </a:lnSpc>
              <a:spcBef>
                <a:spcPts val="0"/>
              </a:spcBef>
            </a:pPr>
            <a:r>
              <a:rPr lang="zh-CN" altLang="en-US" sz="1800" dirty="0" smtClean="0">
                <a:latin typeface="微软雅黑" panose="020B0503020204020204" pitchFamily="34" charset="-122"/>
                <a:ea typeface="微软雅黑" panose="020B0503020204020204" pitchFamily="34" charset="-122"/>
              </a:rPr>
              <a:t>定义</a:t>
            </a:r>
            <a:r>
              <a:rPr lang="en-US" altLang="zh-CN" sz="1800" dirty="0" smtClean="0">
                <a:latin typeface="微软雅黑" panose="020B0503020204020204" pitchFamily="34" charset="-122"/>
                <a:ea typeface="微软雅黑" panose="020B0503020204020204" pitchFamily="34" charset="-122"/>
              </a:rPr>
              <a:t>:</a:t>
            </a:r>
          </a:p>
          <a:p>
            <a:pPr lvl="1">
              <a:lnSpc>
                <a:spcPct val="150000"/>
              </a:lnSpc>
              <a:spcBef>
                <a:spcPts val="0"/>
              </a:spcBef>
            </a:pPr>
            <a:r>
              <a:rPr lang="zh-CN" altLang="en-US" sz="2000" dirty="0" smtClean="0">
                <a:latin typeface="微软雅黑" panose="020B0503020204020204" pitchFamily="34" charset="-122"/>
                <a:ea typeface="微软雅黑" panose="020B0503020204020204" pitchFamily="34" charset="-122"/>
              </a:rPr>
              <a:t>使事故能发生的不安全的物体条件或物质条件。国标</a:t>
            </a:r>
            <a:r>
              <a:rPr lang="en-US" altLang="zh-CN" sz="2000" dirty="0" smtClean="0">
                <a:latin typeface="微软雅黑" panose="020B0503020204020204" pitchFamily="34" charset="-122"/>
                <a:ea typeface="微软雅黑" panose="020B0503020204020204" pitchFamily="34" charset="-122"/>
              </a:rPr>
              <a:t>GB6441-86《</a:t>
            </a:r>
            <a:r>
              <a:rPr lang="zh-CN" altLang="en-US" sz="2000" dirty="0" smtClean="0">
                <a:latin typeface="微软雅黑" panose="020B0503020204020204" pitchFamily="34" charset="-122"/>
                <a:ea typeface="微软雅黑" panose="020B0503020204020204" pitchFamily="34" charset="-122"/>
              </a:rPr>
              <a:t>企业职工伤亡事故分类</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中将物的不安全状态归纳为</a:t>
            </a:r>
            <a:r>
              <a:rPr lang="en-US" altLang="zh-CN" sz="2000" dirty="0" smtClean="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大类</a:t>
            </a:r>
            <a:r>
              <a:rPr lang="zh-CN" altLang="en-US" sz="2000" dirty="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lvl="2">
              <a:lnSpc>
                <a:spcPct val="150000"/>
              </a:lnSpc>
              <a:spcBef>
                <a:spcPts val="0"/>
              </a:spcBef>
              <a:buFontTx/>
              <a:buAutoNum type="arabicPeriod"/>
            </a:pPr>
            <a:r>
              <a:rPr lang="zh-CN" altLang="en-US" sz="1800" dirty="0" smtClean="0">
                <a:latin typeface="微软雅黑" panose="020B0503020204020204" pitchFamily="34" charset="-122"/>
                <a:ea typeface="微软雅黑" panose="020B0503020204020204" pitchFamily="34" charset="-122"/>
              </a:rPr>
              <a:t>防护、保险、信号等装置缺乏或有缺陷；</a:t>
            </a:r>
          </a:p>
          <a:p>
            <a:pPr lvl="2">
              <a:lnSpc>
                <a:spcPct val="150000"/>
              </a:lnSpc>
              <a:spcBef>
                <a:spcPts val="0"/>
              </a:spcBef>
              <a:buFontTx/>
              <a:buAutoNum type="arabicPeriod"/>
            </a:pPr>
            <a:r>
              <a:rPr lang="zh-CN" altLang="en-US" sz="1800" dirty="0" smtClean="0">
                <a:latin typeface="微软雅黑" panose="020B0503020204020204" pitchFamily="34" charset="-122"/>
                <a:ea typeface="微软雅黑" panose="020B0503020204020204" pitchFamily="34" charset="-122"/>
              </a:rPr>
              <a:t>设备、设施、工具、附件有缺陷；</a:t>
            </a:r>
          </a:p>
          <a:p>
            <a:pPr lvl="2">
              <a:lnSpc>
                <a:spcPct val="150000"/>
              </a:lnSpc>
              <a:spcBef>
                <a:spcPts val="0"/>
              </a:spcBef>
              <a:buFontTx/>
              <a:buAutoNum type="arabicPeriod"/>
            </a:pPr>
            <a:r>
              <a:rPr lang="zh-CN" altLang="en-US" sz="1800" dirty="0" smtClean="0">
                <a:latin typeface="微软雅黑" panose="020B0503020204020204" pitchFamily="34" charset="-122"/>
                <a:ea typeface="微软雅黑" panose="020B0503020204020204" pitchFamily="34" charset="-122"/>
              </a:rPr>
              <a:t>个人劳保用品用具缺少或有缺陷；</a:t>
            </a:r>
          </a:p>
          <a:p>
            <a:pPr lvl="2">
              <a:lnSpc>
                <a:spcPct val="150000"/>
              </a:lnSpc>
              <a:spcBef>
                <a:spcPts val="0"/>
              </a:spcBef>
              <a:buFontTx/>
              <a:buAutoNum type="arabicPeriod"/>
            </a:pPr>
            <a:r>
              <a:rPr lang="zh-CN" altLang="en-US" sz="1800" dirty="0" smtClean="0">
                <a:latin typeface="微软雅黑" panose="020B0503020204020204" pitchFamily="34" charset="-122"/>
                <a:ea typeface="微软雅黑" panose="020B0503020204020204" pitchFamily="34" charset="-122"/>
              </a:rPr>
              <a:t>以及生产或施工场地环境不良等。</a:t>
            </a:r>
            <a:endParaRPr lang="zh-CN" altLang="en-US" dirty="0" smtClean="0">
              <a:ea typeface="黑体" pitchFamily="2" charset="-122"/>
            </a:endParaRPr>
          </a:p>
        </p:txBody>
      </p:sp>
      <p:sp>
        <p:nvSpPr>
          <p:cNvPr id="4"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92330"/>
            <a:ext cx="8462921" cy="419569"/>
          </a:xfrm>
          <a:prstGeom prst="rect">
            <a:avLst/>
          </a:prstGeom>
        </p:spPr>
      </p:pic>
    </p:spTree>
    <p:extLst>
      <p:ext uri="{BB962C8B-B14F-4D97-AF65-F5344CB8AC3E}">
        <p14:creationId xmlns:p14="http://schemas.microsoft.com/office/powerpoint/2010/main" val="3001140777"/>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308456" y="823951"/>
            <a:ext cx="6577829" cy="5012790"/>
          </a:xfrm>
          <a:prstGeom prst="rect">
            <a:avLst/>
          </a:prstGeom>
          <a:solidFill>
            <a:schemeClr val="bg2">
              <a:lumMod val="40000"/>
              <a:lumOff val="60000"/>
            </a:schemeClr>
          </a:solidFill>
          <a:ln w="9525" cap="flat" cmpd="sng" algn="ctr">
            <a:solidFill>
              <a:srgbClr val="00000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srgbClr val="000000"/>
              </a:solidFill>
              <a:effectLst/>
              <a:uLnTx/>
              <a:uFillTx/>
              <a:latin typeface="Arial" charset="0"/>
            </a:endParaRPr>
          </a:p>
        </p:txBody>
      </p:sp>
      <p:sp>
        <p:nvSpPr>
          <p:cNvPr id="3" name="矩形 2"/>
          <p:cNvSpPr/>
          <p:nvPr/>
        </p:nvSpPr>
        <p:spPr>
          <a:xfrm>
            <a:off x="345102" y="895362"/>
            <a:ext cx="8247063" cy="576080"/>
          </a:xfrm>
          <a:prstGeom prst="rect">
            <a:avLst/>
          </a:prstGeom>
          <a:noFill/>
          <a:ln>
            <a:noFill/>
          </a:ln>
          <a:extLst/>
        </p:spPr>
        <p:txBody>
          <a:bodyPr/>
          <a:lstStyle/>
          <a:p>
            <a:pPr defTabSz="457200" eaLnBrk="0" hangingPunct="0">
              <a:lnSpc>
                <a:spcPct val="125000"/>
              </a:lnSpc>
              <a:spcBef>
                <a:spcPts val="0"/>
              </a:spcBef>
              <a:buFont typeface="Arial" pitchFamily="34" charset="0"/>
              <a:buNone/>
              <a:defRPr/>
            </a:pPr>
            <a:r>
              <a:rPr lang="en-US" altLang="zh-CN" b="1" dirty="0" smtClean="0">
                <a:latin typeface="微软雅黑"/>
                <a:ea typeface="微软雅黑"/>
              </a:rPr>
              <a:t>3</a:t>
            </a:r>
            <a:r>
              <a:rPr lang="zh-CN" altLang="en-US" b="1" dirty="0" smtClean="0">
                <a:latin typeface="微软雅黑"/>
                <a:ea typeface="微软雅黑"/>
              </a:rPr>
              <a:t>、事故经过：</a:t>
            </a:r>
            <a:endParaRPr lang="zh-CN" altLang="zh-CN" dirty="0">
              <a:latin typeface="微软雅黑"/>
              <a:ea typeface="微软雅黑"/>
            </a:endParaRPr>
          </a:p>
        </p:txBody>
      </p:sp>
      <p:sp>
        <p:nvSpPr>
          <p:cNvPr id="5" name="灯片编号占位符 3"/>
          <p:cNvSpPr txBox="1">
            <a:spLocks/>
          </p:cNvSpPr>
          <p:nvPr/>
        </p:nvSpPr>
        <p:spPr>
          <a:xfrm>
            <a:off x="6602560" y="5447545"/>
            <a:ext cx="2135188" cy="438150"/>
          </a:xfrm>
          <a:prstGeom prst="rect">
            <a:avLst/>
          </a:prstGeom>
          <a:noFill/>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1pPr>
            <a:lvl2pPr marL="742950" indent="-28575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2pPr>
            <a:lvl3pPr marL="11430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3pPr>
            <a:lvl4pPr marL="16002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4pPr>
            <a:lvl5pPr marL="20574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9pPr>
          </a:lstStyle>
          <a:p>
            <a:fld id="{232CE6EC-D394-4A9A-A10E-F9E72F6DF926}" type="slidenum">
              <a:rPr lang="en-US" altLang="zh-CN" smtClean="0">
                <a:solidFill>
                  <a:srgbClr val="000000"/>
                </a:solidFill>
                <a:latin typeface="微软雅黑" pitchFamily="34" charset="-122"/>
                <a:ea typeface="微软雅黑" pitchFamily="34" charset="-122"/>
              </a:rPr>
              <a:pPr/>
              <a:t>5</a:t>
            </a:fld>
            <a:endParaRPr lang="en-US" altLang="zh-CN" smtClean="0">
              <a:solidFill>
                <a:srgbClr val="000000"/>
              </a:solidFill>
              <a:latin typeface="微软雅黑" pitchFamily="34" charset="-122"/>
              <a:ea typeface="微软雅黑" pitchFamily="34" charset="-122"/>
            </a:endParaRPr>
          </a:p>
        </p:txBody>
      </p:sp>
      <p:sp>
        <p:nvSpPr>
          <p:cNvPr id="6" name="矩形 5"/>
          <p:cNvSpPr/>
          <p:nvPr/>
        </p:nvSpPr>
        <p:spPr bwMode="auto">
          <a:xfrm>
            <a:off x="6904186" y="823951"/>
            <a:ext cx="928687" cy="501279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srgbClr val="000000"/>
              </a:solidFill>
              <a:effectLst/>
              <a:uLnTx/>
              <a:uFillTx/>
              <a:latin typeface="Arial" charset="0"/>
            </a:endParaRPr>
          </a:p>
        </p:txBody>
      </p:sp>
      <p:sp>
        <p:nvSpPr>
          <p:cNvPr id="7" name="矩形 25"/>
          <p:cNvSpPr>
            <a:spLocks noChangeArrowheads="1"/>
          </p:cNvSpPr>
          <p:nvPr/>
        </p:nvSpPr>
        <p:spPr bwMode="auto">
          <a:xfrm>
            <a:off x="7832873" y="823951"/>
            <a:ext cx="1071563" cy="5012790"/>
          </a:xfrm>
          <a:prstGeom prst="rect">
            <a:avLst/>
          </a:prstGeom>
          <a:solidFill>
            <a:srgbClr val="FFC000"/>
          </a:solidFill>
          <a:ln w="9525" algn="ctr">
            <a:solidFill>
              <a:srgbClr val="000000"/>
            </a:solidFill>
            <a:round/>
            <a:headEnd/>
            <a:tailEnd/>
          </a:ln>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ndParaRPr>
          </a:p>
        </p:txBody>
      </p:sp>
      <p:sp>
        <p:nvSpPr>
          <p:cNvPr id="9" name="五边形 8"/>
          <p:cNvSpPr/>
          <p:nvPr/>
        </p:nvSpPr>
        <p:spPr bwMode="auto">
          <a:xfrm>
            <a:off x="546247" y="1628618"/>
            <a:ext cx="2214549" cy="603500"/>
          </a:xfrm>
          <a:prstGeom prst="homePlate">
            <a:avLst/>
          </a:prstGeom>
          <a:solidFill>
            <a:srgbClr val="99CCFF"/>
          </a:solid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200" b="0" i="0" u="none" strike="noStrike" kern="0" cap="none" spc="0" normalizeH="0" baseline="0" noProof="0" dirty="0">
                <a:ln>
                  <a:noFill/>
                </a:ln>
                <a:solidFill>
                  <a:srgbClr val="000000"/>
                </a:solidFill>
                <a:effectLst/>
                <a:uLnTx/>
                <a:uFillTx/>
                <a:latin typeface="微软雅黑"/>
                <a:ea typeface="微软雅黑"/>
              </a:rPr>
              <a:t>18:30</a:t>
            </a:r>
            <a:r>
              <a:rPr kumimoji="0" lang="zh-CN" altLang="en-US" sz="1200" b="0" i="0" u="none" strike="noStrike" kern="0" cap="none" spc="0" normalizeH="0" baseline="0" noProof="0" dirty="0">
                <a:ln>
                  <a:noFill/>
                </a:ln>
                <a:solidFill>
                  <a:srgbClr val="000000"/>
                </a:solidFill>
                <a:effectLst/>
                <a:uLnTx/>
                <a:uFillTx/>
                <a:latin typeface="微软雅黑"/>
                <a:ea typeface="微软雅黑"/>
              </a:rPr>
              <a:t>左右</a:t>
            </a:r>
          </a:p>
        </p:txBody>
      </p:sp>
      <p:sp>
        <p:nvSpPr>
          <p:cNvPr id="10" name="圆角矩形 4"/>
          <p:cNvSpPr>
            <a:spLocks noChangeArrowheads="1"/>
          </p:cNvSpPr>
          <p:nvPr/>
        </p:nvSpPr>
        <p:spPr bwMode="auto">
          <a:xfrm>
            <a:off x="546248" y="2433316"/>
            <a:ext cx="1357293"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defTabSz="914400" eaLnBrk="0" fontAlgn="auto" latinLnBrk="0" hangingPunct="0">
              <a:lnSpc>
                <a:spcPts val="1800"/>
              </a:lnSpc>
              <a:spcBef>
                <a:spcPts val="0"/>
              </a:spcBef>
              <a:spcAft>
                <a:spcPts val="0"/>
              </a:spcAft>
              <a:buClrTx/>
              <a:buSzTx/>
              <a:buFont typeface="Arial" charset="0"/>
              <a:buNone/>
              <a:tabLst/>
              <a:defRPr/>
            </a:pP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辅助工</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杨某某</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在瓶箱分离机处清理卫生时，察觉输瓶带</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断瓶，</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遂</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到</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二次割箱机处查看，发现</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颜某某</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趴在输箱滚筒护板上，与其说话未得到回应，感觉不对后立即停机，并呼叫验瓶工蒋锡燕和上箱工于玉庆到现场</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然后分别通知</a:t>
            </a:r>
            <a:r>
              <a:rPr kumimoji="0" lang="en-US"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A</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线生产班长耿其波、瓶箱班长董海波等人。</a:t>
            </a:r>
            <a:endPar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11" name="圆角矩形 10"/>
          <p:cNvSpPr>
            <a:spLocks noChangeArrowheads="1"/>
          </p:cNvSpPr>
          <p:nvPr/>
        </p:nvSpPr>
        <p:spPr bwMode="auto">
          <a:xfrm>
            <a:off x="3832373" y="2433286"/>
            <a:ext cx="928688" cy="3374282"/>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ts val="1800"/>
              </a:lnSpc>
              <a:spcBef>
                <a:spcPts val="0"/>
              </a:spcBef>
              <a:spcAft>
                <a:spcPts val="0"/>
              </a:spcAft>
              <a:buClrTx/>
              <a:buSzTx/>
              <a:buFont typeface="Arial" charset="0"/>
              <a:buNone/>
              <a:tabLst/>
              <a:defRPr/>
            </a:pPr>
            <a:r>
              <a:rPr kumimoji="0" lang="zh-CN" altLang="en-US" sz="12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物流部副经理唐霖接到报告赶到现场后，发现当事人颈部的围巾被绞入输箱滚筒，现场人员通过反转滚筒取下围巾</a:t>
            </a:r>
          </a:p>
        </p:txBody>
      </p:sp>
      <p:sp>
        <p:nvSpPr>
          <p:cNvPr id="12" name="圆角矩形 12"/>
          <p:cNvSpPr>
            <a:spLocks noChangeArrowheads="1"/>
          </p:cNvSpPr>
          <p:nvPr/>
        </p:nvSpPr>
        <p:spPr bwMode="auto">
          <a:xfrm>
            <a:off x="2975117" y="2433286"/>
            <a:ext cx="785812" cy="3374282"/>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defTabSz="914400" eaLnBrk="0" fontAlgn="auto" latinLnBrk="0" hangingPunct="0">
              <a:lnSpc>
                <a:spcPts val="1800"/>
              </a:lnSpc>
              <a:spcBef>
                <a:spcPts val="0"/>
              </a:spcBef>
              <a:spcAft>
                <a:spcPts val="0"/>
              </a:spcAft>
              <a:buClrTx/>
              <a:buSzTx/>
              <a:buFont typeface="Arial" charset="0"/>
              <a:buNone/>
              <a:tabLst/>
              <a:defRPr/>
            </a:pP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耿其波到现场后发现伤者鼻子出血，</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现场人员拨打</a:t>
            </a:r>
            <a:r>
              <a:rPr kumimoji="0" lang="en-US"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120</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a:t>
            </a:r>
            <a:r>
              <a:rPr kumimoji="0" lang="en-US"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110</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报警</a:t>
            </a:r>
          </a:p>
        </p:txBody>
      </p:sp>
      <p:sp>
        <p:nvSpPr>
          <p:cNvPr id="13" name="圆角矩形 15"/>
          <p:cNvSpPr>
            <a:spLocks noChangeArrowheads="1"/>
          </p:cNvSpPr>
          <p:nvPr/>
        </p:nvSpPr>
        <p:spPr bwMode="auto">
          <a:xfrm>
            <a:off x="1974985" y="2433316"/>
            <a:ext cx="928688"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defTabSz="914400" eaLnBrk="0" fontAlgn="auto" latinLnBrk="0" hangingPunct="0">
              <a:lnSpc>
                <a:spcPts val="1800"/>
              </a:lnSpc>
              <a:spcBef>
                <a:spcPts val="0"/>
              </a:spcBef>
              <a:spcAft>
                <a:spcPts val="0"/>
              </a:spcAft>
              <a:buClrTx/>
              <a:buSzTx/>
              <a:buFont typeface="Arial" charset="0"/>
              <a:buNone/>
              <a:tabLst/>
              <a:defRPr/>
            </a:pP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现场人员</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知道伤者有高血压病史，</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按脑溢血的急救方式采取掐人中、</a:t>
            </a:r>
            <a:r>
              <a:rPr kumimoji="0" lang="zh-CN" altLang="zh-CN"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托抱伤者防止摔倒</a:t>
            </a:r>
            <a:r>
              <a:rPr kumimoji="0" lang="zh-CN" altLang="en-US" sz="10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等方法救助，并电话报告各级管理人员</a:t>
            </a:r>
          </a:p>
        </p:txBody>
      </p:sp>
      <p:sp>
        <p:nvSpPr>
          <p:cNvPr id="14" name="圆角矩形 16"/>
          <p:cNvSpPr>
            <a:spLocks noChangeArrowheads="1"/>
          </p:cNvSpPr>
          <p:nvPr/>
        </p:nvSpPr>
        <p:spPr bwMode="auto">
          <a:xfrm>
            <a:off x="4832503" y="2433316"/>
            <a:ext cx="571500"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defTabSz="914400" eaLnBrk="0" fontAlgn="auto" latinLnBrk="0" hangingPunct="0">
              <a:lnSpc>
                <a:spcPts val="1800"/>
              </a:lnSpc>
              <a:spcBef>
                <a:spcPts val="0"/>
              </a:spcBef>
              <a:spcAft>
                <a:spcPts val="0"/>
              </a:spcAft>
              <a:buClrTx/>
              <a:buSzTx/>
              <a:buFont typeface="Arial" charset="0"/>
              <a:buNone/>
              <a:tabLst/>
              <a:defRPr/>
            </a:pPr>
            <a:r>
              <a:rPr kumimoji="0" lang="zh-CN" altLang="en-US"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现场人员通过心肺复苏方式进行急救</a:t>
            </a:r>
          </a:p>
        </p:txBody>
      </p:sp>
      <p:sp>
        <p:nvSpPr>
          <p:cNvPr id="15" name="圆角矩形 18"/>
          <p:cNvSpPr>
            <a:spLocks noChangeArrowheads="1"/>
          </p:cNvSpPr>
          <p:nvPr/>
        </p:nvSpPr>
        <p:spPr bwMode="auto">
          <a:xfrm>
            <a:off x="5475445" y="2433316"/>
            <a:ext cx="642938"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ts val="1800"/>
              </a:lnSpc>
              <a:spcBef>
                <a:spcPts val="0"/>
              </a:spcBef>
              <a:spcAft>
                <a:spcPts val="0"/>
              </a:spcAft>
              <a:buClrTx/>
              <a:buSzTx/>
              <a:buFont typeface="Arial" charset="0"/>
              <a:buNone/>
              <a:tabLst/>
              <a:defRPr/>
            </a:pPr>
            <a:r>
              <a:rPr kumimoji="0" lang="en-US" altLang="zh-CN"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120</a:t>
            </a:r>
            <a:r>
              <a:rPr kumimoji="0" lang="zh-CN" altLang="en-US"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急救车辆到达现场抢救至伤者心跳恢复</a:t>
            </a:r>
          </a:p>
        </p:txBody>
      </p:sp>
      <p:sp>
        <p:nvSpPr>
          <p:cNvPr id="16" name="圆角矩形 20"/>
          <p:cNvSpPr>
            <a:spLocks noChangeArrowheads="1"/>
          </p:cNvSpPr>
          <p:nvPr/>
        </p:nvSpPr>
        <p:spPr bwMode="auto">
          <a:xfrm>
            <a:off x="6189810" y="2425916"/>
            <a:ext cx="642938"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ts val="1800"/>
              </a:lnSpc>
              <a:spcBef>
                <a:spcPts val="0"/>
              </a:spcBef>
              <a:spcAft>
                <a:spcPts val="0"/>
              </a:spcAft>
              <a:buClrTx/>
              <a:buSzTx/>
              <a:buFont typeface="Arial" charset="0"/>
              <a:buNone/>
              <a:tabLst/>
              <a:defRPr/>
            </a:pPr>
            <a:r>
              <a:rPr kumimoji="0" lang="en-US" altLang="zh-CN"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120</a:t>
            </a:r>
            <a:r>
              <a:rPr kumimoji="0" lang="zh-CN" altLang="en-US"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急救车将当事人送往医院</a:t>
            </a:r>
          </a:p>
        </p:txBody>
      </p:sp>
      <p:sp>
        <p:nvSpPr>
          <p:cNvPr id="17" name="圆角矩形 22"/>
          <p:cNvSpPr>
            <a:spLocks noChangeArrowheads="1"/>
          </p:cNvSpPr>
          <p:nvPr/>
        </p:nvSpPr>
        <p:spPr bwMode="auto">
          <a:xfrm>
            <a:off x="7975748" y="2433316"/>
            <a:ext cx="857250" cy="3374256"/>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zh-CN" altLang="en-US" sz="12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当事人颜某某生命体征出现异常，经抢救无效死亡</a:t>
            </a:r>
            <a:endParaRPr kumimoji="0" lang="zh-CN" altLang="en-US" sz="1200" b="0" i="0" u="none" strike="noStrike" kern="0" cap="none" spc="0" normalizeH="0" baseline="0" noProof="0" dirty="0" smtClean="0">
              <a:ln>
                <a:noFill/>
              </a:ln>
              <a:solidFill>
                <a:srgbClr val="000000"/>
              </a:solidFill>
              <a:effectLst/>
              <a:uLnTx/>
              <a:uFillTx/>
              <a:latin typeface="Arial" charset="0"/>
            </a:endParaRPr>
          </a:p>
        </p:txBody>
      </p:sp>
      <p:sp>
        <p:nvSpPr>
          <p:cNvPr id="18" name="燕尾形 17"/>
          <p:cNvSpPr/>
          <p:nvPr/>
        </p:nvSpPr>
        <p:spPr bwMode="auto">
          <a:xfrm>
            <a:off x="7832873" y="1628618"/>
            <a:ext cx="1071563" cy="603500"/>
          </a:xfrm>
          <a:prstGeom prst="chevron">
            <a:avLst/>
          </a:prstGeom>
          <a:solidFill>
            <a:srgbClr val="7030A0"/>
          </a:solid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0" lang="zh-CN" altLang="en-US" sz="800" b="0" i="0" u="none" strike="noStrike" kern="0" cap="none" spc="0" normalizeH="0" baseline="0" noProof="0" dirty="0">
              <a:ln>
                <a:noFill/>
              </a:ln>
              <a:solidFill>
                <a:srgbClr val="000000"/>
              </a:solidFill>
              <a:effectLst/>
              <a:uLnTx/>
              <a:uFillTx/>
              <a:latin typeface="微软雅黑"/>
              <a:ea typeface="微软雅黑"/>
            </a:endParaRPr>
          </a:p>
        </p:txBody>
      </p:sp>
      <p:sp>
        <p:nvSpPr>
          <p:cNvPr id="19" name="圆角矩形 18"/>
          <p:cNvSpPr/>
          <p:nvPr/>
        </p:nvSpPr>
        <p:spPr bwMode="auto">
          <a:xfrm>
            <a:off x="3832373" y="931944"/>
            <a:ext cx="1143000" cy="50291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headEnd type="none" w="med" len="med"/>
            <a:tailEnd type="none" w="med" len="med"/>
          </a:ln>
          <a:effectLst>
            <a:outerShdw blurRad="40000" dist="23000" dir="5400000" rotWithShape="0">
              <a:srgbClr val="000000">
                <a:alpha val="35000"/>
              </a:srgbClr>
            </a:outerShdw>
          </a:effectLst>
          <a:extLst/>
        </p:spPr>
        <p:txBody>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1</a:t>
            </a:r>
            <a:r>
              <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rPr>
              <a:t>月</a:t>
            </a: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28</a:t>
            </a:r>
            <a:r>
              <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rPr>
              <a:t>日</a:t>
            </a:r>
          </a:p>
        </p:txBody>
      </p:sp>
      <p:sp>
        <p:nvSpPr>
          <p:cNvPr id="20" name="圆角矩形 19"/>
          <p:cNvSpPr/>
          <p:nvPr/>
        </p:nvSpPr>
        <p:spPr bwMode="auto">
          <a:xfrm>
            <a:off x="7875736" y="1025118"/>
            <a:ext cx="1000125" cy="50291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headEnd type="none" w="med" len="med"/>
            <a:tailEnd type="none" w="med" len="med"/>
          </a:ln>
          <a:effectLst>
            <a:outerShdw blurRad="40000" dist="23000" dir="5400000" rotWithShape="0">
              <a:srgbClr val="000000">
                <a:alpha val="35000"/>
              </a:srgbClr>
            </a:outerShdw>
          </a:effectLst>
          <a:extLst/>
        </p:spPr>
        <p:txBody>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2</a:t>
            </a:r>
            <a:r>
              <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rPr>
              <a:t>月</a:t>
            </a: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4</a:t>
            </a:r>
            <a:r>
              <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rPr>
              <a:t>日</a:t>
            </a:r>
          </a:p>
        </p:txBody>
      </p:sp>
      <p:sp>
        <p:nvSpPr>
          <p:cNvPr id="21" name="圆角矩形 21"/>
          <p:cNvSpPr>
            <a:spLocks noChangeArrowheads="1"/>
          </p:cNvSpPr>
          <p:nvPr/>
        </p:nvSpPr>
        <p:spPr bwMode="auto">
          <a:xfrm>
            <a:off x="6966956" y="2462484"/>
            <a:ext cx="770667" cy="3345087"/>
          </a:xfrm>
          <a:prstGeom prst="roundRect">
            <a:avLst>
              <a:gd name="adj" fmla="val 16667"/>
            </a:avLst>
          </a:prstGeom>
          <a:solidFill>
            <a:srgbClr val="FFFF99"/>
          </a:solidFill>
          <a:ln w="9525" algn="ctr">
            <a:solidFill>
              <a:srgbClr val="000000"/>
            </a:solidFill>
            <a:round/>
            <a:headEnd/>
            <a:tailEnd/>
          </a:ln>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zh-CN" altLang="en-US" sz="1200" b="0" i="0" u="none" strike="noStrike" kern="0" cap="none" spc="0" normalizeH="0" baseline="0" noProof="0" smtClean="0">
                <a:ln>
                  <a:noFill/>
                </a:ln>
                <a:solidFill>
                  <a:srgbClr val="000000"/>
                </a:solidFill>
                <a:effectLst/>
                <a:uLnTx/>
                <a:uFillTx/>
                <a:latin typeface="微软雅黑" pitchFamily="34" charset="-122"/>
                <a:ea typeface="微软雅黑" pitchFamily="34" charset="-122"/>
              </a:rPr>
              <a:t>转至重症监护室观察治疗</a:t>
            </a:r>
            <a:endParaRPr kumimoji="0" lang="zh-CN" altLang="en-US" sz="1200" b="0" i="0" u="none" strike="noStrike" kern="0" cap="none" spc="0" normalizeH="0" baseline="0" noProof="0" smtClean="0">
              <a:ln>
                <a:noFill/>
              </a:ln>
              <a:solidFill>
                <a:srgbClr val="000000"/>
              </a:solidFill>
              <a:effectLst/>
              <a:uLnTx/>
              <a:uFillTx/>
              <a:latin typeface="Arial" charset="0"/>
            </a:endParaRPr>
          </a:p>
        </p:txBody>
      </p:sp>
      <p:sp>
        <p:nvSpPr>
          <p:cNvPr id="22" name="圆角矩形 21"/>
          <p:cNvSpPr/>
          <p:nvPr/>
        </p:nvSpPr>
        <p:spPr bwMode="auto">
          <a:xfrm>
            <a:off x="6942286" y="924535"/>
            <a:ext cx="857250" cy="95219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headEnd type="none" w="med" len="med"/>
            <a:tailEnd type="none" w="med" len="med"/>
          </a:ln>
          <a:effectLst>
            <a:outerShdw blurRad="40000" dist="23000" dir="5400000" rotWithShape="0">
              <a:srgbClr val="000000">
                <a:alpha val="35000"/>
              </a:srgbClr>
            </a:outerShdw>
          </a:effectLst>
          <a:extLst/>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1</a:t>
            </a: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cs"/>
              </a:rPr>
              <a:t>月</a:t>
            </a: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28</a:t>
            </a: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cs"/>
              </a:rPr>
              <a:t>日</a:t>
            </a:r>
            <a:endPar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endParaRPr>
          </a:p>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     ~</a:t>
            </a:r>
          </a:p>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2</a:t>
            </a: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cs"/>
              </a:rPr>
              <a:t>月</a:t>
            </a:r>
            <a:r>
              <a:rPr kumimoji="0" lang="en-US" altLang="zh-CN" sz="1200" b="0" i="0" u="none" strike="noStrike" kern="0" cap="none" spc="0" normalizeH="0" baseline="0" noProof="0" dirty="0">
                <a:ln>
                  <a:noFill/>
                </a:ln>
                <a:solidFill>
                  <a:srgbClr val="FFFFFF"/>
                </a:solidFill>
                <a:effectLst/>
                <a:uLnTx/>
                <a:uFillTx/>
                <a:latin typeface="微软雅黑"/>
                <a:ea typeface="微软雅黑"/>
                <a:cs typeface="+mn-cs"/>
              </a:rPr>
              <a:t>3</a:t>
            </a:r>
            <a:r>
              <a:rPr kumimoji="0" lang="zh-CN" altLang="en-US" sz="1200" b="0" i="0" u="none" strike="noStrike" kern="0" cap="none" spc="0" normalizeH="0" baseline="0" noProof="0" dirty="0">
                <a:ln>
                  <a:noFill/>
                </a:ln>
                <a:solidFill>
                  <a:srgbClr val="FFFFFF"/>
                </a:solidFill>
                <a:effectLst/>
                <a:uLnTx/>
                <a:uFillTx/>
                <a:latin typeface="微软雅黑"/>
                <a:ea typeface="微软雅黑"/>
                <a:cs typeface="+mn-cs"/>
              </a:rPr>
              <a:t>日</a:t>
            </a:r>
          </a:p>
        </p:txBody>
      </p:sp>
      <p:grpSp>
        <p:nvGrpSpPr>
          <p:cNvPr id="23" name="组合 22"/>
          <p:cNvGrpSpPr/>
          <p:nvPr/>
        </p:nvGrpSpPr>
        <p:grpSpPr>
          <a:xfrm>
            <a:off x="2832243" y="1628618"/>
            <a:ext cx="1071562" cy="603500"/>
            <a:chOff x="2643182" y="1929411"/>
            <a:chExt cx="1071562" cy="603500"/>
          </a:xfrm>
          <a:solidFill>
            <a:srgbClr val="99CCFF"/>
          </a:solidFill>
        </p:grpSpPr>
        <p:sp>
          <p:nvSpPr>
            <p:cNvPr id="24" name="燕尾形 23"/>
            <p:cNvSpPr/>
            <p:nvPr/>
          </p:nvSpPr>
          <p:spPr bwMode="auto">
            <a:xfrm>
              <a:off x="2643182" y="1929411"/>
              <a:ext cx="1071562" cy="603500"/>
            </a:xfrm>
            <a:prstGeom prst="chevron">
              <a:avLst/>
            </a:prstGeom>
            <a:grp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0" lang="zh-CN" altLang="en-US" sz="800" b="0" i="0" u="none" strike="noStrike" kern="0" cap="none" spc="0" normalizeH="0" baseline="0" noProof="0" dirty="0">
                <a:ln>
                  <a:noFill/>
                </a:ln>
                <a:solidFill>
                  <a:srgbClr val="000000"/>
                </a:solidFill>
                <a:effectLst/>
                <a:uLnTx/>
                <a:uFillTx/>
                <a:latin typeface="微软雅黑"/>
                <a:ea typeface="微软雅黑"/>
              </a:endParaRPr>
            </a:p>
          </p:txBody>
        </p:sp>
        <p:sp>
          <p:nvSpPr>
            <p:cNvPr id="25" name="矩形 24"/>
            <p:cNvSpPr/>
            <p:nvPr/>
          </p:nvSpPr>
          <p:spPr bwMode="auto">
            <a:xfrm>
              <a:off x="2964504" y="2107256"/>
              <a:ext cx="571504" cy="270651"/>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rPr>
                <a:t>18:37</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endParaRPr>
            </a:p>
          </p:txBody>
        </p:sp>
      </p:grpSp>
      <p:grpSp>
        <p:nvGrpSpPr>
          <p:cNvPr id="26" name="组合 28"/>
          <p:cNvGrpSpPr/>
          <p:nvPr/>
        </p:nvGrpSpPr>
        <p:grpSpPr>
          <a:xfrm>
            <a:off x="5189696" y="1628618"/>
            <a:ext cx="1071563" cy="603500"/>
            <a:chOff x="5072063" y="1929411"/>
            <a:chExt cx="1071563" cy="603500"/>
          </a:xfrm>
          <a:solidFill>
            <a:srgbClr val="99CCFF"/>
          </a:solidFill>
        </p:grpSpPr>
        <p:sp>
          <p:nvSpPr>
            <p:cNvPr id="27" name="燕尾形 26"/>
            <p:cNvSpPr/>
            <p:nvPr/>
          </p:nvSpPr>
          <p:spPr bwMode="auto">
            <a:xfrm>
              <a:off x="5072063" y="1929411"/>
              <a:ext cx="1071563" cy="603500"/>
            </a:xfrm>
            <a:prstGeom prst="chevron">
              <a:avLst/>
            </a:prstGeom>
            <a:grp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0" lang="zh-CN" altLang="en-US" sz="800" b="0" i="0" u="none" strike="noStrike" kern="0" cap="none" spc="0" normalizeH="0" baseline="0" noProof="0" dirty="0">
                <a:ln>
                  <a:noFill/>
                </a:ln>
                <a:solidFill>
                  <a:srgbClr val="000000"/>
                </a:solidFill>
                <a:effectLst/>
                <a:uLnTx/>
                <a:uFillTx/>
                <a:latin typeface="微软雅黑"/>
                <a:ea typeface="微软雅黑"/>
              </a:endParaRPr>
            </a:p>
          </p:txBody>
        </p:sp>
        <p:sp>
          <p:nvSpPr>
            <p:cNvPr id="28" name="矩形 27"/>
            <p:cNvSpPr/>
            <p:nvPr/>
          </p:nvSpPr>
          <p:spPr bwMode="auto">
            <a:xfrm>
              <a:off x="5357812" y="2089868"/>
              <a:ext cx="571510" cy="383826"/>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rPr>
                <a:t>19:02</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endParaRPr>
            </a:p>
          </p:txBody>
        </p:sp>
      </p:grpSp>
      <p:sp>
        <p:nvSpPr>
          <p:cNvPr id="29" name="矩形 28"/>
          <p:cNvSpPr/>
          <p:nvPr/>
        </p:nvSpPr>
        <p:spPr bwMode="auto">
          <a:xfrm>
            <a:off x="8100717" y="1815710"/>
            <a:ext cx="785818" cy="357190"/>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buFont typeface="Arial" charset="0"/>
              <a:buNone/>
            </a:pPr>
            <a:r>
              <a:rPr lang="zh-CN" altLang="en-US" sz="1100" dirty="0" smtClean="0">
                <a:solidFill>
                  <a:srgbClr val="000000"/>
                </a:solidFill>
                <a:latin typeface="微软雅黑"/>
                <a:ea typeface="微软雅黑"/>
              </a:rPr>
              <a:t>凌晨</a:t>
            </a:r>
            <a:r>
              <a:rPr lang="en-US" altLang="zh-CN" sz="1100" dirty="0" smtClean="0">
                <a:solidFill>
                  <a:srgbClr val="000000"/>
                </a:solidFill>
                <a:latin typeface="微软雅黑"/>
                <a:ea typeface="微软雅黑"/>
              </a:rPr>
              <a:t>2:30</a:t>
            </a:r>
            <a:endParaRPr lang="zh-CN" altLang="en-US" sz="1100" dirty="0" smtClean="0">
              <a:solidFill>
                <a:srgbClr val="000000"/>
              </a:solidFill>
              <a:latin typeface="微软雅黑"/>
              <a:ea typeface="微软雅黑"/>
            </a:endParaRPr>
          </a:p>
        </p:txBody>
      </p:sp>
      <p:grpSp>
        <p:nvGrpSpPr>
          <p:cNvPr id="30" name="组合 33"/>
          <p:cNvGrpSpPr/>
          <p:nvPr/>
        </p:nvGrpSpPr>
        <p:grpSpPr>
          <a:xfrm>
            <a:off x="5970641" y="1622075"/>
            <a:ext cx="1071562" cy="603500"/>
            <a:chOff x="5786454" y="1929411"/>
            <a:chExt cx="1071562" cy="603500"/>
          </a:xfrm>
          <a:solidFill>
            <a:srgbClr val="99CCFF"/>
          </a:solidFill>
        </p:grpSpPr>
        <p:sp>
          <p:nvSpPr>
            <p:cNvPr id="31" name="燕尾形 30"/>
            <p:cNvSpPr/>
            <p:nvPr/>
          </p:nvSpPr>
          <p:spPr bwMode="auto">
            <a:xfrm>
              <a:off x="5786454" y="1929411"/>
              <a:ext cx="1071562" cy="603500"/>
            </a:xfrm>
            <a:prstGeom prst="chevron">
              <a:avLst/>
            </a:prstGeom>
            <a:grpFill/>
            <a:ln w="9525" cap="flat" cmpd="sng" algn="ctr">
              <a:solidFill>
                <a:srgbClr val="000000"/>
              </a:solidFill>
              <a:prstDash val="solid"/>
              <a:round/>
              <a:headEnd type="none" w="med" len="med"/>
              <a:tailEnd type="none" w="med" len="med"/>
            </a:ln>
            <a:effectLst/>
            <a:extLst/>
          </p:spPr>
          <p:txBody>
            <a:bodyPr anchor="ct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endParaRPr kumimoji="0" lang="zh-CN" altLang="en-US" sz="800" b="0" i="0" u="none" strike="noStrike" kern="0" cap="none" spc="0" normalizeH="0" baseline="0" noProof="0" dirty="0">
                <a:ln>
                  <a:noFill/>
                </a:ln>
                <a:solidFill>
                  <a:srgbClr val="000000"/>
                </a:solidFill>
                <a:effectLst/>
                <a:uLnTx/>
                <a:uFillTx/>
                <a:latin typeface="微软雅黑"/>
                <a:ea typeface="微软雅黑"/>
              </a:endParaRPr>
            </a:p>
          </p:txBody>
        </p:sp>
        <p:sp>
          <p:nvSpPr>
            <p:cNvPr id="32" name="矩形 31"/>
            <p:cNvSpPr/>
            <p:nvPr/>
          </p:nvSpPr>
          <p:spPr bwMode="auto">
            <a:xfrm>
              <a:off x="6143636" y="2096410"/>
              <a:ext cx="571504" cy="28804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rPr>
                <a:t>19:31</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6889"/>
            <a:ext cx="8493626" cy="390476"/>
          </a:xfrm>
          <a:prstGeom prst="rect">
            <a:avLst/>
          </a:prstGeom>
        </p:spPr>
      </p:pic>
    </p:spTree>
    <p:extLst>
      <p:ext uri="{BB962C8B-B14F-4D97-AF65-F5344CB8AC3E}">
        <p14:creationId xmlns:p14="http://schemas.microsoft.com/office/powerpoint/2010/main" val="20429780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79875" name="Rectangle 3"/>
          <p:cNvSpPr>
            <a:spLocks noGrp="1" noChangeArrowheads="1"/>
          </p:cNvSpPr>
          <p:nvPr>
            <p:ph idx="1"/>
          </p:nvPr>
        </p:nvSpPr>
        <p:spPr>
          <a:xfrm>
            <a:off x="457438" y="1139670"/>
            <a:ext cx="8233887" cy="4498669"/>
          </a:xfrm>
        </p:spPr>
        <p:txBody>
          <a:bodyPr/>
          <a:lstStyle/>
          <a:p>
            <a:pPr>
              <a:lnSpc>
                <a:spcPct val="150000"/>
              </a:lnSpc>
              <a:spcBef>
                <a:spcPts val="0"/>
              </a:spcBef>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防护、保险、信号等装置缺乏或有缺陷：</a:t>
            </a:r>
          </a:p>
          <a:p>
            <a:pPr marL="720000" lvl="2">
              <a:lnSpc>
                <a:spcPct val="150000"/>
              </a:lnSpc>
              <a:spcBef>
                <a:spcPts val="0"/>
              </a:spcBef>
            </a:pPr>
            <a:r>
              <a:rPr lang="en-US" altLang="zh-CN" sz="1600" b="1" dirty="0" smtClean="0">
                <a:solidFill>
                  <a:srgbClr val="FF0000"/>
                </a:solidFill>
                <a:latin typeface="微软雅黑" panose="020B0503020204020204" pitchFamily="34" charset="-122"/>
                <a:ea typeface="微软雅黑" panose="020B0503020204020204" pitchFamily="34" charset="-122"/>
              </a:rPr>
              <a:t>1.1</a:t>
            </a:r>
            <a:r>
              <a:rPr lang="zh-CN" altLang="en-US" sz="1600" b="1" dirty="0" smtClean="0">
                <a:solidFill>
                  <a:srgbClr val="FF0000"/>
                </a:solidFill>
                <a:latin typeface="微软雅黑" panose="020B0503020204020204" pitchFamily="34" charset="-122"/>
                <a:ea typeface="微软雅黑" panose="020B0503020204020204" pitchFamily="34" charset="-122"/>
              </a:rPr>
              <a:t>无防护：</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1.1.1</a:t>
            </a:r>
            <a:r>
              <a:rPr lang="zh-CN" altLang="en-US" sz="1600" dirty="0" smtClean="0">
                <a:latin typeface="微软雅黑" panose="020B0503020204020204" pitchFamily="34" charset="-122"/>
                <a:ea typeface="微软雅黑" panose="020B0503020204020204" pitchFamily="34" charset="-122"/>
              </a:rPr>
              <a:t>无防护罩；</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1.1.2</a:t>
            </a:r>
            <a:r>
              <a:rPr lang="zh-CN" altLang="en-US" sz="1600" dirty="0" smtClean="0">
                <a:latin typeface="微软雅黑" panose="020B0503020204020204" pitchFamily="34" charset="-122"/>
                <a:ea typeface="微软雅黑" panose="020B0503020204020204" pitchFamily="34" charset="-122"/>
              </a:rPr>
              <a:t>无安全保险装置；</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1.1.3</a:t>
            </a:r>
            <a:r>
              <a:rPr lang="zh-CN" altLang="en-US" sz="1600" dirty="0" smtClean="0">
                <a:latin typeface="微软雅黑" panose="020B0503020204020204" pitchFamily="34" charset="-122"/>
                <a:ea typeface="微软雅黑" panose="020B0503020204020204" pitchFamily="34" charset="-122"/>
              </a:rPr>
              <a:t>无报警装置；</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1.1.4</a:t>
            </a:r>
            <a:r>
              <a:rPr lang="zh-CN" altLang="en-US" sz="1600" dirty="0" smtClean="0">
                <a:latin typeface="微软雅黑" panose="020B0503020204020204" pitchFamily="34" charset="-122"/>
                <a:ea typeface="微软雅黑" panose="020B0503020204020204" pitchFamily="34" charset="-122"/>
              </a:rPr>
              <a:t>无安全标志；</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1.1.5</a:t>
            </a:r>
            <a:r>
              <a:rPr lang="zh-CN" altLang="en-US" sz="1600" dirty="0" smtClean="0">
                <a:latin typeface="微软雅黑" panose="020B0503020204020204" pitchFamily="34" charset="-122"/>
                <a:ea typeface="微软雅黑" panose="020B0503020204020204" pitchFamily="34" charset="-122"/>
              </a:rPr>
              <a:t>无防护栏、或防护栏损坏；</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1.1.6</a:t>
            </a:r>
            <a:r>
              <a:rPr lang="zh-CN" altLang="en-US" sz="1600" dirty="0" smtClean="0">
                <a:latin typeface="微软雅黑" panose="020B0503020204020204" pitchFamily="34" charset="-122"/>
                <a:ea typeface="微软雅黑" panose="020B0503020204020204" pitchFamily="34" charset="-122"/>
              </a:rPr>
              <a:t>电气未接地、接零；</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1.1.7</a:t>
            </a:r>
            <a:r>
              <a:rPr lang="zh-CN" altLang="en-US" sz="1600" dirty="0" smtClean="0">
                <a:latin typeface="微软雅黑" panose="020B0503020204020204" pitchFamily="34" charset="-122"/>
                <a:ea typeface="微软雅黑" panose="020B0503020204020204" pitchFamily="34" charset="-122"/>
              </a:rPr>
              <a:t>绝缘不良；</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1.1.8</a:t>
            </a:r>
            <a:r>
              <a:rPr lang="zh-CN" altLang="en-US" sz="1600" dirty="0" smtClean="0">
                <a:latin typeface="微软雅黑" panose="020B0503020204020204" pitchFamily="34" charset="-122"/>
                <a:ea typeface="微软雅黑" panose="020B0503020204020204" pitchFamily="34" charset="-122"/>
              </a:rPr>
              <a:t>风扇无消音系统、噪声大；</a:t>
            </a:r>
          </a:p>
          <a:p>
            <a:pPr marL="720000" lvl="3">
              <a:lnSpc>
                <a:spcPct val="150000"/>
              </a:lnSpc>
              <a:spcBef>
                <a:spcPts val="0"/>
              </a:spcBef>
            </a:pPr>
            <a:r>
              <a:rPr lang="en-US" altLang="zh-CN" sz="1600" dirty="0" smtClean="0">
                <a:latin typeface="微软雅黑" panose="020B0503020204020204" pitchFamily="34" charset="-122"/>
                <a:ea typeface="微软雅黑" panose="020B0503020204020204" pitchFamily="34" charset="-122"/>
              </a:rPr>
              <a:t>1.1.9</a:t>
            </a:r>
            <a:r>
              <a:rPr lang="zh-CN" altLang="en-US" sz="1600" dirty="0" smtClean="0">
                <a:latin typeface="微软雅黑" panose="020B0503020204020204" pitchFamily="34" charset="-122"/>
                <a:ea typeface="微软雅黑" panose="020B0503020204020204" pitchFamily="34" charset="-122"/>
              </a:rPr>
              <a:t>危房内作业</a:t>
            </a:r>
            <a:r>
              <a:rPr lang="zh-CN" altLang="en-US" sz="1600" dirty="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a:p>
            <a:pPr lvl="1"/>
            <a:endParaRPr lang="zh-CN" altLang="en-US" sz="1400" dirty="0" smtClean="0">
              <a:ea typeface="宋体" charset="-122"/>
            </a:endParaRP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461" y="1262380"/>
            <a:ext cx="3430786" cy="18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5" descr="图像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461" y="3506611"/>
            <a:ext cx="3430786" cy="1893570"/>
          </a:xfrm>
          <a:prstGeom prst="rect">
            <a:avLst/>
          </a:prstGeom>
          <a:noFill/>
          <a:extLst>
            <a:ext uri="{909E8E84-426E-40DD-AFC4-6F175D3DCCD1}">
              <a14:hiddenFill xmlns:a14="http://schemas.microsoft.com/office/drawing/2010/main">
                <a:solidFill>
                  <a:srgbClr val="FFFFFF"/>
                </a:solidFill>
              </a14:hiddenFill>
            </a:ext>
          </a:extLst>
        </p:spPr>
      </p:pic>
      <p:sp>
        <p:nvSpPr>
          <p:cNvPr id="79878" name="Oval 6"/>
          <p:cNvSpPr>
            <a:spLocks noChangeArrowheads="1"/>
          </p:cNvSpPr>
          <p:nvPr/>
        </p:nvSpPr>
        <p:spPr bwMode="auto">
          <a:xfrm>
            <a:off x="6099175" y="4207933"/>
            <a:ext cx="2210951" cy="1122116"/>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879" name="Oval 7"/>
          <p:cNvSpPr>
            <a:spLocks noChangeArrowheads="1"/>
          </p:cNvSpPr>
          <p:nvPr/>
        </p:nvSpPr>
        <p:spPr bwMode="auto">
          <a:xfrm>
            <a:off x="5654531" y="1673784"/>
            <a:ext cx="2592150" cy="1122116"/>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2897612791"/>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80899" name="Rectangle 3"/>
          <p:cNvSpPr>
            <a:spLocks noGrp="1" noChangeArrowheads="1"/>
          </p:cNvSpPr>
          <p:nvPr>
            <p:ph idx="1"/>
          </p:nvPr>
        </p:nvSpPr>
        <p:spPr/>
        <p:txBody>
          <a:bodyPr/>
          <a:lstStyle/>
          <a:p>
            <a:pPr>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1.</a:t>
            </a:r>
            <a:r>
              <a:rPr lang="zh-CN" altLang="en-US" sz="1600" b="1" dirty="0" smtClean="0">
                <a:solidFill>
                  <a:srgbClr val="FF0000"/>
                </a:solidFill>
                <a:latin typeface="微软雅黑" panose="020B0503020204020204" pitchFamily="34" charset="-122"/>
                <a:ea typeface="微软雅黑" panose="020B0503020204020204" pitchFamily="34" charset="-122"/>
              </a:rPr>
              <a:t>防护、保险、信号等装置缺乏或有缺陷：</a:t>
            </a:r>
          </a:p>
          <a:p>
            <a:pPr marL="720000" lvl="2">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1.2 </a:t>
            </a:r>
            <a:r>
              <a:rPr lang="zh-CN" altLang="en-US" sz="1600" b="1" dirty="0" smtClean="0">
                <a:solidFill>
                  <a:srgbClr val="FF0000"/>
                </a:solidFill>
                <a:latin typeface="微软雅黑" panose="020B0503020204020204" pitchFamily="34" charset="-122"/>
                <a:ea typeface="微软雅黑" panose="020B0503020204020204" pitchFamily="34" charset="-122"/>
              </a:rPr>
              <a:t>防护不当：</a:t>
            </a:r>
            <a:endParaRPr lang="en-US" altLang="zh-CN" sz="1600" dirty="0" smtClean="0">
              <a:latin typeface="微软雅黑" panose="020B0503020204020204" pitchFamily="34" charset="-122"/>
              <a:ea typeface="微软雅黑" panose="020B0503020204020204" pitchFamily="34" charset="-122"/>
            </a:endParaRPr>
          </a:p>
          <a:p>
            <a:pPr marL="720000" lvl="2">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--1.2.1</a:t>
            </a:r>
            <a:r>
              <a:rPr lang="zh-CN" altLang="en-US" sz="1600" dirty="0" smtClean="0">
                <a:latin typeface="微软雅黑" panose="020B0503020204020204" pitchFamily="34" charset="-122"/>
                <a:ea typeface="微软雅黑" panose="020B0503020204020204" pitchFamily="34" charset="-122"/>
              </a:rPr>
              <a:t>防护罩未在适当位置或开口太大；</a:t>
            </a:r>
          </a:p>
          <a:p>
            <a:pPr marL="720000" lvl="2">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--1.2.2</a:t>
            </a:r>
            <a:r>
              <a:rPr lang="zh-CN" altLang="en-US" sz="1600" dirty="0" smtClean="0">
                <a:latin typeface="微软雅黑" panose="020B0503020204020204" pitchFamily="34" charset="-122"/>
                <a:ea typeface="微软雅黑" panose="020B0503020204020204" pitchFamily="34" charset="-122"/>
              </a:rPr>
              <a:t>防护装置调整不当；</a:t>
            </a:r>
          </a:p>
          <a:p>
            <a:pPr marL="720000" lvl="2">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--1.2.3</a:t>
            </a:r>
            <a:r>
              <a:rPr lang="zh-CN" altLang="en-US" sz="1600" dirty="0" smtClean="0">
                <a:latin typeface="微软雅黑" panose="020B0503020204020204" pitchFamily="34" charset="-122"/>
                <a:ea typeface="微软雅黑" panose="020B0503020204020204" pitchFamily="34" charset="-122"/>
              </a:rPr>
              <a:t>防爆装置不当；</a:t>
            </a:r>
          </a:p>
          <a:p>
            <a:pPr marL="720000" lvl="2">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--1.2.4</a:t>
            </a:r>
            <a:r>
              <a:rPr lang="zh-CN" altLang="en-US" sz="1600" dirty="0" smtClean="0">
                <a:latin typeface="微软雅黑" panose="020B0503020204020204" pitchFamily="34" charset="-122"/>
                <a:ea typeface="微软雅黑" panose="020B0503020204020204" pitchFamily="34" charset="-122"/>
              </a:rPr>
              <a:t>电气装置带电部分裸露</a:t>
            </a:r>
            <a:r>
              <a:rPr lang="zh-CN" altLang="en-US" sz="1600" dirty="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a:p>
            <a:pPr lvl="2"/>
            <a:endParaRPr lang="zh-CN" altLang="en-US" dirty="0" smtClean="0">
              <a:ea typeface="黑体" pitchFamily="2" charset="-122"/>
            </a:endParaRPr>
          </a:p>
          <a:p>
            <a:endParaRPr lang="zh-CN" altLang="en-US" sz="1400" dirty="0" smtClean="0">
              <a:ea typeface="宋体" charset="-122"/>
            </a:endParaRPr>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060" y="3506611"/>
            <a:ext cx="3125827" cy="215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descr="图像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059" y="1122115"/>
            <a:ext cx="3049588" cy="2103967"/>
          </a:xfrm>
          <a:prstGeom prst="rect">
            <a:avLst/>
          </a:prstGeom>
          <a:noFill/>
          <a:extLst>
            <a:ext uri="{909E8E84-426E-40DD-AFC4-6F175D3DCCD1}">
              <a14:hiddenFill xmlns:a14="http://schemas.microsoft.com/office/drawing/2010/main">
                <a:solidFill>
                  <a:srgbClr val="FFFFFF"/>
                </a:solidFill>
              </a14:hiddenFill>
            </a:ext>
          </a:extLst>
        </p:spPr>
      </p:pic>
      <p:sp>
        <p:nvSpPr>
          <p:cNvPr id="80902" name="Oval 6"/>
          <p:cNvSpPr>
            <a:spLocks noChangeArrowheads="1"/>
          </p:cNvSpPr>
          <p:nvPr/>
        </p:nvSpPr>
        <p:spPr bwMode="auto">
          <a:xfrm>
            <a:off x="6861572" y="1262380"/>
            <a:ext cx="1448554" cy="133251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903" name="Oval 7"/>
          <p:cNvSpPr>
            <a:spLocks noChangeArrowheads="1"/>
          </p:cNvSpPr>
          <p:nvPr/>
        </p:nvSpPr>
        <p:spPr bwMode="auto">
          <a:xfrm>
            <a:off x="6251655" y="3927405"/>
            <a:ext cx="914876"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2869085671"/>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81923" name="Rectangle 3"/>
          <p:cNvSpPr>
            <a:spLocks noGrp="1" noChangeArrowheads="1"/>
          </p:cNvSpPr>
          <p:nvPr>
            <p:ph idx="1"/>
          </p:nvPr>
        </p:nvSpPr>
        <p:spPr>
          <a:xfrm>
            <a:off x="541821" y="1366718"/>
            <a:ext cx="8233887" cy="4165562"/>
          </a:xfrm>
        </p:spPr>
        <p:txBody>
          <a:bodyPr/>
          <a:lstStyle/>
          <a:p>
            <a:r>
              <a:rPr lang="en-US" altLang="zh-CN" sz="1600" b="1" dirty="0" smtClean="0">
                <a:solidFill>
                  <a:srgbClr val="FF0000"/>
                </a:solidFill>
                <a:latin typeface="微软雅黑" panose="020B0503020204020204" pitchFamily="34" charset="-122"/>
                <a:ea typeface="微软雅黑" panose="020B0503020204020204" pitchFamily="34" charset="-122"/>
              </a:rPr>
              <a:t>2.</a:t>
            </a:r>
            <a:r>
              <a:rPr lang="zh-CN" altLang="en-US" sz="1600" b="1" dirty="0" smtClean="0">
                <a:solidFill>
                  <a:srgbClr val="FF0000"/>
                </a:solidFill>
                <a:latin typeface="微软雅黑" panose="020B0503020204020204" pitchFamily="34" charset="-122"/>
                <a:ea typeface="微软雅黑" panose="020B0503020204020204" pitchFamily="34" charset="-122"/>
              </a:rPr>
              <a:t>设备在非正常状态下运行：</a:t>
            </a:r>
          </a:p>
          <a:p>
            <a:endParaRPr lang="zh-CN" altLang="en-US" sz="1600" dirty="0" smtClean="0">
              <a:solidFill>
                <a:srgbClr val="FF0000"/>
              </a:solidFill>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--2.1</a:t>
            </a:r>
            <a:r>
              <a:rPr lang="zh-CN" altLang="en-US" sz="1600" dirty="0" smtClean="0">
                <a:latin typeface="微软雅黑" panose="020B0503020204020204" pitchFamily="34" charset="-122"/>
                <a:ea typeface="微软雅黑" panose="020B0503020204020204" pitchFamily="34" charset="-122"/>
              </a:rPr>
              <a:t>设备带病运转；</a:t>
            </a:r>
          </a:p>
          <a:p>
            <a:pPr>
              <a:buFontTx/>
              <a:buNone/>
            </a:pPr>
            <a:endParaRPr lang="en-US" altLang="zh-CN"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--2.2</a:t>
            </a:r>
            <a:r>
              <a:rPr lang="zh-CN" altLang="en-US" sz="1600" dirty="0" smtClean="0">
                <a:latin typeface="微软雅黑" panose="020B0503020204020204" pitchFamily="34" charset="-122"/>
                <a:ea typeface="微软雅黑" panose="020B0503020204020204" pitchFamily="34" charset="-122"/>
              </a:rPr>
              <a:t>超负荷运转；</a:t>
            </a:r>
          </a:p>
          <a:p>
            <a:pPr>
              <a:buFontTx/>
              <a:buNone/>
            </a:pPr>
            <a:endParaRPr lang="en-US" altLang="zh-CN"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--2.3</a:t>
            </a:r>
            <a:r>
              <a:rPr lang="zh-CN" altLang="en-US" sz="1600" dirty="0" smtClean="0">
                <a:latin typeface="微软雅黑" panose="020B0503020204020204" pitchFamily="34" charset="-122"/>
                <a:ea typeface="微软雅黑" panose="020B0503020204020204" pitchFamily="34" charset="-122"/>
              </a:rPr>
              <a:t>维修、调正不良；</a:t>
            </a:r>
          </a:p>
          <a:p>
            <a:pPr>
              <a:buFontTx/>
              <a:buNone/>
            </a:pPr>
            <a:endParaRPr lang="zh-CN" altLang="en-US"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--2.4</a:t>
            </a:r>
            <a:r>
              <a:rPr lang="zh-CN" altLang="en-US" sz="1600" dirty="0" smtClean="0">
                <a:latin typeface="微软雅黑" panose="020B0503020204020204" pitchFamily="34" charset="-122"/>
                <a:ea typeface="微软雅黑" panose="020B0503020204020204" pitchFamily="34" charset="-122"/>
              </a:rPr>
              <a:t>设备失修；</a:t>
            </a:r>
          </a:p>
          <a:p>
            <a:pPr>
              <a:buFontTx/>
              <a:buNone/>
            </a:pPr>
            <a:endParaRPr lang="zh-CN" altLang="en-US"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--2.5</a:t>
            </a:r>
            <a:r>
              <a:rPr lang="zh-CN" altLang="en-US" sz="1600" dirty="0" smtClean="0">
                <a:latin typeface="微软雅黑" panose="020B0503020204020204" pitchFamily="34" charset="-122"/>
                <a:ea typeface="微软雅黑" panose="020B0503020204020204" pitchFamily="34" charset="-122"/>
              </a:rPr>
              <a:t>地面不平；</a:t>
            </a:r>
          </a:p>
          <a:p>
            <a:pPr>
              <a:buFontTx/>
              <a:buNone/>
            </a:pPr>
            <a:endParaRPr lang="zh-CN" altLang="en-US" sz="1600" dirty="0" smtClean="0">
              <a:latin typeface="微软雅黑" panose="020B0503020204020204" pitchFamily="34" charset="-122"/>
              <a:ea typeface="微软雅黑" panose="020B0503020204020204" pitchFamily="34" charset="-122"/>
            </a:endParaRPr>
          </a:p>
          <a:p>
            <a:pPr>
              <a:buFontTx/>
              <a:buNone/>
            </a:pPr>
            <a:r>
              <a:rPr lang="en-US" altLang="zh-CN" sz="1600" dirty="0" smtClean="0">
                <a:latin typeface="微软雅黑" panose="020B0503020204020204" pitchFamily="34" charset="-122"/>
                <a:ea typeface="微软雅黑" panose="020B0503020204020204" pitchFamily="34" charset="-122"/>
              </a:rPr>
              <a:t>--2.6</a:t>
            </a:r>
            <a:r>
              <a:rPr lang="zh-CN" altLang="en-US" sz="1600" dirty="0" smtClean="0">
                <a:latin typeface="微软雅黑" panose="020B0503020204020204" pitchFamily="34" charset="-122"/>
                <a:ea typeface="微软雅黑" panose="020B0503020204020204" pitchFamily="34" charset="-122"/>
              </a:rPr>
              <a:t>保养不当、设备失灵；</a:t>
            </a: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258" y="3436479"/>
            <a:ext cx="3354546" cy="23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Oval 5"/>
          <p:cNvSpPr>
            <a:spLocks noChangeArrowheads="1"/>
          </p:cNvSpPr>
          <p:nvPr/>
        </p:nvSpPr>
        <p:spPr bwMode="auto">
          <a:xfrm>
            <a:off x="6404134" y="4348198"/>
            <a:ext cx="1372314"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497" y="1051983"/>
            <a:ext cx="3278307" cy="226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7" name="Oval 7"/>
          <p:cNvSpPr>
            <a:spLocks noChangeArrowheads="1"/>
          </p:cNvSpPr>
          <p:nvPr/>
        </p:nvSpPr>
        <p:spPr bwMode="auto">
          <a:xfrm>
            <a:off x="6785333" y="2033834"/>
            <a:ext cx="762397" cy="56105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81928" name="Picture 8" descr="图像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348" y="2033835"/>
            <a:ext cx="2344371" cy="2875421"/>
          </a:xfrm>
          <a:prstGeom prst="rect">
            <a:avLst/>
          </a:prstGeom>
          <a:noFill/>
          <a:extLst>
            <a:ext uri="{909E8E84-426E-40DD-AFC4-6F175D3DCCD1}">
              <a14:hiddenFill xmlns:a14="http://schemas.microsoft.com/office/drawing/2010/main">
                <a:solidFill>
                  <a:srgbClr val="FFFFFF"/>
                </a:solidFill>
              </a14:hiddenFill>
            </a:ext>
          </a:extLst>
        </p:spPr>
      </p:pic>
      <p:sp>
        <p:nvSpPr>
          <p:cNvPr id="81929" name="Oval 9"/>
          <p:cNvSpPr>
            <a:spLocks noChangeArrowheads="1"/>
          </p:cNvSpPr>
          <p:nvPr/>
        </p:nvSpPr>
        <p:spPr bwMode="auto">
          <a:xfrm>
            <a:off x="3354546" y="3015685"/>
            <a:ext cx="1219835" cy="1122116"/>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20320"/>
            <a:ext cx="8462921" cy="491579"/>
          </a:xfrm>
          <a:prstGeom prst="rect">
            <a:avLst/>
          </a:prstGeom>
        </p:spPr>
      </p:pic>
    </p:spTree>
    <p:extLst>
      <p:ext uri="{BB962C8B-B14F-4D97-AF65-F5344CB8AC3E}">
        <p14:creationId xmlns:p14="http://schemas.microsoft.com/office/powerpoint/2010/main" val="340074195"/>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82947" name="Rectangle 3"/>
          <p:cNvSpPr>
            <a:spLocks noGrp="1" noChangeArrowheads="1"/>
          </p:cNvSpPr>
          <p:nvPr>
            <p:ph idx="1"/>
          </p:nvPr>
        </p:nvSpPr>
        <p:spPr/>
        <p:txBody>
          <a:bodyPr/>
          <a:lstStyle/>
          <a:p>
            <a:pPr>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3</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rPr>
              <a:t>个人劳保用品缺少或缺陷：</a:t>
            </a:r>
            <a:endParaRPr lang="zh-CN" altLang="en-US" sz="1600" dirty="0" smtClean="0">
              <a:solidFill>
                <a:srgbClr val="FF0000"/>
              </a:solidFill>
              <a:latin typeface="微软雅黑" panose="020B0503020204020204" pitchFamily="34" charset="-122"/>
              <a:ea typeface="微软雅黑" panose="020B0503020204020204" pitchFamily="34" charset="-122"/>
            </a:endParaRPr>
          </a:p>
          <a:p>
            <a:pPr>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--3.1</a:t>
            </a:r>
            <a:r>
              <a:rPr lang="zh-CN" altLang="en-US" sz="1600" dirty="0" smtClean="0">
                <a:latin typeface="微软雅黑" panose="020B0503020204020204" pitchFamily="34" charset="-122"/>
                <a:ea typeface="微软雅黑" panose="020B0503020204020204" pitchFamily="34" charset="-122"/>
              </a:rPr>
              <a:t>无个人劳保用品；</a:t>
            </a:r>
          </a:p>
          <a:p>
            <a:pPr>
              <a:lnSpc>
                <a:spcPct val="150000"/>
              </a:lnSpc>
              <a:spcAft>
                <a:spcPts val="600"/>
              </a:spcAft>
              <a:buFontTx/>
              <a:buNone/>
            </a:pPr>
            <a:r>
              <a:rPr lang="en-US" altLang="zh-CN" sz="1600" dirty="0" smtClean="0">
                <a:latin typeface="微软雅黑" panose="020B0503020204020204" pitchFamily="34" charset="-122"/>
                <a:ea typeface="微软雅黑" panose="020B0503020204020204" pitchFamily="34" charset="-122"/>
              </a:rPr>
              <a:t>      --3.2</a:t>
            </a:r>
            <a:r>
              <a:rPr lang="zh-CN" altLang="en-US" sz="1600" dirty="0" smtClean="0">
                <a:latin typeface="微软雅黑" panose="020B0503020204020204" pitchFamily="34" charset="-122"/>
                <a:ea typeface="微软雅黑" panose="020B0503020204020204" pitchFamily="34" charset="-122"/>
              </a:rPr>
              <a:t>所用个人劳保用品不符合安全要求。</a:t>
            </a:r>
          </a:p>
          <a:p>
            <a:endParaRPr lang="zh-CN" altLang="en-US" dirty="0" smtClean="0">
              <a:latin typeface="微软雅黑" panose="020B0503020204020204" pitchFamily="34" charset="-122"/>
              <a:ea typeface="微软雅黑" panose="020B0503020204020204" pitchFamily="34" charset="-122"/>
            </a:endParaRPr>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937" y="2867910"/>
            <a:ext cx="3861863" cy="266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1570129886"/>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Text_1"/>
          <p:cNvSpPr/>
          <p:nvPr/>
        </p:nvSpPr>
        <p:spPr>
          <a:xfrm>
            <a:off x="444731" y="923640"/>
            <a:ext cx="8306229" cy="4896680"/>
          </a:xfrm>
          <a:prstGeom prst="roundRect">
            <a:avLst>
              <a:gd name="adj" fmla="val 7686"/>
            </a:avLst>
          </a:prstGeom>
          <a:solidFill>
            <a:schemeClr val="bg1"/>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500" tIns="756000" rIns="94500" bIns="0">
            <a:normAutofit/>
          </a:bodyPr>
          <a:lstStyle/>
          <a:p>
            <a:pPr eaLnBrk="1" fontAlgn="auto" hangingPunct="1">
              <a:lnSpc>
                <a:spcPct val="130000"/>
              </a:lnSpc>
              <a:spcBef>
                <a:spcPts val="0"/>
              </a:spcBef>
              <a:spcAft>
                <a:spcPts val="0"/>
              </a:spcAft>
              <a:defRPr/>
            </a:pPr>
            <a:endParaRPr lang="zh-CN" altLang="en-US" sz="1600" dirty="0">
              <a:solidFill>
                <a:srgbClr val="C1553B"/>
              </a:solidFill>
              <a:latin typeface="微软雅黑" panose="020B0503020204020204" pitchFamily="34" charset="-122"/>
              <a:ea typeface="微软雅黑" panose="020B0503020204020204" pitchFamily="34" charset="-122"/>
            </a:endParaRPr>
          </a:p>
        </p:txBody>
      </p:sp>
      <p:sp>
        <p:nvSpPr>
          <p:cNvPr id="83971" name="Rectangle 3"/>
          <p:cNvSpPr>
            <a:spLocks noGrp="1" noChangeArrowheads="1"/>
          </p:cNvSpPr>
          <p:nvPr>
            <p:ph idx="1"/>
          </p:nvPr>
        </p:nvSpPr>
        <p:spPr>
          <a:xfrm>
            <a:off x="457438" y="1139670"/>
            <a:ext cx="8233887" cy="4464620"/>
          </a:xfrm>
        </p:spPr>
        <p:txBody>
          <a:bodyPr/>
          <a:lstStyle/>
          <a:p>
            <a:pPr>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4.</a:t>
            </a:r>
            <a:r>
              <a:rPr lang="zh-CN" altLang="en-US" sz="1600" b="1" dirty="0" smtClean="0">
                <a:solidFill>
                  <a:srgbClr val="FF0000"/>
                </a:solidFill>
                <a:latin typeface="微软雅黑" panose="020B0503020204020204" pitchFamily="34" charset="-122"/>
                <a:ea typeface="微软雅黑" panose="020B0503020204020204" pitchFamily="34" charset="-122"/>
              </a:rPr>
              <a:t>生产、施工场地环境不良：</a:t>
            </a:r>
          </a:p>
          <a:p>
            <a:pPr lvl="2">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4.1 </a:t>
            </a:r>
            <a:r>
              <a:rPr lang="zh-CN" altLang="en-US" sz="1600" b="1" dirty="0" smtClean="0">
                <a:solidFill>
                  <a:srgbClr val="FF0000"/>
                </a:solidFill>
                <a:latin typeface="微软雅黑" panose="020B0503020204020204" pitchFamily="34" charset="-122"/>
                <a:ea typeface="微软雅黑" panose="020B0503020204020204" pitchFamily="34" charset="-122"/>
              </a:rPr>
              <a:t>照明光线不良：</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4.1.1</a:t>
            </a:r>
            <a:r>
              <a:rPr lang="zh-CN" altLang="en-US" sz="1600" dirty="0" smtClean="0">
                <a:latin typeface="微软雅黑" panose="020B0503020204020204" pitchFamily="34" charset="-122"/>
                <a:ea typeface="微软雅黑" panose="020B0503020204020204" pitchFamily="34" charset="-122"/>
              </a:rPr>
              <a:t>照度不够；</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4.1.2</a:t>
            </a:r>
            <a:r>
              <a:rPr lang="zh-CN" altLang="en-US" sz="1600" dirty="0" smtClean="0">
                <a:latin typeface="微软雅黑" panose="020B0503020204020204" pitchFamily="34" charset="-122"/>
                <a:ea typeface="微软雅黑" panose="020B0503020204020204" pitchFamily="34" charset="-122"/>
              </a:rPr>
              <a:t>作业场地烟、雾、尘弥漫，视物不清；</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4.1.3</a:t>
            </a:r>
            <a:r>
              <a:rPr lang="zh-CN" altLang="en-US" sz="1600" dirty="0" smtClean="0">
                <a:latin typeface="微软雅黑" panose="020B0503020204020204" pitchFamily="34" charset="-122"/>
                <a:ea typeface="微软雅黑" panose="020B0503020204020204" pitchFamily="34" charset="-122"/>
              </a:rPr>
              <a:t>光线过强。</a:t>
            </a:r>
          </a:p>
          <a:p>
            <a:pPr lvl="2">
              <a:lnSpc>
                <a:spcPct val="150000"/>
              </a:lnSpc>
              <a:spcAft>
                <a:spcPts val="600"/>
              </a:spcAft>
            </a:pPr>
            <a:r>
              <a:rPr lang="en-US" altLang="zh-CN" sz="1600" b="1" dirty="0" smtClean="0">
                <a:solidFill>
                  <a:srgbClr val="FF0000"/>
                </a:solidFill>
                <a:latin typeface="微软雅黑" panose="020B0503020204020204" pitchFamily="34" charset="-122"/>
                <a:ea typeface="微软雅黑" panose="020B0503020204020204" pitchFamily="34" charset="-122"/>
              </a:rPr>
              <a:t>4.2</a:t>
            </a:r>
            <a:r>
              <a:rPr lang="zh-CN" altLang="en-US" sz="1600" b="1" dirty="0" smtClean="0">
                <a:solidFill>
                  <a:srgbClr val="FF0000"/>
                </a:solidFill>
                <a:latin typeface="微软雅黑" panose="020B0503020204020204" pitchFamily="34" charset="-122"/>
                <a:ea typeface="微软雅黑" panose="020B0503020204020204" pitchFamily="34" charset="-122"/>
              </a:rPr>
              <a:t>通风不良：</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4.2.1</a:t>
            </a:r>
            <a:r>
              <a:rPr lang="zh-CN" altLang="en-US" sz="1600" dirty="0" smtClean="0">
                <a:latin typeface="微软雅黑" panose="020B0503020204020204" pitchFamily="34" charset="-122"/>
                <a:ea typeface="微软雅黑" panose="020B0503020204020204" pitchFamily="34" charset="-122"/>
              </a:rPr>
              <a:t>无通风；</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4.2.2</a:t>
            </a:r>
            <a:r>
              <a:rPr lang="zh-CN" altLang="en-US" sz="1600" dirty="0" smtClean="0">
                <a:latin typeface="微软雅黑" panose="020B0503020204020204" pitchFamily="34" charset="-122"/>
                <a:ea typeface="微软雅黑" panose="020B0503020204020204" pitchFamily="34" charset="-122"/>
              </a:rPr>
              <a:t>通风系统效率低；</a:t>
            </a:r>
          </a:p>
          <a:p>
            <a:pPr lvl="3">
              <a:lnSpc>
                <a:spcPct val="150000"/>
              </a:lnSpc>
              <a:spcAft>
                <a:spcPts val="600"/>
              </a:spcAft>
            </a:pPr>
            <a:r>
              <a:rPr lang="en-US" altLang="zh-CN" sz="1600" dirty="0" smtClean="0">
                <a:latin typeface="微软雅黑" panose="020B0503020204020204" pitchFamily="34" charset="-122"/>
                <a:ea typeface="微软雅黑" panose="020B0503020204020204" pitchFamily="34" charset="-122"/>
              </a:rPr>
              <a:t>4.2.3</a:t>
            </a:r>
            <a:r>
              <a:rPr lang="zh-CN" altLang="en-US" sz="1600" dirty="0" smtClean="0">
                <a:latin typeface="微软雅黑" panose="020B0503020204020204" pitchFamily="34" charset="-122"/>
                <a:ea typeface="微软雅黑" panose="020B0503020204020204" pitchFamily="34" charset="-122"/>
              </a:rPr>
              <a:t>风流短路</a:t>
            </a:r>
            <a:r>
              <a:rPr lang="zh-CN" altLang="en-US" sz="1600" dirty="0">
                <a:latin typeface="微软雅黑" panose="020B0503020204020204" pitchFamily="34" charset="-122"/>
                <a:ea typeface="微软雅黑" panose="020B0503020204020204" pitchFamily="34" charset="-122"/>
              </a:rPr>
              <a:t>。</a:t>
            </a:r>
            <a:endParaRPr lang="zh-CN" altLang="en-US" sz="1600" dirty="0" smtClean="0">
              <a:latin typeface="微软雅黑" panose="020B0503020204020204" pitchFamily="34" charset="-122"/>
              <a:ea typeface="微软雅黑" panose="020B0503020204020204" pitchFamily="34" charset="-122"/>
            </a:endParaRPr>
          </a:p>
        </p:txBody>
      </p:sp>
      <p:sp>
        <p:nvSpPr>
          <p:cNvPr id="4" name="Rectangle 12"/>
          <p:cNvSpPr>
            <a:spLocks noChangeArrowheads="1"/>
          </p:cNvSpPr>
          <p:nvPr/>
        </p:nvSpPr>
        <p:spPr bwMode="auto">
          <a:xfrm>
            <a:off x="444732" y="48852"/>
            <a:ext cx="4219205"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zh-CN" altLang="en-US" sz="2400" b="1" u="none" dirty="0">
                <a:latin typeface="微软雅黑" panose="020B0503020204020204" pitchFamily="34" charset="-122"/>
                <a:ea typeface="微软雅黑" panose="020B0503020204020204" pitchFamily="34" charset="-122"/>
              </a:rPr>
              <a:t>机器设备及环境的不安全状态</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4068120726"/>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l="11250" t="3000" r="11250" b="9000"/>
          <a:stretch>
            <a:fillRect/>
          </a:stretch>
        </p:blipFill>
        <p:spPr bwMode="auto">
          <a:xfrm>
            <a:off x="0" y="695396"/>
            <a:ext cx="9148763" cy="5628994"/>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Text Box 3"/>
          <p:cNvSpPr txBox="1">
            <a:spLocks noChangeArrowheads="1"/>
          </p:cNvSpPr>
          <p:nvPr/>
        </p:nvSpPr>
        <p:spPr bwMode="auto">
          <a:xfrm>
            <a:off x="0" y="-12490"/>
            <a:ext cx="9148763" cy="707886"/>
          </a:xfrm>
          <a:prstGeom prst="rect">
            <a:avLst/>
          </a:prstGeom>
          <a:solidFill>
            <a:schemeClr val="accent5">
              <a:lumMod val="50000"/>
            </a:schemeClr>
          </a:solidFill>
          <a:ln>
            <a:noFill/>
          </a:ln>
          <a:effectLst/>
          <a:extLst/>
        </p:spPr>
        <p:txBody>
          <a:bodyPr>
            <a:spAutoFit/>
          </a:bodyPr>
          <a:lstStyle>
            <a:lvl1pPr marL="158750" indent="-158750" eaLnBrk="0" hangingPunct="0">
              <a:defRPr sz="2400" baseline="-25000">
                <a:solidFill>
                  <a:schemeClr val="tx1"/>
                </a:solidFill>
                <a:latin typeface="Arial" charset="0"/>
                <a:cs typeface="Arial" charset="0"/>
              </a:defRPr>
            </a:lvl1pPr>
            <a:lvl2pPr eaLnBrk="0" hangingPunct="0">
              <a:defRPr sz="2400" baseline="-25000">
                <a:solidFill>
                  <a:schemeClr val="tx1"/>
                </a:solidFill>
                <a:latin typeface="Arial" charset="0"/>
                <a:cs typeface="Arial" charset="0"/>
              </a:defRPr>
            </a:lvl2pPr>
            <a:lvl3pPr eaLnBrk="0" hangingPunct="0">
              <a:defRPr sz="2400" baseline="-25000">
                <a:solidFill>
                  <a:schemeClr val="tx1"/>
                </a:solidFill>
                <a:latin typeface="Arial" charset="0"/>
                <a:cs typeface="Arial" charset="0"/>
              </a:defRPr>
            </a:lvl3pPr>
            <a:lvl4pPr eaLnBrk="0" hangingPunct="0">
              <a:defRPr sz="2400" baseline="-25000">
                <a:solidFill>
                  <a:schemeClr val="tx1"/>
                </a:solidFill>
                <a:latin typeface="Arial" charset="0"/>
                <a:cs typeface="Arial" charset="0"/>
              </a:defRPr>
            </a:lvl4pPr>
            <a:lvl5pPr eaLnBrk="0" hangingPunct="0">
              <a:defRPr sz="2400" baseline="-25000">
                <a:solidFill>
                  <a:schemeClr val="tx1"/>
                </a:solidFill>
                <a:latin typeface="Arial" charset="0"/>
                <a:cs typeface="Arial" charset="0"/>
              </a:defRPr>
            </a:lvl5pPr>
            <a:lvl6pPr eaLnBrk="0" fontAlgn="base" hangingPunct="0">
              <a:spcBef>
                <a:spcPct val="0"/>
              </a:spcBef>
              <a:spcAft>
                <a:spcPct val="0"/>
              </a:spcAft>
              <a:defRPr sz="2400" baseline="-25000">
                <a:solidFill>
                  <a:schemeClr val="tx1"/>
                </a:solidFill>
                <a:latin typeface="Arial" charset="0"/>
                <a:cs typeface="Arial" charset="0"/>
              </a:defRPr>
            </a:lvl6pPr>
            <a:lvl7pPr eaLnBrk="0" fontAlgn="base" hangingPunct="0">
              <a:spcBef>
                <a:spcPct val="0"/>
              </a:spcBef>
              <a:spcAft>
                <a:spcPct val="0"/>
              </a:spcAft>
              <a:defRPr sz="2400" baseline="-25000">
                <a:solidFill>
                  <a:schemeClr val="tx1"/>
                </a:solidFill>
                <a:latin typeface="Arial" charset="0"/>
                <a:cs typeface="Arial" charset="0"/>
              </a:defRPr>
            </a:lvl7pPr>
            <a:lvl8pPr eaLnBrk="0" fontAlgn="base" hangingPunct="0">
              <a:spcBef>
                <a:spcPct val="0"/>
              </a:spcBef>
              <a:spcAft>
                <a:spcPct val="0"/>
              </a:spcAft>
              <a:defRPr sz="2400" baseline="-25000">
                <a:solidFill>
                  <a:schemeClr val="tx1"/>
                </a:solidFill>
                <a:latin typeface="Arial" charset="0"/>
                <a:cs typeface="Arial" charset="0"/>
              </a:defRPr>
            </a:lvl8pPr>
            <a:lvl9pPr eaLnBrk="0" fontAlgn="base" hangingPunct="0">
              <a:spcBef>
                <a:spcPct val="0"/>
              </a:spcBef>
              <a:spcAft>
                <a:spcPct val="0"/>
              </a:spcAft>
              <a:defRPr sz="2400" baseline="-25000">
                <a:solidFill>
                  <a:schemeClr val="tx1"/>
                </a:solidFill>
                <a:latin typeface="Arial" charset="0"/>
                <a:cs typeface="Arial" charset="0"/>
              </a:defRPr>
            </a:lvl9pPr>
          </a:lstStyle>
          <a:p>
            <a:pPr algn="ctr" eaLnBrk="1" hangingPunct="1">
              <a:spcBef>
                <a:spcPts val="0"/>
              </a:spcBef>
            </a:pPr>
            <a:r>
              <a:rPr lang="zh-CN" altLang="en-US" sz="2000" baseline="0" dirty="0" smtClean="0">
                <a:solidFill>
                  <a:schemeClr val="bg1"/>
                </a:solidFill>
                <a:ea typeface="黑体" pitchFamily="2" charset="-122"/>
              </a:rPr>
              <a:t>课堂练习：</a:t>
            </a:r>
            <a:endParaRPr lang="en-US" altLang="zh-CN" sz="2000" baseline="0" dirty="0" smtClean="0">
              <a:solidFill>
                <a:schemeClr val="bg1"/>
              </a:solidFill>
              <a:ea typeface="黑体" pitchFamily="2" charset="-122"/>
            </a:endParaRPr>
          </a:p>
          <a:p>
            <a:pPr algn="ctr" eaLnBrk="1" hangingPunct="1">
              <a:spcBef>
                <a:spcPts val="0"/>
              </a:spcBef>
            </a:pPr>
            <a:r>
              <a:rPr lang="zh-CN" altLang="en-US" sz="2000" baseline="0" dirty="0" smtClean="0">
                <a:solidFill>
                  <a:schemeClr val="bg1"/>
                </a:solidFill>
                <a:ea typeface="黑体" pitchFamily="2" charset="-122"/>
              </a:rPr>
              <a:t>请找出本</a:t>
            </a:r>
            <a:r>
              <a:rPr lang="zh-CN" altLang="en-US" sz="2000" baseline="0" dirty="0">
                <a:solidFill>
                  <a:schemeClr val="bg1"/>
                </a:solidFill>
                <a:ea typeface="黑体" pitchFamily="2" charset="-122"/>
              </a:rPr>
              <a:t>图中所有人的不安全行为及环境、设备等的不安全状态？</a:t>
            </a:r>
          </a:p>
        </p:txBody>
      </p:sp>
    </p:spTree>
    <p:extLst>
      <p:ext uri="{BB962C8B-B14F-4D97-AF65-F5344CB8AC3E}">
        <p14:creationId xmlns:p14="http://schemas.microsoft.com/office/powerpoint/2010/main" val="2926494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253781" y="-12490"/>
            <a:ext cx="8233887" cy="635600"/>
          </a:xfrm>
          <a:prstGeom prst="rect">
            <a:avLst/>
          </a:prstGeom>
        </p:spPr>
        <p:txBody>
          <a:bodyPr/>
          <a:lstStyle/>
          <a:p>
            <a:pPr>
              <a:lnSpc>
                <a:spcPct val="150000"/>
              </a:lnSpc>
            </a:pPr>
            <a:r>
              <a:rPr lang="zh-CN" altLang="en-US" sz="2000" dirty="0" smtClean="0">
                <a:ea typeface="黑体" pitchFamily="2" charset="-122"/>
              </a:rPr>
              <a:t>   </a:t>
            </a:r>
            <a:r>
              <a:rPr lang="en-US" altLang="zh-CN" sz="2000" dirty="0" smtClean="0">
                <a:ea typeface="黑体" pitchFamily="2" charset="-122"/>
              </a:rPr>
              <a:t>1.</a:t>
            </a:r>
            <a:r>
              <a:rPr lang="zh-CN" altLang="en-US" sz="2000" dirty="0">
                <a:ea typeface="黑体" pitchFamily="2" charset="-122"/>
              </a:rPr>
              <a:t> 不安全行为：</a:t>
            </a:r>
            <a:r>
              <a:rPr lang="zh-CN" altLang="en-US" sz="2000" dirty="0" smtClean="0">
                <a:ea typeface="黑体" pitchFamily="2" charset="-122"/>
              </a:rPr>
              <a:t>攀爬不安全位置</a:t>
            </a:r>
          </a:p>
        </p:txBody>
      </p:sp>
      <p:pic>
        <p:nvPicPr>
          <p:cNvPr id="1034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Oval 4"/>
          <p:cNvSpPr>
            <a:spLocks noChangeArrowheads="1"/>
          </p:cNvSpPr>
          <p:nvPr/>
        </p:nvSpPr>
        <p:spPr bwMode="auto">
          <a:xfrm>
            <a:off x="1296075" y="3085818"/>
            <a:ext cx="1067356" cy="84158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29" name="Oval 5"/>
          <p:cNvSpPr>
            <a:spLocks noChangeArrowheads="1"/>
          </p:cNvSpPr>
          <p:nvPr/>
        </p:nvSpPr>
        <p:spPr bwMode="auto">
          <a:xfrm>
            <a:off x="762397" y="1332512"/>
            <a:ext cx="1067356" cy="70132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30" name="Oval 6"/>
          <p:cNvSpPr>
            <a:spLocks noChangeArrowheads="1"/>
          </p:cNvSpPr>
          <p:nvPr/>
        </p:nvSpPr>
        <p:spPr bwMode="auto">
          <a:xfrm>
            <a:off x="4879340" y="1051984"/>
            <a:ext cx="1143595" cy="771454"/>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389648083"/>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2.</a:t>
            </a:r>
            <a:r>
              <a:rPr lang="zh-CN" altLang="en-US" sz="2000" dirty="0">
                <a:ea typeface="黑体" pitchFamily="2" charset="-122"/>
              </a:rPr>
              <a:t> 不安全行为：</a:t>
            </a:r>
            <a:r>
              <a:rPr lang="zh-CN" altLang="en-US" sz="2000" dirty="0" smtClean="0">
                <a:ea typeface="黑体" pitchFamily="2" charset="-122"/>
              </a:rPr>
              <a:t>违章驾驶机动车辆</a:t>
            </a:r>
          </a:p>
        </p:txBody>
      </p:sp>
      <p:pic>
        <p:nvPicPr>
          <p:cNvPr id="1044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2" name="Oval 4"/>
          <p:cNvSpPr>
            <a:spLocks noChangeArrowheads="1"/>
          </p:cNvSpPr>
          <p:nvPr/>
        </p:nvSpPr>
        <p:spPr bwMode="auto">
          <a:xfrm>
            <a:off x="1753513" y="2174099"/>
            <a:ext cx="1601034" cy="1402644"/>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53" name="Oval 5"/>
          <p:cNvSpPr>
            <a:spLocks noChangeArrowheads="1"/>
          </p:cNvSpPr>
          <p:nvPr/>
        </p:nvSpPr>
        <p:spPr bwMode="auto">
          <a:xfrm>
            <a:off x="3507026" y="2033834"/>
            <a:ext cx="1296075" cy="119224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矩形 1"/>
          <p:cNvSpPr/>
          <p:nvPr/>
        </p:nvSpPr>
        <p:spPr>
          <a:xfrm>
            <a:off x="1356587" y="842348"/>
            <a:ext cx="6818294" cy="369332"/>
          </a:xfrm>
          <a:prstGeom prst="rect">
            <a:avLst/>
          </a:prstGeom>
        </p:spPr>
        <p:txBody>
          <a:bodyPr wrap="square">
            <a:spAutoFit/>
          </a:bodyPr>
          <a:lstStyle/>
          <a:p>
            <a:r>
              <a:rPr lang="zh-CN" altLang="en-US" dirty="0">
                <a:ea typeface="黑体" pitchFamily="2" charset="-122"/>
              </a:rPr>
              <a:t>（叉车司机视线受阻但没有倒车行驶、车间内违章停放小车）</a:t>
            </a:r>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004386398"/>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325791" y="131530"/>
            <a:ext cx="8233887" cy="504070"/>
          </a:xfrm>
          <a:prstGeom prst="rect">
            <a:avLst/>
          </a:prstGeom>
        </p:spPr>
        <p:txBody>
          <a:bodyPr/>
          <a:lstStyle/>
          <a:p>
            <a:pPr>
              <a:lnSpc>
                <a:spcPct val="150000"/>
              </a:lnSpc>
            </a:pPr>
            <a:r>
              <a:rPr lang="zh-CN" altLang="en-US" sz="2000" dirty="0" smtClean="0">
                <a:ea typeface="黑体" pitchFamily="2" charset="-122"/>
              </a:rPr>
              <a:t>    </a:t>
            </a:r>
            <a:r>
              <a:rPr lang="en-US" altLang="zh-CN" sz="2000" dirty="0" smtClean="0">
                <a:ea typeface="黑体" pitchFamily="2" charset="-122"/>
              </a:rPr>
              <a:t>3.</a:t>
            </a:r>
            <a:r>
              <a:rPr lang="zh-CN" altLang="en-US" sz="2000" dirty="0" smtClean="0">
                <a:ea typeface="黑体" pitchFamily="2" charset="-122"/>
              </a:rPr>
              <a:t>不</a:t>
            </a:r>
            <a:r>
              <a:rPr lang="zh-CN" altLang="en-US" sz="2000" dirty="0">
                <a:ea typeface="黑体" pitchFamily="2" charset="-122"/>
              </a:rPr>
              <a:t>安全行为：</a:t>
            </a:r>
            <a:r>
              <a:rPr lang="zh-CN" altLang="en-US" sz="2000" dirty="0" smtClean="0">
                <a:ea typeface="黑体" pitchFamily="2" charset="-122"/>
              </a:rPr>
              <a:t>在货叉下停留</a:t>
            </a:r>
          </a:p>
        </p:txBody>
      </p:sp>
      <p:pic>
        <p:nvPicPr>
          <p:cNvPr id="1054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6" name="Oval 4"/>
          <p:cNvSpPr>
            <a:spLocks noChangeArrowheads="1"/>
          </p:cNvSpPr>
          <p:nvPr/>
        </p:nvSpPr>
        <p:spPr bwMode="auto">
          <a:xfrm>
            <a:off x="4345662" y="3155950"/>
            <a:ext cx="1829753" cy="147277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817694941"/>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438" y="59520"/>
            <a:ext cx="8233887" cy="648089"/>
          </a:xfrm>
          <a:prstGeom prst="rect">
            <a:avLst/>
          </a:prstGeom>
        </p:spPr>
        <p:txBody>
          <a:bodyPr/>
          <a:lstStyle/>
          <a:p>
            <a:pPr>
              <a:lnSpc>
                <a:spcPct val="150000"/>
              </a:lnSpc>
            </a:pPr>
            <a:r>
              <a:rPr lang="en-US" altLang="zh-CN" sz="2000" dirty="0" smtClean="0">
                <a:ea typeface="黑体" pitchFamily="2" charset="-122"/>
              </a:rPr>
              <a:t>4.</a:t>
            </a:r>
            <a:r>
              <a:rPr lang="zh-CN" altLang="en-US" sz="2000" dirty="0" smtClean="0">
                <a:ea typeface="黑体" pitchFamily="2" charset="-122"/>
              </a:rPr>
              <a:t>不</a:t>
            </a:r>
            <a:r>
              <a:rPr lang="zh-CN" altLang="en-US" sz="2000" dirty="0">
                <a:ea typeface="黑体" pitchFamily="2" charset="-122"/>
              </a:rPr>
              <a:t>安全行为：</a:t>
            </a:r>
            <a:r>
              <a:rPr lang="zh-CN" altLang="en-US" sz="2000" dirty="0" smtClean="0">
                <a:ea typeface="黑体" pitchFamily="2" charset="-122"/>
              </a:rPr>
              <a:t>将危险废物与可回收废物混杂</a:t>
            </a:r>
          </a:p>
        </p:txBody>
      </p:sp>
      <p:pic>
        <p:nvPicPr>
          <p:cNvPr id="1064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0" name="Oval 4"/>
          <p:cNvSpPr>
            <a:spLocks noChangeArrowheads="1"/>
          </p:cNvSpPr>
          <p:nvPr/>
        </p:nvSpPr>
        <p:spPr bwMode="auto">
          <a:xfrm>
            <a:off x="2363430" y="4348198"/>
            <a:ext cx="2287191" cy="126238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641903377"/>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a:srcRect/>
          <a:stretch>
            <a:fillRect/>
          </a:stretch>
        </p:blipFill>
        <p:spPr bwMode="auto">
          <a:xfrm>
            <a:off x="5057018" y="3525172"/>
            <a:ext cx="3148111" cy="2314996"/>
          </a:xfrm>
          <a:prstGeom prst="rect">
            <a:avLst/>
          </a:prstGeom>
          <a:noFill/>
          <a:ln w="9525">
            <a:noFill/>
            <a:miter lim="800000"/>
            <a:headEnd/>
            <a:tailEnd/>
          </a:ln>
          <a:effectLst/>
        </p:spPr>
      </p:pic>
      <p:pic>
        <p:nvPicPr>
          <p:cNvPr id="13" name="Picture 3"/>
          <p:cNvPicPr>
            <a:picLocks noChangeAspect="1" noChangeArrowheads="1"/>
          </p:cNvPicPr>
          <p:nvPr/>
        </p:nvPicPr>
        <p:blipFill>
          <a:blip r:embed="rId3"/>
          <a:srcRect/>
          <a:stretch>
            <a:fillRect/>
          </a:stretch>
        </p:blipFill>
        <p:spPr bwMode="auto">
          <a:xfrm>
            <a:off x="222161" y="3381636"/>
            <a:ext cx="3492225" cy="2458532"/>
          </a:xfrm>
          <a:prstGeom prst="rect">
            <a:avLst/>
          </a:prstGeom>
          <a:noFill/>
          <a:ln w="9525">
            <a:noFill/>
            <a:miter lim="800000"/>
            <a:headEnd/>
            <a:tailEnd/>
          </a:ln>
          <a:effectLst/>
        </p:spPr>
      </p:pic>
      <p:sp>
        <p:nvSpPr>
          <p:cNvPr id="14" name="副标题 7"/>
          <p:cNvSpPr txBox="1">
            <a:spLocks/>
          </p:cNvSpPr>
          <p:nvPr/>
        </p:nvSpPr>
        <p:spPr>
          <a:xfrm>
            <a:off x="308460" y="903784"/>
            <a:ext cx="8572500" cy="5429250"/>
          </a:xfrm>
          <a:prstGeom prst="rect">
            <a:avLst/>
          </a:prstGeom>
        </p:spPr>
        <p:txBody>
          <a:bodyPr/>
          <a:lstStyle/>
          <a:p>
            <a:pPr defTabSz="457200" fontAlgn="auto">
              <a:lnSpc>
                <a:spcPct val="135000"/>
              </a:lnSpc>
              <a:spcBef>
                <a:spcPts val="0"/>
              </a:spcBef>
              <a:spcAft>
                <a:spcPts val="0"/>
              </a:spcAft>
              <a:buFont typeface="Arial" pitchFamily="34" charset="0"/>
              <a:buNone/>
              <a:defRPr/>
            </a:pPr>
            <a:r>
              <a:rPr lang="en-US" altLang="zh-CN" sz="1600" kern="0" dirty="0">
                <a:solidFill>
                  <a:srgbClr val="000000"/>
                </a:solidFill>
                <a:latin typeface="微软雅黑"/>
                <a:ea typeface="微软雅黑"/>
              </a:rPr>
              <a:t>	</a:t>
            </a:r>
            <a:endParaRPr lang="zh-CN" altLang="en-US" sz="1600" kern="0" dirty="0">
              <a:solidFill>
                <a:srgbClr val="000000"/>
              </a:solidFill>
              <a:latin typeface="微软雅黑"/>
              <a:ea typeface="微软雅黑"/>
            </a:endParaRPr>
          </a:p>
        </p:txBody>
      </p:sp>
      <p:sp>
        <p:nvSpPr>
          <p:cNvPr id="15" name="下箭头 14"/>
          <p:cNvSpPr/>
          <p:nvPr/>
        </p:nvSpPr>
        <p:spPr bwMode="auto">
          <a:xfrm rot="2573650">
            <a:off x="4232271" y="3516766"/>
            <a:ext cx="428628" cy="782697"/>
          </a:xfrm>
          <a:prstGeom prst="downArrow">
            <a:avLst/>
          </a:prstGeom>
          <a:solidFill>
            <a:srgbClr val="FFFFFF"/>
          </a:solidFill>
          <a:ln w="25400" cap="flat" cmpd="sng" algn="ctr">
            <a:solidFill>
              <a:srgbClr val="C0504D"/>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宋体" pitchFamily="2" charset="-122"/>
              <a:cs typeface="+mn-cs"/>
            </a:endParaRPr>
          </a:p>
        </p:txBody>
      </p:sp>
      <p:sp>
        <p:nvSpPr>
          <p:cNvPr id="16" name="左箭头标注 15"/>
          <p:cNvSpPr/>
          <p:nvPr/>
        </p:nvSpPr>
        <p:spPr bwMode="auto">
          <a:xfrm>
            <a:off x="4308958" y="903766"/>
            <a:ext cx="4429156" cy="1143008"/>
          </a:xfrm>
          <a:prstGeom prst="leftArrowCallout">
            <a:avLst>
              <a:gd name="adj1" fmla="val 25000"/>
              <a:gd name="adj2" fmla="val 25000"/>
              <a:gd name="adj3" fmla="val 25000"/>
              <a:gd name="adj4" fmla="val 81000"/>
            </a:avLst>
          </a:prstGeom>
          <a:solidFill>
            <a:srgbClr val="FFFFFF"/>
          </a:solidFill>
          <a:ln w="25400" cap="flat" cmpd="sng" algn="ctr">
            <a:solidFill>
              <a:srgbClr val="C0504D"/>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杨某某发现颜某某趴在输送带防护板上，上前拍了一下，问“怎么还没处理好”，颜某某没有回话，杨某某正面查看，发现颜某某面部发红，眼睛紧闭嘴唇发紫，感觉不对。立即停机，并向周边呼救。</a:t>
            </a:r>
            <a:endParaRPr kumimoji="0" lang="zh-CN" altLang="en-US" sz="1400" b="0" i="0" u="none" strike="noStrike" kern="0" cap="none" spc="0" normalizeH="0" baseline="0" noProof="0" dirty="0" smtClean="0">
              <a:ln>
                <a:noFill/>
              </a:ln>
              <a:solidFill>
                <a:srgbClr val="000000"/>
              </a:solidFill>
              <a:effectLst/>
              <a:uLnTx/>
              <a:uFillTx/>
              <a:latin typeface="Arial" charset="0"/>
              <a:ea typeface="宋体" pitchFamily="2" charset="-122"/>
              <a:cs typeface="+mn-cs"/>
            </a:endParaRPr>
          </a:p>
        </p:txBody>
      </p:sp>
      <p:sp>
        <p:nvSpPr>
          <p:cNvPr id="17" name="矩形 16"/>
          <p:cNvSpPr/>
          <p:nvPr/>
        </p:nvSpPr>
        <p:spPr bwMode="auto">
          <a:xfrm>
            <a:off x="4594710" y="2261088"/>
            <a:ext cx="2428892" cy="1428760"/>
          </a:xfrm>
          <a:prstGeom prst="rect">
            <a:avLst/>
          </a:prstGeom>
          <a:solidFill>
            <a:srgbClr val="FFFFFF"/>
          </a:solidFill>
          <a:ln w="25400" cap="flat" cmpd="sng" algn="ctr">
            <a:solidFill>
              <a:srgbClr val="C0504D"/>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于玉庆上前未拉动颜某某，考虑到其有高血压病史，疑为脑溢血病发，未敢继续挪动她。为防止其倒下摔伤磕碰到头部，就采取从后部托抱的方式进行了救援。</a:t>
            </a:r>
          </a:p>
        </p:txBody>
      </p:sp>
      <p:sp>
        <p:nvSpPr>
          <p:cNvPr id="18" name="下箭头标注 17"/>
          <p:cNvSpPr/>
          <p:nvPr/>
        </p:nvSpPr>
        <p:spPr bwMode="auto">
          <a:xfrm>
            <a:off x="7309354" y="2261088"/>
            <a:ext cx="1428760" cy="1714512"/>
          </a:xfrm>
          <a:prstGeom prst="downArrowCallout">
            <a:avLst>
              <a:gd name="adj1" fmla="val 30731"/>
              <a:gd name="adj2" fmla="val 25000"/>
              <a:gd name="adj3" fmla="val 14493"/>
              <a:gd name="adj4" fmla="val 79167"/>
            </a:avLst>
          </a:prstGeom>
          <a:solidFill>
            <a:srgbClr val="FFFFFF"/>
          </a:solidFill>
          <a:ln w="25400" cap="flat" cmpd="sng" algn="ctr">
            <a:solidFill>
              <a:srgbClr val="C0504D"/>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江正全看见于玉庆托抱吃力，拿了一个塑箱垫在颜某某屁股下面。</a:t>
            </a:r>
          </a:p>
        </p:txBody>
      </p:sp>
      <p:sp>
        <p:nvSpPr>
          <p:cNvPr id="19" name="椭圆 18"/>
          <p:cNvSpPr/>
          <p:nvPr/>
        </p:nvSpPr>
        <p:spPr bwMode="auto">
          <a:xfrm>
            <a:off x="8452362" y="1796600"/>
            <a:ext cx="214314" cy="214314"/>
          </a:xfrm>
          <a:prstGeom prst="ellipse">
            <a:avLst/>
          </a:prstGeom>
          <a:solidFill>
            <a:srgbClr val="FFFFFF"/>
          </a:solidFill>
          <a:ln w="25400" cap="flat" cmpd="sng" algn="ctr">
            <a:solidFill>
              <a:srgbClr val="B2C1DB"/>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cs typeface="+mn-cs"/>
              </a:rPr>
              <a:t>1</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cs typeface="+mn-cs"/>
            </a:endParaRPr>
          </a:p>
        </p:txBody>
      </p:sp>
      <p:sp>
        <p:nvSpPr>
          <p:cNvPr id="20" name="椭圆 19"/>
          <p:cNvSpPr/>
          <p:nvPr/>
        </p:nvSpPr>
        <p:spPr bwMode="auto">
          <a:xfrm>
            <a:off x="6666412" y="3404096"/>
            <a:ext cx="214314" cy="214314"/>
          </a:xfrm>
          <a:prstGeom prst="ellipse">
            <a:avLst/>
          </a:prstGeom>
          <a:solidFill>
            <a:srgbClr val="FFFFFF"/>
          </a:solidFill>
          <a:ln w="25400" cap="flat" cmpd="sng" algn="ctr">
            <a:solidFill>
              <a:srgbClr val="B2C1DB"/>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cs typeface="+mn-cs"/>
              </a:rPr>
              <a:t>2</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cs typeface="+mn-cs"/>
            </a:endParaRPr>
          </a:p>
        </p:txBody>
      </p:sp>
      <p:sp>
        <p:nvSpPr>
          <p:cNvPr id="21" name="椭圆 20"/>
          <p:cNvSpPr/>
          <p:nvPr/>
        </p:nvSpPr>
        <p:spPr bwMode="auto">
          <a:xfrm>
            <a:off x="8452362" y="3332658"/>
            <a:ext cx="214314" cy="214314"/>
          </a:xfrm>
          <a:prstGeom prst="ellipse">
            <a:avLst/>
          </a:prstGeom>
          <a:solidFill>
            <a:srgbClr val="FFFFFF"/>
          </a:solidFill>
          <a:ln w="25400" cap="flat" cmpd="sng" algn="ctr">
            <a:solidFill>
              <a:srgbClr val="B2C1DB"/>
            </a:solidFill>
            <a:prstDash val="soli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smtClean="0">
                <a:ln>
                  <a:noFill/>
                </a:ln>
                <a:solidFill>
                  <a:srgbClr val="000000"/>
                </a:solidFill>
                <a:effectLst/>
                <a:uLnTx/>
                <a:uFillTx/>
                <a:latin typeface="微软雅黑"/>
                <a:ea typeface="微软雅黑"/>
                <a:cs typeface="+mn-cs"/>
              </a:rPr>
              <a:t>3</a:t>
            </a:r>
            <a:endParaRPr kumimoji="0" lang="zh-CN" altLang="en-US" sz="1100" b="0" i="0" u="none" strike="noStrike" kern="0" cap="none" spc="0" normalizeH="0" baseline="0" noProof="0" dirty="0" smtClean="0">
              <a:ln>
                <a:noFill/>
              </a:ln>
              <a:solidFill>
                <a:srgbClr val="000000"/>
              </a:solidFill>
              <a:effectLst/>
              <a:uLnTx/>
              <a:uFillTx/>
              <a:latin typeface="微软雅黑"/>
              <a:ea typeface="微软雅黑"/>
              <a:cs typeface="+mn-cs"/>
            </a:endParaRPr>
          </a:p>
        </p:txBody>
      </p:sp>
      <p:pic>
        <p:nvPicPr>
          <p:cNvPr id="22" name="Picture 2"/>
          <p:cNvPicPr>
            <a:picLocks noChangeAspect="1" noChangeArrowheads="1"/>
          </p:cNvPicPr>
          <p:nvPr/>
        </p:nvPicPr>
        <p:blipFill>
          <a:blip r:embed="rId4"/>
          <a:srcRect/>
          <a:stretch>
            <a:fillRect/>
          </a:stretch>
        </p:blipFill>
        <p:spPr bwMode="auto">
          <a:xfrm>
            <a:off x="236992" y="903767"/>
            <a:ext cx="3500462" cy="2500330"/>
          </a:xfrm>
          <a:prstGeom prst="rect">
            <a:avLst/>
          </a:prstGeom>
          <a:noFill/>
          <a:ln w="9525">
            <a:noFill/>
            <a:miter lim="800000"/>
            <a:headEnd/>
            <a:tailEnd/>
          </a:ln>
          <a:effectLst/>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840168"/>
            <a:ext cx="8462921" cy="471732"/>
          </a:xfrm>
          <a:prstGeom prst="rect">
            <a:avLst/>
          </a:prstGeom>
        </p:spPr>
      </p:pic>
    </p:spTree>
    <p:extLst>
      <p:ext uri="{BB962C8B-B14F-4D97-AF65-F5344CB8AC3E}">
        <p14:creationId xmlns:p14="http://schemas.microsoft.com/office/powerpoint/2010/main" val="899309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457438" y="59520"/>
            <a:ext cx="8233887" cy="648089"/>
          </a:xfrm>
          <a:prstGeom prst="rect">
            <a:avLst/>
          </a:prstGeom>
        </p:spPr>
        <p:txBody>
          <a:bodyPr/>
          <a:lstStyle/>
          <a:p>
            <a:pPr>
              <a:lnSpc>
                <a:spcPct val="150000"/>
              </a:lnSpc>
            </a:pPr>
            <a:r>
              <a:rPr lang="en-US" altLang="zh-CN" sz="2000" dirty="0" smtClean="0">
                <a:ea typeface="黑体" pitchFamily="2" charset="-122"/>
              </a:rPr>
              <a:t>5.</a:t>
            </a:r>
            <a:r>
              <a:rPr lang="zh-CN" altLang="en-US" sz="2000" dirty="0" smtClean="0">
                <a:ea typeface="黑体" pitchFamily="2" charset="-122"/>
              </a:rPr>
              <a:t>不</a:t>
            </a:r>
            <a:r>
              <a:rPr lang="zh-CN" altLang="en-US" sz="2000" dirty="0">
                <a:ea typeface="黑体" pitchFamily="2" charset="-122"/>
              </a:rPr>
              <a:t>安全行为</a:t>
            </a:r>
            <a:r>
              <a:rPr lang="zh-CN" altLang="en-US" sz="2000" dirty="0" smtClean="0">
                <a:ea typeface="黑体" pitchFamily="2" charset="-122"/>
              </a:rPr>
              <a:t>：向下水道倾倒危险化学品</a:t>
            </a:r>
          </a:p>
        </p:txBody>
      </p:sp>
      <p:pic>
        <p:nvPicPr>
          <p:cNvPr id="1075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4" name="Oval 4"/>
          <p:cNvSpPr>
            <a:spLocks noChangeArrowheads="1"/>
          </p:cNvSpPr>
          <p:nvPr/>
        </p:nvSpPr>
        <p:spPr bwMode="auto">
          <a:xfrm>
            <a:off x="2820869" y="1753306"/>
            <a:ext cx="991116" cy="63119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97933509"/>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6.</a:t>
            </a:r>
            <a:r>
              <a:rPr lang="zh-CN" altLang="en-US" sz="2000" dirty="0" smtClean="0">
                <a:ea typeface="黑体" pitchFamily="2" charset="-122"/>
              </a:rPr>
              <a:t>不</a:t>
            </a:r>
            <a:r>
              <a:rPr lang="zh-CN" altLang="en-US" sz="2000" dirty="0">
                <a:ea typeface="黑体" pitchFamily="2" charset="-122"/>
              </a:rPr>
              <a:t>安全行为</a:t>
            </a:r>
            <a:r>
              <a:rPr lang="zh-CN" altLang="en-US" sz="2000" dirty="0" smtClean="0">
                <a:ea typeface="黑体" pitchFamily="2" charset="-122"/>
              </a:rPr>
              <a:t>：物体存放不当</a:t>
            </a:r>
          </a:p>
        </p:txBody>
      </p:sp>
      <p:pic>
        <p:nvPicPr>
          <p:cNvPr id="1085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8" name="Oval 4"/>
          <p:cNvSpPr>
            <a:spLocks noChangeArrowheads="1"/>
          </p:cNvSpPr>
          <p:nvPr/>
        </p:nvSpPr>
        <p:spPr bwMode="auto">
          <a:xfrm>
            <a:off x="991116" y="3436479"/>
            <a:ext cx="3583266" cy="245462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49" name="Oval 5"/>
          <p:cNvSpPr>
            <a:spLocks noChangeArrowheads="1"/>
          </p:cNvSpPr>
          <p:nvPr/>
        </p:nvSpPr>
        <p:spPr bwMode="auto">
          <a:xfrm>
            <a:off x="6937812" y="3997536"/>
            <a:ext cx="1601034" cy="84158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0" name="Oval 6"/>
          <p:cNvSpPr>
            <a:spLocks noChangeArrowheads="1"/>
          </p:cNvSpPr>
          <p:nvPr/>
        </p:nvSpPr>
        <p:spPr bwMode="auto">
          <a:xfrm>
            <a:off x="6251655" y="2314363"/>
            <a:ext cx="838637" cy="701322"/>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1" name="Oval 7"/>
          <p:cNvSpPr>
            <a:spLocks noChangeArrowheads="1"/>
          </p:cNvSpPr>
          <p:nvPr/>
        </p:nvSpPr>
        <p:spPr bwMode="auto">
          <a:xfrm>
            <a:off x="1601033" y="2033835"/>
            <a:ext cx="609918"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2" name="Oval 8"/>
          <p:cNvSpPr>
            <a:spLocks noChangeArrowheads="1"/>
          </p:cNvSpPr>
          <p:nvPr/>
        </p:nvSpPr>
        <p:spPr bwMode="auto">
          <a:xfrm>
            <a:off x="3811985" y="1963702"/>
            <a:ext cx="1677273" cy="63119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53" name="Oval 9"/>
          <p:cNvSpPr>
            <a:spLocks noChangeArrowheads="1"/>
          </p:cNvSpPr>
          <p:nvPr/>
        </p:nvSpPr>
        <p:spPr bwMode="auto">
          <a:xfrm>
            <a:off x="5184299" y="2314363"/>
            <a:ext cx="686157" cy="631190"/>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562011014"/>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7.</a:t>
            </a:r>
            <a:r>
              <a:rPr lang="zh-CN" altLang="en-US" sz="2000" dirty="0">
                <a:ea typeface="黑体" pitchFamily="2" charset="-122"/>
              </a:rPr>
              <a:t>不安全行为：</a:t>
            </a:r>
            <a:r>
              <a:rPr lang="zh-CN" altLang="en-US" sz="2000" dirty="0" smtClean="0">
                <a:ea typeface="黑体" pitchFamily="2" charset="-122"/>
              </a:rPr>
              <a:t>在非饮食场所饮食</a:t>
            </a:r>
          </a:p>
        </p:txBody>
      </p:sp>
      <p:pic>
        <p:nvPicPr>
          <p:cNvPr id="1095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2" name="Oval 4"/>
          <p:cNvSpPr>
            <a:spLocks noChangeArrowheads="1"/>
          </p:cNvSpPr>
          <p:nvPr/>
        </p:nvSpPr>
        <p:spPr bwMode="auto">
          <a:xfrm>
            <a:off x="1753513" y="4628727"/>
            <a:ext cx="1067356" cy="981851"/>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934054092"/>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8.</a:t>
            </a:r>
            <a:r>
              <a:rPr lang="zh-CN" altLang="en-US" sz="2000" dirty="0">
                <a:ea typeface="黑体" pitchFamily="2" charset="-122"/>
              </a:rPr>
              <a:t> 不安全行为：</a:t>
            </a:r>
            <a:r>
              <a:rPr lang="zh-CN" altLang="en-US" sz="2000" dirty="0" smtClean="0">
                <a:ea typeface="黑体" pitchFamily="2" charset="-122"/>
              </a:rPr>
              <a:t>在不安全场所工作</a:t>
            </a:r>
          </a:p>
        </p:txBody>
      </p:sp>
      <p:pic>
        <p:nvPicPr>
          <p:cNvPr id="1105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6" name="Oval 4"/>
          <p:cNvSpPr>
            <a:spLocks noChangeArrowheads="1"/>
          </p:cNvSpPr>
          <p:nvPr/>
        </p:nvSpPr>
        <p:spPr bwMode="auto">
          <a:xfrm>
            <a:off x="381199" y="1893570"/>
            <a:ext cx="1448554" cy="168317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597" name="Oval 5"/>
          <p:cNvSpPr>
            <a:spLocks noChangeArrowheads="1"/>
          </p:cNvSpPr>
          <p:nvPr/>
        </p:nvSpPr>
        <p:spPr bwMode="auto">
          <a:xfrm>
            <a:off x="2058472" y="1122116"/>
            <a:ext cx="991116" cy="1051983"/>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123232244"/>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en-US" altLang="zh-CN" sz="2000" dirty="0" smtClean="0">
                <a:ea typeface="黑体" pitchFamily="2" charset="-122"/>
              </a:rPr>
              <a:t>9.</a:t>
            </a:r>
            <a:r>
              <a:rPr lang="zh-CN" altLang="en-US" sz="2000" dirty="0">
                <a:ea typeface="黑体" pitchFamily="2" charset="-122"/>
              </a:rPr>
              <a:t>不安全行为</a:t>
            </a:r>
            <a:r>
              <a:rPr lang="zh-CN" altLang="en-US" sz="2000" dirty="0" smtClean="0">
                <a:ea typeface="黑体" pitchFamily="2" charset="-122"/>
              </a:rPr>
              <a:t>：行走在机动车道上而不是人行道上</a:t>
            </a:r>
          </a:p>
        </p:txBody>
      </p:sp>
      <p:pic>
        <p:nvPicPr>
          <p:cNvPr id="1116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0" name="Oval 4"/>
          <p:cNvSpPr>
            <a:spLocks noChangeArrowheads="1"/>
          </p:cNvSpPr>
          <p:nvPr/>
        </p:nvSpPr>
        <p:spPr bwMode="auto">
          <a:xfrm>
            <a:off x="4574382" y="2454628"/>
            <a:ext cx="914876" cy="981851"/>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89523780"/>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457438" y="59520"/>
            <a:ext cx="8233887" cy="576079"/>
          </a:xfrm>
          <a:prstGeom prst="rect">
            <a:avLst/>
          </a:prstGeom>
        </p:spPr>
        <p:txBody>
          <a:bodyPr/>
          <a:lstStyle/>
          <a:p>
            <a:pPr>
              <a:lnSpc>
                <a:spcPct val="150000"/>
              </a:lnSpc>
            </a:pPr>
            <a:r>
              <a:rPr lang="en-US" altLang="zh-CN" sz="2000" dirty="0" smtClean="0">
                <a:ea typeface="黑体" pitchFamily="2" charset="-122"/>
              </a:rPr>
              <a:t>10.</a:t>
            </a:r>
            <a:r>
              <a:rPr lang="zh-CN" altLang="en-US" sz="2000" dirty="0">
                <a:ea typeface="黑体" pitchFamily="2" charset="-122"/>
              </a:rPr>
              <a:t>不安全行为：临时</a:t>
            </a:r>
            <a:r>
              <a:rPr lang="zh-CN" altLang="en-US" sz="2000" dirty="0" smtClean="0">
                <a:ea typeface="黑体" pitchFamily="2" charset="-122"/>
              </a:rPr>
              <a:t>使用不安全设备</a:t>
            </a:r>
          </a:p>
        </p:txBody>
      </p:sp>
      <p:pic>
        <p:nvPicPr>
          <p:cNvPr id="1126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4" name="Oval 4"/>
          <p:cNvSpPr>
            <a:spLocks noChangeArrowheads="1"/>
          </p:cNvSpPr>
          <p:nvPr/>
        </p:nvSpPr>
        <p:spPr bwMode="auto">
          <a:xfrm>
            <a:off x="1524794" y="631190"/>
            <a:ext cx="991116" cy="119224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691416263"/>
      </p:ext>
    </p:extLst>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41821" y="59520"/>
            <a:ext cx="5094408" cy="576080"/>
          </a:xfrm>
        </p:spPr>
        <p:txBody>
          <a:bodyPr/>
          <a:lstStyle/>
          <a:p>
            <a:pPr>
              <a:lnSpc>
                <a:spcPct val="150000"/>
              </a:lnSpc>
            </a:pPr>
            <a:r>
              <a:rPr lang="en-US" altLang="zh-CN" sz="2000" dirty="0" smtClean="0">
                <a:ea typeface="黑体" pitchFamily="2" charset="-122"/>
              </a:rPr>
              <a:t>11.</a:t>
            </a:r>
            <a:r>
              <a:rPr lang="zh-CN" altLang="en-US" sz="2000" dirty="0" smtClean="0">
                <a:ea typeface="黑体" pitchFamily="2" charset="-122"/>
              </a:rPr>
              <a:t>不</a:t>
            </a:r>
            <a:r>
              <a:rPr lang="zh-CN" altLang="en-US" sz="2000" dirty="0">
                <a:ea typeface="黑体" pitchFamily="2" charset="-122"/>
              </a:rPr>
              <a:t>安全</a:t>
            </a:r>
            <a:r>
              <a:rPr lang="zh-CN" altLang="en-US" sz="2000" dirty="0" smtClean="0">
                <a:ea typeface="黑体" pitchFamily="2" charset="-122"/>
              </a:rPr>
              <a:t>行为</a:t>
            </a:r>
            <a:r>
              <a:rPr lang="zh-CN" altLang="en-US" sz="2000" dirty="0">
                <a:ea typeface="黑体" pitchFamily="2" charset="-122"/>
              </a:rPr>
              <a:t>：</a:t>
            </a:r>
            <a:r>
              <a:rPr lang="zh-CN" altLang="en-US" sz="2000" dirty="0" smtClean="0">
                <a:ea typeface="黑体" pitchFamily="2" charset="-122"/>
              </a:rPr>
              <a:t>没有盖上下水道盖</a:t>
            </a:r>
          </a:p>
        </p:txBody>
      </p:sp>
      <p:pic>
        <p:nvPicPr>
          <p:cNvPr id="113667" name="Picture 3"/>
          <p:cNvPicPr>
            <a:picLocks noGrp="1" noChangeAspect="1" noChangeArrowheads="1"/>
          </p:cNvPicPr>
          <p:nvPr>
            <p:ph type="body" orient="vert" idx="1"/>
          </p:nvPr>
        </p:nvPicPr>
        <p:blipFill>
          <a:blip r:embed="rId3">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8" name="Oval 4"/>
          <p:cNvSpPr>
            <a:spLocks noChangeArrowheads="1"/>
          </p:cNvSpPr>
          <p:nvPr/>
        </p:nvSpPr>
        <p:spPr bwMode="auto">
          <a:xfrm>
            <a:off x="4116943" y="3576743"/>
            <a:ext cx="838637" cy="631190"/>
          </a:xfrm>
          <a:prstGeom prst="ellipse">
            <a:avLst/>
          </a:prstGeom>
          <a:noFill/>
          <a:ln w="5715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2" name="对象 1"/>
          <p:cNvGraphicFramePr>
            <a:graphicFrameLocks noChangeAspect="1"/>
          </p:cNvGraphicFramePr>
          <p:nvPr>
            <p:extLst>
              <p:ext uri="{D42A27DB-BD31-4B8C-83A1-F6EECF244321}">
                <p14:modId xmlns:p14="http://schemas.microsoft.com/office/powerpoint/2010/main" val="1631977314"/>
              </p:ext>
            </p:extLst>
          </p:nvPr>
        </p:nvGraphicFramePr>
        <p:xfrm>
          <a:off x="4116388" y="2740025"/>
          <a:ext cx="914400" cy="828675"/>
        </p:xfrm>
        <a:graphic>
          <a:graphicData uri="http://schemas.openxmlformats.org/presentationml/2006/ole">
            <mc:AlternateContent xmlns:mc="http://schemas.openxmlformats.org/markup-compatibility/2006">
              <mc:Choice xmlns:v="urn:schemas-microsoft-com:vml" Requires="v">
                <p:oleObj spid="_x0000_s8216" name="FilentFolder풮䳊" r:id="rId4" imgW="914400" imgH="828720" progId="RTX.FileAttach">
                  <p:embed/>
                </p:oleObj>
              </mc:Choice>
              <mc:Fallback>
                <p:oleObj name="FilentFolder풮䳊" r:id="rId4" imgW="914400" imgH="828720" progId="RTX.FileAttach">
                  <p:embed/>
                  <p:pic>
                    <p:nvPicPr>
                      <p:cNvPr id="0" name=""/>
                      <p:cNvPicPr/>
                      <p:nvPr/>
                    </p:nvPicPr>
                    <p:blipFill>
                      <a:blip r:embed="rId5"/>
                      <a:stretch>
                        <a:fillRect/>
                      </a:stretch>
                    </p:blipFill>
                    <p:spPr>
                      <a:xfrm>
                        <a:off x="4116388" y="2740025"/>
                        <a:ext cx="914400" cy="828675"/>
                      </a:xfrm>
                      <a:prstGeom prst="rect">
                        <a:avLst/>
                      </a:prstGeom>
                    </p:spPr>
                  </p:pic>
                </p:oleObj>
              </mc:Fallback>
            </mc:AlternateContent>
          </a:graphicData>
        </a:graphic>
      </p:graphicFrame>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1358129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457438" y="-12490"/>
            <a:ext cx="8233887" cy="648089"/>
          </a:xfrm>
          <a:prstGeom prst="rect">
            <a:avLst/>
          </a:prstGeom>
        </p:spPr>
        <p:txBody>
          <a:bodyPr/>
          <a:lstStyle/>
          <a:p>
            <a:pPr>
              <a:lnSpc>
                <a:spcPct val="150000"/>
              </a:lnSpc>
            </a:pPr>
            <a:r>
              <a:rPr lang="en-US" altLang="zh-CN" sz="2000" dirty="0" smtClean="0">
                <a:ea typeface="黑体" pitchFamily="2" charset="-122"/>
              </a:rPr>
              <a:t>12.</a:t>
            </a:r>
            <a:r>
              <a:rPr lang="zh-CN" altLang="en-US" sz="2000" dirty="0" smtClean="0">
                <a:ea typeface="黑体" pitchFamily="2" charset="-122"/>
              </a:rPr>
              <a:t>行为不安全：员工站立在正在倒车的卡车后面</a:t>
            </a:r>
          </a:p>
        </p:txBody>
      </p:sp>
      <p:pic>
        <p:nvPicPr>
          <p:cNvPr id="1146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Oval 4"/>
          <p:cNvSpPr>
            <a:spLocks noChangeArrowheads="1"/>
          </p:cNvSpPr>
          <p:nvPr/>
        </p:nvSpPr>
        <p:spPr bwMode="auto">
          <a:xfrm>
            <a:off x="6785333" y="1963702"/>
            <a:ext cx="686157" cy="841587"/>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695477195"/>
      </p:ext>
    </p:extLst>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457438" y="-12490"/>
            <a:ext cx="8233887" cy="648090"/>
          </a:xfrm>
          <a:prstGeom prst="rect">
            <a:avLst/>
          </a:prstGeom>
        </p:spPr>
        <p:txBody>
          <a:bodyPr/>
          <a:lstStyle/>
          <a:p>
            <a:pPr>
              <a:lnSpc>
                <a:spcPct val="150000"/>
              </a:lnSpc>
            </a:pPr>
            <a:r>
              <a:rPr lang="zh-CN" altLang="en-US" sz="2000" dirty="0" smtClean="0">
                <a:ea typeface="黑体" pitchFamily="2" charset="-122"/>
              </a:rPr>
              <a:t>不</a:t>
            </a:r>
            <a:r>
              <a:rPr lang="zh-CN" altLang="en-US" sz="2000" dirty="0">
                <a:ea typeface="黑体" pitchFamily="2" charset="-122"/>
              </a:rPr>
              <a:t>安全环境</a:t>
            </a:r>
            <a:r>
              <a:rPr lang="zh-CN" altLang="en-US" sz="2000" dirty="0" smtClean="0">
                <a:ea typeface="黑体" pitchFamily="2" charset="-122"/>
              </a:rPr>
              <a:t>：地面有油</a:t>
            </a:r>
          </a:p>
        </p:txBody>
      </p:sp>
      <p:pic>
        <p:nvPicPr>
          <p:cNvPr id="1157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6" name="Oval 4"/>
          <p:cNvSpPr>
            <a:spLocks noChangeArrowheads="1"/>
          </p:cNvSpPr>
          <p:nvPr/>
        </p:nvSpPr>
        <p:spPr bwMode="auto">
          <a:xfrm>
            <a:off x="1753513" y="1893570"/>
            <a:ext cx="914876" cy="56105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808131032"/>
      </p:ext>
    </p:extLst>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457438" y="-12490"/>
            <a:ext cx="8233887" cy="720100"/>
          </a:xfrm>
          <a:prstGeom prst="rect">
            <a:avLst/>
          </a:prstGeom>
        </p:spPr>
        <p:txBody>
          <a:bodyPr/>
          <a:lstStyle/>
          <a:p>
            <a:pPr>
              <a:lnSpc>
                <a:spcPct val="150000"/>
              </a:lnSpc>
            </a:pPr>
            <a:r>
              <a:rPr lang="zh-CN" altLang="en-US" sz="2000" dirty="0" smtClean="0">
                <a:ea typeface="黑体" pitchFamily="2" charset="-122"/>
              </a:rPr>
              <a:t>物的不安全状态：地面不平（有坑）</a:t>
            </a:r>
          </a:p>
        </p:txBody>
      </p:sp>
      <p:pic>
        <p:nvPicPr>
          <p:cNvPr id="1167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250" t="3000" r="11250" b="9000"/>
          <a:stretch>
            <a:fillRect/>
          </a:stretch>
        </p:blipFill>
        <p:spPr>
          <a:xfrm>
            <a:off x="964115" y="1224392"/>
            <a:ext cx="7244359" cy="4165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0" name="Oval 4"/>
          <p:cNvSpPr>
            <a:spLocks noChangeArrowheads="1"/>
          </p:cNvSpPr>
          <p:nvPr/>
        </p:nvSpPr>
        <p:spPr bwMode="auto">
          <a:xfrm>
            <a:off x="1296075" y="3085818"/>
            <a:ext cx="609918" cy="561058"/>
          </a:xfrm>
          <a:prstGeom prst="ellipse">
            <a:avLst/>
          </a:prstGeom>
          <a:noFill/>
          <a:ln w="38100" algn="ctr">
            <a:solidFill>
              <a:srgbClr val="E7311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418798337"/>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a:spLocks noChangeArrowheads="1"/>
          </p:cNvSpPr>
          <p:nvPr/>
        </p:nvSpPr>
        <p:spPr bwMode="auto">
          <a:xfrm>
            <a:off x="571500" y="785813"/>
            <a:ext cx="7858125" cy="1384995"/>
          </a:xfrm>
          <a:prstGeom prst="rect">
            <a:avLst/>
          </a:prstGeom>
          <a:noFill/>
          <a:ln w="9525">
            <a:noFill/>
            <a:miter lim="800000"/>
            <a:headEnd/>
            <a:tailEnd/>
          </a:ln>
        </p:spPr>
        <p:txBody>
          <a:bodyPr>
            <a:spAutoFit/>
          </a:bodyPr>
          <a:lstStyle/>
          <a:p>
            <a:pPr eaLnBrk="0" hangingPunct="0">
              <a:lnSpc>
                <a:spcPct val="150000"/>
              </a:lnSpc>
              <a:buFont typeface="Arial" charset="0"/>
              <a:buNone/>
            </a:pPr>
            <a:r>
              <a:rPr lang="en-US" altLang="zh-CN" sz="1400" dirty="0" smtClean="0">
                <a:solidFill>
                  <a:srgbClr val="000000"/>
                </a:solidFill>
                <a:latin typeface="微软雅黑" pitchFamily="34" charset="-122"/>
                <a:ea typeface="微软雅黑" pitchFamily="34" charset="-122"/>
              </a:rPr>
              <a:t>       </a:t>
            </a:r>
            <a:r>
              <a:rPr lang="zh-CN" altLang="en-US" sz="1400" dirty="0" smtClean="0">
                <a:solidFill>
                  <a:srgbClr val="000000"/>
                </a:solidFill>
                <a:latin typeface="微软雅黑" pitchFamily="34" charset="-122"/>
                <a:ea typeface="微软雅黑" pitchFamily="34" charset="-122"/>
              </a:rPr>
              <a:t>由于事故发生时无直接目击人证，无监控视频等直接证据，经调查组现场调查、分析和医院诊断证明等材料，对事故过程进行还原推断，分析事故发生的直接原因为：当事人颜某某在发现转箱输送滚筒卡箱时，未停机，在设备运转的情况下处理卡箱故障，其佩戴的围巾被绞入输箱滚筒，颈部勒紧造成窒息。</a:t>
            </a:r>
            <a:endParaRPr lang="zh-CN" altLang="en-US" sz="1400" dirty="0">
              <a:solidFill>
                <a:srgbClr val="000000"/>
              </a:solidFill>
              <a:latin typeface="微软雅黑" pitchFamily="34" charset="-122"/>
              <a:ea typeface="微软雅黑" pitchFamily="34" charset="-122"/>
            </a:endParaRPr>
          </a:p>
        </p:txBody>
      </p:sp>
      <p:sp>
        <p:nvSpPr>
          <p:cNvPr id="11" name="灯片编号占位符 3"/>
          <p:cNvSpPr txBox="1">
            <a:spLocks/>
          </p:cNvSpPr>
          <p:nvPr/>
        </p:nvSpPr>
        <p:spPr>
          <a:xfrm>
            <a:off x="7208643" y="5415484"/>
            <a:ext cx="1595464" cy="423238"/>
          </a:xfrm>
          <a:prstGeom prst="rect">
            <a:avLst/>
          </a:prstGeom>
          <a:noFill/>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1pPr>
            <a:lvl2pPr marL="742950" indent="-28575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2pPr>
            <a:lvl3pPr marL="11430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3pPr>
            <a:lvl4pPr marL="16002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4pPr>
            <a:lvl5pPr marL="2057400" indent="-228600" algn="l" rtl="0" eaLnBrk="0" fontAlgn="base" hangingPunct="0">
              <a:spcBef>
                <a:spcPct val="0"/>
              </a:spcBef>
              <a:spcAft>
                <a:spcPct val="0"/>
              </a:spcAft>
              <a:buFont typeface="Arial" pitchFamily="34" charset="0"/>
              <a:defRPr kern="1200">
                <a:solidFill>
                  <a:schemeClr val="tx1"/>
                </a:solidFill>
                <a:latin typeface="Arial" charset="0"/>
                <a:ea typeface="宋体" charset="-122"/>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宋体" charset="-122"/>
                <a:cs typeface="+mn-cs"/>
              </a:defRPr>
            </a:lvl9pPr>
          </a:lstStyle>
          <a:p>
            <a:fld id="{232CE6EC-D394-4A9A-A10E-F9E72F6DF926}" type="slidenum">
              <a:rPr lang="en-US" altLang="zh-CN" smtClean="0">
                <a:solidFill>
                  <a:srgbClr val="000000"/>
                </a:solidFill>
                <a:latin typeface="微软雅黑" pitchFamily="34" charset="-122"/>
                <a:ea typeface="微软雅黑" pitchFamily="34" charset="-122"/>
              </a:rPr>
              <a:pPr/>
              <a:t>7</a:t>
            </a:fld>
            <a:endParaRPr lang="en-US" altLang="zh-CN" smtClean="0">
              <a:solidFill>
                <a:srgbClr val="000000"/>
              </a:solidFill>
              <a:latin typeface="微软雅黑" pitchFamily="34" charset="-122"/>
              <a:ea typeface="微软雅黑" pitchFamily="34" charset="-122"/>
            </a:endParaRPr>
          </a:p>
        </p:txBody>
      </p:sp>
      <p:pic>
        <p:nvPicPr>
          <p:cNvPr id="12" name="Picture 4"/>
          <p:cNvPicPr>
            <a:picLocks noChangeAspect="1" noChangeArrowheads="1"/>
          </p:cNvPicPr>
          <p:nvPr/>
        </p:nvPicPr>
        <p:blipFill>
          <a:blip r:embed="rId2"/>
          <a:srcRect/>
          <a:stretch>
            <a:fillRect/>
          </a:stretch>
        </p:blipFill>
        <p:spPr bwMode="auto">
          <a:xfrm>
            <a:off x="2139740" y="1875282"/>
            <a:ext cx="5592846" cy="3960551"/>
          </a:xfrm>
          <a:prstGeom prst="rect">
            <a:avLst/>
          </a:prstGeom>
          <a:noFill/>
          <a:ln w="9525">
            <a:noFill/>
            <a:miter lim="800000"/>
            <a:headEnd/>
            <a:tailEnd/>
          </a:ln>
        </p:spPr>
      </p:pic>
      <p:sp>
        <p:nvSpPr>
          <p:cNvPr id="13" name="矩形标注 12"/>
          <p:cNvSpPr/>
          <p:nvPr/>
        </p:nvSpPr>
        <p:spPr bwMode="auto">
          <a:xfrm>
            <a:off x="6573061" y="1916765"/>
            <a:ext cx="2495734" cy="1257660"/>
          </a:xfrm>
          <a:prstGeom prst="wedgeRectCallout">
            <a:avLst>
              <a:gd name="adj1" fmla="val -109062"/>
              <a:gd name="adj2" fmla="val 39084"/>
            </a:avLst>
          </a:prstGeom>
          <a:solidFill>
            <a:srgbClr val="FFFFFF"/>
          </a:solidFill>
          <a:ln w="25400" cap="flat" cmpd="sng" algn="ctr">
            <a:solidFill>
              <a:srgbClr val="AE4845"/>
            </a:solidFill>
            <a:prstDash val="solid"/>
            <a:headEnd type="none" w="med" len="med"/>
            <a:tailEnd type="none" w="med" len="med"/>
          </a:ln>
          <a:effectLst/>
          <a:extLst/>
        </p:spPr>
        <p:txBody>
          <a:bodyPr/>
          <a:lstStyle/>
          <a:p>
            <a:pPr marL="0" marR="0" lvl="0" indent="0" defTabSz="914400" eaLnBrk="0" fontAlgn="auto" latinLnBrk="0" hangingPunct="0">
              <a:lnSpc>
                <a:spcPts val="2000"/>
              </a:lnSpc>
              <a:spcBef>
                <a:spcPts val="0"/>
              </a:spcBef>
              <a:spcAft>
                <a:spcPts val="0"/>
              </a:spcAft>
              <a:buClrTx/>
              <a:buSzTx/>
              <a:buFont typeface="Arial" charset="0"/>
              <a:buNone/>
              <a:tabLst/>
              <a:defRPr/>
            </a:pPr>
            <a:r>
              <a:rPr kumimoji="0" lang="en-US" altLang="zh-CN" sz="1400" b="0" i="0" u="none" strike="noStrike" kern="0" cap="none" spc="0" normalizeH="0" baseline="0" noProof="0" dirty="0">
                <a:ln>
                  <a:noFill/>
                </a:ln>
                <a:solidFill>
                  <a:srgbClr val="000000"/>
                </a:solidFill>
                <a:effectLst/>
                <a:uLnTx/>
                <a:uFillTx/>
                <a:latin typeface="微软雅黑"/>
                <a:ea typeface="微软雅黑"/>
                <a:cs typeface="+mn-cs"/>
              </a:rPr>
              <a:t>1</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a:t>
            </a: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当事人颜某某在</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作业过程中，发现割箱机转箱机构处发生卡箱，遂来到转箱输送系统，进行处理。</a:t>
            </a:r>
          </a:p>
        </p:txBody>
      </p:sp>
      <p:sp>
        <p:nvSpPr>
          <p:cNvPr id="14" name="矩形标注 13"/>
          <p:cNvSpPr/>
          <p:nvPr/>
        </p:nvSpPr>
        <p:spPr bwMode="auto">
          <a:xfrm>
            <a:off x="7660281" y="3884072"/>
            <a:ext cx="1408514" cy="1792227"/>
          </a:xfrm>
          <a:prstGeom prst="wedgeRectCallout">
            <a:avLst>
              <a:gd name="adj1" fmla="val -50108"/>
              <a:gd name="adj2" fmla="val -22699"/>
            </a:avLst>
          </a:prstGeom>
          <a:solidFill>
            <a:srgbClr val="FFFFFF"/>
          </a:solidFill>
          <a:ln w="25400" cap="flat" cmpd="sng" algn="ctr">
            <a:solidFill>
              <a:srgbClr val="AE4845"/>
            </a:solidFill>
            <a:prstDash val="solid"/>
            <a:headEnd type="none" w="med" len="med"/>
            <a:tailEnd type="none" w="med" len="med"/>
          </a:ln>
          <a:effectLst/>
          <a:extLst/>
        </p:spPr>
        <p:txBody>
          <a:bodyPr/>
          <a:lstStyle/>
          <a:p>
            <a:pPr marL="0" marR="0" lvl="0" indent="0" defTabSz="914400" eaLnBrk="0" fontAlgn="auto" latinLnBrk="0" hangingPunct="0">
              <a:lnSpc>
                <a:spcPct val="100000"/>
              </a:lnSpc>
              <a:spcBef>
                <a:spcPts val="0"/>
              </a:spcBef>
              <a:spcAft>
                <a:spcPts val="0"/>
              </a:spcAft>
              <a:buClrTx/>
              <a:buSzTx/>
              <a:buFont typeface="Arial" charset="0"/>
              <a:buNone/>
              <a:tabLst/>
              <a:defRPr/>
            </a:pPr>
            <a:r>
              <a:rPr kumimoji="0" lang="en-US" altLang="zh-CN" sz="1400" b="0" i="0" u="none" strike="noStrike" kern="0" cap="none" spc="0" normalizeH="0" baseline="0" noProof="0" dirty="0">
                <a:ln>
                  <a:noFill/>
                </a:ln>
                <a:solidFill>
                  <a:srgbClr val="000000"/>
                </a:solidFill>
                <a:effectLst/>
                <a:uLnTx/>
                <a:uFillTx/>
                <a:latin typeface="微软雅黑"/>
                <a:ea typeface="微软雅黑"/>
                <a:cs typeface="+mn-cs"/>
              </a:rPr>
              <a:t>2</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、处理前，没有通过按下急停按钮或维修开关的方式停掉设备，滚筒处于运行</a:t>
            </a: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状态。</a:t>
            </a:r>
            <a:endPar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endParaRPr>
          </a:p>
        </p:txBody>
      </p:sp>
      <p:sp>
        <p:nvSpPr>
          <p:cNvPr id="15" name="线形标注 1 14"/>
          <p:cNvSpPr/>
          <p:nvPr/>
        </p:nvSpPr>
        <p:spPr bwMode="auto">
          <a:xfrm flipH="1">
            <a:off x="109760" y="4800741"/>
            <a:ext cx="2376271" cy="1035092"/>
          </a:xfrm>
          <a:prstGeom prst="borderCallout1">
            <a:avLst>
              <a:gd name="adj1" fmla="val 11417"/>
              <a:gd name="adj2" fmla="val -1250"/>
              <a:gd name="adj3" fmla="val -127304"/>
              <a:gd name="adj4" fmla="val -76121"/>
            </a:avLst>
          </a:prstGeom>
          <a:solidFill>
            <a:srgbClr val="FFFFFF"/>
          </a:solidFill>
          <a:ln w="25400" cap="flat" cmpd="sng" algn="ctr">
            <a:solidFill>
              <a:srgbClr val="AE4845"/>
            </a:solidFill>
            <a:prstDash val="solid"/>
            <a:headEnd type="none" w="med" len="med"/>
            <a:tailEnd type="none" w="med" len="med"/>
          </a:ln>
          <a:effectLst/>
          <a:extLst/>
        </p:spPr>
        <p:txBody>
          <a:bodyPr/>
          <a:lstStyle/>
          <a:p>
            <a:pPr marL="0" marR="0" lvl="0" indent="0" defTabSz="914400" eaLnBrk="0" fontAlgn="auto" latinLnBrk="0" hangingPunct="0">
              <a:lnSpc>
                <a:spcPts val="2000"/>
              </a:lnSpc>
              <a:spcBef>
                <a:spcPts val="0"/>
              </a:spcBef>
              <a:spcAft>
                <a:spcPts val="0"/>
              </a:spcAft>
              <a:buClrTx/>
              <a:buSzTx/>
              <a:buFont typeface="Arial" charset="0"/>
              <a:buNone/>
              <a:tabLst/>
              <a:defRPr/>
            </a:pPr>
            <a:r>
              <a:rPr kumimoji="0" lang="en-US" altLang="zh-CN" sz="1400" b="0" i="0" u="none" strike="noStrike" kern="0" cap="none" spc="0" normalizeH="0" baseline="0" noProof="0" dirty="0">
                <a:ln>
                  <a:noFill/>
                </a:ln>
                <a:solidFill>
                  <a:srgbClr val="000000"/>
                </a:solidFill>
                <a:effectLst/>
                <a:uLnTx/>
                <a:uFillTx/>
                <a:latin typeface="微软雅黑"/>
                <a:ea typeface="微软雅黑"/>
                <a:cs typeface="+mn-cs"/>
              </a:rPr>
              <a:t>3</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a:t>
            </a:r>
            <a:r>
              <a:rPr kumimoji="0" lang="zh-CN" altLang="en-US" sz="1400" b="0" i="0" u="none" strike="noStrike" kern="0" cap="none" spc="0" normalizeH="0" baseline="0" noProof="0" dirty="0" smtClean="0">
                <a:ln>
                  <a:noFill/>
                </a:ln>
                <a:solidFill>
                  <a:srgbClr val="000000"/>
                </a:solidFill>
                <a:effectLst/>
                <a:uLnTx/>
                <a:uFillTx/>
                <a:latin typeface="微软雅黑"/>
                <a:ea typeface="微软雅黑"/>
                <a:cs typeface="+mn-cs"/>
              </a:rPr>
              <a:t>在颜某某探身</a:t>
            </a:r>
            <a:r>
              <a:rPr kumimoji="0" lang="zh-CN" altLang="en-US" sz="1400" b="0" i="0" u="none" strike="noStrike" kern="0" cap="none" spc="0" normalizeH="0" baseline="0" noProof="0" dirty="0">
                <a:ln>
                  <a:noFill/>
                </a:ln>
                <a:solidFill>
                  <a:srgbClr val="000000"/>
                </a:solidFill>
                <a:effectLst/>
                <a:uLnTx/>
                <a:uFillTx/>
                <a:latin typeface="微软雅黑"/>
                <a:ea typeface="微软雅黑"/>
                <a:cs typeface="+mn-cs"/>
              </a:rPr>
              <a:t>处理卡箱时，颈部佩戴的围巾被绞入输箱滚筒，围巾勒紧造成窒息。</a:t>
            </a:r>
          </a:p>
        </p:txBody>
      </p:sp>
      <p:cxnSp>
        <p:nvCxnSpPr>
          <p:cNvPr id="16" name="直接连接符 9"/>
          <p:cNvCxnSpPr>
            <a:stCxn id="16" idx="4"/>
          </p:cNvCxnSpPr>
          <p:nvPr/>
        </p:nvCxnSpPr>
        <p:spPr bwMode="auto">
          <a:xfrm rot="5400000" flipH="1">
            <a:off x="7351519" y="3854650"/>
            <a:ext cx="207962" cy="427038"/>
          </a:xfrm>
          <a:prstGeom prst="line">
            <a:avLst/>
          </a:prstGeom>
          <a:noFill/>
          <a:ln w="25400" cap="flat" cmpd="sng" algn="ctr">
            <a:solidFill>
              <a:srgbClr val="AE4845"/>
            </a:solidFill>
            <a:prstDash val="solid"/>
            <a:headEnd type="none" w="med" len="med"/>
            <a:tailEnd type="none" w="med" len="med"/>
          </a:ln>
          <a:effectLst>
            <a:outerShdw blurRad="40000" dist="20000" dir="5400000" rotWithShape="0">
              <a:srgbClr val="000000">
                <a:alpha val="38000"/>
              </a:srgbClr>
            </a:outerShdw>
          </a:effectLst>
          <a:extLst/>
        </p:spPr>
      </p:cxnSp>
      <p:cxnSp>
        <p:nvCxnSpPr>
          <p:cNvPr id="17" name="直接箭头连接符 8"/>
          <p:cNvCxnSpPr/>
          <p:nvPr/>
        </p:nvCxnSpPr>
        <p:spPr bwMode="auto">
          <a:xfrm flipH="1">
            <a:off x="6835235" y="4230098"/>
            <a:ext cx="836483" cy="363538"/>
          </a:xfrm>
          <a:prstGeom prst="straightConnector1">
            <a:avLst/>
          </a:prstGeom>
          <a:noFill/>
          <a:ln w="25400" cap="flat" cmpd="sng" algn="ctr">
            <a:solidFill>
              <a:srgbClr val="AE4845"/>
            </a:solidFill>
            <a:prstDash val="solid"/>
            <a:headEnd type="none" w="med" len="med"/>
            <a:tailEnd type="arrow"/>
          </a:ln>
          <a:effectLst>
            <a:outerShdw blurRad="40000" dist="20000" dir="5400000" rotWithShape="0">
              <a:srgbClr val="000000">
                <a:alpha val="38000"/>
              </a:srgbClr>
            </a:outerShdw>
          </a:effectLst>
          <a:extLst/>
        </p:spPr>
      </p:cxn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38722"/>
            <a:ext cx="8462921" cy="473177"/>
          </a:xfrm>
          <a:prstGeom prst="rect">
            <a:avLst/>
          </a:prstGeom>
        </p:spPr>
      </p:pic>
    </p:spTree>
    <p:extLst>
      <p:ext uri="{BB962C8B-B14F-4D97-AF65-F5344CB8AC3E}">
        <p14:creationId xmlns:p14="http://schemas.microsoft.com/office/powerpoint/2010/main" val="39758024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txBox="1">
            <a:spLocks/>
          </p:cNvSpPr>
          <p:nvPr/>
        </p:nvSpPr>
        <p:spPr bwMode="auto">
          <a:xfrm>
            <a:off x="2495550" y="779463"/>
            <a:ext cx="4281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66" tIns="42133" rIns="84266" bIns="42133"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solidFill>
                  <a:schemeClr val="tx2"/>
                </a:solidFill>
                <a:latin typeface="微软雅黑" pitchFamily="34" charset="-122"/>
                <a:ea typeface="微软雅黑" pitchFamily="34" charset="-122"/>
              </a:rPr>
              <a:t>主要内容</a:t>
            </a:r>
          </a:p>
        </p:txBody>
      </p:sp>
      <p:sp>
        <p:nvSpPr>
          <p:cNvPr id="4100" name="Line 6"/>
          <p:cNvSpPr>
            <a:spLocks noChangeShapeType="1"/>
          </p:cNvSpPr>
          <p:nvPr/>
        </p:nvSpPr>
        <p:spPr bwMode="gray">
          <a:xfrm flipV="1">
            <a:off x="2693988" y="209893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9" name="Rectangle 7"/>
          <p:cNvSpPr>
            <a:spLocks noChangeArrowheads="1"/>
          </p:cNvSpPr>
          <p:nvPr/>
        </p:nvSpPr>
        <p:spPr bwMode="gray">
          <a:xfrm rot="3419336">
            <a:off x="2213769" y="1618713"/>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2" name="Text Box 8"/>
          <p:cNvSpPr txBox="1">
            <a:spLocks noChangeArrowheads="1"/>
          </p:cNvSpPr>
          <p:nvPr/>
        </p:nvSpPr>
        <p:spPr bwMode="gray">
          <a:xfrm>
            <a:off x="3134181" y="1670307"/>
            <a:ext cx="2478502"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什么是行为安全管理</a:t>
            </a:r>
          </a:p>
        </p:txBody>
      </p:sp>
      <p:sp>
        <p:nvSpPr>
          <p:cNvPr id="4103" name="Text Box 9"/>
          <p:cNvSpPr txBox="1">
            <a:spLocks noChangeArrowheads="1"/>
          </p:cNvSpPr>
          <p:nvPr/>
        </p:nvSpPr>
        <p:spPr bwMode="gray">
          <a:xfrm>
            <a:off x="2214563" y="160839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一</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2" name="Rectangle 11"/>
          <p:cNvSpPr>
            <a:spLocks noChangeArrowheads="1"/>
          </p:cNvSpPr>
          <p:nvPr/>
        </p:nvSpPr>
        <p:spPr bwMode="gray">
          <a:xfrm rot="3419336">
            <a:off x="2213769" y="2414050"/>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5" name="Text Box 12"/>
          <p:cNvSpPr txBox="1">
            <a:spLocks noChangeArrowheads="1"/>
          </p:cNvSpPr>
          <p:nvPr/>
        </p:nvSpPr>
        <p:spPr bwMode="gray">
          <a:xfrm>
            <a:off x="2227263" y="242595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二</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6" name="Text Box 15"/>
          <p:cNvSpPr txBox="1">
            <a:spLocks noChangeArrowheads="1"/>
          </p:cNvSpPr>
          <p:nvPr/>
        </p:nvSpPr>
        <p:spPr bwMode="gray">
          <a:xfrm>
            <a:off x="2179638" y="2827594"/>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8" name="Rectangle 7"/>
          <p:cNvSpPr>
            <a:spLocks noChangeArrowheads="1"/>
          </p:cNvSpPr>
          <p:nvPr/>
        </p:nvSpPr>
        <p:spPr bwMode="gray">
          <a:xfrm rot="3419336">
            <a:off x="2219326" y="3208594"/>
            <a:ext cx="400050" cy="390525"/>
          </a:xfrm>
          <a:prstGeom prst="rect">
            <a:avLst/>
          </a:prstGeom>
          <a:solidFill>
            <a:srgbClr val="00B05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4109" name="Text Box 9"/>
          <p:cNvSpPr txBox="1">
            <a:spLocks noChangeArrowheads="1"/>
          </p:cNvSpPr>
          <p:nvPr/>
        </p:nvSpPr>
        <p:spPr bwMode="gray">
          <a:xfrm>
            <a:off x="2214563" y="320224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8" name="Text Box 8"/>
          <p:cNvSpPr txBox="1">
            <a:spLocks noChangeArrowheads="1"/>
          </p:cNvSpPr>
          <p:nvPr/>
        </p:nvSpPr>
        <p:spPr bwMode="gray">
          <a:xfrm>
            <a:off x="3164344" y="2435481"/>
            <a:ext cx="4530346"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作业安全分析及不安全行为与状态识别</a:t>
            </a:r>
          </a:p>
        </p:txBody>
      </p:sp>
      <p:sp>
        <p:nvSpPr>
          <p:cNvPr id="29" name="Text Box 8"/>
          <p:cNvSpPr txBox="1">
            <a:spLocks noChangeArrowheads="1"/>
          </p:cNvSpPr>
          <p:nvPr/>
        </p:nvSpPr>
        <p:spPr bwMode="gray">
          <a:xfrm>
            <a:off x="3164344" y="3241569"/>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eaLnBrk="1" hangingPunct="1">
              <a:defRPr sz="2000" b="1">
                <a:latin typeface="微软雅黑" pitchFamily="34" charset="-122"/>
                <a:ea typeface="微软雅黑" pitchFamily="34" charset="-122"/>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如何做好员工行为管理</a:t>
            </a:r>
          </a:p>
        </p:txBody>
      </p:sp>
      <p:pic>
        <p:nvPicPr>
          <p:cNvPr id="4114" name="Picture 1" descr="C:\Documents and Settings\liujieyou\Local Settings\Temporary Internet Files\Content.IE5\CXMV4D6B\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80000">
            <a:off x="850900" y="2957139"/>
            <a:ext cx="841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6"/>
          <p:cNvSpPr>
            <a:spLocks noChangeShapeType="1"/>
          </p:cNvSpPr>
          <p:nvPr/>
        </p:nvSpPr>
        <p:spPr bwMode="gray">
          <a:xfrm flipV="1">
            <a:off x="2676525" y="287998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4116" name="Line 6"/>
          <p:cNvSpPr>
            <a:spLocks noChangeShapeType="1"/>
          </p:cNvSpPr>
          <p:nvPr/>
        </p:nvSpPr>
        <p:spPr bwMode="gray">
          <a:xfrm flipV="1">
            <a:off x="2663825" y="3681669"/>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8" name="Rectangle 7"/>
          <p:cNvSpPr>
            <a:spLocks noChangeArrowheads="1"/>
          </p:cNvSpPr>
          <p:nvPr/>
        </p:nvSpPr>
        <p:spPr bwMode="gray">
          <a:xfrm rot="3419336">
            <a:off x="2237981" y="3979055"/>
            <a:ext cx="400050" cy="390525"/>
          </a:xfrm>
          <a:prstGeom prst="rect">
            <a:avLst/>
          </a:prstGeom>
          <a:solidFill>
            <a:srgbClr val="C0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1" name="Text Box 8"/>
          <p:cNvSpPr txBox="1">
            <a:spLocks noChangeArrowheads="1"/>
          </p:cNvSpPr>
          <p:nvPr/>
        </p:nvSpPr>
        <p:spPr bwMode="gray">
          <a:xfrm>
            <a:off x="3182999" y="401203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如何进行安全行为观察</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3" name="Line 6"/>
          <p:cNvSpPr>
            <a:spLocks noChangeShapeType="1"/>
          </p:cNvSpPr>
          <p:nvPr/>
        </p:nvSpPr>
        <p:spPr bwMode="gray">
          <a:xfrm flipV="1">
            <a:off x="2682480" y="445213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24" name="Rectangle 7"/>
          <p:cNvSpPr>
            <a:spLocks noChangeArrowheads="1"/>
          </p:cNvSpPr>
          <p:nvPr/>
        </p:nvSpPr>
        <p:spPr bwMode="gray">
          <a:xfrm rot="3419336">
            <a:off x="2255147" y="4771165"/>
            <a:ext cx="400050" cy="390525"/>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5" name="Text Box 9"/>
          <p:cNvSpPr txBox="1">
            <a:spLocks noChangeArrowheads="1"/>
          </p:cNvSpPr>
          <p:nvPr/>
        </p:nvSpPr>
        <p:spPr bwMode="gray">
          <a:xfrm>
            <a:off x="2252037" y="4764815"/>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smtClean="0">
                <a:solidFill>
                  <a:srgbClr val="FFFFFF"/>
                </a:solidFill>
                <a:latin typeface="微软雅黑" pitchFamily="34" charset="-122"/>
                <a:ea typeface="微软雅黑" pitchFamily="34" charset="-122"/>
                <a:cs typeface="Arial" pitchFamily="34" charset="0"/>
              </a:rPr>
              <a:t>五</a:t>
            </a:r>
            <a:endParaRPr lang="en-US" altLang="zh-CN" sz="2200" b="1" dirty="0">
              <a:solidFill>
                <a:srgbClr val="FFFFFF"/>
              </a:solidFill>
              <a:latin typeface="微软雅黑" pitchFamily="34" charset="-122"/>
              <a:ea typeface="微软雅黑" pitchFamily="34" charset="-122"/>
              <a:cs typeface="Arial" pitchFamily="34" charset="0"/>
            </a:endParaRPr>
          </a:p>
        </p:txBody>
      </p:sp>
      <p:sp>
        <p:nvSpPr>
          <p:cNvPr id="26" name="Text Box 8"/>
          <p:cNvSpPr txBox="1">
            <a:spLocks noChangeArrowheads="1"/>
          </p:cNvSpPr>
          <p:nvPr/>
        </p:nvSpPr>
        <p:spPr bwMode="gray">
          <a:xfrm>
            <a:off x="3200165" y="480414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安全行为观察案例分享</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7" name="Line 6"/>
          <p:cNvSpPr>
            <a:spLocks noChangeShapeType="1"/>
          </p:cNvSpPr>
          <p:nvPr/>
        </p:nvSpPr>
        <p:spPr bwMode="gray">
          <a:xfrm flipV="1">
            <a:off x="2699646" y="524424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30" name="Text Box 9"/>
          <p:cNvSpPr txBox="1">
            <a:spLocks noChangeArrowheads="1"/>
          </p:cNvSpPr>
          <p:nvPr/>
        </p:nvSpPr>
        <p:spPr bwMode="gray">
          <a:xfrm>
            <a:off x="2252037" y="3951441"/>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a:solidFill>
                  <a:srgbClr val="FFFFFF"/>
                </a:solidFill>
                <a:latin typeface="微软雅黑" pitchFamily="34" charset="-122"/>
                <a:ea typeface="微软雅黑" pitchFamily="34" charset="-122"/>
                <a:cs typeface="Arial" pitchFamily="34" charset="0"/>
              </a:rPr>
              <a:t>四</a:t>
            </a:r>
            <a:endParaRPr lang="en-US" altLang="zh-CN" sz="2200" b="1" dirty="0">
              <a:solidFill>
                <a:srgbClr val="FFFFFF"/>
              </a:solidFill>
              <a:latin typeface="微软雅黑" pitchFamily="34" charset="-122"/>
              <a:ea typeface="微软雅黑" pitchFamily="34" charset="-122"/>
              <a:cs typeface="Arial" pitchFamily="34" charset="0"/>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6804579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457438" y="108750"/>
            <a:ext cx="8233887" cy="454840"/>
          </a:xfrm>
          <a:prstGeom prst="rect">
            <a:avLst/>
          </a:prstGeom>
          <a:noFill/>
          <a:ln>
            <a:noFill/>
          </a:ln>
          <a:extLst/>
        </p:spPr>
        <p:txBody>
          <a:bodyPr vert="horz" wrap="square" lIns="91440" tIns="45720" rIns="91440" bIns="45720" numCol="1" anchor="ctr" anchorCtr="0" compatLnSpc="1">
            <a:prstTxWarp prst="textNoShape">
              <a:avLst/>
            </a:prstTxWarp>
          </a:bodyPr>
          <a:lstStyle/>
          <a:p>
            <a:r>
              <a:rPr lang="zh-CN" altLang="en-US" sz="2400" b="1" dirty="0" smtClean="0"/>
              <a:t>我们的</a:t>
            </a:r>
            <a:r>
              <a:rPr lang="zh-CN" altLang="en-US" sz="2400" dirty="0" smtClean="0"/>
              <a:t>安全</a:t>
            </a:r>
            <a:r>
              <a:rPr lang="zh-CN" altLang="en-US" sz="2400" b="1" dirty="0" smtClean="0"/>
              <a:t>管理</a:t>
            </a:r>
            <a:r>
              <a:rPr lang="zh-CN" altLang="en-US" sz="2400" dirty="0" smtClean="0"/>
              <a:t>是否</a:t>
            </a:r>
            <a:r>
              <a:rPr lang="zh-CN" altLang="en-US" sz="2400" b="1" dirty="0" smtClean="0"/>
              <a:t>常存在这些问题？</a:t>
            </a:r>
            <a:endParaRPr lang="zh-CN" altLang="en-US" sz="2400" b="1" dirty="0"/>
          </a:p>
        </p:txBody>
      </p:sp>
      <p:sp>
        <p:nvSpPr>
          <p:cNvPr id="222211" name="Rectangle 3"/>
          <p:cNvSpPr>
            <a:spLocks noGrp="1" noChangeArrowheads="1"/>
          </p:cNvSpPr>
          <p:nvPr>
            <p:ph idx="1"/>
          </p:nvPr>
        </p:nvSpPr>
        <p:spPr>
          <a:xfrm>
            <a:off x="325791" y="1355700"/>
            <a:ext cx="6650508" cy="3672510"/>
          </a:xfrm>
          <a:solidFill>
            <a:schemeClr val="bg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ctr" anchorCtr="0" compatLnSpc="1">
            <a:prstTxWarp prst="textNoShape">
              <a:avLst/>
            </a:prstTxWarp>
            <a:noAutofit/>
          </a:bodyPr>
          <a:lstStyle/>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、主要靠各类管理人员到现场观察获得信息；</a:t>
            </a:r>
            <a:endPar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、主要靠各类人员的主观判断进行管理；</a:t>
            </a:r>
            <a:endPar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、高层管理者很难全面</a:t>
            </a:r>
            <a:r>
              <a:rPr lang="zh-CN" altLang="en-US" sz="2000" kern="1200" dirty="0" smtClean="0">
                <a:latin typeface="Times New Roman" panose="02020603050405020304" pitchFamily="18" charset="0"/>
                <a:ea typeface="微软雅黑" panose="020B0503020204020204" pitchFamily="34" charset="-122"/>
                <a:cs typeface="Times New Roman" panose="02020603050405020304" pitchFamily="18" charset="0"/>
              </a:rPr>
              <a:t>获得基层现场的</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情况；</a:t>
            </a:r>
            <a:endPar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、哪里出问题就管哪里，不出问题就万事大吉；</a:t>
            </a: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、以罚代管现象相当普遍；</a:t>
            </a: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、管理链条存在许多断链；</a:t>
            </a:r>
            <a:endPar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ct val="0"/>
              </a:spcBef>
              <a:spcAft>
                <a:spcPts val="300"/>
              </a:spcAft>
              <a:buNone/>
            </a:pPr>
            <a:r>
              <a:rPr lang="en-US" altLang="zh-CN" sz="2000" kern="12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2000" kern="1200" dirty="0">
                <a:latin typeface="Times New Roman" panose="02020603050405020304" pitchFamily="18" charset="0"/>
                <a:ea typeface="微软雅黑" panose="020B0503020204020204" pitchFamily="34" charset="-122"/>
                <a:cs typeface="Times New Roman" panose="02020603050405020304" pitchFamily="18" charset="0"/>
              </a:rPr>
              <a:t>、其他</a:t>
            </a:r>
          </a:p>
        </p:txBody>
      </p:sp>
      <p:sp>
        <p:nvSpPr>
          <p:cNvPr id="222212" name="AutoShape 4"/>
          <p:cNvSpPr>
            <a:spLocks noChangeArrowheads="1"/>
          </p:cNvSpPr>
          <p:nvPr/>
        </p:nvSpPr>
        <p:spPr bwMode="auto">
          <a:xfrm>
            <a:off x="7166741" y="1499720"/>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个人拥有</a:t>
            </a:r>
          </a:p>
        </p:txBody>
      </p:sp>
      <p:sp>
        <p:nvSpPr>
          <p:cNvPr id="222213" name="AutoShape 5"/>
          <p:cNvSpPr>
            <a:spLocks noChangeArrowheads="1"/>
          </p:cNvSpPr>
          <p:nvPr/>
        </p:nvSpPr>
        <p:spPr bwMode="auto">
          <a:xfrm>
            <a:off x="7166741" y="2003790"/>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随意性大</a:t>
            </a:r>
          </a:p>
        </p:txBody>
      </p:sp>
      <p:sp>
        <p:nvSpPr>
          <p:cNvPr id="222214" name="AutoShape 6"/>
          <p:cNvSpPr>
            <a:spLocks noChangeArrowheads="1"/>
          </p:cNvSpPr>
          <p:nvPr/>
        </p:nvSpPr>
        <p:spPr bwMode="auto">
          <a:xfrm>
            <a:off x="7166741" y="2507860"/>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十分紧张</a:t>
            </a:r>
          </a:p>
        </p:txBody>
      </p:sp>
      <p:sp>
        <p:nvSpPr>
          <p:cNvPr id="222215" name="AutoShape 7"/>
          <p:cNvSpPr>
            <a:spLocks noChangeArrowheads="1"/>
          </p:cNvSpPr>
          <p:nvPr/>
        </p:nvSpPr>
        <p:spPr bwMode="auto">
          <a:xfrm>
            <a:off x="7166741" y="3018192"/>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救火队员</a:t>
            </a:r>
          </a:p>
        </p:txBody>
      </p:sp>
      <p:sp>
        <p:nvSpPr>
          <p:cNvPr id="222216" name="AutoShape 8"/>
          <p:cNvSpPr>
            <a:spLocks noChangeArrowheads="1"/>
          </p:cNvSpPr>
          <p:nvPr/>
        </p:nvSpPr>
        <p:spPr bwMode="auto">
          <a:xfrm>
            <a:off x="7166741" y="4031337"/>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思维狭隘</a:t>
            </a:r>
          </a:p>
        </p:txBody>
      </p:sp>
      <p:sp>
        <p:nvSpPr>
          <p:cNvPr id="222217" name="AutoShape 9"/>
          <p:cNvSpPr>
            <a:spLocks noChangeArrowheads="1"/>
          </p:cNvSpPr>
          <p:nvPr/>
        </p:nvSpPr>
        <p:spPr bwMode="auto">
          <a:xfrm>
            <a:off x="7166741" y="3516000"/>
            <a:ext cx="1800250" cy="420793"/>
          </a:xfrm>
          <a:prstGeom prst="flowChartPredefinedProcess">
            <a:avLst/>
          </a:prstGeom>
          <a:solidFill>
            <a:srgbClr val="5D80B3"/>
          </a:solidFill>
          <a:ln>
            <a:noFill/>
          </a:ln>
          <a:effectLst/>
          <a:extLst/>
        </p:spPr>
        <p:txBody>
          <a:bodyPr wrap="none" lIns="0" rIns="0"/>
          <a:lstStyle/>
          <a:p>
            <a:pPr algn="ctr" eaLnBrk="0" fontAlgn="t" hangingPunct="0">
              <a:lnSpc>
                <a:spcPct val="100000"/>
              </a:lnSpc>
              <a:spcBef>
                <a:spcPct val="0"/>
              </a:spcBef>
              <a:buClr>
                <a:srgbClr val="EBFC10"/>
              </a:buClr>
              <a:buFont typeface="Wingdings" pitchFamily="2" charset="2"/>
              <a:buNone/>
            </a:pPr>
            <a:r>
              <a:rPr lang="zh-CN" altLang="en-US" sz="2400" dirty="0">
                <a:ea typeface="楷体_GB2312" pitchFamily="1" charset="-122"/>
              </a:rPr>
              <a:t>罚款万能</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97916773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0-#ppt_w/2"/>
                                          </p:val>
                                        </p:tav>
                                        <p:tav tm="100000">
                                          <p:val>
                                            <p:strVal val="#ppt_x"/>
                                          </p:val>
                                        </p:tav>
                                      </p:tavLst>
                                    </p:anim>
                                    <p:anim calcmode="lin" valueType="num">
                                      <p:cBhvr additive="base">
                                        <p:cTn id="8" dur="500" fill="hold"/>
                                        <p:tgtEl>
                                          <p:spTgt spid="2222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2213"/>
                                        </p:tgtEl>
                                        <p:attrNameLst>
                                          <p:attrName>style.visibility</p:attrName>
                                        </p:attrNameLst>
                                      </p:cBhvr>
                                      <p:to>
                                        <p:strVal val="visible"/>
                                      </p:to>
                                    </p:set>
                                    <p:anim calcmode="lin" valueType="num">
                                      <p:cBhvr additive="base">
                                        <p:cTn id="13" dur="500" fill="hold"/>
                                        <p:tgtEl>
                                          <p:spTgt spid="222213"/>
                                        </p:tgtEl>
                                        <p:attrNameLst>
                                          <p:attrName>ppt_x</p:attrName>
                                        </p:attrNameLst>
                                      </p:cBhvr>
                                      <p:tavLst>
                                        <p:tav tm="0">
                                          <p:val>
                                            <p:strVal val="0-#ppt_w/2"/>
                                          </p:val>
                                        </p:tav>
                                        <p:tav tm="100000">
                                          <p:val>
                                            <p:strVal val="#ppt_x"/>
                                          </p:val>
                                        </p:tav>
                                      </p:tavLst>
                                    </p:anim>
                                    <p:anim calcmode="lin" valueType="num">
                                      <p:cBhvr additive="base">
                                        <p:cTn id="14" dur="500" fill="hold"/>
                                        <p:tgtEl>
                                          <p:spTgt spid="2222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2214"/>
                                        </p:tgtEl>
                                        <p:attrNameLst>
                                          <p:attrName>style.visibility</p:attrName>
                                        </p:attrNameLst>
                                      </p:cBhvr>
                                      <p:to>
                                        <p:strVal val="visible"/>
                                      </p:to>
                                    </p:set>
                                    <p:anim calcmode="lin" valueType="num">
                                      <p:cBhvr additive="base">
                                        <p:cTn id="19" dur="500" fill="hold"/>
                                        <p:tgtEl>
                                          <p:spTgt spid="222214"/>
                                        </p:tgtEl>
                                        <p:attrNameLst>
                                          <p:attrName>ppt_x</p:attrName>
                                        </p:attrNameLst>
                                      </p:cBhvr>
                                      <p:tavLst>
                                        <p:tav tm="0">
                                          <p:val>
                                            <p:strVal val="0-#ppt_w/2"/>
                                          </p:val>
                                        </p:tav>
                                        <p:tav tm="100000">
                                          <p:val>
                                            <p:strVal val="#ppt_x"/>
                                          </p:val>
                                        </p:tav>
                                      </p:tavLst>
                                    </p:anim>
                                    <p:anim calcmode="lin" valueType="num">
                                      <p:cBhvr additive="base">
                                        <p:cTn id="20" dur="500" fill="hold"/>
                                        <p:tgtEl>
                                          <p:spTgt spid="2222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2215"/>
                                        </p:tgtEl>
                                        <p:attrNameLst>
                                          <p:attrName>style.visibility</p:attrName>
                                        </p:attrNameLst>
                                      </p:cBhvr>
                                      <p:to>
                                        <p:strVal val="visible"/>
                                      </p:to>
                                    </p:set>
                                    <p:anim calcmode="lin" valueType="num">
                                      <p:cBhvr additive="base">
                                        <p:cTn id="25" dur="500" fill="hold"/>
                                        <p:tgtEl>
                                          <p:spTgt spid="222215"/>
                                        </p:tgtEl>
                                        <p:attrNameLst>
                                          <p:attrName>ppt_x</p:attrName>
                                        </p:attrNameLst>
                                      </p:cBhvr>
                                      <p:tavLst>
                                        <p:tav tm="0">
                                          <p:val>
                                            <p:strVal val="0-#ppt_w/2"/>
                                          </p:val>
                                        </p:tav>
                                        <p:tav tm="100000">
                                          <p:val>
                                            <p:strVal val="#ppt_x"/>
                                          </p:val>
                                        </p:tav>
                                      </p:tavLst>
                                    </p:anim>
                                    <p:anim calcmode="lin" valueType="num">
                                      <p:cBhvr additive="base">
                                        <p:cTn id="26" dur="500" fill="hold"/>
                                        <p:tgtEl>
                                          <p:spTgt spid="2222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2217"/>
                                        </p:tgtEl>
                                        <p:attrNameLst>
                                          <p:attrName>style.visibility</p:attrName>
                                        </p:attrNameLst>
                                      </p:cBhvr>
                                      <p:to>
                                        <p:strVal val="visible"/>
                                      </p:to>
                                    </p:set>
                                    <p:anim calcmode="lin" valueType="num">
                                      <p:cBhvr additive="base">
                                        <p:cTn id="31" dur="500" fill="hold"/>
                                        <p:tgtEl>
                                          <p:spTgt spid="222217"/>
                                        </p:tgtEl>
                                        <p:attrNameLst>
                                          <p:attrName>ppt_x</p:attrName>
                                        </p:attrNameLst>
                                      </p:cBhvr>
                                      <p:tavLst>
                                        <p:tav tm="0">
                                          <p:val>
                                            <p:strVal val="0-#ppt_w/2"/>
                                          </p:val>
                                        </p:tav>
                                        <p:tav tm="100000">
                                          <p:val>
                                            <p:strVal val="#ppt_x"/>
                                          </p:val>
                                        </p:tav>
                                      </p:tavLst>
                                    </p:anim>
                                    <p:anim calcmode="lin" valueType="num">
                                      <p:cBhvr additive="base">
                                        <p:cTn id="32" dur="500" fill="hold"/>
                                        <p:tgtEl>
                                          <p:spTgt spid="2222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2216"/>
                                        </p:tgtEl>
                                        <p:attrNameLst>
                                          <p:attrName>style.visibility</p:attrName>
                                        </p:attrNameLst>
                                      </p:cBhvr>
                                      <p:to>
                                        <p:strVal val="visible"/>
                                      </p:to>
                                    </p:set>
                                    <p:anim calcmode="lin" valueType="num">
                                      <p:cBhvr additive="base">
                                        <p:cTn id="37" dur="500" fill="hold"/>
                                        <p:tgtEl>
                                          <p:spTgt spid="222216"/>
                                        </p:tgtEl>
                                        <p:attrNameLst>
                                          <p:attrName>ppt_x</p:attrName>
                                        </p:attrNameLst>
                                      </p:cBhvr>
                                      <p:tavLst>
                                        <p:tav tm="0">
                                          <p:val>
                                            <p:strVal val="0-#ppt_w/2"/>
                                          </p:val>
                                        </p:tav>
                                        <p:tav tm="100000">
                                          <p:val>
                                            <p:strVal val="#ppt_x"/>
                                          </p:val>
                                        </p:tav>
                                      </p:tavLst>
                                    </p:anim>
                                    <p:anim calcmode="lin" valueType="num">
                                      <p:cBhvr additive="base">
                                        <p:cTn id="38" dur="500" fill="hold"/>
                                        <p:tgtEl>
                                          <p:spTgt spid="222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autoUpdateAnimBg="0"/>
      <p:bldP spid="222213" grpId="0" animBg="1" autoUpdateAnimBg="0"/>
      <p:bldP spid="222214" grpId="0" animBg="1" autoUpdateAnimBg="0"/>
      <p:bldP spid="222215" grpId="0" animBg="1" autoUpdateAnimBg="0"/>
      <p:bldP spid="222216" grpId="0" animBg="1" autoUpdateAnimBg="0"/>
      <p:bldP spid="222217"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371669" y="130064"/>
            <a:ext cx="8472136" cy="505536"/>
          </a:xfrm>
          <a:prstGeom prst="rect">
            <a:avLst/>
          </a:prstGeom>
        </p:spPr>
        <p:txBody>
          <a:bodyPr>
            <a:spAutoFit/>
          </a:bodyPr>
          <a:lstStyle/>
          <a:p>
            <a:r>
              <a:rPr lang="zh-CN" altLang="en-US" dirty="0" smtClean="0"/>
              <a:t>传统安全管理方法</a:t>
            </a:r>
            <a:r>
              <a:rPr lang="en-US" altLang="zh-CN" dirty="0" smtClean="0"/>
              <a:t>VS</a:t>
            </a:r>
            <a:r>
              <a:rPr lang="zh-CN" altLang="en-US" dirty="0" smtClean="0"/>
              <a:t>行为安全管理</a:t>
            </a:r>
          </a:p>
        </p:txBody>
      </p:sp>
      <p:sp>
        <p:nvSpPr>
          <p:cNvPr id="65539" name="Rectangle 3"/>
          <p:cNvSpPr>
            <a:spLocks noGrp="1" noChangeArrowheads="1"/>
          </p:cNvSpPr>
          <p:nvPr>
            <p:ph type="body" sz="half" idx="4294967295"/>
          </p:nvPr>
        </p:nvSpPr>
        <p:spPr>
          <a:xfrm>
            <a:off x="457438" y="1756829"/>
            <a:ext cx="3811985" cy="3067565"/>
          </a:xfrm>
          <a:prstGeom prst="rect">
            <a:avLst/>
          </a:prstGeom>
        </p:spPr>
        <p:txBody>
          <a:bodyPr/>
          <a:lstStyle/>
          <a:p>
            <a:pPr algn="ctr">
              <a:lnSpc>
                <a:spcPct val="150000"/>
              </a:lnSpc>
              <a:spcAft>
                <a:spcPts val="1200"/>
              </a:spcAft>
              <a:buFontTx/>
              <a:buNone/>
            </a:pPr>
            <a:r>
              <a:rPr lang="zh-CN" altLang="en-US" sz="1900" b="1" dirty="0" smtClean="0">
                <a:latin typeface="微软雅黑" panose="020B0503020204020204" pitchFamily="34" charset="-122"/>
                <a:ea typeface="微软雅黑" panose="020B0503020204020204" pitchFamily="34" charset="-122"/>
              </a:rPr>
              <a:t>传统安全管理</a:t>
            </a:r>
          </a:p>
          <a:p>
            <a:r>
              <a:rPr lang="zh-CN" altLang="en-US" sz="1900" dirty="0" smtClean="0">
                <a:latin typeface="微软雅黑" panose="020B0503020204020204" pitchFamily="34" charset="-122"/>
                <a:ea typeface="微软雅黑" panose="020B0503020204020204" pitchFamily="34" charset="-122"/>
              </a:rPr>
              <a:t>侧重识别不安全的条件</a:t>
            </a:r>
          </a:p>
          <a:p>
            <a:r>
              <a:rPr lang="zh-CN" altLang="en-US" sz="1900" dirty="0" smtClean="0">
                <a:latin typeface="微软雅黑" panose="020B0503020204020204" pitchFamily="34" charset="-122"/>
                <a:ea typeface="微软雅黑" panose="020B0503020204020204" pitchFamily="34" charset="-122"/>
              </a:rPr>
              <a:t>被动管理</a:t>
            </a:r>
          </a:p>
          <a:p>
            <a:r>
              <a:rPr lang="zh-CN" altLang="en-US" sz="1900" dirty="0" smtClean="0">
                <a:latin typeface="微软雅黑" panose="020B0503020204020204" pitchFamily="34" charset="-122"/>
                <a:ea typeface="微软雅黑" panose="020B0503020204020204" pitchFamily="34" charset="-122"/>
              </a:rPr>
              <a:t>管理指令性过多</a:t>
            </a:r>
          </a:p>
          <a:p>
            <a:r>
              <a:rPr lang="zh-CN" altLang="en-US" sz="1900" dirty="0" smtClean="0">
                <a:latin typeface="微软雅黑" panose="020B0503020204020204" pitchFamily="34" charset="-122"/>
                <a:ea typeface="微软雅黑" panose="020B0503020204020204" pitchFamily="34" charset="-122"/>
              </a:rPr>
              <a:t>强制性安全规定</a:t>
            </a:r>
          </a:p>
          <a:p>
            <a:r>
              <a:rPr lang="zh-CN" altLang="en-US" sz="1900" dirty="0" smtClean="0">
                <a:latin typeface="微软雅黑" panose="020B0503020204020204" pitchFamily="34" charset="-122"/>
                <a:ea typeface="微软雅黑" panose="020B0503020204020204" pitchFamily="34" charset="-122"/>
              </a:rPr>
              <a:t>通过事故数量来测量绩效</a:t>
            </a:r>
          </a:p>
          <a:p>
            <a:r>
              <a:rPr lang="zh-CN" altLang="en-US" sz="1900" dirty="0" smtClean="0">
                <a:latin typeface="微软雅黑" panose="020B0503020204020204" pitchFamily="34" charset="-122"/>
                <a:ea typeface="微软雅黑" panose="020B0503020204020204" pitchFamily="34" charset="-122"/>
              </a:rPr>
              <a:t>事故根本原因分析</a:t>
            </a:r>
          </a:p>
          <a:p>
            <a:r>
              <a:rPr lang="zh-CN" altLang="en-US" sz="1900" dirty="0" smtClean="0">
                <a:latin typeface="微软雅黑" panose="020B0503020204020204" pitchFamily="34" charset="-122"/>
                <a:ea typeface="微软雅黑" panose="020B0503020204020204" pitchFamily="34" charset="-122"/>
              </a:rPr>
              <a:t>由安全管理人员推动</a:t>
            </a:r>
          </a:p>
        </p:txBody>
      </p:sp>
      <p:sp>
        <p:nvSpPr>
          <p:cNvPr id="2" name="Rectangle 3"/>
          <p:cNvSpPr>
            <a:spLocks noChangeArrowheads="1"/>
          </p:cNvSpPr>
          <p:nvPr/>
        </p:nvSpPr>
        <p:spPr bwMode="auto">
          <a:xfrm>
            <a:off x="4955580" y="1756829"/>
            <a:ext cx="3430786" cy="306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750" indent="-158750" eaLnBrk="0" hangingPunct="0">
              <a:lnSpc>
                <a:spcPts val="3000"/>
              </a:lnSpc>
              <a:buChar char="•"/>
              <a:defRPr>
                <a:solidFill>
                  <a:schemeClr val="tx1"/>
                </a:solidFill>
                <a:latin typeface="Arial" pitchFamily="34" charset="0"/>
                <a:cs typeface="Arial" pitchFamily="34" charset="0"/>
              </a:defRPr>
            </a:lvl1pPr>
            <a:lvl2pPr marL="742950" indent="-285750" eaLnBrk="0" hangingPunct="0">
              <a:lnSpc>
                <a:spcPts val="3000"/>
              </a:lnSpc>
              <a:buChar char="–"/>
              <a:defRPr>
                <a:solidFill>
                  <a:schemeClr val="tx1"/>
                </a:solidFill>
                <a:latin typeface="Arial" pitchFamily="34" charset="0"/>
                <a:cs typeface="Arial" pitchFamily="34" charset="0"/>
              </a:defRPr>
            </a:lvl2pPr>
            <a:lvl3pPr marL="1143000" indent="-228600" eaLnBrk="0" hangingPunct="0">
              <a:lnSpc>
                <a:spcPts val="3000"/>
              </a:lnSpc>
              <a:buChar char="•"/>
              <a:defRPr>
                <a:solidFill>
                  <a:schemeClr val="tx1"/>
                </a:solidFill>
                <a:latin typeface="Arial" pitchFamily="34" charset="0"/>
                <a:cs typeface="Arial" pitchFamily="34" charset="0"/>
              </a:defRPr>
            </a:lvl3pPr>
            <a:lvl4pPr marL="1600200" indent="-228600" eaLnBrk="0" hangingPunct="0">
              <a:lnSpc>
                <a:spcPts val="3000"/>
              </a:lnSpc>
              <a:buChar char="–"/>
              <a:defRPr>
                <a:solidFill>
                  <a:schemeClr val="tx1"/>
                </a:solidFill>
                <a:latin typeface="Arial" pitchFamily="34" charset="0"/>
                <a:cs typeface="Arial" pitchFamily="34" charset="0"/>
              </a:defRPr>
            </a:lvl4pPr>
            <a:lvl5pPr marL="2057400" indent="-1347788" eaLnBrk="0" hangingPunct="0">
              <a:lnSpc>
                <a:spcPts val="3000"/>
              </a:lnSpc>
              <a:buChar char="•"/>
              <a:defRPr>
                <a:solidFill>
                  <a:schemeClr val="tx1"/>
                </a:solidFill>
                <a:latin typeface="Arial" pitchFamily="34" charset="0"/>
                <a:cs typeface="Arial" pitchFamily="34" charset="0"/>
              </a:defRPr>
            </a:lvl5pPr>
            <a:lvl6pPr marL="2514600" indent="-1347788" eaLnBrk="0" fontAlgn="base" hangingPunct="0">
              <a:lnSpc>
                <a:spcPts val="3000"/>
              </a:lnSpc>
              <a:spcBef>
                <a:spcPct val="0"/>
              </a:spcBef>
              <a:spcAft>
                <a:spcPct val="0"/>
              </a:spcAft>
              <a:buChar char="•"/>
              <a:defRPr>
                <a:solidFill>
                  <a:schemeClr val="tx1"/>
                </a:solidFill>
                <a:latin typeface="Arial" pitchFamily="34" charset="0"/>
                <a:cs typeface="Arial" pitchFamily="34" charset="0"/>
              </a:defRPr>
            </a:lvl6pPr>
            <a:lvl7pPr marL="2971800" indent="-1347788" eaLnBrk="0" fontAlgn="base" hangingPunct="0">
              <a:lnSpc>
                <a:spcPts val="3000"/>
              </a:lnSpc>
              <a:spcBef>
                <a:spcPct val="0"/>
              </a:spcBef>
              <a:spcAft>
                <a:spcPct val="0"/>
              </a:spcAft>
              <a:buChar char="•"/>
              <a:defRPr>
                <a:solidFill>
                  <a:schemeClr val="tx1"/>
                </a:solidFill>
                <a:latin typeface="Arial" pitchFamily="34" charset="0"/>
                <a:cs typeface="Arial" pitchFamily="34" charset="0"/>
              </a:defRPr>
            </a:lvl7pPr>
            <a:lvl8pPr marL="3429000" indent="-1347788" eaLnBrk="0" fontAlgn="base" hangingPunct="0">
              <a:lnSpc>
                <a:spcPts val="3000"/>
              </a:lnSpc>
              <a:spcBef>
                <a:spcPct val="0"/>
              </a:spcBef>
              <a:spcAft>
                <a:spcPct val="0"/>
              </a:spcAft>
              <a:buChar char="•"/>
              <a:defRPr>
                <a:solidFill>
                  <a:schemeClr val="tx1"/>
                </a:solidFill>
                <a:latin typeface="Arial" pitchFamily="34" charset="0"/>
                <a:cs typeface="Arial" pitchFamily="34" charset="0"/>
              </a:defRPr>
            </a:lvl8pPr>
            <a:lvl9pPr marL="3886200" indent="-1347788" eaLnBrk="0" fontAlgn="base" hangingPunct="0">
              <a:lnSpc>
                <a:spcPts val="3000"/>
              </a:lnSpc>
              <a:spcBef>
                <a:spcPct val="0"/>
              </a:spcBef>
              <a:spcAft>
                <a:spcPct val="0"/>
              </a:spcAft>
              <a:buChar char="•"/>
              <a:defRPr>
                <a:solidFill>
                  <a:schemeClr val="tx1"/>
                </a:solidFill>
                <a:latin typeface="Arial" pitchFamily="34" charset="0"/>
                <a:cs typeface="Arial" pitchFamily="34" charset="0"/>
              </a:defRPr>
            </a:lvl9pPr>
          </a:lstStyle>
          <a:p>
            <a:pPr algn="ctr">
              <a:lnSpc>
                <a:spcPct val="150000"/>
              </a:lnSpc>
              <a:spcBef>
                <a:spcPts val="600"/>
              </a:spcBef>
              <a:spcAft>
                <a:spcPts val="1200"/>
              </a:spcAft>
              <a:buFontTx/>
              <a:buNone/>
            </a:pPr>
            <a:r>
              <a:rPr lang="zh-CN" altLang="en-US" sz="1900" b="1" baseline="0" dirty="0">
                <a:solidFill>
                  <a:srgbClr val="C00000"/>
                </a:solidFill>
                <a:latin typeface="微软雅黑" panose="020B0503020204020204" pitchFamily="34" charset="-122"/>
                <a:ea typeface="微软雅黑" panose="020B0503020204020204" pitchFamily="34" charset="-122"/>
              </a:rPr>
              <a:t>行为安全管理</a:t>
            </a:r>
          </a:p>
          <a:p>
            <a:r>
              <a:rPr lang="zh-CN" altLang="en-US" sz="1900" baseline="0" dirty="0" smtClean="0">
                <a:solidFill>
                  <a:srgbClr val="C00000"/>
                </a:solidFill>
                <a:latin typeface="微软雅黑" panose="020B0503020204020204" pitchFamily="34" charset="-122"/>
                <a:ea typeface="微软雅黑" panose="020B0503020204020204" pitchFamily="34" charset="-122"/>
              </a:rPr>
              <a:t>侧重</a:t>
            </a:r>
            <a:r>
              <a:rPr lang="zh-CN" altLang="en-US" sz="1900" baseline="0" dirty="0">
                <a:solidFill>
                  <a:srgbClr val="C00000"/>
                </a:solidFill>
                <a:latin typeface="微软雅黑" panose="020B0503020204020204" pitchFamily="34" charset="-122"/>
                <a:ea typeface="微软雅黑" panose="020B0503020204020204" pitchFamily="34" charset="-122"/>
              </a:rPr>
              <a:t>于识别冒险行为</a:t>
            </a:r>
          </a:p>
          <a:p>
            <a:r>
              <a:rPr lang="zh-CN" altLang="en-US" sz="1900" baseline="0" dirty="0">
                <a:solidFill>
                  <a:srgbClr val="C00000"/>
                </a:solidFill>
                <a:latin typeface="微软雅黑" panose="020B0503020204020204" pitchFamily="34" charset="-122"/>
                <a:ea typeface="微软雅黑" panose="020B0503020204020204" pitchFamily="34" charset="-122"/>
              </a:rPr>
              <a:t>积极管理</a:t>
            </a:r>
          </a:p>
          <a:p>
            <a:r>
              <a:rPr lang="zh-CN" altLang="en-US" sz="1900" baseline="0" dirty="0">
                <a:solidFill>
                  <a:srgbClr val="C00000"/>
                </a:solidFill>
                <a:latin typeface="微软雅黑" panose="020B0503020204020204" pitchFamily="34" charset="-122"/>
                <a:ea typeface="微软雅黑" panose="020B0503020204020204" pitchFamily="34" charset="-122"/>
              </a:rPr>
              <a:t>全员主动参与</a:t>
            </a:r>
          </a:p>
          <a:p>
            <a:r>
              <a:rPr lang="zh-CN" altLang="en-US" sz="1900" baseline="0" dirty="0" smtClean="0">
                <a:solidFill>
                  <a:srgbClr val="C00000"/>
                </a:solidFill>
                <a:latin typeface="微软雅黑" panose="020B0503020204020204" pitchFamily="34" charset="-122"/>
                <a:ea typeface="微软雅黑" panose="020B0503020204020204" pitchFamily="34" charset="-122"/>
              </a:rPr>
              <a:t>通过</a:t>
            </a:r>
            <a:r>
              <a:rPr lang="zh-CN" altLang="en-US" sz="1900" baseline="0" dirty="0">
                <a:solidFill>
                  <a:srgbClr val="C00000"/>
                </a:solidFill>
                <a:latin typeface="微软雅黑" panose="020B0503020204020204" pitchFamily="34" charset="-122"/>
                <a:ea typeface="微软雅黑" panose="020B0503020204020204" pitchFamily="34" charset="-122"/>
              </a:rPr>
              <a:t>安全行为来测量绩效</a:t>
            </a:r>
          </a:p>
          <a:p>
            <a:r>
              <a:rPr lang="zh-CN" altLang="en-US" sz="1900" baseline="0" dirty="0">
                <a:solidFill>
                  <a:srgbClr val="C00000"/>
                </a:solidFill>
                <a:latin typeface="微软雅黑" panose="020B0503020204020204" pitchFamily="34" charset="-122"/>
                <a:ea typeface="微软雅黑" panose="020B0503020204020204" pitchFamily="34" charset="-122"/>
              </a:rPr>
              <a:t>冒险行为原因分析</a:t>
            </a:r>
          </a:p>
          <a:p>
            <a:r>
              <a:rPr lang="zh-CN" altLang="en-US" sz="1900" baseline="0" dirty="0" smtClean="0">
                <a:solidFill>
                  <a:srgbClr val="C00000"/>
                </a:solidFill>
                <a:latin typeface="微软雅黑" panose="020B0503020204020204" pitchFamily="34" charset="-122"/>
                <a:ea typeface="微软雅黑" panose="020B0503020204020204" pitchFamily="34" charset="-122"/>
              </a:rPr>
              <a:t>由观察员（员工）推动</a:t>
            </a:r>
            <a:endParaRPr lang="zh-CN" altLang="en-US" sz="1900" baseline="0" dirty="0">
              <a:solidFill>
                <a:srgbClr val="C00000"/>
              </a:solidFill>
              <a:latin typeface="微软雅黑" panose="020B0503020204020204" pitchFamily="34" charset="-122"/>
              <a:ea typeface="微软雅黑" panose="020B0503020204020204" pitchFamily="34" charset="-122"/>
            </a:endParaRPr>
          </a:p>
        </p:txBody>
      </p:sp>
      <p:sp>
        <p:nvSpPr>
          <p:cNvPr id="67590" name="Rectangle 6"/>
          <p:cNvSpPr>
            <a:spLocks noChangeArrowheads="1"/>
          </p:cNvSpPr>
          <p:nvPr/>
        </p:nvSpPr>
        <p:spPr bwMode="auto">
          <a:xfrm>
            <a:off x="304959" y="1897093"/>
            <a:ext cx="3888224" cy="259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1" name="Rectangle 7"/>
          <p:cNvSpPr>
            <a:spLocks noChangeArrowheads="1"/>
          </p:cNvSpPr>
          <p:nvPr/>
        </p:nvSpPr>
        <p:spPr bwMode="auto">
          <a:xfrm>
            <a:off x="381198" y="2107489"/>
            <a:ext cx="3811985" cy="294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4000" b="1" baseline="0">
              <a:solidFill>
                <a:srgbClr val="1359A0"/>
              </a:solidFill>
              <a:latin typeface="微软雅黑" panose="020B0503020204020204" pitchFamily="34" charset="-122"/>
              <a:ea typeface="微软雅黑" panose="020B0503020204020204" pitchFamily="34" charset="-122"/>
            </a:endParaRPr>
          </a:p>
        </p:txBody>
      </p:sp>
      <p:sp>
        <p:nvSpPr>
          <p:cNvPr id="67592" name="Text Box 8"/>
          <p:cNvSpPr txBox="1">
            <a:spLocks noChangeArrowheads="1"/>
          </p:cNvSpPr>
          <p:nvPr/>
        </p:nvSpPr>
        <p:spPr bwMode="auto">
          <a:xfrm>
            <a:off x="1137242" y="995650"/>
            <a:ext cx="7166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zh-CN" altLang="en-US" sz="3200" b="1" baseline="0" dirty="0">
                <a:solidFill>
                  <a:srgbClr val="1359A0"/>
                </a:solidFill>
                <a:latin typeface="微软雅黑" panose="020B0503020204020204" pitchFamily="34" charset="-122"/>
                <a:ea typeface="微软雅黑" panose="020B0503020204020204" pitchFamily="34" charset="-122"/>
              </a:rPr>
              <a:t>为何我们应作出调整？</a:t>
            </a:r>
          </a:p>
        </p:txBody>
      </p:sp>
      <p:sp>
        <p:nvSpPr>
          <p:cNvPr id="67593" name="Rectangle 9"/>
          <p:cNvSpPr>
            <a:spLocks noChangeArrowheads="1"/>
          </p:cNvSpPr>
          <p:nvPr/>
        </p:nvSpPr>
        <p:spPr bwMode="auto">
          <a:xfrm>
            <a:off x="457438" y="1756828"/>
            <a:ext cx="3735745" cy="357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4" name="Rectangle 10"/>
          <p:cNvSpPr>
            <a:spLocks noChangeArrowheads="1"/>
          </p:cNvSpPr>
          <p:nvPr/>
        </p:nvSpPr>
        <p:spPr bwMode="auto">
          <a:xfrm>
            <a:off x="533678" y="1826960"/>
            <a:ext cx="3659505" cy="350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4000" b="1" baseline="0">
              <a:solidFill>
                <a:srgbClr val="1359A0"/>
              </a:solidFill>
              <a:latin typeface="微软雅黑" panose="020B0503020204020204" pitchFamily="34" charset="-122"/>
              <a:ea typeface="微软雅黑" panose="020B0503020204020204" pitchFamily="34" charset="-122"/>
            </a:endParaRPr>
          </a:p>
        </p:txBody>
      </p:sp>
      <p:sp>
        <p:nvSpPr>
          <p:cNvPr id="67595" name="Rectangle 11"/>
          <p:cNvSpPr>
            <a:spLocks noChangeArrowheads="1"/>
          </p:cNvSpPr>
          <p:nvPr/>
        </p:nvSpPr>
        <p:spPr bwMode="auto">
          <a:xfrm>
            <a:off x="457438" y="1897092"/>
            <a:ext cx="3430786" cy="252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6" name="Rectangle 12"/>
          <p:cNvSpPr>
            <a:spLocks noChangeArrowheads="1"/>
          </p:cNvSpPr>
          <p:nvPr/>
        </p:nvSpPr>
        <p:spPr bwMode="auto">
          <a:xfrm>
            <a:off x="457438" y="1826960"/>
            <a:ext cx="3659505" cy="3226082"/>
          </a:xfrm>
          <a:prstGeom prst="rect">
            <a:avLst/>
          </a:prstGeom>
          <a:noFill/>
          <a:ln w="28575"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800" baseline="0">
              <a:latin typeface="微软雅黑" panose="020B0503020204020204" pitchFamily="34" charset="-122"/>
              <a:ea typeface="微软雅黑" panose="020B0503020204020204" pitchFamily="34" charset="-122"/>
            </a:endParaRPr>
          </a:p>
        </p:txBody>
      </p:sp>
      <p:sp>
        <p:nvSpPr>
          <p:cNvPr id="67597" name="Rectangle 13"/>
          <p:cNvSpPr>
            <a:spLocks noChangeArrowheads="1"/>
          </p:cNvSpPr>
          <p:nvPr/>
        </p:nvSpPr>
        <p:spPr bwMode="auto">
          <a:xfrm>
            <a:off x="4879340" y="1826960"/>
            <a:ext cx="3659505" cy="3226082"/>
          </a:xfrm>
          <a:prstGeom prst="rect">
            <a:avLst/>
          </a:prstGeom>
          <a:noFill/>
          <a:ln w="28575"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598" name="Text Box 14"/>
          <p:cNvSpPr txBox="1">
            <a:spLocks noChangeArrowheads="1"/>
          </p:cNvSpPr>
          <p:nvPr/>
        </p:nvSpPr>
        <p:spPr bwMode="auto">
          <a:xfrm>
            <a:off x="238249" y="4906859"/>
            <a:ext cx="38119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zh-CN" altLang="en-US" sz="1400" b="1" baseline="0" dirty="0">
                <a:solidFill>
                  <a:srgbClr val="1359A0"/>
                </a:solidFill>
                <a:latin typeface="微软雅黑" panose="020B0503020204020204" pitchFamily="34" charset="-122"/>
                <a:ea typeface="微软雅黑" panose="020B0503020204020204" pitchFamily="34" charset="-122"/>
              </a:rPr>
              <a:t>传统安全管理                良好的安全表现</a:t>
            </a:r>
            <a:r>
              <a:rPr lang="zh-CN" altLang="en-US" sz="4400" b="1" baseline="0" dirty="0">
                <a:solidFill>
                  <a:srgbClr val="1359A0"/>
                </a:solidFill>
                <a:latin typeface="微软雅黑" panose="020B0503020204020204" pitchFamily="34" charset="-122"/>
                <a:ea typeface="微软雅黑" panose="020B0503020204020204" pitchFamily="34" charset="-122"/>
              </a:rPr>
              <a:t> </a:t>
            </a:r>
          </a:p>
        </p:txBody>
      </p:sp>
      <p:sp>
        <p:nvSpPr>
          <p:cNvPr id="67599" name="Line 15"/>
          <p:cNvSpPr>
            <a:spLocks noChangeShapeType="1"/>
          </p:cNvSpPr>
          <p:nvPr/>
        </p:nvSpPr>
        <p:spPr bwMode="auto">
          <a:xfrm>
            <a:off x="1601034" y="540370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67600" name="Line 16"/>
          <p:cNvSpPr>
            <a:spLocks noChangeShapeType="1"/>
          </p:cNvSpPr>
          <p:nvPr/>
        </p:nvSpPr>
        <p:spPr bwMode="auto">
          <a:xfrm>
            <a:off x="1956819" y="5436026"/>
            <a:ext cx="304959" cy="0"/>
          </a:xfrm>
          <a:prstGeom prst="line">
            <a:avLst/>
          </a:prstGeom>
          <a:noFill/>
          <a:ln w="28575">
            <a:solidFill>
              <a:srgbClr val="C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zh-CN" altLang="en-US">
              <a:latin typeface="微软雅黑" panose="020B0503020204020204" pitchFamily="34" charset="-122"/>
              <a:ea typeface="微软雅黑" panose="020B0503020204020204" pitchFamily="34" charset="-122"/>
            </a:endParaRPr>
          </a:p>
        </p:txBody>
      </p:sp>
      <p:sp>
        <p:nvSpPr>
          <p:cNvPr id="67601" name="Text Box 17"/>
          <p:cNvSpPr txBox="1">
            <a:spLocks noChangeArrowheads="1"/>
          </p:cNvSpPr>
          <p:nvPr/>
        </p:nvSpPr>
        <p:spPr bwMode="auto">
          <a:xfrm>
            <a:off x="4574382" y="5298391"/>
            <a:ext cx="44219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zh-CN" altLang="en-US" sz="1400" b="1" baseline="0">
                <a:solidFill>
                  <a:srgbClr val="1359A0"/>
                </a:solidFill>
                <a:latin typeface="微软雅黑" panose="020B0503020204020204" pitchFamily="34" charset="-122"/>
                <a:ea typeface="微软雅黑" panose="020B0503020204020204" pitchFamily="34" charset="-122"/>
              </a:rPr>
              <a:t>行为安全                 卓越的安全表现</a:t>
            </a:r>
          </a:p>
        </p:txBody>
      </p:sp>
      <p:sp>
        <p:nvSpPr>
          <p:cNvPr id="67602" name="Line 18"/>
          <p:cNvSpPr>
            <a:spLocks noChangeShapeType="1"/>
          </p:cNvSpPr>
          <p:nvPr/>
        </p:nvSpPr>
        <p:spPr bwMode="auto">
          <a:xfrm>
            <a:off x="6374631" y="5460270"/>
            <a:ext cx="304959" cy="0"/>
          </a:xfrm>
          <a:prstGeom prst="line">
            <a:avLst/>
          </a:prstGeom>
          <a:noFill/>
          <a:ln w="28575">
            <a:solidFill>
              <a:srgbClr val="C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zh-CN" altLang="en-US">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802387910"/>
      </p:ext>
    </p:extLst>
  </p:cSld>
  <p:clrMapOvr>
    <a:masterClrMapping/>
  </p:clrMapOvr>
  <p:transition>
    <p:strip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idx="4294967295"/>
          </p:nvPr>
        </p:nvSpPr>
        <p:spPr>
          <a:xfrm>
            <a:off x="395016" y="5652"/>
            <a:ext cx="8233887" cy="792110"/>
          </a:xfrm>
          <a:prstGeom prst="rect">
            <a:avLst/>
          </a:prstGeom>
          <a:noFill/>
          <a:ln>
            <a:noFill/>
          </a:ln>
          <a:extLst/>
        </p:spPr>
        <p:txBody>
          <a:bodyPr vert="horz" wrap="square" lIns="91440" tIns="45720" rIns="91440" bIns="45720" numCol="1" anchor="ctr" anchorCtr="0" compatLnSpc="1">
            <a:prstTxWarp prst="textNoShape">
              <a:avLst/>
            </a:prstTxWarp>
          </a:bodyPr>
          <a:lstStyle/>
          <a:p>
            <a:r>
              <a:rPr lang="zh-CN" altLang="en-US" sz="2400" b="1" dirty="0" smtClean="0"/>
              <a:t>解决员工的不安全行为面临</a:t>
            </a:r>
            <a:r>
              <a:rPr lang="zh-CN" altLang="en-US" sz="2400" b="1" dirty="0"/>
              <a:t>的主要难题</a:t>
            </a:r>
            <a:endParaRPr lang="zh-CN" altLang="zh-CN" sz="2400" b="1" dirty="0"/>
          </a:p>
        </p:txBody>
      </p:sp>
      <p:grpSp>
        <p:nvGrpSpPr>
          <p:cNvPr id="4" name="组合 3"/>
          <p:cNvGrpSpPr/>
          <p:nvPr/>
        </p:nvGrpSpPr>
        <p:grpSpPr>
          <a:xfrm>
            <a:off x="449544" y="4452130"/>
            <a:ext cx="8336506" cy="1120775"/>
            <a:chOff x="449544" y="4380120"/>
            <a:chExt cx="8336506" cy="1120775"/>
          </a:xfrm>
        </p:grpSpPr>
        <p:sp>
          <p:nvSpPr>
            <p:cNvPr id="5" name="Rectangle 4"/>
            <p:cNvSpPr>
              <a:spLocks noChangeArrowheads="1"/>
            </p:cNvSpPr>
            <p:nvPr/>
          </p:nvSpPr>
          <p:spPr bwMode="auto">
            <a:xfrm>
              <a:off x="469811" y="4380120"/>
              <a:ext cx="8316239" cy="1120775"/>
            </a:xfrm>
            <a:prstGeom prst="rect">
              <a:avLst/>
            </a:prstGeom>
            <a:solidFill>
              <a:srgbClr val="FFCC00"/>
            </a:solidFill>
            <a:ln w="9525">
              <a:solidFill>
                <a:srgbClr val="000000"/>
              </a:solidFill>
              <a:miter lim="800000"/>
              <a:headEnd/>
              <a:tailEnd/>
            </a:ln>
          </p:spPr>
          <p:txBody>
            <a:bodyPr/>
            <a:lstStyle>
              <a:lvl1pPr marL="266700" indent="-247650">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marL="472350" indent="0">
                <a:lnSpc>
                  <a:spcPct val="150000"/>
                </a:lnSpc>
                <a:buNone/>
              </a:pPr>
              <a:r>
                <a:rPr lang="zh-CN" altLang="en-US" sz="1800" b="1" dirty="0" smtClean="0">
                  <a:latin typeface="微软雅黑" pitchFamily="34" charset="-122"/>
                  <a:ea typeface="微软雅黑" pitchFamily="34" charset="-122"/>
                </a:rPr>
                <a:t>     一句话</a:t>
              </a:r>
              <a:r>
                <a:rPr lang="zh-CN" altLang="en-US" sz="1800" b="1" dirty="0">
                  <a:latin typeface="微软雅黑" pitchFamily="34" charset="-122"/>
                  <a:ea typeface="微软雅黑" pitchFamily="34" charset="-122"/>
                </a:rPr>
                <a:t>：人的行为是最难管理与控制</a:t>
              </a:r>
              <a:r>
                <a:rPr lang="zh-CN" altLang="en-US" sz="1800" b="1" dirty="0" smtClean="0">
                  <a:latin typeface="微软雅黑" pitchFamily="34" charset="-122"/>
                  <a:ea typeface="微软雅黑" pitchFamily="34" charset="-122"/>
                </a:rPr>
                <a:t>的。但</a:t>
              </a:r>
              <a:r>
                <a:rPr lang="zh-CN" altLang="en-US" sz="1800" b="1" dirty="0">
                  <a:latin typeface="微软雅黑" pitchFamily="34" charset="-122"/>
                  <a:ea typeface="微软雅黑" pitchFamily="34" charset="-122"/>
                </a:rPr>
                <a:t>不管又不行，关键是如何管？怎样管才更有效？</a:t>
              </a:r>
            </a:p>
          </p:txBody>
        </p:sp>
        <p:sp>
          <p:nvSpPr>
            <p:cNvPr id="7" name="WordArt 5"/>
            <p:cNvSpPr>
              <a:spLocks noChangeArrowheads="1" noChangeShapeType="1" noTextEdit="1"/>
            </p:cNvSpPr>
            <p:nvPr/>
          </p:nvSpPr>
          <p:spPr bwMode="auto">
            <a:xfrm rot="21116591">
              <a:off x="449544" y="4410632"/>
              <a:ext cx="492661" cy="812800"/>
            </a:xfrm>
            <a:prstGeom prst="rect">
              <a:avLst/>
            </a:prstGeom>
          </p:spPr>
          <p:txBody>
            <a:bodyPr wrap="none" fromWordArt="1">
              <a:prstTxWarp prst="textCascadeUp">
                <a:avLst>
                  <a:gd name="adj" fmla="val 92282"/>
                </a:avLst>
              </a:prstTxWarp>
              <a:scene3d>
                <a:camera prst="legacyPerspectiveFront">
                  <a:rot lat="20519958" lon="1080000" rev="0"/>
                </a:camera>
                <a:lightRig rig="legacyFlat1" dir="r"/>
              </a:scene3d>
              <a:sp3d extrusionH="430200" prstMaterial="legacyMatte">
                <a:extrusionClr>
                  <a:srgbClr val="FF6600"/>
                </a:extrusionClr>
              </a:sp3d>
            </a:bodyPr>
            <a:lstStyle/>
            <a:p>
              <a:pPr>
                <a:defRPr/>
              </a:pPr>
              <a:r>
                <a:rPr lang="zh-CN" altLang="en-US" sz="3600" dirty="0">
                  <a:ln w="9525" cmpd="sng">
                    <a:round/>
                    <a:headEnd/>
                    <a:tailEnd/>
                  </a:ln>
                  <a:solidFill>
                    <a:srgbClr val="FF99CC"/>
                  </a:solidFill>
                  <a:latin typeface="微软雅黑"/>
                  <a:ea typeface="微软雅黑"/>
                </a:rPr>
                <a:t>？</a:t>
              </a:r>
            </a:p>
          </p:txBody>
        </p:sp>
      </p:grpSp>
      <p:grpSp>
        <p:nvGrpSpPr>
          <p:cNvPr id="6" name="组合 5"/>
          <p:cNvGrpSpPr/>
          <p:nvPr/>
        </p:nvGrpSpPr>
        <p:grpSpPr>
          <a:xfrm>
            <a:off x="961989" y="1139670"/>
            <a:ext cx="7140882" cy="3135885"/>
            <a:chOff x="961989" y="995650"/>
            <a:chExt cx="6239136" cy="3135885"/>
          </a:xfrm>
        </p:grpSpPr>
        <p:sp>
          <p:nvSpPr>
            <p:cNvPr id="19" name="MH_Other_1"/>
            <p:cNvSpPr/>
            <p:nvPr>
              <p:custDataLst>
                <p:tags r:id="rId1"/>
              </p:custDataLst>
            </p:nvPr>
          </p:nvSpPr>
          <p:spPr>
            <a:xfrm>
              <a:off x="961989" y="3495750"/>
              <a:ext cx="1513251" cy="308290"/>
            </a:xfrm>
            <a:prstGeom prst="round2SameRect">
              <a:avLst>
                <a:gd name="adj1" fmla="val 19408"/>
                <a:gd name="adj2" fmla="val 0"/>
              </a:avLst>
            </a:prstGeom>
            <a:solidFill>
              <a:srgbClr val="5D80B3"/>
            </a:solidFill>
          </p:spPr>
          <p:txBody>
            <a:bodyPr lIns="36000" tIns="0" bIns="0" anchor="ctr"/>
            <a:lstStyle/>
            <a:p>
              <a:pPr algn="just" eaLnBrk="1" fontAlgn="auto" hangingPunct="1">
                <a:spcBef>
                  <a:spcPts val="0"/>
                </a:spcBef>
                <a:spcAft>
                  <a:spcPts val="0"/>
                </a:spcAft>
                <a:defRPr/>
              </a:pPr>
              <a:r>
                <a:rPr lang="en-US" altLang="zh-CN" b="1" dirty="0" smtClean="0">
                  <a:solidFill>
                    <a:srgbClr val="FFFFFF"/>
                  </a:solidFill>
                  <a:latin typeface="Calibri" panose="020F0502020204030204" pitchFamily="34" charset="0"/>
                  <a:ea typeface="微软雅黑" panose="020B0503020204020204" pitchFamily="34" charset="-122"/>
                </a:rPr>
                <a:t>04</a:t>
              </a:r>
              <a:endParaRPr lang="zh-CN" altLang="en-US" b="1" dirty="0" err="1">
                <a:solidFill>
                  <a:srgbClr val="FFFFFF"/>
                </a:solidFill>
                <a:latin typeface="Calibri" panose="020F0502020204030204" pitchFamily="34" charset="0"/>
                <a:ea typeface="微软雅黑" panose="020B0503020204020204" pitchFamily="34" charset="-122"/>
              </a:endParaRPr>
            </a:p>
          </p:txBody>
        </p:sp>
        <p:sp>
          <p:nvSpPr>
            <p:cNvPr id="18" name="MH_Other_1"/>
            <p:cNvSpPr/>
            <p:nvPr>
              <p:custDataLst>
                <p:tags r:id="rId2"/>
              </p:custDataLst>
            </p:nvPr>
          </p:nvSpPr>
          <p:spPr>
            <a:xfrm>
              <a:off x="973881" y="1859770"/>
              <a:ext cx="1513251" cy="308290"/>
            </a:xfrm>
            <a:prstGeom prst="round2SameRect">
              <a:avLst>
                <a:gd name="adj1" fmla="val 19408"/>
                <a:gd name="adj2" fmla="val 0"/>
              </a:avLst>
            </a:prstGeom>
            <a:solidFill>
              <a:srgbClr val="5D80B3"/>
            </a:solidFill>
          </p:spPr>
          <p:txBody>
            <a:bodyPr lIns="36000" tIns="0" bIns="0" anchor="ctr"/>
            <a:lstStyle/>
            <a:p>
              <a:pPr algn="just" eaLnBrk="1" fontAlgn="auto" hangingPunct="1">
                <a:spcBef>
                  <a:spcPts val="0"/>
                </a:spcBef>
                <a:spcAft>
                  <a:spcPts val="0"/>
                </a:spcAft>
                <a:defRPr/>
              </a:pPr>
              <a:r>
                <a:rPr lang="en-US" altLang="zh-CN" b="1" dirty="0" smtClean="0">
                  <a:solidFill>
                    <a:srgbClr val="FFFFFF"/>
                  </a:solidFill>
                  <a:latin typeface="Calibri" panose="020F0502020204030204" pitchFamily="34" charset="0"/>
                  <a:ea typeface="微软雅黑" panose="020B0503020204020204" pitchFamily="34" charset="-122"/>
                </a:rPr>
                <a:t>02</a:t>
              </a:r>
              <a:endParaRPr lang="zh-CN" altLang="en-US" b="1" dirty="0" err="1">
                <a:solidFill>
                  <a:srgbClr val="FFFFFF"/>
                </a:solidFill>
                <a:latin typeface="Calibri" panose="020F0502020204030204" pitchFamily="34" charset="0"/>
                <a:ea typeface="微软雅黑" panose="020B0503020204020204" pitchFamily="34" charset="-122"/>
              </a:endParaRPr>
            </a:p>
          </p:txBody>
        </p:sp>
        <p:grpSp>
          <p:nvGrpSpPr>
            <p:cNvPr id="9" name="组合 8"/>
            <p:cNvGrpSpPr/>
            <p:nvPr/>
          </p:nvGrpSpPr>
          <p:grpSpPr>
            <a:xfrm>
              <a:off x="969127" y="995650"/>
              <a:ext cx="6231998" cy="3135885"/>
              <a:chOff x="1796399" y="1997967"/>
              <a:chExt cx="5193829" cy="3135885"/>
            </a:xfrm>
          </p:grpSpPr>
          <p:sp>
            <p:nvSpPr>
              <p:cNvPr id="10" name="MH_Other_1"/>
              <p:cNvSpPr/>
              <p:nvPr>
                <p:custDataLst>
                  <p:tags r:id="rId3"/>
                </p:custDataLst>
              </p:nvPr>
            </p:nvSpPr>
            <p:spPr>
              <a:xfrm>
                <a:off x="1796399" y="1997967"/>
                <a:ext cx="1261163" cy="308290"/>
              </a:xfrm>
              <a:prstGeom prst="round2SameRect">
                <a:avLst>
                  <a:gd name="adj1" fmla="val 19408"/>
                  <a:gd name="adj2" fmla="val 0"/>
                </a:avLst>
              </a:prstGeom>
              <a:solidFill>
                <a:srgbClr val="5D80B3"/>
              </a:solidFill>
            </p:spPr>
            <p:txBody>
              <a:bodyPr lIns="36000" tIns="0" bIns="0" anchor="ctr"/>
              <a:lstStyle/>
              <a:p>
                <a:pPr algn="just" eaLnBrk="1" fontAlgn="auto" hangingPunct="1">
                  <a:spcBef>
                    <a:spcPts val="0"/>
                  </a:spcBef>
                  <a:spcAft>
                    <a:spcPts val="0"/>
                  </a:spcAft>
                  <a:defRPr/>
                </a:pPr>
                <a:r>
                  <a:rPr lang="en-US" altLang="zh-CN" b="1" dirty="0">
                    <a:solidFill>
                      <a:srgbClr val="FFFFFF"/>
                    </a:solidFill>
                    <a:latin typeface="Calibri" panose="020F0502020204030204" pitchFamily="34" charset="0"/>
                    <a:ea typeface="微软雅黑" panose="020B0503020204020204" pitchFamily="34" charset="-122"/>
                  </a:rPr>
                  <a:t>01</a:t>
                </a:r>
                <a:endParaRPr lang="zh-CN" altLang="en-US" b="1" dirty="0" err="1">
                  <a:solidFill>
                    <a:srgbClr val="FFFFFF"/>
                  </a:solidFill>
                  <a:latin typeface="Calibri" panose="020F0502020204030204" pitchFamily="34" charset="0"/>
                  <a:ea typeface="微软雅黑" panose="020B0503020204020204" pitchFamily="34" charset="-122"/>
                </a:endParaRPr>
              </a:p>
            </p:txBody>
          </p:sp>
          <p:sp>
            <p:nvSpPr>
              <p:cNvPr id="11" name="MH_SubTitle_1"/>
              <p:cNvSpPr>
                <a:spLocks noChangeArrowheads="1"/>
              </p:cNvSpPr>
              <p:nvPr>
                <p:custDataLst>
                  <p:tags r:id="rId4"/>
                </p:custDataLst>
              </p:nvPr>
            </p:nvSpPr>
            <p:spPr bwMode="auto">
              <a:xfrm>
                <a:off x="2158538" y="2102532"/>
                <a:ext cx="4831690" cy="543525"/>
              </a:xfrm>
              <a:prstGeom prst="rect">
                <a:avLst/>
              </a:prstGeom>
              <a:solidFill>
                <a:srgbClr val="FFFFFF"/>
              </a:solidFill>
              <a:ln w="9525">
                <a:solidFill>
                  <a:srgbClr val="D9D9D9"/>
                </a:solidFill>
                <a:miter lim="800000"/>
                <a:headEnd/>
                <a:tailEnd/>
              </a:ln>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just" eaLnBrk="1" hangingPunct="1"/>
                <a:r>
                  <a:rPr lang="zh-CN" altLang="en-US" b="1" dirty="0">
                    <a:latin typeface="Calibri" pitchFamily="34" charset="0"/>
                    <a:ea typeface="微软雅黑" pitchFamily="34" charset="-122"/>
                  </a:rPr>
                  <a:t>人的行为是很复杂的，受众多因素的影响</a:t>
                </a:r>
              </a:p>
            </p:txBody>
          </p:sp>
          <p:sp>
            <p:nvSpPr>
              <p:cNvPr id="12" name="MH_Other_2"/>
              <p:cNvSpPr/>
              <p:nvPr>
                <p:custDataLst>
                  <p:tags r:id="rId5"/>
                </p:custDataLst>
              </p:nvPr>
            </p:nvSpPr>
            <p:spPr>
              <a:xfrm>
                <a:off x="1796399" y="3705958"/>
                <a:ext cx="1261163" cy="308289"/>
              </a:xfrm>
              <a:prstGeom prst="round2SameRect">
                <a:avLst>
                  <a:gd name="adj1" fmla="val 19408"/>
                  <a:gd name="adj2" fmla="val 0"/>
                </a:avLst>
              </a:prstGeom>
              <a:solidFill>
                <a:srgbClr val="5D80B3"/>
              </a:solidFill>
            </p:spPr>
            <p:txBody>
              <a:bodyPr lIns="36000" tIns="0" bIns="0" anchor="ctr"/>
              <a:lstStyle/>
              <a:p>
                <a:pPr algn="just" eaLnBrk="1" fontAlgn="auto" hangingPunct="1">
                  <a:spcBef>
                    <a:spcPts val="0"/>
                  </a:spcBef>
                  <a:spcAft>
                    <a:spcPts val="0"/>
                  </a:spcAft>
                  <a:defRPr/>
                </a:pPr>
                <a:r>
                  <a:rPr lang="en-US" altLang="zh-CN" b="1" dirty="0">
                    <a:solidFill>
                      <a:srgbClr val="FFFFFF"/>
                    </a:solidFill>
                    <a:latin typeface="Calibri" panose="020F0502020204030204" pitchFamily="34" charset="0"/>
                    <a:ea typeface="微软雅黑" panose="020B0503020204020204" pitchFamily="34" charset="-122"/>
                  </a:rPr>
                  <a:t>03</a:t>
                </a:r>
                <a:endParaRPr lang="zh-CN" altLang="en-US" b="1" dirty="0" err="1">
                  <a:solidFill>
                    <a:srgbClr val="FFFFFF"/>
                  </a:solidFill>
                  <a:latin typeface="Calibri" panose="020F0502020204030204" pitchFamily="34" charset="0"/>
                  <a:ea typeface="微软雅黑" panose="020B0503020204020204" pitchFamily="34" charset="-122"/>
                </a:endParaRPr>
              </a:p>
            </p:txBody>
          </p:sp>
          <p:sp>
            <p:nvSpPr>
              <p:cNvPr id="13" name="MH_SubTitle_3"/>
              <p:cNvSpPr>
                <a:spLocks noChangeArrowheads="1"/>
              </p:cNvSpPr>
              <p:nvPr>
                <p:custDataLst>
                  <p:tags r:id="rId6"/>
                </p:custDataLst>
              </p:nvPr>
            </p:nvSpPr>
            <p:spPr bwMode="auto">
              <a:xfrm>
                <a:off x="2158538" y="3782757"/>
                <a:ext cx="4831690" cy="543525"/>
              </a:xfrm>
              <a:prstGeom prst="rect">
                <a:avLst/>
              </a:prstGeom>
              <a:solidFill>
                <a:srgbClr val="FFFFFF"/>
              </a:solidFill>
              <a:ln w="9525">
                <a:solidFill>
                  <a:srgbClr val="D9D9D9"/>
                </a:solidFill>
                <a:miter lim="800000"/>
                <a:headEnd/>
                <a:tailEnd/>
              </a:ln>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just" eaLnBrk="1" hangingPunct="1"/>
                <a:r>
                  <a:rPr lang="zh-CN" altLang="en-US" b="1" dirty="0">
                    <a:latin typeface="Calibri" pitchFamily="34" charset="0"/>
                    <a:ea typeface="微软雅黑" pitchFamily="34" charset="-122"/>
                  </a:rPr>
                  <a:t>工作中总有促使员工做出不安全行为的条件存在</a:t>
                </a:r>
              </a:p>
            </p:txBody>
          </p:sp>
          <p:sp>
            <p:nvSpPr>
              <p:cNvPr id="15" name="MH_SubTitle_4"/>
              <p:cNvSpPr>
                <a:spLocks noChangeArrowheads="1"/>
              </p:cNvSpPr>
              <p:nvPr>
                <p:custDataLst>
                  <p:tags r:id="rId7"/>
                </p:custDataLst>
              </p:nvPr>
            </p:nvSpPr>
            <p:spPr bwMode="auto">
              <a:xfrm>
                <a:off x="2158538" y="4590327"/>
                <a:ext cx="4831690" cy="543525"/>
              </a:xfrm>
              <a:prstGeom prst="rect">
                <a:avLst/>
              </a:prstGeom>
              <a:solidFill>
                <a:srgbClr val="FFFFFF"/>
              </a:solidFill>
              <a:ln w="9525">
                <a:solidFill>
                  <a:srgbClr val="D9D9D9"/>
                </a:solidFill>
                <a:miter lim="800000"/>
                <a:headEnd/>
                <a:tailEnd/>
              </a:ln>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just" eaLnBrk="1" hangingPunct="1"/>
                <a:r>
                  <a:rPr lang="zh-CN" altLang="en-US" b="1" dirty="0">
                    <a:latin typeface="Calibri" pitchFamily="34" charset="0"/>
                    <a:ea typeface="微软雅黑" pitchFamily="34" charset="-122"/>
                  </a:rPr>
                  <a:t>人的行为具有惯性，改变行为很困难</a:t>
                </a:r>
              </a:p>
            </p:txBody>
          </p:sp>
          <p:sp>
            <p:nvSpPr>
              <p:cNvPr id="17" name="MH_SubTitle_2"/>
              <p:cNvSpPr>
                <a:spLocks noChangeArrowheads="1"/>
              </p:cNvSpPr>
              <p:nvPr>
                <p:custDataLst>
                  <p:tags r:id="rId8"/>
                </p:custDataLst>
              </p:nvPr>
            </p:nvSpPr>
            <p:spPr bwMode="auto">
              <a:xfrm>
                <a:off x="2158538" y="2944093"/>
                <a:ext cx="4831690" cy="543525"/>
              </a:xfrm>
              <a:prstGeom prst="rect">
                <a:avLst/>
              </a:prstGeom>
              <a:solidFill>
                <a:srgbClr val="FFFFFF"/>
              </a:solidFill>
              <a:ln w="9525">
                <a:solidFill>
                  <a:srgbClr val="D9D9D9"/>
                </a:solidFill>
                <a:miter lim="800000"/>
                <a:headEnd/>
                <a:tailEnd/>
              </a:ln>
            </p:spPr>
            <p:txBody>
              <a:bodyPr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just" eaLnBrk="1" hangingPunct="1"/>
                <a:r>
                  <a:rPr lang="zh-CN" altLang="en-US" b="1" dirty="0">
                    <a:latin typeface="Calibri" pitchFamily="34" charset="0"/>
                    <a:ea typeface="微软雅黑" pitchFamily="34" charset="-122"/>
                  </a:rPr>
                  <a:t>人的行为</a:t>
                </a:r>
                <a:r>
                  <a:rPr lang="zh-CN" altLang="en-US" b="1" dirty="0" smtClean="0">
                    <a:latin typeface="Calibri" pitchFamily="34" charset="0"/>
                    <a:ea typeface="微软雅黑" pitchFamily="34" charset="-122"/>
                  </a:rPr>
                  <a:t>不完全</a:t>
                </a:r>
                <a:r>
                  <a:rPr lang="zh-CN" altLang="en-US" b="1" dirty="0">
                    <a:latin typeface="Calibri" pitchFamily="34" charset="0"/>
                    <a:ea typeface="微软雅黑" pitchFamily="34" charset="-122"/>
                  </a:rPr>
                  <a:t>受管理者</a:t>
                </a:r>
                <a:r>
                  <a:rPr lang="zh-CN" altLang="en-US" b="1" dirty="0" smtClean="0">
                    <a:latin typeface="Calibri" pitchFamily="34" charset="0"/>
                    <a:ea typeface="微软雅黑" pitchFamily="34" charset="-122"/>
                  </a:rPr>
                  <a:t>控制，也</a:t>
                </a:r>
                <a:r>
                  <a:rPr lang="zh-CN" altLang="en-US" b="1" dirty="0">
                    <a:latin typeface="Calibri" pitchFamily="34" charset="0"/>
                    <a:ea typeface="微软雅黑" pitchFamily="34" charset="-122"/>
                  </a:rPr>
                  <a:t>不是完全受</a:t>
                </a:r>
                <a:r>
                  <a:rPr lang="zh-CN" altLang="en-US" b="1" dirty="0" smtClean="0">
                    <a:latin typeface="Calibri" pitchFamily="34" charset="0"/>
                    <a:ea typeface="微软雅黑" pitchFamily="34" charset="-122"/>
                  </a:rPr>
                  <a:t>自己控制</a:t>
                </a:r>
                <a:endParaRPr lang="zh-CN" altLang="en-US" b="1" dirty="0">
                  <a:latin typeface="Calibri" pitchFamily="34" charset="0"/>
                  <a:ea typeface="微软雅黑" pitchFamily="34" charset="-122"/>
                </a:endParaRPr>
              </a:p>
            </p:txBody>
          </p:sp>
        </p:grpSp>
      </p:grpSp>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192540843"/>
      </p:ext>
    </p:extLst>
  </p:cSld>
  <p:clrMapOvr>
    <a:masterClrMapping/>
  </p:clrMapOvr>
  <p:transition>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395016" y="5652"/>
            <a:ext cx="8233887" cy="792110"/>
          </a:xfrm>
          <a:noFill/>
          <a:ln>
            <a:noFill/>
          </a:ln>
          <a:extLst/>
        </p:spPr>
        <p:txBody>
          <a:bodyPr vert="horz" wrap="square" lIns="91440" tIns="45720" rIns="91440" bIns="45720" numCol="1" anchor="ctr" anchorCtr="0" compatLnSpc="1">
            <a:prstTxWarp prst="textNoShape">
              <a:avLst/>
            </a:prstTxWarp>
          </a:bodyPr>
          <a:lstStyle/>
          <a:p>
            <a:r>
              <a:rPr lang="zh-CN" altLang="en-US" sz="2400" dirty="0" smtClean="0"/>
              <a:t>重点控制</a:t>
            </a:r>
            <a:r>
              <a:rPr lang="en-US" altLang="zh-CN" sz="2400" dirty="0" smtClean="0"/>
              <a:t>——</a:t>
            </a:r>
            <a:r>
              <a:rPr lang="zh-CN" altLang="en-US" sz="2400" dirty="0" smtClean="0"/>
              <a:t>易</a:t>
            </a:r>
            <a:r>
              <a:rPr lang="zh-CN" altLang="en-US" sz="2400" dirty="0"/>
              <a:t>发生不安全行为的</a:t>
            </a:r>
            <a:r>
              <a:rPr lang="en-US" altLang="zh-CN" sz="2400" dirty="0" smtClean="0"/>
              <a:t>23</a:t>
            </a:r>
            <a:r>
              <a:rPr lang="zh-CN" altLang="en-US" sz="2400" dirty="0" smtClean="0"/>
              <a:t>种人员</a:t>
            </a:r>
            <a:endParaRPr lang="zh-CN" altLang="zh-CN" sz="2400" b="1" dirty="0"/>
          </a:p>
        </p:txBody>
      </p:sp>
      <p:sp>
        <p:nvSpPr>
          <p:cNvPr id="3" name="Rectangle 6"/>
          <p:cNvSpPr>
            <a:spLocks noChangeArrowheads="1"/>
          </p:cNvSpPr>
          <p:nvPr/>
        </p:nvSpPr>
        <p:spPr bwMode="auto">
          <a:xfrm>
            <a:off x="325792" y="851630"/>
            <a:ext cx="4104570" cy="4899803"/>
          </a:xfrm>
          <a:prstGeom prst="rect">
            <a:avLst/>
          </a:prstGeom>
          <a:solidFill>
            <a:srgbClr val="FFFF99"/>
          </a:solidFill>
          <a:ln w="19050">
            <a:solidFill>
              <a:schemeClr val="tx1"/>
            </a:solidFill>
            <a:prstDash val="sysDash"/>
          </a:ln>
          <a:extLst/>
        </p:spPr>
        <p:txBody>
          <a:bodyPr wrap="square" lIns="0" tIns="0" rIns="0" bIns="0" anchor="ctr">
            <a:spAutoFit/>
          </a:bodyPr>
          <a:lstStyle>
            <a:lvl1pPr marL="342900" indent="-342900"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a:t>
            </a:r>
            <a:r>
              <a:rPr lang="zh-CN" altLang="en-US" sz="1600" i="0" dirty="0" smtClean="0">
                <a:solidFill>
                  <a:srgbClr val="000000"/>
                </a:solidFill>
                <a:latin typeface="华文楷体" pitchFamily="2" charset="-122"/>
                <a:ea typeface="华文楷体" pitchFamily="2" charset="-122"/>
              </a:rPr>
              <a:t>、善于</a:t>
            </a:r>
            <a:r>
              <a:rPr lang="zh-CN" altLang="en-US" sz="1600" i="0" dirty="0">
                <a:solidFill>
                  <a:srgbClr val="000000"/>
                </a:solidFill>
                <a:latin typeface="华文楷体" pitchFamily="2" charset="-122"/>
                <a:ea typeface="华文楷体" pitchFamily="2" charset="-122"/>
              </a:rPr>
              <a:t>冒险、不考虑后果的</a:t>
            </a:r>
            <a:r>
              <a:rPr lang="zh-CN" altLang="en-US" sz="1600" i="0" dirty="0" smtClean="0">
                <a:solidFill>
                  <a:srgbClr val="000000"/>
                </a:solidFill>
                <a:latin typeface="华文楷体" pitchFamily="2" charset="-122"/>
                <a:ea typeface="华文楷体" pitchFamily="2" charset="-122"/>
              </a:rPr>
              <a:t>“大胆人”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2</a:t>
            </a:r>
            <a:r>
              <a:rPr lang="zh-CN" altLang="en-US" sz="1600" i="0" dirty="0" smtClean="0">
                <a:solidFill>
                  <a:srgbClr val="000000"/>
                </a:solidFill>
                <a:latin typeface="华文楷体" pitchFamily="2" charset="-122"/>
                <a:ea typeface="华文楷体" pitchFamily="2" charset="-122"/>
              </a:rPr>
              <a:t>、冒失</a:t>
            </a:r>
            <a:r>
              <a:rPr lang="zh-CN" altLang="en-US" sz="1600" i="0" dirty="0">
                <a:solidFill>
                  <a:srgbClr val="000000"/>
                </a:solidFill>
                <a:latin typeface="华文楷体" pitchFamily="2" charset="-122"/>
                <a:ea typeface="华文楷体" pitchFamily="2" charset="-122"/>
              </a:rPr>
              <a:t>莽撞的</a:t>
            </a:r>
            <a:r>
              <a:rPr lang="zh-CN" altLang="en-US" sz="1600" i="0" dirty="0" smtClean="0">
                <a:solidFill>
                  <a:srgbClr val="000000"/>
                </a:solidFill>
                <a:latin typeface="华文楷体" pitchFamily="2" charset="-122"/>
                <a:ea typeface="华文楷体" pitchFamily="2" charset="-122"/>
              </a:rPr>
              <a:t>“勇敢人”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3</a:t>
            </a:r>
            <a:r>
              <a:rPr lang="zh-CN" altLang="en-US" sz="1600" i="0" dirty="0" smtClean="0">
                <a:solidFill>
                  <a:srgbClr val="000000"/>
                </a:solidFill>
                <a:latin typeface="华文楷体" pitchFamily="2" charset="-122"/>
                <a:ea typeface="华文楷体" pitchFamily="2" charset="-122"/>
              </a:rPr>
              <a:t>、吊儿郎当</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“马虎人”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4</a:t>
            </a:r>
            <a:r>
              <a:rPr lang="zh-CN" altLang="en-US" sz="1600" i="0" dirty="0" smtClean="0">
                <a:solidFill>
                  <a:srgbClr val="000000"/>
                </a:solidFill>
                <a:latin typeface="华文楷体" pitchFamily="2" charset="-122"/>
                <a:ea typeface="华文楷体" pitchFamily="2" charset="-122"/>
              </a:rPr>
              <a:t>、满不在乎</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“粗心人”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5</a:t>
            </a:r>
            <a:r>
              <a:rPr lang="zh-CN" altLang="en-US" sz="1600" i="0" dirty="0" smtClean="0">
                <a:solidFill>
                  <a:srgbClr val="000000"/>
                </a:solidFill>
                <a:latin typeface="华文楷体" pitchFamily="2" charset="-122"/>
                <a:ea typeface="华文楷体" pitchFamily="2" charset="-122"/>
              </a:rPr>
              <a:t>、心存</a:t>
            </a:r>
            <a:r>
              <a:rPr lang="zh-CN" altLang="en-US" sz="1600" i="0" dirty="0">
                <a:solidFill>
                  <a:srgbClr val="000000"/>
                </a:solidFill>
                <a:latin typeface="华文楷体" pitchFamily="2" charset="-122"/>
                <a:ea typeface="华文楷体" pitchFamily="2" charset="-122"/>
              </a:rPr>
              <a:t>侥幸的</a:t>
            </a:r>
            <a:r>
              <a:rPr lang="zh-CN" altLang="en-US" sz="1600" i="0" dirty="0" smtClean="0">
                <a:solidFill>
                  <a:srgbClr val="000000"/>
                </a:solidFill>
                <a:latin typeface="华文楷体" pitchFamily="2" charset="-122"/>
                <a:ea typeface="华文楷体" pitchFamily="2" charset="-122"/>
              </a:rPr>
              <a:t>“麻痹人”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6</a:t>
            </a:r>
            <a:r>
              <a:rPr lang="zh-CN" altLang="en-US" sz="1600" i="0" dirty="0" smtClean="0">
                <a:solidFill>
                  <a:srgbClr val="000000"/>
                </a:solidFill>
                <a:latin typeface="华文楷体" pitchFamily="2" charset="-122"/>
                <a:ea typeface="华文楷体" pitchFamily="2" charset="-122"/>
              </a:rPr>
              <a:t>、投机取巧</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“大能人”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7</a:t>
            </a:r>
            <a:r>
              <a:rPr lang="zh-CN" altLang="en-US" sz="1600" i="0" dirty="0" smtClean="0">
                <a:solidFill>
                  <a:srgbClr val="000000"/>
                </a:solidFill>
                <a:latin typeface="华文楷体" pitchFamily="2" charset="-122"/>
                <a:ea typeface="华文楷体" pitchFamily="2" charset="-122"/>
              </a:rPr>
              <a:t>、固执己见</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“怪癖人”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8</a:t>
            </a:r>
            <a:r>
              <a:rPr lang="zh-CN" altLang="en-US" sz="1600" i="0" dirty="0" smtClean="0">
                <a:solidFill>
                  <a:srgbClr val="000000"/>
                </a:solidFill>
                <a:latin typeface="华文楷体" pitchFamily="2" charset="-122"/>
                <a:ea typeface="华文楷体" pitchFamily="2" charset="-122"/>
              </a:rPr>
              <a:t>、牢骚满腹</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“情绪人”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9</a:t>
            </a:r>
            <a:r>
              <a:rPr lang="zh-CN" altLang="en-US" sz="1600" i="0" dirty="0" smtClean="0">
                <a:solidFill>
                  <a:srgbClr val="000000"/>
                </a:solidFill>
                <a:latin typeface="华文楷体" pitchFamily="2" charset="-122"/>
                <a:ea typeface="华文楷体" pitchFamily="2" charset="-122"/>
              </a:rPr>
              <a:t>、难事</a:t>
            </a:r>
            <a:r>
              <a:rPr lang="zh-CN" altLang="en-US" sz="1600" i="0" dirty="0">
                <a:solidFill>
                  <a:srgbClr val="000000"/>
                </a:solidFill>
                <a:latin typeface="华文楷体" pitchFamily="2" charset="-122"/>
                <a:ea typeface="华文楷体" pitchFamily="2" charset="-122"/>
              </a:rPr>
              <a:t>缠身、心事重重的</a:t>
            </a:r>
            <a:r>
              <a:rPr lang="zh-CN" altLang="en-US" sz="1600" i="0" dirty="0" smtClean="0">
                <a:solidFill>
                  <a:srgbClr val="000000"/>
                </a:solidFill>
                <a:latin typeface="华文楷体" pitchFamily="2" charset="-122"/>
                <a:ea typeface="华文楷体" pitchFamily="2" charset="-122"/>
              </a:rPr>
              <a:t>“忧愁人”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10</a:t>
            </a:r>
            <a:r>
              <a:rPr lang="zh-CN" altLang="en-US" sz="1600" i="0" dirty="0" smtClean="0">
                <a:solidFill>
                  <a:srgbClr val="000000"/>
                </a:solidFill>
                <a:latin typeface="华文楷体" pitchFamily="2" charset="-122"/>
                <a:ea typeface="华文楷体" pitchFamily="2" charset="-122"/>
              </a:rPr>
              <a:t>、急于求成</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“草率人”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11</a:t>
            </a:r>
            <a:r>
              <a:rPr lang="zh-CN" altLang="en-US" sz="1600" i="0" dirty="0" smtClean="0">
                <a:solidFill>
                  <a:srgbClr val="000000"/>
                </a:solidFill>
                <a:latin typeface="华文楷体" pitchFamily="2" charset="-122"/>
                <a:ea typeface="华文楷体" pitchFamily="2" charset="-122"/>
              </a:rPr>
              <a:t>、心神不定</a:t>
            </a:r>
            <a:r>
              <a:rPr lang="zh-CN" altLang="en-US" sz="1600" i="0" dirty="0">
                <a:solidFill>
                  <a:srgbClr val="000000"/>
                </a:solidFill>
                <a:latin typeface="华文楷体" pitchFamily="2" charset="-122"/>
                <a:ea typeface="华文楷体" pitchFamily="2" charset="-122"/>
              </a:rPr>
              <a:t>的</a:t>
            </a:r>
            <a:r>
              <a:rPr lang="zh-CN" altLang="en-US" sz="1600" i="0" dirty="0" smtClean="0">
                <a:solidFill>
                  <a:srgbClr val="000000"/>
                </a:solidFill>
                <a:latin typeface="华文楷体" pitchFamily="2" charset="-122"/>
                <a:ea typeface="华文楷体" pitchFamily="2" charset="-122"/>
              </a:rPr>
              <a:t>“心烦人”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12</a:t>
            </a:r>
            <a:r>
              <a:rPr lang="zh-CN" altLang="en-US" sz="1600" i="0" dirty="0" smtClean="0">
                <a:solidFill>
                  <a:srgbClr val="000000"/>
                </a:solidFill>
                <a:latin typeface="华文楷体" pitchFamily="2" charset="-122"/>
                <a:ea typeface="华文楷体" pitchFamily="2" charset="-122"/>
              </a:rPr>
              <a:t>、习惯</a:t>
            </a:r>
            <a:r>
              <a:rPr lang="zh-CN" altLang="en-US" sz="1600" i="0" dirty="0">
                <a:solidFill>
                  <a:srgbClr val="000000"/>
                </a:solidFill>
                <a:latin typeface="华文楷体" pitchFamily="2" charset="-122"/>
                <a:ea typeface="华文楷体" pitchFamily="2" charset="-122"/>
              </a:rPr>
              <a:t>违章的</a:t>
            </a:r>
            <a:r>
              <a:rPr lang="zh-CN" altLang="en-US" sz="1600" i="0" dirty="0" smtClean="0">
                <a:solidFill>
                  <a:srgbClr val="000000"/>
                </a:solidFill>
                <a:latin typeface="华文楷体" pitchFamily="2" charset="-122"/>
                <a:ea typeface="华文楷体" pitchFamily="2" charset="-122"/>
              </a:rPr>
              <a:t>“固执人”</a:t>
            </a:r>
            <a:endParaRPr lang="en-US" altLang="zh-CN" sz="1600" i="0" dirty="0" smtClean="0">
              <a:solidFill>
                <a:srgbClr val="000000"/>
              </a:solidFill>
              <a:latin typeface="华文楷体" pitchFamily="2" charset="-122"/>
              <a:ea typeface="华文楷体" pitchFamily="2" charset="-122"/>
            </a:endParaRPr>
          </a:p>
          <a:p>
            <a:pPr marL="504000" lvl="1" eaLnBrk="1" hangingPunct="1">
              <a:lnSpc>
                <a:spcPct val="125000"/>
              </a:lnSpc>
              <a:spcBef>
                <a:spcPct val="25000"/>
              </a:spcBef>
              <a:buClr>
                <a:schemeClr val="tx2"/>
              </a:buClr>
              <a:buFont typeface="Symbol" pitchFamily="18" charset="2"/>
              <a:buChar char="·"/>
            </a:pPr>
            <a:r>
              <a:rPr lang="en-US" altLang="zh-CN" sz="1600" i="0" dirty="0" smtClean="0">
                <a:solidFill>
                  <a:srgbClr val="000000"/>
                </a:solidFill>
                <a:latin typeface="华文楷体" pitchFamily="2" charset="-122"/>
                <a:ea typeface="华文楷体" pitchFamily="2" charset="-122"/>
              </a:rPr>
              <a:t>13</a:t>
            </a:r>
            <a:r>
              <a:rPr lang="zh-CN" altLang="en-US" sz="1600" i="0" dirty="0" smtClean="0">
                <a:solidFill>
                  <a:srgbClr val="000000"/>
                </a:solidFill>
                <a:latin typeface="华文楷体" pitchFamily="2" charset="-122"/>
                <a:ea typeface="华文楷体" pitchFamily="2" charset="-122"/>
              </a:rPr>
              <a:t>、凑</a:t>
            </a:r>
            <a:r>
              <a:rPr lang="zh-CN" altLang="en-US" sz="1600" i="0" dirty="0">
                <a:solidFill>
                  <a:srgbClr val="000000"/>
                </a:solidFill>
                <a:latin typeface="华文楷体" pitchFamily="2" charset="-122"/>
                <a:ea typeface="华文楷体" pitchFamily="2" charset="-122"/>
              </a:rPr>
              <a:t>凑和和的</a:t>
            </a:r>
            <a:r>
              <a:rPr lang="zh-CN" altLang="en-US" sz="1600" i="0" dirty="0" smtClean="0">
                <a:solidFill>
                  <a:srgbClr val="000000"/>
                </a:solidFill>
                <a:latin typeface="华文楷体" pitchFamily="2" charset="-122"/>
                <a:ea typeface="华文楷体" pitchFamily="2" charset="-122"/>
              </a:rPr>
              <a:t>“懒惰人”</a:t>
            </a:r>
            <a:endParaRPr lang="en-US" altLang="zh-CN" sz="1600" i="0" dirty="0">
              <a:solidFill>
                <a:srgbClr val="000000"/>
              </a:solidFill>
              <a:latin typeface="华文楷体" pitchFamily="2" charset="-122"/>
              <a:ea typeface="华文楷体" pitchFamily="2" charset="-122"/>
            </a:endParaRPr>
          </a:p>
        </p:txBody>
      </p:sp>
      <p:sp>
        <p:nvSpPr>
          <p:cNvPr id="2" name="矩形 1"/>
          <p:cNvSpPr/>
          <p:nvPr/>
        </p:nvSpPr>
        <p:spPr>
          <a:xfrm>
            <a:off x="4646391" y="851630"/>
            <a:ext cx="4104570" cy="3847207"/>
          </a:xfrm>
          <a:prstGeom prst="rect">
            <a:avLst/>
          </a:prstGeom>
          <a:solidFill>
            <a:schemeClr val="accent5">
              <a:lumMod val="90000"/>
            </a:schemeClr>
          </a:solidFill>
          <a:ln>
            <a:solidFill>
              <a:schemeClr val="tx1"/>
            </a:solidFill>
            <a:prstDash val="sysDash"/>
          </a:ln>
        </p:spPr>
        <p:txBody>
          <a:bodyPr wrap="square" anchor="ctr">
            <a:spAutoFit/>
          </a:bodyPr>
          <a:lstStyle/>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14</a:t>
            </a:r>
            <a:r>
              <a:rPr lang="zh-CN" altLang="en-US" sz="1600" dirty="0" smtClean="0">
                <a:solidFill>
                  <a:srgbClr val="000000"/>
                </a:solidFill>
                <a:latin typeface="华文楷体" pitchFamily="2" charset="-122"/>
                <a:ea typeface="华文楷体" pitchFamily="2" charset="-122"/>
              </a:rPr>
              <a:t>、带病</a:t>
            </a:r>
            <a:r>
              <a:rPr lang="zh-CN" altLang="en-US" sz="1600" dirty="0">
                <a:solidFill>
                  <a:srgbClr val="000000"/>
                </a:solidFill>
                <a:latin typeface="华文楷体" pitchFamily="2" charset="-122"/>
                <a:ea typeface="华文楷体" pitchFamily="2" charset="-122"/>
              </a:rPr>
              <a:t>工作的</a:t>
            </a:r>
            <a:r>
              <a:rPr lang="zh-CN" altLang="en-US" sz="1600" dirty="0" smtClean="0">
                <a:solidFill>
                  <a:srgbClr val="000000"/>
                </a:solidFill>
                <a:latin typeface="华文楷体" pitchFamily="2" charset="-122"/>
                <a:ea typeface="华文楷体" pitchFamily="2" charset="-122"/>
              </a:rPr>
              <a:t>“坚强人”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15</a:t>
            </a:r>
            <a:r>
              <a:rPr lang="zh-CN" altLang="en-US" sz="1600" dirty="0" smtClean="0">
                <a:solidFill>
                  <a:srgbClr val="000000"/>
                </a:solidFill>
                <a:latin typeface="华文楷体" pitchFamily="2" charset="-122"/>
                <a:ea typeface="华文楷体" pitchFamily="2" charset="-122"/>
              </a:rPr>
              <a:t>、休息</a:t>
            </a:r>
            <a:r>
              <a:rPr lang="zh-CN" altLang="en-US" sz="1600" dirty="0">
                <a:solidFill>
                  <a:srgbClr val="000000"/>
                </a:solidFill>
                <a:latin typeface="华文楷体" pitchFamily="2" charset="-122"/>
                <a:ea typeface="华文楷体" pitchFamily="2" charset="-122"/>
              </a:rPr>
              <a:t>不好、身体欠佳的</a:t>
            </a:r>
            <a:r>
              <a:rPr lang="zh-CN" altLang="en-US" sz="1600" dirty="0" smtClean="0">
                <a:solidFill>
                  <a:srgbClr val="000000"/>
                </a:solidFill>
                <a:latin typeface="华文楷体" pitchFamily="2" charset="-122"/>
                <a:ea typeface="华文楷体" pitchFamily="2" charset="-122"/>
              </a:rPr>
              <a:t>“疲惫人”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16</a:t>
            </a:r>
            <a:r>
              <a:rPr lang="zh-CN" altLang="en-US" sz="1600" dirty="0" smtClean="0">
                <a:solidFill>
                  <a:srgbClr val="000000"/>
                </a:solidFill>
                <a:latin typeface="华文楷体" pitchFamily="2" charset="-122"/>
                <a:ea typeface="华文楷体" pitchFamily="2" charset="-122"/>
              </a:rPr>
              <a:t>、变化</a:t>
            </a:r>
            <a:r>
              <a:rPr lang="zh-CN" altLang="en-US" sz="1600" dirty="0">
                <a:solidFill>
                  <a:srgbClr val="000000"/>
                </a:solidFill>
                <a:latin typeface="华文楷体" pitchFamily="2" charset="-122"/>
                <a:ea typeface="华文楷体" pitchFamily="2" charset="-122"/>
              </a:rPr>
              <a:t>工种岗位的</a:t>
            </a:r>
            <a:r>
              <a:rPr lang="zh-CN" altLang="en-US" sz="1600" dirty="0" smtClean="0">
                <a:solidFill>
                  <a:srgbClr val="000000"/>
                </a:solidFill>
                <a:latin typeface="华文楷体" pitchFamily="2" charset="-122"/>
                <a:ea typeface="华文楷体" pitchFamily="2" charset="-122"/>
              </a:rPr>
              <a:t>“改行人”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17</a:t>
            </a:r>
            <a:r>
              <a:rPr lang="zh-CN" altLang="en-US" sz="1600" dirty="0" smtClean="0">
                <a:solidFill>
                  <a:srgbClr val="000000"/>
                </a:solidFill>
                <a:latin typeface="华文楷体" pitchFamily="2" charset="-122"/>
                <a:ea typeface="华文楷体" pitchFamily="2" charset="-122"/>
              </a:rPr>
              <a:t>、酒后</a:t>
            </a:r>
            <a:r>
              <a:rPr lang="zh-CN" altLang="en-US" sz="1600" dirty="0">
                <a:solidFill>
                  <a:srgbClr val="000000"/>
                </a:solidFill>
                <a:latin typeface="华文楷体" pitchFamily="2" charset="-122"/>
                <a:ea typeface="华文楷体" pitchFamily="2" charset="-122"/>
              </a:rPr>
              <a:t>开工的</a:t>
            </a:r>
            <a:r>
              <a:rPr lang="zh-CN" altLang="en-US" sz="1600" dirty="0" smtClean="0">
                <a:solidFill>
                  <a:srgbClr val="000000"/>
                </a:solidFill>
                <a:latin typeface="华文楷体" pitchFamily="2" charset="-122"/>
                <a:ea typeface="华文楷体" pitchFamily="2" charset="-122"/>
              </a:rPr>
              <a:t>“不醉人”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18</a:t>
            </a:r>
            <a:r>
              <a:rPr lang="zh-CN" altLang="en-US" sz="1600" dirty="0" smtClean="0">
                <a:solidFill>
                  <a:srgbClr val="000000"/>
                </a:solidFill>
                <a:latin typeface="华文楷体" pitchFamily="2" charset="-122"/>
                <a:ea typeface="华文楷体" pitchFamily="2" charset="-122"/>
              </a:rPr>
              <a:t>、力不从心</a:t>
            </a:r>
            <a:r>
              <a:rPr lang="zh-CN" altLang="en-US" sz="1600" dirty="0">
                <a:solidFill>
                  <a:srgbClr val="000000"/>
                </a:solidFill>
                <a:latin typeface="华文楷体" pitchFamily="2" charset="-122"/>
                <a:ea typeface="华文楷体" pitchFamily="2" charset="-122"/>
              </a:rPr>
              <a:t>的</a:t>
            </a:r>
            <a:r>
              <a:rPr lang="zh-CN" altLang="en-US" sz="1600" dirty="0" smtClean="0">
                <a:solidFill>
                  <a:srgbClr val="000000"/>
                </a:solidFill>
                <a:latin typeface="华文楷体" pitchFamily="2" charset="-122"/>
                <a:ea typeface="华文楷体" pitchFamily="2" charset="-122"/>
              </a:rPr>
              <a:t>“老工人”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19</a:t>
            </a:r>
            <a:r>
              <a:rPr lang="zh-CN" altLang="en-US" sz="1600" dirty="0" smtClean="0">
                <a:solidFill>
                  <a:srgbClr val="000000"/>
                </a:solidFill>
                <a:latin typeface="华文楷体" pitchFamily="2" charset="-122"/>
                <a:ea typeface="华文楷体" pitchFamily="2" charset="-122"/>
              </a:rPr>
              <a:t>、初来乍到</a:t>
            </a:r>
            <a:r>
              <a:rPr lang="zh-CN" altLang="en-US" sz="1600" dirty="0">
                <a:solidFill>
                  <a:srgbClr val="000000"/>
                </a:solidFill>
                <a:latin typeface="华文楷体" pitchFamily="2" charset="-122"/>
                <a:ea typeface="华文楷体" pitchFamily="2" charset="-122"/>
              </a:rPr>
              <a:t>的</a:t>
            </a:r>
            <a:r>
              <a:rPr lang="zh-CN" altLang="en-US" sz="1600" dirty="0" smtClean="0">
                <a:solidFill>
                  <a:srgbClr val="000000"/>
                </a:solidFill>
                <a:latin typeface="华文楷体" pitchFamily="2" charset="-122"/>
                <a:ea typeface="华文楷体" pitchFamily="2" charset="-122"/>
              </a:rPr>
              <a:t>“新工人”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20</a:t>
            </a:r>
            <a:r>
              <a:rPr lang="zh-CN" altLang="en-US" sz="1600" dirty="0" smtClean="0">
                <a:solidFill>
                  <a:srgbClr val="000000"/>
                </a:solidFill>
                <a:latin typeface="华文楷体" pitchFamily="2" charset="-122"/>
                <a:ea typeface="华文楷体" pitchFamily="2" charset="-122"/>
              </a:rPr>
              <a:t>、受</a:t>
            </a:r>
            <a:r>
              <a:rPr lang="zh-CN" altLang="en-US" sz="1600" dirty="0">
                <a:solidFill>
                  <a:srgbClr val="000000"/>
                </a:solidFill>
                <a:latin typeface="华文楷体" pitchFamily="2" charset="-122"/>
                <a:ea typeface="华文楷体" pitchFamily="2" charset="-122"/>
              </a:rPr>
              <a:t>了委屈的</a:t>
            </a:r>
            <a:r>
              <a:rPr lang="zh-CN" altLang="en-US" sz="1600" dirty="0" smtClean="0">
                <a:solidFill>
                  <a:srgbClr val="000000"/>
                </a:solidFill>
                <a:latin typeface="华文楷体" pitchFamily="2" charset="-122"/>
                <a:ea typeface="华文楷体" pitchFamily="2" charset="-122"/>
              </a:rPr>
              <a:t>“气愤人”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21</a:t>
            </a:r>
            <a:r>
              <a:rPr lang="zh-CN" altLang="en-US" sz="1600" dirty="0" smtClean="0">
                <a:solidFill>
                  <a:srgbClr val="000000"/>
                </a:solidFill>
                <a:latin typeface="华文楷体" pitchFamily="2" charset="-122"/>
                <a:ea typeface="华文楷体" pitchFamily="2" charset="-122"/>
              </a:rPr>
              <a:t>、不求上进</a:t>
            </a:r>
            <a:r>
              <a:rPr lang="zh-CN" altLang="en-US" sz="1600" dirty="0">
                <a:solidFill>
                  <a:srgbClr val="000000"/>
                </a:solidFill>
                <a:latin typeface="华文楷体" pitchFamily="2" charset="-122"/>
                <a:ea typeface="华文楷体" pitchFamily="2" charset="-122"/>
              </a:rPr>
              <a:t>的</a:t>
            </a:r>
            <a:r>
              <a:rPr lang="zh-CN" altLang="en-US" sz="1600" dirty="0" smtClean="0">
                <a:solidFill>
                  <a:srgbClr val="000000"/>
                </a:solidFill>
                <a:latin typeface="华文楷体" pitchFamily="2" charset="-122"/>
                <a:ea typeface="华文楷体" pitchFamily="2" charset="-122"/>
              </a:rPr>
              <a:t>“抛锚人”</a:t>
            </a:r>
            <a:endParaRPr lang="en-US" altLang="zh-CN" sz="1600" dirty="0" smtClean="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22</a:t>
            </a:r>
            <a:r>
              <a:rPr lang="zh-CN" altLang="en-US" sz="1600" dirty="0" smtClean="0">
                <a:solidFill>
                  <a:srgbClr val="000000"/>
                </a:solidFill>
                <a:latin typeface="华文楷体" pitchFamily="2" charset="-122"/>
                <a:ea typeface="华文楷体" pitchFamily="2" charset="-122"/>
              </a:rPr>
              <a:t>、单纯</a:t>
            </a:r>
            <a:r>
              <a:rPr lang="zh-CN" altLang="en-US" sz="1600" dirty="0">
                <a:solidFill>
                  <a:srgbClr val="000000"/>
                </a:solidFill>
                <a:latin typeface="华文楷体" pitchFamily="2" charset="-122"/>
                <a:ea typeface="华文楷体" pitchFamily="2" charset="-122"/>
              </a:rPr>
              <a:t>追求任务指标的</a:t>
            </a:r>
            <a:r>
              <a:rPr lang="zh-CN" altLang="en-US" sz="1600" dirty="0" smtClean="0">
                <a:solidFill>
                  <a:srgbClr val="000000"/>
                </a:solidFill>
                <a:latin typeface="华文楷体" pitchFamily="2" charset="-122"/>
                <a:ea typeface="华文楷体" pitchFamily="2" charset="-122"/>
              </a:rPr>
              <a:t>“效益人”</a:t>
            </a:r>
            <a:endParaRPr lang="en-US" altLang="zh-CN" sz="1600" dirty="0">
              <a:solidFill>
                <a:srgbClr val="000000"/>
              </a:solidFill>
              <a:latin typeface="华文楷体" pitchFamily="2" charset="-122"/>
              <a:ea typeface="华文楷体" pitchFamily="2" charset="-122"/>
            </a:endParaRPr>
          </a:p>
          <a:p>
            <a:pPr marL="504000" lvl="1" indent="-285750" eaLnBrk="1" hangingPunct="1">
              <a:lnSpc>
                <a:spcPct val="125000"/>
              </a:lnSpc>
              <a:spcBef>
                <a:spcPct val="25000"/>
              </a:spcBef>
              <a:buClr>
                <a:schemeClr val="tx2"/>
              </a:buClr>
              <a:buFont typeface="Symbol" pitchFamily="18" charset="2"/>
              <a:buChar char="·"/>
            </a:pPr>
            <a:r>
              <a:rPr lang="en-US" altLang="zh-CN" sz="1600" dirty="0" smtClean="0">
                <a:solidFill>
                  <a:srgbClr val="000000"/>
                </a:solidFill>
                <a:latin typeface="华文楷体" pitchFamily="2" charset="-122"/>
                <a:ea typeface="华文楷体" pitchFamily="2" charset="-122"/>
              </a:rPr>
              <a:t>23</a:t>
            </a:r>
            <a:r>
              <a:rPr lang="zh-CN" altLang="en-US" sz="1600" dirty="0" smtClean="0">
                <a:solidFill>
                  <a:srgbClr val="000000"/>
                </a:solidFill>
                <a:latin typeface="华文楷体" pitchFamily="2" charset="-122"/>
                <a:ea typeface="华文楷体" pitchFamily="2" charset="-122"/>
              </a:rPr>
              <a:t>、盲目</a:t>
            </a:r>
            <a:r>
              <a:rPr lang="zh-CN" altLang="en-US" sz="1600" dirty="0">
                <a:solidFill>
                  <a:srgbClr val="000000"/>
                </a:solidFill>
                <a:latin typeface="华文楷体" pitchFamily="2" charset="-122"/>
                <a:ea typeface="华文楷体" pitchFamily="2" charset="-122"/>
              </a:rPr>
              <a:t>听从指挥的“糊涂人”</a:t>
            </a:r>
          </a:p>
        </p:txBody>
      </p:sp>
      <p:sp>
        <p:nvSpPr>
          <p:cNvPr id="7" name="云形标注 6"/>
          <p:cNvSpPr/>
          <p:nvPr/>
        </p:nvSpPr>
        <p:spPr bwMode="auto">
          <a:xfrm>
            <a:off x="5798551" y="4505844"/>
            <a:ext cx="3168440" cy="1486323"/>
          </a:xfrm>
          <a:prstGeom prst="cloudCallout">
            <a:avLst>
              <a:gd name="adj1" fmla="val -56523"/>
              <a:gd name="adj2" fmla="val -52563"/>
            </a:avLst>
          </a:prstGeom>
          <a:solidFill>
            <a:srgbClr val="FFFF00"/>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smtClean="0">
                <a:ln>
                  <a:noFill/>
                </a:ln>
                <a:solidFill>
                  <a:schemeClr val="tx1"/>
                </a:solidFill>
                <a:effectLst/>
                <a:latin typeface="Arial" pitchFamily="34" charset="0"/>
                <a:ea typeface="宋体" pitchFamily="2" charset="-122"/>
              </a:rPr>
              <a:t>思考：</a:t>
            </a:r>
            <a:endParaRPr kumimoji="0" lang="en-US" altLang="zh-CN" sz="1800" b="1" i="0" u="sng" strike="noStrike" cap="none" normalizeH="0" baseline="0" dirty="0" smtClean="0">
              <a:ln>
                <a:noFill/>
              </a:ln>
              <a:solidFill>
                <a:schemeClr val="tx1"/>
              </a:solidFill>
              <a:effectLst/>
              <a:latin typeface="Arial" pitchFamily="34" charset="0"/>
              <a:ea typeface="宋体" pitchFamily="2" charset="-122"/>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smtClean="0">
                <a:ln>
                  <a:noFill/>
                </a:ln>
                <a:solidFill>
                  <a:schemeClr val="tx1"/>
                </a:solidFill>
                <a:effectLst/>
                <a:latin typeface="Arial" pitchFamily="34" charset="0"/>
                <a:ea typeface="宋体" pitchFamily="2" charset="-122"/>
              </a:rPr>
              <a:t>你的身边是否也有这些类型的人？</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396" y="4713829"/>
            <a:ext cx="792110" cy="1037604"/>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0459131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1"/>
          <p:cNvCxnSpPr/>
          <p:nvPr>
            <p:custDataLst>
              <p:tags r:id="rId1"/>
            </p:custDataLst>
          </p:nvPr>
        </p:nvCxnSpPr>
        <p:spPr>
          <a:xfrm flipH="1">
            <a:off x="2785038" y="1222081"/>
            <a:ext cx="0" cy="3302059"/>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2"/>
            </p:custDataLst>
          </p:nvPr>
        </p:nvSpPr>
        <p:spPr>
          <a:xfrm>
            <a:off x="181771" y="2003974"/>
            <a:ext cx="2004469" cy="1843893"/>
          </a:xfrm>
          <a:prstGeom prst="ellipse">
            <a:avLst/>
          </a:prstGeom>
          <a:solidFill>
            <a:srgbClr val="FFFFFF"/>
          </a:solidFill>
          <a:ln>
            <a:solidFill>
              <a:srgbClr val="B2B2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7" name="MH_Title_1"/>
          <p:cNvSpPr/>
          <p:nvPr>
            <p:custDataLst>
              <p:tags r:id="rId3"/>
            </p:custDataLst>
          </p:nvPr>
        </p:nvSpPr>
        <p:spPr>
          <a:xfrm>
            <a:off x="381900" y="2188071"/>
            <a:ext cx="1604210" cy="147569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2400" dirty="0" smtClean="0">
                <a:solidFill>
                  <a:srgbClr val="FFFFFF"/>
                </a:solidFill>
                <a:latin typeface="微软雅黑" panose="020B0503020204020204" pitchFamily="34" charset="-122"/>
                <a:ea typeface="微软雅黑" panose="020B0503020204020204" pitchFamily="34" charset="-122"/>
              </a:rPr>
              <a:t>基本控制途径</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
        <p:nvSpPr>
          <p:cNvPr id="8" name="MH_SubTitle_1"/>
          <p:cNvSpPr>
            <a:spLocks noChangeArrowheads="1"/>
          </p:cNvSpPr>
          <p:nvPr>
            <p:custDataLst>
              <p:tags r:id="rId4"/>
            </p:custDataLst>
          </p:nvPr>
        </p:nvSpPr>
        <p:spPr bwMode="auto">
          <a:xfrm>
            <a:off x="3310775" y="1543731"/>
            <a:ext cx="3559440" cy="8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pPr>
            <a:r>
              <a:rPr lang="zh-CN" altLang="en-US" sz="2000" dirty="0" smtClean="0">
                <a:ea typeface="微软雅黑" pitchFamily="34" charset="-122"/>
              </a:rPr>
              <a:t>自我行为控制</a:t>
            </a:r>
            <a:endParaRPr lang="en-US" altLang="zh-CN" sz="2000" dirty="0">
              <a:ea typeface="微软雅黑" pitchFamily="34" charset="-122"/>
            </a:endParaRPr>
          </a:p>
        </p:txBody>
      </p:sp>
      <p:sp>
        <p:nvSpPr>
          <p:cNvPr id="9" name="MH_Other_3"/>
          <p:cNvSpPr/>
          <p:nvPr>
            <p:custDataLst>
              <p:tags r:id="rId5"/>
            </p:custDataLst>
          </p:nvPr>
        </p:nvSpPr>
        <p:spPr>
          <a:xfrm>
            <a:off x="2554731" y="1746822"/>
            <a:ext cx="452673" cy="416411"/>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0" name="MH_Other_4"/>
          <p:cNvSpPr/>
          <p:nvPr>
            <p:custDataLst>
              <p:tags r:id="rId6"/>
            </p:custDataLst>
          </p:nvPr>
        </p:nvSpPr>
        <p:spPr>
          <a:xfrm>
            <a:off x="2640501" y="1825721"/>
            <a:ext cx="281133" cy="258613"/>
          </a:xfrm>
          <a:prstGeom prst="ellipse">
            <a:avLst/>
          </a:prstGeom>
          <a:solidFill>
            <a:srgbClr val="FAA2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75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1" name="MH_SubTitle_2"/>
          <p:cNvSpPr>
            <a:spLocks noChangeArrowheads="1"/>
          </p:cNvSpPr>
          <p:nvPr>
            <p:custDataLst>
              <p:tags r:id="rId7"/>
            </p:custDataLst>
          </p:nvPr>
        </p:nvSpPr>
        <p:spPr bwMode="auto">
          <a:xfrm>
            <a:off x="3310775" y="2493439"/>
            <a:ext cx="3559440" cy="8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pPr>
            <a:r>
              <a:rPr lang="zh-CN" altLang="en-US" sz="2000" dirty="0" smtClean="0">
                <a:ea typeface="微软雅黑" pitchFamily="34" charset="-122"/>
              </a:rPr>
              <a:t>工作流程和制度控制</a:t>
            </a:r>
            <a:endParaRPr lang="en-US" altLang="zh-CN" sz="2000" dirty="0">
              <a:ea typeface="微软雅黑" pitchFamily="34" charset="-122"/>
            </a:endParaRPr>
          </a:p>
        </p:txBody>
      </p:sp>
      <p:sp>
        <p:nvSpPr>
          <p:cNvPr id="12" name="MH_Other_5"/>
          <p:cNvSpPr/>
          <p:nvPr>
            <p:custDataLst>
              <p:tags r:id="rId8"/>
            </p:custDataLst>
          </p:nvPr>
        </p:nvSpPr>
        <p:spPr>
          <a:xfrm>
            <a:off x="2554731" y="2696529"/>
            <a:ext cx="452673" cy="416411"/>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3" name="MH_Other_6"/>
          <p:cNvSpPr/>
          <p:nvPr>
            <p:custDataLst>
              <p:tags r:id="rId9"/>
            </p:custDataLst>
          </p:nvPr>
        </p:nvSpPr>
        <p:spPr>
          <a:xfrm>
            <a:off x="2640501" y="2775428"/>
            <a:ext cx="281133" cy="258613"/>
          </a:xfrm>
          <a:prstGeom prst="ellipse">
            <a:avLst/>
          </a:prstGeom>
          <a:solidFill>
            <a:srgbClr val="99D3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75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4" name="MH_SubTitle_3"/>
          <p:cNvSpPr>
            <a:spLocks noChangeArrowheads="1"/>
          </p:cNvSpPr>
          <p:nvPr>
            <p:custDataLst>
              <p:tags r:id="rId10"/>
            </p:custDataLst>
          </p:nvPr>
        </p:nvSpPr>
        <p:spPr bwMode="auto">
          <a:xfrm>
            <a:off x="3310775" y="3444607"/>
            <a:ext cx="3559440" cy="86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pPr>
            <a:r>
              <a:rPr lang="zh-CN" altLang="en-US" sz="2000" dirty="0" smtClean="0">
                <a:ea typeface="微软雅黑" pitchFamily="34" charset="-122"/>
              </a:rPr>
              <a:t>监督控制</a:t>
            </a:r>
            <a:endParaRPr lang="en-US" altLang="zh-CN" sz="2000" dirty="0">
              <a:ea typeface="微软雅黑" pitchFamily="34" charset="-122"/>
            </a:endParaRPr>
          </a:p>
        </p:txBody>
      </p:sp>
      <p:sp>
        <p:nvSpPr>
          <p:cNvPr id="15" name="MH_Other_7"/>
          <p:cNvSpPr/>
          <p:nvPr>
            <p:custDataLst>
              <p:tags r:id="rId11"/>
            </p:custDataLst>
          </p:nvPr>
        </p:nvSpPr>
        <p:spPr>
          <a:xfrm>
            <a:off x="2554731" y="3646236"/>
            <a:ext cx="452673" cy="416411"/>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6" name="MH_Other_8"/>
          <p:cNvSpPr/>
          <p:nvPr>
            <p:custDataLst>
              <p:tags r:id="rId12"/>
            </p:custDataLst>
          </p:nvPr>
        </p:nvSpPr>
        <p:spPr>
          <a:xfrm>
            <a:off x="2640501" y="3725135"/>
            <a:ext cx="281133" cy="258613"/>
          </a:xfrm>
          <a:prstGeom prst="ellipse">
            <a:avLst/>
          </a:prstGeom>
          <a:solidFill>
            <a:srgbClr val="37B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77500" lnSpcReduction="20000"/>
          </a:bodyP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8" name="标题 1"/>
          <p:cNvSpPr txBox="1">
            <a:spLocks noGrp="1"/>
          </p:cNvSpPr>
          <p:nvPr>
            <p:ph type="title" idx="4294967295"/>
          </p:nvPr>
        </p:nvSpPr>
        <p:spPr bwMode="auto">
          <a:xfrm>
            <a:off x="296873" y="108751"/>
            <a:ext cx="8233887" cy="526849"/>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smtClean="0">
                <a:solidFill>
                  <a:schemeClr val="tx1"/>
                </a:solidFill>
                <a:latin typeface="微软雅黑" panose="020B0503020204020204" pitchFamily="34" charset="-122"/>
                <a:ea typeface="微软雅黑" panose="020B0503020204020204" pitchFamily="34" charset="-122"/>
              </a:rPr>
              <a:t>员工不安全行为控制与管理措施</a:t>
            </a:r>
          </a:p>
        </p:txBody>
      </p:sp>
      <p:sp>
        <p:nvSpPr>
          <p:cNvPr id="19" name="矩形 18"/>
          <p:cNvSpPr/>
          <p:nvPr/>
        </p:nvSpPr>
        <p:spPr>
          <a:xfrm>
            <a:off x="505817" y="4668160"/>
            <a:ext cx="8317154" cy="864120"/>
          </a:xfrm>
          <a:prstGeom prst="rect">
            <a:avLst/>
          </a:prstGeom>
          <a:solidFill>
            <a:srgbClr val="FFFF99"/>
          </a:solidFill>
          <a:ln w="9525">
            <a:solidFill>
              <a:srgbClr val="000000"/>
            </a:solidFill>
            <a:round/>
            <a:headEnd/>
            <a:tailEnd/>
          </a:ln>
        </p:spPr>
        <p:txBody>
          <a:bodyPr/>
          <a:lstStyle/>
          <a:p>
            <a:pPr algn="just" defTabSz="990564" eaLnBrk="1" fontAlgn="auto" hangingPunct="1">
              <a:lnSpc>
                <a:spcPct val="150000"/>
              </a:lnSpc>
              <a:spcBef>
                <a:spcPts val="0"/>
              </a:spcBef>
              <a:spcAft>
                <a:spcPts val="0"/>
              </a:spcAft>
            </a:pPr>
            <a:r>
              <a:rPr lang="zh-CN" altLang="en-US" sz="1517" b="1" kern="0" dirty="0">
                <a:latin typeface="微软雅黑" panose="020B0503020204020204" pitchFamily="34" charset="-122"/>
                <a:ea typeface="微软雅黑" panose="020B0503020204020204" pitchFamily="34" charset="-122"/>
              </a:rPr>
              <a:t>常用的控制与管理措施主要有：思想政治工作、目标激励、教育、培训、奖励、惩罚、通报、公示、说服教育、献身说法、说服帮教、案例启发、家属参与、企业文化、管理者以身作则等。</a:t>
            </a:r>
          </a:p>
        </p:txBody>
      </p:sp>
      <p:pic>
        <p:nvPicPr>
          <p:cNvPr id="20" name="图片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35370" y="1692311"/>
            <a:ext cx="2712726" cy="2478029"/>
          </a:xfrm>
          <a:prstGeom prst="rect">
            <a:avLst/>
          </a:prstGeom>
        </p:spPr>
      </p:pic>
      <p:pic>
        <p:nvPicPr>
          <p:cNvPr id="17" name="图片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727659876"/>
      </p:ext>
    </p:extLst>
  </p:cSld>
  <p:clrMapOvr>
    <a:masterClrMapping/>
  </p:clrMapOvr>
  <p:transition>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Rot="1" noChangeArrowheads="1"/>
          </p:cNvSpPr>
          <p:nvPr/>
        </p:nvSpPr>
        <p:spPr>
          <a:xfrm>
            <a:off x="613831" y="3294637"/>
            <a:ext cx="8007350" cy="12838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Char char="»"/>
              <a:defRPr sz="2000">
                <a:solidFill>
                  <a:schemeClr val="tx1"/>
                </a:solidFill>
                <a:latin typeface="+mn-lt"/>
                <a:ea typeface="+mn-ea"/>
                <a:cs typeface="+mn-cs"/>
              </a:defRPr>
            </a:lvl9pPr>
          </a:lstStyle>
          <a:p>
            <a:pPr>
              <a:buFont typeface="Wingdings" pitchFamily="2" charset="2"/>
              <a:buNone/>
            </a:pPr>
            <a:endParaRPr lang="en-US" altLang="zh-CN" sz="1600" kern="0" dirty="0" smtClean="0"/>
          </a:p>
          <a:p>
            <a:pPr>
              <a:buFontTx/>
            </a:pPr>
            <a:endParaRPr lang="en-US" altLang="zh-CN" sz="1600" kern="0" dirty="0"/>
          </a:p>
        </p:txBody>
      </p:sp>
      <p:sp>
        <p:nvSpPr>
          <p:cNvPr id="7" name="Rectangle 15"/>
          <p:cNvSpPr>
            <a:spLocks noChangeArrowheads="1"/>
          </p:cNvSpPr>
          <p:nvPr/>
        </p:nvSpPr>
        <p:spPr bwMode="auto">
          <a:xfrm>
            <a:off x="297320" y="127240"/>
            <a:ext cx="1440000" cy="436349"/>
          </a:xfrm>
          <a:prstGeom prst="homePlate">
            <a:avLst>
              <a:gd name="adj" fmla="val 17984"/>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自我行为控制</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工作流程控制</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9"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监督检查</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2" name="MH_Other_1"/>
          <p:cNvSpPr>
            <a:spLocks/>
          </p:cNvSpPr>
          <p:nvPr/>
        </p:nvSpPr>
        <p:spPr bwMode="auto">
          <a:xfrm rot="19743805">
            <a:off x="806450" y="1004888"/>
            <a:ext cx="173038" cy="514350"/>
          </a:xfrm>
          <a:custGeom>
            <a:avLst/>
            <a:gdLst>
              <a:gd name="T0" fmla="*/ 128434 w 128434"/>
              <a:gd name="T1" fmla="*/ 64576 h 416103"/>
              <a:gd name="T2" fmla="*/ 128434 w 128434"/>
              <a:gd name="T3" fmla="*/ 416103 h 416103"/>
              <a:gd name="T4" fmla="*/ 0 w 128434"/>
              <a:gd name="T5" fmla="*/ 339125 h 416103"/>
              <a:gd name="T6" fmla="*/ 0 w 128434"/>
              <a:gd name="T7" fmla="*/ 0 h 416103"/>
              <a:gd name="T8" fmla="*/ 128434 w 128434"/>
              <a:gd name="T9" fmla="*/ 64576 h 416103"/>
            </a:gdLst>
            <a:ahLst/>
            <a:cxnLst>
              <a:cxn ang="0">
                <a:pos x="T0" y="T1"/>
              </a:cxn>
              <a:cxn ang="0">
                <a:pos x="T2" y="T3"/>
              </a:cxn>
              <a:cxn ang="0">
                <a:pos x="T4" y="T5"/>
              </a:cxn>
              <a:cxn ang="0">
                <a:pos x="T6" y="T7"/>
              </a:cxn>
              <a:cxn ang="0">
                <a:pos x="T8" y="T9"/>
              </a:cxn>
            </a:cxnLst>
            <a:rect l="0" t="0" r="r" b="b"/>
            <a:pathLst>
              <a:path w="128434" h="416103">
                <a:moveTo>
                  <a:pt x="128434" y="64576"/>
                </a:moveTo>
                <a:lnTo>
                  <a:pt x="128434" y="416103"/>
                </a:lnTo>
                <a:lnTo>
                  <a:pt x="0" y="339125"/>
                </a:lnTo>
                <a:lnTo>
                  <a:pt x="0" y="0"/>
                </a:lnTo>
                <a:lnTo>
                  <a:pt x="128434" y="6457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 name="MH_Other_2"/>
          <p:cNvSpPr>
            <a:spLocks/>
          </p:cNvSpPr>
          <p:nvPr/>
        </p:nvSpPr>
        <p:spPr bwMode="auto">
          <a:xfrm rot="19743805">
            <a:off x="1079500" y="1004888"/>
            <a:ext cx="171450" cy="514350"/>
          </a:xfrm>
          <a:custGeom>
            <a:avLst/>
            <a:gdLst>
              <a:gd name="T0" fmla="*/ 128434 w 128434"/>
              <a:gd name="T1" fmla="*/ 64576 h 416103"/>
              <a:gd name="T2" fmla="*/ 128434 w 128434"/>
              <a:gd name="T3" fmla="*/ 416103 h 416103"/>
              <a:gd name="T4" fmla="*/ 0 w 128434"/>
              <a:gd name="T5" fmla="*/ 339125 h 416103"/>
              <a:gd name="T6" fmla="*/ 0 w 128434"/>
              <a:gd name="T7" fmla="*/ 0 h 416103"/>
              <a:gd name="T8" fmla="*/ 128434 w 128434"/>
              <a:gd name="T9" fmla="*/ 64576 h 416103"/>
            </a:gdLst>
            <a:ahLst/>
            <a:cxnLst>
              <a:cxn ang="0">
                <a:pos x="T0" y="T1"/>
              </a:cxn>
              <a:cxn ang="0">
                <a:pos x="T2" y="T3"/>
              </a:cxn>
              <a:cxn ang="0">
                <a:pos x="T4" y="T5"/>
              </a:cxn>
              <a:cxn ang="0">
                <a:pos x="T6" y="T7"/>
              </a:cxn>
              <a:cxn ang="0">
                <a:pos x="T8" y="T9"/>
              </a:cxn>
            </a:cxnLst>
            <a:rect l="0" t="0" r="r" b="b"/>
            <a:pathLst>
              <a:path w="128434" h="416103">
                <a:moveTo>
                  <a:pt x="128434" y="64576"/>
                </a:moveTo>
                <a:lnTo>
                  <a:pt x="128434" y="416103"/>
                </a:lnTo>
                <a:lnTo>
                  <a:pt x="0" y="339125"/>
                </a:lnTo>
                <a:lnTo>
                  <a:pt x="0" y="0"/>
                </a:lnTo>
                <a:lnTo>
                  <a:pt x="128434" y="6457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 name="MH_Desc_1"/>
          <p:cNvSpPr>
            <a:spLocks noChangeArrowheads="1"/>
          </p:cNvSpPr>
          <p:nvPr/>
        </p:nvSpPr>
        <p:spPr bwMode="auto">
          <a:xfrm>
            <a:off x="1441450" y="1025526"/>
            <a:ext cx="7237413" cy="978264"/>
          </a:xfrm>
          <a:custGeom>
            <a:avLst/>
            <a:gdLst>
              <a:gd name="T0" fmla="*/ 0 w 2520280"/>
              <a:gd name="T1" fmla="*/ 1050925 h 1872208"/>
              <a:gd name="T2" fmla="*/ 7237413 w 2520280"/>
              <a:gd name="T3" fmla="*/ 1050925 h 1872208"/>
              <a:gd name="T4" fmla="*/ 0 w 2520280"/>
              <a:gd name="T5" fmla="*/ 1050925 h 1872208"/>
              <a:gd name="T6" fmla="*/ 0 w 2520280"/>
              <a:gd name="T7" fmla="*/ 0 h 1872208"/>
              <a:gd name="T8" fmla="*/ 263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20000"/>
              </a:lnSpc>
            </a:pPr>
            <a:r>
              <a:rPr lang="zh-CN" altLang="en-US" sz="2000" b="1" dirty="0">
                <a:latin typeface="MHeiTGB-Medium-U"/>
                <a:ea typeface="MHeiTGB-Medium-U"/>
              </a:rPr>
              <a:t>自我安全行为检查（</a:t>
            </a:r>
            <a:r>
              <a:rPr lang="en-US" altLang="zh-CN" sz="2000" b="1" dirty="0">
                <a:latin typeface="MHeiTGB-Medium-U"/>
                <a:ea typeface="MHeiTGB-Medium-U"/>
              </a:rPr>
              <a:t>Take 2</a:t>
            </a:r>
            <a:r>
              <a:rPr lang="zh-CN" altLang="en-US" sz="2000" b="1" dirty="0">
                <a:latin typeface="MHeiTGB-Medium-U"/>
                <a:ea typeface="MHeiTGB-Medium-U"/>
              </a:rPr>
              <a:t>）</a:t>
            </a:r>
            <a:r>
              <a:rPr lang="en-US" altLang="zh-CN" sz="2000" dirty="0" smtClean="0">
                <a:latin typeface="MHeiTGB-Medium-U"/>
                <a:ea typeface="MHeiTGB-Medium-U"/>
              </a:rPr>
              <a:t>:</a:t>
            </a:r>
            <a:r>
              <a:rPr lang="zh-CN" altLang="en-US" sz="2000" dirty="0" smtClean="0">
                <a:latin typeface="MHeiTGB-Medium-U"/>
                <a:ea typeface="MHeiTGB-Medium-U"/>
              </a:rPr>
              <a:t>通过每个人</a:t>
            </a:r>
            <a:r>
              <a:rPr lang="zh-CN" altLang="en-US" sz="2000" dirty="0">
                <a:latin typeface="MHeiTGB-Medium-U"/>
                <a:ea typeface="MHeiTGB-Medium-U"/>
              </a:rPr>
              <a:t>在工作</a:t>
            </a:r>
            <a:r>
              <a:rPr lang="zh-CN" altLang="en-US" sz="2000" dirty="0" smtClean="0">
                <a:latin typeface="MHeiTGB-Medium-U"/>
                <a:ea typeface="MHeiTGB-Medium-U"/>
              </a:rPr>
              <a:t>前花</a:t>
            </a:r>
            <a:r>
              <a:rPr lang="en-US" altLang="zh-CN" sz="2000" dirty="0" smtClean="0">
                <a:latin typeface="MHeiTGB-Medium-U"/>
                <a:ea typeface="MHeiTGB-Medium-U"/>
              </a:rPr>
              <a:t>2</a:t>
            </a:r>
            <a:r>
              <a:rPr lang="zh-CN" altLang="en-US" sz="2000" dirty="0" smtClean="0">
                <a:latin typeface="MHeiTGB-Medium-U"/>
                <a:ea typeface="MHeiTGB-Medium-U"/>
              </a:rPr>
              <a:t>分钟的</a:t>
            </a:r>
            <a:r>
              <a:rPr lang="zh-CN" altLang="en-US" sz="2000" dirty="0">
                <a:latin typeface="MHeiTGB-Medium-U"/>
                <a:ea typeface="MHeiTGB-Medium-U"/>
              </a:rPr>
              <a:t>心理检查来预防其自身安全事故的发生。</a:t>
            </a:r>
          </a:p>
        </p:txBody>
      </p:sp>
      <p:sp>
        <p:nvSpPr>
          <p:cNvPr id="16" name="Rectangle 8"/>
          <p:cNvSpPr>
            <a:spLocks noChangeArrowheads="1"/>
          </p:cNvSpPr>
          <p:nvPr/>
        </p:nvSpPr>
        <p:spPr bwMode="auto">
          <a:xfrm>
            <a:off x="756591" y="2276178"/>
            <a:ext cx="869875" cy="336800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600" b="1">
              <a:latin typeface="微软雅黑" pitchFamily="34" charset="-122"/>
              <a:ea typeface="微软雅黑" pitchFamily="34" charset="-122"/>
            </a:endParaRPr>
          </a:p>
        </p:txBody>
      </p:sp>
      <p:grpSp>
        <p:nvGrpSpPr>
          <p:cNvPr id="17" name="Group 9"/>
          <p:cNvGrpSpPr>
            <a:grpSpLocks/>
          </p:cNvGrpSpPr>
          <p:nvPr/>
        </p:nvGrpSpPr>
        <p:grpSpPr bwMode="auto">
          <a:xfrm>
            <a:off x="1363021" y="2435547"/>
            <a:ext cx="1483120" cy="520648"/>
            <a:chOff x="0" y="0"/>
            <a:chExt cx="960" cy="960"/>
          </a:xfrm>
        </p:grpSpPr>
        <p:sp>
          <p:nvSpPr>
            <p:cNvPr id="33" name="Rectangle 10"/>
            <p:cNvSpPr>
              <a:spLocks noChangeArrowheads="1"/>
            </p:cNvSpPr>
            <p:nvPr/>
          </p:nvSpPr>
          <p:spPr bwMode="auto">
            <a:xfrm>
              <a:off x="0" y="0"/>
              <a:ext cx="960" cy="960"/>
            </a:xfrm>
            <a:prstGeom prst="rect">
              <a:avLst/>
            </a:prstGeom>
            <a:solidFill>
              <a:schemeClr val="accent1"/>
            </a:solidFill>
            <a:ln w="9525" cmpd="sng">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800">
                <a:latin typeface="微软雅黑" pitchFamily="34" charset="-122"/>
                <a:ea typeface="微软雅黑" pitchFamily="34" charset="-122"/>
              </a:endParaRPr>
            </a:p>
          </p:txBody>
        </p:sp>
        <p:sp>
          <p:nvSpPr>
            <p:cNvPr id="34" name="Rectangle 11"/>
            <p:cNvSpPr>
              <a:spLocks noChangeArrowheads="1"/>
            </p:cNvSpPr>
            <p:nvPr/>
          </p:nvSpPr>
          <p:spPr bwMode="auto">
            <a:xfrm>
              <a:off x="40" y="40"/>
              <a:ext cx="88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Tx/>
                <a:buNone/>
              </a:pPr>
              <a:r>
                <a:rPr lang="en-US" altLang="zh-CN" sz="1600" b="1" dirty="0">
                  <a:latin typeface="微软雅黑" pitchFamily="34" charset="-122"/>
                  <a:ea typeface="微软雅黑" pitchFamily="34" charset="-122"/>
                </a:rPr>
                <a:t>Talk(</a:t>
              </a:r>
              <a:r>
                <a:rPr lang="zh-CN" altLang="en-US" sz="1600" b="1" dirty="0">
                  <a:latin typeface="微软雅黑" pitchFamily="34" charset="-122"/>
                  <a:ea typeface="微软雅黑" pitchFamily="34" charset="-122"/>
                </a:rPr>
                <a:t>沟通</a:t>
              </a:r>
              <a:r>
                <a:rPr lang="en-US" altLang="zh-CN" sz="1600" b="1" dirty="0" smtClean="0">
                  <a:latin typeface="微软雅黑" pitchFamily="34" charset="-122"/>
                  <a:ea typeface="微软雅黑" pitchFamily="34" charset="-122"/>
                </a:rPr>
                <a:t>)</a:t>
              </a:r>
              <a:endParaRPr lang="zh-CN" altLang="zh-CN" sz="1600" b="1" dirty="0">
                <a:latin typeface="微软雅黑" pitchFamily="34" charset="-122"/>
                <a:ea typeface="微软雅黑" pitchFamily="34" charset="-122"/>
              </a:endParaRPr>
            </a:p>
          </p:txBody>
        </p:sp>
      </p:grpSp>
      <p:grpSp>
        <p:nvGrpSpPr>
          <p:cNvPr id="18" name="Group 12"/>
          <p:cNvGrpSpPr>
            <a:grpSpLocks/>
          </p:cNvGrpSpPr>
          <p:nvPr/>
        </p:nvGrpSpPr>
        <p:grpSpPr bwMode="auto">
          <a:xfrm>
            <a:off x="1363021" y="3323149"/>
            <a:ext cx="1483120" cy="520013"/>
            <a:chOff x="0" y="0"/>
            <a:chExt cx="960" cy="960"/>
          </a:xfrm>
        </p:grpSpPr>
        <p:sp>
          <p:nvSpPr>
            <p:cNvPr id="31" name="Rectangle 13"/>
            <p:cNvSpPr>
              <a:spLocks noChangeArrowheads="1"/>
            </p:cNvSpPr>
            <p:nvPr/>
          </p:nvSpPr>
          <p:spPr bwMode="auto">
            <a:xfrm>
              <a:off x="0" y="0"/>
              <a:ext cx="960" cy="960"/>
            </a:xfrm>
            <a:prstGeom prst="rect">
              <a:avLst/>
            </a:prstGeom>
            <a:solidFill>
              <a:schemeClr val="accent1"/>
            </a:solidFill>
            <a:ln w="9525" cmpd="sng">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800">
                <a:latin typeface="微软雅黑" pitchFamily="34" charset="-122"/>
                <a:ea typeface="微软雅黑" pitchFamily="34" charset="-122"/>
              </a:endParaRPr>
            </a:p>
          </p:txBody>
        </p:sp>
        <p:sp>
          <p:nvSpPr>
            <p:cNvPr id="32" name="Rectangle 14"/>
            <p:cNvSpPr>
              <a:spLocks noChangeArrowheads="1"/>
            </p:cNvSpPr>
            <p:nvPr/>
          </p:nvSpPr>
          <p:spPr bwMode="auto">
            <a:xfrm>
              <a:off x="40" y="40"/>
              <a:ext cx="88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Tx/>
                <a:buNone/>
              </a:pPr>
              <a:r>
                <a:rPr lang="en-US" altLang="zh-CN" sz="1600" b="1" dirty="0" smtClean="0">
                  <a:latin typeface="微软雅黑" pitchFamily="34" charset="-122"/>
                  <a:ea typeface="微软雅黑" pitchFamily="34" charset="-122"/>
                </a:rPr>
                <a:t>Action(</a:t>
              </a:r>
              <a:r>
                <a:rPr lang="zh-CN" altLang="en-US" sz="1600" b="1" dirty="0">
                  <a:latin typeface="微软雅黑" pitchFamily="34" charset="-122"/>
                  <a:ea typeface="微软雅黑" pitchFamily="34" charset="-122"/>
                </a:rPr>
                <a:t>行动</a:t>
              </a:r>
              <a:r>
                <a:rPr lang="en-US" altLang="zh-CN" sz="1600" b="1" dirty="0" smtClean="0">
                  <a:latin typeface="微软雅黑" pitchFamily="34" charset="-122"/>
                  <a:ea typeface="微软雅黑" pitchFamily="34" charset="-122"/>
                </a:rPr>
                <a:t>)</a:t>
              </a:r>
              <a:endParaRPr lang="zh-CN" altLang="zh-CN" sz="1600" b="1" dirty="0">
                <a:latin typeface="微软雅黑" pitchFamily="34" charset="-122"/>
                <a:ea typeface="微软雅黑" pitchFamily="34" charset="-122"/>
              </a:endParaRPr>
            </a:p>
          </p:txBody>
        </p:sp>
      </p:grpSp>
      <p:grpSp>
        <p:nvGrpSpPr>
          <p:cNvPr id="19" name="Group 15"/>
          <p:cNvGrpSpPr>
            <a:grpSpLocks/>
          </p:cNvGrpSpPr>
          <p:nvPr/>
        </p:nvGrpSpPr>
        <p:grpSpPr bwMode="auto">
          <a:xfrm>
            <a:off x="1363021" y="4115399"/>
            <a:ext cx="1483120" cy="520648"/>
            <a:chOff x="0" y="0"/>
            <a:chExt cx="960" cy="960"/>
          </a:xfrm>
        </p:grpSpPr>
        <p:sp>
          <p:nvSpPr>
            <p:cNvPr id="29" name="Rectangle 16"/>
            <p:cNvSpPr>
              <a:spLocks noChangeArrowheads="1"/>
            </p:cNvSpPr>
            <p:nvPr/>
          </p:nvSpPr>
          <p:spPr bwMode="auto">
            <a:xfrm>
              <a:off x="0" y="0"/>
              <a:ext cx="960" cy="960"/>
            </a:xfrm>
            <a:prstGeom prst="rect">
              <a:avLst/>
            </a:prstGeom>
            <a:solidFill>
              <a:schemeClr val="accent1"/>
            </a:solidFill>
            <a:ln w="9525" cmpd="sng">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800">
                <a:latin typeface="微软雅黑" pitchFamily="34" charset="-122"/>
                <a:ea typeface="微软雅黑" pitchFamily="34" charset="-122"/>
              </a:endParaRPr>
            </a:p>
          </p:txBody>
        </p:sp>
        <p:sp>
          <p:nvSpPr>
            <p:cNvPr id="30" name="Rectangle 17"/>
            <p:cNvSpPr>
              <a:spLocks noChangeArrowheads="1"/>
            </p:cNvSpPr>
            <p:nvPr/>
          </p:nvSpPr>
          <p:spPr bwMode="auto">
            <a:xfrm>
              <a:off x="40" y="40"/>
              <a:ext cx="88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Tx/>
                <a:buNone/>
              </a:pPr>
              <a:r>
                <a:rPr lang="en-US" altLang="zh-CN" sz="1600" b="1" dirty="0" smtClean="0">
                  <a:latin typeface="微软雅黑" pitchFamily="34" charset="-122"/>
                  <a:ea typeface="微软雅黑" pitchFamily="34" charset="-122"/>
                </a:rPr>
                <a:t>Knowledge(</a:t>
              </a:r>
              <a:r>
                <a:rPr lang="zh-CN" altLang="en-US" sz="1600" b="1" dirty="0">
                  <a:latin typeface="微软雅黑" pitchFamily="34" charset="-122"/>
                  <a:ea typeface="微软雅黑" pitchFamily="34" charset="-122"/>
                </a:rPr>
                <a:t>知识</a:t>
              </a:r>
              <a:r>
                <a:rPr lang="en-US" altLang="zh-CN" sz="1600" b="1" dirty="0" smtClean="0">
                  <a:latin typeface="微软雅黑" pitchFamily="34" charset="-122"/>
                  <a:ea typeface="微软雅黑" pitchFamily="34" charset="-122"/>
                </a:rPr>
                <a:t>)</a:t>
              </a:r>
              <a:endParaRPr lang="zh-CN" altLang="zh-CN" sz="1600" b="1" dirty="0">
                <a:latin typeface="微软雅黑" pitchFamily="34" charset="-122"/>
                <a:ea typeface="微软雅黑" pitchFamily="34" charset="-122"/>
              </a:endParaRPr>
            </a:p>
          </p:txBody>
        </p:sp>
      </p:grpSp>
      <p:sp>
        <p:nvSpPr>
          <p:cNvPr id="20" name="Line 18"/>
          <p:cNvSpPr>
            <a:spLocks noChangeShapeType="1"/>
          </p:cNvSpPr>
          <p:nvPr/>
        </p:nvSpPr>
        <p:spPr bwMode="auto">
          <a:xfrm flipV="1">
            <a:off x="2612536" y="2286337"/>
            <a:ext cx="6066327" cy="0"/>
          </a:xfrm>
          <a:prstGeom prst="line">
            <a:avLst/>
          </a:prstGeom>
          <a:noFill/>
          <a:ln w="9525" cmpd="sng">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Rectangle 19"/>
          <p:cNvSpPr>
            <a:spLocks noChangeArrowheads="1"/>
          </p:cNvSpPr>
          <p:nvPr/>
        </p:nvSpPr>
        <p:spPr bwMode="auto">
          <a:xfrm>
            <a:off x="4477817" y="1921010"/>
            <a:ext cx="2435651"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 typeface="Wingdings" pitchFamily="2" charset="2"/>
              <a:buChar char="n"/>
            </a:pPr>
            <a:r>
              <a:rPr lang="zh-CN" altLang="en-US" sz="2400" b="1" dirty="0" smtClean="0">
                <a:solidFill>
                  <a:srgbClr val="FF9933"/>
                </a:solidFill>
                <a:latin typeface="微软雅黑" pitchFamily="34" charset="-122"/>
                <a:ea typeface="微软雅黑" pitchFamily="34" charset="-122"/>
              </a:rPr>
              <a:t>检查内容</a:t>
            </a:r>
            <a:endParaRPr lang="zh-CN" altLang="zh-CN" sz="2400" b="1" dirty="0">
              <a:solidFill>
                <a:srgbClr val="FF9933"/>
              </a:solidFill>
              <a:latin typeface="微软雅黑" pitchFamily="34" charset="-122"/>
              <a:ea typeface="微软雅黑" pitchFamily="34" charset="-122"/>
            </a:endParaRPr>
          </a:p>
        </p:txBody>
      </p:sp>
      <p:sp>
        <p:nvSpPr>
          <p:cNvPr id="22" name="Rectangle 20"/>
          <p:cNvSpPr>
            <a:spLocks noChangeArrowheads="1"/>
          </p:cNvSpPr>
          <p:nvPr/>
        </p:nvSpPr>
        <p:spPr bwMode="auto">
          <a:xfrm>
            <a:off x="2990161" y="2487374"/>
            <a:ext cx="577774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indent="0">
              <a:lnSpc>
                <a:spcPct val="120000"/>
              </a:lnSpc>
              <a:spcBef>
                <a:spcPct val="50000"/>
              </a:spcBef>
              <a:buFontTx/>
              <a:buNone/>
            </a:pPr>
            <a:r>
              <a:rPr lang="zh-CN" altLang="en-US" sz="1600" dirty="0">
                <a:solidFill>
                  <a:schemeClr val="tx2"/>
                </a:solidFill>
                <a:latin typeface="微软雅黑" pitchFamily="34" charset="-122"/>
                <a:ea typeface="微软雅黑" pitchFamily="34" charset="-122"/>
              </a:rPr>
              <a:t>是否和所有受我工作影响的人沟通过？我的工作会怎样影响到人？别人是否会影响到我？是否有</a:t>
            </a:r>
            <a:r>
              <a:rPr lang="zh-CN" altLang="en-US" sz="1600" dirty="0" smtClean="0">
                <a:solidFill>
                  <a:schemeClr val="tx2"/>
                </a:solidFill>
                <a:latin typeface="微软雅黑" pitchFamily="34" charset="-122"/>
                <a:ea typeface="微软雅黑" pitchFamily="34" charset="-122"/>
              </a:rPr>
              <a:t>防范措施</a:t>
            </a:r>
            <a:r>
              <a:rPr lang="zh-CN" altLang="en-US" sz="1600" dirty="0">
                <a:solidFill>
                  <a:schemeClr val="tx2"/>
                </a:solidFill>
                <a:latin typeface="微软雅黑" pitchFamily="34" charset="-122"/>
                <a:ea typeface="微软雅黑" pitchFamily="34" charset="-122"/>
              </a:rPr>
              <a:t>，或更好的办法？</a:t>
            </a:r>
          </a:p>
        </p:txBody>
      </p:sp>
      <p:sp>
        <p:nvSpPr>
          <p:cNvPr id="23" name="Rectangle 21"/>
          <p:cNvSpPr>
            <a:spLocks noChangeArrowheads="1"/>
          </p:cNvSpPr>
          <p:nvPr/>
        </p:nvSpPr>
        <p:spPr bwMode="auto">
          <a:xfrm>
            <a:off x="2784345" y="3351494"/>
            <a:ext cx="582259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Char char="•"/>
              <a:defRPr sz="3200">
                <a:solidFill>
                  <a:schemeClr val="tx1"/>
                </a:solidFill>
                <a:latin typeface="MHeiTGB-Medium-U"/>
                <a:ea typeface="MHeiTGB-Medium-U"/>
                <a:cs typeface="MHeiTGB-Medium-U"/>
              </a:defRPr>
            </a:lvl1pPr>
            <a:lvl2pPr marL="460375" indent="-19050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lvl="1" indent="0">
              <a:lnSpc>
                <a:spcPct val="120000"/>
              </a:lnSpc>
              <a:spcBef>
                <a:spcPct val="50000"/>
              </a:spcBef>
              <a:buFontTx/>
              <a:buNone/>
            </a:pPr>
            <a:r>
              <a:rPr lang="zh-CN" altLang="en-US" sz="1600" dirty="0">
                <a:solidFill>
                  <a:schemeClr val="tx2"/>
                </a:solidFill>
                <a:latin typeface="微软雅黑" pitchFamily="34" charset="-122"/>
                <a:ea typeface="微软雅黑" pitchFamily="34" charset="-122"/>
              </a:rPr>
              <a:t>我的行为动作是否对我有安全顾虑？是否会影响到别人的安全？别人的行为动作是否会影响到我或其他</a:t>
            </a:r>
            <a:r>
              <a:rPr lang="zh-CN" altLang="en-US" sz="1600" dirty="0" smtClean="0">
                <a:solidFill>
                  <a:schemeClr val="tx2"/>
                </a:solidFill>
                <a:latin typeface="微软雅黑" pitchFamily="34" charset="-122"/>
                <a:ea typeface="微软雅黑" pitchFamily="34" charset="-122"/>
              </a:rPr>
              <a:t>人？</a:t>
            </a:r>
            <a:endParaRPr lang="en-US" altLang="zh-CN" sz="1600" dirty="0">
              <a:solidFill>
                <a:schemeClr val="tx2"/>
              </a:solidFill>
              <a:latin typeface="微软雅黑" pitchFamily="34" charset="-122"/>
              <a:ea typeface="微软雅黑" pitchFamily="34" charset="-122"/>
            </a:endParaRPr>
          </a:p>
        </p:txBody>
      </p:sp>
      <p:sp>
        <p:nvSpPr>
          <p:cNvPr id="24" name="Rectangle 22"/>
          <p:cNvSpPr>
            <a:spLocks noChangeArrowheads="1"/>
          </p:cNvSpPr>
          <p:nvPr/>
        </p:nvSpPr>
        <p:spPr bwMode="auto">
          <a:xfrm>
            <a:off x="2784304" y="4109050"/>
            <a:ext cx="568294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Char char="•"/>
              <a:defRPr sz="3200">
                <a:solidFill>
                  <a:schemeClr val="tx1"/>
                </a:solidFill>
                <a:latin typeface="MHeiTGB-Medium-U"/>
                <a:ea typeface="MHeiTGB-Medium-U"/>
                <a:cs typeface="MHeiTGB-Medium-U"/>
              </a:defRPr>
            </a:lvl1pPr>
            <a:lvl2pPr marL="460375" indent="-19050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marL="460800" indent="0">
              <a:lnSpc>
                <a:spcPct val="120000"/>
              </a:lnSpc>
              <a:spcBef>
                <a:spcPts val="0"/>
              </a:spcBef>
              <a:buNone/>
            </a:pPr>
            <a:r>
              <a:rPr lang="zh-CN" altLang="en-US" sz="1600" dirty="0" smtClean="0">
                <a:latin typeface="微软雅黑" panose="020B0503020204020204" pitchFamily="34" charset="-122"/>
                <a:ea typeface="微软雅黑" panose="020B0503020204020204" pitchFamily="34" charset="-122"/>
              </a:rPr>
              <a:t>我</a:t>
            </a:r>
            <a:r>
              <a:rPr lang="zh-CN" altLang="en-US" sz="1600" dirty="0">
                <a:latin typeface="微软雅黑" panose="020B0503020204020204" pitchFamily="34" charset="-122"/>
                <a:ea typeface="微软雅黑" panose="020B0503020204020204" pitchFamily="34" charset="-122"/>
              </a:rPr>
              <a:t>对要做的方法程序了解清楚了吗？我知道工作环境周围有什么危害物吗？我是否具备了足够的专业技能？</a:t>
            </a:r>
          </a:p>
        </p:txBody>
      </p:sp>
      <p:sp>
        <p:nvSpPr>
          <p:cNvPr id="28" name="Text Box 38"/>
          <p:cNvSpPr txBox="1">
            <a:spLocks noChangeArrowheads="1"/>
          </p:cNvSpPr>
          <p:nvPr/>
        </p:nvSpPr>
        <p:spPr bwMode="auto">
          <a:xfrm>
            <a:off x="813388" y="2363840"/>
            <a:ext cx="37652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2088" indent="-1920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r>
              <a:rPr lang="zh-CN" altLang="zh-CN" sz="2000" b="1" dirty="0">
                <a:solidFill>
                  <a:schemeClr val="tx2"/>
                </a:solidFill>
                <a:latin typeface="微软雅黑" pitchFamily="34" charset="-122"/>
                <a:ea typeface="微软雅黑" pitchFamily="34" charset="-122"/>
              </a:rPr>
              <a:t> </a:t>
            </a:r>
            <a:r>
              <a:rPr lang="zh-CN" altLang="en-US" sz="2000" b="1" dirty="0" smtClean="0">
                <a:solidFill>
                  <a:schemeClr val="tx2"/>
                </a:solidFill>
                <a:latin typeface="微软雅黑" pitchFamily="34" charset="-122"/>
                <a:ea typeface="微软雅黑" pitchFamily="34" charset="-122"/>
              </a:rPr>
              <a:t>自我安全行为检查</a:t>
            </a:r>
            <a:endParaRPr lang="zh-CN" altLang="zh-CN" sz="2000" b="1" dirty="0">
              <a:solidFill>
                <a:schemeClr val="tx2"/>
              </a:solidFill>
              <a:latin typeface="微软雅黑" pitchFamily="34" charset="-122"/>
              <a:ea typeface="微软雅黑" pitchFamily="34" charset="-122"/>
            </a:endParaRPr>
          </a:p>
        </p:txBody>
      </p:sp>
      <p:grpSp>
        <p:nvGrpSpPr>
          <p:cNvPr id="35" name="Group 15"/>
          <p:cNvGrpSpPr>
            <a:grpSpLocks/>
          </p:cNvGrpSpPr>
          <p:nvPr/>
        </p:nvGrpSpPr>
        <p:grpSpPr bwMode="auto">
          <a:xfrm>
            <a:off x="1362039" y="4907509"/>
            <a:ext cx="1484102" cy="520648"/>
            <a:chOff x="0" y="0"/>
            <a:chExt cx="960" cy="960"/>
          </a:xfrm>
        </p:grpSpPr>
        <p:sp>
          <p:nvSpPr>
            <p:cNvPr id="36" name="Rectangle 16"/>
            <p:cNvSpPr>
              <a:spLocks noChangeArrowheads="1"/>
            </p:cNvSpPr>
            <p:nvPr/>
          </p:nvSpPr>
          <p:spPr bwMode="auto">
            <a:xfrm>
              <a:off x="0" y="0"/>
              <a:ext cx="960" cy="960"/>
            </a:xfrm>
            <a:prstGeom prst="rect">
              <a:avLst/>
            </a:prstGeom>
            <a:solidFill>
              <a:schemeClr val="accent1"/>
            </a:solidFill>
            <a:ln w="9525" cmpd="sng">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spcBef>
                  <a:spcPct val="50000"/>
                </a:spcBef>
                <a:buFontTx/>
                <a:buNone/>
              </a:pPr>
              <a:endParaRPr lang="zh-CN" altLang="zh-CN" sz="1800">
                <a:latin typeface="微软雅黑" pitchFamily="34" charset="-122"/>
                <a:ea typeface="微软雅黑" pitchFamily="34" charset="-122"/>
              </a:endParaRPr>
            </a:p>
          </p:txBody>
        </p:sp>
        <p:sp>
          <p:nvSpPr>
            <p:cNvPr id="37" name="Rectangle 17"/>
            <p:cNvSpPr>
              <a:spLocks noChangeArrowheads="1"/>
            </p:cNvSpPr>
            <p:nvPr/>
          </p:nvSpPr>
          <p:spPr bwMode="auto">
            <a:xfrm>
              <a:off x="40" y="40"/>
              <a:ext cx="88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 tIns="0" rIns="3810" bIns="0" anchor="ctr"/>
            <a:lstStyle>
              <a:lvl1pPr marL="268288" indent="-268288">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algn="ctr">
                <a:lnSpc>
                  <a:spcPct val="90000"/>
                </a:lnSpc>
                <a:spcBef>
                  <a:spcPct val="90000"/>
                </a:spcBef>
                <a:buFontTx/>
                <a:buNone/>
              </a:pPr>
              <a:r>
                <a:rPr lang="en-US" altLang="zh-CN" sz="1600" b="1" dirty="0">
                  <a:latin typeface="微软雅黑" pitchFamily="34" charset="-122"/>
                  <a:ea typeface="微软雅黑" pitchFamily="34" charset="-122"/>
                </a:rPr>
                <a:t>Equipment(</a:t>
              </a:r>
              <a:r>
                <a:rPr lang="zh-CN" altLang="en-US" sz="1600" b="1" dirty="0">
                  <a:latin typeface="微软雅黑" pitchFamily="34" charset="-122"/>
                  <a:ea typeface="微软雅黑" pitchFamily="34" charset="-122"/>
                </a:rPr>
                <a:t>工具</a:t>
              </a:r>
              <a:r>
                <a:rPr lang="en-US" altLang="zh-CN" sz="1600" b="1" dirty="0" smtClean="0">
                  <a:latin typeface="微软雅黑" pitchFamily="34" charset="-122"/>
                  <a:ea typeface="微软雅黑" pitchFamily="34" charset="-122"/>
                </a:rPr>
                <a:t>)</a:t>
              </a:r>
              <a:endParaRPr lang="en-US" altLang="zh-CN" sz="1600" b="1" dirty="0">
                <a:latin typeface="微软雅黑" pitchFamily="34" charset="-122"/>
                <a:ea typeface="微软雅黑" pitchFamily="34" charset="-122"/>
              </a:endParaRPr>
            </a:p>
          </p:txBody>
        </p:sp>
      </p:grpSp>
      <p:sp>
        <p:nvSpPr>
          <p:cNvPr id="38" name="Rectangle 22"/>
          <p:cNvSpPr>
            <a:spLocks noChangeArrowheads="1"/>
          </p:cNvSpPr>
          <p:nvPr/>
        </p:nvSpPr>
        <p:spPr bwMode="auto">
          <a:xfrm>
            <a:off x="2784304" y="4901160"/>
            <a:ext cx="568196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Char char="•"/>
              <a:defRPr sz="3200">
                <a:solidFill>
                  <a:schemeClr val="tx1"/>
                </a:solidFill>
                <a:latin typeface="MHeiTGB-Medium-U"/>
                <a:ea typeface="MHeiTGB-Medium-U"/>
                <a:cs typeface="MHeiTGB-Medium-U"/>
              </a:defRPr>
            </a:lvl1pPr>
            <a:lvl2pPr marL="460375" indent="-19050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lvl="1" indent="0">
              <a:lnSpc>
                <a:spcPct val="120000"/>
              </a:lnSpc>
              <a:spcBef>
                <a:spcPct val="50000"/>
              </a:spcBef>
              <a:buFontTx/>
              <a:buNone/>
            </a:pPr>
            <a:r>
              <a:rPr lang="zh-CN" altLang="en-US" sz="1600" dirty="0">
                <a:solidFill>
                  <a:schemeClr val="tx2"/>
                </a:solidFill>
                <a:latin typeface="微软雅黑" pitchFamily="34" charset="-122"/>
                <a:ea typeface="微软雅黑" pitchFamily="34" charset="-122"/>
              </a:rPr>
              <a:t>我做这工作有适当的防护工具吗？我的防护工具正确妥善</a:t>
            </a:r>
            <a:r>
              <a:rPr lang="en-US" altLang="zh-CN" sz="1600" dirty="0">
                <a:solidFill>
                  <a:schemeClr val="tx2"/>
                </a:solidFill>
                <a:latin typeface="微软雅黑" pitchFamily="34" charset="-122"/>
                <a:ea typeface="微软雅黑" pitchFamily="34" charset="-122"/>
              </a:rPr>
              <a:t>,</a:t>
            </a:r>
            <a:r>
              <a:rPr lang="zh-CN" altLang="en-US" sz="1600" dirty="0">
                <a:solidFill>
                  <a:schemeClr val="tx2"/>
                </a:solidFill>
                <a:latin typeface="微软雅黑" pitchFamily="34" charset="-122"/>
                <a:ea typeface="微软雅黑" pitchFamily="34" charset="-122"/>
              </a:rPr>
              <a:t>状况良好吗</a:t>
            </a:r>
            <a:r>
              <a:rPr lang="en-US" altLang="zh-CN" sz="1600" dirty="0">
                <a:solidFill>
                  <a:schemeClr val="tx2"/>
                </a:solidFill>
                <a:latin typeface="微软雅黑" pitchFamily="34" charset="-122"/>
                <a:ea typeface="微软雅黑" pitchFamily="34" charset="-122"/>
              </a:rPr>
              <a:t>?</a:t>
            </a:r>
            <a:endParaRPr lang="en-US" altLang="zh-CN" sz="1200" dirty="0">
              <a:solidFill>
                <a:schemeClr val="tx2"/>
              </a:solidFill>
              <a:latin typeface="微软雅黑" pitchFamily="34" charset="-122"/>
              <a:ea typeface="微软雅黑" pitchFamily="34" charset="-122"/>
            </a:endParaRPr>
          </a:p>
        </p:txBody>
      </p:sp>
      <p:sp>
        <p:nvSpPr>
          <p:cNvPr id="39"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40"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2237632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828910" y="1499720"/>
            <a:ext cx="7634011" cy="3024420"/>
          </a:xfrm>
          <a:prstGeom prst="rect">
            <a:avLst/>
          </a:prstGeom>
          <a:solidFill>
            <a:schemeClr val="bg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defPPr>
              <a:defRPr lang="en-US"/>
            </a:defPPr>
            <a:lvl1pPr>
              <a:lnSpc>
                <a:spcPct val="130000"/>
              </a:lnSpc>
              <a:defRPr sz="1600" b="1" i="0">
                <a:solidFill>
                  <a:schemeClr val="accent5">
                    <a:lumMod val="50000"/>
                  </a:schemeClr>
                </a:solidFill>
                <a:latin typeface="微软雅黑" panose="020B0503020204020204" pitchFamily="34" charset="-122"/>
                <a:ea typeface="微软雅黑" panose="020B0503020204020204" pitchFamily="34" charset="-122"/>
              </a:defRPr>
            </a:lvl1pPr>
            <a:lvl2pPr marL="742950" lvl="1" indent="-285750">
              <a:lnSpc>
                <a:spcPct val="130000"/>
              </a:lnSpc>
              <a:buChar char="•"/>
              <a:defRPr sz="1600" i="0">
                <a:latin typeface="微软雅黑" panose="020B0503020204020204" pitchFamily="34" charset="-122"/>
                <a:ea typeface="微软雅黑" panose="020B0503020204020204" pitchFamily="34" charset="-122"/>
              </a:defRPr>
            </a:lvl2pPr>
            <a:lvl3pPr>
              <a:defRPr i="1"/>
            </a:lvl3pPr>
            <a:lvl4pPr>
              <a:defRPr i="1"/>
            </a:lvl4pPr>
            <a:lvl5pPr>
              <a:defRPr i="1"/>
            </a:lvl5pPr>
            <a:lvl6pPr>
              <a:defRPr i="1"/>
            </a:lvl6pPr>
            <a:lvl7pPr>
              <a:defRPr i="1"/>
            </a:lvl7pPr>
            <a:lvl8pPr>
              <a:defRPr i="1"/>
            </a:lvl8pPr>
            <a:lvl9pPr>
              <a:defRPr i="1"/>
            </a:lvl9pPr>
          </a:lstStyle>
          <a:p>
            <a:pPr marL="285750" indent="-285750">
              <a:lnSpc>
                <a:spcPct val="150000"/>
              </a:lnSpc>
              <a:buFont typeface="Arial" panose="020B0604020202020204" pitchFamily="34" charset="0"/>
              <a:buChar char="•"/>
            </a:pPr>
            <a:r>
              <a:rPr lang="zh-CN" altLang="en-US" sz="1800" dirty="0">
                <a:solidFill>
                  <a:srgbClr val="FF0000"/>
                </a:solidFill>
              </a:rPr>
              <a:t>定</a:t>
            </a:r>
            <a:r>
              <a:rPr lang="zh-CN" altLang="en-US" dirty="0">
                <a:solidFill>
                  <a:schemeClr val="tx1"/>
                </a:solidFill>
              </a:rPr>
              <a:t>：下定决心花两分钟来准备</a:t>
            </a:r>
            <a:r>
              <a:rPr lang="en-US" altLang="zh-CN" dirty="0">
                <a:solidFill>
                  <a:schemeClr val="tx1"/>
                </a:solidFill>
              </a:rPr>
              <a:t>(</a:t>
            </a:r>
            <a:r>
              <a:rPr lang="zh-CN" altLang="en-US" dirty="0">
                <a:solidFill>
                  <a:schemeClr val="tx1"/>
                </a:solidFill>
              </a:rPr>
              <a:t>买保险</a:t>
            </a:r>
            <a:r>
              <a:rPr lang="en-US" altLang="zh-CN" dirty="0">
                <a:solidFill>
                  <a:schemeClr val="tx1"/>
                </a:solidFill>
              </a:rPr>
              <a:t>)</a:t>
            </a:r>
          </a:p>
          <a:p>
            <a:pPr marL="285750" indent="-285750">
              <a:lnSpc>
                <a:spcPct val="150000"/>
              </a:lnSpc>
              <a:buFont typeface="Arial" panose="020B0604020202020204" pitchFamily="34" charset="0"/>
              <a:buChar char="•"/>
            </a:pPr>
            <a:r>
              <a:rPr lang="zh-CN" altLang="en-US" sz="1800" dirty="0">
                <a:solidFill>
                  <a:srgbClr val="FF0000"/>
                </a:solidFill>
              </a:rPr>
              <a:t>静</a:t>
            </a:r>
            <a:r>
              <a:rPr lang="zh-CN" altLang="en-US" dirty="0">
                <a:solidFill>
                  <a:schemeClr val="tx1"/>
                </a:solidFill>
              </a:rPr>
              <a:t>：深呼吸静下心来</a:t>
            </a:r>
            <a:r>
              <a:rPr lang="en-US" altLang="zh-CN" dirty="0">
                <a:solidFill>
                  <a:schemeClr val="tx1"/>
                </a:solidFill>
              </a:rPr>
              <a:t>,</a:t>
            </a:r>
            <a:r>
              <a:rPr lang="zh-CN" altLang="en-US" dirty="0">
                <a:solidFill>
                  <a:schemeClr val="tx1"/>
                </a:solidFill>
              </a:rPr>
              <a:t>做心理检查</a:t>
            </a:r>
            <a:r>
              <a:rPr lang="en-US" altLang="zh-CN" dirty="0">
                <a:solidFill>
                  <a:schemeClr val="tx1"/>
                </a:solidFill>
              </a:rPr>
              <a:t>(</a:t>
            </a:r>
            <a:r>
              <a:rPr lang="zh-CN" altLang="en-US" dirty="0">
                <a:solidFill>
                  <a:schemeClr val="tx1"/>
                </a:solidFill>
              </a:rPr>
              <a:t>不急不慌</a:t>
            </a:r>
            <a:r>
              <a:rPr lang="en-US" altLang="zh-CN" dirty="0">
                <a:solidFill>
                  <a:schemeClr val="tx1"/>
                </a:solidFill>
              </a:rPr>
              <a:t>)</a:t>
            </a:r>
          </a:p>
          <a:p>
            <a:pPr marL="285750" indent="-285750">
              <a:lnSpc>
                <a:spcPct val="150000"/>
              </a:lnSpc>
              <a:buFont typeface="Arial" panose="020B0604020202020204" pitchFamily="34" charset="0"/>
              <a:buChar char="•"/>
            </a:pPr>
            <a:r>
              <a:rPr lang="zh-CN" altLang="en-US" sz="1800" dirty="0">
                <a:solidFill>
                  <a:srgbClr val="FF0000"/>
                </a:solidFill>
              </a:rPr>
              <a:t>思</a:t>
            </a:r>
            <a:r>
              <a:rPr lang="zh-CN" altLang="en-US" dirty="0">
                <a:solidFill>
                  <a:schemeClr val="tx1"/>
                </a:solidFill>
              </a:rPr>
              <a:t>：</a:t>
            </a:r>
            <a:r>
              <a:rPr lang="zh-CN" altLang="en-US" dirty="0">
                <a:solidFill>
                  <a:schemeClr val="tx1"/>
                </a:solidFill>
                <a:hlinkClick r:id="rId2" action="ppaction://hlinksldjump"/>
              </a:rPr>
              <a:t>内心</a:t>
            </a:r>
            <a:r>
              <a:rPr lang="zh-CN" altLang="en-US" dirty="0">
                <a:solidFill>
                  <a:schemeClr val="tx1"/>
                </a:solidFill>
              </a:rPr>
              <a:t>上先做一遍行前检查</a:t>
            </a:r>
            <a:r>
              <a:rPr lang="en-US" altLang="zh-CN" dirty="0">
                <a:solidFill>
                  <a:schemeClr val="tx1"/>
                </a:solidFill>
              </a:rPr>
              <a:t>(</a:t>
            </a:r>
            <a:r>
              <a:rPr lang="zh-CN" altLang="en-US" dirty="0">
                <a:solidFill>
                  <a:schemeClr val="tx1"/>
                </a:solidFill>
              </a:rPr>
              <a:t>人员沟通、装备工具、作业程序、环境检视</a:t>
            </a:r>
            <a:r>
              <a:rPr lang="en-US" altLang="zh-CN" dirty="0">
                <a:solidFill>
                  <a:schemeClr val="tx1"/>
                </a:solidFill>
              </a:rPr>
              <a:t>) </a:t>
            </a:r>
          </a:p>
          <a:p>
            <a:pPr marL="285750" indent="-285750">
              <a:lnSpc>
                <a:spcPct val="150000"/>
              </a:lnSpc>
              <a:buFont typeface="Arial" panose="020B0604020202020204" pitchFamily="34" charset="0"/>
              <a:buChar char="•"/>
            </a:pPr>
            <a:r>
              <a:rPr lang="zh-CN" altLang="en-US" sz="1800" dirty="0">
                <a:solidFill>
                  <a:srgbClr val="FF0000"/>
                </a:solidFill>
              </a:rPr>
              <a:t>虑</a:t>
            </a:r>
            <a:r>
              <a:rPr lang="zh-CN" altLang="en-US" dirty="0">
                <a:solidFill>
                  <a:schemeClr val="tx1"/>
                </a:solidFill>
              </a:rPr>
              <a:t>：对于可能造成的问题</a:t>
            </a:r>
            <a:r>
              <a:rPr lang="en-US" altLang="zh-CN" dirty="0">
                <a:solidFill>
                  <a:schemeClr val="tx1"/>
                </a:solidFill>
              </a:rPr>
              <a:t>,</a:t>
            </a:r>
            <a:r>
              <a:rPr lang="zh-CN" altLang="en-US" dirty="0">
                <a:solidFill>
                  <a:schemeClr val="tx1"/>
                </a:solidFill>
              </a:rPr>
              <a:t>想一想有没有预防改善的对策</a:t>
            </a:r>
            <a:r>
              <a:rPr lang="en-US" altLang="zh-CN" dirty="0">
                <a:solidFill>
                  <a:schemeClr val="tx1"/>
                </a:solidFill>
              </a:rPr>
              <a:t>,</a:t>
            </a:r>
            <a:r>
              <a:rPr lang="zh-CN" altLang="en-US" dirty="0">
                <a:solidFill>
                  <a:schemeClr val="tx1"/>
                </a:solidFill>
              </a:rPr>
              <a:t>拟定工作计划和程序</a:t>
            </a:r>
            <a:r>
              <a:rPr lang="en-US" altLang="zh-CN" dirty="0">
                <a:solidFill>
                  <a:schemeClr val="tx1"/>
                </a:solidFill>
              </a:rPr>
              <a:t>,</a:t>
            </a:r>
            <a:r>
              <a:rPr lang="zh-CN" altLang="en-US" dirty="0">
                <a:solidFill>
                  <a:schemeClr val="tx1"/>
                </a:solidFill>
              </a:rPr>
              <a:t>确定人机料法环测</a:t>
            </a:r>
            <a:endParaRPr lang="en-US" altLang="zh-CN" dirty="0">
              <a:solidFill>
                <a:schemeClr val="tx1"/>
              </a:solidFill>
            </a:endParaRPr>
          </a:p>
          <a:p>
            <a:pPr marL="285750" indent="-285750">
              <a:lnSpc>
                <a:spcPct val="150000"/>
              </a:lnSpc>
              <a:buFont typeface="Arial" panose="020B0604020202020204" pitchFamily="34" charset="0"/>
              <a:buChar char="•"/>
            </a:pPr>
            <a:r>
              <a:rPr lang="zh-CN" altLang="en-US" sz="1800" dirty="0">
                <a:solidFill>
                  <a:srgbClr val="FF0000"/>
                </a:solidFill>
              </a:rPr>
              <a:t>行</a:t>
            </a:r>
            <a:r>
              <a:rPr lang="zh-CN" altLang="en-US" dirty="0">
                <a:solidFill>
                  <a:schemeClr val="tx1"/>
                </a:solidFill>
              </a:rPr>
              <a:t>：按计划程序确实执行</a:t>
            </a:r>
            <a:r>
              <a:rPr lang="en-US" altLang="zh-CN" dirty="0">
                <a:solidFill>
                  <a:schemeClr val="tx1"/>
                </a:solidFill>
              </a:rPr>
              <a:t>,</a:t>
            </a:r>
            <a:r>
              <a:rPr lang="zh-CN" altLang="en-US" dirty="0">
                <a:solidFill>
                  <a:schemeClr val="tx1"/>
                </a:solidFill>
              </a:rPr>
              <a:t>坚持到底</a:t>
            </a:r>
          </a:p>
          <a:p>
            <a:pPr marL="285750" indent="-285750">
              <a:lnSpc>
                <a:spcPct val="150000"/>
              </a:lnSpc>
              <a:buFont typeface="Arial" panose="020B0604020202020204" pitchFamily="34" charset="0"/>
              <a:buChar char="•"/>
            </a:pPr>
            <a:r>
              <a:rPr lang="zh-CN" altLang="en-US" sz="1800" dirty="0">
                <a:solidFill>
                  <a:srgbClr val="FF0000"/>
                </a:solidFill>
              </a:rPr>
              <a:t>得</a:t>
            </a:r>
            <a:r>
              <a:rPr lang="zh-CN" altLang="en-US" dirty="0">
                <a:solidFill>
                  <a:schemeClr val="tx1"/>
                </a:solidFill>
              </a:rPr>
              <a:t>：安全、成功</a:t>
            </a:r>
          </a:p>
        </p:txBody>
      </p:sp>
      <p:sp>
        <p:nvSpPr>
          <p:cNvPr id="3" name="标题 1"/>
          <p:cNvSpPr txBox="1">
            <a:spLocks/>
          </p:cNvSpPr>
          <p:nvPr/>
        </p:nvSpPr>
        <p:spPr>
          <a:xfrm>
            <a:off x="828910" y="939751"/>
            <a:ext cx="7270387" cy="567783"/>
          </a:xfrm>
          <a:prstGeom prst="rect">
            <a:avLst/>
          </a:prstGeom>
        </p:spPr>
        <p:txBody>
          <a:bodyPr vert="horz" lIns="84326" tIns="42163" rIns="84326" bIns="42163" rtlCol="0" anchor="ctr">
            <a:normAutofit/>
          </a:bodyPr>
          <a:lstStyle>
            <a:lvl1pPr algn="l" rtl="0" eaLnBrk="0" fontAlgn="base" hangingPunct="0">
              <a:spcBef>
                <a:spcPct val="0"/>
              </a:spcBef>
              <a:spcAft>
                <a:spcPct val="0"/>
              </a:spcAft>
              <a:defRPr sz="2400" b="1">
                <a:solidFill>
                  <a:schemeClr val="accent5">
                    <a:lumMod val="7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kumimoji="0" lang="en-US" altLang="zh-CN" kern="0" dirty="0" smtClean="0">
                <a:solidFill>
                  <a:schemeClr val="tx1"/>
                </a:solidFill>
                <a:latin typeface="微软雅黑" panose="020B0503020204020204" pitchFamily="34" charset="-122"/>
                <a:ea typeface="微软雅黑" panose="020B0503020204020204" pitchFamily="34" charset="-122"/>
              </a:rPr>
              <a:t>TAKE 2 </a:t>
            </a:r>
            <a:r>
              <a:rPr kumimoji="0" lang="zh-CN" altLang="en-US" kern="0" dirty="0" smtClean="0">
                <a:solidFill>
                  <a:schemeClr val="tx1"/>
                </a:solidFill>
                <a:latin typeface="微软雅黑" panose="020B0503020204020204" pitchFamily="34" charset="-122"/>
                <a:ea typeface="微软雅黑" panose="020B0503020204020204" pitchFamily="34" charset="-122"/>
              </a:rPr>
              <a:t>的要点</a:t>
            </a:r>
            <a:endParaRPr kumimoji="0" lang="zh-CN" altLang="en-US" kern="0" dirty="0">
              <a:solidFill>
                <a:schemeClr val="tx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894" y="3429961"/>
            <a:ext cx="1411017" cy="2246339"/>
          </a:xfrm>
          <a:prstGeom prst="rect">
            <a:avLst/>
          </a:prstGeom>
        </p:spPr>
      </p:pic>
      <p:sp>
        <p:nvSpPr>
          <p:cNvPr id="8" name="矩形 7"/>
          <p:cNvSpPr/>
          <p:nvPr/>
        </p:nvSpPr>
        <p:spPr>
          <a:xfrm>
            <a:off x="541821" y="4793616"/>
            <a:ext cx="6768940" cy="738664"/>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400" i="1" dirty="0">
                <a:latin typeface="微软雅黑" panose="020B0503020204020204" pitchFamily="34" charset="-122"/>
                <a:ea typeface="微软雅黑" panose="020B0503020204020204" pitchFamily="34" charset="-122"/>
              </a:rPr>
              <a:t>员工有选择自己行动</a:t>
            </a:r>
            <a:r>
              <a:rPr lang="zh-CN" altLang="en-US" sz="1400" i="1" dirty="0" smtClean="0">
                <a:latin typeface="微软雅黑" panose="020B0503020204020204" pitchFamily="34" charset="-122"/>
                <a:ea typeface="微软雅黑" panose="020B0503020204020204" pitchFamily="34" charset="-122"/>
              </a:rPr>
              <a:t>的权力</a:t>
            </a:r>
            <a:r>
              <a:rPr lang="zh-CN" altLang="en-US" sz="1400" i="1" dirty="0">
                <a:latin typeface="微软雅黑" panose="020B0503020204020204" pitchFamily="34" charset="-122"/>
                <a:ea typeface="微软雅黑" panose="020B0503020204020204" pitchFamily="34" charset="-122"/>
              </a:rPr>
              <a:t>，也有按照自己的预期来做事的倾向。因此，最好的方法是为员工提供一种自己行动决策的工作环境，</a:t>
            </a:r>
            <a:r>
              <a:rPr lang="zh-CN" altLang="en-US" sz="1400" i="1" dirty="0" smtClean="0">
                <a:latin typeface="微软雅黑" panose="020B0503020204020204" pitchFamily="34" charset="-122"/>
                <a:ea typeface="微软雅黑" panose="020B0503020204020204" pitchFamily="34" charset="-122"/>
              </a:rPr>
              <a:t>在员工自觉做出安全的行为</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1" name="Rectangle 15"/>
          <p:cNvSpPr>
            <a:spLocks noChangeArrowheads="1"/>
          </p:cNvSpPr>
          <p:nvPr/>
        </p:nvSpPr>
        <p:spPr bwMode="auto">
          <a:xfrm>
            <a:off x="297320" y="127240"/>
            <a:ext cx="1440000" cy="436349"/>
          </a:xfrm>
          <a:prstGeom prst="homePlate">
            <a:avLst>
              <a:gd name="adj" fmla="val 17984"/>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自我行为控制</a:t>
            </a:r>
            <a:endParaRPr lang="zh-CN" altLang="en-US" sz="1200" b="1" i="0" dirty="0">
              <a:latin typeface="微软雅黑" panose="020B0503020204020204" pitchFamily="34" charset="-122"/>
              <a:ea typeface="微软雅黑" panose="020B0503020204020204" pitchFamily="34" charset="-122"/>
            </a:endParaRPr>
          </a:p>
        </p:txBody>
      </p:sp>
      <p:sp>
        <p:nvSpPr>
          <p:cNvPr id="12"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工作流程控制</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3"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监督检查</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5"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6"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1222458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a:xfrm>
            <a:off x="685841" y="1139670"/>
            <a:ext cx="7921100" cy="923330"/>
          </a:xfrm>
          <a:prstGeom prst="rect">
            <a:avLst/>
          </a:prstGeom>
          <a:solidFill>
            <a:srgbClr val="99CCFF"/>
          </a:solidFill>
          <a:ln>
            <a:solidFill>
              <a:schemeClr val="tx1"/>
            </a:solidFill>
            <a:prstDash val="sysDash"/>
          </a:ln>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pPr>
            <a:r>
              <a:rPr lang="zh-CN" altLang="en-US" sz="1800" dirty="0">
                <a:solidFill>
                  <a:schemeClr val="tx1"/>
                </a:solidFill>
                <a:latin typeface="微软雅黑" panose="020B0503020204020204" pitchFamily="34" charset="-122"/>
                <a:ea typeface="微软雅黑" panose="020B0503020204020204" pitchFamily="34" charset="-122"/>
                <a:cs typeface="+mn-cs"/>
              </a:rPr>
              <a:t>目的是通过工作流程设计和管理来减少员工不安全行为的发生，主要管理制度</a:t>
            </a:r>
            <a:r>
              <a:rPr lang="zh-CN" altLang="en-US" sz="1800" dirty="0" smtClean="0">
                <a:solidFill>
                  <a:schemeClr val="tx1"/>
                </a:solidFill>
                <a:latin typeface="微软雅黑" panose="020B0503020204020204" pitchFamily="34" charset="-122"/>
                <a:ea typeface="微软雅黑" panose="020B0503020204020204" pitchFamily="34" charset="-122"/>
                <a:cs typeface="+mn-cs"/>
              </a:rPr>
              <a:t>有：</a:t>
            </a:r>
            <a:endParaRPr lang="zh-CN" altLang="en-US" sz="1800" dirty="0">
              <a:solidFill>
                <a:schemeClr val="tx1"/>
              </a:solidFill>
              <a:latin typeface="微软雅黑" panose="020B0503020204020204" pitchFamily="34" charset="-122"/>
              <a:ea typeface="微软雅黑" panose="020B0503020204020204" pitchFamily="34" charset="-122"/>
              <a:cs typeface="+mn-cs"/>
            </a:endParaRPr>
          </a:p>
        </p:txBody>
      </p:sp>
      <p:sp>
        <p:nvSpPr>
          <p:cNvPr id="322563" name="Rectangle 3"/>
          <p:cNvSpPr>
            <a:spLocks noGrp="1" noChangeArrowheads="1"/>
          </p:cNvSpPr>
          <p:nvPr>
            <p:ph idx="1"/>
          </p:nvPr>
        </p:nvSpPr>
        <p:spPr>
          <a:xfrm>
            <a:off x="685841" y="2363840"/>
            <a:ext cx="3680653" cy="2808390"/>
          </a:xfrm>
          <a:solidFill>
            <a:schemeClr val="bg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a:ex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人员准入管理制度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培训与矫正管理制度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自检与互检管理制度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监督与检查管理制度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观察与预警管理制度</a:t>
            </a:r>
          </a:p>
          <a:p>
            <a:pPr marL="285750" indent="-285750">
              <a:lnSpc>
                <a:spcPct val="150000"/>
              </a:lnSpc>
              <a:spcBef>
                <a:spcPct val="0"/>
              </a:spcBef>
              <a:buFont typeface="Arial" panose="020B0604020202020204" pitchFamily="34" charset="0"/>
            </a:pPr>
            <a:r>
              <a:rPr lang="zh-CN" altLang="zh-CN" sz="1800" kern="1200" dirty="0">
                <a:latin typeface="微软雅黑" panose="020B0503020204020204" pitchFamily="34" charset="-122"/>
                <a:ea typeface="微软雅黑" panose="020B0503020204020204" pitchFamily="34" charset="-122"/>
              </a:rPr>
              <a:t>识别与研究管理制度</a:t>
            </a:r>
          </a:p>
        </p:txBody>
      </p:sp>
      <p:sp>
        <p:nvSpPr>
          <p:cNvPr id="322564" name="Rectangle 4"/>
          <p:cNvSpPr>
            <a:spLocks noChangeArrowheads="1"/>
          </p:cNvSpPr>
          <p:nvPr/>
        </p:nvSpPr>
        <p:spPr bwMode="auto">
          <a:xfrm>
            <a:off x="4574382" y="2363840"/>
            <a:ext cx="4032559" cy="2808390"/>
          </a:xfrm>
          <a:prstGeom prst="rect">
            <a:avLst/>
          </a:prstGeom>
          <a:solidFill>
            <a:schemeClr val="bg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a:extLst/>
        </p:spPr>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责任追究管理制度</a:t>
            </a:r>
          </a:p>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考评与奖惩管理制度</a:t>
            </a:r>
          </a:p>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记录和文件管理制度</a:t>
            </a:r>
          </a:p>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管理审查与改进管理制度</a:t>
            </a:r>
          </a:p>
          <a:p>
            <a:pPr marL="285750" indent="-285750">
              <a:lnSpc>
                <a:spcPct val="150000"/>
              </a:lnSpc>
              <a:buChar char="•"/>
            </a:pPr>
            <a:r>
              <a:rPr lang="zh-CN" altLang="zh-CN" dirty="0">
                <a:latin typeface="微软雅黑" panose="020B0503020204020204" pitchFamily="34" charset="-122"/>
                <a:ea typeface="微软雅黑" panose="020B0503020204020204" pitchFamily="34" charset="-122"/>
              </a:rPr>
              <a:t>重要岗位人员的管理制度</a:t>
            </a:r>
          </a:p>
        </p:txBody>
      </p:sp>
      <p:sp>
        <p:nvSpPr>
          <p:cNvPr id="11"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12" name="Rectangle 16"/>
          <p:cNvSpPr>
            <a:spLocks noChangeArrowheads="1"/>
          </p:cNvSpPr>
          <p:nvPr/>
        </p:nvSpPr>
        <p:spPr bwMode="auto">
          <a:xfrm>
            <a:off x="1737506" y="127241"/>
            <a:ext cx="1440000" cy="436349"/>
          </a:xfrm>
          <a:prstGeom prst="chevron">
            <a:avLst>
              <a:gd name="adj" fmla="val 17984"/>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工作流程控制</a:t>
            </a:r>
          </a:p>
        </p:txBody>
      </p:sp>
      <p:sp>
        <p:nvSpPr>
          <p:cNvPr id="13"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监督检查</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5"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6"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669821733"/>
      </p:ext>
    </p:extLst>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01.taopic.com/140922/240461-1409220R057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291" y="2635991"/>
            <a:ext cx="4762500" cy="2786063"/>
          </a:xfrm>
          <a:prstGeom prst="rect">
            <a:avLst/>
          </a:prstGeom>
          <a:noFill/>
          <a:extLst>
            <a:ext uri="{909E8E84-426E-40DD-AFC4-6F175D3DCCD1}">
              <a14:hiddenFill xmlns:a14="http://schemas.microsoft.com/office/drawing/2010/main">
                <a:solidFill>
                  <a:srgbClr val="FFFFFF"/>
                </a:solidFill>
              </a14:hiddenFill>
            </a:ext>
          </a:extLst>
        </p:spPr>
      </p:pic>
      <p:sp>
        <p:nvSpPr>
          <p:cNvPr id="340995" name="Rectangle 3"/>
          <p:cNvSpPr>
            <a:spLocks noChangeArrowheads="1"/>
          </p:cNvSpPr>
          <p:nvPr/>
        </p:nvSpPr>
        <p:spPr bwMode="auto">
          <a:xfrm>
            <a:off x="1524794" y="841587"/>
            <a:ext cx="7423840" cy="70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0"/>
              </a:spcBef>
              <a:defRPr>
                <a:solidFill>
                  <a:schemeClr val="tx1"/>
                </a:solidFill>
                <a:latin typeface="Arial" pitchFamily="34" charset="0"/>
                <a:ea typeface="宋体" pitchFamily="2" charset="-122"/>
              </a:defRPr>
            </a:lvl1pPr>
            <a:lvl2pPr>
              <a:spcBef>
                <a:spcPct val="0"/>
              </a:spcBef>
              <a:defRPr>
                <a:solidFill>
                  <a:schemeClr val="tx1"/>
                </a:solidFill>
                <a:latin typeface="Arial" pitchFamily="34" charset="0"/>
                <a:ea typeface="宋体" pitchFamily="2" charset="-122"/>
              </a:defRPr>
            </a:lvl2pPr>
            <a:lvl3pPr>
              <a:spcBef>
                <a:spcPct val="0"/>
              </a:spcBef>
              <a:defRPr>
                <a:solidFill>
                  <a:schemeClr val="tx1"/>
                </a:solidFill>
                <a:latin typeface="Arial" pitchFamily="34" charset="0"/>
                <a:ea typeface="宋体" pitchFamily="2" charset="-122"/>
              </a:defRPr>
            </a:lvl3pPr>
            <a:lvl4pPr>
              <a:spcBef>
                <a:spcPct val="0"/>
              </a:spcBef>
              <a:defRPr>
                <a:solidFill>
                  <a:schemeClr val="tx1"/>
                </a:solidFill>
                <a:latin typeface="Arial" pitchFamily="34" charset="0"/>
                <a:ea typeface="宋体" pitchFamily="2" charset="-122"/>
              </a:defRPr>
            </a:lvl4pPr>
            <a:lvl5pPr>
              <a:spcBef>
                <a:spcPct val="0"/>
              </a:spcBef>
              <a:defRPr>
                <a:solidFill>
                  <a:schemeClr val="tx1"/>
                </a:solidFill>
                <a:latin typeface="Arial" pitchFamily="34" charset="0"/>
                <a:ea typeface="宋体" pitchFamily="2" charset="-122"/>
              </a:defRPr>
            </a:lvl5pPr>
            <a:lvl6pPr marL="457200" fontAlgn="base">
              <a:spcBef>
                <a:spcPct val="0"/>
              </a:spcBef>
              <a:spcAft>
                <a:spcPct val="0"/>
              </a:spcAft>
              <a:defRPr>
                <a:solidFill>
                  <a:schemeClr val="tx1"/>
                </a:solidFill>
                <a:latin typeface="Arial" pitchFamily="34" charset="0"/>
                <a:ea typeface="宋体" pitchFamily="2" charset="-122"/>
              </a:defRPr>
            </a:lvl6pPr>
            <a:lvl7pPr marL="914400" fontAlgn="base">
              <a:spcBef>
                <a:spcPct val="0"/>
              </a:spcBef>
              <a:spcAft>
                <a:spcPct val="0"/>
              </a:spcAft>
              <a:defRPr>
                <a:solidFill>
                  <a:schemeClr val="tx1"/>
                </a:solidFill>
                <a:latin typeface="Arial" pitchFamily="34" charset="0"/>
                <a:ea typeface="宋体" pitchFamily="2" charset="-122"/>
              </a:defRPr>
            </a:lvl7pPr>
            <a:lvl8pPr marL="1371600" fontAlgn="base">
              <a:spcBef>
                <a:spcPct val="0"/>
              </a:spcBef>
              <a:spcAft>
                <a:spcPct val="0"/>
              </a:spcAft>
              <a:defRPr>
                <a:solidFill>
                  <a:schemeClr val="tx1"/>
                </a:solidFill>
                <a:latin typeface="Arial" pitchFamily="34" charset="0"/>
                <a:ea typeface="宋体" pitchFamily="2" charset="-122"/>
              </a:defRPr>
            </a:lvl8pPr>
            <a:lvl9pPr marL="1828800" fontAlgn="base">
              <a:spcBef>
                <a:spcPct val="0"/>
              </a:spcBef>
              <a:spcAft>
                <a:spcPct val="0"/>
              </a:spcAft>
              <a:defRPr>
                <a:solidFill>
                  <a:schemeClr val="tx1"/>
                </a:solidFill>
                <a:latin typeface="Arial" pitchFamily="34" charset="0"/>
                <a:ea typeface="宋体" pitchFamily="2" charset="-122"/>
              </a:defRPr>
            </a:lvl9pPr>
          </a:lstStyle>
          <a:p>
            <a:pPr>
              <a:lnSpc>
                <a:spcPct val="100000"/>
              </a:lnSpc>
            </a:pPr>
            <a:r>
              <a:rPr lang="zh-CN" altLang="en-US" sz="2400" b="1" dirty="0">
                <a:latin typeface="微软雅黑" panose="020B0503020204020204" pitchFamily="34" charset="-122"/>
                <a:ea typeface="微软雅黑" panose="020B0503020204020204" pitchFamily="34" charset="-122"/>
              </a:rPr>
              <a:t>常见的一些管理制度与方法</a:t>
            </a:r>
          </a:p>
        </p:txBody>
      </p:sp>
      <p:sp>
        <p:nvSpPr>
          <p:cNvPr id="340996" name="Rectangle 4"/>
          <p:cNvSpPr>
            <a:spLocks noChangeArrowheads="1"/>
          </p:cNvSpPr>
          <p:nvPr/>
        </p:nvSpPr>
        <p:spPr bwMode="auto">
          <a:xfrm>
            <a:off x="722690" y="1859770"/>
            <a:ext cx="7968636" cy="357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tabLst>
                <a:tab pos="288925" algn="l"/>
                <a:tab pos="762000" algn="l"/>
                <a:tab pos="1050925" algn="l"/>
                <a:tab pos="1524000" algn="l"/>
              </a:tabLst>
              <a:defRPr>
                <a:solidFill>
                  <a:schemeClr val="tx1"/>
                </a:solidFill>
                <a:latin typeface="Arial" pitchFamily="34" charset="0"/>
                <a:ea typeface="宋体" pitchFamily="2" charset="-122"/>
              </a:defRPr>
            </a:lvl1pPr>
            <a:lvl2pPr marL="1136650" indent="-473075">
              <a:spcBef>
                <a:spcPct val="0"/>
              </a:spcBef>
              <a:tabLst>
                <a:tab pos="288925" algn="l"/>
                <a:tab pos="762000" algn="l"/>
                <a:tab pos="1050925" algn="l"/>
                <a:tab pos="1524000" algn="l"/>
              </a:tabLst>
              <a:defRPr>
                <a:solidFill>
                  <a:schemeClr val="tx1"/>
                </a:solidFill>
                <a:latin typeface="Arial" pitchFamily="34" charset="0"/>
                <a:ea typeface="宋体" pitchFamily="2" charset="-122"/>
              </a:defRPr>
            </a:lvl2pPr>
            <a:lvl3pPr marL="1901825" indent="280988">
              <a:spcBef>
                <a:spcPct val="0"/>
              </a:spcBef>
              <a:tabLst>
                <a:tab pos="288925" algn="l"/>
                <a:tab pos="762000" algn="l"/>
                <a:tab pos="1050925" algn="l"/>
                <a:tab pos="1524000" algn="l"/>
              </a:tabLst>
              <a:defRPr>
                <a:solidFill>
                  <a:schemeClr val="tx1"/>
                </a:solidFill>
                <a:latin typeface="Arial" pitchFamily="34" charset="0"/>
                <a:ea typeface="宋体" pitchFamily="2" charset="-122"/>
              </a:defRPr>
            </a:lvl3pPr>
            <a:lvl4pPr marL="2830513" indent="-457200">
              <a:spcBef>
                <a:spcPct val="0"/>
              </a:spcBef>
              <a:tabLst>
                <a:tab pos="288925" algn="l"/>
                <a:tab pos="762000" algn="l"/>
                <a:tab pos="1050925" algn="l"/>
                <a:tab pos="1524000" algn="l"/>
              </a:tabLst>
              <a:defRPr>
                <a:solidFill>
                  <a:schemeClr val="tx1"/>
                </a:solidFill>
                <a:latin typeface="Arial" pitchFamily="34" charset="0"/>
                <a:ea typeface="宋体" pitchFamily="2" charset="-122"/>
              </a:defRPr>
            </a:lvl4pPr>
            <a:lvl5pPr marL="3402013" indent="-457200">
              <a:spcBef>
                <a:spcPct val="0"/>
              </a:spcBef>
              <a:tabLst>
                <a:tab pos="288925" algn="l"/>
                <a:tab pos="762000" algn="l"/>
                <a:tab pos="1050925" algn="l"/>
                <a:tab pos="1524000" algn="l"/>
              </a:tabLst>
              <a:defRPr>
                <a:solidFill>
                  <a:schemeClr val="tx1"/>
                </a:solidFill>
                <a:latin typeface="Arial" pitchFamily="34" charset="0"/>
                <a:ea typeface="宋体" pitchFamily="2" charset="-122"/>
              </a:defRPr>
            </a:lvl5pPr>
            <a:lvl6pPr marL="3859213" indent="-457200" fontAlgn="base">
              <a:spcBef>
                <a:spcPct val="0"/>
              </a:spcBef>
              <a:spcAft>
                <a:spcPct val="0"/>
              </a:spcAft>
              <a:tabLst>
                <a:tab pos="288925" algn="l"/>
                <a:tab pos="762000" algn="l"/>
                <a:tab pos="1050925" algn="l"/>
                <a:tab pos="1524000" algn="l"/>
              </a:tabLst>
              <a:defRPr>
                <a:solidFill>
                  <a:schemeClr val="tx1"/>
                </a:solidFill>
                <a:latin typeface="Arial" pitchFamily="34" charset="0"/>
                <a:ea typeface="宋体" pitchFamily="2" charset="-122"/>
              </a:defRPr>
            </a:lvl6pPr>
            <a:lvl7pPr marL="4316413" indent="-457200" fontAlgn="base">
              <a:spcBef>
                <a:spcPct val="0"/>
              </a:spcBef>
              <a:spcAft>
                <a:spcPct val="0"/>
              </a:spcAft>
              <a:tabLst>
                <a:tab pos="288925" algn="l"/>
                <a:tab pos="762000" algn="l"/>
                <a:tab pos="1050925" algn="l"/>
                <a:tab pos="1524000" algn="l"/>
              </a:tabLst>
              <a:defRPr>
                <a:solidFill>
                  <a:schemeClr val="tx1"/>
                </a:solidFill>
                <a:latin typeface="Arial" pitchFamily="34" charset="0"/>
                <a:ea typeface="宋体" pitchFamily="2" charset="-122"/>
              </a:defRPr>
            </a:lvl7pPr>
            <a:lvl8pPr marL="4773613" indent="-457200" fontAlgn="base">
              <a:spcBef>
                <a:spcPct val="0"/>
              </a:spcBef>
              <a:spcAft>
                <a:spcPct val="0"/>
              </a:spcAft>
              <a:tabLst>
                <a:tab pos="288925" algn="l"/>
                <a:tab pos="762000" algn="l"/>
                <a:tab pos="1050925" algn="l"/>
                <a:tab pos="1524000" algn="l"/>
              </a:tabLst>
              <a:defRPr>
                <a:solidFill>
                  <a:schemeClr val="tx1"/>
                </a:solidFill>
                <a:latin typeface="Arial" pitchFamily="34" charset="0"/>
                <a:ea typeface="宋体" pitchFamily="2" charset="-122"/>
              </a:defRPr>
            </a:lvl8pPr>
            <a:lvl9pPr marL="5230813" indent="-457200" fontAlgn="base">
              <a:spcBef>
                <a:spcPct val="0"/>
              </a:spcBef>
              <a:spcAft>
                <a:spcPct val="0"/>
              </a:spcAft>
              <a:tabLst>
                <a:tab pos="288925" algn="l"/>
                <a:tab pos="762000" algn="l"/>
                <a:tab pos="1050925" algn="l"/>
                <a:tab pos="1524000" algn="l"/>
              </a:tabLst>
              <a:defRPr>
                <a:solidFill>
                  <a:schemeClr val="tx1"/>
                </a:solidFill>
                <a:latin typeface="Arial" pitchFamily="34" charset="0"/>
                <a:ea typeface="宋体" pitchFamily="2" charset="-122"/>
              </a:defRPr>
            </a:lvl9pPr>
          </a:lstStyle>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领导重视</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班组建设</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未遂管理</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安全月活动</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安全主题日活动</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技能比武</a:t>
            </a:r>
          </a:p>
          <a:p>
            <a:pPr indent="457200">
              <a:lnSpc>
                <a:spcPct val="150000"/>
              </a:lnSpc>
              <a:spcBef>
                <a:spcPct val="40000"/>
              </a:spcBef>
              <a:buClr>
                <a:srgbClr val="C00000"/>
              </a:buClr>
              <a:buFont typeface="Wingdings" pitchFamily="2" charset="2"/>
              <a:buChar char="n"/>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文化管理</a:t>
            </a:r>
          </a:p>
        </p:txBody>
      </p:sp>
      <p:sp>
        <p:nvSpPr>
          <p:cNvPr id="340997" name="AutoShape 5"/>
          <p:cNvSpPr>
            <a:spLocks noChangeArrowheads="1"/>
          </p:cNvSpPr>
          <p:nvPr/>
        </p:nvSpPr>
        <p:spPr bwMode="auto">
          <a:xfrm>
            <a:off x="3430786" y="841587"/>
            <a:ext cx="4168015" cy="1666273"/>
          </a:xfrm>
          <a:prstGeom prst="wedgeRoundRectCallout">
            <a:avLst>
              <a:gd name="adj1" fmla="val -68127"/>
              <a:gd name="adj2" fmla="val 27052"/>
              <a:gd name="adj3" fmla="val 16667"/>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spcBef>
                <a:spcPct val="0"/>
              </a:spcBef>
            </a:pPr>
            <a:r>
              <a:rPr lang="zh-CN" altLang="en-US" dirty="0">
                <a:solidFill>
                  <a:schemeClr val="tx1"/>
                </a:solidFill>
              </a:rPr>
              <a:t>主要涉及：</a:t>
            </a:r>
          </a:p>
          <a:p>
            <a:pPr marL="360000">
              <a:lnSpc>
                <a:spcPct val="100000"/>
              </a:lnSpc>
              <a:spcBef>
                <a:spcPct val="0"/>
              </a:spcBef>
            </a:pPr>
            <a:r>
              <a:rPr lang="zh-CN" altLang="en-US" dirty="0">
                <a:solidFill>
                  <a:schemeClr val="tx1"/>
                </a:solidFill>
              </a:rPr>
              <a:t>建立制度</a:t>
            </a:r>
            <a:r>
              <a:rPr lang="en-US" altLang="zh-CN" dirty="0">
                <a:solidFill>
                  <a:schemeClr val="tx1"/>
                </a:solidFill>
              </a:rPr>
              <a:t>——</a:t>
            </a:r>
            <a:r>
              <a:rPr lang="zh-CN" altLang="en-US" dirty="0">
                <a:solidFill>
                  <a:schemeClr val="tx1"/>
                </a:solidFill>
              </a:rPr>
              <a:t>制度的有效性</a:t>
            </a:r>
          </a:p>
          <a:p>
            <a:pPr marL="360000">
              <a:lnSpc>
                <a:spcPct val="100000"/>
              </a:lnSpc>
              <a:spcBef>
                <a:spcPct val="0"/>
              </a:spcBef>
            </a:pPr>
            <a:r>
              <a:rPr lang="zh-CN" altLang="en-US" dirty="0">
                <a:solidFill>
                  <a:schemeClr val="tx1"/>
                </a:solidFill>
              </a:rPr>
              <a:t>执行制度</a:t>
            </a:r>
            <a:r>
              <a:rPr lang="en-US" altLang="zh-CN" dirty="0">
                <a:solidFill>
                  <a:schemeClr val="tx1"/>
                </a:solidFill>
              </a:rPr>
              <a:t>——</a:t>
            </a:r>
            <a:r>
              <a:rPr lang="zh-CN" altLang="en-US" dirty="0">
                <a:solidFill>
                  <a:schemeClr val="tx1"/>
                </a:solidFill>
              </a:rPr>
              <a:t>制度的依从</a:t>
            </a:r>
            <a:r>
              <a:rPr lang="zh-CN" altLang="en-US" dirty="0" smtClean="0">
                <a:solidFill>
                  <a:schemeClr val="tx1"/>
                </a:solidFill>
              </a:rPr>
              <a:t>性</a:t>
            </a:r>
            <a:endParaRPr lang="en-US" altLang="zh-CN" dirty="0" smtClean="0">
              <a:solidFill>
                <a:schemeClr val="tx1"/>
              </a:solidFill>
            </a:endParaRPr>
          </a:p>
          <a:p>
            <a:pPr marL="360000">
              <a:lnSpc>
                <a:spcPct val="100000"/>
              </a:lnSpc>
              <a:spcBef>
                <a:spcPct val="0"/>
              </a:spcBef>
            </a:pPr>
            <a:r>
              <a:rPr lang="zh-CN" altLang="en-US" dirty="0" smtClean="0">
                <a:solidFill>
                  <a:schemeClr val="tx1"/>
                </a:solidFill>
              </a:rPr>
              <a:t>加强</a:t>
            </a:r>
            <a:r>
              <a:rPr lang="zh-CN" altLang="en-US" dirty="0">
                <a:solidFill>
                  <a:schemeClr val="tx1"/>
                </a:solidFill>
              </a:rPr>
              <a:t>沟通</a:t>
            </a:r>
            <a:r>
              <a:rPr lang="en-US" altLang="zh-CN" dirty="0">
                <a:solidFill>
                  <a:schemeClr val="tx1"/>
                </a:solidFill>
              </a:rPr>
              <a:t>——</a:t>
            </a:r>
            <a:r>
              <a:rPr lang="zh-CN" altLang="en-US" dirty="0">
                <a:solidFill>
                  <a:schemeClr val="tx1"/>
                </a:solidFill>
              </a:rPr>
              <a:t>激励与控制</a:t>
            </a:r>
          </a:p>
          <a:p>
            <a:pPr marL="360000">
              <a:lnSpc>
                <a:spcPct val="100000"/>
              </a:lnSpc>
              <a:spcBef>
                <a:spcPct val="0"/>
              </a:spcBef>
            </a:pPr>
            <a:r>
              <a:rPr lang="zh-CN" altLang="en-US" dirty="0">
                <a:solidFill>
                  <a:schemeClr val="tx1"/>
                </a:solidFill>
              </a:rPr>
              <a:t>以身作则</a:t>
            </a:r>
            <a:r>
              <a:rPr lang="en-US" altLang="zh-CN" dirty="0">
                <a:solidFill>
                  <a:schemeClr val="tx1"/>
                </a:solidFill>
              </a:rPr>
              <a:t>——</a:t>
            </a:r>
            <a:r>
              <a:rPr lang="zh-CN" altLang="en-US" dirty="0">
                <a:solidFill>
                  <a:schemeClr val="tx1"/>
                </a:solidFill>
              </a:rPr>
              <a:t>氛围影响员工</a:t>
            </a:r>
          </a:p>
        </p:txBody>
      </p:sp>
      <p:sp>
        <p:nvSpPr>
          <p:cNvPr id="340998" name="AutoShape 6"/>
          <p:cNvSpPr>
            <a:spLocks noChangeArrowheads="1"/>
          </p:cNvSpPr>
          <p:nvPr/>
        </p:nvSpPr>
        <p:spPr bwMode="auto">
          <a:xfrm>
            <a:off x="3430786" y="2103967"/>
            <a:ext cx="3807965" cy="1402644"/>
          </a:xfrm>
          <a:prstGeom prst="wedgeRoundRectCallout">
            <a:avLst>
              <a:gd name="adj1" fmla="val -67472"/>
              <a:gd name="adj2" fmla="val -6042"/>
              <a:gd name="adj3" fmla="val 16667"/>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lnSpc>
                <a:spcPct val="100000"/>
              </a:lnSpc>
              <a:spcBef>
                <a:spcPct val="0"/>
              </a:spcBef>
            </a:pPr>
            <a:r>
              <a:rPr lang="zh-CN" altLang="en-US" dirty="0" smtClean="0">
                <a:solidFill>
                  <a:schemeClr val="tx1"/>
                </a:solidFill>
              </a:rPr>
              <a:t>    班组</a:t>
            </a:r>
            <a:r>
              <a:rPr lang="zh-CN" altLang="en-US" dirty="0">
                <a:solidFill>
                  <a:schemeClr val="tx1"/>
                </a:solidFill>
              </a:rPr>
              <a:t>建设旨在建立完善自检与互检、监督检查、观察与预警等制度，涉及考评与激励制度等。</a:t>
            </a:r>
          </a:p>
        </p:txBody>
      </p:sp>
      <p:sp>
        <p:nvSpPr>
          <p:cNvPr id="11"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12" name="Rectangle 16"/>
          <p:cNvSpPr>
            <a:spLocks noChangeArrowheads="1"/>
          </p:cNvSpPr>
          <p:nvPr/>
        </p:nvSpPr>
        <p:spPr bwMode="auto">
          <a:xfrm>
            <a:off x="1737506" y="127241"/>
            <a:ext cx="1440000" cy="436349"/>
          </a:xfrm>
          <a:prstGeom prst="chevron">
            <a:avLst>
              <a:gd name="adj" fmla="val 17984"/>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工作流程控制</a:t>
            </a:r>
          </a:p>
        </p:txBody>
      </p:sp>
      <p:sp>
        <p:nvSpPr>
          <p:cNvPr id="13"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监督检查</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5"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6"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42800466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0997"/>
                                        </p:tgtEl>
                                        <p:attrNameLst>
                                          <p:attrName>style.visibility</p:attrName>
                                        </p:attrNameLst>
                                      </p:cBhvr>
                                      <p:to>
                                        <p:strVal val="visible"/>
                                      </p:to>
                                    </p:set>
                                    <p:anim calcmode="lin" valueType="num">
                                      <p:cBhvr additive="base">
                                        <p:cTn id="7" dur="500" fill="hold"/>
                                        <p:tgtEl>
                                          <p:spTgt spid="340997"/>
                                        </p:tgtEl>
                                        <p:attrNameLst>
                                          <p:attrName>ppt_x</p:attrName>
                                        </p:attrNameLst>
                                      </p:cBhvr>
                                      <p:tavLst>
                                        <p:tav tm="0">
                                          <p:val>
                                            <p:strVal val="0-#ppt_w/2"/>
                                          </p:val>
                                        </p:tav>
                                        <p:tav tm="100000">
                                          <p:val>
                                            <p:strVal val="#ppt_x"/>
                                          </p:val>
                                        </p:tav>
                                      </p:tavLst>
                                    </p:anim>
                                    <p:anim calcmode="lin" valueType="num">
                                      <p:cBhvr additive="base">
                                        <p:cTn id="8" dur="500" fill="hold"/>
                                        <p:tgtEl>
                                          <p:spTgt spid="34099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099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0998"/>
                                        </p:tgtEl>
                                        <p:attrNameLst>
                                          <p:attrName>style.visibility</p:attrName>
                                        </p:attrNameLst>
                                      </p:cBhvr>
                                      <p:to>
                                        <p:strVal val="visible"/>
                                      </p:to>
                                    </p:set>
                                    <p:anim calcmode="lin" valueType="num">
                                      <p:cBhvr additive="base">
                                        <p:cTn id="13" dur="500" fill="hold"/>
                                        <p:tgtEl>
                                          <p:spTgt spid="340998"/>
                                        </p:tgtEl>
                                        <p:attrNameLst>
                                          <p:attrName>ppt_x</p:attrName>
                                        </p:attrNameLst>
                                      </p:cBhvr>
                                      <p:tavLst>
                                        <p:tav tm="0">
                                          <p:val>
                                            <p:strVal val="0-#ppt_w/2"/>
                                          </p:val>
                                        </p:tav>
                                        <p:tav tm="100000">
                                          <p:val>
                                            <p:strVal val="#ppt_x"/>
                                          </p:val>
                                        </p:tav>
                                      </p:tavLst>
                                    </p:anim>
                                    <p:anim calcmode="lin" valueType="num">
                                      <p:cBhvr additive="base">
                                        <p:cTn id="14" dur="500" fill="hold"/>
                                        <p:tgtEl>
                                          <p:spTgt spid="34099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09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7" grpId="0" animBg="1" autoUpdateAnimBg="0"/>
      <p:bldP spid="34099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757852" y="851630"/>
            <a:ext cx="7849089" cy="4824669"/>
          </a:xfrm>
          <a:prstGeom prst="rect">
            <a:avLst/>
          </a:prstGeom>
          <a:solidFill>
            <a:schemeClr val="bg1"/>
          </a:solidFill>
          <a:ln w="635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44000" tIns="72000" rIns="72000" bIns="72000" numCol="1" rtlCol="0" anchor="ctr" anchorCtr="0" compatLnSpc="1">
            <a:prstTxWarp prst="textNoShape">
              <a:avLst/>
            </a:prstTxWarp>
            <a:noAutofit/>
          </a:bodyPr>
          <a:lstStyle/>
          <a:p>
            <a:pPr defTabSz="457200">
              <a:spcBef>
                <a:spcPts val="0"/>
              </a:spcBef>
              <a:defRPr/>
            </a:pPr>
            <a:r>
              <a:rPr lang="zh-CN" altLang="en-US" sz="2000" b="1" kern="0" dirty="0">
                <a:solidFill>
                  <a:srgbClr val="000000"/>
                </a:solidFill>
                <a:latin typeface="微软雅黑"/>
                <a:ea typeface="微软雅黑"/>
              </a:rPr>
              <a:t>（一</a:t>
            </a:r>
            <a:r>
              <a:rPr lang="zh-CN" altLang="en-US" sz="2000" b="1" kern="0" dirty="0" smtClean="0">
                <a:solidFill>
                  <a:srgbClr val="000000"/>
                </a:solidFill>
                <a:latin typeface="微软雅黑"/>
                <a:ea typeface="微软雅黑"/>
              </a:rPr>
              <a:t>）直接原因</a:t>
            </a:r>
            <a:endParaRPr lang="en-US" altLang="zh-CN" sz="1200" b="1" kern="0" dirty="0" smtClean="0">
              <a:solidFill>
                <a:srgbClr val="000000"/>
              </a:solidFill>
              <a:latin typeface="微软雅黑"/>
              <a:ea typeface="微软雅黑"/>
            </a:endParaRPr>
          </a:p>
          <a:p>
            <a:pPr defTabSz="457200">
              <a:lnSpc>
                <a:spcPct val="200000"/>
              </a:lnSpc>
              <a:spcBef>
                <a:spcPts val="0"/>
              </a:spcBef>
              <a:defRPr/>
            </a:pPr>
            <a:r>
              <a:rPr lang="en-US" altLang="zh-CN" sz="1400" b="1" kern="0" dirty="0" smtClean="0">
                <a:solidFill>
                  <a:srgbClr val="000000"/>
                </a:solidFill>
                <a:latin typeface="微软雅黑"/>
                <a:ea typeface="微软雅黑"/>
              </a:rPr>
              <a:t>1</a:t>
            </a:r>
            <a:r>
              <a:rPr lang="zh-CN" altLang="en-US" sz="1400" b="1" kern="0" dirty="0">
                <a:solidFill>
                  <a:srgbClr val="000000"/>
                </a:solidFill>
                <a:latin typeface="微软雅黑"/>
                <a:ea typeface="微软雅黑"/>
              </a:rPr>
              <a:t>、人的不安全行为。</a:t>
            </a:r>
            <a:r>
              <a:rPr lang="zh-CN" altLang="en-US" sz="1400" kern="0" dirty="0">
                <a:solidFill>
                  <a:srgbClr val="000000"/>
                </a:solidFill>
                <a:latin typeface="微软雅黑"/>
                <a:ea typeface="微软雅黑"/>
              </a:rPr>
              <a:t>当事人颜某某违反规定</a:t>
            </a:r>
            <a:r>
              <a:rPr lang="zh-CN" altLang="en-US" sz="1400" kern="0" dirty="0" smtClean="0">
                <a:solidFill>
                  <a:srgbClr val="000000"/>
                </a:solidFill>
                <a:latin typeface="微软雅黑"/>
                <a:ea typeface="微软雅黑"/>
              </a:rPr>
              <a:t>，</a:t>
            </a:r>
            <a:endParaRPr lang="en-US" altLang="zh-CN" sz="1400" kern="0" dirty="0" smtClean="0">
              <a:solidFill>
                <a:srgbClr val="000000"/>
              </a:solidFill>
              <a:latin typeface="微软雅黑"/>
              <a:ea typeface="微软雅黑"/>
            </a:endParaRPr>
          </a:p>
          <a:p>
            <a:pPr defTabSz="457200">
              <a:lnSpc>
                <a:spcPct val="200000"/>
              </a:lnSpc>
              <a:spcBef>
                <a:spcPts val="0"/>
              </a:spcBef>
              <a:defRPr/>
            </a:pPr>
            <a:r>
              <a:rPr lang="zh-CN" altLang="en-US" sz="1400" kern="0" dirty="0" smtClean="0">
                <a:solidFill>
                  <a:srgbClr val="000000"/>
                </a:solidFill>
                <a:latin typeface="微软雅黑"/>
                <a:ea typeface="微软雅黑"/>
              </a:rPr>
              <a:t>   ① </a:t>
            </a:r>
            <a:r>
              <a:rPr lang="zh-CN" altLang="en-US" sz="1400" kern="0" dirty="0">
                <a:solidFill>
                  <a:srgbClr val="000000"/>
                </a:solidFill>
                <a:latin typeface="微软雅黑"/>
                <a:ea typeface="微软雅黑"/>
              </a:rPr>
              <a:t>在岗操作佩戴围巾（不安全装束）</a:t>
            </a:r>
            <a:r>
              <a:rPr lang="zh-CN" altLang="en-US" sz="1400" kern="0" dirty="0" smtClean="0">
                <a:solidFill>
                  <a:srgbClr val="000000"/>
                </a:solidFill>
                <a:latin typeface="微软雅黑"/>
                <a:ea typeface="微软雅黑"/>
              </a:rPr>
              <a:t>；</a:t>
            </a:r>
            <a:endParaRPr lang="en-US" altLang="zh-CN" sz="1400" kern="0" dirty="0" smtClean="0">
              <a:solidFill>
                <a:srgbClr val="000000"/>
              </a:solidFill>
              <a:latin typeface="微软雅黑"/>
              <a:ea typeface="微软雅黑"/>
            </a:endParaRPr>
          </a:p>
          <a:p>
            <a:pPr defTabSz="457200">
              <a:lnSpc>
                <a:spcPct val="200000"/>
              </a:lnSpc>
              <a:spcBef>
                <a:spcPts val="0"/>
              </a:spcBef>
              <a:defRPr/>
            </a:pPr>
            <a:r>
              <a:rPr lang="zh-CN" altLang="en-US" sz="1400" kern="0" dirty="0" smtClean="0">
                <a:solidFill>
                  <a:srgbClr val="000000"/>
                </a:solidFill>
                <a:latin typeface="微软雅黑"/>
                <a:ea typeface="微软雅黑"/>
              </a:rPr>
              <a:t>   ② </a:t>
            </a:r>
            <a:r>
              <a:rPr lang="zh-CN" altLang="en-US" sz="1400" kern="0" dirty="0">
                <a:solidFill>
                  <a:srgbClr val="000000"/>
                </a:solidFill>
                <a:latin typeface="微软雅黑"/>
                <a:ea typeface="微软雅黑"/>
              </a:rPr>
              <a:t>在发现转箱输送滚筒卡箱故障时，未停机处置，所系围巾被绞入输箱滚筒，引发窒息</a:t>
            </a:r>
            <a:r>
              <a:rPr lang="zh-CN" altLang="zh-CN" sz="1400" kern="0" dirty="0">
                <a:solidFill>
                  <a:srgbClr val="000000"/>
                </a:solidFill>
                <a:latin typeface="微软雅黑"/>
                <a:ea typeface="微软雅黑"/>
              </a:rPr>
              <a:t>昏迷</a:t>
            </a:r>
            <a:r>
              <a:rPr lang="zh-CN" altLang="en-US" sz="1400" kern="0" dirty="0">
                <a:solidFill>
                  <a:srgbClr val="000000"/>
                </a:solidFill>
                <a:latin typeface="微软雅黑"/>
                <a:ea typeface="微软雅黑"/>
              </a:rPr>
              <a:t>，是导致</a:t>
            </a:r>
            <a:r>
              <a:rPr lang="zh-CN" altLang="en-US" sz="1400" kern="0" dirty="0" smtClean="0">
                <a:solidFill>
                  <a:srgbClr val="000000"/>
                </a:solidFill>
                <a:latin typeface="微软雅黑"/>
                <a:ea typeface="微软雅黑"/>
              </a:rPr>
              <a:t>事故发生</a:t>
            </a:r>
            <a:r>
              <a:rPr lang="zh-CN" altLang="en-US" sz="1400" kern="0" dirty="0">
                <a:solidFill>
                  <a:srgbClr val="000000"/>
                </a:solidFill>
                <a:latin typeface="微软雅黑"/>
                <a:ea typeface="微软雅黑"/>
              </a:rPr>
              <a:t>的直接原因</a:t>
            </a:r>
            <a:r>
              <a:rPr lang="zh-CN" altLang="en-US" sz="1400" kern="0" dirty="0" smtClean="0">
                <a:solidFill>
                  <a:srgbClr val="000000"/>
                </a:solidFill>
                <a:latin typeface="微软雅黑"/>
                <a:ea typeface="微软雅黑"/>
              </a:rPr>
              <a:t>。</a:t>
            </a:r>
            <a:endParaRPr lang="zh-CN" altLang="en-US" sz="1400" kern="0" dirty="0">
              <a:solidFill>
                <a:srgbClr val="000000"/>
              </a:solidFill>
              <a:latin typeface="微软雅黑"/>
              <a:ea typeface="微软雅黑"/>
            </a:endParaRPr>
          </a:p>
          <a:p>
            <a:pPr defTabSz="457200">
              <a:lnSpc>
                <a:spcPct val="200000"/>
              </a:lnSpc>
              <a:spcBef>
                <a:spcPts val="0"/>
              </a:spcBef>
              <a:defRPr/>
            </a:pPr>
            <a:r>
              <a:rPr lang="en-US" altLang="zh-CN" sz="1400" b="1" kern="0" dirty="0">
                <a:solidFill>
                  <a:srgbClr val="000000"/>
                </a:solidFill>
                <a:latin typeface="微软雅黑"/>
                <a:ea typeface="微软雅黑"/>
              </a:rPr>
              <a:t>2</a:t>
            </a:r>
            <a:r>
              <a:rPr lang="zh-CN" altLang="en-US" sz="1400" b="1" kern="0" dirty="0">
                <a:solidFill>
                  <a:srgbClr val="000000"/>
                </a:solidFill>
                <a:latin typeface="微软雅黑"/>
                <a:ea typeface="微软雅黑"/>
              </a:rPr>
              <a:t>、物的不安全状态。</a:t>
            </a:r>
            <a:r>
              <a:rPr lang="zh-CN" altLang="en-US" sz="1400" kern="0" dirty="0">
                <a:solidFill>
                  <a:srgbClr val="000000"/>
                </a:solidFill>
                <a:latin typeface="微软雅黑"/>
                <a:ea typeface="微软雅黑"/>
              </a:rPr>
              <a:t>设备存在安全隐患</a:t>
            </a:r>
            <a:r>
              <a:rPr lang="zh-CN" altLang="en-US" sz="1400" b="1" kern="0" dirty="0">
                <a:solidFill>
                  <a:srgbClr val="000000"/>
                </a:solidFill>
                <a:latin typeface="微软雅黑"/>
                <a:ea typeface="微软雅黑"/>
              </a:rPr>
              <a:t>：</a:t>
            </a:r>
            <a:r>
              <a:rPr lang="zh-CN" altLang="en-US" sz="1400" kern="0" dirty="0">
                <a:solidFill>
                  <a:srgbClr val="000000"/>
                </a:solidFill>
                <a:latin typeface="微软雅黑"/>
                <a:ea typeface="微软雅黑"/>
              </a:rPr>
              <a:t>割箱机设备厂家在设备进场安装时，未按合同要求安装“拨叉转箱”的转箱系统。无锡工厂要求设备厂家将转箱方式由“差速转箱”更改为“拨叉转箱”后，滚筒链道有</a:t>
            </a:r>
            <a:r>
              <a:rPr lang="en-US" altLang="zh-CN" sz="1400" kern="0" dirty="0">
                <a:solidFill>
                  <a:srgbClr val="000000"/>
                </a:solidFill>
                <a:latin typeface="微软雅黑"/>
                <a:ea typeface="微软雅黑"/>
              </a:rPr>
              <a:t>37cm</a:t>
            </a:r>
            <a:r>
              <a:rPr lang="zh-CN" altLang="en-US" sz="1400" kern="0" dirty="0">
                <a:solidFill>
                  <a:srgbClr val="000000"/>
                </a:solidFill>
                <a:latin typeface="微软雅黑"/>
                <a:ea typeface="微软雅黑"/>
              </a:rPr>
              <a:t>的宽度属于无用部分（且在人员操作一侧），设备厂家未将此部分拆除，且未按照机械安全规程设计要求安装光电联锁防护装置，滚筒链道未安装安全盖板；工厂对此也没有提出改造要求。当事人颜某某处理拨叉转箱处的卡箱故障时，围巾被绞入“</a:t>
            </a:r>
            <a:r>
              <a:rPr lang="en-US" altLang="zh-CN" sz="1400" kern="0" dirty="0">
                <a:solidFill>
                  <a:srgbClr val="000000"/>
                </a:solidFill>
                <a:latin typeface="微软雅黑"/>
                <a:ea typeface="微软雅黑"/>
              </a:rPr>
              <a:t>37cm</a:t>
            </a:r>
            <a:r>
              <a:rPr lang="zh-CN" altLang="en-US" sz="1400" kern="0" dirty="0">
                <a:solidFill>
                  <a:srgbClr val="000000"/>
                </a:solidFill>
                <a:latin typeface="微软雅黑"/>
                <a:ea typeface="微软雅黑"/>
              </a:rPr>
              <a:t>滚筒区”，造成事故发生。</a:t>
            </a:r>
          </a:p>
        </p:txBody>
      </p:sp>
      <p:sp>
        <p:nvSpPr>
          <p:cNvPr id="3" name="标题 1"/>
          <p:cNvSpPr>
            <a:spLocks noGrp="1"/>
          </p:cNvSpPr>
          <p:nvPr>
            <p:ph type="title"/>
          </p:nvPr>
        </p:nvSpPr>
        <p:spPr>
          <a:xfrm>
            <a:off x="253781" y="13138"/>
            <a:ext cx="7382771" cy="663334"/>
          </a:xfrm>
          <a:noFill/>
        </p:spPr>
        <p:txBody>
          <a:bodyPr/>
          <a:lstStyle/>
          <a:p>
            <a:pPr eaLnBrk="1" hangingPunct="1"/>
            <a:r>
              <a:rPr lang="en-US" altLang="zh-CN" sz="2400" dirty="0" smtClean="0">
                <a:solidFill>
                  <a:schemeClr val="tx1"/>
                </a:solidFill>
              </a:rPr>
              <a:t>4</a:t>
            </a:r>
            <a:r>
              <a:rPr lang="zh-CN" altLang="en-US" sz="2400" dirty="0" smtClean="0">
                <a:solidFill>
                  <a:schemeClr val="tx1"/>
                </a:solidFill>
              </a:rPr>
              <a:t>、事故</a:t>
            </a:r>
            <a:r>
              <a:rPr lang="zh-CN" altLang="en-US" sz="2400" dirty="0">
                <a:solidFill>
                  <a:schemeClr val="tx1"/>
                </a:solidFill>
              </a:rPr>
              <a:t>原因分析</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7092008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1821" y="1139670"/>
            <a:ext cx="8065120" cy="1185324"/>
          </a:xfrm>
          <a:prstGeom prst="rect">
            <a:avLst/>
          </a:prstGeom>
          <a:solidFill>
            <a:srgbClr val="99CCFF"/>
          </a:solidFill>
          <a:ln>
            <a:noFill/>
          </a:ln>
        </p:spPr>
        <p:txBody>
          <a:bodyPr wrap="square">
            <a:spAutoFit/>
          </a:bodyPr>
          <a:lstStyle/>
          <a:p>
            <a:pPr marL="285750" indent="-285750" eaLnBrk="1" hangingPunct="1">
              <a:lnSpc>
                <a:spcPct val="13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目的是</a:t>
            </a:r>
            <a:r>
              <a:rPr lang="zh-CN" altLang="en-US" sz="1400" dirty="0" smtClean="0">
                <a:latin typeface="微软雅黑" panose="020B0503020204020204" pitchFamily="34" charset="-122"/>
                <a:ea typeface="微软雅黑" panose="020B0503020204020204" pitchFamily="34" charset="-122"/>
              </a:rPr>
              <a:t>通过检查监控制度建设来</a:t>
            </a:r>
            <a:r>
              <a:rPr lang="zh-CN" altLang="en-US" sz="1400" dirty="0">
                <a:latin typeface="微软雅黑" panose="020B0503020204020204" pitchFamily="34" charset="-122"/>
                <a:ea typeface="微软雅黑" panose="020B0503020204020204" pitchFamily="34" charset="-122"/>
              </a:rPr>
              <a:t>减少员工不安全行为的发生。</a:t>
            </a:r>
          </a:p>
          <a:p>
            <a:pPr marL="285750" indent="-285750" eaLnBrk="1" hangingPunct="1">
              <a:lnSpc>
                <a:spcPct val="13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各级管理者的监督检查是控制员工行为的重要手段。通过监督检查，及时发现问题，采取一定措施予以制止或改进，不断降低员工不安全行为发生率。</a:t>
            </a:r>
          </a:p>
          <a:p>
            <a:pPr marL="285750" indent="-285750" eaLnBrk="1" hangingPunct="1">
              <a:lnSpc>
                <a:spcPct val="130000"/>
              </a:lnSpc>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rPr>
              <a:t>制定</a:t>
            </a:r>
            <a:r>
              <a:rPr lang="zh-CN" altLang="en-US" sz="1400" dirty="0">
                <a:latin typeface="微软雅黑" panose="020B0503020204020204" pitchFamily="34" charset="-122"/>
                <a:ea typeface="微软雅黑" panose="020B0503020204020204" pitchFamily="34" charset="-122"/>
              </a:rPr>
              <a:t>科学可行的监督检查制度，明确监督检查方法、具体实现步骤，检查结果的处理方法等。</a:t>
            </a:r>
          </a:p>
        </p:txBody>
      </p:sp>
      <p:grpSp>
        <p:nvGrpSpPr>
          <p:cNvPr id="21" name="组合 20"/>
          <p:cNvGrpSpPr/>
          <p:nvPr/>
        </p:nvGrpSpPr>
        <p:grpSpPr>
          <a:xfrm>
            <a:off x="397801" y="2532872"/>
            <a:ext cx="5259985" cy="3287448"/>
            <a:chOff x="466556" y="2748902"/>
            <a:chExt cx="5548025" cy="3287448"/>
          </a:xfrm>
        </p:grpSpPr>
        <p:sp>
          <p:nvSpPr>
            <p:cNvPr id="8" name="MH_Other_1"/>
            <p:cNvSpPr/>
            <p:nvPr>
              <p:custDataLst>
                <p:tags r:id="rId1"/>
              </p:custDataLst>
            </p:nvPr>
          </p:nvSpPr>
          <p:spPr>
            <a:xfrm>
              <a:off x="2135887" y="3315804"/>
              <a:ext cx="2819281" cy="2311441"/>
            </a:xfrm>
            <a:custGeom>
              <a:avLst/>
              <a:gdLst/>
              <a:ahLst/>
              <a:cxnLst/>
              <a:rect l="l" t="t" r="r" b="b"/>
              <a:pathLst>
                <a:path w="2947419" h="2628439">
                  <a:moveTo>
                    <a:pt x="1548172" y="0"/>
                  </a:moveTo>
                  <a:cubicBezTo>
                    <a:pt x="2167148" y="0"/>
                    <a:pt x="2701282" y="363248"/>
                    <a:pt x="2947419" y="888960"/>
                  </a:cubicBezTo>
                  <a:cubicBezTo>
                    <a:pt x="2681009" y="444425"/>
                    <a:pt x="2194232" y="147830"/>
                    <a:pt x="1638182" y="147830"/>
                  </a:cubicBezTo>
                  <a:cubicBezTo>
                    <a:pt x="793092" y="147830"/>
                    <a:pt x="108012" y="832910"/>
                    <a:pt x="108012" y="1678000"/>
                  </a:cubicBezTo>
                  <a:cubicBezTo>
                    <a:pt x="108012" y="2037461"/>
                    <a:pt x="231960" y="2367971"/>
                    <a:pt x="440311" y="2628439"/>
                  </a:cubicBezTo>
                  <a:cubicBezTo>
                    <a:pt x="167640" y="2350006"/>
                    <a:pt x="0" y="1968666"/>
                    <a:pt x="0" y="1548172"/>
                  </a:cubicBezTo>
                  <a:cubicBezTo>
                    <a:pt x="0" y="693140"/>
                    <a:pt x="693140" y="0"/>
                    <a:pt x="1548172" y="0"/>
                  </a:cubicBezTo>
                  <a:close/>
                </a:path>
              </a:pathLst>
            </a:custGeom>
            <a:solidFill>
              <a:srgbClr val="E84C22">
                <a:lumMod val="20000"/>
                <a:lumOff val="80000"/>
              </a:srgbClr>
            </a:solidFill>
            <a:ln w="12700"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9" name="MH_Title_1"/>
            <p:cNvSpPr/>
            <p:nvPr>
              <p:custDataLst>
                <p:tags r:id="rId2"/>
              </p:custDataLst>
            </p:nvPr>
          </p:nvSpPr>
          <p:spPr bwMode="auto">
            <a:xfrm>
              <a:off x="2536145" y="3698609"/>
              <a:ext cx="2264954" cy="2082050"/>
            </a:xfrm>
            <a:prstGeom prst="roundRect">
              <a:avLst>
                <a:gd name="adj" fmla="val 50000"/>
              </a:avLst>
            </a:prstGeom>
            <a:solidFill>
              <a:srgbClr val="FFFFFF"/>
            </a:solidFill>
            <a:ln w="104775" cap="flat" cmpd="sng" algn="ctr">
              <a:solidFill>
                <a:srgbClr val="E84C22"/>
              </a:solidFill>
              <a:prstDash val="solid"/>
              <a:miter lim="800000"/>
            </a:ln>
            <a:effectLst/>
          </p:spPr>
          <p:txBody>
            <a:bodyPr lIns="0" tIns="0" rIns="0" bIns="0" anchor="ctr">
              <a:normAutofit/>
            </a:bodyPr>
            <a:lstStyle/>
            <a:p>
              <a:pPr algn="ctr" eaLnBrk="1" fontAlgn="auto" hangingPunct="1">
                <a:lnSpc>
                  <a:spcPct val="130000"/>
                </a:lnSpc>
                <a:spcBef>
                  <a:spcPts val="0"/>
                </a:spcBef>
                <a:spcAft>
                  <a:spcPts val="0"/>
                </a:spcAft>
                <a:defRPr/>
              </a:pPr>
              <a:r>
                <a:rPr lang="zh-CN" altLang="en-US" sz="2400" kern="0" dirty="0" smtClean="0">
                  <a:solidFill>
                    <a:srgbClr val="E84C22">
                      <a:lumMod val="75000"/>
                    </a:srgbClr>
                  </a:solidFill>
                  <a:latin typeface="+mn-lt"/>
                  <a:ea typeface="微软雅黑" panose="020B0503020204020204" pitchFamily="34" charset="-122"/>
                </a:rPr>
                <a:t>监督检查制度应明确</a:t>
              </a:r>
              <a:endParaRPr lang="zh-CN" altLang="en-US" sz="2400" kern="0" dirty="0">
                <a:solidFill>
                  <a:srgbClr val="E84C22">
                    <a:lumMod val="75000"/>
                  </a:srgbClr>
                </a:solidFill>
                <a:latin typeface="+mn-lt"/>
                <a:ea typeface="微软雅黑" panose="020B0503020204020204" pitchFamily="34" charset="-122"/>
              </a:endParaRPr>
            </a:p>
          </p:txBody>
        </p:sp>
        <p:sp>
          <p:nvSpPr>
            <p:cNvPr id="10" name="MH_Other_2"/>
            <p:cNvSpPr/>
            <p:nvPr>
              <p:custDataLst>
                <p:tags r:id="rId3"/>
              </p:custDataLst>
            </p:nvPr>
          </p:nvSpPr>
          <p:spPr bwMode="auto">
            <a:xfrm>
              <a:off x="4119708" y="5095409"/>
              <a:ext cx="1024470" cy="940941"/>
            </a:xfrm>
            <a:prstGeom prst="roundRect">
              <a:avLst>
                <a:gd name="adj" fmla="val 50000"/>
              </a:avLst>
            </a:prstGeom>
            <a:solidFill>
              <a:srgbClr val="FFFFFF"/>
            </a:solidFill>
            <a:ln w="95250" cap="flat" cmpd="sng" algn="ctr">
              <a:solidFill>
                <a:srgbClr val="E84C22"/>
              </a:solidFill>
              <a:prstDash val="solid"/>
              <a:miter lim="800000"/>
            </a:ln>
            <a:effectLst/>
          </p:spPr>
          <p:txBody>
            <a:bodyPr anchor="ctr"/>
            <a:lstStyle/>
            <a:p>
              <a:pPr algn="ctr" eaLnBrk="1" fontAlgn="auto" hangingPunct="1">
                <a:spcBef>
                  <a:spcPts val="0"/>
                </a:spcBef>
                <a:spcAft>
                  <a:spcPts val="0"/>
                </a:spcAft>
                <a:defRPr/>
              </a:pPr>
              <a:endParaRPr lang="zh-CN" altLang="en-US" sz="1200" kern="0" dirty="0">
                <a:solidFill>
                  <a:prstClr val="white"/>
                </a:solidFill>
                <a:latin typeface="+mn-lt"/>
                <a:ea typeface="微软雅黑" panose="020B0503020204020204" pitchFamily="34" charset="-122"/>
              </a:endParaRPr>
            </a:p>
          </p:txBody>
        </p:sp>
        <p:sp>
          <p:nvSpPr>
            <p:cNvPr id="11" name="MH_Other_3"/>
            <p:cNvSpPr/>
            <p:nvPr>
              <p:custDataLst>
                <p:tags r:id="rId4"/>
              </p:custDataLst>
            </p:nvPr>
          </p:nvSpPr>
          <p:spPr>
            <a:xfrm rot="43620000">
              <a:off x="3282659" y="3305576"/>
              <a:ext cx="206482" cy="19578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2" name="MH_Other_4"/>
            <p:cNvSpPr/>
            <p:nvPr>
              <p:custDataLst>
                <p:tags r:id="rId5"/>
              </p:custDataLst>
            </p:nvPr>
          </p:nvSpPr>
          <p:spPr>
            <a:xfrm rot="40920000">
              <a:off x="2513909" y="3685459"/>
              <a:ext cx="206482" cy="19578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3" name="MH_Other_5"/>
            <p:cNvSpPr/>
            <p:nvPr>
              <p:custDataLst>
                <p:tags r:id="rId6"/>
              </p:custDataLst>
            </p:nvPr>
          </p:nvSpPr>
          <p:spPr>
            <a:xfrm rot="38220000">
              <a:off x="2129863" y="4315430"/>
              <a:ext cx="189941" cy="21283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4" name="MH_Other_6"/>
            <p:cNvSpPr/>
            <p:nvPr>
              <p:custDataLst>
                <p:tags r:id="rId7"/>
              </p:custDataLst>
            </p:nvPr>
          </p:nvSpPr>
          <p:spPr>
            <a:xfrm rot="35520000">
              <a:off x="2166521" y="5022596"/>
              <a:ext cx="192864" cy="21283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5" name="MH_Other_7"/>
            <p:cNvSpPr/>
            <p:nvPr>
              <p:custDataLst>
                <p:tags r:id="rId8"/>
              </p:custDataLst>
            </p:nvPr>
          </p:nvSpPr>
          <p:spPr>
            <a:xfrm rot="46320000">
              <a:off x="4097800" y="3370106"/>
              <a:ext cx="189941" cy="212836"/>
            </a:xfrm>
            <a:prstGeom prst="ellipse">
              <a:avLst/>
            </a:prstGeom>
            <a:solidFill>
              <a:srgbClr val="E84C22">
                <a:lumMod val="40000"/>
                <a:lumOff val="60000"/>
              </a:srgbClr>
            </a:solidFill>
            <a:ln w="28575"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CN" altLang="en-US" sz="1350" kern="0" dirty="0">
                <a:solidFill>
                  <a:prstClr val="white"/>
                </a:solidFill>
                <a:latin typeface="+mn-lt"/>
                <a:ea typeface="微软雅黑" panose="020B0503020204020204" pitchFamily="34" charset="-122"/>
              </a:endParaRPr>
            </a:p>
          </p:txBody>
        </p:sp>
        <p:sp>
          <p:nvSpPr>
            <p:cNvPr id="16" name="MH_SubTitle_1"/>
            <p:cNvSpPr txBox="1">
              <a:spLocks noChangeArrowheads="1"/>
            </p:cNvSpPr>
            <p:nvPr>
              <p:custDataLst>
                <p:tags r:id="rId9"/>
              </p:custDataLst>
            </p:nvPr>
          </p:nvSpPr>
          <p:spPr bwMode="auto">
            <a:xfrm>
              <a:off x="525323" y="5099792"/>
              <a:ext cx="1655036" cy="4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r" eaLnBrk="1" hangingPunct="1">
                <a:lnSpc>
                  <a:spcPct val="120000"/>
                </a:lnSpc>
                <a:spcBef>
                  <a:spcPct val="0"/>
                </a:spcBef>
                <a:buFontTx/>
                <a:buNone/>
              </a:pPr>
              <a:r>
                <a:rPr lang="zh-CN" altLang="en-US" sz="1400" dirty="0" smtClean="0">
                  <a:latin typeface="幼圆" pitchFamily="49" charset="-122"/>
                  <a:ea typeface="幼圆" pitchFamily="49" charset="-122"/>
                </a:rPr>
                <a:t>监督检查执行者</a:t>
              </a:r>
              <a:endParaRPr lang="en-US" altLang="zh-CN" sz="1400" dirty="0">
                <a:latin typeface="幼圆" pitchFamily="49" charset="-122"/>
                <a:ea typeface="幼圆" pitchFamily="49" charset="-122"/>
              </a:endParaRPr>
            </a:p>
          </p:txBody>
        </p:sp>
        <p:sp>
          <p:nvSpPr>
            <p:cNvPr id="17" name="MH_SubTitle_2"/>
            <p:cNvSpPr txBox="1">
              <a:spLocks noChangeArrowheads="1"/>
            </p:cNvSpPr>
            <p:nvPr>
              <p:custDataLst>
                <p:tags r:id="rId10"/>
              </p:custDataLst>
            </p:nvPr>
          </p:nvSpPr>
          <p:spPr bwMode="auto">
            <a:xfrm>
              <a:off x="466556" y="4167618"/>
              <a:ext cx="1655037" cy="48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r" eaLnBrk="1" hangingPunct="1">
                <a:lnSpc>
                  <a:spcPct val="120000"/>
                </a:lnSpc>
                <a:spcBef>
                  <a:spcPct val="0"/>
                </a:spcBef>
                <a:buFontTx/>
                <a:buNone/>
              </a:pPr>
              <a:r>
                <a:rPr lang="zh-CN" altLang="en-US" sz="1400" dirty="0" smtClean="0">
                  <a:latin typeface="幼圆" pitchFamily="49" charset="-122"/>
                  <a:ea typeface="幼圆" pitchFamily="49" charset="-122"/>
                </a:rPr>
                <a:t>监督检查方式方法</a:t>
              </a:r>
              <a:endParaRPr lang="en-US" altLang="zh-CN" sz="1400" dirty="0">
                <a:latin typeface="幼圆" pitchFamily="49" charset="-122"/>
                <a:ea typeface="幼圆" pitchFamily="49" charset="-122"/>
              </a:endParaRPr>
            </a:p>
          </p:txBody>
        </p:sp>
        <p:sp>
          <p:nvSpPr>
            <p:cNvPr id="18" name="MH_SubTitle_3"/>
            <p:cNvSpPr txBox="1">
              <a:spLocks noChangeArrowheads="1"/>
            </p:cNvSpPr>
            <p:nvPr>
              <p:custDataLst>
                <p:tags r:id="rId11"/>
              </p:custDataLst>
            </p:nvPr>
          </p:nvSpPr>
          <p:spPr bwMode="auto">
            <a:xfrm>
              <a:off x="887462" y="3302654"/>
              <a:ext cx="1655037" cy="48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r" eaLnBrk="1" hangingPunct="1">
                <a:lnSpc>
                  <a:spcPct val="110000"/>
                </a:lnSpc>
                <a:spcBef>
                  <a:spcPct val="0"/>
                </a:spcBef>
                <a:buFontTx/>
                <a:buNone/>
              </a:pPr>
              <a:r>
                <a:rPr lang="zh-CN" altLang="en-US" sz="1400" dirty="0" smtClean="0">
                  <a:latin typeface="幼圆" pitchFamily="49" charset="-122"/>
                  <a:ea typeface="幼圆" pitchFamily="49" charset="-122"/>
                </a:rPr>
                <a:t>监督检查时间和空间要求</a:t>
              </a:r>
              <a:endParaRPr lang="en-US" altLang="zh-CN" sz="1400" dirty="0">
                <a:latin typeface="幼圆" pitchFamily="49" charset="-122"/>
                <a:ea typeface="幼圆" pitchFamily="49" charset="-122"/>
              </a:endParaRPr>
            </a:p>
          </p:txBody>
        </p:sp>
        <p:sp>
          <p:nvSpPr>
            <p:cNvPr id="19" name="MH_SubTitle_4"/>
            <p:cNvSpPr txBox="1">
              <a:spLocks noChangeArrowheads="1"/>
            </p:cNvSpPr>
            <p:nvPr>
              <p:custDataLst>
                <p:tags r:id="rId12"/>
              </p:custDataLst>
            </p:nvPr>
          </p:nvSpPr>
          <p:spPr bwMode="auto">
            <a:xfrm>
              <a:off x="2218480" y="2748902"/>
              <a:ext cx="1655037" cy="48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r" eaLnBrk="1" hangingPunct="1">
                <a:lnSpc>
                  <a:spcPct val="120000"/>
                </a:lnSpc>
                <a:spcBef>
                  <a:spcPct val="0"/>
                </a:spcBef>
                <a:buFontTx/>
                <a:buNone/>
              </a:pPr>
              <a:r>
                <a:rPr lang="zh-CN" altLang="en-US" sz="1400" dirty="0" smtClean="0">
                  <a:latin typeface="幼圆" pitchFamily="49" charset="-122"/>
                  <a:ea typeface="幼圆" pitchFamily="49" charset="-122"/>
                </a:rPr>
                <a:t>监督检查结果的处理要求</a:t>
              </a:r>
              <a:endParaRPr lang="en-US" altLang="zh-CN" sz="1400" dirty="0">
                <a:latin typeface="幼圆" pitchFamily="49" charset="-122"/>
                <a:ea typeface="幼圆" pitchFamily="49" charset="-122"/>
              </a:endParaRPr>
            </a:p>
          </p:txBody>
        </p:sp>
        <p:sp>
          <p:nvSpPr>
            <p:cNvPr id="20" name="MH_SubTitle_5"/>
            <p:cNvSpPr txBox="1">
              <a:spLocks noChangeArrowheads="1"/>
            </p:cNvSpPr>
            <p:nvPr>
              <p:custDataLst>
                <p:tags r:id="rId13"/>
              </p:custDataLst>
            </p:nvPr>
          </p:nvSpPr>
          <p:spPr bwMode="auto">
            <a:xfrm>
              <a:off x="4359545" y="2870172"/>
              <a:ext cx="1655036" cy="48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lnSpc>
                  <a:spcPct val="120000"/>
                </a:lnSpc>
                <a:spcBef>
                  <a:spcPct val="0"/>
                </a:spcBef>
                <a:buFontTx/>
                <a:buNone/>
              </a:pPr>
              <a:r>
                <a:rPr lang="zh-CN" altLang="en-US" sz="1400" dirty="0">
                  <a:latin typeface="幼圆" pitchFamily="49" charset="-122"/>
                  <a:ea typeface="幼圆" pitchFamily="49" charset="-122"/>
                </a:rPr>
                <a:t>监督检查效果的评价和</a:t>
              </a:r>
              <a:r>
                <a:rPr lang="zh-CN" altLang="en-US" sz="1400" dirty="0" smtClean="0">
                  <a:latin typeface="幼圆" pitchFamily="49" charset="-122"/>
                  <a:ea typeface="幼圆" pitchFamily="49" charset="-122"/>
                </a:rPr>
                <a:t>改进等</a:t>
              </a:r>
              <a:endParaRPr lang="en-US" altLang="zh-CN" sz="1400" dirty="0">
                <a:latin typeface="幼圆" pitchFamily="49" charset="-122"/>
                <a:ea typeface="幼圆" pitchFamily="49" charset="-122"/>
              </a:endParaRPr>
            </a:p>
          </p:txBody>
        </p:sp>
      </p:grpSp>
      <p:pic>
        <p:nvPicPr>
          <p:cNvPr id="29698" name="Picture 2" descr="http://pic.baike.soso.com/p/20101119/bki-20101119101731-48009835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7786" y="3397448"/>
            <a:ext cx="2857500" cy="2171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24"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工作流程控制</a:t>
            </a:r>
          </a:p>
        </p:txBody>
      </p:sp>
      <p:sp>
        <p:nvSpPr>
          <p:cNvPr id="25" name="Rectangle 19"/>
          <p:cNvSpPr>
            <a:spLocks noChangeArrowheads="1"/>
          </p:cNvSpPr>
          <p:nvPr/>
        </p:nvSpPr>
        <p:spPr bwMode="auto">
          <a:xfrm>
            <a:off x="3177506" y="127239"/>
            <a:ext cx="1440000" cy="436349"/>
          </a:xfrm>
          <a:prstGeom prst="chevron">
            <a:avLst>
              <a:gd name="adj" fmla="val 20895"/>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监督检查</a:t>
            </a:r>
          </a:p>
        </p:txBody>
      </p:sp>
      <p:sp>
        <p:nvSpPr>
          <p:cNvPr id="27"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28"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3137300"/>
      </p:ext>
    </p:extLst>
  </p:cSld>
  <p:clrMapOvr>
    <a:masterClrMapping/>
  </p:clrMapOvr>
  <p:transition>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24"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工作流程控制</a:t>
            </a:r>
          </a:p>
        </p:txBody>
      </p:sp>
      <p:sp>
        <p:nvSpPr>
          <p:cNvPr id="25"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监督检查</a:t>
            </a:r>
          </a:p>
        </p:txBody>
      </p:sp>
      <p:sp>
        <p:nvSpPr>
          <p:cNvPr id="27" name="Rectangle 19"/>
          <p:cNvSpPr>
            <a:spLocks noChangeArrowheads="1"/>
          </p:cNvSpPr>
          <p:nvPr/>
        </p:nvSpPr>
        <p:spPr bwMode="auto">
          <a:xfrm>
            <a:off x="4617506" y="127238"/>
            <a:ext cx="1440000" cy="436349"/>
          </a:xfrm>
          <a:prstGeom prst="chevron">
            <a:avLst>
              <a:gd name="adj" fmla="val 20895"/>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标志提醒</a:t>
            </a:r>
          </a:p>
        </p:txBody>
      </p:sp>
      <p:sp>
        <p:nvSpPr>
          <p:cNvPr id="28" name="Rectangle 19"/>
          <p:cNvSpPr>
            <a:spLocks noChangeArrowheads="1"/>
          </p:cNvSpPr>
          <p:nvPr/>
        </p:nvSpPr>
        <p:spPr bwMode="auto">
          <a:xfrm>
            <a:off x="605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安全行为观察</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pic>
        <p:nvPicPr>
          <p:cNvPr id="8194" name="Picture 2" descr="http://pic8.nipic.com/20100719/4888957_135638973902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787" y="1499720"/>
            <a:ext cx="4762936" cy="3352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AutoShape 151"/>
          <p:cNvSpPr>
            <a:spLocks noChangeArrowheads="1"/>
          </p:cNvSpPr>
          <p:nvPr/>
        </p:nvSpPr>
        <p:spPr bwMode="auto">
          <a:xfrm>
            <a:off x="291566" y="1084656"/>
            <a:ext cx="3532034" cy="4447623"/>
          </a:xfrm>
          <a:prstGeom prst="roundRect">
            <a:avLst>
              <a:gd name="adj" fmla="val 9579"/>
            </a:avLst>
          </a:prstGeom>
          <a:solidFill>
            <a:srgbClr val="FFFF99"/>
          </a:solidFill>
          <a:ln w="9525">
            <a:solidFill>
              <a:srgbClr val="000000"/>
            </a:solidFill>
            <a:round/>
            <a:headEnd/>
            <a:tailE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90564" eaLnBrk="1" fontAlgn="auto" hangingPunct="1">
              <a:lnSpc>
                <a:spcPct val="150000"/>
              </a:lnSpc>
              <a:spcBef>
                <a:spcPts val="0"/>
              </a:spcBef>
              <a:spcAft>
                <a:spcPts val="0"/>
              </a:spcAft>
              <a:defRPr/>
            </a:pPr>
            <a:r>
              <a:rPr lang="zh-CN" altLang="en-US" sz="2000" kern="0" dirty="0" smtClean="0">
                <a:solidFill>
                  <a:srgbClr val="FF0000"/>
                </a:solidFill>
                <a:latin typeface="微软雅黑" panose="020B0503020204020204" pitchFamily="34" charset="-122"/>
                <a:ea typeface="微软雅黑" panose="020B0503020204020204" pitchFamily="34" charset="-122"/>
              </a:rPr>
              <a:t>安全标志</a:t>
            </a:r>
            <a:endParaRPr lang="en-US" altLang="zh-CN" sz="1200" i="0" kern="0" dirty="0" smtClean="0">
              <a:solidFill>
                <a:srgbClr val="002060"/>
              </a:solidFill>
              <a:latin typeface="微软雅黑" panose="020B0503020204020204" pitchFamily="34" charset="-122"/>
              <a:ea typeface="微软雅黑" panose="020B0503020204020204" pitchFamily="34" charset="-122"/>
            </a:endParaRPr>
          </a:p>
          <a:p>
            <a:pPr marL="285750" indent="-196850" eaLnBrk="1" fontAlgn="ctr" hangingPunct="1">
              <a:lnSpc>
                <a:spcPct val="150000"/>
              </a:lnSpc>
              <a:spcBef>
                <a:spcPts val="0"/>
              </a:spcBef>
              <a:spcAft>
                <a:spcPts val="0"/>
              </a:spcAft>
              <a:buFont typeface="Wingdings" panose="05000000000000000000" pitchFamily="2" charset="2"/>
              <a:buChar char="ü"/>
            </a:pPr>
            <a:r>
              <a:rPr lang="zh-CN" altLang="en-US" sz="1600" b="0" dirty="0" smtClean="0">
                <a:solidFill>
                  <a:srgbClr val="002060"/>
                </a:solidFill>
                <a:latin typeface="微软雅黑" panose="020B0503020204020204" pitchFamily="34" charset="-122"/>
                <a:ea typeface="微软雅黑" panose="020B0503020204020204" pitchFamily="34" charset="-122"/>
              </a:rPr>
              <a:t>标志</a:t>
            </a:r>
            <a:r>
              <a:rPr lang="zh-CN" altLang="en-US" sz="1600" b="0" dirty="0">
                <a:solidFill>
                  <a:srgbClr val="002060"/>
                </a:solidFill>
                <a:latin typeface="微软雅黑" panose="020B0503020204020204" pitchFamily="34" charset="-122"/>
                <a:ea typeface="微软雅黑" panose="020B0503020204020204" pitchFamily="34" charset="-122"/>
              </a:rPr>
              <a:t>主要通过视觉提醒来使员工避免不安全行为，可以安设在操作现场，随时起到作用。</a:t>
            </a:r>
          </a:p>
          <a:p>
            <a:pPr marL="285750" indent="-196850" eaLnBrk="1" fontAlgn="ctr" hangingPunct="1">
              <a:lnSpc>
                <a:spcPct val="150000"/>
              </a:lnSpc>
              <a:spcBef>
                <a:spcPts val="0"/>
              </a:spcBef>
              <a:spcAft>
                <a:spcPts val="0"/>
              </a:spcAft>
              <a:buFont typeface="Wingdings" panose="05000000000000000000" pitchFamily="2" charset="2"/>
              <a:buChar char="ü"/>
            </a:pPr>
            <a:r>
              <a:rPr lang="zh-CN" altLang="en-US" sz="1600" b="0" dirty="0">
                <a:solidFill>
                  <a:srgbClr val="002060"/>
                </a:solidFill>
                <a:latin typeface="微软雅黑" panose="020B0503020204020204" pitchFamily="34" charset="-122"/>
                <a:ea typeface="微软雅黑" panose="020B0503020204020204" pitchFamily="34" charset="-122"/>
              </a:rPr>
              <a:t>安全标志的作用是起到主动提醒，同事，标志需要妥善制作，应按照法规、标志（如</a:t>
            </a:r>
            <a:r>
              <a:rPr lang="en-US" altLang="zh-CN" sz="1600" b="0" dirty="0">
                <a:solidFill>
                  <a:srgbClr val="002060"/>
                </a:solidFill>
                <a:latin typeface="微软雅黑" panose="020B0503020204020204" pitchFamily="34" charset="-122"/>
                <a:ea typeface="微软雅黑" panose="020B0503020204020204" pitchFamily="34" charset="-122"/>
              </a:rPr>
              <a:t>GB2894-2008《</a:t>
            </a:r>
            <a:r>
              <a:rPr lang="zh-CN" altLang="en-US" sz="1600" b="0" dirty="0">
                <a:solidFill>
                  <a:srgbClr val="002060"/>
                </a:solidFill>
                <a:latin typeface="微软雅黑" panose="020B0503020204020204" pitchFamily="34" charset="-122"/>
                <a:ea typeface="微软雅黑" panose="020B0503020204020204" pitchFamily="34" charset="-122"/>
              </a:rPr>
              <a:t>安全标志及其使用导则</a:t>
            </a:r>
            <a:r>
              <a:rPr lang="en-US" altLang="zh-CN" sz="1600" b="0" dirty="0">
                <a:solidFill>
                  <a:srgbClr val="002060"/>
                </a:solidFill>
                <a:latin typeface="微软雅黑" panose="020B0503020204020204" pitchFamily="34" charset="-122"/>
                <a:ea typeface="微软雅黑" panose="020B0503020204020204" pitchFamily="34" charset="-122"/>
              </a:rPr>
              <a:t>》</a:t>
            </a:r>
            <a:r>
              <a:rPr lang="zh-CN" altLang="en-US" sz="1600" b="0" dirty="0">
                <a:solidFill>
                  <a:srgbClr val="002060"/>
                </a:solidFill>
                <a:latin typeface="微软雅黑" panose="020B0503020204020204" pitchFamily="34" charset="-122"/>
                <a:ea typeface="微软雅黑" panose="020B0503020204020204" pitchFamily="34" charset="-122"/>
              </a:rPr>
              <a:t>等）的要求来制作和安装</a:t>
            </a:r>
            <a:r>
              <a:rPr lang="zh-CN" altLang="en-US" sz="1600" b="0" dirty="0" smtClean="0">
                <a:solidFill>
                  <a:srgbClr val="002060"/>
                </a:solidFill>
                <a:latin typeface="微软雅黑" panose="020B0503020204020204" pitchFamily="34" charset="-122"/>
                <a:ea typeface="微软雅黑" panose="020B0503020204020204" pitchFamily="34" charset="-122"/>
              </a:rPr>
              <a:t>。</a:t>
            </a:r>
            <a:endParaRPr lang="en-US" altLang="zh-CN" sz="1600" b="0" dirty="0" smtClean="0">
              <a:solidFill>
                <a:srgbClr val="002060"/>
              </a:solidFill>
              <a:latin typeface="微软雅黑" panose="020B0503020204020204" pitchFamily="34" charset="-122"/>
              <a:ea typeface="微软雅黑" panose="020B0503020204020204" pitchFamily="34" charset="-122"/>
            </a:endParaRPr>
          </a:p>
          <a:p>
            <a:pPr marL="285750" indent="-196850" eaLnBrk="1" fontAlgn="ctr" hangingPunct="1">
              <a:lnSpc>
                <a:spcPct val="150000"/>
              </a:lnSpc>
              <a:spcBef>
                <a:spcPts val="0"/>
              </a:spcBef>
              <a:spcAft>
                <a:spcPts val="0"/>
              </a:spcAft>
              <a:buFont typeface="Wingdings" panose="05000000000000000000" pitchFamily="2" charset="2"/>
              <a:buChar char="ü"/>
            </a:pPr>
            <a:r>
              <a:rPr lang="zh-CN" altLang="en-US" sz="1600" b="0" dirty="0">
                <a:solidFill>
                  <a:srgbClr val="002060"/>
                </a:solidFill>
                <a:latin typeface="微软雅黑" panose="020B0503020204020204" pitchFamily="34" charset="-122"/>
                <a:ea typeface="微软雅黑" panose="020B0503020204020204" pitchFamily="34" charset="-122"/>
              </a:rPr>
              <a:t>也</a:t>
            </a:r>
            <a:r>
              <a:rPr lang="zh-CN" altLang="en-US" sz="1600" b="0" dirty="0" smtClean="0">
                <a:solidFill>
                  <a:srgbClr val="002060"/>
                </a:solidFill>
                <a:latin typeface="微软雅黑" panose="020B0503020204020204" pitchFamily="34" charset="-122"/>
                <a:ea typeface="微软雅黑" panose="020B0503020204020204" pitchFamily="34" charset="-122"/>
              </a:rPr>
              <a:t>可以是知识性的安全标志，如安全生产禁令、安全生产牌等。</a:t>
            </a:r>
            <a:endParaRPr lang="zh-CN" altLang="en-US" sz="1600" b="0" dirty="0">
              <a:solidFill>
                <a:srgbClr val="002060"/>
              </a:solidFill>
              <a:latin typeface="微软雅黑" panose="020B0503020204020204" pitchFamily="34" charset="-122"/>
              <a:ea typeface="微软雅黑" panose="020B0503020204020204" pitchFamily="34" charset="-122"/>
            </a:endParaRPr>
          </a:p>
        </p:txBody>
      </p:sp>
      <p:sp>
        <p:nvSpPr>
          <p:cNvPr id="29" name="矩形 28"/>
          <p:cNvSpPr/>
          <p:nvPr/>
        </p:nvSpPr>
        <p:spPr>
          <a:xfrm>
            <a:off x="5314211" y="5034073"/>
            <a:ext cx="2880400" cy="377411"/>
          </a:xfrm>
          <a:prstGeom prst="rect">
            <a:avLst/>
          </a:prstGeom>
        </p:spPr>
        <p:txBody>
          <a:bodyPr wrap="square">
            <a:spAutoFit/>
          </a:bodyPr>
          <a:lstStyle/>
          <a:p>
            <a:pPr algn="ctr">
              <a:lnSpc>
                <a:spcPct val="150000"/>
              </a:lnSpc>
            </a:pPr>
            <a:r>
              <a:rPr lang="zh-CN" altLang="en-US" sz="1400" b="1" dirty="0" smtClean="0">
                <a:latin typeface="微软雅黑" panose="020B0503020204020204" pitchFamily="34" charset="-122"/>
                <a:ea typeface="微软雅黑" panose="020B0503020204020204" pitchFamily="34" charset="-122"/>
              </a:rPr>
              <a:t>安全标志的图样</a:t>
            </a:r>
            <a:endParaRPr lang="zh-CN" altLang="en-US" sz="1400" b="1"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98978583"/>
      </p:ext>
    </p:extLst>
  </p:cSld>
  <p:clrMapOvr>
    <a:masterClrMapping/>
  </p:clrMapOvr>
  <p:transition>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6"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工作流程控制</a:t>
            </a:r>
          </a:p>
        </p:txBody>
      </p:sp>
      <p:sp>
        <p:nvSpPr>
          <p:cNvPr id="7"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监督检查</a:t>
            </a:r>
          </a:p>
        </p:txBody>
      </p:sp>
      <p:sp>
        <p:nvSpPr>
          <p:cNvPr id="9" name="Rectangle 2"/>
          <p:cNvSpPr>
            <a:spLocks noGrp="1" noChangeArrowheads="1"/>
          </p:cNvSpPr>
          <p:nvPr>
            <p:ph type="title" idx="4294967295"/>
          </p:nvPr>
        </p:nvSpPr>
        <p:spPr>
          <a:xfrm>
            <a:off x="457200" y="635600"/>
            <a:ext cx="8229600" cy="939800"/>
          </a:xfrm>
          <a:prstGeom prst="rect">
            <a:avLst/>
          </a:prstGeom>
        </p:spPr>
        <p:txBody>
          <a:bodyPr/>
          <a:lstStyle/>
          <a:p>
            <a:pPr algn="ctr"/>
            <a:r>
              <a:rPr lang="en-US" altLang="zh-CN" dirty="0" smtClean="0">
                <a:ea typeface="宋体" pitchFamily="2" charset="-122"/>
              </a:rPr>
              <a:t>BBS</a:t>
            </a:r>
            <a:r>
              <a:rPr lang="zh-CN" altLang="en-US" dirty="0">
                <a:ea typeface="黑体" pitchFamily="49" charset="-122"/>
              </a:rPr>
              <a:t>安全</a:t>
            </a:r>
            <a:r>
              <a:rPr lang="zh-CN" altLang="en-US" dirty="0" smtClean="0">
                <a:ea typeface="黑体" pitchFamily="49" charset="-122"/>
              </a:rPr>
              <a:t>行为观察流程</a:t>
            </a:r>
            <a:r>
              <a:rPr lang="zh-CN" altLang="en-US" dirty="0" smtClean="0">
                <a:ea typeface="宋体" pitchFamily="2" charset="-122"/>
              </a:rPr>
              <a:t> </a:t>
            </a:r>
          </a:p>
        </p:txBody>
      </p:sp>
      <p:pic>
        <p:nvPicPr>
          <p:cNvPr id="10" name="Picture 3" descr="j02406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528" y="3099345"/>
            <a:ext cx="15970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PE0347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528" y="4135982"/>
            <a:ext cx="939800" cy="13176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4111453" y="5453607"/>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800" baseline="0" dirty="0">
                <a:ea typeface="黑体" pitchFamily="49" charset="-122"/>
              </a:rPr>
              <a:t>观察员准备</a:t>
            </a:r>
          </a:p>
        </p:txBody>
      </p:sp>
      <p:sp>
        <p:nvSpPr>
          <p:cNvPr id="13" name="Text Box 6"/>
          <p:cNvSpPr txBox="1">
            <a:spLocks noChangeArrowheads="1"/>
          </p:cNvSpPr>
          <p:nvPr/>
        </p:nvSpPr>
        <p:spPr bwMode="auto">
          <a:xfrm>
            <a:off x="6473653" y="4401095"/>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800" baseline="0">
                <a:ea typeface="黑体" pitchFamily="49" charset="-122"/>
              </a:rPr>
              <a:t>岗位</a:t>
            </a:r>
            <a:r>
              <a:rPr lang="en-US" altLang="zh-CN" sz="1800" baseline="0">
                <a:ea typeface="黑体" pitchFamily="49" charset="-122"/>
              </a:rPr>
              <a:t>BBS</a:t>
            </a:r>
            <a:r>
              <a:rPr lang="zh-CN" altLang="en-US" sz="1800" baseline="0">
                <a:ea typeface="黑体" pitchFamily="49" charset="-122"/>
              </a:rPr>
              <a:t>观察</a:t>
            </a:r>
          </a:p>
        </p:txBody>
      </p:sp>
      <p:pic>
        <p:nvPicPr>
          <p:cNvPr id="14" name="Picture 7" descr="j010313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728" y="1621382"/>
            <a:ext cx="1181100"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8"/>
          <p:cNvSpPr txBox="1">
            <a:spLocks noChangeArrowheads="1"/>
          </p:cNvSpPr>
          <p:nvPr/>
        </p:nvSpPr>
        <p:spPr bwMode="auto">
          <a:xfrm>
            <a:off x="5406853" y="1634082"/>
            <a:ext cx="2840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800" baseline="0" dirty="0">
                <a:ea typeface="黑体" pitchFamily="49" charset="-122"/>
              </a:rPr>
              <a:t>反馈：向员工反馈观察到的安全</a:t>
            </a:r>
            <a:r>
              <a:rPr lang="zh-CN" altLang="en-US" sz="1800" baseline="0" dirty="0" smtClean="0">
                <a:ea typeface="黑体" pitchFamily="49" charset="-122"/>
              </a:rPr>
              <a:t>与</a:t>
            </a:r>
            <a:r>
              <a:rPr lang="zh-CN" altLang="en-US" dirty="0">
                <a:ea typeface="黑体" pitchFamily="49" charset="-122"/>
              </a:rPr>
              <a:t>不安全</a:t>
            </a:r>
            <a:r>
              <a:rPr lang="zh-CN" altLang="en-US" sz="1800" baseline="0" dirty="0" smtClean="0">
                <a:ea typeface="黑体" pitchFamily="49" charset="-122"/>
              </a:rPr>
              <a:t>行为</a:t>
            </a:r>
            <a:endParaRPr lang="zh-CN" altLang="en-US" sz="1800" baseline="0" dirty="0">
              <a:ea typeface="黑体" pitchFamily="49" charset="-122"/>
            </a:endParaRPr>
          </a:p>
        </p:txBody>
      </p:sp>
      <p:pic>
        <p:nvPicPr>
          <p:cNvPr id="16" name="Picture 9" descr="j02055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5128" y="3373982"/>
            <a:ext cx="1417638" cy="13017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0"/>
          <p:cNvSpPr txBox="1">
            <a:spLocks noChangeArrowheads="1"/>
          </p:cNvSpPr>
          <p:nvPr/>
        </p:nvSpPr>
        <p:spPr bwMode="auto">
          <a:xfrm>
            <a:off x="403053" y="3270795"/>
            <a:ext cx="182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800" baseline="0">
                <a:ea typeface="黑体" pitchFamily="49" charset="-122"/>
              </a:rPr>
              <a:t>数据收集、</a:t>
            </a:r>
          </a:p>
          <a:p>
            <a:pPr eaLnBrk="0" hangingPunct="0"/>
            <a:r>
              <a:rPr lang="zh-CN" altLang="en-US" sz="1800" baseline="0">
                <a:ea typeface="黑体" pitchFamily="49" charset="-122"/>
              </a:rPr>
              <a:t>纠正措施制定</a:t>
            </a:r>
          </a:p>
        </p:txBody>
      </p:sp>
      <p:grpSp>
        <p:nvGrpSpPr>
          <p:cNvPr id="18" name="Group 11"/>
          <p:cNvGrpSpPr>
            <a:grpSpLocks/>
          </p:cNvGrpSpPr>
          <p:nvPr/>
        </p:nvGrpSpPr>
        <p:grpSpPr bwMode="auto">
          <a:xfrm>
            <a:off x="3060528" y="1621382"/>
            <a:ext cx="390525" cy="1598613"/>
            <a:chOff x="960" y="1921"/>
            <a:chExt cx="678" cy="1679"/>
          </a:xfrm>
        </p:grpSpPr>
        <p:sp>
          <p:nvSpPr>
            <p:cNvPr id="19" name="Freeform 12"/>
            <p:cNvSpPr>
              <a:spLocks/>
            </p:cNvSpPr>
            <p:nvPr/>
          </p:nvSpPr>
          <p:spPr bwMode="auto">
            <a:xfrm>
              <a:off x="960" y="1921"/>
              <a:ext cx="660" cy="1679"/>
            </a:xfrm>
            <a:custGeom>
              <a:avLst/>
              <a:gdLst>
                <a:gd name="T0" fmla="*/ 134 w 1320"/>
                <a:gd name="T1" fmla="*/ 0 h 3358"/>
                <a:gd name="T2" fmla="*/ 134 w 1320"/>
                <a:gd name="T3" fmla="*/ 2 h 3358"/>
                <a:gd name="T4" fmla="*/ 0 w 1320"/>
                <a:gd name="T5" fmla="*/ 42 h 3358"/>
                <a:gd name="T6" fmla="*/ 0 w 1320"/>
                <a:gd name="T7" fmla="*/ 3325 h 3358"/>
                <a:gd name="T8" fmla="*/ 134 w 1320"/>
                <a:gd name="T9" fmla="*/ 3353 h 3358"/>
                <a:gd name="T10" fmla="*/ 134 w 1320"/>
                <a:gd name="T11" fmla="*/ 3358 h 3358"/>
                <a:gd name="T12" fmla="*/ 1320 w 1320"/>
                <a:gd name="T13" fmla="*/ 2853 h 3358"/>
                <a:gd name="T14" fmla="*/ 1320 w 1320"/>
                <a:gd name="T15" fmla="*/ 698 h 3358"/>
                <a:gd name="T16" fmla="*/ 134 w 1320"/>
                <a:gd name="T17" fmla="*/ 0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3358">
                  <a:moveTo>
                    <a:pt x="134" y="0"/>
                  </a:moveTo>
                  <a:lnTo>
                    <a:pt x="134" y="2"/>
                  </a:lnTo>
                  <a:lnTo>
                    <a:pt x="0" y="42"/>
                  </a:lnTo>
                  <a:lnTo>
                    <a:pt x="0" y="3325"/>
                  </a:lnTo>
                  <a:lnTo>
                    <a:pt x="134" y="3353"/>
                  </a:lnTo>
                  <a:lnTo>
                    <a:pt x="134" y="3358"/>
                  </a:lnTo>
                  <a:lnTo>
                    <a:pt x="1320" y="2853"/>
                  </a:lnTo>
                  <a:lnTo>
                    <a:pt x="1320" y="698"/>
                  </a:lnTo>
                  <a:lnTo>
                    <a:pt x="134" y="0"/>
                  </a:lnTo>
                  <a:close/>
                </a:path>
              </a:pathLst>
            </a:custGeom>
            <a:solidFill>
              <a:srgbClr val="D1CC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3"/>
            <p:cNvSpPr>
              <a:spLocks/>
            </p:cNvSpPr>
            <p:nvPr/>
          </p:nvSpPr>
          <p:spPr bwMode="auto">
            <a:xfrm>
              <a:off x="1455" y="2189"/>
              <a:ext cx="114" cy="112"/>
            </a:xfrm>
            <a:custGeom>
              <a:avLst/>
              <a:gdLst>
                <a:gd name="T0" fmla="*/ 0 w 227"/>
                <a:gd name="T1" fmla="*/ 104 h 224"/>
                <a:gd name="T2" fmla="*/ 0 w 227"/>
                <a:gd name="T3" fmla="*/ 0 h 224"/>
                <a:gd name="T4" fmla="*/ 227 w 227"/>
                <a:gd name="T5" fmla="*/ 132 h 224"/>
                <a:gd name="T6" fmla="*/ 227 w 227"/>
                <a:gd name="T7" fmla="*/ 224 h 224"/>
                <a:gd name="T8" fmla="*/ 0 w 227"/>
                <a:gd name="T9" fmla="*/ 104 h 224"/>
              </a:gdLst>
              <a:ahLst/>
              <a:cxnLst>
                <a:cxn ang="0">
                  <a:pos x="T0" y="T1"/>
                </a:cxn>
                <a:cxn ang="0">
                  <a:pos x="T2" y="T3"/>
                </a:cxn>
                <a:cxn ang="0">
                  <a:pos x="T4" y="T5"/>
                </a:cxn>
                <a:cxn ang="0">
                  <a:pos x="T6" y="T7"/>
                </a:cxn>
                <a:cxn ang="0">
                  <a:pos x="T8" y="T9"/>
                </a:cxn>
              </a:cxnLst>
              <a:rect l="0" t="0" r="r" b="b"/>
              <a:pathLst>
                <a:path w="227" h="224">
                  <a:moveTo>
                    <a:pt x="0" y="104"/>
                  </a:moveTo>
                  <a:lnTo>
                    <a:pt x="0" y="0"/>
                  </a:lnTo>
                  <a:lnTo>
                    <a:pt x="227" y="132"/>
                  </a:lnTo>
                  <a:lnTo>
                    <a:pt x="227" y="224"/>
                  </a:lnTo>
                  <a:lnTo>
                    <a:pt x="0" y="10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4"/>
            <p:cNvSpPr>
              <a:spLocks/>
            </p:cNvSpPr>
            <p:nvPr/>
          </p:nvSpPr>
          <p:spPr bwMode="auto">
            <a:xfrm>
              <a:off x="1455" y="3246"/>
              <a:ext cx="114" cy="89"/>
            </a:xfrm>
            <a:custGeom>
              <a:avLst/>
              <a:gdLst>
                <a:gd name="T0" fmla="*/ 0 w 227"/>
                <a:gd name="T1" fmla="*/ 179 h 179"/>
                <a:gd name="T2" fmla="*/ 0 w 227"/>
                <a:gd name="T3" fmla="*/ 70 h 179"/>
                <a:gd name="T4" fmla="*/ 227 w 227"/>
                <a:gd name="T5" fmla="*/ 0 h 179"/>
                <a:gd name="T6" fmla="*/ 227 w 227"/>
                <a:gd name="T7" fmla="*/ 97 h 179"/>
                <a:gd name="T8" fmla="*/ 0 w 227"/>
                <a:gd name="T9" fmla="*/ 179 h 179"/>
              </a:gdLst>
              <a:ahLst/>
              <a:cxnLst>
                <a:cxn ang="0">
                  <a:pos x="T0" y="T1"/>
                </a:cxn>
                <a:cxn ang="0">
                  <a:pos x="T2" y="T3"/>
                </a:cxn>
                <a:cxn ang="0">
                  <a:pos x="T4" y="T5"/>
                </a:cxn>
                <a:cxn ang="0">
                  <a:pos x="T6" y="T7"/>
                </a:cxn>
                <a:cxn ang="0">
                  <a:pos x="T8" y="T9"/>
                </a:cxn>
              </a:cxnLst>
              <a:rect l="0" t="0" r="r" b="b"/>
              <a:pathLst>
                <a:path w="227" h="179">
                  <a:moveTo>
                    <a:pt x="0" y="179"/>
                  </a:moveTo>
                  <a:lnTo>
                    <a:pt x="0" y="70"/>
                  </a:lnTo>
                  <a:lnTo>
                    <a:pt x="227" y="0"/>
                  </a:lnTo>
                  <a:lnTo>
                    <a:pt x="227" y="97"/>
                  </a:lnTo>
                  <a:lnTo>
                    <a:pt x="0" y="17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15"/>
            <p:cNvSpPr>
              <a:spLocks/>
            </p:cNvSpPr>
            <p:nvPr/>
          </p:nvSpPr>
          <p:spPr bwMode="auto">
            <a:xfrm>
              <a:off x="1329" y="3285"/>
              <a:ext cx="113" cy="97"/>
            </a:xfrm>
            <a:custGeom>
              <a:avLst/>
              <a:gdLst>
                <a:gd name="T0" fmla="*/ 0 w 227"/>
                <a:gd name="T1" fmla="*/ 194 h 194"/>
                <a:gd name="T2" fmla="*/ 0 w 227"/>
                <a:gd name="T3" fmla="*/ 71 h 194"/>
                <a:gd name="T4" fmla="*/ 227 w 227"/>
                <a:gd name="T5" fmla="*/ 0 h 194"/>
                <a:gd name="T6" fmla="*/ 227 w 227"/>
                <a:gd name="T7" fmla="*/ 111 h 194"/>
                <a:gd name="T8" fmla="*/ 0 w 227"/>
                <a:gd name="T9" fmla="*/ 194 h 194"/>
              </a:gdLst>
              <a:ahLst/>
              <a:cxnLst>
                <a:cxn ang="0">
                  <a:pos x="T0" y="T1"/>
                </a:cxn>
                <a:cxn ang="0">
                  <a:pos x="T2" y="T3"/>
                </a:cxn>
                <a:cxn ang="0">
                  <a:pos x="T4" y="T5"/>
                </a:cxn>
                <a:cxn ang="0">
                  <a:pos x="T6" y="T7"/>
                </a:cxn>
                <a:cxn ang="0">
                  <a:pos x="T8" y="T9"/>
                </a:cxn>
              </a:cxnLst>
              <a:rect l="0" t="0" r="r" b="b"/>
              <a:pathLst>
                <a:path w="227" h="194">
                  <a:moveTo>
                    <a:pt x="0" y="194"/>
                  </a:moveTo>
                  <a:lnTo>
                    <a:pt x="0" y="71"/>
                  </a:lnTo>
                  <a:lnTo>
                    <a:pt x="227" y="0"/>
                  </a:lnTo>
                  <a:lnTo>
                    <a:pt x="227" y="111"/>
                  </a:lnTo>
                  <a:lnTo>
                    <a:pt x="0" y="19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16"/>
            <p:cNvSpPr>
              <a:spLocks/>
            </p:cNvSpPr>
            <p:nvPr/>
          </p:nvSpPr>
          <p:spPr bwMode="auto">
            <a:xfrm>
              <a:off x="1202" y="3325"/>
              <a:ext cx="113" cy="103"/>
            </a:xfrm>
            <a:custGeom>
              <a:avLst/>
              <a:gdLst>
                <a:gd name="T0" fmla="*/ 0 w 227"/>
                <a:gd name="T1" fmla="*/ 208 h 208"/>
                <a:gd name="T2" fmla="*/ 0 w 227"/>
                <a:gd name="T3" fmla="*/ 71 h 208"/>
                <a:gd name="T4" fmla="*/ 227 w 227"/>
                <a:gd name="T5" fmla="*/ 0 h 208"/>
                <a:gd name="T6" fmla="*/ 227 w 227"/>
                <a:gd name="T7" fmla="*/ 125 h 208"/>
                <a:gd name="T8" fmla="*/ 0 w 227"/>
                <a:gd name="T9" fmla="*/ 208 h 208"/>
              </a:gdLst>
              <a:ahLst/>
              <a:cxnLst>
                <a:cxn ang="0">
                  <a:pos x="T0" y="T1"/>
                </a:cxn>
                <a:cxn ang="0">
                  <a:pos x="T2" y="T3"/>
                </a:cxn>
                <a:cxn ang="0">
                  <a:pos x="T4" y="T5"/>
                </a:cxn>
                <a:cxn ang="0">
                  <a:pos x="T6" y="T7"/>
                </a:cxn>
                <a:cxn ang="0">
                  <a:pos x="T8" y="T9"/>
                </a:cxn>
              </a:cxnLst>
              <a:rect l="0" t="0" r="r" b="b"/>
              <a:pathLst>
                <a:path w="227" h="208">
                  <a:moveTo>
                    <a:pt x="0" y="208"/>
                  </a:moveTo>
                  <a:lnTo>
                    <a:pt x="0" y="71"/>
                  </a:lnTo>
                  <a:lnTo>
                    <a:pt x="227" y="0"/>
                  </a:lnTo>
                  <a:lnTo>
                    <a:pt x="227" y="125"/>
                  </a:lnTo>
                  <a:lnTo>
                    <a:pt x="0" y="20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17"/>
            <p:cNvSpPr>
              <a:spLocks/>
            </p:cNvSpPr>
            <p:nvPr/>
          </p:nvSpPr>
          <p:spPr bwMode="auto">
            <a:xfrm>
              <a:off x="1075" y="3364"/>
              <a:ext cx="114" cy="111"/>
            </a:xfrm>
            <a:custGeom>
              <a:avLst/>
              <a:gdLst>
                <a:gd name="T0" fmla="*/ 0 w 227"/>
                <a:gd name="T1" fmla="*/ 221 h 221"/>
                <a:gd name="T2" fmla="*/ 0 w 227"/>
                <a:gd name="T3" fmla="*/ 70 h 221"/>
                <a:gd name="T4" fmla="*/ 227 w 227"/>
                <a:gd name="T5" fmla="*/ 0 h 221"/>
                <a:gd name="T6" fmla="*/ 227 w 227"/>
                <a:gd name="T7" fmla="*/ 139 h 221"/>
                <a:gd name="T8" fmla="*/ 0 w 227"/>
                <a:gd name="T9" fmla="*/ 221 h 221"/>
              </a:gdLst>
              <a:ahLst/>
              <a:cxnLst>
                <a:cxn ang="0">
                  <a:pos x="T0" y="T1"/>
                </a:cxn>
                <a:cxn ang="0">
                  <a:pos x="T2" y="T3"/>
                </a:cxn>
                <a:cxn ang="0">
                  <a:pos x="T4" y="T5"/>
                </a:cxn>
                <a:cxn ang="0">
                  <a:pos x="T6" y="T7"/>
                </a:cxn>
                <a:cxn ang="0">
                  <a:pos x="T8" y="T9"/>
                </a:cxn>
              </a:cxnLst>
              <a:rect l="0" t="0" r="r" b="b"/>
              <a:pathLst>
                <a:path w="227" h="221">
                  <a:moveTo>
                    <a:pt x="0" y="221"/>
                  </a:moveTo>
                  <a:lnTo>
                    <a:pt x="0" y="70"/>
                  </a:lnTo>
                  <a:lnTo>
                    <a:pt x="227" y="0"/>
                  </a:lnTo>
                  <a:lnTo>
                    <a:pt x="227" y="139"/>
                  </a:lnTo>
                  <a:lnTo>
                    <a:pt x="0" y="22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8"/>
            <p:cNvSpPr>
              <a:spLocks/>
            </p:cNvSpPr>
            <p:nvPr/>
          </p:nvSpPr>
          <p:spPr bwMode="auto">
            <a:xfrm>
              <a:off x="1040" y="2035"/>
              <a:ext cx="83" cy="115"/>
            </a:xfrm>
            <a:custGeom>
              <a:avLst/>
              <a:gdLst>
                <a:gd name="T0" fmla="*/ 166 w 166"/>
                <a:gd name="T1" fmla="*/ 88 h 231"/>
                <a:gd name="T2" fmla="*/ 166 w 166"/>
                <a:gd name="T3" fmla="*/ 231 h 231"/>
                <a:gd name="T4" fmla="*/ 0 w 166"/>
                <a:gd name="T5" fmla="*/ 152 h 231"/>
                <a:gd name="T6" fmla="*/ 0 w 166"/>
                <a:gd name="T7" fmla="*/ 0 h 231"/>
                <a:gd name="T8" fmla="*/ 166 w 166"/>
                <a:gd name="T9" fmla="*/ 88 h 231"/>
              </a:gdLst>
              <a:ahLst/>
              <a:cxnLst>
                <a:cxn ang="0">
                  <a:pos x="T0" y="T1"/>
                </a:cxn>
                <a:cxn ang="0">
                  <a:pos x="T2" y="T3"/>
                </a:cxn>
                <a:cxn ang="0">
                  <a:pos x="T4" y="T5"/>
                </a:cxn>
                <a:cxn ang="0">
                  <a:pos x="T6" y="T7"/>
                </a:cxn>
                <a:cxn ang="0">
                  <a:pos x="T8" y="T9"/>
                </a:cxn>
              </a:cxnLst>
              <a:rect l="0" t="0" r="r" b="b"/>
              <a:pathLst>
                <a:path w="166" h="231">
                  <a:moveTo>
                    <a:pt x="166" y="88"/>
                  </a:moveTo>
                  <a:lnTo>
                    <a:pt x="166" y="231"/>
                  </a:lnTo>
                  <a:lnTo>
                    <a:pt x="0" y="152"/>
                  </a:lnTo>
                  <a:lnTo>
                    <a:pt x="0" y="0"/>
                  </a:lnTo>
                  <a:lnTo>
                    <a:pt x="166" y="8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19"/>
            <p:cNvSpPr>
              <a:spLocks/>
            </p:cNvSpPr>
            <p:nvPr/>
          </p:nvSpPr>
          <p:spPr bwMode="auto">
            <a:xfrm>
              <a:off x="1136" y="2086"/>
              <a:ext cx="113" cy="125"/>
            </a:xfrm>
            <a:custGeom>
              <a:avLst/>
              <a:gdLst>
                <a:gd name="T0" fmla="*/ 227 w 227"/>
                <a:gd name="T1" fmla="*/ 122 h 250"/>
                <a:gd name="T2" fmla="*/ 227 w 227"/>
                <a:gd name="T3" fmla="*/ 250 h 250"/>
                <a:gd name="T4" fmla="*/ 0 w 227"/>
                <a:gd name="T5" fmla="*/ 141 h 250"/>
                <a:gd name="T6" fmla="*/ 0 w 227"/>
                <a:gd name="T7" fmla="*/ 0 h 250"/>
                <a:gd name="T8" fmla="*/ 227 w 227"/>
                <a:gd name="T9" fmla="*/ 122 h 250"/>
              </a:gdLst>
              <a:ahLst/>
              <a:cxnLst>
                <a:cxn ang="0">
                  <a:pos x="T0" y="T1"/>
                </a:cxn>
                <a:cxn ang="0">
                  <a:pos x="T2" y="T3"/>
                </a:cxn>
                <a:cxn ang="0">
                  <a:pos x="T4" y="T5"/>
                </a:cxn>
                <a:cxn ang="0">
                  <a:pos x="T6" y="T7"/>
                </a:cxn>
                <a:cxn ang="0">
                  <a:pos x="T8" y="T9"/>
                </a:cxn>
              </a:cxnLst>
              <a:rect l="0" t="0" r="r" b="b"/>
              <a:pathLst>
                <a:path w="227" h="250">
                  <a:moveTo>
                    <a:pt x="227" y="122"/>
                  </a:moveTo>
                  <a:lnTo>
                    <a:pt x="227" y="250"/>
                  </a:lnTo>
                  <a:lnTo>
                    <a:pt x="0" y="141"/>
                  </a:lnTo>
                  <a:lnTo>
                    <a:pt x="0" y="0"/>
                  </a:lnTo>
                  <a:lnTo>
                    <a:pt x="227" y="12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Freeform 20"/>
            <p:cNvSpPr>
              <a:spLocks/>
            </p:cNvSpPr>
            <p:nvPr/>
          </p:nvSpPr>
          <p:spPr bwMode="auto">
            <a:xfrm>
              <a:off x="1263" y="2154"/>
              <a:ext cx="113" cy="117"/>
            </a:xfrm>
            <a:custGeom>
              <a:avLst/>
              <a:gdLst>
                <a:gd name="T0" fmla="*/ 227 w 227"/>
                <a:gd name="T1" fmla="*/ 120 h 234"/>
                <a:gd name="T2" fmla="*/ 227 w 227"/>
                <a:gd name="T3" fmla="*/ 234 h 234"/>
                <a:gd name="T4" fmla="*/ 0 w 227"/>
                <a:gd name="T5" fmla="*/ 127 h 234"/>
                <a:gd name="T6" fmla="*/ 0 w 227"/>
                <a:gd name="T7" fmla="*/ 0 h 234"/>
                <a:gd name="T8" fmla="*/ 227 w 227"/>
                <a:gd name="T9" fmla="*/ 120 h 234"/>
              </a:gdLst>
              <a:ahLst/>
              <a:cxnLst>
                <a:cxn ang="0">
                  <a:pos x="T0" y="T1"/>
                </a:cxn>
                <a:cxn ang="0">
                  <a:pos x="T2" y="T3"/>
                </a:cxn>
                <a:cxn ang="0">
                  <a:pos x="T4" y="T5"/>
                </a:cxn>
                <a:cxn ang="0">
                  <a:pos x="T6" y="T7"/>
                </a:cxn>
                <a:cxn ang="0">
                  <a:pos x="T8" y="T9"/>
                </a:cxn>
              </a:cxnLst>
              <a:rect l="0" t="0" r="r" b="b"/>
              <a:pathLst>
                <a:path w="227" h="234">
                  <a:moveTo>
                    <a:pt x="227" y="120"/>
                  </a:moveTo>
                  <a:lnTo>
                    <a:pt x="227" y="234"/>
                  </a:lnTo>
                  <a:lnTo>
                    <a:pt x="0" y="127"/>
                  </a:lnTo>
                  <a:lnTo>
                    <a:pt x="0" y="0"/>
                  </a:lnTo>
                  <a:lnTo>
                    <a:pt x="227" y="12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Freeform 21"/>
            <p:cNvSpPr>
              <a:spLocks/>
            </p:cNvSpPr>
            <p:nvPr/>
          </p:nvSpPr>
          <p:spPr bwMode="auto">
            <a:xfrm>
              <a:off x="1517" y="3174"/>
              <a:ext cx="90" cy="73"/>
            </a:xfrm>
            <a:custGeom>
              <a:avLst/>
              <a:gdLst>
                <a:gd name="T0" fmla="*/ 0 w 179"/>
                <a:gd name="T1" fmla="*/ 146 h 146"/>
                <a:gd name="T2" fmla="*/ 0 w 179"/>
                <a:gd name="T3" fmla="*/ 45 h 146"/>
                <a:gd name="T4" fmla="*/ 179 w 179"/>
                <a:gd name="T5" fmla="*/ 0 h 146"/>
                <a:gd name="T6" fmla="*/ 179 w 179"/>
                <a:gd name="T7" fmla="*/ 89 h 146"/>
                <a:gd name="T8" fmla="*/ 0 w 179"/>
                <a:gd name="T9" fmla="*/ 146 h 146"/>
              </a:gdLst>
              <a:ahLst/>
              <a:cxnLst>
                <a:cxn ang="0">
                  <a:pos x="T0" y="T1"/>
                </a:cxn>
                <a:cxn ang="0">
                  <a:pos x="T2" y="T3"/>
                </a:cxn>
                <a:cxn ang="0">
                  <a:pos x="T4" y="T5"/>
                </a:cxn>
                <a:cxn ang="0">
                  <a:pos x="T6" y="T7"/>
                </a:cxn>
                <a:cxn ang="0">
                  <a:pos x="T8" y="T9"/>
                </a:cxn>
              </a:cxnLst>
              <a:rect l="0" t="0" r="r" b="b"/>
              <a:pathLst>
                <a:path w="179" h="146">
                  <a:moveTo>
                    <a:pt x="0" y="146"/>
                  </a:moveTo>
                  <a:lnTo>
                    <a:pt x="0" y="45"/>
                  </a:lnTo>
                  <a:lnTo>
                    <a:pt x="179" y="0"/>
                  </a:lnTo>
                  <a:lnTo>
                    <a:pt x="179" y="89"/>
                  </a:lnTo>
                  <a:lnTo>
                    <a:pt x="0" y="14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Freeform 22"/>
            <p:cNvSpPr>
              <a:spLocks/>
            </p:cNvSpPr>
            <p:nvPr/>
          </p:nvSpPr>
          <p:spPr bwMode="auto">
            <a:xfrm>
              <a:off x="1390" y="3201"/>
              <a:ext cx="113" cy="86"/>
            </a:xfrm>
            <a:custGeom>
              <a:avLst/>
              <a:gdLst>
                <a:gd name="T0" fmla="*/ 0 w 226"/>
                <a:gd name="T1" fmla="*/ 173 h 173"/>
                <a:gd name="T2" fmla="*/ 0 w 226"/>
                <a:gd name="T3" fmla="*/ 58 h 173"/>
                <a:gd name="T4" fmla="*/ 226 w 226"/>
                <a:gd name="T5" fmla="*/ 0 h 173"/>
                <a:gd name="T6" fmla="*/ 226 w 226"/>
                <a:gd name="T7" fmla="*/ 102 h 173"/>
                <a:gd name="T8" fmla="*/ 0 w 226"/>
                <a:gd name="T9" fmla="*/ 173 h 173"/>
              </a:gdLst>
              <a:ahLst/>
              <a:cxnLst>
                <a:cxn ang="0">
                  <a:pos x="T0" y="T1"/>
                </a:cxn>
                <a:cxn ang="0">
                  <a:pos x="T2" y="T3"/>
                </a:cxn>
                <a:cxn ang="0">
                  <a:pos x="T4" y="T5"/>
                </a:cxn>
                <a:cxn ang="0">
                  <a:pos x="T6" y="T7"/>
                </a:cxn>
                <a:cxn ang="0">
                  <a:pos x="T8" y="T9"/>
                </a:cxn>
              </a:cxnLst>
              <a:rect l="0" t="0" r="r" b="b"/>
              <a:pathLst>
                <a:path w="226" h="173">
                  <a:moveTo>
                    <a:pt x="0" y="173"/>
                  </a:moveTo>
                  <a:lnTo>
                    <a:pt x="0" y="58"/>
                  </a:lnTo>
                  <a:lnTo>
                    <a:pt x="226" y="0"/>
                  </a:lnTo>
                  <a:lnTo>
                    <a:pt x="226" y="102"/>
                  </a:lnTo>
                  <a:lnTo>
                    <a:pt x="0" y="17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 name="Freeform 23"/>
            <p:cNvSpPr>
              <a:spLocks/>
            </p:cNvSpPr>
            <p:nvPr/>
          </p:nvSpPr>
          <p:spPr bwMode="auto">
            <a:xfrm>
              <a:off x="1263" y="3233"/>
              <a:ext cx="113" cy="93"/>
            </a:xfrm>
            <a:custGeom>
              <a:avLst/>
              <a:gdLst>
                <a:gd name="T0" fmla="*/ 0 w 227"/>
                <a:gd name="T1" fmla="*/ 187 h 187"/>
                <a:gd name="T2" fmla="*/ 0 w 227"/>
                <a:gd name="T3" fmla="*/ 58 h 187"/>
                <a:gd name="T4" fmla="*/ 227 w 227"/>
                <a:gd name="T5" fmla="*/ 0 h 187"/>
                <a:gd name="T6" fmla="*/ 227 w 227"/>
                <a:gd name="T7" fmla="*/ 117 h 187"/>
                <a:gd name="T8" fmla="*/ 0 w 227"/>
                <a:gd name="T9" fmla="*/ 187 h 187"/>
              </a:gdLst>
              <a:ahLst/>
              <a:cxnLst>
                <a:cxn ang="0">
                  <a:pos x="T0" y="T1"/>
                </a:cxn>
                <a:cxn ang="0">
                  <a:pos x="T2" y="T3"/>
                </a:cxn>
                <a:cxn ang="0">
                  <a:pos x="T4" y="T5"/>
                </a:cxn>
                <a:cxn ang="0">
                  <a:pos x="T6" y="T7"/>
                </a:cxn>
                <a:cxn ang="0">
                  <a:pos x="T8" y="T9"/>
                </a:cxn>
              </a:cxnLst>
              <a:rect l="0" t="0" r="r" b="b"/>
              <a:pathLst>
                <a:path w="227" h="187">
                  <a:moveTo>
                    <a:pt x="0" y="187"/>
                  </a:moveTo>
                  <a:lnTo>
                    <a:pt x="0" y="58"/>
                  </a:lnTo>
                  <a:lnTo>
                    <a:pt x="227" y="0"/>
                  </a:lnTo>
                  <a:lnTo>
                    <a:pt x="227" y="117"/>
                  </a:lnTo>
                  <a:lnTo>
                    <a:pt x="0" y="18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 name="Freeform 24"/>
            <p:cNvSpPr>
              <a:spLocks/>
            </p:cNvSpPr>
            <p:nvPr/>
          </p:nvSpPr>
          <p:spPr bwMode="auto">
            <a:xfrm>
              <a:off x="1136" y="3266"/>
              <a:ext cx="113" cy="100"/>
            </a:xfrm>
            <a:custGeom>
              <a:avLst/>
              <a:gdLst>
                <a:gd name="T0" fmla="*/ 0 w 227"/>
                <a:gd name="T1" fmla="*/ 200 h 200"/>
                <a:gd name="T2" fmla="*/ 0 w 227"/>
                <a:gd name="T3" fmla="*/ 58 h 200"/>
                <a:gd name="T4" fmla="*/ 227 w 227"/>
                <a:gd name="T5" fmla="*/ 0 h 200"/>
                <a:gd name="T6" fmla="*/ 227 w 227"/>
                <a:gd name="T7" fmla="*/ 130 h 200"/>
                <a:gd name="T8" fmla="*/ 0 w 227"/>
                <a:gd name="T9" fmla="*/ 200 h 200"/>
              </a:gdLst>
              <a:ahLst/>
              <a:cxnLst>
                <a:cxn ang="0">
                  <a:pos x="T0" y="T1"/>
                </a:cxn>
                <a:cxn ang="0">
                  <a:pos x="T2" y="T3"/>
                </a:cxn>
                <a:cxn ang="0">
                  <a:pos x="T4" y="T5"/>
                </a:cxn>
                <a:cxn ang="0">
                  <a:pos x="T6" y="T7"/>
                </a:cxn>
                <a:cxn ang="0">
                  <a:pos x="T8" y="T9"/>
                </a:cxn>
              </a:cxnLst>
              <a:rect l="0" t="0" r="r" b="b"/>
              <a:pathLst>
                <a:path w="227" h="200">
                  <a:moveTo>
                    <a:pt x="0" y="200"/>
                  </a:moveTo>
                  <a:lnTo>
                    <a:pt x="0" y="58"/>
                  </a:lnTo>
                  <a:lnTo>
                    <a:pt x="227" y="0"/>
                  </a:lnTo>
                  <a:lnTo>
                    <a:pt x="227" y="130"/>
                  </a:lnTo>
                  <a:lnTo>
                    <a:pt x="0" y="20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Freeform 25"/>
            <p:cNvSpPr>
              <a:spLocks/>
            </p:cNvSpPr>
            <p:nvPr/>
          </p:nvSpPr>
          <p:spPr bwMode="auto">
            <a:xfrm>
              <a:off x="1040" y="3298"/>
              <a:ext cx="83" cy="98"/>
            </a:xfrm>
            <a:custGeom>
              <a:avLst/>
              <a:gdLst>
                <a:gd name="T0" fmla="*/ 0 w 166"/>
                <a:gd name="T1" fmla="*/ 195 h 195"/>
                <a:gd name="T2" fmla="*/ 0 w 166"/>
                <a:gd name="T3" fmla="*/ 42 h 195"/>
                <a:gd name="T4" fmla="*/ 166 w 166"/>
                <a:gd name="T5" fmla="*/ 0 h 195"/>
                <a:gd name="T6" fmla="*/ 166 w 166"/>
                <a:gd name="T7" fmla="*/ 144 h 195"/>
                <a:gd name="T8" fmla="*/ 0 w 166"/>
                <a:gd name="T9" fmla="*/ 195 h 195"/>
              </a:gdLst>
              <a:ahLst/>
              <a:cxnLst>
                <a:cxn ang="0">
                  <a:pos x="T0" y="T1"/>
                </a:cxn>
                <a:cxn ang="0">
                  <a:pos x="T2" y="T3"/>
                </a:cxn>
                <a:cxn ang="0">
                  <a:pos x="T4" y="T5"/>
                </a:cxn>
                <a:cxn ang="0">
                  <a:pos x="T6" y="T7"/>
                </a:cxn>
                <a:cxn ang="0">
                  <a:pos x="T8" y="T9"/>
                </a:cxn>
              </a:cxnLst>
              <a:rect l="0" t="0" r="r" b="b"/>
              <a:pathLst>
                <a:path w="166" h="195">
                  <a:moveTo>
                    <a:pt x="0" y="195"/>
                  </a:moveTo>
                  <a:lnTo>
                    <a:pt x="0" y="42"/>
                  </a:lnTo>
                  <a:lnTo>
                    <a:pt x="166" y="0"/>
                  </a:lnTo>
                  <a:lnTo>
                    <a:pt x="166" y="144"/>
                  </a:lnTo>
                  <a:lnTo>
                    <a:pt x="0" y="19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 name="Freeform 26"/>
            <p:cNvSpPr>
              <a:spLocks/>
            </p:cNvSpPr>
            <p:nvPr/>
          </p:nvSpPr>
          <p:spPr bwMode="auto">
            <a:xfrm>
              <a:off x="1075" y="2143"/>
              <a:ext cx="114" cy="123"/>
            </a:xfrm>
            <a:custGeom>
              <a:avLst/>
              <a:gdLst>
                <a:gd name="T0" fmla="*/ 227 w 227"/>
                <a:gd name="T1" fmla="*/ 107 h 244"/>
                <a:gd name="T2" fmla="*/ 227 w 227"/>
                <a:gd name="T3" fmla="*/ 244 h 244"/>
                <a:gd name="T4" fmla="*/ 0 w 227"/>
                <a:gd name="T5" fmla="*/ 151 h 244"/>
                <a:gd name="T6" fmla="*/ 0 w 227"/>
                <a:gd name="T7" fmla="*/ 0 h 244"/>
                <a:gd name="T8" fmla="*/ 227 w 227"/>
                <a:gd name="T9" fmla="*/ 107 h 244"/>
              </a:gdLst>
              <a:ahLst/>
              <a:cxnLst>
                <a:cxn ang="0">
                  <a:pos x="T0" y="T1"/>
                </a:cxn>
                <a:cxn ang="0">
                  <a:pos x="T2" y="T3"/>
                </a:cxn>
                <a:cxn ang="0">
                  <a:pos x="T4" y="T5"/>
                </a:cxn>
                <a:cxn ang="0">
                  <a:pos x="T6" y="T7"/>
                </a:cxn>
                <a:cxn ang="0">
                  <a:pos x="T8" y="T9"/>
                </a:cxn>
              </a:cxnLst>
              <a:rect l="0" t="0" r="r" b="b"/>
              <a:pathLst>
                <a:path w="227" h="244">
                  <a:moveTo>
                    <a:pt x="227" y="107"/>
                  </a:moveTo>
                  <a:lnTo>
                    <a:pt x="227" y="244"/>
                  </a:lnTo>
                  <a:lnTo>
                    <a:pt x="0" y="151"/>
                  </a:lnTo>
                  <a:lnTo>
                    <a:pt x="0" y="0"/>
                  </a:lnTo>
                  <a:lnTo>
                    <a:pt x="227" y="10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Freeform 27"/>
            <p:cNvSpPr>
              <a:spLocks/>
            </p:cNvSpPr>
            <p:nvPr/>
          </p:nvSpPr>
          <p:spPr bwMode="auto">
            <a:xfrm>
              <a:off x="1202" y="2203"/>
              <a:ext cx="113" cy="116"/>
            </a:xfrm>
            <a:custGeom>
              <a:avLst/>
              <a:gdLst>
                <a:gd name="T0" fmla="*/ 227 w 227"/>
                <a:gd name="T1" fmla="*/ 108 h 233"/>
                <a:gd name="T2" fmla="*/ 227 w 227"/>
                <a:gd name="T3" fmla="*/ 233 h 233"/>
                <a:gd name="T4" fmla="*/ 0 w 227"/>
                <a:gd name="T5" fmla="*/ 138 h 233"/>
                <a:gd name="T6" fmla="*/ 0 w 227"/>
                <a:gd name="T7" fmla="*/ 0 h 233"/>
                <a:gd name="T8" fmla="*/ 227 w 227"/>
                <a:gd name="T9" fmla="*/ 108 h 233"/>
              </a:gdLst>
              <a:ahLst/>
              <a:cxnLst>
                <a:cxn ang="0">
                  <a:pos x="T0" y="T1"/>
                </a:cxn>
                <a:cxn ang="0">
                  <a:pos x="T2" y="T3"/>
                </a:cxn>
                <a:cxn ang="0">
                  <a:pos x="T4" y="T5"/>
                </a:cxn>
                <a:cxn ang="0">
                  <a:pos x="T6" y="T7"/>
                </a:cxn>
                <a:cxn ang="0">
                  <a:pos x="T8" y="T9"/>
                </a:cxn>
              </a:cxnLst>
              <a:rect l="0" t="0" r="r" b="b"/>
              <a:pathLst>
                <a:path w="227" h="233">
                  <a:moveTo>
                    <a:pt x="227" y="108"/>
                  </a:moveTo>
                  <a:lnTo>
                    <a:pt x="227" y="233"/>
                  </a:lnTo>
                  <a:lnTo>
                    <a:pt x="0" y="138"/>
                  </a:lnTo>
                  <a:lnTo>
                    <a:pt x="0" y="0"/>
                  </a:lnTo>
                  <a:lnTo>
                    <a:pt x="227" y="10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28"/>
            <p:cNvSpPr>
              <a:spLocks/>
            </p:cNvSpPr>
            <p:nvPr/>
          </p:nvSpPr>
          <p:spPr bwMode="auto">
            <a:xfrm>
              <a:off x="1517" y="2548"/>
              <a:ext cx="90" cy="73"/>
            </a:xfrm>
            <a:custGeom>
              <a:avLst/>
              <a:gdLst>
                <a:gd name="T0" fmla="*/ 179 w 179"/>
                <a:gd name="T1" fmla="*/ 56 h 146"/>
                <a:gd name="T2" fmla="*/ 179 w 179"/>
                <a:gd name="T3" fmla="*/ 146 h 146"/>
                <a:gd name="T4" fmla="*/ 0 w 179"/>
                <a:gd name="T5" fmla="*/ 100 h 146"/>
                <a:gd name="T6" fmla="*/ 0 w 179"/>
                <a:gd name="T7" fmla="*/ 0 h 146"/>
                <a:gd name="T8" fmla="*/ 179 w 179"/>
                <a:gd name="T9" fmla="*/ 56 h 146"/>
              </a:gdLst>
              <a:ahLst/>
              <a:cxnLst>
                <a:cxn ang="0">
                  <a:pos x="T0" y="T1"/>
                </a:cxn>
                <a:cxn ang="0">
                  <a:pos x="T2" y="T3"/>
                </a:cxn>
                <a:cxn ang="0">
                  <a:pos x="T4" y="T5"/>
                </a:cxn>
                <a:cxn ang="0">
                  <a:pos x="T6" y="T7"/>
                </a:cxn>
                <a:cxn ang="0">
                  <a:pos x="T8" y="T9"/>
                </a:cxn>
              </a:cxnLst>
              <a:rect l="0" t="0" r="r" b="b"/>
              <a:pathLst>
                <a:path w="179" h="146">
                  <a:moveTo>
                    <a:pt x="179" y="56"/>
                  </a:moveTo>
                  <a:lnTo>
                    <a:pt x="179" y="146"/>
                  </a:lnTo>
                  <a:lnTo>
                    <a:pt x="0" y="100"/>
                  </a:lnTo>
                  <a:lnTo>
                    <a:pt x="0" y="0"/>
                  </a:lnTo>
                  <a:lnTo>
                    <a:pt x="179" y="5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Freeform 29"/>
            <p:cNvSpPr>
              <a:spLocks/>
            </p:cNvSpPr>
            <p:nvPr/>
          </p:nvSpPr>
          <p:spPr bwMode="auto">
            <a:xfrm>
              <a:off x="1455" y="3122"/>
              <a:ext cx="114" cy="77"/>
            </a:xfrm>
            <a:custGeom>
              <a:avLst/>
              <a:gdLst>
                <a:gd name="T0" fmla="*/ 0 w 227"/>
                <a:gd name="T1" fmla="*/ 155 h 155"/>
                <a:gd name="T2" fmla="*/ 0 w 227"/>
                <a:gd name="T3" fmla="*/ 44 h 155"/>
                <a:gd name="T4" fmla="*/ 227 w 227"/>
                <a:gd name="T5" fmla="*/ 0 h 155"/>
                <a:gd name="T6" fmla="*/ 227 w 227"/>
                <a:gd name="T7" fmla="*/ 97 h 155"/>
                <a:gd name="T8" fmla="*/ 0 w 227"/>
                <a:gd name="T9" fmla="*/ 155 h 155"/>
              </a:gdLst>
              <a:ahLst/>
              <a:cxnLst>
                <a:cxn ang="0">
                  <a:pos x="T0" y="T1"/>
                </a:cxn>
                <a:cxn ang="0">
                  <a:pos x="T2" y="T3"/>
                </a:cxn>
                <a:cxn ang="0">
                  <a:pos x="T4" y="T5"/>
                </a:cxn>
                <a:cxn ang="0">
                  <a:pos x="T6" y="T7"/>
                </a:cxn>
                <a:cxn ang="0">
                  <a:pos x="T8" y="T9"/>
                </a:cxn>
              </a:cxnLst>
              <a:rect l="0" t="0" r="r" b="b"/>
              <a:pathLst>
                <a:path w="227" h="155">
                  <a:moveTo>
                    <a:pt x="0" y="155"/>
                  </a:moveTo>
                  <a:lnTo>
                    <a:pt x="0" y="44"/>
                  </a:lnTo>
                  <a:lnTo>
                    <a:pt x="227" y="0"/>
                  </a:lnTo>
                  <a:lnTo>
                    <a:pt x="227" y="97"/>
                  </a:lnTo>
                  <a:lnTo>
                    <a:pt x="0" y="15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30"/>
            <p:cNvSpPr>
              <a:spLocks/>
            </p:cNvSpPr>
            <p:nvPr/>
          </p:nvSpPr>
          <p:spPr bwMode="auto">
            <a:xfrm>
              <a:off x="1329" y="3146"/>
              <a:ext cx="113" cy="85"/>
            </a:xfrm>
            <a:custGeom>
              <a:avLst/>
              <a:gdLst>
                <a:gd name="T0" fmla="*/ 0 w 227"/>
                <a:gd name="T1" fmla="*/ 171 h 171"/>
                <a:gd name="T2" fmla="*/ 0 w 227"/>
                <a:gd name="T3" fmla="*/ 46 h 171"/>
                <a:gd name="T4" fmla="*/ 227 w 227"/>
                <a:gd name="T5" fmla="*/ 0 h 171"/>
                <a:gd name="T6" fmla="*/ 227 w 227"/>
                <a:gd name="T7" fmla="*/ 113 h 171"/>
                <a:gd name="T8" fmla="*/ 0 w 227"/>
                <a:gd name="T9" fmla="*/ 171 h 171"/>
              </a:gdLst>
              <a:ahLst/>
              <a:cxnLst>
                <a:cxn ang="0">
                  <a:pos x="T0" y="T1"/>
                </a:cxn>
                <a:cxn ang="0">
                  <a:pos x="T2" y="T3"/>
                </a:cxn>
                <a:cxn ang="0">
                  <a:pos x="T4" y="T5"/>
                </a:cxn>
                <a:cxn ang="0">
                  <a:pos x="T6" y="T7"/>
                </a:cxn>
                <a:cxn ang="0">
                  <a:pos x="T8" y="T9"/>
                </a:cxn>
              </a:cxnLst>
              <a:rect l="0" t="0" r="r" b="b"/>
              <a:pathLst>
                <a:path w="227" h="171">
                  <a:moveTo>
                    <a:pt x="0" y="171"/>
                  </a:moveTo>
                  <a:lnTo>
                    <a:pt x="0" y="46"/>
                  </a:lnTo>
                  <a:lnTo>
                    <a:pt x="227" y="0"/>
                  </a:lnTo>
                  <a:lnTo>
                    <a:pt x="227" y="113"/>
                  </a:lnTo>
                  <a:lnTo>
                    <a:pt x="0" y="17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31"/>
            <p:cNvSpPr>
              <a:spLocks/>
            </p:cNvSpPr>
            <p:nvPr/>
          </p:nvSpPr>
          <p:spPr bwMode="auto">
            <a:xfrm>
              <a:off x="1202" y="3172"/>
              <a:ext cx="113" cy="91"/>
            </a:xfrm>
            <a:custGeom>
              <a:avLst/>
              <a:gdLst>
                <a:gd name="T0" fmla="*/ 0 w 227"/>
                <a:gd name="T1" fmla="*/ 183 h 183"/>
                <a:gd name="T2" fmla="*/ 0 w 227"/>
                <a:gd name="T3" fmla="*/ 46 h 183"/>
                <a:gd name="T4" fmla="*/ 227 w 227"/>
                <a:gd name="T5" fmla="*/ 0 h 183"/>
                <a:gd name="T6" fmla="*/ 227 w 227"/>
                <a:gd name="T7" fmla="*/ 127 h 183"/>
                <a:gd name="T8" fmla="*/ 0 w 227"/>
                <a:gd name="T9" fmla="*/ 183 h 183"/>
              </a:gdLst>
              <a:ahLst/>
              <a:cxnLst>
                <a:cxn ang="0">
                  <a:pos x="T0" y="T1"/>
                </a:cxn>
                <a:cxn ang="0">
                  <a:pos x="T2" y="T3"/>
                </a:cxn>
                <a:cxn ang="0">
                  <a:pos x="T4" y="T5"/>
                </a:cxn>
                <a:cxn ang="0">
                  <a:pos x="T6" y="T7"/>
                </a:cxn>
                <a:cxn ang="0">
                  <a:pos x="T8" y="T9"/>
                </a:cxn>
              </a:cxnLst>
              <a:rect l="0" t="0" r="r" b="b"/>
              <a:pathLst>
                <a:path w="227" h="183">
                  <a:moveTo>
                    <a:pt x="0" y="183"/>
                  </a:moveTo>
                  <a:lnTo>
                    <a:pt x="0" y="46"/>
                  </a:lnTo>
                  <a:lnTo>
                    <a:pt x="227" y="0"/>
                  </a:lnTo>
                  <a:lnTo>
                    <a:pt x="227" y="127"/>
                  </a:lnTo>
                  <a:lnTo>
                    <a:pt x="0" y="18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32"/>
            <p:cNvSpPr>
              <a:spLocks/>
            </p:cNvSpPr>
            <p:nvPr/>
          </p:nvSpPr>
          <p:spPr bwMode="auto">
            <a:xfrm>
              <a:off x="1075" y="2681"/>
              <a:ext cx="114" cy="85"/>
            </a:xfrm>
            <a:custGeom>
              <a:avLst/>
              <a:gdLst>
                <a:gd name="T0" fmla="*/ 227 w 227"/>
                <a:gd name="T1" fmla="*/ 31 h 170"/>
                <a:gd name="T2" fmla="*/ 227 w 227"/>
                <a:gd name="T3" fmla="*/ 170 h 170"/>
                <a:gd name="T4" fmla="*/ 0 w 227"/>
                <a:gd name="T5" fmla="*/ 153 h 170"/>
                <a:gd name="T6" fmla="*/ 0 w 227"/>
                <a:gd name="T7" fmla="*/ 0 h 170"/>
                <a:gd name="T8" fmla="*/ 227 w 227"/>
                <a:gd name="T9" fmla="*/ 31 h 170"/>
              </a:gdLst>
              <a:ahLst/>
              <a:cxnLst>
                <a:cxn ang="0">
                  <a:pos x="T0" y="T1"/>
                </a:cxn>
                <a:cxn ang="0">
                  <a:pos x="T2" y="T3"/>
                </a:cxn>
                <a:cxn ang="0">
                  <a:pos x="T4" y="T5"/>
                </a:cxn>
                <a:cxn ang="0">
                  <a:pos x="T6" y="T7"/>
                </a:cxn>
                <a:cxn ang="0">
                  <a:pos x="T8" y="T9"/>
                </a:cxn>
              </a:cxnLst>
              <a:rect l="0" t="0" r="r" b="b"/>
              <a:pathLst>
                <a:path w="227" h="170">
                  <a:moveTo>
                    <a:pt x="227" y="31"/>
                  </a:moveTo>
                  <a:lnTo>
                    <a:pt x="227" y="170"/>
                  </a:lnTo>
                  <a:lnTo>
                    <a:pt x="0" y="153"/>
                  </a:lnTo>
                  <a:lnTo>
                    <a:pt x="0" y="0"/>
                  </a:lnTo>
                  <a:lnTo>
                    <a:pt x="227" y="3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Freeform 33"/>
            <p:cNvSpPr>
              <a:spLocks/>
            </p:cNvSpPr>
            <p:nvPr/>
          </p:nvSpPr>
          <p:spPr bwMode="auto">
            <a:xfrm>
              <a:off x="1075" y="2501"/>
              <a:ext cx="114" cy="100"/>
            </a:xfrm>
            <a:custGeom>
              <a:avLst/>
              <a:gdLst>
                <a:gd name="T0" fmla="*/ 227 w 227"/>
                <a:gd name="T1" fmla="*/ 58 h 199"/>
                <a:gd name="T2" fmla="*/ 227 w 227"/>
                <a:gd name="T3" fmla="*/ 199 h 199"/>
                <a:gd name="T4" fmla="*/ 0 w 227"/>
                <a:gd name="T5" fmla="*/ 155 h 199"/>
                <a:gd name="T6" fmla="*/ 0 w 227"/>
                <a:gd name="T7" fmla="*/ 0 h 199"/>
                <a:gd name="T8" fmla="*/ 227 w 227"/>
                <a:gd name="T9" fmla="*/ 58 h 199"/>
              </a:gdLst>
              <a:ahLst/>
              <a:cxnLst>
                <a:cxn ang="0">
                  <a:pos x="T0" y="T1"/>
                </a:cxn>
                <a:cxn ang="0">
                  <a:pos x="T2" y="T3"/>
                </a:cxn>
                <a:cxn ang="0">
                  <a:pos x="T4" y="T5"/>
                </a:cxn>
                <a:cxn ang="0">
                  <a:pos x="T6" y="T7"/>
                </a:cxn>
                <a:cxn ang="0">
                  <a:pos x="T8" y="T9"/>
                </a:cxn>
              </a:cxnLst>
              <a:rect l="0" t="0" r="r" b="b"/>
              <a:pathLst>
                <a:path w="227" h="199">
                  <a:moveTo>
                    <a:pt x="227" y="58"/>
                  </a:moveTo>
                  <a:lnTo>
                    <a:pt x="227" y="199"/>
                  </a:lnTo>
                  <a:lnTo>
                    <a:pt x="0" y="155"/>
                  </a:lnTo>
                  <a:lnTo>
                    <a:pt x="0" y="0"/>
                  </a:lnTo>
                  <a:lnTo>
                    <a:pt x="227" y="5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34"/>
            <p:cNvSpPr>
              <a:spLocks/>
            </p:cNvSpPr>
            <p:nvPr/>
          </p:nvSpPr>
          <p:spPr bwMode="auto">
            <a:xfrm>
              <a:off x="1075" y="2322"/>
              <a:ext cx="114" cy="112"/>
            </a:xfrm>
            <a:custGeom>
              <a:avLst/>
              <a:gdLst>
                <a:gd name="T0" fmla="*/ 227 w 227"/>
                <a:gd name="T1" fmla="*/ 83 h 223"/>
                <a:gd name="T2" fmla="*/ 227 w 227"/>
                <a:gd name="T3" fmla="*/ 223 h 223"/>
                <a:gd name="T4" fmla="*/ 0 w 227"/>
                <a:gd name="T5" fmla="*/ 153 h 223"/>
                <a:gd name="T6" fmla="*/ 0 w 227"/>
                <a:gd name="T7" fmla="*/ 0 h 223"/>
                <a:gd name="T8" fmla="*/ 227 w 227"/>
                <a:gd name="T9" fmla="*/ 83 h 223"/>
              </a:gdLst>
              <a:ahLst/>
              <a:cxnLst>
                <a:cxn ang="0">
                  <a:pos x="T0" y="T1"/>
                </a:cxn>
                <a:cxn ang="0">
                  <a:pos x="T2" y="T3"/>
                </a:cxn>
                <a:cxn ang="0">
                  <a:pos x="T4" y="T5"/>
                </a:cxn>
                <a:cxn ang="0">
                  <a:pos x="T6" y="T7"/>
                </a:cxn>
                <a:cxn ang="0">
                  <a:pos x="T8" y="T9"/>
                </a:cxn>
              </a:cxnLst>
              <a:rect l="0" t="0" r="r" b="b"/>
              <a:pathLst>
                <a:path w="227" h="223">
                  <a:moveTo>
                    <a:pt x="227" y="83"/>
                  </a:moveTo>
                  <a:lnTo>
                    <a:pt x="227" y="223"/>
                  </a:lnTo>
                  <a:lnTo>
                    <a:pt x="0" y="153"/>
                  </a:lnTo>
                  <a:lnTo>
                    <a:pt x="0" y="0"/>
                  </a:lnTo>
                  <a:lnTo>
                    <a:pt x="227" y="8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35"/>
            <p:cNvSpPr>
              <a:spLocks/>
            </p:cNvSpPr>
            <p:nvPr/>
          </p:nvSpPr>
          <p:spPr bwMode="auto">
            <a:xfrm>
              <a:off x="1136" y="2260"/>
              <a:ext cx="113" cy="111"/>
            </a:xfrm>
            <a:custGeom>
              <a:avLst/>
              <a:gdLst>
                <a:gd name="T0" fmla="*/ 227 w 227"/>
                <a:gd name="T1" fmla="*/ 93 h 223"/>
                <a:gd name="T2" fmla="*/ 227 w 227"/>
                <a:gd name="T3" fmla="*/ 223 h 223"/>
                <a:gd name="T4" fmla="*/ 0 w 227"/>
                <a:gd name="T5" fmla="*/ 141 h 223"/>
                <a:gd name="T6" fmla="*/ 0 w 227"/>
                <a:gd name="T7" fmla="*/ 0 h 223"/>
                <a:gd name="T8" fmla="*/ 227 w 227"/>
                <a:gd name="T9" fmla="*/ 93 h 223"/>
              </a:gdLst>
              <a:ahLst/>
              <a:cxnLst>
                <a:cxn ang="0">
                  <a:pos x="T0" y="T1"/>
                </a:cxn>
                <a:cxn ang="0">
                  <a:pos x="T2" y="T3"/>
                </a:cxn>
                <a:cxn ang="0">
                  <a:pos x="T4" y="T5"/>
                </a:cxn>
                <a:cxn ang="0">
                  <a:pos x="T6" y="T7"/>
                </a:cxn>
                <a:cxn ang="0">
                  <a:pos x="T8" y="T9"/>
                </a:cxn>
              </a:cxnLst>
              <a:rect l="0" t="0" r="r" b="b"/>
              <a:pathLst>
                <a:path w="227" h="223">
                  <a:moveTo>
                    <a:pt x="227" y="93"/>
                  </a:moveTo>
                  <a:lnTo>
                    <a:pt x="227" y="223"/>
                  </a:lnTo>
                  <a:lnTo>
                    <a:pt x="0" y="141"/>
                  </a:lnTo>
                  <a:lnTo>
                    <a:pt x="0" y="0"/>
                  </a:lnTo>
                  <a:lnTo>
                    <a:pt x="227" y="9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Freeform 36"/>
            <p:cNvSpPr>
              <a:spLocks/>
            </p:cNvSpPr>
            <p:nvPr/>
          </p:nvSpPr>
          <p:spPr bwMode="auto">
            <a:xfrm>
              <a:off x="1455" y="2597"/>
              <a:ext cx="114" cy="77"/>
            </a:xfrm>
            <a:custGeom>
              <a:avLst/>
              <a:gdLst>
                <a:gd name="T0" fmla="*/ 227 w 227"/>
                <a:gd name="T1" fmla="*/ 56 h 153"/>
                <a:gd name="T2" fmla="*/ 227 w 227"/>
                <a:gd name="T3" fmla="*/ 153 h 153"/>
                <a:gd name="T4" fmla="*/ 0 w 227"/>
                <a:gd name="T5" fmla="*/ 109 h 153"/>
                <a:gd name="T6" fmla="*/ 0 w 227"/>
                <a:gd name="T7" fmla="*/ 0 h 153"/>
                <a:gd name="T8" fmla="*/ 227 w 227"/>
                <a:gd name="T9" fmla="*/ 56 h 153"/>
              </a:gdLst>
              <a:ahLst/>
              <a:cxnLst>
                <a:cxn ang="0">
                  <a:pos x="T0" y="T1"/>
                </a:cxn>
                <a:cxn ang="0">
                  <a:pos x="T2" y="T3"/>
                </a:cxn>
                <a:cxn ang="0">
                  <a:pos x="T4" y="T5"/>
                </a:cxn>
                <a:cxn ang="0">
                  <a:pos x="T6" y="T7"/>
                </a:cxn>
                <a:cxn ang="0">
                  <a:pos x="T8" y="T9"/>
                </a:cxn>
              </a:cxnLst>
              <a:rect l="0" t="0" r="r" b="b"/>
              <a:pathLst>
                <a:path w="227" h="153">
                  <a:moveTo>
                    <a:pt x="227" y="56"/>
                  </a:moveTo>
                  <a:lnTo>
                    <a:pt x="227" y="153"/>
                  </a:lnTo>
                  <a:lnTo>
                    <a:pt x="0" y="109"/>
                  </a:lnTo>
                  <a:lnTo>
                    <a:pt x="0" y="0"/>
                  </a:lnTo>
                  <a:lnTo>
                    <a:pt x="227" y="5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Freeform 37"/>
            <p:cNvSpPr>
              <a:spLocks/>
            </p:cNvSpPr>
            <p:nvPr/>
          </p:nvSpPr>
          <p:spPr bwMode="auto">
            <a:xfrm>
              <a:off x="1517" y="3054"/>
              <a:ext cx="90" cy="63"/>
            </a:xfrm>
            <a:custGeom>
              <a:avLst/>
              <a:gdLst>
                <a:gd name="T0" fmla="*/ 0 w 179"/>
                <a:gd name="T1" fmla="*/ 126 h 126"/>
                <a:gd name="T2" fmla="*/ 0 w 179"/>
                <a:gd name="T3" fmla="*/ 26 h 126"/>
                <a:gd name="T4" fmla="*/ 179 w 179"/>
                <a:gd name="T5" fmla="*/ 0 h 126"/>
                <a:gd name="T6" fmla="*/ 179 w 179"/>
                <a:gd name="T7" fmla="*/ 91 h 126"/>
                <a:gd name="T8" fmla="*/ 0 w 179"/>
                <a:gd name="T9" fmla="*/ 126 h 126"/>
              </a:gdLst>
              <a:ahLst/>
              <a:cxnLst>
                <a:cxn ang="0">
                  <a:pos x="T0" y="T1"/>
                </a:cxn>
                <a:cxn ang="0">
                  <a:pos x="T2" y="T3"/>
                </a:cxn>
                <a:cxn ang="0">
                  <a:pos x="T4" y="T5"/>
                </a:cxn>
                <a:cxn ang="0">
                  <a:pos x="T6" y="T7"/>
                </a:cxn>
                <a:cxn ang="0">
                  <a:pos x="T8" y="T9"/>
                </a:cxn>
              </a:cxnLst>
              <a:rect l="0" t="0" r="r" b="b"/>
              <a:pathLst>
                <a:path w="179" h="126">
                  <a:moveTo>
                    <a:pt x="0" y="126"/>
                  </a:moveTo>
                  <a:lnTo>
                    <a:pt x="0" y="26"/>
                  </a:lnTo>
                  <a:lnTo>
                    <a:pt x="179" y="0"/>
                  </a:lnTo>
                  <a:lnTo>
                    <a:pt x="179" y="91"/>
                  </a:lnTo>
                  <a:lnTo>
                    <a:pt x="0" y="12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Freeform 38"/>
            <p:cNvSpPr>
              <a:spLocks/>
            </p:cNvSpPr>
            <p:nvPr/>
          </p:nvSpPr>
          <p:spPr bwMode="auto">
            <a:xfrm>
              <a:off x="1390" y="3069"/>
              <a:ext cx="113" cy="74"/>
            </a:xfrm>
            <a:custGeom>
              <a:avLst/>
              <a:gdLst>
                <a:gd name="T0" fmla="*/ 0 w 226"/>
                <a:gd name="T1" fmla="*/ 148 h 148"/>
                <a:gd name="T2" fmla="*/ 0 w 226"/>
                <a:gd name="T3" fmla="*/ 34 h 148"/>
                <a:gd name="T4" fmla="*/ 226 w 226"/>
                <a:gd name="T5" fmla="*/ 0 h 148"/>
                <a:gd name="T6" fmla="*/ 226 w 226"/>
                <a:gd name="T7" fmla="*/ 104 h 148"/>
                <a:gd name="T8" fmla="*/ 0 w 226"/>
                <a:gd name="T9" fmla="*/ 148 h 148"/>
              </a:gdLst>
              <a:ahLst/>
              <a:cxnLst>
                <a:cxn ang="0">
                  <a:pos x="T0" y="T1"/>
                </a:cxn>
                <a:cxn ang="0">
                  <a:pos x="T2" y="T3"/>
                </a:cxn>
                <a:cxn ang="0">
                  <a:pos x="T4" y="T5"/>
                </a:cxn>
                <a:cxn ang="0">
                  <a:pos x="T6" y="T7"/>
                </a:cxn>
                <a:cxn ang="0">
                  <a:pos x="T8" y="T9"/>
                </a:cxn>
              </a:cxnLst>
              <a:rect l="0" t="0" r="r" b="b"/>
              <a:pathLst>
                <a:path w="226" h="148">
                  <a:moveTo>
                    <a:pt x="0" y="148"/>
                  </a:moveTo>
                  <a:lnTo>
                    <a:pt x="0" y="34"/>
                  </a:lnTo>
                  <a:lnTo>
                    <a:pt x="226" y="0"/>
                  </a:lnTo>
                  <a:lnTo>
                    <a:pt x="226" y="104"/>
                  </a:lnTo>
                  <a:lnTo>
                    <a:pt x="0" y="14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Freeform 39"/>
            <p:cNvSpPr>
              <a:spLocks/>
            </p:cNvSpPr>
            <p:nvPr/>
          </p:nvSpPr>
          <p:spPr bwMode="auto">
            <a:xfrm>
              <a:off x="1263" y="3087"/>
              <a:ext cx="113" cy="81"/>
            </a:xfrm>
            <a:custGeom>
              <a:avLst/>
              <a:gdLst>
                <a:gd name="T0" fmla="*/ 0 w 227"/>
                <a:gd name="T1" fmla="*/ 162 h 162"/>
                <a:gd name="T2" fmla="*/ 0 w 227"/>
                <a:gd name="T3" fmla="*/ 32 h 162"/>
                <a:gd name="T4" fmla="*/ 227 w 227"/>
                <a:gd name="T5" fmla="*/ 0 h 162"/>
                <a:gd name="T6" fmla="*/ 227 w 227"/>
                <a:gd name="T7" fmla="*/ 117 h 162"/>
                <a:gd name="T8" fmla="*/ 0 w 227"/>
                <a:gd name="T9" fmla="*/ 162 h 162"/>
              </a:gdLst>
              <a:ahLst/>
              <a:cxnLst>
                <a:cxn ang="0">
                  <a:pos x="T0" y="T1"/>
                </a:cxn>
                <a:cxn ang="0">
                  <a:pos x="T2" y="T3"/>
                </a:cxn>
                <a:cxn ang="0">
                  <a:pos x="T4" y="T5"/>
                </a:cxn>
                <a:cxn ang="0">
                  <a:pos x="T6" y="T7"/>
                </a:cxn>
                <a:cxn ang="0">
                  <a:pos x="T8" y="T9"/>
                </a:cxn>
              </a:cxnLst>
              <a:rect l="0" t="0" r="r" b="b"/>
              <a:pathLst>
                <a:path w="227" h="162">
                  <a:moveTo>
                    <a:pt x="0" y="162"/>
                  </a:moveTo>
                  <a:lnTo>
                    <a:pt x="0" y="32"/>
                  </a:lnTo>
                  <a:lnTo>
                    <a:pt x="227" y="0"/>
                  </a:lnTo>
                  <a:lnTo>
                    <a:pt x="227" y="117"/>
                  </a:lnTo>
                  <a:lnTo>
                    <a:pt x="0" y="16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Rectangle 40"/>
            <p:cNvSpPr>
              <a:spLocks noChangeArrowheads="1"/>
            </p:cNvSpPr>
            <p:nvPr/>
          </p:nvSpPr>
          <p:spPr bwMode="auto">
            <a:xfrm>
              <a:off x="1040" y="2859"/>
              <a:ext cx="22" cy="79"/>
            </a:xfrm>
            <a:prstGeom prst="rect">
              <a:avLst/>
            </a:prstGeom>
            <a:solidFill>
              <a:srgbClr val="9163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 name="Freeform 41"/>
            <p:cNvSpPr>
              <a:spLocks/>
            </p:cNvSpPr>
            <p:nvPr/>
          </p:nvSpPr>
          <p:spPr bwMode="auto">
            <a:xfrm>
              <a:off x="1075" y="2860"/>
              <a:ext cx="114" cy="77"/>
            </a:xfrm>
            <a:custGeom>
              <a:avLst/>
              <a:gdLst>
                <a:gd name="T0" fmla="*/ 0 w 227"/>
                <a:gd name="T1" fmla="*/ 0 h 153"/>
                <a:gd name="T2" fmla="*/ 227 w 227"/>
                <a:gd name="T3" fmla="*/ 5 h 153"/>
                <a:gd name="T4" fmla="*/ 227 w 227"/>
                <a:gd name="T5" fmla="*/ 146 h 153"/>
                <a:gd name="T6" fmla="*/ 0 w 227"/>
                <a:gd name="T7" fmla="*/ 153 h 153"/>
                <a:gd name="T8" fmla="*/ 0 w 227"/>
                <a:gd name="T9" fmla="*/ 0 h 153"/>
              </a:gdLst>
              <a:ahLst/>
              <a:cxnLst>
                <a:cxn ang="0">
                  <a:pos x="T0" y="T1"/>
                </a:cxn>
                <a:cxn ang="0">
                  <a:pos x="T2" y="T3"/>
                </a:cxn>
                <a:cxn ang="0">
                  <a:pos x="T4" y="T5"/>
                </a:cxn>
                <a:cxn ang="0">
                  <a:pos x="T6" y="T7"/>
                </a:cxn>
                <a:cxn ang="0">
                  <a:pos x="T8" y="T9"/>
                </a:cxn>
              </a:cxnLst>
              <a:rect l="0" t="0" r="r" b="b"/>
              <a:pathLst>
                <a:path w="227" h="153">
                  <a:moveTo>
                    <a:pt x="0" y="0"/>
                  </a:moveTo>
                  <a:lnTo>
                    <a:pt x="227" y="5"/>
                  </a:lnTo>
                  <a:lnTo>
                    <a:pt x="227" y="146"/>
                  </a:lnTo>
                  <a:lnTo>
                    <a:pt x="0" y="153"/>
                  </a:lnTo>
                  <a:lnTo>
                    <a:pt x="0"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42"/>
            <p:cNvSpPr>
              <a:spLocks/>
            </p:cNvSpPr>
            <p:nvPr/>
          </p:nvSpPr>
          <p:spPr bwMode="auto">
            <a:xfrm>
              <a:off x="1136" y="2776"/>
              <a:ext cx="113" cy="75"/>
            </a:xfrm>
            <a:custGeom>
              <a:avLst/>
              <a:gdLst>
                <a:gd name="T0" fmla="*/ 227 w 227"/>
                <a:gd name="T1" fmla="*/ 19 h 149"/>
                <a:gd name="T2" fmla="*/ 227 w 227"/>
                <a:gd name="T3" fmla="*/ 149 h 149"/>
                <a:gd name="T4" fmla="*/ 0 w 227"/>
                <a:gd name="T5" fmla="*/ 144 h 149"/>
                <a:gd name="T6" fmla="*/ 0 w 227"/>
                <a:gd name="T7" fmla="*/ 0 h 149"/>
                <a:gd name="T8" fmla="*/ 227 w 227"/>
                <a:gd name="T9" fmla="*/ 19 h 149"/>
              </a:gdLst>
              <a:ahLst/>
              <a:cxnLst>
                <a:cxn ang="0">
                  <a:pos x="T0" y="T1"/>
                </a:cxn>
                <a:cxn ang="0">
                  <a:pos x="T2" y="T3"/>
                </a:cxn>
                <a:cxn ang="0">
                  <a:pos x="T4" y="T5"/>
                </a:cxn>
                <a:cxn ang="0">
                  <a:pos x="T6" y="T7"/>
                </a:cxn>
                <a:cxn ang="0">
                  <a:pos x="T8" y="T9"/>
                </a:cxn>
              </a:cxnLst>
              <a:rect l="0" t="0" r="r" b="b"/>
              <a:pathLst>
                <a:path w="227" h="149">
                  <a:moveTo>
                    <a:pt x="227" y="19"/>
                  </a:moveTo>
                  <a:lnTo>
                    <a:pt x="227" y="149"/>
                  </a:lnTo>
                  <a:lnTo>
                    <a:pt x="0" y="144"/>
                  </a:lnTo>
                  <a:lnTo>
                    <a:pt x="0" y="0"/>
                  </a:lnTo>
                  <a:lnTo>
                    <a:pt x="227" y="1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43"/>
            <p:cNvSpPr>
              <a:spLocks/>
            </p:cNvSpPr>
            <p:nvPr/>
          </p:nvSpPr>
          <p:spPr bwMode="auto">
            <a:xfrm>
              <a:off x="1202" y="2698"/>
              <a:ext cx="113" cy="79"/>
            </a:xfrm>
            <a:custGeom>
              <a:avLst/>
              <a:gdLst>
                <a:gd name="T0" fmla="*/ 227 w 227"/>
                <a:gd name="T1" fmla="*/ 32 h 156"/>
                <a:gd name="T2" fmla="*/ 227 w 227"/>
                <a:gd name="T3" fmla="*/ 156 h 156"/>
                <a:gd name="T4" fmla="*/ 0 w 227"/>
                <a:gd name="T5" fmla="*/ 139 h 156"/>
                <a:gd name="T6" fmla="*/ 0 w 227"/>
                <a:gd name="T7" fmla="*/ 0 h 156"/>
                <a:gd name="T8" fmla="*/ 227 w 227"/>
                <a:gd name="T9" fmla="*/ 32 h 156"/>
              </a:gdLst>
              <a:ahLst/>
              <a:cxnLst>
                <a:cxn ang="0">
                  <a:pos x="T0" y="T1"/>
                </a:cxn>
                <a:cxn ang="0">
                  <a:pos x="T2" y="T3"/>
                </a:cxn>
                <a:cxn ang="0">
                  <a:pos x="T4" y="T5"/>
                </a:cxn>
                <a:cxn ang="0">
                  <a:pos x="T6" y="T7"/>
                </a:cxn>
                <a:cxn ang="0">
                  <a:pos x="T8" y="T9"/>
                </a:cxn>
              </a:cxnLst>
              <a:rect l="0" t="0" r="r" b="b"/>
              <a:pathLst>
                <a:path w="227" h="156">
                  <a:moveTo>
                    <a:pt x="227" y="32"/>
                  </a:moveTo>
                  <a:lnTo>
                    <a:pt x="227" y="156"/>
                  </a:lnTo>
                  <a:lnTo>
                    <a:pt x="0" y="139"/>
                  </a:lnTo>
                  <a:lnTo>
                    <a:pt x="0" y="0"/>
                  </a:lnTo>
                  <a:lnTo>
                    <a:pt x="227" y="3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44"/>
            <p:cNvSpPr>
              <a:spLocks/>
            </p:cNvSpPr>
            <p:nvPr/>
          </p:nvSpPr>
          <p:spPr bwMode="auto">
            <a:xfrm>
              <a:off x="1202" y="2534"/>
              <a:ext cx="113" cy="91"/>
            </a:xfrm>
            <a:custGeom>
              <a:avLst/>
              <a:gdLst>
                <a:gd name="T0" fmla="*/ 227 w 227"/>
                <a:gd name="T1" fmla="*/ 56 h 181"/>
                <a:gd name="T2" fmla="*/ 227 w 227"/>
                <a:gd name="T3" fmla="*/ 181 h 181"/>
                <a:gd name="T4" fmla="*/ 0 w 227"/>
                <a:gd name="T5" fmla="*/ 139 h 181"/>
                <a:gd name="T6" fmla="*/ 0 w 227"/>
                <a:gd name="T7" fmla="*/ 0 h 181"/>
                <a:gd name="T8" fmla="*/ 227 w 227"/>
                <a:gd name="T9" fmla="*/ 56 h 181"/>
              </a:gdLst>
              <a:ahLst/>
              <a:cxnLst>
                <a:cxn ang="0">
                  <a:pos x="T0" y="T1"/>
                </a:cxn>
                <a:cxn ang="0">
                  <a:pos x="T2" y="T3"/>
                </a:cxn>
                <a:cxn ang="0">
                  <a:pos x="T4" y="T5"/>
                </a:cxn>
                <a:cxn ang="0">
                  <a:pos x="T6" y="T7"/>
                </a:cxn>
                <a:cxn ang="0">
                  <a:pos x="T8" y="T9"/>
                </a:cxn>
              </a:cxnLst>
              <a:rect l="0" t="0" r="r" b="b"/>
              <a:pathLst>
                <a:path w="227" h="181">
                  <a:moveTo>
                    <a:pt x="227" y="56"/>
                  </a:moveTo>
                  <a:lnTo>
                    <a:pt x="227" y="181"/>
                  </a:lnTo>
                  <a:lnTo>
                    <a:pt x="0" y="139"/>
                  </a:lnTo>
                  <a:lnTo>
                    <a:pt x="0" y="0"/>
                  </a:lnTo>
                  <a:lnTo>
                    <a:pt x="227" y="5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45"/>
            <p:cNvSpPr>
              <a:spLocks/>
            </p:cNvSpPr>
            <p:nvPr/>
          </p:nvSpPr>
          <p:spPr bwMode="auto">
            <a:xfrm>
              <a:off x="1263" y="2629"/>
              <a:ext cx="113" cy="80"/>
            </a:xfrm>
            <a:custGeom>
              <a:avLst/>
              <a:gdLst>
                <a:gd name="T0" fmla="*/ 227 w 227"/>
                <a:gd name="T1" fmla="*/ 44 h 160"/>
                <a:gd name="T2" fmla="*/ 227 w 227"/>
                <a:gd name="T3" fmla="*/ 160 h 160"/>
                <a:gd name="T4" fmla="*/ 0 w 227"/>
                <a:gd name="T5" fmla="*/ 128 h 160"/>
                <a:gd name="T6" fmla="*/ 0 w 227"/>
                <a:gd name="T7" fmla="*/ 0 h 160"/>
                <a:gd name="T8" fmla="*/ 227 w 227"/>
                <a:gd name="T9" fmla="*/ 44 h 160"/>
              </a:gdLst>
              <a:ahLst/>
              <a:cxnLst>
                <a:cxn ang="0">
                  <a:pos x="T0" y="T1"/>
                </a:cxn>
                <a:cxn ang="0">
                  <a:pos x="T2" y="T3"/>
                </a:cxn>
                <a:cxn ang="0">
                  <a:pos x="T4" y="T5"/>
                </a:cxn>
                <a:cxn ang="0">
                  <a:pos x="T6" y="T7"/>
                </a:cxn>
                <a:cxn ang="0">
                  <a:pos x="T8" y="T9"/>
                </a:cxn>
              </a:cxnLst>
              <a:rect l="0" t="0" r="r" b="b"/>
              <a:pathLst>
                <a:path w="227" h="160">
                  <a:moveTo>
                    <a:pt x="227" y="44"/>
                  </a:moveTo>
                  <a:lnTo>
                    <a:pt x="227" y="160"/>
                  </a:lnTo>
                  <a:lnTo>
                    <a:pt x="0" y="128"/>
                  </a:lnTo>
                  <a:lnTo>
                    <a:pt x="0" y="0"/>
                  </a:lnTo>
                  <a:lnTo>
                    <a:pt x="227" y="4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46"/>
            <p:cNvSpPr>
              <a:spLocks/>
            </p:cNvSpPr>
            <p:nvPr/>
          </p:nvSpPr>
          <p:spPr bwMode="auto">
            <a:xfrm>
              <a:off x="1390" y="2654"/>
              <a:ext cx="113" cy="73"/>
            </a:xfrm>
            <a:custGeom>
              <a:avLst/>
              <a:gdLst>
                <a:gd name="T0" fmla="*/ 226 w 226"/>
                <a:gd name="T1" fmla="*/ 44 h 146"/>
                <a:gd name="T2" fmla="*/ 226 w 226"/>
                <a:gd name="T3" fmla="*/ 146 h 146"/>
                <a:gd name="T4" fmla="*/ 0 w 226"/>
                <a:gd name="T5" fmla="*/ 114 h 146"/>
                <a:gd name="T6" fmla="*/ 0 w 226"/>
                <a:gd name="T7" fmla="*/ 0 h 146"/>
                <a:gd name="T8" fmla="*/ 226 w 226"/>
                <a:gd name="T9" fmla="*/ 44 h 146"/>
              </a:gdLst>
              <a:ahLst/>
              <a:cxnLst>
                <a:cxn ang="0">
                  <a:pos x="T0" y="T1"/>
                </a:cxn>
                <a:cxn ang="0">
                  <a:pos x="T2" y="T3"/>
                </a:cxn>
                <a:cxn ang="0">
                  <a:pos x="T4" y="T5"/>
                </a:cxn>
                <a:cxn ang="0">
                  <a:pos x="T6" y="T7"/>
                </a:cxn>
                <a:cxn ang="0">
                  <a:pos x="T8" y="T9"/>
                </a:cxn>
              </a:cxnLst>
              <a:rect l="0" t="0" r="r" b="b"/>
              <a:pathLst>
                <a:path w="226" h="146">
                  <a:moveTo>
                    <a:pt x="226" y="44"/>
                  </a:moveTo>
                  <a:lnTo>
                    <a:pt x="226" y="146"/>
                  </a:lnTo>
                  <a:lnTo>
                    <a:pt x="0" y="114"/>
                  </a:lnTo>
                  <a:lnTo>
                    <a:pt x="0" y="0"/>
                  </a:lnTo>
                  <a:lnTo>
                    <a:pt x="226" y="4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47"/>
            <p:cNvSpPr>
              <a:spLocks/>
            </p:cNvSpPr>
            <p:nvPr/>
          </p:nvSpPr>
          <p:spPr bwMode="auto">
            <a:xfrm>
              <a:off x="1517" y="2678"/>
              <a:ext cx="90" cy="63"/>
            </a:xfrm>
            <a:custGeom>
              <a:avLst/>
              <a:gdLst>
                <a:gd name="T0" fmla="*/ 179 w 179"/>
                <a:gd name="T1" fmla="*/ 36 h 125"/>
                <a:gd name="T2" fmla="*/ 179 w 179"/>
                <a:gd name="T3" fmla="*/ 125 h 125"/>
                <a:gd name="T4" fmla="*/ 0 w 179"/>
                <a:gd name="T5" fmla="*/ 101 h 125"/>
                <a:gd name="T6" fmla="*/ 0 w 179"/>
                <a:gd name="T7" fmla="*/ 0 h 125"/>
                <a:gd name="T8" fmla="*/ 179 w 179"/>
                <a:gd name="T9" fmla="*/ 36 h 125"/>
              </a:gdLst>
              <a:ahLst/>
              <a:cxnLst>
                <a:cxn ang="0">
                  <a:pos x="T0" y="T1"/>
                </a:cxn>
                <a:cxn ang="0">
                  <a:pos x="T2" y="T3"/>
                </a:cxn>
                <a:cxn ang="0">
                  <a:pos x="T4" y="T5"/>
                </a:cxn>
                <a:cxn ang="0">
                  <a:pos x="T6" y="T7"/>
                </a:cxn>
                <a:cxn ang="0">
                  <a:pos x="T8" y="T9"/>
                </a:cxn>
              </a:cxnLst>
              <a:rect l="0" t="0" r="r" b="b"/>
              <a:pathLst>
                <a:path w="179" h="125">
                  <a:moveTo>
                    <a:pt x="179" y="36"/>
                  </a:moveTo>
                  <a:lnTo>
                    <a:pt x="179" y="125"/>
                  </a:lnTo>
                  <a:lnTo>
                    <a:pt x="0" y="101"/>
                  </a:lnTo>
                  <a:lnTo>
                    <a:pt x="0" y="0"/>
                  </a:lnTo>
                  <a:lnTo>
                    <a:pt x="179" y="3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48"/>
            <p:cNvSpPr>
              <a:spLocks/>
            </p:cNvSpPr>
            <p:nvPr/>
          </p:nvSpPr>
          <p:spPr bwMode="auto">
            <a:xfrm>
              <a:off x="1455" y="2997"/>
              <a:ext cx="114" cy="65"/>
            </a:xfrm>
            <a:custGeom>
              <a:avLst/>
              <a:gdLst>
                <a:gd name="T0" fmla="*/ 0 w 227"/>
                <a:gd name="T1" fmla="*/ 130 h 130"/>
                <a:gd name="T2" fmla="*/ 0 w 227"/>
                <a:gd name="T3" fmla="*/ 20 h 130"/>
                <a:gd name="T4" fmla="*/ 227 w 227"/>
                <a:gd name="T5" fmla="*/ 0 h 130"/>
                <a:gd name="T6" fmla="*/ 227 w 227"/>
                <a:gd name="T7" fmla="*/ 99 h 130"/>
                <a:gd name="T8" fmla="*/ 0 w 227"/>
                <a:gd name="T9" fmla="*/ 130 h 130"/>
              </a:gdLst>
              <a:ahLst/>
              <a:cxnLst>
                <a:cxn ang="0">
                  <a:pos x="T0" y="T1"/>
                </a:cxn>
                <a:cxn ang="0">
                  <a:pos x="T2" y="T3"/>
                </a:cxn>
                <a:cxn ang="0">
                  <a:pos x="T4" y="T5"/>
                </a:cxn>
                <a:cxn ang="0">
                  <a:pos x="T6" y="T7"/>
                </a:cxn>
                <a:cxn ang="0">
                  <a:pos x="T8" y="T9"/>
                </a:cxn>
              </a:cxnLst>
              <a:rect l="0" t="0" r="r" b="b"/>
              <a:pathLst>
                <a:path w="227" h="130">
                  <a:moveTo>
                    <a:pt x="0" y="130"/>
                  </a:moveTo>
                  <a:lnTo>
                    <a:pt x="0" y="20"/>
                  </a:lnTo>
                  <a:lnTo>
                    <a:pt x="227" y="0"/>
                  </a:lnTo>
                  <a:lnTo>
                    <a:pt x="227" y="99"/>
                  </a:lnTo>
                  <a:lnTo>
                    <a:pt x="0" y="13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49"/>
            <p:cNvSpPr>
              <a:spLocks/>
            </p:cNvSpPr>
            <p:nvPr/>
          </p:nvSpPr>
          <p:spPr bwMode="auto">
            <a:xfrm>
              <a:off x="1329" y="3008"/>
              <a:ext cx="113" cy="72"/>
            </a:xfrm>
            <a:custGeom>
              <a:avLst/>
              <a:gdLst>
                <a:gd name="T0" fmla="*/ 0 w 227"/>
                <a:gd name="T1" fmla="*/ 144 h 144"/>
                <a:gd name="T2" fmla="*/ 0 w 227"/>
                <a:gd name="T3" fmla="*/ 19 h 144"/>
                <a:gd name="T4" fmla="*/ 227 w 227"/>
                <a:gd name="T5" fmla="*/ 0 h 144"/>
                <a:gd name="T6" fmla="*/ 227 w 227"/>
                <a:gd name="T7" fmla="*/ 113 h 144"/>
                <a:gd name="T8" fmla="*/ 0 w 227"/>
                <a:gd name="T9" fmla="*/ 144 h 144"/>
              </a:gdLst>
              <a:ahLst/>
              <a:cxnLst>
                <a:cxn ang="0">
                  <a:pos x="T0" y="T1"/>
                </a:cxn>
                <a:cxn ang="0">
                  <a:pos x="T2" y="T3"/>
                </a:cxn>
                <a:cxn ang="0">
                  <a:pos x="T4" y="T5"/>
                </a:cxn>
                <a:cxn ang="0">
                  <a:pos x="T6" y="T7"/>
                </a:cxn>
                <a:cxn ang="0">
                  <a:pos x="T8" y="T9"/>
                </a:cxn>
              </a:cxnLst>
              <a:rect l="0" t="0" r="r" b="b"/>
              <a:pathLst>
                <a:path w="227" h="144">
                  <a:moveTo>
                    <a:pt x="0" y="144"/>
                  </a:moveTo>
                  <a:lnTo>
                    <a:pt x="0" y="19"/>
                  </a:lnTo>
                  <a:lnTo>
                    <a:pt x="227" y="0"/>
                  </a:lnTo>
                  <a:lnTo>
                    <a:pt x="227" y="113"/>
                  </a:lnTo>
                  <a:lnTo>
                    <a:pt x="0" y="14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50"/>
            <p:cNvSpPr>
              <a:spLocks/>
            </p:cNvSpPr>
            <p:nvPr/>
          </p:nvSpPr>
          <p:spPr bwMode="auto">
            <a:xfrm>
              <a:off x="1202" y="2863"/>
              <a:ext cx="113" cy="70"/>
            </a:xfrm>
            <a:custGeom>
              <a:avLst/>
              <a:gdLst>
                <a:gd name="T0" fmla="*/ 227 w 227"/>
                <a:gd name="T1" fmla="*/ 7 h 141"/>
                <a:gd name="T2" fmla="*/ 227 w 227"/>
                <a:gd name="T3" fmla="*/ 134 h 141"/>
                <a:gd name="T4" fmla="*/ 0 w 227"/>
                <a:gd name="T5" fmla="*/ 141 h 141"/>
                <a:gd name="T6" fmla="*/ 0 w 227"/>
                <a:gd name="T7" fmla="*/ 0 h 141"/>
                <a:gd name="T8" fmla="*/ 227 w 227"/>
                <a:gd name="T9" fmla="*/ 7 h 141"/>
              </a:gdLst>
              <a:ahLst/>
              <a:cxnLst>
                <a:cxn ang="0">
                  <a:pos x="T0" y="T1"/>
                </a:cxn>
                <a:cxn ang="0">
                  <a:pos x="T2" y="T3"/>
                </a:cxn>
                <a:cxn ang="0">
                  <a:pos x="T4" y="T5"/>
                </a:cxn>
                <a:cxn ang="0">
                  <a:pos x="T6" y="T7"/>
                </a:cxn>
                <a:cxn ang="0">
                  <a:pos x="T8" y="T9"/>
                </a:cxn>
              </a:cxnLst>
              <a:rect l="0" t="0" r="r" b="b"/>
              <a:pathLst>
                <a:path w="227" h="141">
                  <a:moveTo>
                    <a:pt x="227" y="7"/>
                  </a:moveTo>
                  <a:lnTo>
                    <a:pt x="227" y="134"/>
                  </a:lnTo>
                  <a:lnTo>
                    <a:pt x="0" y="141"/>
                  </a:lnTo>
                  <a:lnTo>
                    <a:pt x="0" y="0"/>
                  </a:lnTo>
                  <a:lnTo>
                    <a:pt x="227" y="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51"/>
            <p:cNvSpPr>
              <a:spLocks/>
            </p:cNvSpPr>
            <p:nvPr/>
          </p:nvSpPr>
          <p:spPr bwMode="auto">
            <a:xfrm>
              <a:off x="1263" y="2786"/>
              <a:ext cx="113" cy="68"/>
            </a:xfrm>
            <a:custGeom>
              <a:avLst/>
              <a:gdLst>
                <a:gd name="T0" fmla="*/ 227 w 227"/>
                <a:gd name="T1" fmla="*/ 17 h 135"/>
                <a:gd name="T2" fmla="*/ 227 w 227"/>
                <a:gd name="T3" fmla="*/ 135 h 135"/>
                <a:gd name="T4" fmla="*/ 0 w 227"/>
                <a:gd name="T5" fmla="*/ 130 h 135"/>
                <a:gd name="T6" fmla="*/ 0 w 227"/>
                <a:gd name="T7" fmla="*/ 0 h 135"/>
                <a:gd name="T8" fmla="*/ 227 w 227"/>
                <a:gd name="T9" fmla="*/ 17 h 135"/>
              </a:gdLst>
              <a:ahLst/>
              <a:cxnLst>
                <a:cxn ang="0">
                  <a:pos x="T0" y="T1"/>
                </a:cxn>
                <a:cxn ang="0">
                  <a:pos x="T2" y="T3"/>
                </a:cxn>
                <a:cxn ang="0">
                  <a:pos x="T4" y="T5"/>
                </a:cxn>
                <a:cxn ang="0">
                  <a:pos x="T6" y="T7"/>
                </a:cxn>
                <a:cxn ang="0">
                  <a:pos x="T8" y="T9"/>
                </a:cxn>
              </a:cxnLst>
              <a:rect l="0" t="0" r="r" b="b"/>
              <a:pathLst>
                <a:path w="227" h="135">
                  <a:moveTo>
                    <a:pt x="227" y="17"/>
                  </a:moveTo>
                  <a:lnTo>
                    <a:pt x="227" y="135"/>
                  </a:lnTo>
                  <a:lnTo>
                    <a:pt x="0" y="130"/>
                  </a:lnTo>
                  <a:lnTo>
                    <a:pt x="0" y="0"/>
                  </a:lnTo>
                  <a:lnTo>
                    <a:pt x="227" y="1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52"/>
            <p:cNvSpPr>
              <a:spLocks/>
            </p:cNvSpPr>
            <p:nvPr/>
          </p:nvSpPr>
          <p:spPr bwMode="auto">
            <a:xfrm>
              <a:off x="1329" y="2716"/>
              <a:ext cx="113" cy="71"/>
            </a:xfrm>
            <a:custGeom>
              <a:avLst/>
              <a:gdLst>
                <a:gd name="T0" fmla="*/ 227 w 227"/>
                <a:gd name="T1" fmla="*/ 32 h 143"/>
                <a:gd name="T2" fmla="*/ 227 w 227"/>
                <a:gd name="T3" fmla="*/ 143 h 143"/>
                <a:gd name="T4" fmla="*/ 0 w 227"/>
                <a:gd name="T5" fmla="*/ 123 h 143"/>
                <a:gd name="T6" fmla="*/ 0 w 227"/>
                <a:gd name="T7" fmla="*/ 0 h 143"/>
                <a:gd name="T8" fmla="*/ 227 w 227"/>
                <a:gd name="T9" fmla="*/ 32 h 143"/>
              </a:gdLst>
              <a:ahLst/>
              <a:cxnLst>
                <a:cxn ang="0">
                  <a:pos x="T0" y="T1"/>
                </a:cxn>
                <a:cxn ang="0">
                  <a:pos x="T2" y="T3"/>
                </a:cxn>
                <a:cxn ang="0">
                  <a:pos x="T4" y="T5"/>
                </a:cxn>
                <a:cxn ang="0">
                  <a:pos x="T6" y="T7"/>
                </a:cxn>
                <a:cxn ang="0">
                  <a:pos x="T8" y="T9"/>
                </a:cxn>
              </a:cxnLst>
              <a:rect l="0" t="0" r="r" b="b"/>
              <a:pathLst>
                <a:path w="227" h="143">
                  <a:moveTo>
                    <a:pt x="227" y="32"/>
                  </a:moveTo>
                  <a:lnTo>
                    <a:pt x="227" y="143"/>
                  </a:lnTo>
                  <a:lnTo>
                    <a:pt x="0" y="123"/>
                  </a:lnTo>
                  <a:lnTo>
                    <a:pt x="0" y="0"/>
                  </a:lnTo>
                  <a:lnTo>
                    <a:pt x="227" y="3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53"/>
            <p:cNvSpPr>
              <a:spLocks/>
            </p:cNvSpPr>
            <p:nvPr/>
          </p:nvSpPr>
          <p:spPr bwMode="auto">
            <a:xfrm>
              <a:off x="1455" y="2734"/>
              <a:ext cx="114" cy="64"/>
            </a:xfrm>
            <a:custGeom>
              <a:avLst/>
              <a:gdLst>
                <a:gd name="T0" fmla="*/ 227 w 227"/>
                <a:gd name="T1" fmla="*/ 32 h 129"/>
                <a:gd name="T2" fmla="*/ 227 w 227"/>
                <a:gd name="T3" fmla="*/ 129 h 129"/>
                <a:gd name="T4" fmla="*/ 0 w 227"/>
                <a:gd name="T5" fmla="*/ 109 h 129"/>
                <a:gd name="T6" fmla="*/ 0 w 227"/>
                <a:gd name="T7" fmla="*/ 0 h 129"/>
                <a:gd name="T8" fmla="*/ 227 w 227"/>
                <a:gd name="T9" fmla="*/ 32 h 129"/>
              </a:gdLst>
              <a:ahLst/>
              <a:cxnLst>
                <a:cxn ang="0">
                  <a:pos x="T0" y="T1"/>
                </a:cxn>
                <a:cxn ang="0">
                  <a:pos x="T2" y="T3"/>
                </a:cxn>
                <a:cxn ang="0">
                  <a:pos x="T4" y="T5"/>
                </a:cxn>
                <a:cxn ang="0">
                  <a:pos x="T6" y="T7"/>
                </a:cxn>
                <a:cxn ang="0">
                  <a:pos x="T8" y="T9"/>
                </a:cxn>
              </a:cxnLst>
              <a:rect l="0" t="0" r="r" b="b"/>
              <a:pathLst>
                <a:path w="227" h="129">
                  <a:moveTo>
                    <a:pt x="227" y="32"/>
                  </a:moveTo>
                  <a:lnTo>
                    <a:pt x="227" y="129"/>
                  </a:lnTo>
                  <a:lnTo>
                    <a:pt x="0" y="109"/>
                  </a:lnTo>
                  <a:lnTo>
                    <a:pt x="0" y="0"/>
                  </a:lnTo>
                  <a:lnTo>
                    <a:pt x="227" y="3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54"/>
            <p:cNvSpPr>
              <a:spLocks/>
            </p:cNvSpPr>
            <p:nvPr/>
          </p:nvSpPr>
          <p:spPr bwMode="auto">
            <a:xfrm>
              <a:off x="1517" y="2934"/>
              <a:ext cx="90" cy="54"/>
            </a:xfrm>
            <a:custGeom>
              <a:avLst/>
              <a:gdLst>
                <a:gd name="T0" fmla="*/ 0 w 179"/>
                <a:gd name="T1" fmla="*/ 108 h 108"/>
                <a:gd name="T2" fmla="*/ 0 w 179"/>
                <a:gd name="T3" fmla="*/ 6 h 108"/>
                <a:gd name="T4" fmla="*/ 179 w 179"/>
                <a:gd name="T5" fmla="*/ 0 h 108"/>
                <a:gd name="T6" fmla="*/ 179 w 179"/>
                <a:gd name="T7" fmla="*/ 92 h 108"/>
                <a:gd name="T8" fmla="*/ 0 w 179"/>
                <a:gd name="T9" fmla="*/ 108 h 108"/>
              </a:gdLst>
              <a:ahLst/>
              <a:cxnLst>
                <a:cxn ang="0">
                  <a:pos x="T0" y="T1"/>
                </a:cxn>
                <a:cxn ang="0">
                  <a:pos x="T2" y="T3"/>
                </a:cxn>
                <a:cxn ang="0">
                  <a:pos x="T4" y="T5"/>
                </a:cxn>
                <a:cxn ang="0">
                  <a:pos x="T6" y="T7"/>
                </a:cxn>
                <a:cxn ang="0">
                  <a:pos x="T8" y="T9"/>
                </a:cxn>
              </a:cxnLst>
              <a:rect l="0" t="0" r="r" b="b"/>
              <a:pathLst>
                <a:path w="179" h="108">
                  <a:moveTo>
                    <a:pt x="0" y="108"/>
                  </a:moveTo>
                  <a:lnTo>
                    <a:pt x="0" y="6"/>
                  </a:lnTo>
                  <a:lnTo>
                    <a:pt x="179" y="0"/>
                  </a:lnTo>
                  <a:lnTo>
                    <a:pt x="179" y="92"/>
                  </a:lnTo>
                  <a:lnTo>
                    <a:pt x="0" y="10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55"/>
            <p:cNvSpPr>
              <a:spLocks/>
            </p:cNvSpPr>
            <p:nvPr/>
          </p:nvSpPr>
          <p:spPr bwMode="auto">
            <a:xfrm>
              <a:off x="1390" y="2938"/>
              <a:ext cx="113" cy="60"/>
            </a:xfrm>
            <a:custGeom>
              <a:avLst/>
              <a:gdLst>
                <a:gd name="T0" fmla="*/ 0 w 226"/>
                <a:gd name="T1" fmla="*/ 122 h 122"/>
                <a:gd name="T2" fmla="*/ 0 w 226"/>
                <a:gd name="T3" fmla="*/ 7 h 122"/>
                <a:gd name="T4" fmla="*/ 226 w 226"/>
                <a:gd name="T5" fmla="*/ 0 h 122"/>
                <a:gd name="T6" fmla="*/ 226 w 226"/>
                <a:gd name="T7" fmla="*/ 102 h 122"/>
                <a:gd name="T8" fmla="*/ 0 w 226"/>
                <a:gd name="T9" fmla="*/ 122 h 122"/>
              </a:gdLst>
              <a:ahLst/>
              <a:cxnLst>
                <a:cxn ang="0">
                  <a:pos x="T0" y="T1"/>
                </a:cxn>
                <a:cxn ang="0">
                  <a:pos x="T2" y="T3"/>
                </a:cxn>
                <a:cxn ang="0">
                  <a:pos x="T4" y="T5"/>
                </a:cxn>
                <a:cxn ang="0">
                  <a:pos x="T6" y="T7"/>
                </a:cxn>
                <a:cxn ang="0">
                  <a:pos x="T8" y="T9"/>
                </a:cxn>
              </a:cxnLst>
              <a:rect l="0" t="0" r="r" b="b"/>
              <a:pathLst>
                <a:path w="226" h="122">
                  <a:moveTo>
                    <a:pt x="0" y="122"/>
                  </a:moveTo>
                  <a:lnTo>
                    <a:pt x="0" y="7"/>
                  </a:lnTo>
                  <a:lnTo>
                    <a:pt x="226" y="0"/>
                  </a:lnTo>
                  <a:lnTo>
                    <a:pt x="226" y="102"/>
                  </a:lnTo>
                  <a:lnTo>
                    <a:pt x="0" y="12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56"/>
            <p:cNvSpPr>
              <a:spLocks/>
            </p:cNvSpPr>
            <p:nvPr/>
          </p:nvSpPr>
          <p:spPr bwMode="auto">
            <a:xfrm>
              <a:off x="1329" y="2866"/>
              <a:ext cx="113" cy="63"/>
            </a:xfrm>
            <a:custGeom>
              <a:avLst/>
              <a:gdLst>
                <a:gd name="T0" fmla="*/ 227 w 227"/>
                <a:gd name="T1" fmla="*/ 5 h 125"/>
                <a:gd name="T2" fmla="*/ 227 w 227"/>
                <a:gd name="T3" fmla="*/ 118 h 125"/>
                <a:gd name="T4" fmla="*/ 0 w 227"/>
                <a:gd name="T5" fmla="*/ 125 h 125"/>
                <a:gd name="T6" fmla="*/ 0 w 227"/>
                <a:gd name="T7" fmla="*/ 0 h 125"/>
                <a:gd name="T8" fmla="*/ 227 w 227"/>
                <a:gd name="T9" fmla="*/ 5 h 125"/>
              </a:gdLst>
              <a:ahLst/>
              <a:cxnLst>
                <a:cxn ang="0">
                  <a:pos x="T0" y="T1"/>
                </a:cxn>
                <a:cxn ang="0">
                  <a:pos x="T2" y="T3"/>
                </a:cxn>
                <a:cxn ang="0">
                  <a:pos x="T4" y="T5"/>
                </a:cxn>
                <a:cxn ang="0">
                  <a:pos x="T6" y="T7"/>
                </a:cxn>
                <a:cxn ang="0">
                  <a:pos x="T8" y="T9"/>
                </a:cxn>
              </a:cxnLst>
              <a:rect l="0" t="0" r="r" b="b"/>
              <a:pathLst>
                <a:path w="227" h="125">
                  <a:moveTo>
                    <a:pt x="227" y="5"/>
                  </a:moveTo>
                  <a:lnTo>
                    <a:pt x="227" y="118"/>
                  </a:lnTo>
                  <a:lnTo>
                    <a:pt x="0" y="125"/>
                  </a:lnTo>
                  <a:lnTo>
                    <a:pt x="0" y="0"/>
                  </a:lnTo>
                  <a:lnTo>
                    <a:pt x="227" y="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57"/>
            <p:cNvSpPr>
              <a:spLocks/>
            </p:cNvSpPr>
            <p:nvPr/>
          </p:nvSpPr>
          <p:spPr bwMode="auto">
            <a:xfrm>
              <a:off x="1390" y="2797"/>
              <a:ext cx="113" cy="61"/>
            </a:xfrm>
            <a:custGeom>
              <a:avLst/>
              <a:gdLst>
                <a:gd name="T0" fmla="*/ 226 w 226"/>
                <a:gd name="T1" fmla="*/ 17 h 121"/>
                <a:gd name="T2" fmla="*/ 226 w 226"/>
                <a:gd name="T3" fmla="*/ 121 h 121"/>
                <a:gd name="T4" fmla="*/ 0 w 226"/>
                <a:gd name="T5" fmla="*/ 114 h 121"/>
                <a:gd name="T6" fmla="*/ 0 w 226"/>
                <a:gd name="T7" fmla="*/ 0 h 121"/>
                <a:gd name="T8" fmla="*/ 226 w 226"/>
                <a:gd name="T9" fmla="*/ 17 h 121"/>
              </a:gdLst>
              <a:ahLst/>
              <a:cxnLst>
                <a:cxn ang="0">
                  <a:pos x="T0" y="T1"/>
                </a:cxn>
                <a:cxn ang="0">
                  <a:pos x="T2" y="T3"/>
                </a:cxn>
                <a:cxn ang="0">
                  <a:pos x="T4" y="T5"/>
                </a:cxn>
                <a:cxn ang="0">
                  <a:pos x="T6" y="T7"/>
                </a:cxn>
                <a:cxn ang="0">
                  <a:pos x="T8" y="T9"/>
                </a:cxn>
              </a:cxnLst>
              <a:rect l="0" t="0" r="r" b="b"/>
              <a:pathLst>
                <a:path w="226" h="121">
                  <a:moveTo>
                    <a:pt x="226" y="17"/>
                  </a:moveTo>
                  <a:lnTo>
                    <a:pt x="226" y="121"/>
                  </a:lnTo>
                  <a:lnTo>
                    <a:pt x="0" y="114"/>
                  </a:lnTo>
                  <a:lnTo>
                    <a:pt x="0" y="0"/>
                  </a:lnTo>
                  <a:lnTo>
                    <a:pt x="226" y="1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 name="Freeform 58"/>
            <p:cNvSpPr>
              <a:spLocks/>
            </p:cNvSpPr>
            <p:nvPr/>
          </p:nvSpPr>
          <p:spPr bwMode="auto">
            <a:xfrm>
              <a:off x="1517" y="2807"/>
              <a:ext cx="90" cy="53"/>
            </a:xfrm>
            <a:custGeom>
              <a:avLst/>
              <a:gdLst>
                <a:gd name="T0" fmla="*/ 179 w 179"/>
                <a:gd name="T1" fmla="*/ 16 h 108"/>
                <a:gd name="T2" fmla="*/ 179 w 179"/>
                <a:gd name="T3" fmla="*/ 108 h 108"/>
                <a:gd name="T4" fmla="*/ 0 w 179"/>
                <a:gd name="T5" fmla="*/ 102 h 108"/>
                <a:gd name="T6" fmla="*/ 0 w 179"/>
                <a:gd name="T7" fmla="*/ 0 h 108"/>
                <a:gd name="T8" fmla="*/ 179 w 179"/>
                <a:gd name="T9" fmla="*/ 16 h 108"/>
              </a:gdLst>
              <a:ahLst/>
              <a:cxnLst>
                <a:cxn ang="0">
                  <a:pos x="T0" y="T1"/>
                </a:cxn>
                <a:cxn ang="0">
                  <a:pos x="T2" y="T3"/>
                </a:cxn>
                <a:cxn ang="0">
                  <a:pos x="T4" y="T5"/>
                </a:cxn>
                <a:cxn ang="0">
                  <a:pos x="T6" y="T7"/>
                </a:cxn>
                <a:cxn ang="0">
                  <a:pos x="T8" y="T9"/>
                </a:cxn>
              </a:cxnLst>
              <a:rect l="0" t="0" r="r" b="b"/>
              <a:pathLst>
                <a:path w="179" h="108">
                  <a:moveTo>
                    <a:pt x="179" y="16"/>
                  </a:moveTo>
                  <a:lnTo>
                    <a:pt x="179" y="108"/>
                  </a:lnTo>
                  <a:lnTo>
                    <a:pt x="0" y="102"/>
                  </a:lnTo>
                  <a:lnTo>
                    <a:pt x="0" y="0"/>
                  </a:lnTo>
                  <a:lnTo>
                    <a:pt x="179" y="1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6" name="Freeform 59"/>
            <p:cNvSpPr>
              <a:spLocks/>
            </p:cNvSpPr>
            <p:nvPr/>
          </p:nvSpPr>
          <p:spPr bwMode="auto">
            <a:xfrm>
              <a:off x="1455" y="2870"/>
              <a:ext cx="114" cy="55"/>
            </a:xfrm>
            <a:custGeom>
              <a:avLst/>
              <a:gdLst>
                <a:gd name="T0" fmla="*/ 0 w 227"/>
                <a:gd name="T1" fmla="*/ 111 h 111"/>
                <a:gd name="T2" fmla="*/ 0 w 227"/>
                <a:gd name="T3" fmla="*/ 0 h 111"/>
                <a:gd name="T4" fmla="*/ 227 w 227"/>
                <a:gd name="T5" fmla="*/ 5 h 111"/>
                <a:gd name="T6" fmla="*/ 227 w 227"/>
                <a:gd name="T7" fmla="*/ 104 h 111"/>
                <a:gd name="T8" fmla="*/ 0 w 227"/>
                <a:gd name="T9" fmla="*/ 111 h 111"/>
              </a:gdLst>
              <a:ahLst/>
              <a:cxnLst>
                <a:cxn ang="0">
                  <a:pos x="T0" y="T1"/>
                </a:cxn>
                <a:cxn ang="0">
                  <a:pos x="T2" y="T3"/>
                </a:cxn>
                <a:cxn ang="0">
                  <a:pos x="T4" y="T5"/>
                </a:cxn>
                <a:cxn ang="0">
                  <a:pos x="T6" y="T7"/>
                </a:cxn>
                <a:cxn ang="0">
                  <a:pos x="T8" y="T9"/>
                </a:cxn>
              </a:cxnLst>
              <a:rect l="0" t="0" r="r" b="b"/>
              <a:pathLst>
                <a:path w="227" h="111">
                  <a:moveTo>
                    <a:pt x="0" y="111"/>
                  </a:moveTo>
                  <a:lnTo>
                    <a:pt x="0" y="0"/>
                  </a:lnTo>
                  <a:lnTo>
                    <a:pt x="227" y="5"/>
                  </a:lnTo>
                  <a:lnTo>
                    <a:pt x="227" y="104"/>
                  </a:lnTo>
                  <a:lnTo>
                    <a:pt x="0" y="11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7" name="Freeform 60"/>
            <p:cNvSpPr>
              <a:spLocks/>
            </p:cNvSpPr>
            <p:nvPr/>
          </p:nvSpPr>
          <p:spPr bwMode="auto">
            <a:xfrm>
              <a:off x="1582" y="2873"/>
              <a:ext cx="25" cy="48"/>
            </a:xfrm>
            <a:custGeom>
              <a:avLst/>
              <a:gdLst>
                <a:gd name="T0" fmla="*/ 0 w 49"/>
                <a:gd name="T1" fmla="*/ 0 h 95"/>
                <a:gd name="T2" fmla="*/ 49 w 49"/>
                <a:gd name="T3" fmla="*/ 0 h 95"/>
                <a:gd name="T4" fmla="*/ 49 w 49"/>
                <a:gd name="T5" fmla="*/ 93 h 95"/>
                <a:gd name="T6" fmla="*/ 0 w 49"/>
                <a:gd name="T7" fmla="*/ 95 h 95"/>
                <a:gd name="T8" fmla="*/ 0 w 49"/>
                <a:gd name="T9" fmla="*/ 0 h 95"/>
              </a:gdLst>
              <a:ahLst/>
              <a:cxnLst>
                <a:cxn ang="0">
                  <a:pos x="T0" y="T1"/>
                </a:cxn>
                <a:cxn ang="0">
                  <a:pos x="T2" y="T3"/>
                </a:cxn>
                <a:cxn ang="0">
                  <a:pos x="T4" y="T5"/>
                </a:cxn>
                <a:cxn ang="0">
                  <a:pos x="T6" y="T7"/>
                </a:cxn>
                <a:cxn ang="0">
                  <a:pos x="T8" y="T9"/>
                </a:cxn>
              </a:cxnLst>
              <a:rect l="0" t="0" r="r" b="b"/>
              <a:pathLst>
                <a:path w="49" h="95">
                  <a:moveTo>
                    <a:pt x="0" y="0"/>
                  </a:moveTo>
                  <a:lnTo>
                    <a:pt x="49" y="0"/>
                  </a:lnTo>
                  <a:lnTo>
                    <a:pt x="49" y="93"/>
                  </a:lnTo>
                  <a:lnTo>
                    <a:pt x="0" y="95"/>
                  </a:lnTo>
                  <a:lnTo>
                    <a:pt x="0"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8" name="Freeform 61"/>
            <p:cNvSpPr>
              <a:spLocks/>
            </p:cNvSpPr>
            <p:nvPr/>
          </p:nvSpPr>
          <p:spPr bwMode="auto">
            <a:xfrm>
              <a:off x="1582" y="2751"/>
              <a:ext cx="25" cy="49"/>
            </a:xfrm>
            <a:custGeom>
              <a:avLst/>
              <a:gdLst>
                <a:gd name="T0" fmla="*/ 49 w 49"/>
                <a:gd name="T1" fmla="*/ 99 h 99"/>
                <a:gd name="T2" fmla="*/ 0 w 49"/>
                <a:gd name="T3" fmla="*/ 95 h 99"/>
                <a:gd name="T4" fmla="*/ 0 w 49"/>
                <a:gd name="T5" fmla="*/ 0 h 99"/>
                <a:gd name="T6" fmla="*/ 49 w 49"/>
                <a:gd name="T7" fmla="*/ 6 h 99"/>
                <a:gd name="T8" fmla="*/ 49 w 49"/>
                <a:gd name="T9" fmla="*/ 99 h 99"/>
              </a:gdLst>
              <a:ahLst/>
              <a:cxnLst>
                <a:cxn ang="0">
                  <a:pos x="T0" y="T1"/>
                </a:cxn>
                <a:cxn ang="0">
                  <a:pos x="T2" y="T3"/>
                </a:cxn>
                <a:cxn ang="0">
                  <a:pos x="T4" y="T5"/>
                </a:cxn>
                <a:cxn ang="0">
                  <a:pos x="T6" y="T7"/>
                </a:cxn>
                <a:cxn ang="0">
                  <a:pos x="T8" y="T9"/>
                </a:cxn>
              </a:cxnLst>
              <a:rect l="0" t="0" r="r" b="b"/>
              <a:pathLst>
                <a:path w="49" h="99">
                  <a:moveTo>
                    <a:pt x="49" y="99"/>
                  </a:moveTo>
                  <a:lnTo>
                    <a:pt x="0" y="95"/>
                  </a:lnTo>
                  <a:lnTo>
                    <a:pt x="0" y="0"/>
                  </a:lnTo>
                  <a:lnTo>
                    <a:pt x="49" y="6"/>
                  </a:lnTo>
                  <a:lnTo>
                    <a:pt x="49" y="9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62"/>
            <p:cNvSpPr>
              <a:spLocks/>
            </p:cNvSpPr>
            <p:nvPr/>
          </p:nvSpPr>
          <p:spPr bwMode="auto">
            <a:xfrm>
              <a:off x="1263" y="2941"/>
              <a:ext cx="113" cy="69"/>
            </a:xfrm>
            <a:custGeom>
              <a:avLst/>
              <a:gdLst>
                <a:gd name="T0" fmla="*/ 227 w 227"/>
                <a:gd name="T1" fmla="*/ 0 h 138"/>
                <a:gd name="T2" fmla="*/ 227 w 227"/>
                <a:gd name="T3" fmla="*/ 118 h 138"/>
                <a:gd name="T4" fmla="*/ 0 w 227"/>
                <a:gd name="T5" fmla="*/ 138 h 138"/>
                <a:gd name="T6" fmla="*/ 0 w 227"/>
                <a:gd name="T7" fmla="*/ 7 h 138"/>
                <a:gd name="T8" fmla="*/ 227 w 227"/>
                <a:gd name="T9" fmla="*/ 0 h 138"/>
              </a:gdLst>
              <a:ahLst/>
              <a:cxnLst>
                <a:cxn ang="0">
                  <a:pos x="T0" y="T1"/>
                </a:cxn>
                <a:cxn ang="0">
                  <a:pos x="T2" y="T3"/>
                </a:cxn>
                <a:cxn ang="0">
                  <a:pos x="T4" y="T5"/>
                </a:cxn>
                <a:cxn ang="0">
                  <a:pos x="T6" y="T7"/>
                </a:cxn>
                <a:cxn ang="0">
                  <a:pos x="T8" y="T9"/>
                </a:cxn>
              </a:cxnLst>
              <a:rect l="0" t="0" r="r" b="b"/>
              <a:pathLst>
                <a:path w="227" h="138">
                  <a:moveTo>
                    <a:pt x="227" y="0"/>
                  </a:moveTo>
                  <a:lnTo>
                    <a:pt x="227" y="118"/>
                  </a:lnTo>
                  <a:lnTo>
                    <a:pt x="0" y="138"/>
                  </a:lnTo>
                  <a:lnTo>
                    <a:pt x="0" y="7"/>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0" name="Freeform 63"/>
            <p:cNvSpPr>
              <a:spLocks/>
            </p:cNvSpPr>
            <p:nvPr/>
          </p:nvSpPr>
          <p:spPr bwMode="auto">
            <a:xfrm>
              <a:off x="1582" y="2994"/>
              <a:ext cx="25" cy="50"/>
            </a:xfrm>
            <a:custGeom>
              <a:avLst/>
              <a:gdLst>
                <a:gd name="T0" fmla="*/ 0 w 49"/>
                <a:gd name="T1" fmla="*/ 3 h 100"/>
                <a:gd name="T2" fmla="*/ 49 w 49"/>
                <a:gd name="T3" fmla="*/ 0 h 100"/>
                <a:gd name="T4" fmla="*/ 49 w 49"/>
                <a:gd name="T5" fmla="*/ 93 h 100"/>
                <a:gd name="T6" fmla="*/ 0 w 49"/>
                <a:gd name="T7" fmla="*/ 100 h 100"/>
                <a:gd name="T8" fmla="*/ 0 w 49"/>
                <a:gd name="T9" fmla="*/ 3 h 100"/>
              </a:gdLst>
              <a:ahLst/>
              <a:cxnLst>
                <a:cxn ang="0">
                  <a:pos x="T0" y="T1"/>
                </a:cxn>
                <a:cxn ang="0">
                  <a:pos x="T2" y="T3"/>
                </a:cxn>
                <a:cxn ang="0">
                  <a:pos x="T4" y="T5"/>
                </a:cxn>
                <a:cxn ang="0">
                  <a:pos x="T6" y="T7"/>
                </a:cxn>
                <a:cxn ang="0">
                  <a:pos x="T8" y="T9"/>
                </a:cxn>
              </a:cxnLst>
              <a:rect l="0" t="0" r="r" b="b"/>
              <a:pathLst>
                <a:path w="49" h="100">
                  <a:moveTo>
                    <a:pt x="0" y="3"/>
                  </a:moveTo>
                  <a:lnTo>
                    <a:pt x="49" y="0"/>
                  </a:lnTo>
                  <a:lnTo>
                    <a:pt x="49" y="93"/>
                  </a:lnTo>
                  <a:lnTo>
                    <a:pt x="0" y="100"/>
                  </a:lnTo>
                  <a:lnTo>
                    <a:pt x="0" y="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Freeform 64"/>
            <p:cNvSpPr>
              <a:spLocks/>
            </p:cNvSpPr>
            <p:nvPr/>
          </p:nvSpPr>
          <p:spPr bwMode="auto">
            <a:xfrm>
              <a:off x="1136" y="2946"/>
              <a:ext cx="113" cy="74"/>
            </a:xfrm>
            <a:custGeom>
              <a:avLst/>
              <a:gdLst>
                <a:gd name="T0" fmla="*/ 227 w 227"/>
                <a:gd name="T1" fmla="*/ 0 h 150"/>
                <a:gd name="T2" fmla="*/ 227 w 227"/>
                <a:gd name="T3" fmla="*/ 130 h 150"/>
                <a:gd name="T4" fmla="*/ 0 w 227"/>
                <a:gd name="T5" fmla="*/ 150 h 150"/>
                <a:gd name="T6" fmla="*/ 0 w 227"/>
                <a:gd name="T7" fmla="*/ 7 h 150"/>
                <a:gd name="T8" fmla="*/ 227 w 227"/>
                <a:gd name="T9" fmla="*/ 0 h 150"/>
              </a:gdLst>
              <a:ahLst/>
              <a:cxnLst>
                <a:cxn ang="0">
                  <a:pos x="T0" y="T1"/>
                </a:cxn>
                <a:cxn ang="0">
                  <a:pos x="T2" y="T3"/>
                </a:cxn>
                <a:cxn ang="0">
                  <a:pos x="T4" y="T5"/>
                </a:cxn>
                <a:cxn ang="0">
                  <a:pos x="T6" y="T7"/>
                </a:cxn>
                <a:cxn ang="0">
                  <a:pos x="T8" y="T9"/>
                </a:cxn>
              </a:cxnLst>
              <a:rect l="0" t="0" r="r" b="b"/>
              <a:pathLst>
                <a:path w="227" h="150">
                  <a:moveTo>
                    <a:pt x="227" y="0"/>
                  </a:moveTo>
                  <a:lnTo>
                    <a:pt x="227" y="130"/>
                  </a:lnTo>
                  <a:lnTo>
                    <a:pt x="0" y="150"/>
                  </a:lnTo>
                  <a:lnTo>
                    <a:pt x="0" y="7"/>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65"/>
            <p:cNvSpPr>
              <a:spLocks/>
            </p:cNvSpPr>
            <p:nvPr/>
          </p:nvSpPr>
          <p:spPr bwMode="auto">
            <a:xfrm>
              <a:off x="1202" y="3019"/>
              <a:ext cx="113" cy="80"/>
            </a:xfrm>
            <a:custGeom>
              <a:avLst/>
              <a:gdLst>
                <a:gd name="T0" fmla="*/ 227 w 227"/>
                <a:gd name="T1" fmla="*/ 0 h 160"/>
                <a:gd name="T2" fmla="*/ 227 w 227"/>
                <a:gd name="T3" fmla="*/ 127 h 160"/>
                <a:gd name="T4" fmla="*/ 0 w 227"/>
                <a:gd name="T5" fmla="*/ 160 h 160"/>
                <a:gd name="T6" fmla="*/ 0 w 227"/>
                <a:gd name="T7" fmla="*/ 20 h 160"/>
                <a:gd name="T8" fmla="*/ 227 w 227"/>
                <a:gd name="T9" fmla="*/ 0 h 160"/>
              </a:gdLst>
              <a:ahLst/>
              <a:cxnLst>
                <a:cxn ang="0">
                  <a:pos x="T0" y="T1"/>
                </a:cxn>
                <a:cxn ang="0">
                  <a:pos x="T2" y="T3"/>
                </a:cxn>
                <a:cxn ang="0">
                  <a:pos x="T4" y="T5"/>
                </a:cxn>
                <a:cxn ang="0">
                  <a:pos x="T6" y="T7"/>
                </a:cxn>
                <a:cxn ang="0">
                  <a:pos x="T8" y="T9"/>
                </a:cxn>
              </a:cxnLst>
              <a:rect l="0" t="0" r="r" b="b"/>
              <a:pathLst>
                <a:path w="227" h="160">
                  <a:moveTo>
                    <a:pt x="227" y="0"/>
                  </a:moveTo>
                  <a:lnTo>
                    <a:pt x="227" y="127"/>
                  </a:lnTo>
                  <a:lnTo>
                    <a:pt x="0" y="160"/>
                  </a:lnTo>
                  <a:lnTo>
                    <a:pt x="0" y="20"/>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66"/>
            <p:cNvSpPr>
              <a:spLocks/>
            </p:cNvSpPr>
            <p:nvPr/>
          </p:nvSpPr>
          <p:spPr bwMode="auto">
            <a:xfrm>
              <a:off x="1582" y="2629"/>
              <a:ext cx="25" cy="53"/>
            </a:xfrm>
            <a:custGeom>
              <a:avLst/>
              <a:gdLst>
                <a:gd name="T0" fmla="*/ 49 w 49"/>
                <a:gd name="T1" fmla="*/ 105 h 105"/>
                <a:gd name="T2" fmla="*/ 0 w 49"/>
                <a:gd name="T3" fmla="*/ 95 h 105"/>
                <a:gd name="T4" fmla="*/ 0 w 49"/>
                <a:gd name="T5" fmla="*/ 0 h 105"/>
                <a:gd name="T6" fmla="*/ 49 w 49"/>
                <a:gd name="T7" fmla="*/ 12 h 105"/>
                <a:gd name="T8" fmla="*/ 49 w 49"/>
                <a:gd name="T9" fmla="*/ 105 h 105"/>
              </a:gdLst>
              <a:ahLst/>
              <a:cxnLst>
                <a:cxn ang="0">
                  <a:pos x="T0" y="T1"/>
                </a:cxn>
                <a:cxn ang="0">
                  <a:pos x="T2" y="T3"/>
                </a:cxn>
                <a:cxn ang="0">
                  <a:pos x="T4" y="T5"/>
                </a:cxn>
                <a:cxn ang="0">
                  <a:pos x="T6" y="T7"/>
                </a:cxn>
                <a:cxn ang="0">
                  <a:pos x="T8" y="T9"/>
                </a:cxn>
              </a:cxnLst>
              <a:rect l="0" t="0" r="r" b="b"/>
              <a:pathLst>
                <a:path w="49" h="105">
                  <a:moveTo>
                    <a:pt x="49" y="105"/>
                  </a:moveTo>
                  <a:lnTo>
                    <a:pt x="0" y="95"/>
                  </a:lnTo>
                  <a:lnTo>
                    <a:pt x="0" y="0"/>
                  </a:lnTo>
                  <a:lnTo>
                    <a:pt x="49" y="12"/>
                  </a:lnTo>
                  <a:lnTo>
                    <a:pt x="49" y="10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67"/>
            <p:cNvSpPr>
              <a:spLocks/>
            </p:cNvSpPr>
            <p:nvPr/>
          </p:nvSpPr>
          <p:spPr bwMode="auto">
            <a:xfrm>
              <a:off x="1329" y="2566"/>
              <a:ext cx="113" cy="83"/>
            </a:xfrm>
            <a:custGeom>
              <a:avLst/>
              <a:gdLst>
                <a:gd name="T0" fmla="*/ 227 w 227"/>
                <a:gd name="T1" fmla="*/ 167 h 167"/>
                <a:gd name="T2" fmla="*/ 0 w 227"/>
                <a:gd name="T3" fmla="*/ 123 h 167"/>
                <a:gd name="T4" fmla="*/ 0 w 227"/>
                <a:gd name="T5" fmla="*/ 0 h 167"/>
                <a:gd name="T6" fmla="*/ 227 w 227"/>
                <a:gd name="T7" fmla="*/ 57 h 167"/>
                <a:gd name="T8" fmla="*/ 227 w 227"/>
                <a:gd name="T9" fmla="*/ 167 h 167"/>
              </a:gdLst>
              <a:ahLst/>
              <a:cxnLst>
                <a:cxn ang="0">
                  <a:pos x="T0" y="T1"/>
                </a:cxn>
                <a:cxn ang="0">
                  <a:pos x="T2" y="T3"/>
                </a:cxn>
                <a:cxn ang="0">
                  <a:pos x="T4" y="T5"/>
                </a:cxn>
                <a:cxn ang="0">
                  <a:pos x="T6" y="T7"/>
                </a:cxn>
                <a:cxn ang="0">
                  <a:pos x="T8" y="T9"/>
                </a:cxn>
              </a:cxnLst>
              <a:rect l="0" t="0" r="r" b="b"/>
              <a:pathLst>
                <a:path w="227" h="167">
                  <a:moveTo>
                    <a:pt x="227" y="167"/>
                  </a:moveTo>
                  <a:lnTo>
                    <a:pt x="0" y="123"/>
                  </a:lnTo>
                  <a:lnTo>
                    <a:pt x="0" y="0"/>
                  </a:lnTo>
                  <a:lnTo>
                    <a:pt x="227" y="57"/>
                  </a:lnTo>
                  <a:lnTo>
                    <a:pt x="227" y="16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68"/>
            <p:cNvSpPr>
              <a:spLocks/>
            </p:cNvSpPr>
            <p:nvPr/>
          </p:nvSpPr>
          <p:spPr bwMode="auto">
            <a:xfrm>
              <a:off x="1263" y="2471"/>
              <a:ext cx="113" cy="92"/>
            </a:xfrm>
            <a:custGeom>
              <a:avLst/>
              <a:gdLst>
                <a:gd name="T0" fmla="*/ 0 w 227"/>
                <a:gd name="T1" fmla="*/ 129 h 185"/>
                <a:gd name="T2" fmla="*/ 0 w 227"/>
                <a:gd name="T3" fmla="*/ 0 h 185"/>
                <a:gd name="T4" fmla="*/ 227 w 227"/>
                <a:gd name="T5" fmla="*/ 69 h 185"/>
                <a:gd name="T6" fmla="*/ 227 w 227"/>
                <a:gd name="T7" fmla="*/ 185 h 185"/>
                <a:gd name="T8" fmla="*/ 0 w 227"/>
                <a:gd name="T9" fmla="*/ 129 h 185"/>
              </a:gdLst>
              <a:ahLst/>
              <a:cxnLst>
                <a:cxn ang="0">
                  <a:pos x="T0" y="T1"/>
                </a:cxn>
                <a:cxn ang="0">
                  <a:pos x="T2" y="T3"/>
                </a:cxn>
                <a:cxn ang="0">
                  <a:pos x="T4" y="T5"/>
                </a:cxn>
                <a:cxn ang="0">
                  <a:pos x="T6" y="T7"/>
                </a:cxn>
                <a:cxn ang="0">
                  <a:pos x="T8" y="T9"/>
                </a:cxn>
              </a:cxnLst>
              <a:rect l="0" t="0" r="r" b="b"/>
              <a:pathLst>
                <a:path w="227" h="185">
                  <a:moveTo>
                    <a:pt x="0" y="129"/>
                  </a:moveTo>
                  <a:lnTo>
                    <a:pt x="0" y="0"/>
                  </a:lnTo>
                  <a:lnTo>
                    <a:pt x="227" y="69"/>
                  </a:lnTo>
                  <a:lnTo>
                    <a:pt x="227" y="185"/>
                  </a:lnTo>
                  <a:lnTo>
                    <a:pt x="0" y="12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69"/>
            <p:cNvSpPr>
              <a:spLocks/>
            </p:cNvSpPr>
            <p:nvPr/>
          </p:nvSpPr>
          <p:spPr bwMode="auto">
            <a:xfrm>
              <a:off x="1202" y="2369"/>
              <a:ext cx="113" cy="103"/>
            </a:xfrm>
            <a:custGeom>
              <a:avLst/>
              <a:gdLst>
                <a:gd name="T0" fmla="*/ 0 w 227"/>
                <a:gd name="T1" fmla="*/ 137 h 208"/>
                <a:gd name="T2" fmla="*/ 0 w 227"/>
                <a:gd name="T3" fmla="*/ 0 h 208"/>
                <a:gd name="T4" fmla="*/ 227 w 227"/>
                <a:gd name="T5" fmla="*/ 83 h 208"/>
                <a:gd name="T6" fmla="*/ 227 w 227"/>
                <a:gd name="T7" fmla="*/ 208 h 208"/>
                <a:gd name="T8" fmla="*/ 0 w 227"/>
                <a:gd name="T9" fmla="*/ 137 h 208"/>
              </a:gdLst>
              <a:ahLst/>
              <a:cxnLst>
                <a:cxn ang="0">
                  <a:pos x="T0" y="T1"/>
                </a:cxn>
                <a:cxn ang="0">
                  <a:pos x="T2" y="T3"/>
                </a:cxn>
                <a:cxn ang="0">
                  <a:pos x="T4" y="T5"/>
                </a:cxn>
                <a:cxn ang="0">
                  <a:pos x="T6" y="T7"/>
                </a:cxn>
                <a:cxn ang="0">
                  <a:pos x="T8" y="T9"/>
                </a:cxn>
              </a:cxnLst>
              <a:rect l="0" t="0" r="r" b="b"/>
              <a:pathLst>
                <a:path w="227" h="208">
                  <a:moveTo>
                    <a:pt x="0" y="137"/>
                  </a:moveTo>
                  <a:lnTo>
                    <a:pt x="0" y="0"/>
                  </a:lnTo>
                  <a:lnTo>
                    <a:pt x="227" y="83"/>
                  </a:lnTo>
                  <a:lnTo>
                    <a:pt x="227" y="208"/>
                  </a:lnTo>
                  <a:lnTo>
                    <a:pt x="0" y="13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70"/>
            <p:cNvSpPr>
              <a:spLocks/>
            </p:cNvSpPr>
            <p:nvPr/>
          </p:nvSpPr>
          <p:spPr bwMode="auto">
            <a:xfrm>
              <a:off x="1136" y="2432"/>
              <a:ext cx="113" cy="99"/>
            </a:xfrm>
            <a:custGeom>
              <a:avLst/>
              <a:gdLst>
                <a:gd name="T0" fmla="*/ 227 w 227"/>
                <a:gd name="T1" fmla="*/ 68 h 199"/>
                <a:gd name="T2" fmla="*/ 227 w 227"/>
                <a:gd name="T3" fmla="*/ 199 h 199"/>
                <a:gd name="T4" fmla="*/ 0 w 227"/>
                <a:gd name="T5" fmla="*/ 142 h 199"/>
                <a:gd name="T6" fmla="*/ 0 w 227"/>
                <a:gd name="T7" fmla="*/ 0 h 199"/>
                <a:gd name="T8" fmla="*/ 227 w 227"/>
                <a:gd name="T9" fmla="*/ 68 h 199"/>
              </a:gdLst>
              <a:ahLst/>
              <a:cxnLst>
                <a:cxn ang="0">
                  <a:pos x="T0" y="T1"/>
                </a:cxn>
                <a:cxn ang="0">
                  <a:pos x="T2" y="T3"/>
                </a:cxn>
                <a:cxn ang="0">
                  <a:pos x="T4" y="T5"/>
                </a:cxn>
                <a:cxn ang="0">
                  <a:pos x="T6" y="T7"/>
                </a:cxn>
                <a:cxn ang="0">
                  <a:pos x="T8" y="T9"/>
                </a:cxn>
              </a:cxnLst>
              <a:rect l="0" t="0" r="r" b="b"/>
              <a:pathLst>
                <a:path w="227" h="199">
                  <a:moveTo>
                    <a:pt x="227" y="68"/>
                  </a:moveTo>
                  <a:lnTo>
                    <a:pt x="227" y="199"/>
                  </a:lnTo>
                  <a:lnTo>
                    <a:pt x="0" y="142"/>
                  </a:lnTo>
                  <a:lnTo>
                    <a:pt x="0" y="0"/>
                  </a:lnTo>
                  <a:lnTo>
                    <a:pt x="227" y="6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71"/>
            <p:cNvSpPr>
              <a:spLocks/>
            </p:cNvSpPr>
            <p:nvPr/>
          </p:nvSpPr>
          <p:spPr bwMode="auto">
            <a:xfrm>
              <a:off x="1136" y="2604"/>
              <a:ext cx="113" cy="87"/>
            </a:xfrm>
            <a:custGeom>
              <a:avLst/>
              <a:gdLst>
                <a:gd name="T0" fmla="*/ 227 w 227"/>
                <a:gd name="T1" fmla="*/ 44 h 174"/>
                <a:gd name="T2" fmla="*/ 227 w 227"/>
                <a:gd name="T3" fmla="*/ 174 h 174"/>
                <a:gd name="T4" fmla="*/ 0 w 227"/>
                <a:gd name="T5" fmla="*/ 142 h 174"/>
                <a:gd name="T6" fmla="*/ 0 w 227"/>
                <a:gd name="T7" fmla="*/ 0 h 174"/>
                <a:gd name="T8" fmla="*/ 227 w 227"/>
                <a:gd name="T9" fmla="*/ 44 h 174"/>
              </a:gdLst>
              <a:ahLst/>
              <a:cxnLst>
                <a:cxn ang="0">
                  <a:pos x="T0" y="T1"/>
                </a:cxn>
                <a:cxn ang="0">
                  <a:pos x="T2" y="T3"/>
                </a:cxn>
                <a:cxn ang="0">
                  <a:pos x="T4" y="T5"/>
                </a:cxn>
                <a:cxn ang="0">
                  <a:pos x="T6" y="T7"/>
                </a:cxn>
                <a:cxn ang="0">
                  <a:pos x="T8" y="T9"/>
                </a:cxn>
              </a:cxnLst>
              <a:rect l="0" t="0" r="r" b="b"/>
              <a:pathLst>
                <a:path w="227" h="174">
                  <a:moveTo>
                    <a:pt x="227" y="44"/>
                  </a:moveTo>
                  <a:lnTo>
                    <a:pt x="227" y="174"/>
                  </a:lnTo>
                  <a:lnTo>
                    <a:pt x="0" y="142"/>
                  </a:lnTo>
                  <a:lnTo>
                    <a:pt x="0" y="0"/>
                  </a:lnTo>
                  <a:lnTo>
                    <a:pt x="227" y="4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72"/>
            <p:cNvSpPr>
              <a:spLocks/>
            </p:cNvSpPr>
            <p:nvPr/>
          </p:nvSpPr>
          <p:spPr bwMode="auto">
            <a:xfrm>
              <a:off x="1040" y="2768"/>
              <a:ext cx="83" cy="79"/>
            </a:xfrm>
            <a:custGeom>
              <a:avLst/>
              <a:gdLst>
                <a:gd name="T0" fmla="*/ 166 w 166"/>
                <a:gd name="T1" fmla="*/ 14 h 158"/>
                <a:gd name="T2" fmla="*/ 166 w 166"/>
                <a:gd name="T3" fmla="*/ 158 h 158"/>
                <a:gd name="T4" fmla="*/ 0 w 166"/>
                <a:gd name="T5" fmla="*/ 155 h 158"/>
                <a:gd name="T6" fmla="*/ 0 w 166"/>
                <a:gd name="T7" fmla="*/ 0 h 158"/>
                <a:gd name="T8" fmla="*/ 166 w 166"/>
                <a:gd name="T9" fmla="*/ 14 h 158"/>
              </a:gdLst>
              <a:ahLst/>
              <a:cxnLst>
                <a:cxn ang="0">
                  <a:pos x="T0" y="T1"/>
                </a:cxn>
                <a:cxn ang="0">
                  <a:pos x="T2" y="T3"/>
                </a:cxn>
                <a:cxn ang="0">
                  <a:pos x="T4" y="T5"/>
                </a:cxn>
                <a:cxn ang="0">
                  <a:pos x="T6" y="T7"/>
                </a:cxn>
                <a:cxn ang="0">
                  <a:pos x="T8" y="T9"/>
                </a:cxn>
              </a:cxnLst>
              <a:rect l="0" t="0" r="r" b="b"/>
              <a:pathLst>
                <a:path w="166" h="158">
                  <a:moveTo>
                    <a:pt x="166" y="14"/>
                  </a:moveTo>
                  <a:lnTo>
                    <a:pt x="166" y="158"/>
                  </a:lnTo>
                  <a:lnTo>
                    <a:pt x="0" y="155"/>
                  </a:lnTo>
                  <a:lnTo>
                    <a:pt x="0" y="0"/>
                  </a:lnTo>
                  <a:lnTo>
                    <a:pt x="166" y="1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73"/>
            <p:cNvSpPr>
              <a:spLocks/>
            </p:cNvSpPr>
            <p:nvPr/>
          </p:nvSpPr>
          <p:spPr bwMode="auto">
            <a:xfrm>
              <a:off x="1040" y="2949"/>
              <a:ext cx="83" cy="80"/>
            </a:xfrm>
            <a:custGeom>
              <a:avLst/>
              <a:gdLst>
                <a:gd name="T0" fmla="*/ 0 w 166"/>
                <a:gd name="T1" fmla="*/ 5 h 160"/>
                <a:gd name="T2" fmla="*/ 166 w 166"/>
                <a:gd name="T3" fmla="*/ 0 h 160"/>
                <a:gd name="T4" fmla="*/ 166 w 166"/>
                <a:gd name="T5" fmla="*/ 146 h 160"/>
                <a:gd name="T6" fmla="*/ 0 w 166"/>
                <a:gd name="T7" fmla="*/ 160 h 160"/>
                <a:gd name="T8" fmla="*/ 0 w 166"/>
                <a:gd name="T9" fmla="*/ 5 h 160"/>
              </a:gdLst>
              <a:ahLst/>
              <a:cxnLst>
                <a:cxn ang="0">
                  <a:pos x="T0" y="T1"/>
                </a:cxn>
                <a:cxn ang="0">
                  <a:pos x="T2" y="T3"/>
                </a:cxn>
                <a:cxn ang="0">
                  <a:pos x="T4" y="T5"/>
                </a:cxn>
                <a:cxn ang="0">
                  <a:pos x="T6" y="T7"/>
                </a:cxn>
                <a:cxn ang="0">
                  <a:pos x="T8" y="T9"/>
                </a:cxn>
              </a:cxnLst>
              <a:rect l="0" t="0" r="r" b="b"/>
              <a:pathLst>
                <a:path w="166" h="160">
                  <a:moveTo>
                    <a:pt x="0" y="5"/>
                  </a:moveTo>
                  <a:lnTo>
                    <a:pt x="166" y="0"/>
                  </a:lnTo>
                  <a:lnTo>
                    <a:pt x="166" y="146"/>
                  </a:lnTo>
                  <a:lnTo>
                    <a:pt x="0" y="160"/>
                  </a:lnTo>
                  <a:lnTo>
                    <a:pt x="0" y="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1" name="Freeform 74"/>
            <p:cNvSpPr>
              <a:spLocks/>
            </p:cNvSpPr>
            <p:nvPr/>
          </p:nvSpPr>
          <p:spPr bwMode="auto">
            <a:xfrm>
              <a:off x="1075" y="3030"/>
              <a:ext cx="114" cy="86"/>
            </a:xfrm>
            <a:custGeom>
              <a:avLst/>
              <a:gdLst>
                <a:gd name="T0" fmla="*/ 227 w 227"/>
                <a:gd name="T1" fmla="*/ 0 h 172"/>
                <a:gd name="T2" fmla="*/ 227 w 227"/>
                <a:gd name="T3" fmla="*/ 141 h 172"/>
                <a:gd name="T4" fmla="*/ 0 w 227"/>
                <a:gd name="T5" fmla="*/ 172 h 172"/>
                <a:gd name="T6" fmla="*/ 0 w 227"/>
                <a:gd name="T7" fmla="*/ 19 h 172"/>
                <a:gd name="T8" fmla="*/ 227 w 227"/>
                <a:gd name="T9" fmla="*/ 0 h 172"/>
              </a:gdLst>
              <a:ahLst/>
              <a:cxnLst>
                <a:cxn ang="0">
                  <a:pos x="T0" y="T1"/>
                </a:cxn>
                <a:cxn ang="0">
                  <a:pos x="T2" y="T3"/>
                </a:cxn>
                <a:cxn ang="0">
                  <a:pos x="T4" y="T5"/>
                </a:cxn>
                <a:cxn ang="0">
                  <a:pos x="T6" y="T7"/>
                </a:cxn>
                <a:cxn ang="0">
                  <a:pos x="T8" y="T9"/>
                </a:cxn>
              </a:cxnLst>
              <a:rect l="0" t="0" r="r" b="b"/>
              <a:pathLst>
                <a:path w="227" h="172">
                  <a:moveTo>
                    <a:pt x="227" y="0"/>
                  </a:moveTo>
                  <a:lnTo>
                    <a:pt x="227" y="141"/>
                  </a:lnTo>
                  <a:lnTo>
                    <a:pt x="0" y="172"/>
                  </a:lnTo>
                  <a:lnTo>
                    <a:pt x="0" y="19"/>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 name="Freeform 75"/>
            <p:cNvSpPr>
              <a:spLocks/>
            </p:cNvSpPr>
            <p:nvPr/>
          </p:nvSpPr>
          <p:spPr bwMode="auto">
            <a:xfrm>
              <a:off x="1136" y="3106"/>
              <a:ext cx="113" cy="88"/>
            </a:xfrm>
            <a:custGeom>
              <a:avLst/>
              <a:gdLst>
                <a:gd name="T0" fmla="*/ 227 w 227"/>
                <a:gd name="T1" fmla="*/ 0 h 176"/>
                <a:gd name="T2" fmla="*/ 227 w 227"/>
                <a:gd name="T3" fmla="*/ 131 h 176"/>
                <a:gd name="T4" fmla="*/ 0 w 227"/>
                <a:gd name="T5" fmla="*/ 176 h 176"/>
                <a:gd name="T6" fmla="*/ 0 w 227"/>
                <a:gd name="T7" fmla="*/ 32 h 176"/>
                <a:gd name="T8" fmla="*/ 227 w 227"/>
                <a:gd name="T9" fmla="*/ 0 h 176"/>
              </a:gdLst>
              <a:ahLst/>
              <a:cxnLst>
                <a:cxn ang="0">
                  <a:pos x="T0" y="T1"/>
                </a:cxn>
                <a:cxn ang="0">
                  <a:pos x="T2" y="T3"/>
                </a:cxn>
                <a:cxn ang="0">
                  <a:pos x="T4" y="T5"/>
                </a:cxn>
                <a:cxn ang="0">
                  <a:pos x="T6" y="T7"/>
                </a:cxn>
                <a:cxn ang="0">
                  <a:pos x="T8" y="T9"/>
                </a:cxn>
              </a:cxnLst>
              <a:rect l="0" t="0" r="r" b="b"/>
              <a:pathLst>
                <a:path w="227" h="176">
                  <a:moveTo>
                    <a:pt x="227" y="0"/>
                  </a:moveTo>
                  <a:lnTo>
                    <a:pt x="227" y="131"/>
                  </a:lnTo>
                  <a:lnTo>
                    <a:pt x="0" y="176"/>
                  </a:lnTo>
                  <a:lnTo>
                    <a:pt x="0" y="32"/>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 name="Freeform 76"/>
            <p:cNvSpPr>
              <a:spLocks/>
            </p:cNvSpPr>
            <p:nvPr/>
          </p:nvSpPr>
          <p:spPr bwMode="auto">
            <a:xfrm>
              <a:off x="1582" y="3114"/>
              <a:ext cx="25" cy="52"/>
            </a:xfrm>
            <a:custGeom>
              <a:avLst/>
              <a:gdLst>
                <a:gd name="T0" fmla="*/ 0 w 49"/>
                <a:gd name="T1" fmla="*/ 9 h 106"/>
                <a:gd name="T2" fmla="*/ 49 w 49"/>
                <a:gd name="T3" fmla="*/ 0 h 106"/>
                <a:gd name="T4" fmla="*/ 49 w 49"/>
                <a:gd name="T5" fmla="*/ 93 h 106"/>
                <a:gd name="T6" fmla="*/ 0 w 49"/>
                <a:gd name="T7" fmla="*/ 106 h 106"/>
                <a:gd name="T8" fmla="*/ 0 w 49"/>
                <a:gd name="T9" fmla="*/ 9 h 106"/>
              </a:gdLst>
              <a:ahLst/>
              <a:cxnLst>
                <a:cxn ang="0">
                  <a:pos x="T0" y="T1"/>
                </a:cxn>
                <a:cxn ang="0">
                  <a:pos x="T2" y="T3"/>
                </a:cxn>
                <a:cxn ang="0">
                  <a:pos x="T4" y="T5"/>
                </a:cxn>
                <a:cxn ang="0">
                  <a:pos x="T6" y="T7"/>
                </a:cxn>
                <a:cxn ang="0">
                  <a:pos x="T8" y="T9"/>
                </a:cxn>
              </a:cxnLst>
              <a:rect l="0" t="0" r="r" b="b"/>
              <a:pathLst>
                <a:path w="49" h="106">
                  <a:moveTo>
                    <a:pt x="0" y="9"/>
                  </a:moveTo>
                  <a:lnTo>
                    <a:pt x="49" y="0"/>
                  </a:lnTo>
                  <a:lnTo>
                    <a:pt x="49" y="93"/>
                  </a:lnTo>
                  <a:lnTo>
                    <a:pt x="0" y="106"/>
                  </a:lnTo>
                  <a:lnTo>
                    <a:pt x="0" y="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4" name="Freeform 77"/>
            <p:cNvSpPr>
              <a:spLocks/>
            </p:cNvSpPr>
            <p:nvPr/>
          </p:nvSpPr>
          <p:spPr bwMode="auto">
            <a:xfrm>
              <a:off x="1390" y="2509"/>
              <a:ext cx="113" cy="86"/>
            </a:xfrm>
            <a:custGeom>
              <a:avLst/>
              <a:gdLst>
                <a:gd name="T0" fmla="*/ 226 w 226"/>
                <a:gd name="T1" fmla="*/ 170 h 170"/>
                <a:gd name="T2" fmla="*/ 0 w 226"/>
                <a:gd name="T3" fmla="*/ 114 h 170"/>
                <a:gd name="T4" fmla="*/ 0 w 226"/>
                <a:gd name="T5" fmla="*/ 0 h 170"/>
                <a:gd name="T6" fmla="*/ 226 w 226"/>
                <a:gd name="T7" fmla="*/ 68 h 170"/>
                <a:gd name="T8" fmla="*/ 226 w 226"/>
                <a:gd name="T9" fmla="*/ 170 h 170"/>
              </a:gdLst>
              <a:ahLst/>
              <a:cxnLst>
                <a:cxn ang="0">
                  <a:pos x="T0" y="T1"/>
                </a:cxn>
                <a:cxn ang="0">
                  <a:pos x="T2" y="T3"/>
                </a:cxn>
                <a:cxn ang="0">
                  <a:pos x="T4" y="T5"/>
                </a:cxn>
                <a:cxn ang="0">
                  <a:pos x="T6" y="T7"/>
                </a:cxn>
                <a:cxn ang="0">
                  <a:pos x="T8" y="T9"/>
                </a:cxn>
              </a:cxnLst>
              <a:rect l="0" t="0" r="r" b="b"/>
              <a:pathLst>
                <a:path w="226" h="170">
                  <a:moveTo>
                    <a:pt x="226" y="170"/>
                  </a:moveTo>
                  <a:lnTo>
                    <a:pt x="0" y="114"/>
                  </a:lnTo>
                  <a:lnTo>
                    <a:pt x="0" y="0"/>
                  </a:lnTo>
                  <a:lnTo>
                    <a:pt x="226" y="68"/>
                  </a:lnTo>
                  <a:lnTo>
                    <a:pt x="226" y="17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5" name="Freeform 78"/>
            <p:cNvSpPr>
              <a:spLocks/>
            </p:cNvSpPr>
            <p:nvPr/>
          </p:nvSpPr>
          <p:spPr bwMode="auto">
            <a:xfrm>
              <a:off x="1329" y="2414"/>
              <a:ext cx="113" cy="97"/>
            </a:xfrm>
            <a:custGeom>
              <a:avLst/>
              <a:gdLst>
                <a:gd name="T0" fmla="*/ 0 w 227"/>
                <a:gd name="T1" fmla="*/ 123 h 193"/>
                <a:gd name="T2" fmla="*/ 0 w 227"/>
                <a:gd name="T3" fmla="*/ 0 h 193"/>
                <a:gd name="T4" fmla="*/ 227 w 227"/>
                <a:gd name="T5" fmla="*/ 82 h 193"/>
                <a:gd name="T6" fmla="*/ 227 w 227"/>
                <a:gd name="T7" fmla="*/ 193 h 193"/>
                <a:gd name="T8" fmla="*/ 0 w 227"/>
                <a:gd name="T9" fmla="*/ 123 h 193"/>
              </a:gdLst>
              <a:ahLst/>
              <a:cxnLst>
                <a:cxn ang="0">
                  <a:pos x="T0" y="T1"/>
                </a:cxn>
                <a:cxn ang="0">
                  <a:pos x="T2" y="T3"/>
                </a:cxn>
                <a:cxn ang="0">
                  <a:pos x="T4" y="T5"/>
                </a:cxn>
                <a:cxn ang="0">
                  <a:pos x="T6" y="T7"/>
                </a:cxn>
                <a:cxn ang="0">
                  <a:pos x="T8" y="T9"/>
                </a:cxn>
              </a:cxnLst>
              <a:rect l="0" t="0" r="r" b="b"/>
              <a:pathLst>
                <a:path w="227" h="193">
                  <a:moveTo>
                    <a:pt x="0" y="123"/>
                  </a:moveTo>
                  <a:lnTo>
                    <a:pt x="0" y="0"/>
                  </a:lnTo>
                  <a:lnTo>
                    <a:pt x="227" y="82"/>
                  </a:lnTo>
                  <a:lnTo>
                    <a:pt x="227" y="193"/>
                  </a:lnTo>
                  <a:lnTo>
                    <a:pt x="0" y="12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 name="Freeform 79"/>
            <p:cNvSpPr>
              <a:spLocks/>
            </p:cNvSpPr>
            <p:nvPr/>
          </p:nvSpPr>
          <p:spPr bwMode="auto">
            <a:xfrm>
              <a:off x="1263" y="2312"/>
              <a:ext cx="113" cy="105"/>
            </a:xfrm>
            <a:custGeom>
              <a:avLst/>
              <a:gdLst>
                <a:gd name="T0" fmla="*/ 0 w 227"/>
                <a:gd name="T1" fmla="*/ 126 h 209"/>
                <a:gd name="T2" fmla="*/ 0 w 227"/>
                <a:gd name="T3" fmla="*/ 0 h 209"/>
                <a:gd name="T4" fmla="*/ 227 w 227"/>
                <a:gd name="T5" fmla="*/ 95 h 209"/>
                <a:gd name="T6" fmla="*/ 227 w 227"/>
                <a:gd name="T7" fmla="*/ 209 h 209"/>
                <a:gd name="T8" fmla="*/ 0 w 227"/>
                <a:gd name="T9" fmla="*/ 126 h 209"/>
              </a:gdLst>
              <a:ahLst/>
              <a:cxnLst>
                <a:cxn ang="0">
                  <a:pos x="T0" y="T1"/>
                </a:cxn>
                <a:cxn ang="0">
                  <a:pos x="T2" y="T3"/>
                </a:cxn>
                <a:cxn ang="0">
                  <a:pos x="T4" y="T5"/>
                </a:cxn>
                <a:cxn ang="0">
                  <a:pos x="T6" y="T7"/>
                </a:cxn>
                <a:cxn ang="0">
                  <a:pos x="T8" y="T9"/>
                </a:cxn>
              </a:cxnLst>
              <a:rect l="0" t="0" r="r" b="b"/>
              <a:pathLst>
                <a:path w="227" h="209">
                  <a:moveTo>
                    <a:pt x="0" y="126"/>
                  </a:moveTo>
                  <a:lnTo>
                    <a:pt x="0" y="0"/>
                  </a:lnTo>
                  <a:lnTo>
                    <a:pt x="227" y="95"/>
                  </a:lnTo>
                  <a:lnTo>
                    <a:pt x="227" y="209"/>
                  </a:lnTo>
                  <a:lnTo>
                    <a:pt x="0" y="12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 name="Freeform 80"/>
            <p:cNvSpPr>
              <a:spLocks/>
            </p:cNvSpPr>
            <p:nvPr/>
          </p:nvSpPr>
          <p:spPr bwMode="auto">
            <a:xfrm>
              <a:off x="1040" y="2127"/>
              <a:ext cx="22" cy="86"/>
            </a:xfrm>
            <a:custGeom>
              <a:avLst/>
              <a:gdLst>
                <a:gd name="T0" fmla="*/ 44 w 44"/>
                <a:gd name="T1" fmla="*/ 173 h 173"/>
                <a:gd name="T2" fmla="*/ 0 w 44"/>
                <a:gd name="T3" fmla="*/ 155 h 173"/>
                <a:gd name="T4" fmla="*/ 0 w 44"/>
                <a:gd name="T5" fmla="*/ 0 h 173"/>
                <a:gd name="T6" fmla="*/ 44 w 44"/>
                <a:gd name="T7" fmla="*/ 20 h 173"/>
                <a:gd name="T8" fmla="*/ 44 w 44"/>
                <a:gd name="T9" fmla="*/ 173 h 173"/>
              </a:gdLst>
              <a:ahLst/>
              <a:cxnLst>
                <a:cxn ang="0">
                  <a:pos x="T0" y="T1"/>
                </a:cxn>
                <a:cxn ang="0">
                  <a:pos x="T2" y="T3"/>
                </a:cxn>
                <a:cxn ang="0">
                  <a:pos x="T4" y="T5"/>
                </a:cxn>
                <a:cxn ang="0">
                  <a:pos x="T6" y="T7"/>
                </a:cxn>
                <a:cxn ang="0">
                  <a:pos x="T8" y="T9"/>
                </a:cxn>
              </a:cxnLst>
              <a:rect l="0" t="0" r="r" b="b"/>
              <a:pathLst>
                <a:path w="44" h="173">
                  <a:moveTo>
                    <a:pt x="44" y="173"/>
                  </a:moveTo>
                  <a:lnTo>
                    <a:pt x="0" y="155"/>
                  </a:lnTo>
                  <a:lnTo>
                    <a:pt x="0" y="0"/>
                  </a:lnTo>
                  <a:lnTo>
                    <a:pt x="44" y="20"/>
                  </a:lnTo>
                  <a:lnTo>
                    <a:pt x="44" y="17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 name="Freeform 81"/>
            <p:cNvSpPr>
              <a:spLocks/>
            </p:cNvSpPr>
            <p:nvPr/>
          </p:nvSpPr>
          <p:spPr bwMode="auto">
            <a:xfrm>
              <a:off x="1040" y="2219"/>
              <a:ext cx="83" cy="106"/>
            </a:xfrm>
            <a:custGeom>
              <a:avLst/>
              <a:gdLst>
                <a:gd name="T0" fmla="*/ 166 w 166"/>
                <a:gd name="T1" fmla="*/ 69 h 211"/>
                <a:gd name="T2" fmla="*/ 166 w 166"/>
                <a:gd name="T3" fmla="*/ 211 h 211"/>
                <a:gd name="T4" fmla="*/ 0 w 166"/>
                <a:gd name="T5" fmla="*/ 151 h 211"/>
                <a:gd name="T6" fmla="*/ 0 w 166"/>
                <a:gd name="T7" fmla="*/ 0 h 211"/>
                <a:gd name="T8" fmla="*/ 166 w 166"/>
                <a:gd name="T9" fmla="*/ 69 h 211"/>
              </a:gdLst>
              <a:ahLst/>
              <a:cxnLst>
                <a:cxn ang="0">
                  <a:pos x="T0" y="T1"/>
                </a:cxn>
                <a:cxn ang="0">
                  <a:pos x="T2" y="T3"/>
                </a:cxn>
                <a:cxn ang="0">
                  <a:pos x="T4" y="T5"/>
                </a:cxn>
                <a:cxn ang="0">
                  <a:pos x="T6" y="T7"/>
                </a:cxn>
                <a:cxn ang="0">
                  <a:pos x="T8" y="T9"/>
                </a:cxn>
              </a:cxnLst>
              <a:rect l="0" t="0" r="r" b="b"/>
              <a:pathLst>
                <a:path w="166" h="211">
                  <a:moveTo>
                    <a:pt x="166" y="69"/>
                  </a:moveTo>
                  <a:lnTo>
                    <a:pt x="166" y="211"/>
                  </a:lnTo>
                  <a:lnTo>
                    <a:pt x="0" y="151"/>
                  </a:lnTo>
                  <a:lnTo>
                    <a:pt x="0" y="0"/>
                  </a:lnTo>
                  <a:lnTo>
                    <a:pt x="166" y="6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 name="Freeform 82"/>
            <p:cNvSpPr>
              <a:spLocks/>
            </p:cNvSpPr>
            <p:nvPr/>
          </p:nvSpPr>
          <p:spPr bwMode="auto">
            <a:xfrm>
              <a:off x="1040" y="2310"/>
              <a:ext cx="22" cy="84"/>
            </a:xfrm>
            <a:custGeom>
              <a:avLst/>
              <a:gdLst>
                <a:gd name="T0" fmla="*/ 44 w 44"/>
                <a:gd name="T1" fmla="*/ 16 h 169"/>
                <a:gd name="T2" fmla="*/ 44 w 44"/>
                <a:gd name="T3" fmla="*/ 169 h 169"/>
                <a:gd name="T4" fmla="*/ 0 w 44"/>
                <a:gd name="T5" fmla="*/ 157 h 169"/>
                <a:gd name="T6" fmla="*/ 0 w 44"/>
                <a:gd name="T7" fmla="*/ 0 h 169"/>
                <a:gd name="T8" fmla="*/ 44 w 44"/>
                <a:gd name="T9" fmla="*/ 16 h 169"/>
              </a:gdLst>
              <a:ahLst/>
              <a:cxnLst>
                <a:cxn ang="0">
                  <a:pos x="T0" y="T1"/>
                </a:cxn>
                <a:cxn ang="0">
                  <a:pos x="T2" y="T3"/>
                </a:cxn>
                <a:cxn ang="0">
                  <a:pos x="T4" y="T5"/>
                </a:cxn>
                <a:cxn ang="0">
                  <a:pos x="T6" y="T7"/>
                </a:cxn>
                <a:cxn ang="0">
                  <a:pos x="T8" y="T9"/>
                </a:cxn>
              </a:cxnLst>
              <a:rect l="0" t="0" r="r" b="b"/>
              <a:pathLst>
                <a:path w="44" h="169">
                  <a:moveTo>
                    <a:pt x="44" y="16"/>
                  </a:moveTo>
                  <a:lnTo>
                    <a:pt x="44" y="169"/>
                  </a:lnTo>
                  <a:lnTo>
                    <a:pt x="0" y="157"/>
                  </a:lnTo>
                  <a:lnTo>
                    <a:pt x="0" y="0"/>
                  </a:lnTo>
                  <a:lnTo>
                    <a:pt x="44" y="1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 name="Freeform 83"/>
            <p:cNvSpPr>
              <a:spLocks/>
            </p:cNvSpPr>
            <p:nvPr/>
          </p:nvSpPr>
          <p:spPr bwMode="auto">
            <a:xfrm>
              <a:off x="1040" y="2402"/>
              <a:ext cx="83" cy="98"/>
            </a:xfrm>
            <a:custGeom>
              <a:avLst/>
              <a:gdLst>
                <a:gd name="T0" fmla="*/ 166 w 166"/>
                <a:gd name="T1" fmla="*/ 51 h 195"/>
                <a:gd name="T2" fmla="*/ 166 w 166"/>
                <a:gd name="T3" fmla="*/ 195 h 195"/>
                <a:gd name="T4" fmla="*/ 0 w 166"/>
                <a:gd name="T5" fmla="*/ 153 h 195"/>
                <a:gd name="T6" fmla="*/ 0 w 166"/>
                <a:gd name="T7" fmla="*/ 0 h 195"/>
                <a:gd name="T8" fmla="*/ 166 w 166"/>
                <a:gd name="T9" fmla="*/ 51 h 195"/>
              </a:gdLst>
              <a:ahLst/>
              <a:cxnLst>
                <a:cxn ang="0">
                  <a:pos x="T0" y="T1"/>
                </a:cxn>
                <a:cxn ang="0">
                  <a:pos x="T2" y="T3"/>
                </a:cxn>
                <a:cxn ang="0">
                  <a:pos x="T4" y="T5"/>
                </a:cxn>
                <a:cxn ang="0">
                  <a:pos x="T6" y="T7"/>
                </a:cxn>
                <a:cxn ang="0">
                  <a:pos x="T8" y="T9"/>
                </a:cxn>
              </a:cxnLst>
              <a:rect l="0" t="0" r="r" b="b"/>
              <a:pathLst>
                <a:path w="166" h="195">
                  <a:moveTo>
                    <a:pt x="166" y="51"/>
                  </a:moveTo>
                  <a:lnTo>
                    <a:pt x="166" y="195"/>
                  </a:lnTo>
                  <a:lnTo>
                    <a:pt x="0" y="153"/>
                  </a:lnTo>
                  <a:lnTo>
                    <a:pt x="0" y="0"/>
                  </a:lnTo>
                  <a:lnTo>
                    <a:pt x="166" y="5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1" name="Freeform 84"/>
            <p:cNvSpPr>
              <a:spLocks/>
            </p:cNvSpPr>
            <p:nvPr/>
          </p:nvSpPr>
          <p:spPr bwMode="auto">
            <a:xfrm>
              <a:off x="1040" y="2493"/>
              <a:ext cx="22" cy="83"/>
            </a:xfrm>
            <a:custGeom>
              <a:avLst/>
              <a:gdLst>
                <a:gd name="T0" fmla="*/ 44 w 44"/>
                <a:gd name="T1" fmla="*/ 13 h 167"/>
                <a:gd name="T2" fmla="*/ 44 w 44"/>
                <a:gd name="T3" fmla="*/ 167 h 167"/>
                <a:gd name="T4" fmla="*/ 0 w 44"/>
                <a:gd name="T5" fmla="*/ 159 h 167"/>
                <a:gd name="T6" fmla="*/ 0 w 44"/>
                <a:gd name="T7" fmla="*/ 0 h 167"/>
                <a:gd name="T8" fmla="*/ 44 w 44"/>
                <a:gd name="T9" fmla="*/ 13 h 167"/>
              </a:gdLst>
              <a:ahLst/>
              <a:cxnLst>
                <a:cxn ang="0">
                  <a:pos x="T0" y="T1"/>
                </a:cxn>
                <a:cxn ang="0">
                  <a:pos x="T2" y="T3"/>
                </a:cxn>
                <a:cxn ang="0">
                  <a:pos x="T4" y="T5"/>
                </a:cxn>
                <a:cxn ang="0">
                  <a:pos x="T6" y="T7"/>
                </a:cxn>
                <a:cxn ang="0">
                  <a:pos x="T8" y="T9"/>
                </a:cxn>
              </a:cxnLst>
              <a:rect l="0" t="0" r="r" b="b"/>
              <a:pathLst>
                <a:path w="44" h="167">
                  <a:moveTo>
                    <a:pt x="44" y="13"/>
                  </a:moveTo>
                  <a:lnTo>
                    <a:pt x="44" y="167"/>
                  </a:lnTo>
                  <a:lnTo>
                    <a:pt x="0" y="159"/>
                  </a:lnTo>
                  <a:lnTo>
                    <a:pt x="0" y="0"/>
                  </a:lnTo>
                  <a:lnTo>
                    <a:pt x="44" y="1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 name="Freeform 85"/>
            <p:cNvSpPr>
              <a:spLocks/>
            </p:cNvSpPr>
            <p:nvPr/>
          </p:nvSpPr>
          <p:spPr bwMode="auto">
            <a:xfrm>
              <a:off x="1040" y="2586"/>
              <a:ext cx="83" cy="88"/>
            </a:xfrm>
            <a:custGeom>
              <a:avLst/>
              <a:gdLst>
                <a:gd name="T0" fmla="*/ 166 w 166"/>
                <a:gd name="T1" fmla="*/ 31 h 176"/>
                <a:gd name="T2" fmla="*/ 166 w 166"/>
                <a:gd name="T3" fmla="*/ 176 h 176"/>
                <a:gd name="T4" fmla="*/ 0 w 166"/>
                <a:gd name="T5" fmla="*/ 153 h 176"/>
                <a:gd name="T6" fmla="*/ 0 w 166"/>
                <a:gd name="T7" fmla="*/ 0 h 176"/>
                <a:gd name="T8" fmla="*/ 166 w 166"/>
                <a:gd name="T9" fmla="*/ 31 h 176"/>
              </a:gdLst>
              <a:ahLst/>
              <a:cxnLst>
                <a:cxn ang="0">
                  <a:pos x="T0" y="T1"/>
                </a:cxn>
                <a:cxn ang="0">
                  <a:pos x="T2" y="T3"/>
                </a:cxn>
                <a:cxn ang="0">
                  <a:pos x="T4" y="T5"/>
                </a:cxn>
                <a:cxn ang="0">
                  <a:pos x="T6" y="T7"/>
                </a:cxn>
                <a:cxn ang="0">
                  <a:pos x="T8" y="T9"/>
                </a:cxn>
              </a:cxnLst>
              <a:rect l="0" t="0" r="r" b="b"/>
              <a:pathLst>
                <a:path w="166" h="176">
                  <a:moveTo>
                    <a:pt x="166" y="31"/>
                  </a:moveTo>
                  <a:lnTo>
                    <a:pt x="166" y="176"/>
                  </a:lnTo>
                  <a:lnTo>
                    <a:pt x="0" y="153"/>
                  </a:lnTo>
                  <a:lnTo>
                    <a:pt x="0" y="0"/>
                  </a:lnTo>
                  <a:lnTo>
                    <a:pt x="166" y="3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3" name="Freeform 86"/>
            <p:cNvSpPr>
              <a:spLocks/>
            </p:cNvSpPr>
            <p:nvPr/>
          </p:nvSpPr>
          <p:spPr bwMode="auto">
            <a:xfrm>
              <a:off x="1040" y="2676"/>
              <a:ext cx="22" cy="80"/>
            </a:xfrm>
            <a:custGeom>
              <a:avLst/>
              <a:gdLst>
                <a:gd name="T0" fmla="*/ 44 w 44"/>
                <a:gd name="T1" fmla="*/ 5 h 160"/>
                <a:gd name="T2" fmla="*/ 44 w 44"/>
                <a:gd name="T3" fmla="*/ 160 h 160"/>
                <a:gd name="T4" fmla="*/ 0 w 44"/>
                <a:gd name="T5" fmla="*/ 156 h 160"/>
                <a:gd name="T6" fmla="*/ 0 w 44"/>
                <a:gd name="T7" fmla="*/ 0 h 160"/>
                <a:gd name="T8" fmla="*/ 44 w 44"/>
                <a:gd name="T9" fmla="*/ 5 h 160"/>
              </a:gdLst>
              <a:ahLst/>
              <a:cxnLst>
                <a:cxn ang="0">
                  <a:pos x="T0" y="T1"/>
                </a:cxn>
                <a:cxn ang="0">
                  <a:pos x="T2" y="T3"/>
                </a:cxn>
                <a:cxn ang="0">
                  <a:pos x="T4" y="T5"/>
                </a:cxn>
                <a:cxn ang="0">
                  <a:pos x="T6" y="T7"/>
                </a:cxn>
                <a:cxn ang="0">
                  <a:pos x="T8" y="T9"/>
                </a:cxn>
              </a:cxnLst>
              <a:rect l="0" t="0" r="r" b="b"/>
              <a:pathLst>
                <a:path w="44" h="160">
                  <a:moveTo>
                    <a:pt x="44" y="5"/>
                  </a:moveTo>
                  <a:lnTo>
                    <a:pt x="44" y="160"/>
                  </a:lnTo>
                  <a:lnTo>
                    <a:pt x="0" y="156"/>
                  </a:lnTo>
                  <a:lnTo>
                    <a:pt x="0" y="0"/>
                  </a:lnTo>
                  <a:lnTo>
                    <a:pt x="44" y="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4" name="Freeform 87"/>
            <p:cNvSpPr>
              <a:spLocks/>
            </p:cNvSpPr>
            <p:nvPr/>
          </p:nvSpPr>
          <p:spPr bwMode="auto">
            <a:xfrm>
              <a:off x="1040" y="3041"/>
              <a:ext cx="22" cy="81"/>
            </a:xfrm>
            <a:custGeom>
              <a:avLst/>
              <a:gdLst>
                <a:gd name="T0" fmla="*/ 0 w 44"/>
                <a:gd name="T1" fmla="*/ 4 h 162"/>
                <a:gd name="T2" fmla="*/ 44 w 44"/>
                <a:gd name="T3" fmla="*/ 0 h 162"/>
                <a:gd name="T4" fmla="*/ 44 w 44"/>
                <a:gd name="T5" fmla="*/ 157 h 162"/>
                <a:gd name="T6" fmla="*/ 0 w 44"/>
                <a:gd name="T7" fmla="*/ 162 h 162"/>
                <a:gd name="T8" fmla="*/ 0 w 44"/>
                <a:gd name="T9" fmla="*/ 4 h 162"/>
              </a:gdLst>
              <a:ahLst/>
              <a:cxnLst>
                <a:cxn ang="0">
                  <a:pos x="T0" y="T1"/>
                </a:cxn>
                <a:cxn ang="0">
                  <a:pos x="T2" y="T3"/>
                </a:cxn>
                <a:cxn ang="0">
                  <a:pos x="T4" y="T5"/>
                </a:cxn>
                <a:cxn ang="0">
                  <a:pos x="T6" y="T7"/>
                </a:cxn>
                <a:cxn ang="0">
                  <a:pos x="T8" y="T9"/>
                </a:cxn>
              </a:cxnLst>
              <a:rect l="0" t="0" r="r" b="b"/>
              <a:pathLst>
                <a:path w="44" h="162">
                  <a:moveTo>
                    <a:pt x="0" y="4"/>
                  </a:moveTo>
                  <a:lnTo>
                    <a:pt x="44" y="0"/>
                  </a:lnTo>
                  <a:lnTo>
                    <a:pt x="44" y="157"/>
                  </a:lnTo>
                  <a:lnTo>
                    <a:pt x="0" y="162"/>
                  </a:lnTo>
                  <a:lnTo>
                    <a:pt x="0" y="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Freeform 88"/>
            <p:cNvSpPr>
              <a:spLocks/>
            </p:cNvSpPr>
            <p:nvPr/>
          </p:nvSpPr>
          <p:spPr bwMode="auto">
            <a:xfrm>
              <a:off x="1040" y="3123"/>
              <a:ext cx="83" cy="89"/>
            </a:xfrm>
            <a:custGeom>
              <a:avLst/>
              <a:gdLst>
                <a:gd name="T0" fmla="*/ 0 w 166"/>
                <a:gd name="T1" fmla="*/ 24 h 177"/>
                <a:gd name="T2" fmla="*/ 166 w 166"/>
                <a:gd name="T3" fmla="*/ 0 h 177"/>
                <a:gd name="T4" fmla="*/ 166 w 166"/>
                <a:gd name="T5" fmla="*/ 146 h 177"/>
                <a:gd name="T6" fmla="*/ 0 w 166"/>
                <a:gd name="T7" fmla="*/ 177 h 177"/>
                <a:gd name="T8" fmla="*/ 0 w 166"/>
                <a:gd name="T9" fmla="*/ 24 h 177"/>
              </a:gdLst>
              <a:ahLst/>
              <a:cxnLst>
                <a:cxn ang="0">
                  <a:pos x="T0" y="T1"/>
                </a:cxn>
                <a:cxn ang="0">
                  <a:pos x="T2" y="T3"/>
                </a:cxn>
                <a:cxn ang="0">
                  <a:pos x="T4" y="T5"/>
                </a:cxn>
                <a:cxn ang="0">
                  <a:pos x="T6" y="T7"/>
                </a:cxn>
                <a:cxn ang="0">
                  <a:pos x="T8" y="T9"/>
                </a:cxn>
              </a:cxnLst>
              <a:rect l="0" t="0" r="r" b="b"/>
              <a:pathLst>
                <a:path w="166" h="177">
                  <a:moveTo>
                    <a:pt x="0" y="24"/>
                  </a:moveTo>
                  <a:lnTo>
                    <a:pt x="166" y="0"/>
                  </a:lnTo>
                  <a:lnTo>
                    <a:pt x="166" y="146"/>
                  </a:lnTo>
                  <a:lnTo>
                    <a:pt x="0" y="177"/>
                  </a:lnTo>
                  <a:lnTo>
                    <a:pt x="0" y="2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6" name="Freeform 89"/>
            <p:cNvSpPr>
              <a:spLocks/>
            </p:cNvSpPr>
            <p:nvPr/>
          </p:nvSpPr>
          <p:spPr bwMode="auto">
            <a:xfrm>
              <a:off x="1075" y="3197"/>
              <a:ext cx="114" cy="99"/>
            </a:xfrm>
            <a:custGeom>
              <a:avLst/>
              <a:gdLst>
                <a:gd name="T0" fmla="*/ 227 w 227"/>
                <a:gd name="T1" fmla="*/ 0 h 197"/>
                <a:gd name="T2" fmla="*/ 227 w 227"/>
                <a:gd name="T3" fmla="*/ 139 h 197"/>
                <a:gd name="T4" fmla="*/ 0 w 227"/>
                <a:gd name="T5" fmla="*/ 197 h 197"/>
                <a:gd name="T6" fmla="*/ 0 w 227"/>
                <a:gd name="T7" fmla="*/ 44 h 197"/>
                <a:gd name="T8" fmla="*/ 227 w 227"/>
                <a:gd name="T9" fmla="*/ 0 h 197"/>
              </a:gdLst>
              <a:ahLst/>
              <a:cxnLst>
                <a:cxn ang="0">
                  <a:pos x="T0" y="T1"/>
                </a:cxn>
                <a:cxn ang="0">
                  <a:pos x="T2" y="T3"/>
                </a:cxn>
                <a:cxn ang="0">
                  <a:pos x="T4" y="T5"/>
                </a:cxn>
                <a:cxn ang="0">
                  <a:pos x="T6" y="T7"/>
                </a:cxn>
                <a:cxn ang="0">
                  <a:pos x="T8" y="T9"/>
                </a:cxn>
              </a:cxnLst>
              <a:rect l="0" t="0" r="r" b="b"/>
              <a:pathLst>
                <a:path w="227" h="197">
                  <a:moveTo>
                    <a:pt x="227" y="0"/>
                  </a:moveTo>
                  <a:lnTo>
                    <a:pt x="227" y="139"/>
                  </a:lnTo>
                  <a:lnTo>
                    <a:pt x="0" y="197"/>
                  </a:lnTo>
                  <a:lnTo>
                    <a:pt x="0" y="44"/>
                  </a:lnTo>
                  <a:lnTo>
                    <a:pt x="227" y="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7" name="Freeform 90"/>
            <p:cNvSpPr>
              <a:spLocks/>
            </p:cNvSpPr>
            <p:nvPr/>
          </p:nvSpPr>
          <p:spPr bwMode="auto">
            <a:xfrm>
              <a:off x="1582" y="2507"/>
              <a:ext cx="25" cy="54"/>
            </a:xfrm>
            <a:custGeom>
              <a:avLst/>
              <a:gdLst>
                <a:gd name="T0" fmla="*/ 0 w 49"/>
                <a:gd name="T1" fmla="*/ 95 h 109"/>
                <a:gd name="T2" fmla="*/ 0 w 49"/>
                <a:gd name="T3" fmla="*/ 0 h 109"/>
                <a:gd name="T4" fmla="*/ 49 w 49"/>
                <a:gd name="T5" fmla="*/ 18 h 109"/>
                <a:gd name="T6" fmla="*/ 49 w 49"/>
                <a:gd name="T7" fmla="*/ 109 h 109"/>
                <a:gd name="T8" fmla="*/ 0 w 49"/>
                <a:gd name="T9" fmla="*/ 95 h 109"/>
              </a:gdLst>
              <a:ahLst/>
              <a:cxnLst>
                <a:cxn ang="0">
                  <a:pos x="T0" y="T1"/>
                </a:cxn>
                <a:cxn ang="0">
                  <a:pos x="T2" y="T3"/>
                </a:cxn>
                <a:cxn ang="0">
                  <a:pos x="T4" y="T5"/>
                </a:cxn>
                <a:cxn ang="0">
                  <a:pos x="T6" y="T7"/>
                </a:cxn>
                <a:cxn ang="0">
                  <a:pos x="T8" y="T9"/>
                </a:cxn>
              </a:cxnLst>
              <a:rect l="0" t="0" r="r" b="b"/>
              <a:pathLst>
                <a:path w="49" h="109">
                  <a:moveTo>
                    <a:pt x="0" y="95"/>
                  </a:moveTo>
                  <a:lnTo>
                    <a:pt x="0" y="0"/>
                  </a:lnTo>
                  <a:lnTo>
                    <a:pt x="49" y="18"/>
                  </a:lnTo>
                  <a:lnTo>
                    <a:pt x="49" y="109"/>
                  </a:lnTo>
                  <a:lnTo>
                    <a:pt x="0" y="95"/>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8" name="Freeform 91"/>
            <p:cNvSpPr>
              <a:spLocks/>
            </p:cNvSpPr>
            <p:nvPr/>
          </p:nvSpPr>
          <p:spPr bwMode="auto">
            <a:xfrm>
              <a:off x="1455" y="2461"/>
              <a:ext cx="114" cy="89"/>
            </a:xfrm>
            <a:custGeom>
              <a:avLst/>
              <a:gdLst>
                <a:gd name="T0" fmla="*/ 227 w 227"/>
                <a:gd name="T1" fmla="*/ 178 h 178"/>
                <a:gd name="T2" fmla="*/ 0 w 227"/>
                <a:gd name="T3" fmla="*/ 109 h 178"/>
                <a:gd name="T4" fmla="*/ 0 w 227"/>
                <a:gd name="T5" fmla="*/ 0 h 178"/>
                <a:gd name="T6" fmla="*/ 227 w 227"/>
                <a:gd name="T7" fmla="*/ 81 h 178"/>
                <a:gd name="T8" fmla="*/ 227 w 227"/>
                <a:gd name="T9" fmla="*/ 178 h 178"/>
              </a:gdLst>
              <a:ahLst/>
              <a:cxnLst>
                <a:cxn ang="0">
                  <a:pos x="T0" y="T1"/>
                </a:cxn>
                <a:cxn ang="0">
                  <a:pos x="T2" y="T3"/>
                </a:cxn>
                <a:cxn ang="0">
                  <a:pos x="T4" y="T5"/>
                </a:cxn>
                <a:cxn ang="0">
                  <a:pos x="T6" y="T7"/>
                </a:cxn>
                <a:cxn ang="0">
                  <a:pos x="T8" y="T9"/>
                </a:cxn>
              </a:cxnLst>
              <a:rect l="0" t="0" r="r" b="b"/>
              <a:pathLst>
                <a:path w="227" h="178">
                  <a:moveTo>
                    <a:pt x="227" y="178"/>
                  </a:moveTo>
                  <a:lnTo>
                    <a:pt x="0" y="109"/>
                  </a:lnTo>
                  <a:lnTo>
                    <a:pt x="0" y="0"/>
                  </a:lnTo>
                  <a:lnTo>
                    <a:pt x="227" y="81"/>
                  </a:lnTo>
                  <a:lnTo>
                    <a:pt x="227" y="17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9" name="Freeform 92"/>
            <p:cNvSpPr>
              <a:spLocks/>
            </p:cNvSpPr>
            <p:nvPr/>
          </p:nvSpPr>
          <p:spPr bwMode="auto">
            <a:xfrm>
              <a:off x="1390" y="2365"/>
              <a:ext cx="113" cy="99"/>
            </a:xfrm>
            <a:custGeom>
              <a:avLst/>
              <a:gdLst>
                <a:gd name="T0" fmla="*/ 0 w 226"/>
                <a:gd name="T1" fmla="*/ 114 h 197"/>
                <a:gd name="T2" fmla="*/ 0 w 226"/>
                <a:gd name="T3" fmla="*/ 0 h 197"/>
                <a:gd name="T4" fmla="*/ 226 w 226"/>
                <a:gd name="T5" fmla="*/ 95 h 197"/>
                <a:gd name="T6" fmla="*/ 226 w 226"/>
                <a:gd name="T7" fmla="*/ 197 h 197"/>
                <a:gd name="T8" fmla="*/ 0 w 226"/>
                <a:gd name="T9" fmla="*/ 114 h 197"/>
              </a:gdLst>
              <a:ahLst/>
              <a:cxnLst>
                <a:cxn ang="0">
                  <a:pos x="T0" y="T1"/>
                </a:cxn>
                <a:cxn ang="0">
                  <a:pos x="T2" y="T3"/>
                </a:cxn>
                <a:cxn ang="0">
                  <a:pos x="T4" y="T5"/>
                </a:cxn>
                <a:cxn ang="0">
                  <a:pos x="T6" y="T7"/>
                </a:cxn>
                <a:cxn ang="0">
                  <a:pos x="T8" y="T9"/>
                </a:cxn>
              </a:cxnLst>
              <a:rect l="0" t="0" r="r" b="b"/>
              <a:pathLst>
                <a:path w="226" h="197">
                  <a:moveTo>
                    <a:pt x="0" y="114"/>
                  </a:moveTo>
                  <a:lnTo>
                    <a:pt x="0" y="0"/>
                  </a:lnTo>
                  <a:lnTo>
                    <a:pt x="226" y="95"/>
                  </a:lnTo>
                  <a:lnTo>
                    <a:pt x="226" y="197"/>
                  </a:lnTo>
                  <a:lnTo>
                    <a:pt x="0" y="11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0" name="Freeform 93"/>
            <p:cNvSpPr>
              <a:spLocks/>
            </p:cNvSpPr>
            <p:nvPr/>
          </p:nvSpPr>
          <p:spPr bwMode="auto">
            <a:xfrm>
              <a:off x="1329" y="2264"/>
              <a:ext cx="113" cy="108"/>
            </a:xfrm>
            <a:custGeom>
              <a:avLst/>
              <a:gdLst>
                <a:gd name="T0" fmla="*/ 0 w 227"/>
                <a:gd name="T1" fmla="*/ 121 h 216"/>
                <a:gd name="T2" fmla="*/ 0 w 227"/>
                <a:gd name="T3" fmla="*/ 0 h 216"/>
                <a:gd name="T4" fmla="*/ 227 w 227"/>
                <a:gd name="T5" fmla="*/ 107 h 216"/>
                <a:gd name="T6" fmla="*/ 227 w 227"/>
                <a:gd name="T7" fmla="*/ 216 h 216"/>
                <a:gd name="T8" fmla="*/ 0 w 227"/>
                <a:gd name="T9" fmla="*/ 121 h 216"/>
              </a:gdLst>
              <a:ahLst/>
              <a:cxnLst>
                <a:cxn ang="0">
                  <a:pos x="T0" y="T1"/>
                </a:cxn>
                <a:cxn ang="0">
                  <a:pos x="T2" y="T3"/>
                </a:cxn>
                <a:cxn ang="0">
                  <a:pos x="T4" y="T5"/>
                </a:cxn>
                <a:cxn ang="0">
                  <a:pos x="T6" y="T7"/>
                </a:cxn>
                <a:cxn ang="0">
                  <a:pos x="T8" y="T9"/>
                </a:cxn>
              </a:cxnLst>
              <a:rect l="0" t="0" r="r" b="b"/>
              <a:pathLst>
                <a:path w="227" h="216">
                  <a:moveTo>
                    <a:pt x="0" y="121"/>
                  </a:moveTo>
                  <a:lnTo>
                    <a:pt x="0" y="0"/>
                  </a:lnTo>
                  <a:lnTo>
                    <a:pt x="227" y="107"/>
                  </a:lnTo>
                  <a:lnTo>
                    <a:pt x="227" y="216"/>
                  </a:lnTo>
                  <a:lnTo>
                    <a:pt x="0" y="12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1" name="Freeform 94"/>
            <p:cNvSpPr>
              <a:spLocks/>
            </p:cNvSpPr>
            <p:nvPr/>
          </p:nvSpPr>
          <p:spPr bwMode="auto">
            <a:xfrm>
              <a:off x="1040" y="3222"/>
              <a:ext cx="22" cy="83"/>
            </a:xfrm>
            <a:custGeom>
              <a:avLst/>
              <a:gdLst>
                <a:gd name="T0" fmla="*/ 0 w 44"/>
                <a:gd name="T1" fmla="*/ 8 h 167"/>
                <a:gd name="T2" fmla="*/ 44 w 44"/>
                <a:gd name="T3" fmla="*/ 0 h 167"/>
                <a:gd name="T4" fmla="*/ 44 w 44"/>
                <a:gd name="T5" fmla="*/ 154 h 167"/>
                <a:gd name="T6" fmla="*/ 0 w 44"/>
                <a:gd name="T7" fmla="*/ 167 h 167"/>
                <a:gd name="T8" fmla="*/ 0 w 44"/>
                <a:gd name="T9" fmla="*/ 8 h 167"/>
              </a:gdLst>
              <a:ahLst/>
              <a:cxnLst>
                <a:cxn ang="0">
                  <a:pos x="T0" y="T1"/>
                </a:cxn>
                <a:cxn ang="0">
                  <a:pos x="T2" y="T3"/>
                </a:cxn>
                <a:cxn ang="0">
                  <a:pos x="T4" y="T5"/>
                </a:cxn>
                <a:cxn ang="0">
                  <a:pos x="T6" y="T7"/>
                </a:cxn>
                <a:cxn ang="0">
                  <a:pos x="T8" y="T9"/>
                </a:cxn>
              </a:cxnLst>
              <a:rect l="0" t="0" r="r" b="b"/>
              <a:pathLst>
                <a:path w="44" h="167">
                  <a:moveTo>
                    <a:pt x="0" y="8"/>
                  </a:moveTo>
                  <a:lnTo>
                    <a:pt x="44" y="0"/>
                  </a:lnTo>
                  <a:lnTo>
                    <a:pt x="44" y="154"/>
                  </a:lnTo>
                  <a:lnTo>
                    <a:pt x="0" y="167"/>
                  </a:lnTo>
                  <a:lnTo>
                    <a:pt x="0" y="8"/>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 name="Freeform 95"/>
            <p:cNvSpPr>
              <a:spLocks/>
            </p:cNvSpPr>
            <p:nvPr/>
          </p:nvSpPr>
          <p:spPr bwMode="auto">
            <a:xfrm>
              <a:off x="1040" y="3404"/>
              <a:ext cx="22" cy="84"/>
            </a:xfrm>
            <a:custGeom>
              <a:avLst/>
              <a:gdLst>
                <a:gd name="T0" fmla="*/ 0 w 44"/>
                <a:gd name="T1" fmla="*/ 12 h 169"/>
                <a:gd name="T2" fmla="*/ 44 w 44"/>
                <a:gd name="T3" fmla="*/ 0 h 169"/>
                <a:gd name="T4" fmla="*/ 44 w 44"/>
                <a:gd name="T5" fmla="*/ 153 h 169"/>
                <a:gd name="T6" fmla="*/ 0 w 44"/>
                <a:gd name="T7" fmla="*/ 169 h 169"/>
                <a:gd name="T8" fmla="*/ 0 w 44"/>
                <a:gd name="T9" fmla="*/ 12 h 169"/>
              </a:gdLst>
              <a:ahLst/>
              <a:cxnLst>
                <a:cxn ang="0">
                  <a:pos x="T0" y="T1"/>
                </a:cxn>
                <a:cxn ang="0">
                  <a:pos x="T2" y="T3"/>
                </a:cxn>
                <a:cxn ang="0">
                  <a:pos x="T4" y="T5"/>
                </a:cxn>
                <a:cxn ang="0">
                  <a:pos x="T6" y="T7"/>
                </a:cxn>
                <a:cxn ang="0">
                  <a:pos x="T8" y="T9"/>
                </a:cxn>
              </a:cxnLst>
              <a:rect l="0" t="0" r="r" b="b"/>
              <a:pathLst>
                <a:path w="44" h="169">
                  <a:moveTo>
                    <a:pt x="0" y="12"/>
                  </a:moveTo>
                  <a:lnTo>
                    <a:pt x="44" y="0"/>
                  </a:lnTo>
                  <a:lnTo>
                    <a:pt x="44" y="153"/>
                  </a:lnTo>
                  <a:lnTo>
                    <a:pt x="0" y="169"/>
                  </a:lnTo>
                  <a:lnTo>
                    <a:pt x="0" y="1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 name="Freeform 96"/>
            <p:cNvSpPr>
              <a:spLocks/>
            </p:cNvSpPr>
            <p:nvPr/>
          </p:nvSpPr>
          <p:spPr bwMode="auto">
            <a:xfrm>
              <a:off x="1582" y="3233"/>
              <a:ext cx="25" cy="56"/>
            </a:xfrm>
            <a:custGeom>
              <a:avLst/>
              <a:gdLst>
                <a:gd name="T0" fmla="*/ 0 w 49"/>
                <a:gd name="T1" fmla="*/ 16 h 111"/>
                <a:gd name="T2" fmla="*/ 49 w 49"/>
                <a:gd name="T3" fmla="*/ 0 h 111"/>
                <a:gd name="T4" fmla="*/ 49 w 49"/>
                <a:gd name="T5" fmla="*/ 94 h 111"/>
                <a:gd name="T6" fmla="*/ 0 w 49"/>
                <a:gd name="T7" fmla="*/ 111 h 111"/>
                <a:gd name="T8" fmla="*/ 0 w 49"/>
                <a:gd name="T9" fmla="*/ 16 h 111"/>
              </a:gdLst>
              <a:ahLst/>
              <a:cxnLst>
                <a:cxn ang="0">
                  <a:pos x="T0" y="T1"/>
                </a:cxn>
                <a:cxn ang="0">
                  <a:pos x="T2" y="T3"/>
                </a:cxn>
                <a:cxn ang="0">
                  <a:pos x="T4" y="T5"/>
                </a:cxn>
                <a:cxn ang="0">
                  <a:pos x="T6" y="T7"/>
                </a:cxn>
                <a:cxn ang="0">
                  <a:pos x="T8" y="T9"/>
                </a:cxn>
              </a:cxnLst>
              <a:rect l="0" t="0" r="r" b="b"/>
              <a:pathLst>
                <a:path w="49" h="111">
                  <a:moveTo>
                    <a:pt x="0" y="16"/>
                  </a:moveTo>
                  <a:lnTo>
                    <a:pt x="49" y="0"/>
                  </a:lnTo>
                  <a:lnTo>
                    <a:pt x="49" y="94"/>
                  </a:lnTo>
                  <a:lnTo>
                    <a:pt x="0" y="111"/>
                  </a:lnTo>
                  <a:lnTo>
                    <a:pt x="0" y="1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 name="Freeform 97"/>
            <p:cNvSpPr>
              <a:spLocks/>
            </p:cNvSpPr>
            <p:nvPr/>
          </p:nvSpPr>
          <p:spPr bwMode="auto">
            <a:xfrm>
              <a:off x="1517" y="2419"/>
              <a:ext cx="90" cy="82"/>
            </a:xfrm>
            <a:custGeom>
              <a:avLst/>
              <a:gdLst>
                <a:gd name="T0" fmla="*/ 0 w 179"/>
                <a:gd name="T1" fmla="*/ 99 h 164"/>
                <a:gd name="T2" fmla="*/ 0 w 179"/>
                <a:gd name="T3" fmla="*/ 0 h 164"/>
                <a:gd name="T4" fmla="*/ 179 w 179"/>
                <a:gd name="T5" fmla="*/ 76 h 164"/>
                <a:gd name="T6" fmla="*/ 179 w 179"/>
                <a:gd name="T7" fmla="*/ 164 h 164"/>
                <a:gd name="T8" fmla="*/ 0 w 179"/>
                <a:gd name="T9" fmla="*/ 99 h 164"/>
              </a:gdLst>
              <a:ahLst/>
              <a:cxnLst>
                <a:cxn ang="0">
                  <a:pos x="T0" y="T1"/>
                </a:cxn>
                <a:cxn ang="0">
                  <a:pos x="T2" y="T3"/>
                </a:cxn>
                <a:cxn ang="0">
                  <a:pos x="T4" y="T5"/>
                </a:cxn>
                <a:cxn ang="0">
                  <a:pos x="T6" y="T7"/>
                </a:cxn>
                <a:cxn ang="0">
                  <a:pos x="T8" y="T9"/>
                </a:cxn>
              </a:cxnLst>
              <a:rect l="0" t="0" r="r" b="b"/>
              <a:pathLst>
                <a:path w="179" h="164">
                  <a:moveTo>
                    <a:pt x="0" y="99"/>
                  </a:moveTo>
                  <a:lnTo>
                    <a:pt x="0" y="0"/>
                  </a:lnTo>
                  <a:lnTo>
                    <a:pt x="179" y="76"/>
                  </a:lnTo>
                  <a:lnTo>
                    <a:pt x="179" y="164"/>
                  </a:lnTo>
                  <a:lnTo>
                    <a:pt x="0" y="9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 name="Freeform 98"/>
            <p:cNvSpPr>
              <a:spLocks/>
            </p:cNvSpPr>
            <p:nvPr/>
          </p:nvSpPr>
          <p:spPr bwMode="auto">
            <a:xfrm>
              <a:off x="1455" y="2324"/>
              <a:ext cx="114" cy="102"/>
            </a:xfrm>
            <a:custGeom>
              <a:avLst/>
              <a:gdLst>
                <a:gd name="T0" fmla="*/ 0 w 227"/>
                <a:gd name="T1" fmla="*/ 110 h 205"/>
                <a:gd name="T2" fmla="*/ 0 w 227"/>
                <a:gd name="T3" fmla="*/ 0 h 205"/>
                <a:gd name="T4" fmla="*/ 227 w 227"/>
                <a:gd name="T5" fmla="*/ 108 h 205"/>
                <a:gd name="T6" fmla="*/ 227 w 227"/>
                <a:gd name="T7" fmla="*/ 205 h 205"/>
                <a:gd name="T8" fmla="*/ 0 w 227"/>
                <a:gd name="T9" fmla="*/ 110 h 205"/>
              </a:gdLst>
              <a:ahLst/>
              <a:cxnLst>
                <a:cxn ang="0">
                  <a:pos x="T0" y="T1"/>
                </a:cxn>
                <a:cxn ang="0">
                  <a:pos x="T2" y="T3"/>
                </a:cxn>
                <a:cxn ang="0">
                  <a:pos x="T4" y="T5"/>
                </a:cxn>
                <a:cxn ang="0">
                  <a:pos x="T6" y="T7"/>
                </a:cxn>
                <a:cxn ang="0">
                  <a:pos x="T8" y="T9"/>
                </a:cxn>
              </a:cxnLst>
              <a:rect l="0" t="0" r="r" b="b"/>
              <a:pathLst>
                <a:path w="227" h="205">
                  <a:moveTo>
                    <a:pt x="0" y="110"/>
                  </a:moveTo>
                  <a:lnTo>
                    <a:pt x="0" y="0"/>
                  </a:lnTo>
                  <a:lnTo>
                    <a:pt x="227" y="108"/>
                  </a:lnTo>
                  <a:lnTo>
                    <a:pt x="227" y="205"/>
                  </a:lnTo>
                  <a:lnTo>
                    <a:pt x="0" y="11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 name="Freeform 99"/>
            <p:cNvSpPr>
              <a:spLocks/>
            </p:cNvSpPr>
            <p:nvPr/>
          </p:nvSpPr>
          <p:spPr bwMode="auto">
            <a:xfrm>
              <a:off x="1390" y="2222"/>
              <a:ext cx="113" cy="110"/>
            </a:xfrm>
            <a:custGeom>
              <a:avLst/>
              <a:gdLst>
                <a:gd name="T0" fmla="*/ 0 w 226"/>
                <a:gd name="T1" fmla="*/ 113 h 220"/>
                <a:gd name="T2" fmla="*/ 0 w 226"/>
                <a:gd name="T3" fmla="*/ 0 h 220"/>
                <a:gd name="T4" fmla="*/ 226 w 226"/>
                <a:gd name="T5" fmla="*/ 120 h 220"/>
                <a:gd name="T6" fmla="*/ 226 w 226"/>
                <a:gd name="T7" fmla="*/ 220 h 220"/>
                <a:gd name="T8" fmla="*/ 0 w 226"/>
                <a:gd name="T9" fmla="*/ 113 h 220"/>
              </a:gdLst>
              <a:ahLst/>
              <a:cxnLst>
                <a:cxn ang="0">
                  <a:pos x="T0" y="T1"/>
                </a:cxn>
                <a:cxn ang="0">
                  <a:pos x="T2" y="T3"/>
                </a:cxn>
                <a:cxn ang="0">
                  <a:pos x="T4" y="T5"/>
                </a:cxn>
                <a:cxn ang="0">
                  <a:pos x="T6" y="T7"/>
                </a:cxn>
                <a:cxn ang="0">
                  <a:pos x="T8" y="T9"/>
                </a:cxn>
              </a:cxnLst>
              <a:rect l="0" t="0" r="r" b="b"/>
              <a:pathLst>
                <a:path w="226" h="220">
                  <a:moveTo>
                    <a:pt x="0" y="113"/>
                  </a:moveTo>
                  <a:lnTo>
                    <a:pt x="0" y="0"/>
                  </a:lnTo>
                  <a:lnTo>
                    <a:pt x="226" y="120"/>
                  </a:lnTo>
                  <a:lnTo>
                    <a:pt x="226" y="220"/>
                  </a:lnTo>
                  <a:lnTo>
                    <a:pt x="0" y="11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 name="Freeform 100"/>
            <p:cNvSpPr>
              <a:spLocks/>
            </p:cNvSpPr>
            <p:nvPr/>
          </p:nvSpPr>
          <p:spPr bwMode="auto">
            <a:xfrm>
              <a:off x="1329" y="2114"/>
              <a:ext cx="113" cy="120"/>
            </a:xfrm>
            <a:custGeom>
              <a:avLst/>
              <a:gdLst>
                <a:gd name="T0" fmla="*/ 227 w 227"/>
                <a:gd name="T1" fmla="*/ 239 h 239"/>
                <a:gd name="T2" fmla="*/ 0 w 227"/>
                <a:gd name="T3" fmla="*/ 118 h 239"/>
                <a:gd name="T4" fmla="*/ 0 w 227"/>
                <a:gd name="T5" fmla="*/ 0 h 239"/>
                <a:gd name="T6" fmla="*/ 227 w 227"/>
                <a:gd name="T7" fmla="*/ 132 h 239"/>
                <a:gd name="T8" fmla="*/ 227 w 227"/>
                <a:gd name="T9" fmla="*/ 239 h 239"/>
              </a:gdLst>
              <a:ahLst/>
              <a:cxnLst>
                <a:cxn ang="0">
                  <a:pos x="T0" y="T1"/>
                </a:cxn>
                <a:cxn ang="0">
                  <a:pos x="T2" y="T3"/>
                </a:cxn>
                <a:cxn ang="0">
                  <a:pos x="T4" y="T5"/>
                </a:cxn>
                <a:cxn ang="0">
                  <a:pos x="T6" y="T7"/>
                </a:cxn>
                <a:cxn ang="0">
                  <a:pos x="T8" y="T9"/>
                </a:cxn>
              </a:cxnLst>
              <a:rect l="0" t="0" r="r" b="b"/>
              <a:pathLst>
                <a:path w="227" h="239">
                  <a:moveTo>
                    <a:pt x="227" y="239"/>
                  </a:moveTo>
                  <a:lnTo>
                    <a:pt x="0" y="118"/>
                  </a:lnTo>
                  <a:lnTo>
                    <a:pt x="0" y="0"/>
                  </a:lnTo>
                  <a:lnTo>
                    <a:pt x="227" y="132"/>
                  </a:lnTo>
                  <a:lnTo>
                    <a:pt x="227" y="23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 name="Freeform 101"/>
            <p:cNvSpPr>
              <a:spLocks/>
            </p:cNvSpPr>
            <p:nvPr/>
          </p:nvSpPr>
          <p:spPr bwMode="auto">
            <a:xfrm>
              <a:off x="1202" y="2040"/>
              <a:ext cx="113" cy="126"/>
            </a:xfrm>
            <a:custGeom>
              <a:avLst/>
              <a:gdLst>
                <a:gd name="T0" fmla="*/ 227 w 227"/>
                <a:gd name="T1" fmla="*/ 254 h 254"/>
                <a:gd name="T2" fmla="*/ 0 w 227"/>
                <a:gd name="T3" fmla="*/ 134 h 254"/>
                <a:gd name="T4" fmla="*/ 0 w 227"/>
                <a:gd name="T5" fmla="*/ 0 h 254"/>
                <a:gd name="T6" fmla="*/ 227 w 227"/>
                <a:gd name="T7" fmla="*/ 134 h 254"/>
                <a:gd name="T8" fmla="*/ 227 w 227"/>
                <a:gd name="T9" fmla="*/ 254 h 254"/>
              </a:gdLst>
              <a:ahLst/>
              <a:cxnLst>
                <a:cxn ang="0">
                  <a:pos x="T0" y="T1"/>
                </a:cxn>
                <a:cxn ang="0">
                  <a:pos x="T2" y="T3"/>
                </a:cxn>
                <a:cxn ang="0">
                  <a:pos x="T4" y="T5"/>
                </a:cxn>
                <a:cxn ang="0">
                  <a:pos x="T6" y="T7"/>
                </a:cxn>
                <a:cxn ang="0">
                  <a:pos x="T8" y="T9"/>
                </a:cxn>
              </a:cxnLst>
              <a:rect l="0" t="0" r="r" b="b"/>
              <a:pathLst>
                <a:path w="227" h="254">
                  <a:moveTo>
                    <a:pt x="227" y="254"/>
                  </a:moveTo>
                  <a:lnTo>
                    <a:pt x="0" y="134"/>
                  </a:lnTo>
                  <a:lnTo>
                    <a:pt x="0" y="0"/>
                  </a:lnTo>
                  <a:lnTo>
                    <a:pt x="227" y="134"/>
                  </a:lnTo>
                  <a:lnTo>
                    <a:pt x="227" y="25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9" name="Freeform 102"/>
            <p:cNvSpPr>
              <a:spLocks/>
            </p:cNvSpPr>
            <p:nvPr/>
          </p:nvSpPr>
          <p:spPr bwMode="auto">
            <a:xfrm>
              <a:off x="1075" y="1966"/>
              <a:ext cx="114" cy="133"/>
            </a:xfrm>
            <a:custGeom>
              <a:avLst/>
              <a:gdLst>
                <a:gd name="T0" fmla="*/ 227 w 227"/>
                <a:gd name="T1" fmla="*/ 266 h 266"/>
                <a:gd name="T2" fmla="*/ 0 w 227"/>
                <a:gd name="T3" fmla="*/ 146 h 266"/>
                <a:gd name="T4" fmla="*/ 0 w 227"/>
                <a:gd name="T5" fmla="*/ 0 h 266"/>
                <a:gd name="T6" fmla="*/ 227 w 227"/>
                <a:gd name="T7" fmla="*/ 132 h 266"/>
                <a:gd name="T8" fmla="*/ 227 w 227"/>
                <a:gd name="T9" fmla="*/ 266 h 266"/>
              </a:gdLst>
              <a:ahLst/>
              <a:cxnLst>
                <a:cxn ang="0">
                  <a:pos x="T0" y="T1"/>
                </a:cxn>
                <a:cxn ang="0">
                  <a:pos x="T2" y="T3"/>
                </a:cxn>
                <a:cxn ang="0">
                  <a:pos x="T4" y="T5"/>
                </a:cxn>
                <a:cxn ang="0">
                  <a:pos x="T6" y="T7"/>
                </a:cxn>
                <a:cxn ang="0">
                  <a:pos x="T8" y="T9"/>
                </a:cxn>
              </a:cxnLst>
              <a:rect l="0" t="0" r="r" b="b"/>
              <a:pathLst>
                <a:path w="227" h="266">
                  <a:moveTo>
                    <a:pt x="227" y="266"/>
                  </a:moveTo>
                  <a:lnTo>
                    <a:pt x="0" y="146"/>
                  </a:lnTo>
                  <a:lnTo>
                    <a:pt x="0" y="0"/>
                  </a:lnTo>
                  <a:lnTo>
                    <a:pt x="227" y="132"/>
                  </a:lnTo>
                  <a:lnTo>
                    <a:pt x="227" y="266"/>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0" name="Freeform 103"/>
            <p:cNvSpPr>
              <a:spLocks/>
            </p:cNvSpPr>
            <p:nvPr/>
          </p:nvSpPr>
          <p:spPr bwMode="auto">
            <a:xfrm>
              <a:off x="1040" y="1945"/>
              <a:ext cx="22" cy="87"/>
            </a:xfrm>
            <a:custGeom>
              <a:avLst/>
              <a:gdLst>
                <a:gd name="T0" fmla="*/ 44 w 44"/>
                <a:gd name="T1" fmla="*/ 174 h 174"/>
                <a:gd name="T2" fmla="*/ 0 w 44"/>
                <a:gd name="T3" fmla="*/ 152 h 174"/>
                <a:gd name="T4" fmla="*/ 0 w 44"/>
                <a:gd name="T5" fmla="*/ 0 h 174"/>
                <a:gd name="T6" fmla="*/ 44 w 44"/>
                <a:gd name="T7" fmla="*/ 27 h 174"/>
                <a:gd name="T8" fmla="*/ 44 w 44"/>
                <a:gd name="T9" fmla="*/ 174 h 174"/>
              </a:gdLst>
              <a:ahLst/>
              <a:cxnLst>
                <a:cxn ang="0">
                  <a:pos x="T0" y="T1"/>
                </a:cxn>
                <a:cxn ang="0">
                  <a:pos x="T2" y="T3"/>
                </a:cxn>
                <a:cxn ang="0">
                  <a:pos x="T4" y="T5"/>
                </a:cxn>
                <a:cxn ang="0">
                  <a:pos x="T6" y="T7"/>
                </a:cxn>
                <a:cxn ang="0">
                  <a:pos x="T8" y="T9"/>
                </a:cxn>
              </a:cxnLst>
              <a:rect l="0" t="0" r="r" b="b"/>
              <a:pathLst>
                <a:path w="44" h="174">
                  <a:moveTo>
                    <a:pt x="44" y="174"/>
                  </a:moveTo>
                  <a:lnTo>
                    <a:pt x="0" y="152"/>
                  </a:lnTo>
                  <a:lnTo>
                    <a:pt x="0" y="0"/>
                  </a:lnTo>
                  <a:lnTo>
                    <a:pt x="44" y="27"/>
                  </a:lnTo>
                  <a:lnTo>
                    <a:pt x="44" y="174"/>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104"/>
            <p:cNvSpPr>
              <a:spLocks/>
            </p:cNvSpPr>
            <p:nvPr/>
          </p:nvSpPr>
          <p:spPr bwMode="auto">
            <a:xfrm>
              <a:off x="973" y="1936"/>
              <a:ext cx="54" cy="91"/>
            </a:xfrm>
            <a:custGeom>
              <a:avLst/>
              <a:gdLst>
                <a:gd name="T0" fmla="*/ 108 w 108"/>
                <a:gd name="T1" fmla="*/ 163 h 183"/>
                <a:gd name="T2" fmla="*/ 0 w 108"/>
                <a:gd name="T3" fmla="*/ 183 h 183"/>
                <a:gd name="T4" fmla="*/ 0 w 108"/>
                <a:gd name="T5" fmla="*/ 33 h 183"/>
                <a:gd name="T6" fmla="*/ 108 w 108"/>
                <a:gd name="T7" fmla="*/ 0 h 183"/>
                <a:gd name="T8" fmla="*/ 108 w 108"/>
                <a:gd name="T9" fmla="*/ 163 h 183"/>
              </a:gdLst>
              <a:ahLst/>
              <a:cxnLst>
                <a:cxn ang="0">
                  <a:pos x="T0" y="T1"/>
                </a:cxn>
                <a:cxn ang="0">
                  <a:pos x="T2" y="T3"/>
                </a:cxn>
                <a:cxn ang="0">
                  <a:pos x="T4" y="T5"/>
                </a:cxn>
                <a:cxn ang="0">
                  <a:pos x="T6" y="T7"/>
                </a:cxn>
                <a:cxn ang="0">
                  <a:pos x="T8" y="T9"/>
                </a:cxn>
              </a:cxnLst>
              <a:rect l="0" t="0" r="r" b="b"/>
              <a:pathLst>
                <a:path w="108" h="183">
                  <a:moveTo>
                    <a:pt x="108" y="163"/>
                  </a:moveTo>
                  <a:lnTo>
                    <a:pt x="0" y="183"/>
                  </a:lnTo>
                  <a:lnTo>
                    <a:pt x="0" y="33"/>
                  </a:lnTo>
                  <a:lnTo>
                    <a:pt x="108" y="0"/>
                  </a:lnTo>
                  <a:lnTo>
                    <a:pt x="108" y="163"/>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 name="Freeform 105"/>
            <p:cNvSpPr>
              <a:spLocks/>
            </p:cNvSpPr>
            <p:nvPr/>
          </p:nvSpPr>
          <p:spPr bwMode="auto">
            <a:xfrm>
              <a:off x="973" y="2032"/>
              <a:ext cx="54" cy="86"/>
            </a:xfrm>
            <a:custGeom>
              <a:avLst/>
              <a:gdLst>
                <a:gd name="T0" fmla="*/ 0 w 108"/>
                <a:gd name="T1" fmla="*/ 18 h 173"/>
                <a:gd name="T2" fmla="*/ 108 w 108"/>
                <a:gd name="T3" fmla="*/ 0 h 173"/>
                <a:gd name="T4" fmla="*/ 108 w 108"/>
                <a:gd name="T5" fmla="*/ 157 h 173"/>
                <a:gd name="T6" fmla="*/ 0 w 108"/>
                <a:gd name="T7" fmla="*/ 173 h 173"/>
                <a:gd name="T8" fmla="*/ 0 w 108"/>
                <a:gd name="T9" fmla="*/ 18 h 173"/>
              </a:gdLst>
              <a:ahLst/>
              <a:cxnLst>
                <a:cxn ang="0">
                  <a:pos x="T0" y="T1"/>
                </a:cxn>
                <a:cxn ang="0">
                  <a:pos x="T2" y="T3"/>
                </a:cxn>
                <a:cxn ang="0">
                  <a:pos x="T4" y="T5"/>
                </a:cxn>
                <a:cxn ang="0">
                  <a:pos x="T6" y="T7"/>
                </a:cxn>
                <a:cxn ang="0">
                  <a:pos x="T8" y="T9"/>
                </a:cxn>
              </a:cxnLst>
              <a:rect l="0" t="0" r="r" b="b"/>
              <a:pathLst>
                <a:path w="108" h="173">
                  <a:moveTo>
                    <a:pt x="0" y="18"/>
                  </a:moveTo>
                  <a:lnTo>
                    <a:pt x="108" y="0"/>
                  </a:lnTo>
                  <a:lnTo>
                    <a:pt x="108" y="157"/>
                  </a:lnTo>
                  <a:lnTo>
                    <a:pt x="0" y="173"/>
                  </a:lnTo>
                  <a:lnTo>
                    <a:pt x="0" y="18"/>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 name="Freeform 106"/>
            <p:cNvSpPr>
              <a:spLocks/>
            </p:cNvSpPr>
            <p:nvPr/>
          </p:nvSpPr>
          <p:spPr bwMode="auto">
            <a:xfrm>
              <a:off x="973" y="2124"/>
              <a:ext cx="54" cy="85"/>
            </a:xfrm>
            <a:custGeom>
              <a:avLst/>
              <a:gdLst>
                <a:gd name="T0" fmla="*/ 0 w 108"/>
                <a:gd name="T1" fmla="*/ 16 h 171"/>
                <a:gd name="T2" fmla="*/ 108 w 108"/>
                <a:gd name="T3" fmla="*/ 0 h 171"/>
                <a:gd name="T4" fmla="*/ 108 w 108"/>
                <a:gd name="T5" fmla="*/ 157 h 171"/>
                <a:gd name="T6" fmla="*/ 0 w 108"/>
                <a:gd name="T7" fmla="*/ 171 h 171"/>
                <a:gd name="T8" fmla="*/ 0 w 108"/>
                <a:gd name="T9" fmla="*/ 16 h 171"/>
              </a:gdLst>
              <a:ahLst/>
              <a:cxnLst>
                <a:cxn ang="0">
                  <a:pos x="T0" y="T1"/>
                </a:cxn>
                <a:cxn ang="0">
                  <a:pos x="T2" y="T3"/>
                </a:cxn>
                <a:cxn ang="0">
                  <a:pos x="T4" y="T5"/>
                </a:cxn>
                <a:cxn ang="0">
                  <a:pos x="T6" y="T7"/>
                </a:cxn>
                <a:cxn ang="0">
                  <a:pos x="T8" y="T9"/>
                </a:cxn>
              </a:cxnLst>
              <a:rect l="0" t="0" r="r" b="b"/>
              <a:pathLst>
                <a:path w="108" h="171">
                  <a:moveTo>
                    <a:pt x="0" y="16"/>
                  </a:moveTo>
                  <a:lnTo>
                    <a:pt x="108" y="0"/>
                  </a:lnTo>
                  <a:lnTo>
                    <a:pt x="108" y="157"/>
                  </a:lnTo>
                  <a:lnTo>
                    <a:pt x="0" y="171"/>
                  </a:lnTo>
                  <a:lnTo>
                    <a:pt x="0" y="16"/>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4" name="Freeform 107"/>
            <p:cNvSpPr>
              <a:spLocks/>
            </p:cNvSpPr>
            <p:nvPr/>
          </p:nvSpPr>
          <p:spPr bwMode="auto">
            <a:xfrm>
              <a:off x="973" y="2216"/>
              <a:ext cx="54" cy="85"/>
            </a:xfrm>
            <a:custGeom>
              <a:avLst/>
              <a:gdLst>
                <a:gd name="T0" fmla="*/ 0 w 108"/>
                <a:gd name="T1" fmla="*/ 16 h 171"/>
                <a:gd name="T2" fmla="*/ 108 w 108"/>
                <a:gd name="T3" fmla="*/ 0 h 171"/>
                <a:gd name="T4" fmla="*/ 108 w 108"/>
                <a:gd name="T5" fmla="*/ 157 h 171"/>
                <a:gd name="T6" fmla="*/ 0 w 108"/>
                <a:gd name="T7" fmla="*/ 171 h 171"/>
                <a:gd name="T8" fmla="*/ 0 w 108"/>
                <a:gd name="T9" fmla="*/ 16 h 171"/>
              </a:gdLst>
              <a:ahLst/>
              <a:cxnLst>
                <a:cxn ang="0">
                  <a:pos x="T0" y="T1"/>
                </a:cxn>
                <a:cxn ang="0">
                  <a:pos x="T2" y="T3"/>
                </a:cxn>
                <a:cxn ang="0">
                  <a:pos x="T4" y="T5"/>
                </a:cxn>
                <a:cxn ang="0">
                  <a:pos x="T6" y="T7"/>
                </a:cxn>
                <a:cxn ang="0">
                  <a:pos x="T8" y="T9"/>
                </a:cxn>
              </a:cxnLst>
              <a:rect l="0" t="0" r="r" b="b"/>
              <a:pathLst>
                <a:path w="108" h="171">
                  <a:moveTo>
                    <a:pt x="0" y="16"/>
                  </a:moveTo>
                  <a:lnTo>
                    <a:pt x="108" y="0"/>
                  </a:lnTo>
                  <a:lnTo>
                    <a:pt x="108" y="157"/>
                  </a:lnTo>
                  <a:lnTo>
                    <a:pt x="0" y="171"/>
                  </a:lnTo>
                  <a:lnTo>
                    <a:pt x="0" y="16"/>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 name="Freeform 108"/>
            <p:cNvSpPr>
              <a:spLocks/>
            </p:cNvSpPr>
            <p:nvPr/>
          </p:nvSpPr>
          <p:spPr bwMode="auto">
            <a:xfrm>
              <a:off x="973" y="2308"/>
              <a:ext cx="54" cy="84"/>
            </a:xfrm>
            <a:custGeom>
              <a:avLst/>
              <a:gdLst>
                <a:gd name="T0" fmla="*/ 0 w 108"/>
                <a:gd name="T1" fmla="*/ 14 h 169"/>
                <a:gd name="T2" fmla="*/ 108 w 108"/>
                <a:gd name="T3" fmla="*/ 0 h 169"/>
                <a:gd name="T4" fmla="*/ 108 w 108"/>
                <a:gd name="T5" fmla="*/ 156 h 169"/>
                <a:gd name="T6" fmla="*/ 0 w 108"/>
                <a:gd name="T7" fmla="*/ 169 h 169"/>
                <a:gd name="T8" fmla="*/ 0 w 108"/>
                <a:gd name="T9" fmla="*/ 14 h 169"/>
              </a:gdLst>
              <a:ahLst/>
              <a:cxnLst>
                <a:cxn ang="0">
                  <a:pos x="T0" y="T1"/>
                </a:cxn>
                <a:cxn ang="0">
                  <a:pos x="T2" y="T3"/>
                </a:cxn>
                <a:cxn ang="0">
                  <a:pos x="T4" y="T5"/>
                </a:cxn>
                <a:cxn ang="0">
                  <a:pos x="T6" y="T7"/>
                </a:cxn>
                <a:cxn ang="0">
                  <a:pos x="T8" y="T9"/>
                </a:cxn>
              </a:cxnLst>
              <a:rect l="0" t="0" r="r" b="b"/>
              <a:pathLst>
                <a:path w="108" h="169">
                  <a:moveTo>
                    <a:pt x="0" y="14"/>
                  </a:moveTo>
                  <a:lnTo>
                    <a:pt x="108" y="0"/>
                  </a:lnTo>
                  <a:lnTo>
                    <a:pt x="108" y="156"/>
                  </a:lnTo>
                  <a:lnTo>
                    <a:pt x="0" y="169"/>
                  </a:lnTo>
                  <a:lnTo>
                    <a:pt x="0" y="14"/>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6" name="Freeform 109"/>
            <p:cNvSpPr>
              <a:spLocks/>
            </p:cNvSpPr>
            <p:nvPr/>
          </p:nvSpPr>
          <p:spPr bwMode="auto">
            <a:xfrm>
              <a:off x="973" y="2400"/>
              <a:ext cx="54" cy="84"/>
            </a:xfrm>
            <a:custGeom>
              <a:avLst/>
              <a:gdLst>
                <a:gd name="T0" fmla="*/ 0 w 108"/>
                <a:gd name="T1" fmla="*/ 12 h 167"/>
                <a:gd name="T2" fmla="*/ 108 w 108"/>
                <a:gd name="T3" fmla="*/ 0 h 167"/>
                <a:gd name="T4" fmla="*/ 108 w 108"/>
                <a:gd name="T5" fmla="*/ 156 h 167"/>
                <a:gd name="T6" fmla="*/ 0 w 108"/>
                <a:gd name="T7" fmla="*/ 167 h 167"/>
                <a:gd name="T8" fmla="*/ 0 w 108"/>
                <a:gd name="T9" fmla="*/ 12 h 167"/>
              </a:gdLst>
              <a:ahLst/>
              <a:cxnLst>
                <a:cxn ang="0">
                  <a:pos x="T0" y="T1"/>
                </a:cxn>
                <a:cxn ang="0">
                  <a:pos x="T2" y="T3"/>
                </a:cxn>
                <a:cxn ang="0">
                  <a:pos x="T4" y="T5"/>
                </a:cxn>
                <a:cxn ang="0">
                  <a:pos x="T6" y="T7"/>
                </a:cxn>
                <a:cxn ang="0">
                  <a:pos x="T8" y="T9"/>
                </a:cxn>
              </a:cxnLst>
              <a:rect l="0" t="0" r="r" b="b"/>
              <a:pathLst>
                <a:path w="108" h="167">
                  <a:moveTo>
                    <a:pt x="0" y="12"/>
                  </a:moveTo>
                  <a:lnTo>
                    <a:pt x="108" y="0"/>
                  </a:lnTo>
                  <a:lnTo>
                    <a:pt x="108" y="156"/>
                  </a:lnTo>
                  <a:lnTo>
                    <a:pt x="0" y="167"/>
                  </a:lnTo>
                  <a:lnTo>
                    <a:pt x="0" y="12"/>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7" name="Freeform 110"/>
            <p:cNvSpPr>
              <a:spLocks/>
            </p:cNvSpPr>
            <p:nvPr/>
          </p:nvSpPr>
          <p:spPr bwMode="auto">
            <a:xfrm>
              <a:off x="973" y="2493"/>
              <a:ext cx="54" cy="82"/>
            </a:xfrm>
            <a:custGeom>
              <a:avLst/>
              <a:gdLst>
                <a:gd name="T0" fmla="*/ 0 w 108"/>
                <a:gd name="T1" fmla="*/ 11 h 166"/>
                <a:gd name="T2" fmla="*/ 108 w 108"/>
                <a:gd name="T3" fmla="*/ 0 h 166"/>
                <a:gd name="T4" fmla="*/ 108 w 108"/>
                <a:gd name="T5" fmla="*/ 157 h 166"/>
                <a:gd name="T6" fmla="*/ 0 w 108"/>
                <a:gd name="T7" fmla="*/ 166 h 166"/>
                <a:gd name="T8" fmla="*/ 0 w 108"/>
                <a:gd name="T9" fmla="*/ 11 h 166"/>
              </a:gdLst>
              <a:ahLst/>
              <a:cxnLst>
                <a:cxn ang="0">
                  <a:pos x="T0" y="T1"/>
                </a:cxn>
                <a:cxn ang="0">
                  <a:pos x="T2" y="T3"/>
                </a:cxn>
                <a:cxn ang="0">
                  <a:pos x="T4" y="T5"/>
                </a:cxn>
                <a:cxn ang="0">
                  <a:pos x="T6" y="T7"/>
                </a:cxn>
                <a:cxn ang="0">
                  <a:pos x="T8" y="T9"/>
                </a:cxn>
              </a:cxnLst>
              <a:rect l="0" t="0" r="r" b="b"/>
              <a:pathLst>
                <a:path w="108" h="166">
                  <a:moveTo>
                    <a:pt x="0" y="11"/>
                  </a:moveTo>
                  <a:lnTo>
                    <a:pt x="108" y="0"/>
                  </a:lnTo>
                  <a:lnTo>
                    <a:pt x="108" y="157"/>
                  </a:lnTo>
                  <a:lnTo>
                    <a:pt x="0" y="166"/>
                  </a:lnTo>
                  <a:lnTo>
                    <a:pt x="0" y="11"/>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8" name="Freeform 111"/>
            <p:cNvSpPr>
              <a:spLocks/>
            </p:cNvSpPr>
            <p:nvPr/>
          </p:nvSpPr>
          <p:spPr bwMode="auto">
            <a:xfrm>
              <a:off x="973" y="2584"/>
              <a:ext cx="54" cy="83"/>
            </a:xfrm>
            <a:custGeom>
              <a:avLst/>
              <a:gdLst>
                <a:gd name="T0" fmla="*/ 0 w 108"/>
                <a:gd name="T1" fmla="*/ 9 h 166"/>
                <a:gd name="T2" fmla="*/ 108 w 108"/>
                <a:gd name="T3" fmla="*/ 0 h 166"/>
                <a:gd name="T4" fmla="*/ 108 w 108"/>
                <a:gd name="T5" fmla="*/ 157 h 166"/>
                <a:gd name="T6" fmla="*/ 0 w 108"/>
                <a:gd name="T7" fmla="*/ 166 h 166"/>
                <a:gd name="T8" fmla="*/ 0 w 108"/>
                <a:gd name="T9" fmla="*/ 9 h 166"/>
              </a:gdLst>
              <a:ahLst/>
              <a:cxnLst>
                <a:cxn ang="0">
                  <a:pos x="T0" y="T1"/>
                </a:cxn>
                <a:cxn ang="0">
                  <a:pos x="T2" y="T3"/>
                </a:cxn>
                <a:cxn ang="0">
                  <a:pos x="T4" y="T5"/>
                </a:cxn>
                <a:cxn ang="0">
                  <a:pos x="T6" y="T7"/>
                </a:cxn>
                <a:cxn ang="0">
                  <a:pos x="T8" y="T9"/>
                </a:cxn>
              </a:cxnLst>
              <a:rect l="0" t="0" r="r" b="b"/>
              <a:pathLst>
                <a:path w="108" h="166">
                  <a:moveTo>
                    <a:pt x="0" y="9"/>
                  </a:moveTo>
                  <a:lnTo>
                    <a:pt x="108" y="0"/>
                  </a:lnTo>
                  <a:lnTo>
                    <a:pt x="108" y="157"/>
                  </a:lnTo>
                  <a:lnTo>
                    <a:pt x="0" y="166"/>
                  </a:lnTo>
                  <a:lnTo>
                    <a:pt x="0" y="9"/>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9" name="Freeform 112"/>
            <p:cNvSpPr>
              <a:spLocks/>
            </p:cNvSpPr>
            <p:nvPr/>
          </p:nvSpPr>
          <p:spPr bwMode="auto">
            <a:xfrm>
              <a:off x="973" y="2676"/>
              <a:ext cx="54" cy="80"/>
            </a:xfrm>
            <a:custGeom>
              <a:avLst/>
              <a:gdLst>
                <a:gd name="T0" fmla="*/ 0 w 108"/>
                <a:gd name="T1" fmla="*/ 7 h 160"/>
                <a:gd name="T2" fmla="*/ 108 w 108"/>
                <a:gd name="T3" fmla="*/ 0 h 160"/>
                <a:gd name="T4" fmla="*/ 108 w 108"/>
                <a:gd name="T5" fmla="*/ 155 h 160"/>
                <a:gd name="T6" fmla="*/ 0 w 108"/>
                <a:gd name="T7" fmla="*/ 160 h 160"/>
                <a:gd name="T8" fmla="*/ 0 w 108"/>
                <a:gd name="T9" fmla="*/ 7 h 160"/>
              </a:gdLst>
              <a:ahLst/>
              <a:cxnLst>
                <a:cxn ang="0">
                  <a:pos x="T0" y="T1"/>
                </a:cxn>
                <a:cxn ang="0">
                  <a:pos x="T2" y="T3"/>
                </a:cxn>
                <a:cxn ang="0">
                  <a:pos x="T4" y="T5"/>
                </a:cxn>
                <a:cxn ang="0">
                  <a:pos x="T6" y="T7"/>
                </a:cxn>
                <a:cxn ang="0">
                  <a:pos x="T8" y="T9"/>
                </a:cxn>
              </a:cxnLst>
              <a:rect l="0" t="0" r="r" b="b"/>
              <a:pathLst>
                <a:path w="108" h="160">
                  <a:moveTo>
                    <a:pt x="0" y="7"/>
                  </a:moveTo>
                  <a:lnTo>
                    <a:pt x="108" y="0"/>
                  </a:lnTo>
                  <a:lnTo>
                    <a:pt x="108" y="155"/>
                  </a:lnTo>
                  <a:lnTo>
                    <a:pt x="0" y="160"/>
                  </a:lnTo>
                  <a:lnTo>
                    <a:pt x="0" y="7"/>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0" name="Freeform 113"/>
            <p:cNvSpPr>
              <a:spLocks/>
            </p:cNvSpPr>
            <p:nvPr/>
          </p:nvSpPr>
          <p:spPr bwMode="auto">
            <a:xfrm>
              <a:off x="973" y="2768"/>
              <a:ext cx="54" cy="80"/>
            </a:xfrm>
            <a:custGeom>
              <a:avLst/>
              <a:gdLst>
                <a:gd name="T0" fmla="*/ 0 w 108"/>
                <a:gd name="T1" fmla="*/ 5 h 160"/>
                <a:gd name="T2" fmla="*/ 108 w 108"/>
                <a:gd name="T3" fmla="*/ 0 h 160"/>
                <a:gd name="T4" fmla="*/ 108 w 108"/>
                <a:gd name="T5" fmla="*/ 156 h 160"/>
                <a:gd name="T6" fmla="*/ 0 w 108"/>
                <a:gd name="T7" fmla="*/ 160 h 160"/>
                <a:gd name="T8" fmla="*/ 0 w 108"/>
                <a:gd name="T9" fmla="*/ 5 h 160"/>
              </a:gdLst>
              <a:ahLst/>
              <a:cxnLst>
                <a:cxn ang="0">
                  <a:pos x="T0" y="T1"/>
                </a:cxn>
                <a:cxn ang="0">
                  <a:pos x="T2" y="T3"/>
                </a:cxn>
                <a:cxn ang="0">
                  <a:pos x="T4" y="T5"/>
                </a:cxn>
                <a:cxn ang="0">
                  <a:pos x="T6" y="T7"/>
                </a:cxn>
                <a:cxn ang="0">
                  <a:pos x="T8" y="T9"/>
                </a:cxn>
              </a:cxnLst>
              <a:rect l="0" t="0" r="r" b="b"/>
              <a:pathLst>
                <a:path w="108" h="160">
                  <a:moveTo>
                    <a:pt x="0" y="5"/>
                  </a:moveTo>
                  <a:lnTo>
                    <a:pt x="108" y="0"/>
                  </a:lnTo>
                  <a:lnTo>
                    <a:pt x="108" y="156"/>
                  </a:lnTo>
                  <a:lnTo>
                    <a:pt x="0" y="160"/>
                  </a:lnTo>
                  <a:lnTo>
                    <a:pt x="0" y="5"/>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1" name="Freeform 114"/>
            <p:cNvSpPr>
              <a:spLocks/>
            </p:cNvSpPr>
            <p:nvPr/>
          </p:nvSpPr>
          <p:spPr bwMode="auto">
            <a:xfrm>
              <a:off x="973" y="2860"/>
              <a:ext cx="54" cy="79"/>
            </a:xfrm>
            <a:custGeom>
              <a:avLst/>
              <a:gdLst>
                <a:gd name="T0" fmla="*/ 0 w 108"/>
                <a:gd name="T1" fmla="*/ 3 h 158"/>
                <a:gd name="T2" fmla="*/ 108 w 108"/>
                <a:gd name="T3" fmla="*/ 0 h 158"/>
                <a:gd name="T4" fmla="*/ 108 w 108"/>
                <a:gd name="T5" fmla="*/ 156 h 158"/>
                <a:gd name="T6" fmla="*/ 0 w 108"/>
                <a:gd name="T7" fmla="*/ 158 h 158"/>
                <a:gd name="T8" fmla="*/ 0 w 108"/>
                <a:gd name="T9" fmla="*/ 3 h 158"/>
              </a:gdLst>
              <a:ahLst/>
              <a:cxnLst>
                <a:cxn ang="0">
                  <a:pos x="T0" y="T1"/>
                </a:cxn>
                <a:cxn ang="0">
                  <a:pos x="T2" y="T3"/>
                </a:cxn>
                <a:cxn ang="0">
                  <a:pos x="T4" y="T5"/>
                </a:cxn>
                <a:cxn ang="0">
                  <a:pos x="T6" y="T7"/>
                </a:cxn>
                <a:cxn ang="0">
                  <a:pos x="T8" y="T9"/>
                </a:cxn>
              </a:cxnLst>
              <a:rect l="0" t="0" r="r" b="b"/>
              <a:pathLst>
                <a:path w="108" h="158">
                  <a:moveTo>
                    <a:pt x="0" y="3"/>
                  </a:moveTo>
                  <a:lnTo>
                    <a:pt x="108" y="0"/>
                  </a:lnTo>
                  <a:lnTo>
                    <a:pt x="108" y="156"/>
                  </a:lnTo>
                  <a:lnTo>
                    <a:pt x="0" y="158"/>
                  </a:lnTo>
                  <a:lnTo>
                    <a:pt x="0" y="3"/>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 name="Freeform 115"/>
            <p:cNvSpPr>
              <a:spLocks/>
            </p:cNvSpPr>
            <p:nvPr/>
          </p:nvSpPr>
          <p:spPr bwMode="auto">
            <a:xfrm>
              <a:off x="973" y="2952"/>
              <a:ext cx="54" cy="79"/>
            </a:xfrm>
            <a:custGeom>
              <a:avLst/>
              <a:gdLst>
                <a:gd name="T0" fmla="*/ 0 w 108"/>
                <a:gd name="T1" fmla="*/ 4 h 159"/>
                <a:gd name="T2" fmla="*/ 108 w 108"/>
                <a:gd name="T3" fmla="*/ 0 h 159"/>
                <a:gd name="T4" fmla="*/ 108 w 108"/>
                <a:gd name="T5" fmla="*/ 157 h 159"/>
                <a:gd name="T6" fmla="*/ 0 w 108"/>
                <a:gd name="T7" fmla="*/ 159 h 159"/>
                <a:gd name="T8" fmla="*/ 0 w 108"/>
                <a:gd name="T9" fmla="*/ 4 h 159"/>
              </a:gdLst>
              <a:ahLst/>
              <a:cxnLst>
                <a:cxn ang="0">
                  <a:pos x="T0" y="T1"/>
                </a:cxn>
                <a:cxn ang="0">
                  <a:pos x="T2" y="T3"/>
                </a:cxn>
                <a:cxn ang="0">
                  <a:pos x="T4" y="T5"/>
                </a:cxn>
                <a:cxn ang="0">
                  <a:pos x="T6" y="T7"/>
                </a:cxn>
                <a:cxn ang="0">
                  <a:pos x="T8" y="T9"/>
                </a:cxn>
              </a:cxnLst>
              <a:rect l="0" t="0" r="r" b="b"/>
              <a:pathLst>
                <a:path w="108" h="159">
                  <a:moveTo>
                    <a:pt x="0" y="4"/>
                  </a:moveTo>
                  <a:lnTo>
                    <a:pt x="108" y="0"/>
                  </a:lnTo>
                  <a:lnTo>
                    <a:pt x="108" y="157"/>
                  </a:lnTo>
                  <a:lnTo>
                    <a:pt x="0" y="159"/>
                  </a:lnTo>
                  <a:lnTo>
                    <a:pt x="0" y="4"/>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 name="Rectangle 116"/>
            <p:cNvSpPr>
              <a:spLocks noChangeArrowheads="1"/>
            </p:cNvSpPr>
            <p:nvPr/>
          </p:nvSpPr>
          <p:spPr bwMode="auto">
            <a:xfrm>
              <a:off x="973" y="3044"/>
              <a:ext cx="54" cy="78"/>
            </a:xfrm>
            <a:prstGeom prst="rect">
              <a:avLst/>
            </a:prstGeom>
            <a:solidFill>
              <a:srgbClr val="540C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4" name="Freeform 117"/>
            <p:cNvSpPr>
              <a:spLocks/>
            </p:cNvSpPr>
            <p:nvPr/>
          </p:nvSpPr>
          <p:spPr bwMode="auto">
            <a:xfrm>
              <a:off x="973" y="3136"/>
              <a:ext cx="54" cy="79"/>
            </a:xfrm>
            <a:custGeom>
              <a:avLst/>
              <a:gdLst>
                <a:gd name="T0" fmla="*/ 108 w 108"/>
                <a:gd name="T1" fmla="*/ 2 h 158"/>
                <a:gd name="T2" fmla="*/ 108 w 108"/>
                <a:gd name="T3" fmla="*/ 158 h 158"/>
                <a:gd name="T4" fmla="*/ 0 w 108"/>
                <a:gd name="T5" fmla="*/ 155 h 158"/>
                <a:gd name="T6" fmla="*/ 0 w 108"/>
                <a:gd name="T7" fmla="*/ 0 h 158"/>
                <a:gd name="T8" fmla="*/ 108 w 108"/>
                <a:gd name="T9" fmla="*/ 2 h 158"/>
              </a:gdLst>
              <a:ahLst/>
              <a:cxnLst>
                <a:cxn ang="0">
                  <a:pos x="T0" y="T1"/>
                </a:cxn>
                <a:cxn ang="0">
                  <a:pos x="T2" y="T3"/>
                </a:cxn>
                <a:cxn ang="0">
                  <a:pos x="T4" y="T5"/>
                </a:cxn>
                <a:cxn ang="0">
                  <a:pos x="T6" y="T7"/>
                </a:cxn>
                <a:cxn ang="0">
                  <a:pos x="T8" y="T9"/>
                </a:cxn>
              </a:cxnLst>
              <a:rect l="0" t="0" r="r" b="b"/>
              <a:pathLst>
                <a:path w="108" h="158">
                  <a:moveTo>
                    <a:pt x="108" y="2"/>
                  </a:moveTo>
                  <a:lnTo>
                    <a:pt x="108" y="158"/>
                  </a:lnTo>
                  <a:lnTo>
                    <a:pt x="0" y="155"/>
                  </a:lnTo>
                  <a:lnTo>
                    <a:pt x="0" y="0"/>
                  </a:lnTo>
                  <a:lnTo>
                    <a:pt x="108" y="2"/>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5" name="Freeform 118"/>
            <p:cNvSpPr>
              <a:spLocks/>
            </p:cNvSpPr>
            <p:nvPr/>
          </p:nvSpPr>
          <p:spPr bwMode="auto">
            <a:xfrm>
              <a:off x="973" y="3227"/>
              <a:ext cx="54" cy="79"/>
            </a:xfrm>
            <a:custGeom>
              <a:avLst/>
              <a:gdLst>
                <a:gd name="T0" fmla="*/ 108 w 108"/>
                <a:gd name="T1" fmla="*/ 2 h 158"/>
                <a:gd name="T2" fmla="*/ 108 w 108"/>
                <a:gd name="T3" fmla="*/ 158 h 158"/>
                <a:gd name="T4" fmla="*/ 0 w 108"/>
                <a:gd name="T5" fmla="*/ 155 h 158"/>
                <a:gd name="T6" fmla="*/ 0 w 108"/>
                <a:gd name="T7" fmla="*/ 0 h 158"/>
                <a:gd name="T8" fmla="*/ 108 w 108"/>
                <a:gd name="T9" fmla="*/ 2 h 158"/>
              </a:gdLst>
              <a:ahLst/>
              <a:cxnLst>
                <a:cxn ang="0">
                  <a:pos x="T0" y="T1"/>
                </a:cxn>
                <a:cxn ang="0">
                  <a:pos x="T2" y="T3"/>
                </a:cxn>
                <a:cxn ang="0">
                  <a:pos x="T4" y="T5"/>
                </a:cxn>
                <a:cxn ang="0">
                  <a:pos x="T6" y="T7"/>
                </a:cxn>
                <a:cxn ang="0">
                  <a:pos x="T8" y="T9"/>
                </a:cxn>
              </a:cxnLst>
              <a:rect l="0" t="0" r="r" b="b"/>
              <a:pathLst>
                <a:path w="108" h="158">
                  <a:moveTo>
                    <a:pt x="108" y="2"/>
                  </a:moveTo>
                  <a:lnTo>
                    <a:pt x="108" y="158"/>
                  </a:lnTo>
                  <a:lnTo>
                    <a:pt x="0" y="155"/>
                  </a:lnTo>
                  <a:lnTo>
                    <a:pt x="0" y="0"/>
                  </a:lnTo>
                  <a:lnTo>
                    <a:pt x="108" y="2"/>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6" name="Freeform 119"/>
            <p:cNvSpPr>
              <a:spLocks/>
            </p:cNvSpPr>
            <p:nvPr/>
          </p:nvSpPr>
          <p:spPr bwMode="auto">
            <a:xfrm>
              <a:off x="973" y="3319"/>
              <a:ext cx="54" cy="80"/>
            </a:xfrm>
            <a:custGeom>
              <a:avLst/>
              <a:gdLst>
                <a:gd name="T0" fmla="*/ 108 w 108"/>
                <a:gd name="T1" fmla="*/ 4 h 160"/>
                <a:gd name="T2" fmla="*/ 108 w 108"/>
                <a:gd name="T3" fmla="*/ 160 h 160"/>
                <a:gd name="T4" fmla="*/ 0 w 108"/>
                <a:gd name="T5" fmla="*/ 155 h 160"/>
                <a:gd name="T6" fmla="*/ 0 w 108"/>
                <a:gd name="T7" fmla="*/ 0 h 160"/>
                <a:gd name="T8" fmla="*/ 108 w 108"/>
                <a:gd name="T9" fmla="*/ 4 h 160"/>
              </a:gdLst>
              <a:ahLst/>
              <a:cxnLst>
                <a:cxn ang="0">
                  <a:pos x="T0" y="T1"/>
                </a:cxn>
                <a:cxn ang="0">
                  <a:pos x="T2" y="T3"/>
                </a:cxn>
                <a:cxn ang="0">
                  <a:pos x="T4" y="T5"/>
                </a:cxn>
                <a:cxn ang="0">
                  <a:pos x="T6" y="T7"/>
                </a:cxn>
                <a:cxn ang="0">
                  <a:pos x="T8" y="T9"/>
                </a:cxn>
              </a:cxnLst>
              <a:rect l="0" t="0" r="r" b="b"/>
              <a:pathLst>
                <a:path w="108" h="160">
                  <a:moveTo>
                    <a:pt x="108" y="4"/>
                  </a:moveTo>
                  <a:lnTo>
                    <a:pt x="108" y="160"/>
                  </a:lnTo>
                  <a:lnTo>
                    <a:pt x="0" y="155"/>
                  </a:lnTo>
                  <a:lnTo>
                    <a:pt x="0" y="0"/>
                  </a:lnTo>
                  <a:lnTo>
                    <a:pt x="108" y="4"/>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7" name="Freeform 120"/>
            <p:cNvSpPr>
              <a:spLocks/>
            </p:cNvSpPr>
            <p:nvPr/>
          </p:nvSpPr>
          <p:spPr bwMode="auto">
            <a:xfrm>
              <a:off x="973" y="3410"/>
              <a:ext cx="54" cy="81"/>
            </a:xfrm>
            <a:custGeom>
              <a:avLst/>
              <a:gdLst>
                <a:gd name="T0" fmla="*/ 108 w 108"/>
                <a:gd name="T1" fmla="*/ 5 h 162"/>
                <a:gd name="T2" fmla="*/ 108 w 108"/>
                <a:gd name="T3" fmla="*/ 162 h 162"/>
                <a:gd name="T4" fmla="*/ 0 w 108"/>
                <a:gd name="T5" fmla="*/ 155 h 162"/>
                <a:gd name="T6" fmla="*/ 0 w 108"/>
                <a:gd name="T7" fmla="*/ 0 h 162"/>
                <a:gd name="T8" fmla="*/ 108 w 108"/>
                <a:gd name="T9" fmla="*/ 5 h 162"/>
              </a:gdLst>
              <a:ahLst/>
              <a:cxnLst>
                <a:cxn ang="0">
                  <a:pos x="T0" y="T1"/>
                </a:cxn>
                <a:cxn ang="0">
                  <a:pos x="T2" y="T3"/>
                </a:cxn>
                <a:cxn ang="0">
                  <a:pos x="T4" y="T5"/>
                </a:cxn>
                <a:cxn ang="0">
                  <a:pos x="T6" y="T7"/>
                </a:cxn>
                <a:cxn ang="0">
                  <a:pos x="T8" y="T9"/>
                </a:cxn>
              </a:cxnLst>
              <a:rect l="0" t="0" r="r" b="b"/>
              <a:pathLst>
                <a:path w="108" h="162">
                  <a:moveTo>
                    <a:pt x="108" y="5"/>
                  </a:moveTo>
                  <a:lnTo>
                    <a:pt x="108" y="162"/>
                  </a:lnTo>
                  <a:lnTo>
                    <a:pt x="0" y="155"/>
                  </a:lnTo>
                  <a:lnTo>
                    <a:pt x="0" y="0"/>
                  </a:lnTo>
                  <a:lnTo>
                    <a:pt x="108" y="5"/>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8" name="Freeform 121"/>
            <p:cNvSpPr>
              <a:spLocks/>
            </p:cNvSpPr>
            <p:nvPr/>
          </p:nvSpPr>
          <p:spPr bwMode="auto">
            <a:xfrm>
              <a:off x="973" y="3501"/>
              <a:ext cx="54" cy="83"/>
            </a:xfrm>
            <a:custGeom>
              <a:avLst/>
              <a:gdLst>
                <a:gd name="T0" fmla="*/ 0 w 108"/>
                <a:gd name="T1" fmla="*/ 0 h 167"/>
                <a:gd name="T2" fmla="*/ 108 w 108"/>
                <a:gd name="T3" fmla="*/ 7 h 167"/>
                <a:gd name="T4" fmla="*/ 108 w 108"/>
                <a:gd name="T5" fmla="*/ 167 h 167"/>
                <a:gd name="T6" fmla="*/ 0 w 108"/>
                <a:gd name="T7" fmla="*/ 143 h 167"/>
                <a:gd name="T8" fmla="*/ 0 w 108"/>
                <a:gd name="T9" fmla="*/ 0 h 167"/>
              </a:gdLst>
              <a:ahLst/>
              <a:cxnLst>
                <a:cxn ang="0">
                  <a:pos x="T0" y="T1"/>
                </a:cxn>
                <a:cxn ang="0">
                  <a:pos x="T2" y="T3"/>
                </a:cxn>
                <a:cxn ang="0">
                  <a:pos x="T4" y="T5"/>
                </a:cxn>
                <a:cxn ang="0">
                  <a:pos x="T6" y="T7"/>
                </a:cxn>
                <a:cxn ang="0">
                  <a:pos x="T8" y="T9"/>
                </a:cxn>
              </a:cxnLst>
              <a:rect l="0" t="0" r="r" b="b"/>
              <a:pathLst>
                <a:path w="108" h="167">
                  <a:moveTo>
                    <a:pt x="0" y="0"/>
                  </a:moveTo>
                  <a:lnTo>
                    <a:pt x="108" y="7"/>
                  </a:lnTo>
                  <a:lnTo>
                    <a:pt x="108" y="167"/>
                  </a:lnTo>
                  <a:lnTo>
                    <a:pt x="0" y="143"/>
                  </a:lnTo>
                  <a:lnTo>
                    <a:pt x="0" y="0"/>
                  </a:lnTo>
                  <a:close/>
                </a:path>
              </a:pathLst>
            </a:custGeom>
            <a:solidFill>
              <a:srgbClr val="540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9" name="Freeform 122"/>
            <p:cNvSpPr>
              <a:spLocks/>
            </p:cNvSpPr>
            <p:nvPr/>
          </p:nvSpPr>
          <p:spPr bwMode="auto">
            <a:xfrm>
              <a:off x="1040" y="3472"/>
              <a:ext cx="83" cy="107"/>
            </a:xfrm>
            <a:custGeom>
              <a:avLst/>
              <a:gdLst>
                <a:gd name="T0" fmla="*/ 0 w 166"/>
                <a:gd name="T1" fmla="*/ 61 h 213"/>
                <a:gd name="T2" fmla="*/ 166 w 166"/>
                <a:gd name="T3" fmla="*/ 0 h 213"/>
                <a:gd name="T4" fmla="*/ 166 w 166"/>
                <a:gd name="T5" fmla="*/ 142 h 213"/>
                <a:gd name="T6" fmla="*/ 0 w 166"/>
                <a:gd name="T7" fmla="*/ 213 h 213"/>
                <a:gd name="T8" fmla="*/ 0 w 166"/>
                <a:gd name="T9" fmla="*/ 61 h 213"/>
              </a:gdLst>
              <a:ahLst/>
              <a:cxnLst>
                <a:cxn ang="0">
                  <a:pos x="T0" y="T1"/>
                </a:cxn>
                <a:cxn ang="0">
                  <a:pos x="T2" y="T3"/>
                </a:cxn>
                <a:cxn ang="0">
                  <a:pos x="T4" y="T5"/>
                </a:cxn>
                <a:cxn ang="0">
                  <a:pos x="T6" y="T7"/>
                </a:cxn>
                <a:cxn ang="0">
                  <a:pos x="T8" y="T9"/>
                </a:cxn>
              </a:cxnLst>
              <a:rect l="0" t="0" r="r" b="b"/>
              <a:pathLst>
                <a:path w="166" h="213">
                  <a:moveTo>
                    <a:pt x="0" y="61"/>
                  </a:moveTo>
                  <a:lnTo>
                    <a:pt x="166" y="0"/>
                  </a:lnTo>
                  <a:lnTo>
                    <a:pt x="166" y="142"/>
                  </a:lnTo>
                  <a:lnTo>
                    <a:pt x="0" y="213"/>
                  </a:lnTo>
                  <a:lnTo>
                    <a:pt x="0" y="61"/>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0" name="Freeform 123"/>
            <p:cNvSpPr>
              <a:spLocks/>
            </p:cNvSpPr>
            <p:nvPr/>
          </p:nvSpPr>
          <p:spPr bwMode="auto">
            <a:xfrm>
              <a:off x="1136" y="3426"/>
              <a:ext cx="113" cy="112"/>
            </a:xfrm>
            <a:custGeom>
              <a:avLst/>
              <a:gdLst>
                <a:gd name="T0" fmla="*/ 0 w 227"/>
                <a:gd name="T1" fmla="*/ 82 h 225"/>
                <a:gd name="T2" fmla="*/ 227 w 227"/>
                <a:gd name="T3" fmla="*/ 0 h 225"/>
                <a:gd name="T4" fmla="*/ 227 w 227"/>
                <a:gd name="T5" fmla="*/ 128 h 225"/>
                <a:gd name="T6" fmla="*/ 0 w 227"/>
                <a:gd name="T7" fmla="*/ 225 h 225"/>
                <a:gd name="T8" fmla="*/ 0 w 227"/>
                <a:gd name="T9" fmla="*/ 82 h 225"/>
              </a:gdLst>
              <a:ahLst/>
              <a:cxnLst>
                <a:cxn ang="0">
                  <a:pos x="T0" y="T1"/>
                </a:cxn>
                <a:cxn ang="0">
                  <a:pos x="T2" y="T3"/>
                </a:cxn>
                <a:cxn ang="0">
                  <a:pos x="T4" y="T5"/>
                </a:cxn>
                <a:cxn ang="0">
                  <a:pos x="T6" y="T7"/>
                </a:cxn>
                <a:cxn ang="0">
                  <a:pos x="T8" y="T9"/>
                </a:cxn>
              </a:cxnLst>
              <a:rect l="0" t="0" r="r" b="b"/>
              <a:pathLst>
                <a:path w="227" h="225">
                  <a:moveTo>
                    <a:pt x="0" y="82"/>
                  </a:moveTo>
                  <a:lnTo>
                    <a:pt x="227" y="0"/>
                  </a:lnTo>
                  <a:lnTo>
                    <a:pt x="227" y="128"/>
                  </a:lnTo>
                  <a:lnTo>
                    <a:pt x="0" y="225"/>
                  </a:lnTo>
                  <a:lnTo>
                    <a:pt x="0" y="82"/>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1" name="Freeform 124"/>
            <p:cNvSpPr>
              <a:spLocks/>
            </p:cNvSpPr>
            <p:nvPr/>
          </p:nvSpPr>
          <p:spPr bwMode="auto">
            <a:xfrm>
              <a:off x="1263" y="3379"/>
              <a:ext cx="113" cy="106"/>
            </a:xfrm>
            <a:custGeom>
              <a:avLst/>
              <a:gdLst>
                <a:gd name="T0" fmla="*/ 0 w 227"/>
                <a:gd name="T1" fmla="*/ 83 h 212"/>
                <a:gd name="T2" fmla="*/ 227 w 227"/>
                <a:gd name="T3" fmla="*/ 0 h 212"/>
                <a:gd name="T4" fmla="*/ 227 w 227"/>
                <a:gd name="T5" fmla="*/ 115 h 212"/>
                <a:gd name="T6" fmla="*/ 0 w 227"/>
                <a:gd name="T7" fmla="*/ 212 h 212"/>
                <a:gd name="T8" fmla="*/ 0 w 227"/>
                <a:gd name="T9" fmla="*/ 83 h 212"/>
              </a:gdLst>
              <a:ahLst/>
              <a:cxnLst>
                <a:cxn ang="0">
                  <a:pos x="T0" y="T1"/>
                </a:cxn>
                <a:cxn ang="0">
                  <a:pos x="T2" y="T3"/>
                </a:cxn>
                <a:cxn ang="0">
                  <a:pos x="T4" y="T5"/>
                </a:cxn>
                <a:cxn ang="0">
                  <a:pos x="T6" y="T7"/>
                </a:cxn>
                <a:cxn ang="0">
                  <a:pos x="T8" y="T9"/>
                </a:cxn>
              </a:cxnLst>
              <a:rect l="0" t="0" r="r" b="b"/>
              <a:pathLst>
                <a:path w="227" h="212">
                  <a:moveTo>
                    <a:pt x="0" y="83"/>
                  </a:moveTo>
                  <a:lnTo>
                    <a:pt x="227" y="0"/>
                  </a:lnTo>
                  <a:lnTo>
                    <a:pt x="227" y="115"/>
                  </a:lnTo>
                  <a:lnTo>
                    <a:pt x="0" y="212"/>
                  </a:lnTo>
                  <a:lnTo>
                    <a:pt x="0" y="8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2" name="Freeform 125"/>
            <p:cNvSpPr>
              <a:spLocks/>
            </p:cNvSpPr>
            <p:nvPr/>
          </p:nvSpPr>
          <p:spPr bwMode="auto">
            <a:xfrm>
              <a:off x="1390" y="3333"/>
              <a:ext cx="113" cy="98"/>
            </a:xfrm>
            <a:custGeom>
              <a:avLst/>
              <a:gdLst>
                <a:gd name="T0" fmla="*/ 0 w 226"/>
                <a:gd name="T1" fmla="*/ 83 h 197"/>
                <a:gd name="T2" fmla="*/ 226 w 226"/>
                <a:gd name="T3" fmla="*/ 0 h 197"/>
                <a:gd name="T4" fmla="*/ 226 w 226"/>
                <a:gd name="T5" fmla="*/ 100 h 197"/>
                <a:gd name="T6" fmla="*/ 0 w 226"/>
                <a:gd name="T7" fmla="*/ 197 h 197"/>
                <a:gd name="T8" fmla="*/ 0 w 226"/>
                <a:gd name="T9" fmla="*/ 83 h 197"/>
              </a:gdLst>
              <a:ahLst/>
              <a:cxnLst>
                <a:cxn ang="0">
                  <a:pos x="T0" y="T1"/>
                </a:cxn>
                <a:cxn ang="0">
                  <a:pos x="T2" y="T3"/>
                </a:cxn>
                <a:cxn ang="0">
                  <a:pos x="T4" y="T5"/>
                </a:cxn>
                <a:cxn ang="0">
                  <a:pos x="T6" y="T7"/>
                </a:cxn>
                <a:cxn ang="0">
                  <a:pos x="T8" y="T9"/>
                </a:cxn>
              </a:cxnLst>
              <a:rect l="0" t="0" r="r" b="b"/>
              <a:pathLst>
                <a:path w="226" h="197">
                  <a:moveTo>
                    <a:pt x="0" y="83"/>
                  </a:moveTo>
                  <a:lnTo>
                    <a:pt x="226" y="0"/>
                  </a:lnTo>
                  <a:lnTo>
                    <a:pt x="226" y="100"/>
                  </a:lnTo>
                  <a:lnTo>
                    <a:pt x="0" y="197"/>
                  </a:lnTo>
                  <a:lnTo>
                    <a:pt x="0" y="8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 name="Freeform 126"/>
            <p:cNvSpPr>
              <a:spLocks/>
            </p:cNvSpPr>
            <p:nvPr/>
          </p:nvSpPr>
          <p:spPr bwMode="auto">
            <a:xfrm>
              <a:off x="1517" y="3294"/>
              <a:ext cx="90" cy="83"/>
            </a:xfrm>
            <a:custGeom>
              <a:avLst/>
              <a:gdLst>
                <a:gd name="T0" fmla="*/ 0 w 179"/>
                <a:gd name="T1" fmla="*/ 67 h 167"/>
                <a:gd name="T2" fmla="*/ 179 w 179"/>
                <a:gd name="T3" fmla="*/ 0 h 167"/>
                <a:gd name="T4" fmla="*/ 179 w 179"/>
                <a:gd name="T5" fmla="*/ 90 h 167"/>
                <a:gd name="T6" fmla="*/ 0 w 179"/>
                <a:gd name="T7" fmla="*/ 167 h 167"/>
                <a:gd name="T8" fmla="*/ 0 w 179"/>
                <a:gd name="T9" fmla="*/ 67 h 167"/>
              </a:gdLst>
              <a:ahLst/>
              <a:cxnLst>
                <a:cxn ang="0">
                  <a:pos x="T0" y="T1"/>
                </a:cxn>
                <a:cxn ang="0">
                  <a:pos x="T2" y="T3"/>
                </a:cxn>
                <a:cxn ang="0">
                  <a:pos x="T4" y="T5"/>
                </a:cxn>
                <a:cxn ang="0">
                  <a:pos x="T6" y="T7"/>
                </a:cxn>
                <a:cxn ang="0">
                  <a:pos x="T8" y="T9"/>
                </a:cxn>
              </a:cxnLst>
              <a:rect l="0" t="0" r="r" b="b"/>
              <a:pathLst>
                <a:path w="179" h="167">
                  <a:moveTo>
                    <a:pt x="0" y="67"/>
                  </a:moveTo>
                  <a:lnTo>
                    <a:pt x="179" y="0"/>
                  </a:lnTo>
                  <a:lnTo>
                    <a:pt x="179" y="90"/>
                  </a:lnTo>
                  <a:lnTo>
                    <a:pt x="0" y="167"/>
                  </a:lnTo>
                  <a:lnTo>
                    <a:pt x="0" y="67"/>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 name="Freeform 127"/>
            <p:cNvSpPr>
              <a:spLocks/>
            </p:cNvSpPr>
            <p:nvPr/>
          </p:nvSpPr>
          <p:spPr bwMode="auto">
            <a:xfrm>
              <a:off x="1582" y="2384"/>
              <a:ext cx="25" cy="58"/>
            </a:xfrm>
            <a:custGeom>
              <a:avLst/>
              <a:gdLst>
                <a:gd name="T0" fmla="*/ 0 w 49"/>
                <a:gd name="T1" fmla="*/ 93 h 114"/>
                <a:gd name="T2" fmla="*/ 0 w 49"/>
                <a:gd name="T3" fmla="*/ 0 h 114"/>
                <a:gd name="T4" fmla="*/ 49 w 49"/>
                <a:gd name="T5" fmla="*/ 23 h 114"/>
                <a:gd name="T6" fmla="*/ 49 w 49"/>
                <a:gd name="T7" fmla="*/ 114 h 114"/>
                <a:gd name="T8" fmla="*/ 0 w 49"/>
                <a:gd name="T9" fmla="*/ 93 h 114"/>
              </a:gdLst>
              <a:ahLst/>
              <a:cxnLst>
                <a:cxn ang="0">
                  <a:pos x="T0" y="T1"/>
                </a:cxn>
                <a:cxn ang="0">
                  <a:pos x="T2" y="T3"/>
                </a:cxn>
                <a:cxn ang="0">
                  <a:pos x="T4" y="T5"/>
                </a:cxn>
                <a:cxn ang="0">
                  <a:pos x="T6" y="T7"/>
                </a:cxn>
                <a:cxn ang="0">
                  <a:pos x="T8" y="T9"/>
                </a:cxn>
              </a:cxnLst>
              <a:rect l="0" t="0" r="r" b="b"/>
              <a:pathLst>
                <a:path w="49" h="114">
                  <a:moveTo>
                    <a:pt x="0" y="93"/>
                  </a:moveTo>
                  <a:lnTo>
                    <a:pt x="0" y="0"/>
                  </a:lnTo>
                  <a:lnTo>
                    <a:pt x="49" y="23"/>
                  </a:lnTo>
                  <a:lnTo>
                    <a:pt x="49" y="114"/>
                  </a:lnTo>
                  <a:lnTo>
                    <a:pt x="0" y="93"/>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5" name="Freeform 128"/>
            <p:cNvSpPr>
              <a:spLocks/>
            </p:cNvSpPr>
            <p:nvPr/>
          </p:nvSpPr>
          <p:spPr bwMode="auto">
            <a:xfrm>
              <a:off x="1517" y="2289"/>
              <a:ext cx="90" cy="92"/>
            </a:xfrm>
            <a:custGeom>
              <a:avLst/>
              <a:gdLst>
                <a:gd name="T0" fmla="*/ 0 w 179"/>
                <a:gd name="T1" fmla="*/ 99 h 185"/>
                <a:gd name="T2" fmla="*/ 0 w 179"/>
                <a:gd name="T3" fmla="*/ 0 h 185"/>
                <a:gd name="T4" fmla="*/ 179 w 179"/>
                <a:gd name="T5" fmla="*/ 97 h 185"/>
                <a:gd name="T6" fmla="*/ 179 w 179"/>
                <a:gd name="T7" fmla="*/ 185 h 185"/>
                <a:gd name="T8" fmla="*/ 0 w 179"/>
                <a:gd name="T9" fmla="*/ 99 h 185"/>
              </a:gdLst>
              <a:ahLst/>
              <a:cxnLst>
                <a:cxn ang="0">
                  <a:pos x="T0" y="T1"/>
                </a:cxn>
                <a:cxn ang="0">
                  <a:pos x="T2" y="T3"/>
                </a:cxn>
                <a:cxn ang="0">
                  <a:pos x="T4" y="T5"/>
                </a:cxn>
                <a:cxn ang="0">
                  <a:pos x="T6" y="T7"/>
                </a:cxn>
                <a:cxn ang="0">
                  <a:pos x="T8" y="T9"/>
                </a:cxn>
              </a:cxnLst>
              <a:rect l="0" t="0" r="r" b="b"/>
              <a:pathLst>
                <a:path w="179" h="185">
                  <a:moveTo>
                    <a:pt x="0" y="99"/>
                  </a:moveTo>
                  <a:lnTo>
                    <a:pt x="0" y="0"/>
                  </a:lnTo>
                  <a:lnTo>
                    <a:pt x="179" y="97"/>
                  </a:lnTo>
                  <a:lnTo>
                    <a:pt x="179" y="185"/>
                  </a:lnTo>
                  <a:lnTo>
                    <a:pt x="0" y="99"/>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6" name="Freeform 129"/>
            <p:cNvSpPr>
              <a:spLocks/>
            </p:cNvSpPr>
            <p:nvPr/>
          </p:nvSpPr>
          <p:spPr bwMode="auto">
            <a:xfrm>
              <a:off x="1582" y="2263"/>
              <a:ext cx="25" cy="58"/>
            </a:xfrm>
            <a:custGeom>
              <a:avLst/>
              <a:gdLst>
                <a:gd name="T0" fmla="*/ 0 w 49"/>
                <a:gd name="T1" fmla="*/ 90 h 116"/>
                <a:gd name="T2" fmla="*/ 0 w 49"/>
                <a:gd name="T3" fmla="*/ 0 h 116"/>
                <a:gd name="T4" fmla="*/ 49 w 49"/>
                <a:gd name="T5" fmla="*/ 28 h 116"/>
                <a:gd name="T6" fmla="*/ 49 w 49"/>
                <a:gd name="T7" fmla="*/ 116 h 116"/>
                <a:gd name="T8" fmla="*/ 0 w 49"/>
                <a:gd name="T9" fmla="*/ 90 h 116"/>
              </a:gdLst>
              <a:ahLst/>
              <a:cxnLst>
                <a:cxn ang="0">
                  <a:pos x="T0" y="T1"/>
                </a:cxn>
                <a:cxn ang="0">
                  <a:pos x="T2" y="T3"/>
                </a:cxn>
                <a:cxn ang="0">
                  <a:pos x="T4" y="T5"/>
                </a:cxn>
                <a:cxn ang="0">
                  <a:pos x="T6" y="T7"/>
                </a:cxn>
                <a:cxn ang="0">
                  <a:pos x="T8" y="T9"/>
                </a:cxn>
              </a:cxnLst>
              <a:rect l="0" t="0" r="r" b="b"/>
              <a:pathLst>
                <a:path w="49" h="116">
                  <a:moveTo>
                    <a:pt x="0" y="90"/>
                  </a:moveTo>
                  <a:lnTo>
                    <a:pt x="0" y="0"/>
                  </a:lnTo>
                  <a:lnTo>
                    <a:pt x="49" y="28"/>
                  </a:lnTo>
                  <a:lnTo>
                    <a:pt x="49" y="116"/>
                  </a:lnTo>
                  <a:lnTo>
                    <a:pt x="0" y="90"/>
                  </a:lnTo>
                  <a:close/>
                </a:path>
              </a:pathLst>
            </a:custGeom>
            <a:solidFill>
              <a:srgbClr val="916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7" name="Freeform 130"/>
            <p:cNvSpPr>
              <a:spLocks/>
            </p:cNvSpPr>
            <p:nvPr/>
          </p:nvSpPr>
          <p:spPr bwMode="auto">
            <a:xfrm>
              <a:off x="1631" y="2841"/>
              <a:ext cx="7" cy="3"/>
            </a:xfrm>
            <a:custGeom>
              <a:avLst/>
              <a:gdLst>
                <a:gd name="T0" fmla="*/ 14 w 14"/>
                <a:gd name="T1" fmla="*/ 0 h 7"/>
                <a:gd name="T2" fmla="*/ 0 w 14"/>
                <a:gd name="T3" fmla="*/ 5 h 7"/>
                <a:gd name="T4" fmla="*/ 0 w 14"/>
                <a:gd name="T5" fmla="*/ 7 h 7"/>
                <a:gd name="T6" fmla="*/ 14 w 14"/>
                <a:gd name="T7" fmla="*/ 5 h 7"/>
                <a:gd name="T8" fmla="*/ 14 w 14"/>
                <a:gd name="T9" fmla="*/ 3 h 7"/>
                <a:gd name="T10" fmla="*/ 14 w 14"/>
                <a:gd name="T11" fmla="*/ 2 h 7"/>
                <a:gd name="T12" fmla="*/ 14 w 14"/>
                <a:gd name="T13" fmla="*/ 2 h 7"/>
                <a:gd name="T14" fmla="*/ 14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0"/>
                  </a:moveTo>
                  <a:lnTo>
                    <a:pt x="0" y="5"/>
                  </a:lnTo>
                  <a:lnTo>
                    <a:pt x="0" y="7"/>
                  </a:lnTo>
                  <a:lnTo>
                    <a:pt x="14" y="5"/>
                  </a:lnTo>
                  <a:lnTo>
                    <a:pt x="14" y="3"/>
                  </a:lnTo>
                  <a:lnTo>
                    <a:pt x="14" y="2"/>
                  </a:lnTo>
                  <a:lnTo>
                    <a:pt x="14"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8" name="Freeform 131"/>
            <p:cNvSpPr>
              <a:spLocks/>
            </p:cNvSpPr>
            <p:nvPr/>
          </p:nvSpPr>
          <p:spPr bwMode="auto">
            <a:xfrm>
              <a:off x="1391" y="2566"/>
              <a:ext cx="20" cy="30"/>
            </a:xfrm>
            <a:custGeom>
              <a:avLst/>
              <a:gdLst>
                <a:gd name="T0" fmla="*/ 35 w 41"/>
                <a:gd name="T1" fmla="*/ 53 h 62"/>
                <a:gd name="T2" fmla="*/ 28 w 41"/>
                <a:gd name="T3" fmla="*/ 46 h 62"/>
                <a:gd name="T4" fmla="*/ 21 w 41"/>
                <a:gd name="T5" fmla="*/ 35 h 62"/>
                <a:gd name="T6" fmla="*/ 14 w 41"/>
                <a:gd name="T7" fmla="*/ 27 h 62"/>
                <a:gd name="T8" fmla="*/ 13 w 41"/>
                <a:gd name="T9" fmla="*/ 20 h 62"/>
                <a:gd name="T10" fmla="*/ 13 w 41"/>
                <a:gd name="T11" fmla="*/ 18 h 62"/>
                <a:gd name="T12" fmla="*/ 14 w 41"/>
                <a:gd name="T13" fmla="*/ 16 h 62"/>
                <a:gd name="T14" fmla="*/ 14 w 41"/>
                <a:gd name="T15" fmla="*/ 16 h 62"/>
                <a:gd name="T16" fmla="*/ 14 w 41"/>
                <a:gd name="T17" fmla="*/ 16 h 62"/>
                <a:gd name="T18" fmla="*/ 16 w 41"/>
                <a:gd name="T19" fmla="*/ 14 h 62"/>
                <a:gd name="T20" fmla="*/ 18 w 41"/>
                <a:gd name="T21" fmla="*/ 13 h 62"/>
                <a:gd name="T22" fmla="*/ 20 w 41"/>
                <a:gd name="T23" fmla="*/ 13 h 62"/>
                <a:gd name="T24" fmla="*/ 20 w 41"/>
                <a:gd name="T25" fmla="*/ 13 h 62"/>
                <a:gd name="T26" fmla="*/ 21 w 41"/>
                <a:gd name="T27" fmla="*/ 13 h 62"/>
                <a:gd name="T28" fmla="*/ 25 w 41"/>
                <a:gd name="T29" fmla="*/ 16 h 62"/>
                <a:gd name="T30" fmla="*/ 27 w 41"/>
                <a:gd name="T31" fmla="*/ 18 h 62"/>
                <a:gd name="T32" fmla="*/ 28 w 41"/>
                <a:gd name="T33" fmla="*/ 21 h 62"/>
                <a:gd name="T34" fmla="*/ 39 w 41"/>
                <a:gd name="T35" fmla="*/ 55 h 62"/>
                <a:gd name="T36" fmla="*/ 39 w 41"/>
                <a:gd name="T37" fmla="*/ 37 h 62"/>
                <a:gd name="T38" fmla="*/ 41 w 41"/>
                <a:gd name="T39" fmla="*/ 21 h 62"/>
                <a:gd name="T40" fmla="*/ 41 w 41"/>
                <a:gd name="T41" fmla="*/ 20 h 62"/>
                <a:gd name="T42" fmla="*/ 41 w 41"/>
                <a:gd name="T43" fmla="*/ 18 h 62"/>
                <a:gd name="T44" fmla="*/ 39 w 41"/>
                <a:gd name="T45" fmla="*/ 14 h 62"/>
                <a:gd name="T46" fmla="*/ 34 w 41"/>
                <a:gd name="T47" fmla="*/ 9 h 62"/>
                <a:gd name="T48" fmla="*/ 28 w 41"/>
                <a:gd name="T49" fmla="*/ 4 h 62"/>
                <a:gd name="T50" fmla="*/ 21 w 41"/>
                <a:gd name="T51" fmla="*/ 0 h 62"/>
                <a:gd name="T52" fmla="*/ 18 w 41"/>
                <a:gd name="T53" fmla="*/ 0 h 62"/>
                <a:gd name="T54" fmla="*/ 14 w 41"/>
                <a:gd name="T55" fmla="*/ 0 h 62"/>
                <a:gd name="T56" fmla="*/ 11 w 41"/>
                <a:gd name="T57" fmla="*/ 4 h 62"/>
                <a:gd name="T58" fmla="*/ 6 w 41"/>
                <a:gd name="T59" fmla="*/ 7 h 62"/>
                <a:gd name="T60" fmla="*/ 4 w 41"/>
                <a:gd name="T61" fmla="*/ 11 h 62"/>
                <a:gd name="T62" fmla="*/ 2 w 41"/>
                <a:gd name="T63" fmla="*/ 13 h 62"/>
                <a:gd name="T64" fmla="*/ 0 w 41"/>
                <a:gd name="T65" fmla="*/ 16 h 62"/>
                <a:gd name="T66" fmla="*/ 0 w 41"/>
                <a:gd name="T67" fmla="*/ 20 h 62"/>
                <a:gd name="T68" fmla="*/ 4 w 41"/>
                <a:gd name="T69" fmla="*/ 34 h 62"/>
                <a:gd name="T70" fmla="*/ 13 w 41"/>
                <a:gd name="T71" fmla="*/ 46 h 62"/>
                <a:gd name="T72" fmla="*/ 21 w 41"/>
                <a:gd name="T73" fmla="*/ 57 h 62"/>
                <a:gd name="T74" fmla="*/ 27 w 41"/>
                <a:gd name="T75" fmla="*/ 62 h 62"/>
                <a:gd name="T76" fmla="*/ 35 w 41"/>
                <a:gd name="T77" fmla="*/ 53 h 62"/>
                <a:gd name="T78" fmla="*/ 35 w 41"/>
                <a:gd name="T79"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62">
                  <a:moveTo>
                    <a:pt x="35" y="53"/>
                  </a:moveTo>
                  <a:lnTo>
                    <a:pt x="28" y="46"/>
                  </a:lnTo>
                  <a:lnTo>
                    <a:pt x="21" y="35"/>
                  </a:lnTo>
                  <a:lnTo>
                    <a:pt x="14" y="27"/>
                  </a:lnTo>
                  <a:lnTo>
                    <a:pt x="13" y="20"/>
                  </a:lnTo>
                  <a:lnTo>
                    <a:pt x="13" y="18"/>
                  </a:lnTo>
                  <a:lnTo>
                    <a:pt x="14" y="16"/>
                  </a:lnTo>
                  <a:lnTo>
                    <a:pt x="14" y="16"/>
                  </a:lnTo>
                  <a:lnTo>
                    <a:pt x="14" y="16"/>
                  </a:lnTo>
                  <a:lnTo>
                    <a:pt x="16" y="14"/>
                  </a:lnTo>
                  <a:lnTo>
                    <a:pt x="18" y="13"/>
                  </a:lnTo>
                  <a:lnTo>
                    <a:pt x="20" y="13"/>
                  </a:lnTo>
                  <a:lnTo>
                    <a:pt x="20" y="13"/>
                  </a:lnTo>
                  <a:lnTo>
                    <a:pt x="21" y="13"/>
                  </a:lnTo>
                  <a:lnTo>
                    <a:pt x="25" y="16"/>
                  </a:lnTo>
                  <a:lnTo>
                    <a:pt x="27" y="18"/>
                  </a:lnTo>
                  <a:lnTo>
                    <a:pt x="28" y="21"/>
                  </a:lnTo>
                  <a:lnTo>
                    <a:pt x="39" y="55"/>
                  </a:lnTo>
                  <a:lnTo>
                    <a:pt x="39" y="37"/>
                  </a:lnTo>
                  <a:lnTo>
                    <a:pt x="41" y="21"/>
                  </a:lnTo>
                  <a:lnTo>
                    <a:pt x="41" y="20"/>
                  </a:lnTo>
                  <a:lnTo>
                    <a:pt x="41" y="18"/>
                  </a:lnTo>
                  <a:lnTo>
                    <a:pt x="39" y="14"/>
                  </a:lnTo>
                  <a:lnTo>
                    <a:pt x="34" y="9"/>
                  </a:lnTo>
                  <a:lnTo>
                    <a:pt x="28" y="4"/>
                  </a:lnTo>
                  <a:lnTo>
                    <a:pt x="21" y="0"/>
                  </a:lnTo>
                  <a:lnTo>
                    <a:pt x="18" y="0"/>
                  </a:lnTo>
                  <a:lnTo>
                    <a:pt x="14" y="0"/>
                  </a:lnTo>
                  <a:lnTo>
                    <a:pt x="11" y="4"/>
                  </a:lnTo>
                  <a:lnTo>
                    <a:pt x="6" y="7"/>
                  </a:lnTo>
                  <a:lnTo>
                    <a:pt x="4" y="11"/>
                  </a:lnTo>
                  <a:lnTo>
                    <a:pt x="2" y="13"/>
                  </a:lnTo>
                  <a:lnTo>
                    <a:pt x="0" y="16"/>
                  </a:lnTo>
                  <a:lnTo>
                    <a:pt x="0" y="20"/>
                  </a:lnTo>
                  <a:lnTo>
                    <a:pt x="4" y="34"/>
                  </a:lnTo>
                  <a:lnTo>
                    <a:pt x="13" y="46"/>
                  </a:lnTo>
                  <a:lnTo>
                    <a:pt x="21" y="57"/>
                  </a:lnTo>
                  <a:lnTo>
                    <a:pt x="27" y="62"/>
                  </a:lnTo>
                  <a:lnTo>
                    <a:pt x="35" y="53"/>
                  </a:lnTo>
                  <a:lnTo>
                    <a:pt x="3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9" name="Freeform 132"/>
            <p:cNvSpPr>
              <a:spLocks/>
            </p:cNvSpPr>
            <p:nvPr/>
          </p:nvSpPr>
          <p:spPr bwMode="auto">
            <a:xfrm>
              <a:off x="1409" y="2568"/>
              <a:ext cx="27" cy="28"/>
            </a:xfrm>
            <a:custGeom>
              <a:avLst/>
              <a:gdLst>
                <a:gd name="T0" fmla="*/ 13 w 55"/>
                <a:gd name="T1" fmla="*/ 54 h 54"/>
                <a:gd name="T2" fmla="*/ 16 w 55"/>
                <a:gd name="T3" fmla="*/ 42 h 54"/>
                <a:gd name="T4" fmla="*/ 22 w 55"/>
                <a:gd name="T5" fmla="*/ 28 h 54"/>
                <a:gd name="T6" fmla="*/ 29 w 55"/>
                <a:gd name="T7" fmla="*/ 15 h 54"/>
                <a:gd name="T8" fmla="*/ 37 w 55"/>
                <a:gd name="T9" fmla="*/ 12 h 54"/>
                <a:gd name="T10" fmla="*/ 39 w 55"/>
                <a:gd name="T11" fmla="*/ 14 h 54"/>
                <a:gd name="T12" fmla="*/ 41 w 55"/>
                <a:gd name="T13" fmla="*/ 14 h 54"/>
                <a:gd name="T14" fmla="*/ 43 w 55"/>
                <a:gd name="T15" fmla="*/ 14 h 54"/>
                <a:gd name="T16" fmla="*/ 43 w 55"/>
                <a:gd name="T17" fmla="*/ 14 h 54"/>
                <a:gd name="T18" fmla="*/ 41 w 55"/>
                <a:gd name="T19" fmla="*/ 21 h 54"/>
                <a:gd name="T20" fmla="*/ 32 w 55"/>
                <a:gd name="T21" fmla="*/ 33 h 54"/>
                <a:gd name="T22" fmla="*/ 23 w 55"/>
                <a:gd name="T23" fmla="*/ 45 h 54"/>
                <a:gd name="T24" fmla="*/ 16 w 55"/>
                <a:gd name="T25" fmla="*/ 52 h 54"/>
                <a:gd name="T26" fmla="*/ 43 w 55"/>
                <a:gd name="T27" fmla="*/ 38 h 54"/>
                <a:gd name="T28" fmla="*/ 46 w 55"/>
                <a:gd name="T29" fmla="*/ 33 h 54"/>
                <a:gd name="T30" fmla="*/ 51 w 55"/>
                <a:gd name="T31" fmla="*/ 26 h 54"/>
                <a:gd name="T32" fmla="*/ 55 w 55"/>
                <a:gd name="T33" fmla="*/ 19 h 54"/>
                <a:gd name="T34" fmla="*/ 55 w 55"/>
                <a:gd name="T35" fmla="*/ 10 h 54"/>
                <a:gd name="T36" fmla="*/ 53 w 55"/>
                <a:gd name="T37" fmla="*/ 7 h 54"/>
                <a:gd name="T38" fmla="*/ 50 w 55"/>
                <a:gd name="T39" fmla="*/ 5 h 54"/>
                <a:gd name="T40" fmla="*/ 46 w 55"/>
                <a:gd name="T41" fmla="*/ 1 h 54"/>
                <a:gd name="T42" fmla="*/ 39 w 55"/>
                <a:gd name="T43" fmla="*/ 0 h 54"/>
                <a:gd name="T44" fmla="*/ 22 w 55"/>
                <a:gd name="T45" fmla="*/ 5 h 54"/>
                <a:gd name="T46" fmla="*/ 11 w 55"/>
                <a:gd name="T47" fmla="*/ 22 h 54"/>
                <a:gd name="T48" fmla="*/ 4 w 55"/>
                <a:gd name="T49" fmla="*/ 40 h 54"/>
                <a:gd name="T50" fmla="*/ 0 w 55"/>
                <a:gd name="T51" fmla="*/ 51 h 54"/>
                <a:gd name="T52" fmla="*/ 13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13" y="54"/>
                  </a:moveTo>
                  <a:lnTo>
                    <a:pt x="16" y="42"/>
                  </a:lnTo>
                  <a:lnTo>
                    <a:pt x="22" y="28"/>
                  </a:lnTo>
                  <a:lnTo>
                    <a:pt x="29" y="15"/>
                  </a:lnTo>
                  <a:lnTo>
                    <a:pt x="37" y="12"/>
                  </a:lnTo>
                  <a:lnTo>
                    <a:pt x="39" y="14"/>
                  </a:lnTo>
                  <a:lnTo>
                    <a:pt x="41" y="14"/>
                  </a:lnTo>
                  <a:lnTo>
                    <a:pt x="43" y="14"/>
                  </a:lnTo>
                  <a:lnTo>
                    <a:pt x="43" y="14"/>
                  </a:lnTo>
                  <a:lnTo>
                    <a:pt x="41" y="21"/>
                  </a:lnTo>
                  <a:lnTo>
                    <a:pt x="32" y="33"/>
                  </a:lnTo>
                  <a:lnTo>
                    <a:pt x="23" y="45"/>
                  </a:lnTo>
                  <a:lnTo>
                    <a:pt x="16" y="52"/>
                  </a:lnTo>
                  <a:lnTo>
                    <a:pt x="43" y="38"/>
                  </a:lnTo>
                  <a:lnTo>
                    <a:pt x="46" y="33"/>
                  </a:lnTo>
                  <a:lnTo>
                    <a:pt x="51" y="26"/>
                  </a:lnTo>
                  <a:lnTo>
                    <a:pt x="55" y="19"/>
                  </a:lnTo>
                  <a:lnTo>
                    <a:pt x="55" y="10"/>
                  </a:lnTo>
                  <a:lnTo>
                    <a:pt x="53" y="7"/>
                  </a:lnTo>
                  <a:lnTo>
                    <a:pt x="50" y="5"/>
                  </a:lnTo>
                  <a:lnTo>
                    <a:pt x="46" y="1"/>
                  </a:lnTo>
                  <a:lnTo>
                    <a:pt x="39" y="0"/>
                  </a:lnTo>
                  <a:lnTo>
                    <a:pt x="22" y="5"/>
                  </a:lnTo>
                  <a:lnTo>
                    <a:pt x="11" y="22"/>
                  </a:lnTo>
                  <a:lnTo>
                    <a:pt x="4" y="40"/>
                  </a:lnTo>
                  <a:lnTo>
                    <a:pt x="0" y="51"/>
                  </a:lnTo>
                  <a:lnTo>
                    <a:pt x="1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40" name="Text Box 133"/>
          <p:cNvSpPr txBox="1">
            <a:spLocks noChangeArrowheads="1"/>
          </p:cNvSpPr>
          <p:nvPr/>
        </p:nvSpPr>
        <p:spPr bwMode="auto">
          <a:xfrm>
            <a:off x="1182248" y="1643607"/>
            <a:ext cx="1586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800" baseline="0" dirty="0" smtClean="0">
                <a:ea typeface="黑体" pitchFamily="49" charset="-122"/>
              </a:rPr>
              <a:t>不安全行为</a:t>
            </a:r>
            <a:endParaRPr lang="zh-CN" altLang="en-US" sz="1800" baseline="0" dirty="0">
              <a:ea typeface="黑体" pitchFamily="49" charset="-122"/>
            </a:endParaRPr>
          </a:p>
          <a:p>
            <a:pPr algn="ctr"/>
            <a:r>
              <a:rPr lang="zh-CN" altLang="en-US" sz="1800" baseline="0" dirty="0">
                <a:ea typeface="黑体" pitchFamily="49" charset="-122"/>
              </a:rPr>
              <a:t>前提分析</a:t>
            </a:r>
          </a:p>
        </p:txBody>
      </p:sp>
      <p:sp>
        <p:nvSpPr>
          <p:cNvPr id="141" name="Text Box 134"/>
          <p:cNvSpPr txBox="1">
            <a:spLocks noChangeArrowheads="1"/>
          </p:cNvSpPr>
          <p:nvPr/>
        </p:nvSpPr>
        <p:spPr bwMode="auto">
          <a:xfrm>
            <a:off x="1612728" y="4820195"/>
            <a:ext cx="1730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800" baseline="0">
                <a:latin typeface="黑体" pitchFamily="49" charset="-122"/>
                <a:ea typeface="黑体" pitchFamily="49" charset="-122"/>
              </a:rPr>
              <a:t>改善工作</a:t>
            </a:r>
            <a:r>
              <a:rPr lang="en-US" altLang="zh-CN" sz="1800" baseline="0">
                <a:latin typeface="黑体" pitchFamily="49" charset="-122"/>
                <a:ea typeface="黑体" pitchFamily="49" charset="-122"/>
              </a:rPr>
              <a:t>/</a:t>
            </a:r>
            <a:r>
              <a:rPr lang="zh-CN" altLang="en-US" sz="1800" baseline="0">
                <a:latin typeface="黑体" pitchFamily="49" charset="-122"/>
                <a:ea typeface="黑体" pitchFamily="49" charset="-122"/>
              </a:rPr>
              <a:t>任务</a:t>
            </a:r>
          </a:p>
        </p:txBody>
      </p:sp>
      <p:cxnSp>
        <p:nvCxnSpPr>
          <p:cNvPr id="142" name="AutoShape 135"/>
          <p:cNvCxnSpPr>
            <a:cxnSpLocks noChangeShapeType="1"/>
          </p:cNvCxnSpPr>
          <p:nvPr/>
        </p:nvCxnSpPr>
        <p:spPr bwMode="auto">
          <a:xfrm flipV="1">
            <a:off x="5270328" y="3983582"/>
            <a:ext cx="990600" cy="609600"/>
          </a:xfrm>
          <a:prstGeom prst="curvedConnector3">
            <a:avLst>
              <a:gd name="adj1" fmla="val 50000"/>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AutoShape 136"/>
          <p:cNvCxnSpPr>
            <a:cxnSpLocks noChangeShapeType="1"/>
          </p:cNvCxnSpPr>
          <p:nvPr/>
        </p:nvCxnSpPr>
        <p:spPr bwMode="auto">
          <a:xfrm rot="10800000">
            <a:off x="5803728" y="2688182"/>
            <a:ext cx="533400" cy="381000"/>
          </a:xfrm>
          <a:prstGeom prst="curvedConnector3">
            <a:avLst>
              <a:gd name="adj1" fmla="val 5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137"/>
          <p:cNvCxnSpPr>
            <a:cxnSpLocks noChangeShapeType="1"/>
          </p:cNvCxnSpPr>
          <p:nvPr/>
        </p:nvCxnSpPr>
        <p:spPr bwMode="auto">
          <a:xfrm rot="10800000" flipV="1">
            <a:off x="3593928" y="2383382"/>
            <a:ext cx="533400" cy="76200"/>
          </a:xfrm>
          <a:prstGeom prst="curvedConnector3">
            <a:avLst>
              <a:gd name="adj1" fmla="val 5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AutoShape 138"/>
          <p:cNvCxnSpPr>
            <a:cxnSpLocks noChangeShapeType="1"/>
            <a:endCxn id="16" idx="0"/>
          </p:cNvCxnSpPr>
          <p:nvPr/>
        </p:nvCxnSpPr>
        <p:spPr bwMode="auto">
          <a:xfrm rot="5400000">
            <a:off x="2310435" y="2852488"/>
            <a:ext cx="685800" cy="357187"/>
          </a:xfrm>
          <a:prstGeom prst="curvedConnector3">
            <a:avLst>
              <a:gd name="adj1" fmla="val 5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AutoShape 139"/>
          <p:cNvCxnSpPr>
            <a:cxnSpLocks noChangeShapeType="1"/>
          </p:cNvCxnSpPr>
          <p:nvPr/>
        </p:nvCxnSpPr>
        <p:spPr bwMode="auto">
          <a:xfrm flipV="1">
            <a:off x="3365328" y="5126582"/>
            <a:ext cx="514350" cy="152400"/>
          </a:xfrm>
          <a:prstGeom prst="curvedConnector3">
            <a:avLst>
              <a:gd name="adj1" fmla="val 5000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7" name="Picture 140" descr="PE03473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528" y="4135982"/>
            <a:ext cx="939800" cy="1317625"/>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49" name="Rectangle 19"/>
          <p:cNvSpPr>
            <a:spLocks noChangeArrowheads="1"/>
          </p:cNvSpPr>
          <p:nvPr/>
        </p:nvSpPr>
        <p:spPr bwMode="auto">
          <a:xfrm>
            <a:off x="6057506" y="127238"/>
            <a:ext cx="1440000" cy="436349"/>
          </a:xfrm>
          <a:prstGeom prst="chevron">
            <a:avLst>
              <a:gd name="adj" fmla="val 20895"/>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安全行为观察</a:t>
            </a:r>
            <a:endParaRPr lang="zh-CN" altLang="en-US" sz="1200" b="1" i="0" dirty="0">
              <a:latin typeface="微软雅黑" panose="020B0503020204020204" pitchFamily="34" charset="-122"/>
              <a:ea typeface="微软雅黑" panose="020B0503020204020204" pitchFamily="34" charset="-122"/>
            </a:endParaRPr>
          </a:p>
        </p:txBody>
      </p:sp>
      <p:pic>
        <p:nvPicPr>
          <p:cNvPr id="150" name="图片 1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820320"/>
            <a:ext cx="8462921" cy="491580"/>
          </a:xfrm>
          <a:prstGeom prst="rect">
            <a:avLst/>
          </a:prstGeom>
        </p:spPr>
      </p:pic>
    </p:spTree>
    <p:extLst>
      <p:ext uri="{BB962C8B-B14F-4D97-AF65-F5344CB8AC3E}">
        <p14:creationId xmlns:p14="http://schemas.microsoft.com/office/powerpoint/2010/main" val="375484613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linds(horizontal)">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blinds(horizontal)">
                                      <p:cBhvr>
                                        <p:cTn id="42" dur="500"/>
                                        <p:tgtEl>
                                          <p:spTgt spid="1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blinds(horizontal)">
                                      <p:cBhvr>
                                        <p:cTn id="5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140" grpId="0"/>
      <p:bldP spid="14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3"/>
          <p:cNvSpPr>
            <a:spLocks noGrp="1" noChangeArrowheads="1"/>
          </p:cNvSpPr>
          <p:nvPr>
            <p:ph idx="1"/>
          </p:nvPr>
        </p:nvSpPr>
        <p:spPr bwMode="auto">
          <a:xfrm>
            <a:off x="609990" y="1941487"/>
            <a:ext cx="8070070" cy="342915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通过最高管理层的亲自参与，展示领导安全承诺，践行“安全第一”的理念；</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当面肯定与鼓励员工的安全行为，激励员工形成安全作业的导向；</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及时发现不安全行为并纠正造成员工不安全行为的前因，减少事故的发生；</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验证员工</a:t>
            </a:r>
            <a:r>
              <a:rPr lang="zh-CN" altLang="zh-CN" sz="1600" dirty="0" smtClean="0">
                <a:latin typeface="微软雅黑" panose="020B0503020204020204" pitchFamily="34" charset="-122"/>
                <a:ea typeface="微软雅黑" panose="020B0503020204020204" pitchFamily="34" charset="-122"/>
              </a:rPr>
              <a:t>对管理</a:t>
            </a:r>
            <a:r>
              <a:rPr lang="zh-CN" altLang="en-US" sz="1600" dirty="0" smtClean="0">
                <a:latin typeface="微软雅黑" panose="020B0503020204020204" pitchFamily="34" charset="-122"/>
                <a:ea typeface="微软雅黑" panose="020B0503020204020204" pitchFamily="34" charset="-122"/>
              </a:rPr>
              <a:t>制度</a:t>
            </a:r>
            <a:r>
              <a:rPr lang="zh-CN" altLang="zh-CN" sz="1600" dirty="0" smtClean="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作业程序、安全培训等基本工作的理解与应用程度；</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通过阶段性安全行为观察数据统计与分析，识别现有安全管理中的薄弱环节，为持续改进提供方向与依据；</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通过纵向安全行为观察数据统计与分析，建立安全生产形势预警机制；</a:t>
            </a:r>
          </a:p>
          <a:p>
            <a:pPr marL="360000" lvl="2">
              <a:lnSpc>
                <a:spcPct val="150000"/>
              </a:lnSpc>
              <a:spcBef>
                <a:spcPts val="0"/>
              </a:spcBef>
            </a:pPr>
            <a:r>
              <a:rPr lang="zh-CN" altLang="zh-CN" sz="1600" dirty="0">
                <a:latin typeface="微软雅黑" panose="020B0503020204020204" pitchFamily="34" charset="-122"/>
                <a:ea typeface="微软雅黑" panose="020B0503020204020204" pitchFamily="34" charset="-122"/>
              </a:rPr>
              <a:t>供员工参与安全管理的平台，发动广大一线员工积极参与安全管理，引导全员安全的文化</a:t>
            </a:r>
            <a:r>
              <a:rPr lang="zh-CN" altLang="zh-CN" sz="1600" dirty="0" smtClean="0">
                <a:latin typeface="微软雅黑" panose="020B0503020204020204" pitchFamily="34" charset="-122"/>
                <a:ea typeface="微软雅黑" panose="020B0503020204020204" pitchFamily="34" charset="-122"/>
              </a:rPr>
              <a:t>氛围</a:t>
            </a:r>
            <a:r>
              <a:rPr lang="zh-CN" altLang="en-US"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5" name="Rectangle 6"/>
          <p:cNvSpPr>
            <a:spLocks noChangeArrowheads="1"/>
          </p:cNvSpPr>
          <p:nvPr/>
        </p:nvSpPr>
        <p:spPr bwMode="auto">
          <a:xfrm>
            <a:off x="396875" y="1118869"/>
            <a:ext cx="8496300" cy="678598"/>
          </a:xfrm>
          <a:prstGeom prst="rect">
            <a:avLst/>
          </a:prstGeom>
          <a:solidFill>
            <a:srgbClr val="FFCC00"/>
          </a:solidFill>
          <a:ln w="9525" cmpd="sng">
            <a:solidFill>
              <a:srgbClr val="000000"/>
            </a:solidFill>
            <a:miter lim="800000"/>
            <a:headEnd/>
            <a:tailEnd/>
          </a:ln>
        </p:spPr>
        <p:txBody>
          <a:bodyPr anchor="ctr"/>
          <a:lstStyle>
            <a:lvl1pPr marL="266700" indent="-247650">
              <a:spcBef>
                <a:spcPct val="20000"/>
              </a:spcBef>
              <a:buChar char="•"/>
              <a:defRPr sz="3200">
                <a:solidFill>
                  <a:schemeClr val="tx1"/>
                </a:solidFill>
                <a:latin typeface="MHeiTGB-Medium-U"/>
                <a:ea typeface="MHeiTGB-Medium-U"/>
                <a:cs typeface="MHeiTGB-Medium-U"/>
              </a:defRPr>
            </a:lvl1pPr>
            <a:lvl2pPr marL="742950" indent="-285750">
              <a:spcBef>
                <a:spcPct val="20000"/>
              </a:spcBef>
              <a:buChar char="–"/>
              <a:defRPr sz="2800">
                <a:solidFill>
                  <a:schemeClr val="tx1"/>
                </a:solidFill>
                <a:latin typeface="MHeiTGB-Medium-U"/>
                <a:ea typeface="MHeiTGB-Medium-U"/>
                <a:cs typeface="MHeiTGB-Medium-U"/>
              </a:defRPr>
            </a:lvl2pPr>
            <a:lvl3pPr marL="1143000" indent="-228600">
              <a:spcBef>
                <a:spcPct val="20000"/>
              </a:spcBef>
              <a:buChar char="•"/>
              <a:defRPr sz="2400">
                <a:solidFill>
                  <a:schemeClr val="tx1"/>
                </a:solidFill>
                <a:latin typeface="MHeiTGB-Medium-U"/>
                <a:ea typeface="MHeiTGB-Medium-U"/>
                <a:cs typeface="MHeiTGB-Medium-U"/>
              </a:defRPr>
            </a:lvl3pPr>
            <a:lvl4pPr marL="1600200" indent="-228600">
              <a:spcBef>
                <a:spcPct val="20000"/>
              </a:spcBef>
              <a:buChar char="–"/>
              <a:defRPr sz="2000">
                <a:solidFill>
                  <a:schemeClr val="tx1"/>
                </a:solidFill>
                <a:latin typeface="MHeiTGB-Medium-U"/>
                <a:ea typeface="MHeiTGB-Medium-U"/>
                <a:cs typeface="MHeiTGB-Medium-U"/>
              </a:defRPr>
            </a:lvl4pPr>
            <a:lvl5pPr marL="2057400" indent="-228600">
              <a:spcBef>
                <a:spcPct val="20000"/>
              </a:spcBef>
              <a:buChar char="»"/>
              <a:defRPr sz="2000">
                <a:solidFill>
                  <a:schemeClr val="tx1"/>
                </a:solidFill>
                <a:latin typeface="MHeiTGB-Medium-U"/>
                <a:ea typeface="MHeiTGB-Medium-U"/>
                <a:cs typeface="MHeiTGB-Medium-U"/>
              </a:defRPr>
            </a:lvl5pPr>
            <a:lvl6pPr marL="2514600" indent="-228600" eaLnBrk="0" fontAlgn="base" hangingPunct="0">
              <a:spcBef>
                <a:spcPct val="20000"/>
              </a:spcBef>
              <a:spcAft>
                <a:spcPct val="0"/>
              </a:spcAft>
              <a:buChar char="»"/>
              <a:defRPr sz="2000">
                <a:solidFill>
                  <a:schemeClr val="tx1"/>
                </a:solidFill>
                <a:latin typeface="MHeiTGB-Medium-U"/>
                <a:ea typeface="MHeiTGB-Medium-U"/>
                <a:cs typeface="MHeiTGB-Medium-U"/>
              </a:defRPr>
            </a:lvl6pPr>
            <a:lvl7pPr marL="2971800" indent="-228600" eaLnBrk="0" fontAlgn="base" hangingPunct="0">
              <a:spcBef>
                <a:spcPct val="20000"/>
              </a:spcBef>
              <a:spcAft>
                <a:spcPct val="0"/>
              </a:spcAft>
              <a:buChar char="»"/>
              <a:defRPr sz="2000">
                <a:solidFill>
                  <a:schemeClr val="tx1"/>
                </a:solidFill>
                <a:latin typeface="MHeiTGB-Medium-U"/>
                <a:ea typeface="MHeiTGB-Medium-U"/>
                <a:cs typeface="MHeiTGB-Medium-U"/>
              </a:defRPr>
            </a:lvl7pPr>
            <a:lvl8pPr marL="3429000" indent="-228600" eaLnBrk="0" fontAlgn="base" hangingPunct="0">
              <a:spcBef>
                <a:spcPct val="20000"/>
              </a:spcBef>
              <a:spcAft>
                <a:spcPct val="0"/>
              </a:spcAft>
              <a:buChar char="»"/>
              <a:defRPr sz="2000">
                <a:solidFill>
                  <a:schemeClr val="tx1"/>
                </a:solidFill>
                <a:latin typeface="MHeiTGB-Medium-U"/>
                <a:ea typeface="MHeiTGB-Medium-U"/>
                <a:cs typeface="MHeiTGB-Medium-U"/>
              </a:defRPr>
            </a:lvl8pPr>
            <a:lvl9pPr marL="3886200" indent="-228600" eaLnBrk="0" fontAlgn="base" hangingPunct="0">
              <a:spcBef>
                <a:spcPct val="20000"/>
              </a:spcBef>
              <a:spcAft>
                <a:spcPct val="0"/>
              </a:spcAft>
              <a:buChar char="»"/>
              <a:defRPr sz="2000">
                <a:solidFill>
                  <a:schemeClr val="tx1"/>
                </a:solidFill>
                <a:latin typeface="MHeiTGB-Medium-U"/>
                <a:ea typeface="MHeiTGB-Medium-U"/>
                <a:cs typeface="MHeiTGB-Medium-U"/>
              </a:defRPr>
            </a:lvl9pPr>
          </a:lstStyle>
          <a:p>
            <a:pPr eaLnBrk="1" hangingPunct="1">
              <a:spcBef>
                <a:spcPts val="0"/>
              </a:spcBef>
              <a:buFontTx/>
              <a:buNone/>
            </a:pPr>
            <a:r>
              <a:rPr lang="zh-CN" altLang="en-US" sz="2000" b="1" dirty="0" smtClean="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BBS</a:t>
            </a:r>
            <a:r>
              <a:rPr lang="zh-CN" altLang="en-US" sz="2000" b="1" dirty="0">
                <a:latin typeface="微软雅黑" pitchFamily="34" charset="-122"/>
                <a:ea typeface="微软雅黑" pitchFamily="34" charset="-122"/>
              </a:rPr>
              <a:t>安全行为观察</a:t>
            </a:r>
            <a:r>
              <a:rPr lang="zh-CN" altLang="en-US" sz="2000" b="1" dirty="0" smtClean="0">
                <a:latin typeface="微软雅黑" pitchFamily="34" charset="-122"/>
                <a:ea typeface="微软雅黑" pitchFamily="34" charset="-122"/>
              </a:rPr>
              <a:t>能解决什么</a:t>
            </a:r>
            <a:endParaRPr lang="zh-CN" altLang="en-US" sz="2000" b="1" dirty="0">
              <a:latin typeface="微软雅黑" pitchFamily="34" charset="-122"/>
              <a:ea typeface="微软雅黑" pitchFamily="34" charset="-122"/>
            </a:endParaRPr>
          </a:p>
        </p:txBody>
      </p:sp>
      <p:sp>
        <p:nvSpPr>
          <p:cNvPr id="7" name="Rectangle 15"/>
          <p:cNvSpPr>
            <a:spLocks noChangeArrowheads="1"/>
          </p:cNvSpPr>
          <p:nvPr/>
        </p:nvSpPr>
        <p:spPr bwMode="auto">
          <a:xfrm>
            <a:off x="297320" y="127240"/>
            <a:ext cx="1440000" cy="436349"/>
          </a:xfrm>
          <a:prstGeom prst="homePlate">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自我行为控制</a:t>
            </a:r>
          </a:p>
        </p:txBody>
      </p:sp>
      <p:sp>
        <p:nvSpPr>
          <p:cNvPr id="8" name="Rectangle 16"/>
          <p:cNvSpPr>
            <a:spLocks noChangeArrowheads="1"/>
          </p:cNvSpPr>
          <p:nvPr/>
        </p:nvSpPr>
        <p:spPr bwMode="auto">
          <a:xfrm>
            <a:off x="1737506" y="127241"/>
            <a:ext cx="1440000" cy="436349"/>
          </a:xfrm>
          <a:prstGeom prst="chevron">
            <a:avLst>
              <a:gd name="adj" fmla="val 17984"/>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工作流程控制</a:t>
            </a:r>
          </a:p>
        </p:txBody>
      </p:sp>
      <p:sp>
        <p:nvSpPr>
          <p:cNvPr id="9" name="Rectangle 19"/>
          <p:cNvSpPr>
            <a:spLocks noChangeArrowheads="1"/>
          </p:cNvSpPr>
          <p:nvPr/>
        </p:nvSpPr>
        <p:spPr bwMode="auto">
          <a:xfrm>
            <a:off x="3177506" y="127239"/>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dirty="0">
                <a:solidFill>
                  <a:schemeClr val="bg1"/>
                </a:solidFill>
                <a:latin typeface="微软雅黑" panose="020B0503020204020204" pitchFamily="34" charset="-122"/>
                <a:ea typeface="微软雅黑" panose="020B0503020204020204" pitchFamily="34" charset="-122"/>
              </a:rPr>
              <a:t>监督检查</a:t>
            </a:r>
          </a:p>
        </p:txBody>
      </p:sp>
      <p:sp>
        <p:nvSpPr>
          <p:cNvPr id="12" name="WordArt 5"/>
          <p:cNvSpPr>
            <a:spLocks noChangeArrowheads="1" noChangeShapeType="1" noTextEdit="1"/>
          </p:cNvSpPr>
          <p:nvPr/>
        </p:nvSpPr>
        <p:spPr bwMode="auto">
          <a:xfrm rot="21116591">
            <a:off x="472100" y="954154"/>
            <a:ext cx="492661" cy="812800"/>
          </a:xfrm>
          <a:prstGeom prst="rect">
            <a:avLst/>
          </a:prstGeom>
        </p:spPr>
        <p:txBody>
          <a:bodyPr wrap="none" fromWordArt="1">
            <a:prstTxWarp prst="textCascadeUp">
              <a:avLst>
                <a:gd name="adj" fmla="val 92282"/>
              </a:avLst>
            </a:prstTxWarp>
            <a:scene3d>
              <a:camera prst="legacyPerspectiveFront">
                <a:rot lat="20519958" lon="1080000" rev="0"/>
              </a:camera>
              <a:lightRig rig="legacyFlat1" dir="r"/>
            </a:scene3d>
            <a:sp3d extrusionH="430200" prstMaterial="legacyMatte">
              <a:extrusionClr>
                <a:srgbClr val="FF6600"/>
              </a:extrusionClr>
            </a:sp3d>
          </a:bodyPr>
          <a:lstStyle/>
          <a:p>
            <a:pPr>
              <a:defRPr/>
            </a:pPr>
            <a:r>
              <a:rPr lang="zh-CN" altLang="en-US" sz="3600" dirty="0">
                <a:ln w="9525" cmpd="sng">
                  <a:round/>
                  <a:headEnd/>
                  <a:tailEnd/>
                </a:ln>
                <a:solidFill>
                  <a:srgbClr val="FF99CC"/>
                </a:solidFill>
                <a:latin typeface="微软雅黑"/>
                <a:ea typeface="微软雅黑"/>
              </a:rPr>
              <a:t>？</a:t>
            </a:r>
          </a:p>
        </p:txBody>
      </p:sp>
      <p:sp>
        <p:nvSpPr>
          <p:cNvPr id="13" name="Rectangle 19"/>
          <p:cNvSpPr>
            <a:spLocks noChangeArrowheads="1"/>
          </p:cNvSpPr>
          <p:nvPr/>
        </p:nvSpPr>
        <p:spPr bwMode="auto">
          <a:xfrm>
            <a:off x="4617506" y="127238"/>
            <a:ext cx="1440000" cy="436349"/>
          </a:xfrm>
          <a:prstGeom prst="chevron">
            <a:avLst>
              <a:gd name="adj" fmla="val 20895"/>
            </a:avLst>
          </a:prstGeom>
          <a:solidFill>
            <a:schemeClr val="bg1">
              <a:lumMod val="50000"/>
            </a:schemeClr>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solidFill>
                  <a:schemeClr val="bg1"/>
                </a:solidFill>
                <a:latin typeface="微软雅黑" panose="020B0503020204020204" pitchFamily="34" charset="-122"/>
                <a:ea typeface="微软雅黑" panose="020B0503020204020204" pitchFamily="34" charset="-122"/>
              </a:rPr>
              <a:t>标志提醒</a:t>
            </a:r>
            <a:endParaRPr lang="zh-CN" altLang="en-US" sz="1200" b="1" i="0" dirty="0">
              <a:solidFill>
                <a:schemeClr val="bg1"/>
              </a:solidFill>
              <a:latin typeface="微软雅黑" panose="020B0503020204020204" pitchFamily="34" charset="-122"/>
              <a:ea typeface="微软雅黑" panose="020B0503020204020204" pitchFamily="34" charset="-122"/>
            </a:endParaRPr>
          </a:p>
        </p:txBody>
      </p:sp>
      <p:sp>
        <p:nvSpPr>
          <p:cNvPr id="14" name="Rectangle 19"/>
          <p:cNvSpPr>
            <a:spLocks noChangeArrowheads="1"/>
          </p:cNvSpPr>
          <p:nvPr/>
        </p:nvSpPr>
        <p:spPr bwMode="auto">
          <a:xfrm>
            <a:off x="6057506" y="127238"/>
            <a:ext cx="1440000" cy="436349"/>
          </a:xfrm>
          <a:prstGeom prst="chevron">
            <a:avLst>
              <a:gd name="adj" fmla="val 20895"/>
            </a:avLst>
          </a:prstGeom>
          <a:solidFill>
            <a:srgbClr val="FFC000"/>
          </a:solidFill>
          <a:ln w="3175">
            <a:solidFill>
              <a:schemeClr val="bg1">
                <a:lumMod val="50000"/>
              </a:schemeClr>
            </a:solidFill>
            <a:miter lim="800000"/>
            <a:headEnd/>
            <a:tailEnd/>
          </a:ln>
          <a:effectLs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安全行为观察</a:t>
            </a:r>
            <a:endParaRPr lang="zh-CN" altLang="en-US" sz="1200" b="1" i="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35756229"/>
      </p:ext>
    </p:extLst>
  </p:cSld>
  <p:clrMapOvr>
    <a:masterClrMapping/>
  </p:clrMapOvr>
  <p:transition>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txBox="1">
            <a:spLocks/>
          </p:cNvSpPr>
          <p:nvPr/>
        </p:nvSpPr>
        <p:spPr bwMode="auto">
          <a:xfrm>
            <a:off x="2495550" y="779463"/>
            <a:ext cx="4281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66" tIns="42133" rIns="84266" bIns="42133"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800" b="1">
                <a:solidFill>
                  <a:schemeClr val="tx2"/>
                </a:solidFill>
                <a:latin typeface="微软雅黑" pitchFamily="34" charset="-122"/>
                <a:ea typeface="微软雅黑" pitchFamily="34" charset="-122"/>
              </a:rPr>
              <a:t>主要内容</a:t>
            </a:r>
          </a:p>
        </p:txBody>
      </p:sp>
      <p:sp>
        <p:nvSpPr>
          <p:cNvPr id="4100" name="Line 6"/>
          <p:cNvSpPr>
            <a:spLocks noChangeShapeType="1"/>
          </p:cNvSpPr>
          <p:nvPr/>
        </p:nvSpPr>
        <p:spPr bwMode="gray">
          <a:xfrm flipV="1">
            <a:off x="2693988" y="209893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9" name="Rectangle 7"/>
          <p:cNvSpPr>
            <a:spLocks noChangeArrowheads="1"/>
          </p:cNvSpPr>
          <p:nvPr/>
        </p:nvSpPr>
        <p:spPr bwMode="gray">
          <a:xfrm rot="3419336">
            <a:off x="2213769" y="1618713"/>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2" name="Text Box 8"/>
          <p:cNvSpPr txBox="1">
            <a:spLocks noChangeArrowheads="1"/>
          </p:cNvSpPr>
          <p:nvPr/>
        </p:nvSpPr>
        <p:spPr bwMode="gray">
          <a:xfrm>
            <a:off x="3134181" y="1670307"/>
            <a:ext cx="2478502"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什么是行为安全管理</a:t>
            </a:r>
          </a:p>
        </p:txBody>
      </p:sp>
      <p:sp>
        <p:nvSpPr>
          <p:cNvPr id="4103" name="Text Box 9"/>
          <p:cNvSpPr txBox="1">
            <a:spLocks noChangeArrowheads="1"/>
          </p:cNvSpPr>
          <p:nvPr/>
        </p:nvSpPr>
        <p:spPr bwMode="gray">
          <a:xfrm>
            <a:off x="2214563" y="160839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一</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2" name="Rectangle 11"/>
          <p:cNvSpPr>
            <a:spLocks noChangeArrowheads="1"/>
          </p:cNvSpPr>
          <p:nvPr/>
        </p:nvSpPr>
        <p:spPr bwMode="gray">
          <a:xfrm rot="3419336">
            <a:off x="2213769" y="2414050"/>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p>
            <a:pPr fontAlgn="auto">
              <a:spcBef>
                <a:spcPts val="0"/>
              </a:spcBef>
              <a:spcAft>
                <a:spcPts val="0"/>
              </a:spcAft>
              <a:defRPr/>
            </a:pPr>
            <a:endParaRPr lang="zh-CN" altLang="en-US">
              <a:latin typeface="Arial" charset="0"/>
              <a:ea typeface="宋体" charset="-122"/>
            </a:endParaRPr>
          </a:p>
        </p:txBody>
      </p:sp>
      <p:sp>
        <p:nvSpPr>
          <p:cNvPr id="4105" name="Text Box 12"/>
          <p:cNvSpPr txBox="1">
            <a:spLocks noChangeArrowheads="1"/>
          </p:cNvSpPr>
          <p:nvPr/>
        </p:nvSpPr>
        <p:spPr bwMode="gray">
          <a:xfrm>
            <a:off x="2227263" y="242595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二</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6" name="Text Box 15"/>
          <p:cNvSpPr txBox="1">
            <a:spLocks noChangeArrowheads="1"/>
          </p:cNvSpPr>
          <p:nvPr/>
        </p:nvSpPr>
        <p:spPr bwMode="gray">
          <a:xfrm>
            <a:off x="2179638" y="2827594"/>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4108" name="Rectangle 7"/>
          <p:cNvSpPr>
            <a:spLocks noChangeArrowheads="1"/>
          </p:cNvSpPr>
          <p:nvPr/>
        </p:nvSpPr>
        <p:spPr bwMode="gray">
          <a:xfrm rot="3419336">
            <a:off x="2219326" y="3208594"/>
            <a:ext cx="400050" cy="390525"/>
          </a:xfrm>
          <a:prstGeom prst="rect">
            <a:avLst/>
          </a:prstGeom>
          <a:solidFill>
            <a:srgbClr val="00B05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4109" name="Text Box 9"/>
          <p:cNvSpPr txBox="1">
            <a:spLocks noChangeArrowheads="1"/>
          </p:cNvSpPr>
          <p:nvPr/>
        </p:nvSpPr>
        <p:spPr bwMode="gray">
          <a:xfrm>
            <a:off x="2214563" y="3202244"/>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cs typeface="Arial" pitchFamily="34" charset="0"/>
              </a:rPr>
              <a:t>三</a:t>
            </a:r>
            <a:endParaRPr lang="en-US" altLang="zh-CN" sz="2200" b="1">
              <a:solidFill>
                <a:srgbClr val="FFFFFF"/>
              </a:solidFill>
              <a:latin typeface="微软雅黑" pitchFamily="34" charset="-122"/>
              <a:ea typeface="微软雅黑" pitchFamily="34" charset="-122"/>
              <a:cs typeface="Arial" pitchFamily="34" charset="0"/>
            </a:endParaRPr>
          </a:p>
        </p:txBody>
      </p:sp>
      <p:sp>
        <p:nvSpPr>
          <p:cNvPr id="28" name="Text Box 8"/>
          <p:cNvSpPr txBox="1">
            <a:spLocks noChangeArrowheads="1"/>
          </p:cNvSpPr>
          <p:nvPr/>
        </p:nvSpPr>
        <p:spPr bwMode="gray">
          <a:xfrm>
            <a:off x="3164344" y="2435481"/>
            <a:ext cx="4530346"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作业安全分析及不安全行为与状态识别</a:t>
            </a:r>
          </a:p>
        </p:txBody>
      </p:sp>
      <p:sp>
        <p:nvSpPr>
          <p:cNvPr id="29" name="Text Box 8"/>
          <p:cNvSpPr txBox="1">
            <a:spLocks noChangeArrowheads="1"/>
          </p:cNvSpPr>
          <p:nvPr/>
        </p:nvSpPr>
        <p:spPr bwMode="gray">
          <a:xfrm>
            <a:off x="3164344" y="3241569"/>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fontAlgn="auto">
              <a:spcBef>
                <a:spcPts val="0"/>
              </a:spcBef>
              <a:spcAft>
                <a:spcPts val="0"/>
              </a:spcAft>
              <a:defRPr sz="2000">
                <a:solidFill>
                  <a:schemeClr val="bg1">
                    <a:lumMod val="50000"/>
                  </a:schemeClr>
                </a:solidFill>
                <a:latin typeface="微软雅黑" pitchFamily="34" charset="-122"/>
                <a:ea typeface="微软雅黑" pitchFamily="34" charset="-122"/>
                <a:cs typeface="Arial"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zh-CN" altLang="en-US" dirty="0"/>
              <a:t>如何做好员工行为管理</a:t>
            </a:r>
          </a:p>
        </p:txBody>
      </p:sp>
      <p:pic>
        <p:nvPicPr>
          <p:cNvPr id="4114" name="Picture 1" descr="C:\Documents and Settings\liujieyou\Local Settings\Temporary Internet Files\Content.IE5\CXMV4D6B\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80000">
            <a:off x="850900" y="3821259"/>
            <a:ext cx="841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Line 6"/>
          <p:cNvSpPr>
            <a:spLocks noChangeShapeType="1"/>
          </p:cNvSpPr>
          <p:nvPr/>
        </p:nvSpPr>
        <p:spPr bwMode="gray">
          <a:xfrm flipV="1">
            <a:off x="2676525" y="2879982"/>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4116" name="Line 6"/>
          <p:cNvSpPr>
            <a:spLocks noChangeShapeType="1"/>
          </p:cNvSpPr>
          <p:nvPr/>
        </p:nvSpPr>
        <p:spPr bwMode="gray">
          <a:xfrm flipV="1">
            <a:off x="2663825" y="3681669"/>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18" name="Rectangle 7"/>
          <p:cNvSpPr>
            <a:spLocks noChangeArrowheads="1"/>
          </p:cNvSpPr>
          <p:nvPr/>
        </p:nvSpPr>
        <p:spPr bwMode="gray">
          <a:xfrm rot="3419336">
            <a:off x="2237981" y="3979055"/>
            <a:ext cx="400050" cy="390525"/>
          </a:xfrm>
          <a:prstGeom prst="rect">
            <a:avLst/>
          </a:prstGeom>
          <a:solidFill>
            <a:srgbClr val="C0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1" name="Text Box 8"/>
          <p:cNvSpPr txBox="1">
            <a:spLocks noChangeArrowheads="1"/>
          </p:cNvSpPr>
          <p:nvPr/>
        </p:nvSpPr>
        <p:spPr bwMode="gray">
          <a:xfrm>
            <a:off x="3182999" y="401203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defPPr>
              <a:defRPr lang="zh-CN"/>
            </a:defPPr>
            <a:lvl1pPr eaLnBrk="1" hangingPunct="1">
              <a:defRPr sz="2000" b="1">
                <a:latin typeface="微软雅黑" pitchFamily="34" charset="-122"/>
                <a:ea typeface="微软雅黑" pitchFamily="34" charset="-122"/>
                <a:cs typeface="Arial"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如何进行安全行为观察</a:t>
            </a:r>
          </a:p>
        </p:txBody>
      </p:sp>
      <p:sp>
        <p:nvSpPr>
          <p:cNvPr id="23" name="Line 6"/>
          <p:cNvSpPr>
            <a:spLocks noChangeShapeType="1"/>
          </p:cNvSpPr>
          <p:nvPr/>
        </p:nvSpPr>
        <p:spPr bwMode="gray">
          <a:xfrm flipV="1">
            <a:off x="2682480" y="445213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24" name="Rectangle 7"/>
          <p:cNvSpPr>
            <a:spLocks noChangeArrowheads="1"/>
          </p:cNvSpPr>
          <p:nvPr/>
        </p:nvSpPr>
        <p:spPr bwMode="gray">
          <a:xfrm rot="3419336">
            <a:off x="2255147" y="4771165"/>
            <a:ext cx="400050" cy="390525"/>
          </a:xfrm>
          <a:prstGeom prst="rect">
            <a:avLst/>
          </a:prstGeom>
          <a:solidFill>
            <a:srgbClr val="FFC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p>
            <a:endParaRPr lang="zh-CN" altLang="en-US"/>
          </a:p>
        </p:txBody>
      </p:sp>
      <p:sp>
        <p:nvSpPr>
          <p:cNvPr id="25" name="Text Box 9"/>
          <p:cNvSpPr txBox="1">
            <a:spLocks noChangeArrowheads="1"/>
          </p:cNvSpPr>
          <p:nvPr/>
        </p:nvSpPr>
        <p:spPr bwMode="gray">
          <a:xfrm>
            <a:off x="2252037" y="4764815"/>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smtClean="0">
                <a:solidFill>
                  <a:srgbClr val="FFFFFF"/>
                </a:solidFill>
                <a:latin typeface="微软雅黑" pitchFamily="34" charset="-122"/>
                <a:ea typeface="微软雅黑" pitchFamily="34" charset="-122"/>
                <a:cs typeface="Arial" pitchFamily="34" charset="0"/>
              </a:rPr>
              <a:t>五</a:t>
            </a:r>
            <a:endParaRPr lang="en-US" altLang="zh-CN" sz="2200" b="1" dirty="0">
              <a:solidFill>
                <a:srgbClr val="FFFFFF"/>
              </a:solidFill>
              <a:latin typeface="微软雅黑" pitchFamily="34" charset="-122"/>
              <a:ea typeface="微软雅黑" pitchFamily="34" charset="-122"/>
              <a:cs typeface="Arial" pitchFamily="34" charset="0"/>
            </a:endParaRPr>
          </a:p>
        </p:txBody>
      </p:sp>
      <p:sp>
        <p:nvSpPr>
          <p:cNvPr id="26" name="Text Box 8"/>
          <p:cNvSpPr txBox="1">
            <a:spLocks noChangeArrowheads="1"/>
          </p:cNvSpPr>
          <p:nvPr/>
        </p:nvSpPr>
        <p:spPr bwMode="gray">
          <a:xfrm>
            <a:off x="3200165" y="4804140"/>
            <a:ext cx="2734983" cy="3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zh-CN" altLang="en-US" sz="2000" dirty="0" smtClean="0">
                <a:solidFill>
                  <a:schemeClr val="bg1">
                    <a:lumMod val="50000"/>
                  </a:schemeClr>
                </a:solidFill>
                <a:latin typeface="微软雅黑" pitchFamily="34" charset="-122"/>
                <a:ea typeface="微软雅黑" pitchFamily="34" charset="-122"/>
                <a:cs typeface="Arial" pitchFamily="34" charset="0"/>
              </a:rPr>
              <a:t>安全行为观察案例分享</a:t>
            </a:r>
            <a:endParaRPr lang="zh-CN" altLang="en-US" sz="2000" dirty="0">
              <a:solidFill>
                <a:schemeClr val="bg1">
                  <a:lumMod val="50000"/>
                </a:schemeClr>
              </a:solidFill>
              <a:latin typeface="微软雅黑" pitchFamily="34" charset="-122"/>
              <a:ea typeface="微软雅黑" pitchFamily="34" charset="-122"/>
              <a:cs typeface="Arial" pitchFamily="34" charset="0"/>
            </a:endParaRPr>
          </a:p>
        </p:txBody>
      </p:sp>
      <p:sp>
        <p:nvSpPr>
          <p:cNvPr id="27" name="Line 6"/>
          <p:cNvSpPr>
            <a:spLocks noChangeShapeType="1"/>
          </p:cNvSpPr>
          <p:nvPr/>
        </p:nvSpPr>
        <p:spPr bwMode="gray">
          <a:xfrm flipV="1">
            <a:off x="2699646" y="5244240"/>
            <a:ext cx="4683125"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p>
            <a:endParaRPr lang="zh-CN" altLang="en-US"/>
          </a:p>
        </p:txBody>
      </p:sp>
      <p:sp>
        <p:nvSpPr>
          <p:cNvPr id="30" name="Text Box 9"/>
          <p:cNvSpPr txBox="1">
            <a:spLocks noChangeArrowheads="1"/>
          </p:cNvSpPr>
          <p:nvPr/>
        </p:nvSpPr>
        <p:spPr bwMode="gray">
          <a:xfrm>
            <a:off x="2252037" y="3951441"/>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b="1" dirty="0">
                <a:solidFill>
                  <a:srgbClr val="FFFFFF"/>
                </a:solidFill>
                <a:latin typeface="微软雅黑" pitchFamily="34" charset="-122"/>
                <a:ea typeface="微软雅黑" pitchFamily="34" charset="-122"/>
                <a:cs typeface="Arial" pitchFamily="34" charset="0"/>
              </a:rPr>
              <a:t>四</a:t>
            </a:r>
            <a:endParaRPr lang="en-US" altLang="zh-CN" sz="2200" b="1" dirty="0">
              <a:solidFill>
                <a:srgbClr val="FFFFFF"/>
              </a:solidFill>
              <a:latin typeface="微软雅黑" pitchFamily="34" charset="-122"/>
              <a:ea typeface="微软雅黑" pitchFamily="34" charset="-122"/>
              <a:cs typeface="Arial" pitchFamily="34" charset="0"/>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6785234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txBox="1">
            <a:spLocks noChangeArrowheads="1"/>
          </p:cNvSpPr>
          <p:nvPr/>
        </p:nvSpPr>
        <p:spPr>
          <a:xfrm>
            <a:off x="587726" y="93539"/>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smtClean="0"/>
              <a:t>企业如何建立行为安全管理系统</a:t>
            </a:r>
            <a:endParaRPr lang="zh-CN" altLang="en-US" dirty="0"/>
          </a:p>
        </p:txBody>
      </p:sp>
      <p:grpSp>
        <p:nvGrpSpPr>
          <p:cNvPr id="15" name="组 14"/>
          <p:cNvGrpSpPr/>
          <p:nvPr/>
        </p:nvGrpSpPr>
        <p:grpSpPr>
          <a:xfrm>
            <a:off x="613831" y="1427710"/>
            <a:ext cx="1922409" cy="3970004"/>
            <a:chOff x="613831" y="1427710"/>
            <a:chExt cx="1922409" cy="3970004"/>
          </a:xfrm>
        </p:grpSpPr>
        <p:sp>
          <p:nvSpPr>
            <p:cNvPr id="31" name="燕尾形 30"/>
            <p:cNvSpPr/>
            <p:nvPr/>
          </p:nvSpPr>
          <p:spPr bwMode="auto">
            <a:xfrm rot="5400000">
              <a:off x="811920" y="2548593"/>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2" name="燕尾形 31"/>
            <p:cNvSpPr/>
            <p:nvPr/>
          </p:nvSpPr>
          <p:spPr bwMode="auto">
            <a:xfrm rot="5400000">
              <a:off x="811920" y="3824486"/>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dirty="0" smtClean="0">
                <a:ln>
                  <a:noFill/>
                </a:ln>
                <a:solidFill>
                  <a:schemeClr val="tx1"/>
                </a:solidFill>
                <a:effectLst/>
                <a:latin typeface="Arial" pitchFamily="34" charset="0"/>
                <a:ea typeface="宋体" pitchFamily="2" charset="-122"/>
              </a:endParaRPr>
            </a:p>
          </p:txBody>
        </p:sp>
        <p:grpSp>
          <p:nvGrpSpPr>
            <p:cNvPr id="14" name="组 13"/>
            <p:cNvGrpSpPr/>
            <p:nvPr/>
          </p:nvGrpSpPr>
          <p:grpSpPr>
            <a:xfrm>
              <a:off x="656910" y="1427710"/>
              <a:ext cx="1728240" cy="1418217"/>
              <a:chOff x="656910" y="1427710"/>
              <a:chExt cx="1728240" cy="1418217"/>
            </a:xfrm>
          </p:grpSpPr>
          <p:sp>
            <p:nvSpPr>
              <p:cNvPr id="2" name="燕尾形 1"/>
              <p:cNvSpPr/>
              <p:nvPr/>
            </p:nvSpPr>
            <p:spPr bwMode="auto">
              <a:xfrm rot="5400000">
                <a:off x="811921" y="1272699"/>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 name="文本框 2"/>
              <p:cNvSpPr txBox="1"/>
              <p:nvPr/>
            </p:nvSpPr>
            <p:spPr>
              <a:xfrm>
                <a:off x="764923" y="1875376"/>
                <a:ext cx="1620226" cy="646331"/>
              </a:xfrm>
              <a:prstGeom prst="rect">
                <a:avLst/>
              </a:prstGeom>
              <a:noFill/>
            </p:spPr>
            <p:txBody>
              <a:bodyPr wrap="square" rtlCol="0">
                <a:spAutoFit/>
              </a:bodyPr>
              <a:lstStyle/>
              <a:p>
                <a:r>
                  <a:rPr kumimoji="1" lang="zh-CN" altLang="en-US" dirty="0" smtClean="0"/>
                  <a:t>安全行为观察项目推动设计</a:t>
                </a:r>
                <a:endParaRPr kumimoji="1" lang="zh-CN" altLang="en-US" dirty="0"/>
              </a:p>
            </p:txBody>
          </p:sp>
        </p:grpSp>
        <p:sp>
          <p:nvSpPr>
            <p:cNvPr id="58" name="文本框 57"/>
            <p:cNvSpPr txBox="1"/>
            <p:nvPr/>
          </p:nvSpPr>
          <p:spPr>
            <a:xfrm>
              <a:off x="764923" y="3160709"/>
              <a:ext cx="1620226" cy="646331"/>
            </a:xfrm>
            <a:prstGeom prst="rect">
              <a:avLst/>
            </a:prstGeom>
            <a:noFill/>
          </p:spPr>
          <p:txBody>
            <a:bodyPr wrap="square" rtlCol="0">
              <a:spAutoFit/>
            </a:bodyPr>
            <a:lstStyle/>
            <a:p>
              <a:pPr algn="ctr"/>
              <a:r>
                <a:rPr kumimoji="1" lang="zh-CN" altLang="en-US" dirty="0" smtClean="0">
                  <a:latin typeface="微软雅黑" panose="020B0503020204020204" pitchFamily="34" charset="-122"/>
                  <a:ea typeface="微软雅黑" panose="020B0503020204020204" pitchFamily="34" charset="-122"/>
                </a:rPr>
                <a:t>实施</a:t>
              </a:r>
              <a:endParaRPr kumimoji="1" lang="en-US" altLang="zh-CN" dirty="0" smtClean="0">
                <a:latin typeface="微软雅黑" panose="020B0503020204020204" pitchFamily="34" charset="-122"/>
                <a:ea typeface="微软雅黑" panose="020B0503020204020204" pitchFamily="34" charset="-122"/>
              </a:endParaRPr>
            </a:p>
            <a:p>
              <a:pPr algn="ctr"/>
              <a:r>
                <a:rPr kumimoji="1" lang="zh-CN" altLang="en-US" dirty="0" smtClean="0">
                  <a:latin typeface="微软雅黑" panose="020B0503020204020204" pitchFamily="34" charset="-122"/>
                  <a:ea typeface="微软雅黑" panose="020B0503020204020204" pitchFamily="34" charset="-122"/>
                </a:rPr>
                <a:t>安全行为观察</a:t>
              </a:r>
              <a:endParaRPr kumimoji="1"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613831" y="4436603"/>
              <a:ext cx="1922409" cy="646331"/>
            </a:xfrm>
            <a:prstGeom prst="rect">
              <a:avLst/>
            </a:prstGeom>
          </p:spPr>
          <p:txBody>
            <a:bodyPr wrap="square">
              <a:spAutoFit/>
            </a:bodyPr>
            <a:lstStyle/>
            <a:p>
              <a:pPr algn="ctr"/>
              <a:r>
                <a:rPr kumimoji="1" lang="zh-CN" altLang="en-US" dirty="0" smtClean="0">
                  <a:latin typeface="微软雅黑" panose="020B0503020204020204" pitchFamily="34" charset="-122"/>
                  <a:ea typeface="微软雅黑" panose="020B0503020204020204" pitchFamily="34" charset="-122"/>
                </a:rPr>
                <a:t>持续保持</a:t>
              </a:r>
              <a:endParaRPr kumimoji="1" lang="en-US" altLang="zh-CN" dirty="0" smtClean="0">
                <a:latin typeface="微软雅黑" panose="020B0503020204020204" pitchFamily="34" charset="-122"/>
                <a:ea typeface="微软雅黑" panose="020B0503020204020204" pitchFamily="34" charset="-122"/>
              </a:endParaRPr>
            </a:p>
            <a:p>
              <a:pPr algn="ctr"/>
              <a:r>
                <a:rPr kumimoji="1" lang="zh-CN" altLang="en-US" dirty="0" smtClean="0">
                  <a:latin typeface="微软雅黑" panose="020B0503020204020204" pitchFamily="34" charset="-122"/>
                  <a:ea typeface="微软雅黑" panose="020B0503020204020204" pitchFamily="34" charset="-122"/>
                </a:rPr>
                <a:t>安全行为观察</a:t>
              </a:r>
              <a:endParaRPr kumimoji="1" lang="zh-CN" altLang="en-US" dirty="0">
                <a:latin typeface="微软雅黑" panose="020B0503020204020204" pitchFamily="34" charset="-122"/>
                <a:ea typeface="微软雅黑" panose="020B0503020204020204" pitchFamily="34" charset="-122"/>
              </a:endParaRPr>
            </a:p>
          </p:txBody>
        </p:sp>
      </p:grpSp>
      <p:sp>
        <p:nvSpPr>
          <p:cNvPr id="6" name="矩形 5"/>
          <p:cNvSpPr/>
          <p:nvPr/>
        </p:nvSpPr>
        <p:spPr>
          <a:xfrm>
            <a:off x="3467451" y="1695797"/>
            <a:ext cx="5194051" cy="461665"/>
          </a:xfrm>
          <a:prstGeom prst="rect">
            <a:avLst/>
          </a:prstGeom>
        </p:spPr>
        <p:txBody>
          <a:bodyPr wrap="none">
            <a:spAutoFit/>
          </a:bodyPr>
          <a:lstStyle/>
          <a:p>
            <a:r>
              <a:rPr lang="zh-CN" altLang="zh-CN" sz="2400" kern="100" dirty="0">
                <a:latin typeface="微软雅黑" panose="020B0503020204020204" pitchFamily="34" charset="-122"/>
                <a:ea typeface="微软雅黑" panose="020B0503020204020204" pitchFamily="34" charset="-122"/>
                <a:cs typeface="Times New Roman" charset="0"/>
              </a:rPr>
              <a:t>组建合适的团队一起制定规划并实施</a:t>
            </a:r>
            <a:r>
              <a:rPr lang="zh-CN"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8" name="矩形 7"/>
          <p:cNvSpPr/>
          <p:nvPr/>
        </p:nvSpPr>
        <p:spPr>
          <a:xfrm>
            <a:off x="3465809" y="2209631"/>
            <a:ext cx="3558988" cy="506742"/>
          </a:xfrm>
          <a:prstGeom prst="rect">
            <a:avLst/>
          </a:prstGeom>
        </p:spPr>
        <p:txBody>
          <a:bodyPr wrap="none">
            <a:spAutoFit/>
          </a:bodyPr>
          <a:lstStyle/>
          <a:p>
            <a:pPr lvl="0" algn="just">
              <a:lnSpc>
                <a:spcPct val="173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明确</a:t>
            </a:r>
            <a:r>
              <a:rPr lang="zh-CN" altLang="zh-CN" b="1" dirty="0">
                <a:latin typeface="微软雅黑" panose="020B0503020204020204" pitchFamily="34" charset="-122"/>
                <a:ea typeface="微软雅黑" panose="020B0503020204020204" pitchFamily="34" charset="-122"/>
              </a:rPr>
              <a:t>安全行为观察任务和目标</a:t>
            </a:r>
            <a:endParaRPr lang="zh-CN" altLang="zh-CN" b="1" dirty="0">
              <a:effectLst/>
              <a:latin typeface="微软雅黑" panose="020B0503020204020204" pitchFamily="34" charset="-122"/>
              <a:ea typeface="微软雅黑" panose="020B0503020204020204" pitchFamily="34" charset="-122"/>
            </a:endParaRPr>
          </a:p>
        </p:txBody>
      </p:sp>
      <p:sp>
        <p:nvSpPr>
          <p:cNvPr id="10" name="矩形 9"/>
          <p:cNvSpPr/>
          <p:nvPr/>
        </p:nvSpPr>
        <p:spPr>
          <a:xfrm>
            <a:off x="3465810" y="2651425"/>
            <a:ext cx="3328155" cy="506742"/>
          </a:xfrm>
          <a:prstGeom prst="rect">
            <a:avLst/>
          </a:prstGeom>
        </p:spPr>
        <p:txBody>
          <a:bodyPr wrap="none">
            <a:spAutoFit/>
          </a:bodyPr>
          <a:lstStyle/>
          <a:p>
            <a:pPr lvl="0" algn="just">
              <a:lnSpc>
                <a:spcPct val="173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安全行为观察实施流程</a:t>
            </a:r>
            <a:endParaRPr lang="zh-CN" altLang="zh-CN" b="1" dirty="0">
              <a:effectLst/>
              <a:latin typeface="微软雅黑" panose="020B0503020204020204" pitchFamily="34" charset="-122"/>
              <a:ea typeface="微软雅黑" panose="020B0503020204020204" pitchFamily="34" charset="-122"/>
            </a:endParaRPr>
          </a:p>
        </p:txBody>
      </p:sp>
      <p:sp>
        <p:nvSpPr>
          <p:cNvPr id="11" name="矩形 10"/>
          <p:cNvSpPr/>
          <p:nvPr/>
        </p:nvSpPr>
        <p:spPr>
          <a:xfrm>
            <a:off x="3464247" y="3115157"/>
            <a:ext cx="2635658" cy="506742"/>
          </a:xfrm>
          <a:prstGeom prst="rect">
            <a:avLst/>
          </a:prstGeom>
        </p:spPr>
        <p:txBody>
          <a:bodyPr wrap="none">
            <a:spAutoFit/>
          </a:bodyPr>
          <a:lstStyle/>
          <a:p>
            <a:pPr lvl="0" algn="just">
              <a:lnSpc>
                <a:spcPct val="173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设计</a:t>
            </a:r>
            <a:r>
              <a:rPr lang="zh-CN" altLang="zh-CN" b="1" dirty="0">
                <a:latin typeface="微软雅黑" panose="020B0503020204020204" pitchFamily="34" charset="-122"/>
                <a:ea typeface="微软雅黑" panose="020B0503020204020204" pitchFamily="34" charset="-122"/>
              </a:rPr>
              <a:t>反馈和参与程序</a:t>
            </a:r>
            <a:endParaRPr lang="zh-CN" altLang="zh-CN" b="1" dirty="0">
              <a:effectLst/>
              <a:latin typeface="微软雅黑" panose="020B0503020204020204" pitchFamily="34" charset="-122"/>
              <a:ea typeface="微软雅黑" panose="020B0503020204020204" pitchFamily="34" charset="-122"/>
            </a:endParaRPr>
          </a:p>
        </p:txBody>
      </p:sp>
      <p:sp>
        <p:nvSpPr>
          <p:cNvPr id="12" name="矩形 11"/>
          <p:cNvSpPr/>
          <p:nvPr/>
        </p:nvSpPr>
        <p:spPr>
          <a:xfrm>
            <a:off x="3464246" y="3582090"/>
            <a:ext cx="2635658" cy="506742"/>
          </a:xfrm>
          <a:prstGeom prst="rect">
            <a:avLst/>
          </a:prstGeom>
        </p:spPr>
        <p:txBody>
          <a:bodyPr wrap="none">
            <a:spAutoFit/>
          </a:bodyPr>
          <a:lstStyle/>
          <a:p>
            <a:pPr lvl="0" algn="just">
              <a:lnSpc>
                <a:spcPct val="173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4</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制定</a:t>
            </a:r>
            <a:r>
              <a:rPr lang="zh-CN" altLang="zh-CN" b="1" dirty="0">
                <a:latin typeface="微软雅黑" panose="020B0503020204020204" pitchFamily="34" charset="-122"/>
                <a:ea typeface="微软雅黑" panose="020B0503020204020204" pitchFamily="34" charset="-122"/>
              </a:rPr>
              <a:t>奖励措施和计划</a:t>
            </a:r>
            <a:endParaRPr lang="zh-CN" altLang="zh-CN" b="1" dirty="0">
              <a:effectLst/>
              <a:latin typeface="微软雅黑" panose="020B0503020204020204" pitchFamily="34" charset="-122"/>
              <a:ea typeface="微软雅黑" panose="020B0503020204020204" pitchFamily="34" charset="-122"/>
            </a:endParaRPr>
          </a:p>
        </p:txBody>
      </p:sp>
      <p:sp>
        <p:nvSpPr>
          <p:cNvPr id="13" name="矩形 12"/>
          <p:cNvSpPr/>
          <p:nvPr/>
        </p:nvSpPr>
        <p:spPr>
          <a:xfrm>
            <a:off x="3464245" y="4108351"/>
            <a:ext cx="1943161" cy="458908"/>
          </a:xfrm>
          <a:prstGeom prst="rect">
            <a:avLst/>
          </a:prstGeom>
        </p:spPr>
        <p:txBody>
          <a:bodyPr wrap="none">
            <a:spAutoFit/>
          </a:bodyPr>
          <a:lstStyle/>
          <a:p>
            <a:pPr lvl="0" algn="just">
              <a:lnSpc>
                <a:spcPct val="150000"/>
              </a:lnSpc>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5</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准备</a:t>
            </a:r>
            <a:r>
              <a:rPr lang="zh-CN" altLang="zh-CN" b="1" dirty="0">
                <a:latin typeface="微软雅黑" panose="020B0503020204020204" pitchFamily="34" charset="-122"/>
                <a:ea typeface="微软雅黑" panose="020B0503020204020204" pitchFamily="34" charset="-122"/>
              </a:rPr>
              <a:t>培训计划</a:t>
            </a:r>
            <a:endParaRPr lang="zh-CN" altLang="zh-CN" b="1" dirty="0">
              <a:effectLst/>
              <a:latin typeface="微软雅黑" panose="020B0503020204020204" pitchFamily="34" charset="-122"/>
              <a:ea typeface="微软雅黑" panose="020B0503020204020204" pitchFamily="34" charset="-122"/>
            </a:endParaRPr>
          </a:p>
        </p:txBody>
      </p:sp>
      <p:grpSp>
        <p:nvGrpSpPr>
          <p:cNvPr id="62" name="组 61"/>
          <p:cNvGrpSpPr/>
          <p:nvPr/>
        </p:nvGrpSpPr>
        <p:grpSpPr>
          <a:xfrm>
            <a:off x="656907" y="1434104"/>
            <a:ext cx="1728240" cy="1418217"/>
            <a:chOff x="656910" y="1427710"/>
            <a:chExt cx="1728240" cy="1418217"/>
          </a:xfrm>
          <a:solidFill>
            <a:srgbClr val="FFCC66"/>
          </a:solidFill>
        </p:grpSpPr>
        <p:sp>
          <p:nvSpPr>
            <p:cNvPr id="63" name="燕尾形 62"/>
            <p:cNvSpPr/>
            <p:nvPr/>
          </p:nvSpPr>
          <p:spPr bwMode="auto">
            <a:xfrm rot="5400000">
              <a:off x="811921" y="1272699"/>
              <a:ext cx="1418217" cy="1728240"/>
            </a:xfrm>
            <a:prstGeom prst="chevron">
              <a:avLst>
                <a:gd name="adj" fmla="val 24604"/>
              </a:avLst>
            </a:prstGeom>
            <a:grp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64" name="文本框 63"/>
            <p:cNvSpPr txBox="1"/>
            <p:nvPr/>
          </p:nvSpPr>
          <p:spPr>
            <a:xfrm>
              <a:off x="764923" y="1875376"/>
              <a:ext cx="1620226" cy="646331"/>
            </a:xfrm>
            <a:prstGeom prst="rect">
              <a:avLst/>
            </a:prstGeom>
            <a:grpFill/>
          </p:spPr>
          <p:txBody>
            <a:bodyPr wrap="square" rtlCol="0">
              <a:spAutoFit/>
            </a:bodyPr>
            <a:lstStyle/>
            <a:p>
              <a:r>
                <a:rPr kumimoji="1" lang="zh-CN" altLang="en-US" dirty="0" smtClean="0">
                  <a:solidFill>
                    <a:srgbClr val="FF0000"/>
                  </a:solidFill>
                  <a:latin typeface="微软雅黑" panose="020B0503020204020204" pitchFamily="34" charset="-122"/>
                  <a:ea typeface="微软雅黑" panose="020B0503020204020204" pitchFamily="34" charset="-122"/>
                </a:rPr>
                <a:t>安全行为观察项目推动设计</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989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txBox="1">
            <a:spLocks noChangeArrowheads="1"/>
          </p:cNvSpPr>
          <p:nvPr/>
        </p:nvSpPr>
        <p:spPr>
          <a:xfrm>
            <a:off x="413293" y="96004"/>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a:t>企业如何建立行为安全管理系统</a:t>
            </a:r>
          </a:p>
        </p:txBody>
      </p:sp>
      <p:grpSp>
        <p:nvGrpSpPr>
          <p:cNvPr id="15" name="组 14"/>
          <p:cNvGrpSpPr/>
          <p:nvPr/>
        </p:nvGrpSpPr>
        <p:grpSpPr>
          <a:xfrm>
            <a:off x="613831" y="1427710"/>
            <a:ext cx="1922409" cy="3970004"/>
            <a:chOff x="613831" y="1427710"/>
            <a:chExt cx="1922409" cy="3970004"/>
          </a:xfrm>
        </p:grpSpPr>
        <p:sp>
          <p:nvSpPr>
            <p:cNvPr id="31" name="燕尾形 30"/>
            <p:cNvSpPr/>
            <p:nvPr/>
          </p:nvSpPr>
          <p:spPr bwMode="auto">
            <a:xfrm rot="5400000">
              <a:off x="811920" y="2548593"/>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2" name="燕尾形 31"/>
            <p:cNvSpPr/>
            <p:nvPr/>
          </p:nvSpPr>
          <p:spPr bwMode="auto">
            <a:xfrm rot="5400000">
              <a:off x="811920" y="3824486"/>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dirty="0" smtClean="0">
                <a:ln>
                  <a:noFill/>
                </a:ln>
                <a:solidFill>
                  <a:schemeClr val="tx1"/>
                </a:solidFill>
                <a:effectLst/>
                <a:latin typeface="Arial" pitchFamily="34" charset="0"/>
                <a:ea typeface="宋体" pitchFamily="2" charset="-122"/>
              </a:endParaRPr>
            </a:p>
          </p:txBody>
        </p:sp>
        <p:grpSp>
          <p:nvGrpSpPr>
            <p:cNvPr id="14" name="组 13"/>
            <p:cNvGrpSpPr/>
            <p:nvPr/>
          </p:nvGrpSpPr>
          <p:grpSpPr>
            <a:xfrm>
              <a:off x="656910" y="1427710"/>
              <a:ext cx="1728240" cy="1418217"/>
              <a:chOff x="656910" y="1427710"/>
              <a:chExt cx="1728240" cy="1418217"/>
            </a:xfrm>
          </p:grpSpPr>
          <p:sp>
            <p:nvSpPr>
              <p:cNvPr id="2" name="燕尾形 1"/>
              <p:cNvSpPr/>
              <p:nvPr/>
            </p:nvSpPr>
            <p:spPr bwMode="auto">
              <a:xfrm rot="5400000">
                <a:off x="811921" y="1272699"/>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 name="文本框 2"/>
              <p:cNvSpPr txBox="1"/>
              <p:nvPr/>
            </p:nvSpPr>
            <p:spPr>
              <a:xfrm>
                <a:off x="764923" y="1875376"/>
                <a:ext cx="1620226" cy="646331"/>
              </a:xfrm>
              <a:prstGeom prst="rect">
                <a:avLst/>
              </a:prstGeom>
              <a:noFill/>
            </p:spPr>
            <p:txBody>
              <a:bodyPr wrap="square" rtlCol="0">
                <a:spAutoFit/>
              </a:bodyPr>
              <a:lstStyle/>
              <a:p>
                <a:r>
                  <a:rPr kumimoji="1" lang="zh-CN" altLang="en-US" dirty="0" smtClean="0">
                    <a:latin typeface="微软雅黑" panose="020B0503020204020204" pitchFamily="34" charset="-122"/>
                    <a:ea typeface="微软雅黑" panose="020B0503020204020204" pitchFamily="34" charset="-122"/>
                  </a:rPr>
                  <a:t>安全行为观察项目推动设计</a:t>
                </a:r>
                <a:endParaRPr kumimoji="1" lang="zh-CN" altLang="en-US" dirty="0">
                  <a:latin typeface="微软雅黑" panose="020B0503020204020204" pitchFamily="34" charset="-122"/>
                  <a:ea typeface="微软雅黑" panose="020B0503020204020204" pitchFamily="34" charset="-122"/>
                </a:endParaRPr>
              </a:p>
            </p:txBody>
          </p:sp>
        </p:grpSp>
        <p:sp>
          <p:nvSpPr>
            <p:cNvPr id="58" name="文本框 57"/>
            <p:cNvSpPr txBox="1"/>
            <p:nvPr/>
          </p:nvSpPr>
          <p:spPr>
            <a:xfrm>
              <a:off x="764923" y="3160709"/>
              <a:ext cx="1620226" cy="646331"/>
            </a:xfrm>
            <a:prstGeom prst="rect">
              <a:avLst/>
            </a:prstGeom>
            <a:noFill/>
          </p:spPr>
          <p:txBody>
            <a:bodyPr wrap="square" rtlCol="0">
              <a:spAutoFit/>
            </a:bodyPr>
            <a:lstStyle/>
            <a:p>
              <a:pPr algn="ctr"/>
              <a:r>
                <a:rPr kumimoji="1" lang="zh-CN" altLang="en-US" dirty="0" smtClean="0"/>
                <a:t>实施</a:t>
              </a:r>
              <a:endParaRPr kumimoji="1" lang="en-US" altLang="zh-CN" dirty="0" smtClean="0"/>
            </a:p>
            <a:p>
              <a:pPr algn="ctr"/>
              <a:r>
                <a:rPr kumimoji="1" lang="zh-CN" altLang="en-US" dirty="0" smtClean="0"/>
                <a:t>安全行为观察</a:t>
              </a:r>
              <a:endParaRPr kumimoji="1" lang="zh-CN" altLang="en-US" dirty="0"/>
            </a:p>
          </p:txBody>
        </p:sp>
        <p:sp>
          <p:nvSpPr>
            <p:cNvPr id="4" name="矩形 3"/>
            <p:cNvSpPr/>
            <p:nvPr/>
          </p:nvSpPr>
          <p:spPr>
            <a:xfrm>
              <a:off x="613831" y="4436603"/>
              <a:ext cx="1922409" cy="646331"/>
            </a:xfrm>
            <a:prstGeom prst="rect">
              <a:avLst/>
            </a:prstGeom>
          </p:spPr>
          <p:txBody>
            <a:bodyPr wrap="square">
              <a:spAutoFit/>
            </a:bodyPr>
            <a:lstStyle/>
            <a:p>
              <a:pPr algn="ctr"/>
              <a:r>
                <a:rPr kumimoji="1" lang="zh-CN" altLang="en-US" dirty="0" smtClean="0">
                  <a:latin typeface="微软雅黑" panose="020B0503020204020204" pitchFamily="34" charset="-122"/>
                  <a:ea typeface="微软雅黑" panose="020B0503020204020204" pitchFamily="34" charset="-122"/>
                </a:rPr>
                <a:t>持续保持</a:t>
              </a:r>
              <a:endParaRPr kumimoji="1" lang="en-US" altLang="zh-CN" dirty="0" smtClean="0">
                <a:latin typeface="微软雅黑" panose="020B0503020204020204" pitchFamily="34" charset="-122"/>
                <a:ea typeface="微软雅黑" panose="020B0503020204020204" pitchFamily="34" charset="-122"/>
              </a:endParaRPr>
            </a:p>
            <a:p>
              <a:pPr algn="ctr"/>
              <a:r>
                <a:rPr kumimoji="1" lang="zh-CN" altLang="en-US" dirty="0" smtClean="0">
                  <a:latin typeface="微软雅黑" panose="020B0503020204020204" pitchFamily="34" charset="-122"/>
                  <a:ea typeface="微软雅黑" panose="020B0503020204020204" pitchFamily="34" charset="-122"/>
                </a:rPr>
                <a:t>安全行为观察</a:t>
              </a:r>
              <a:endParaRPr kumimoji="1" lang="zh-CN" altLang="en-US" dirty="0">
                <a:latin typeface="微软雅黑" panose="020B0503020204020204" pitchFamily="34" charset="-122"/>
                <a:ea typeface="微软雅黑" panose="020B0503020204020204" pitchFamily="34" charset="-122"/>
              </a:endParaRPr>
            </a:p>
          </p:txBody>
        </p:sp>
      </p:grpSp>
      <p:grpSp>
        <p:nvGrpSpPr>
          <p:cNvPr id="62" name="组 61"/>
          <p:cNvGrpSpPr/>
          <p:nvPr/>
        </p:nvGrpSpPr>
        <p:grpSpPr>
          <a:xfrm>
            <a:off x="661526" y="2694164"/>
            <a:ext cx="1728240" cy="1418217"/>
            <a:chOff x="656910" y="1427710"/>
            <a:chExt cx="1728240" cy="1418217"/>
          </a:xfrm>
          <a:solidFill>
            <a:srgbClr val="FFCC66"/>
          </a:solidFill>
        </p:grpSpPr>
        <p:sp>
          <p:nvSpPr>
            <p:cNvPr id="63" name="燕尾形 62"/>
            <p:cNvSpPr/>
            <p:nvPr/>
          </p:nvSpPr>
          <p:spPr bwMode="auto">
            <a:xfrm rot="5400000">
              <a:off x="811921" y="1272699"/>
              <a:ext cx="1418217" cy="1728240"/>
            </a:xfrm>
            <a:prstGeom prst="chevron">
              <a:avLst>
                <a:gd name="adj" fmla="val 24604"/>
              </a:avLst>
            </a:prstGeom>
            <a:grp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64" name="文本框 63"/>
            <p:cNvSpPr txBox="1"/>
            <p:nvPr/>
          </p:nvSpPr>
          <p:spPr>
            <a:xfrm>
              <a:off x="764923" y="1875376"/>
              <a:ext cx="1620226" cy="646331"/>
            </a:xfrm>
            <a:prstGeom prst="rect">
              <a:avLst/>
            </a:prstGeom>
            <a:grpFill/>
          </p:spPr>
          <p:txBody>
            <a:bodyPr wrap="square" rtlCol="0">
              <a:spAutoFit/>
            </a:bodyPr>
            <a:lstStyle/>
            <a:p>
              <a:pPr algn="ctr"/>
              <a:r>
                <a:rPr kumimoji="1" lang="zh-CN" altLang="en-US" dirty="0" smtClean="0">
                  <a:solidFill>
                    <a:srgbClr val="FF0000"/>
                  </a:solidFill>
                  <a:latin typeface="微软雅黑" panose="020B0503020204020204" pitchFamily="34" charset="-122"/>
                  <a:ea typeface="微软雅黑" panose="020B0503020204020204" pitchFamily="34" charset="-122"/>
                </a:rPr>
                <a:t>实施</a:t>
              </a:r>
              <a:endParaRPr kumimoji="1" lang="en-US" altLang="zh-CN" dirty="0" smtClean="0">
                <a:solidFill>
                  <a:srgbClr val="FF0000"/>
                </a:solidFill>
                <a:latin typeface="微软雅黑" panose="020B0503020204020204" pitchFamily="34" charset="-122"/>
                <a:ea typeface="微软雅黑" panose="020B0503020204020204" pitchFamily="34" charset="-122"/>
              </a:endParaRPr>
            </a:p>
            <a:p>
              <a:pPr algn="ctr"/>
              <a:r>
                <a:rPr kumimoji="1" lang="zh-CN" altLang="en-US" dirty="0" smtClean="0">
                  <a:solidFill>
                    <a:srgbClr val="FF0000"/>
                  </a:solidFill>
                  <a:latin typeface="微软雅黑" panose="020B0503020204020204" pitchFamily="34" charset="-122"/>
                  <a:ea typeface="微软雅黑" panose="020B0503020204020204" pitchFamily="34" charset="-122"/>
                </a:rPr>
                <a:t>安全行为观察</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2"/>
          <a:stretch>
            <a:fillRect/>
          </a:stretch>
        </p:blipFill>
        <p:spPr>
          <a:xfrm>
            <a:off x="2666065" y="2703604"/>
            <a:ext cx="6604000" cy="1752600"/>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1297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9"/>
          <p:cNvSpPr>
            <a:spLocks noChangeArrowheads="1"/>
          </p:cNvSpPr>
          <p:nvPr/>
        </p:nvSpPr>
        <p:spPr bwMode="gray">
          <a:xfrm>
            <a:off x="798929" y="4812180"/>
            <a:ext cx="41355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en-US" altLang="zh-CN" sz="1600" u="none" dirty="0">
                <a:solidFill>
                  <a:srgbClr val="080808"/>
                </a:solidFill>
                <a:latin typeface="微软雅黑" panose="020B0503020204020204" pitchFamily="34" charset="-122"/>
                <a:ea typeface="微软雅黑" panose="020B0503020204020204" pitchFamily="34" charset="-122"/>
              </a:rPr>
              <a:t>* </a:t>
            </a:r>
            <a:r>
              <a:rPr lang="zh-CN" altLang="en-US" sz="1600" u="none" dirty="0">
                <a:solidFill>
                  <a:srgbClr val="080808"/>
                </a:solidFill>
                <a:latin typeface="微软雅黑" panose="020B0503020204020204" pitchFamily="34" charset="-122"/>
                <a:ea typeface="微软雅黑" panose="020B0503020204020204" pitchFamily="34" charset="-122"/>
              </a:rPr>
              <a:t>不同的企业有不同的行业特点及管理风格，因此在开展安全行为观察时，一定要结合自身特点，设计合理流程，保证实施的效果。</a:t>
            </a:r>
          </a:p>
        </p:txBody>
      </p:sp>
      <p:sp>
        <p:nvSpPr>
          <p:cNvPr id="33" name="Rectangle 2"/>
          <p:cNvSpPr txBox="1">
            <a:spLocks noChangeArrowheads="1"/>
          </p:cNvSpPr>
          <p:nvPr/>
        </p:nvSpPr>
        <p:spPr>
          <a:xfrm>
            <a:off x="325791" y="110138"/>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smtClean="0">
                <a:solidFill>
                  <a:schemeClr val="tx1"/>
                </a:solidFill>
                <a:latin typeface="微软雅黑" panose="020B0503020204020204" pitchFamily="34" charset="-122"/>
                <a:ea typeface="微软雅黑" panose="020B0503020204020204" pitchFamily="34" charset="-122"/>
              </a:rPr>
              <a:t>安全行为观察开展的四个步骤</a:t>
            </a:r>
            <a:endParaRPr lang="zh-CN" altLang="en-US" b="1" kern="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21" y="1211680"/>
            <a:ext cx="8416010" cy="403781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2134557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txBox="1">
            <a:spLocks noChangeArrowheads="1"/>
          </p:cNvSpPr>
          <p:nvPr/>
        </p:nvSpPr>
        <p:spPr>
          <a:xfrm>
            <a:off x="634006" y="110138"/>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smtClean="0"/>
              <a:t>安全行为观察的七个方面</a:t>
            </a:r>
            <a:endParaRPr lang="zh-CN" altLang="en-US" dirty="0"/>
          </a:p>
        </p:txBody>
      </p:sp>
      <p:sp>
        <p:nvSpPr>
          <p:cNvPr id="30" name="AutoShape 6"/>
          <p:cNvSpPr>
            <a:spLocks noChangeArrowheads="1"/>
          </p:cNvSpPr>
          <p:nvPr/>
        </p:nvSpPr>
        <p:spPr bwMode="auto">
          <a:xfrm rot="5400000">
            <a:off x="3029602" y="3209509"/>
            <a:ext cx="3635187" cy="711570"/>
          </a:xfrm>
          <a:prstGeom prst="rightArrow">
            <a:avLst>
              <a:gd name="adj1" fmla="val 52685"/>
              <a:gd name="adj2" fmla="val 38849"/>
            </a:avLst>
          </a:prstGeom>
          <a:solidFill>
            <a:srgbClr val="3333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4" name="Rectangle 7"/>
          <p:cNvSpPr>
            <a:spLocks noChangeArrowheads="1"/>
          </p:cNvSpPr>
          <p:nvPr/>
        </p:nvSpPr>
        <p:spPr bwMode="auto">
          <a:xfrm>
            <a:off x="3811606" y="1858743"/>
            <a:ext cx="2071178" cy="397416"/>
          </a:xfrm>
          <a:prstGeom prst="rect">
            <a:avLst/>
          </a:prstGeom>
          <a:solidFill>
            <a:schemeClr val="accent1"/>
          </a:solidFill>
          <a:ln w="6350">
            <a:solidFill>
              <a:schemeClr val="tx1"/>
            </a:solidFill>
            <a:miter lim="800000"/>
            <a:headEnd/>
            <a:tailEnd/>
          </a:ln>
        </p:spPr>
        <p:txBody>
          <a:bodyPr wrap="none" lIns="0" tIns="0" rIns="0" bIns="0" anchor="ctr"/>
          <a:lstStyle/>
          <a:p>
            <a:pPr eaLnBrk="1" hangingPunct="1"/>
            <a:endParaRPr lang="zh-CN" altLang="en-US" u="sng">
              <a:latin typeface="微软雅黑" panose="020B0503020204020204" pitchFamily="34" charset="-122"/>
              <a:ea typeface="微软雅黑" panose="020B0503020204020204" pitchFamily="34" charset="-122"/>
            </a:endParaRPr>
          </a:p>
        </p:txBody>
      </p:sp>
      <p:sp>
        <p:nvSpPr>
          <p:cNvPr id="35" name="Rectangle 8"/>
          <p:cNvSpPr>
            <a:spLocks noChangeArrowheads="1"/>
          </p:cNvSpPr>
          <p:nvPr/>
        </p:nvSpPr>
        <p:spPr bwMode="auto">
          <a:xfrm>
            <a:off x="3811606" y="2326291"/>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6" name="Rectangle 9"/>
          <p:cNvSpPr>
            <a:spLocks noChangeArrowheads="1"/>
          </p:cNvSpPr>
          <p:nvPr/>
        </p:nvSpPr>
        <p:spPr bwMode="auto">
          <a:xfrm>
            <a:off x="3811606" y="2793839"/>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 name="Rectangle 10"/>
          <p:cNvSpPr>
            <a:spLocks noChangeArrowheads="1"/>
          </p:cNvSpPr>
          <p:nvPr/>
        </p:nvSpPr>
        <p:spPr bwMode="auto">
          <a:xfrm>
            <a:off x="3811606" y="3261388"/>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8" name="Rectangle 11"/>
          <p:cNvSpPr>
            <a:spLocks noChangeArrowheads="1"/>
          </p:cNvSpPr>
          <p:nvPr/>
        </p:nvSpPr>
        <p:spPr bwMode="auto">
          <a:xfrm>
            <a:off x="3811606" y="3728936"/>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9" name="Rectangle 12"/>
          <p:cNvSpPr>
            <a:spLocks noChangeArrowheads="1"/>
          </p:cNvSpPr>
          <p:nvPr/>
        </p:nvSpPr>
        <p:spPr bwMode="auto">
          <a:xfrm>
            <a:off x="3811606" y="4196484"/>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0" name="Rectangle 13"/>
          <p:cNvSpPr>
            <a:spLocks noChangeArrowheads="1"/>
          </p:cNvSpPr>
          <p:nvPr/>
        </p:nvSpPr>
        <p:spPr bwMode="auto">
          <a:xfrm>
            <a:off x="3811606" y="4664032"/>
            <a:ext cx="2071178" cy="397416"/>
          </a:xfrm>
          <a:prstGeom prst="rect">
            <a:avLst/>
          </a:prstGeom>
          <a:solidFill>
            <a:schemeClr val="accent1"/>
          </a:solidFill>
          <a:ln w="6350">
            <a:solidFill>
              <a:schemeClr val="tx1"/>
            </a:solidFill>
            <a:miter lim="800000"/>
            <a:headEnd/>
            <a:tailEnd/>
          </a:ln>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1" name="Rectangle 15"/>
          <p:cNvSpPr>
            <a:spLocks noChangeArrowheads="1"/>
          </p:cNvSpPr>
          <p:nvPr/>
        </p:nvSpPr>
        <p:spPr bwMode="auto">
          <a:xfrm>
            <a:off x="3894199" y="2385769"/>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员工的位置</a:t>
            </a:r>
          </a:p>
        </p:txBody>
      </p:sp>
      <p:sp>
        <p:nvSpPr>
          <p:cNvPr id="42" name="Line 22"/>
          <p:cNvSpPr>
            <a:spLocks noChangeShapeType="1"/>
          </p:cNvSpPr>
          <p:nvPr/>
        </p:nvSpPr>
        <p:spPr bwMode="auto">
          <a:xfrm flipV="1">
            <a:off x="2804607" y="1923031"/>
            <a:ext cx="976822" cy="1453782"/>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43" name="Arc 23"/>
          <p:cNvSpPr>
            <a:spLocks/>
          </p:cNvSpPr>
          <p:nvPr/>
        </p:nvSpPr>
        <p:spPr bwMode="auto">
          <a:xfrm>
            <a:off x="3076211" y="2885888"/>
            <a:ext cx="533678" cy="878114"/>
          </a:xfrm>
          <a:custGeom>
            <a:avLst/>
            <a:gdLst>
              <a:gd name="T0" fmla="*/ 2147483647 w 21600"/>
              <a:gd name="T1" fmla="*/ 0 h 38584"/>
              <a:gd name="T2" fmla="*/ 2147483647 w 21600"/>
              <a:gd name="T3" fmla="*/ 2147483647 h 38584"/>
              <a:gd name="T4" fmla="*/ 0 w 21600"/>
              <a:gd name="T5" fmla="*/ 2147483647 h 38584"/>
              <a:gd name="T6" fmla="*/ 0 60000 65536"/>
              <a:gd name="T7" fmla="*/ 0 60000 65536"/>
              <a:gd name="T8" fmla="*/ 0 60000 65536"/>
              <a:gd name="T9" fmla="*/ 0 w 21600"/>
              <a:gd name="T10" fmla="*/ 0 h 38584"/>
              <a:gd name="T11" fmla="*/ 21600 w 21600"/>
              <a:gd name="T12" fmla="*/ 38584 h 38584"/>
            </a:gdLst>
            <a:ahLst/>
            <a:cxnLst>
              <a:cxn ang="T6">
                <a:pos x="T0" y="T1"/>
              </a:cxn>
              <a:cxn ang="T7">
                <a:pos x="T2" y="T3"/>
              </a:cxn>
              <a:cxn ang="T8">
                <a:pos x="T4" y="T5"/>
              </a:cxn>
            </a:cxnLst>
            <a:rect l="T9" t="T10" r="T11" b="T12"/>
            <a:pathLst>
              <a:path w="21600" h="38584" fill="none" extrusionOk="0">
                <a:moveTo>
                  <a:pt x="10612" y="-1"/>
                </a:moveTo>
                <a:cubicBezTo>
                  <a:pt x="17400" y="3829"/>
                  <a:pt x="21600" y="11018"/>
                  <a:pt x="21600" y="18813"/>
                </a:cubicBezTo>
                <a:cubicBezTo>
                  <a:pt x="21600" y="27378"/>
                  <a:pt x="16538" y="35134"/>
                  <a:pt x="8698" y="38583"/>
                </a:cubicBezTo>
              </a:path>
              <a:path w="21600" h="38584" stroke="0" extrusionOk="0">
                <a:moveTo>
                  <a:pt x="10612" y="-1"/>
                </a:moveTo>
                <a:cubicBezTo>
                  <a:pt x="17400" y="3829"/>
                  <a:pt x="21600" y="11018"/>
                  <a:pt x="21600" y="18813"/>
                </a:cubicBezTo>
                <a:cubicBezTo>
                  <a:pt x="21600" y="27378"/>
                  <a:pt x="16538" y="35134"/>
                  <a:pt x="8698" y="38583"/>
                </a:cubicBezTo>
                <a:lnTo>
                  <a:pt x="0" y="18813"/>
                </a:lnTo>
                <a:close/>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44" name="Group 24"/>
          <p:cNvGrpSpPr>
            <a:grpSpLocks/>
          </p:cNvGrpSpPr>
          <p:nvPr/>
        </p:nvGrpSpPr>
        <p:grpSpPr bwMode="auto">
          <a:xfrm>
            <a:off x="2208985" y="3121123"/>
            <a:ext cx="544796" cy="666256"/>
            <a:chOff x="478" y="2472"/>
            <a:chExt cx="344" cy="456"/>
          </a:xfrm>
        </p:grpSpPr>
        <p:sp>
          <p:nvSpPr>
            <p:cNvPr id="45" name="Freeform 25"/>
            <p:cNvSpPr>
              <a:spLocks/>
            </p:cNvSpPr>
            <p:nvPr/>
          </p:nvSpPr>
          <p:spPr bwMode="auto">
            <a:xfrm>
              <a:off x="558" y="2536"/>
              <a:ext cx="224" cy="320"/>
            </a:xfrm>
            <a:custGeom>
              <a:avLst/>
              <a:gdLst>
                <a:gd name="T0" fmla="*/ 168 w 224"/>
                <a:gd name="T1" fmla="*/ 0 h 320"/>
                <a:gd name="T2" fmla="*/ 192 w 224"/>
                <a:gd name="T3" fmla="*/ 24 h 320"/>
                <a:gd name="T4" fmla="*/ 208 w 224"/>
                <a:gd name="T5" fmla="*/ 64 h 320"/>
                <a:gd name="T6" fmla="*/ 224 w 224"/>
                <a:gd name="T7" fmla="*/ 96 h 320"/>
                <a:gd name="T8" fmla="*/ 224 w 224"/>
                <a:gd name="T9" fmla="*/ 136 h 320"/>
                <a:gd name="T10" fmla="*/ 224 w 224"/>
                <a:gd name="T11" fmla="*/ 176 h 320"/>
                <a:gd name="T12" fmla="*/ 216 w 224"/>
                <a:gd name="T13" fmla="*/ 216 h 320"/>
                <a:gd name="T14" fmla="*/ 208 w 224"/>
                <a:gd name="T15" fmla="*/ 256 h 320"/>
                <a:gd name="T16" fmla="*/ 184 w 224"/>
                <a:gd name="T17" fmla="*/ 288 h 320"/>
                <a:gd name="T18" fmla="*/ 160 w 224"/>
                <a:gd name="T19" fmla="*/ 320 h 320"/>
                <a:gd name="T20" fmla="*/ 0 w 224"/>
                <a:gd name="T21" fmla="*/ 152 h 320"/>
                <a:gd name="T22" fmla="*/ 168 w 224"/>
                <a:gd name="T23" fmla="*/ 0 h 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320"/>
                <a:gd name="T38" fmla="*/ 224 w 224"/>
                <a:gd name="T39" fmla="*/ 320 h 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320">
                  <a:moveTo>
                    <a:pt x="168" y="0"/>
                  </a:moveTo>
                  <a:lnTo>
                    <a:pt x="192" y="24"/>
                  </a:lnTo>
                  <a:lnTo>
                    <a:pt x="208" y="64"/>
                  </a:lnTo>
                  <a:lnTo>
                    <a:pt x="224" y="96"/>
                  </a:lnTo>
                  <a:lnTo>
                    <a:pt x="224" y="136"/>
                  </a:lnTo>
                  <a:lnTo>
                    <a:pt x="224" y="176"/>
                  </a:lnTo>
                  <a:lnTo>
                    <a:pt x="216" y="216"/>
                  </a:lnTo>
                  <a:lnTo>
                    <a:pt x="208" y="256"/>
                  </a:lnTo>
                  <a:lnTo>
                    <a:pt x="184" y="288"/>
                  </a:lnTo>
                  <a:lnTo>
                    <a:pt x="160" y="320"/>
                  </a:lnTo>
                  <a:lnTo>
                    <a:pt x="0" y="152"/>
                  </a:lnTo>
                  <a:lnTo>
                    <a:pt x="1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6" name="Oval 26"/>
            <p:cNvSpPr>
              <a:spLocks noChangeArrowheads="1"/>
            </p:cNvSpPr>
            <p:nvPr/>
          </p:nvSpPr>
          <p:spPr bwMode="auto">
            <a:xfrm>
              <a:off x="758" y="2628"/>
              <a:ext cx="32" cy="136"/>
            </a:xfrm>
            <a:prstGeom prst="ellipse">
              <a:avLst/>
            </a:prstGeom>
            <a:solidFill>
              <a:srgbClr val="000000"/>
            </a:solidFill>
            <a:ln w="12700">
              <a:solidFill>
                <a:srgbClr val="000000"/>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7" name="Line 27"/>
            <p:cNvSpPr>
              <a:spLocks noChangeShapeType="1"/>
            </p:cNvSpPr>
            <p:nvPr/>
          </p:nvSpPr>
          <p:spPr bwMode="auto">
            <a:xfrm flipV="1">
              <a:off x="478" y="2472"/>
              <a:ext cx="344" cy="22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8" name="Line 28"/>
            <p:cNvSpPr>
              <a:spLocks noChangeShapeType="1"/>
            </p:cNvSpPr>
            <p:nvPr/>
          </p:nvSpPr>
          <p:spPr bwMode="auto">
            <a:xfrm>
              <a:off x="481" y="2690"/>
              <a:ext cx="341"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9" name="Arc 29"/>
            <p:cNvSpPr>
              <a:spLocks/>
            </p:cNvSpPr>
            <p:nvPr/>
          </p:nvSpPr>
          <p:spPr bwMode="auto">
            <a:xfrm>
              <a:off x="722" y="2526"/>
              <a:ext cx="68" cy="351"/>
            </a:xfrm>
            <a:custGeom>
              <a:avLst/>
              <a:gdLst>
                <a:gd name="T0" fmla="*/ 0 w 21600"/>
                <a:gd name="T1" fmla="*/ 0 h 41253"/>
                <a:gd name="T2" fmla="*/ 0 w 21600"/>
                <a:gd name="T3" fmla="*/ 0 h 41253"/>
                <a:gd name="T4" fmla="*/ 0 w 21600"/>
                <a:gd name="T5" fmla="*/ 0 h 41253"/>
                <a:gd name="T6" fmla="*/ 0 60000 65536"/>
                <a:gd name="T7" fmla="*/ 0 60000 65536"/>
                <a:gd name="T8" fmla="*/ 0 60000 65536"/>
                <a:gd name="T9" fmla="*/ 0 w 21600"/>
                <a:gd name="T10" fmla="*/ 0 h 41253"/>
                <a:gd name="T11" fmla="*/ 21600 w 21600"/>
                <a:gd name="T12" fmla="*/ 41253 h 41253"/>
              </a:gdLst>
              <a:ahLst/>
              <a:cxnLst>
                <a:cxn ang="T6">
                  <a:pos x="T0" y="T1"/>
                </a:cxn>
                <a:cxn ang="T7">
                  <a:pos x="T2" y="T3"/>
                </a:cxn>
                <a:cxn ang="T8">
                  <a:pos x="T4" y="T5"/>
                </a:cxn>
              </a:cxnLst>
              <a:rect l="T9" t="T10" r="T11" b="T12"/>
              <a:pathLst>
                <a:path w="21600" h="41253" fill="none" extrusionOk="0">
                  <a:moveTo>
                    <a:pt x="4933" y="0"/>
                  </a:moveTo>
                  <a:cubicBezTo>
                    <a:pt x="14697" y="2290"/>
                    <a:pt x="21600" y="11000"/>
                    <a:pt x="21600" y="21029"/>
                  </a:cubicBezTo>
                  <a:cubicBezTo>
                    <a:pt x="21600" y="30032"/>
                    <a:pt x="16015" y="38091"/>
                    <a:pt x="7585" y="41253"/>
                  </a:cubicBezTo>
                </a:path>
                <a:path w="21600" h="41253" stroke="0" extrusionOk="0">
                  <a:moveTo>
                    <a:pt x="4933" y="0"/>
                  </a:moveTo>
                  <a:cubicBezTo>
                    <a:pt x="14697" y="2290"/>
                    <a:pt x="21600" y="11000"/>
                    <a:pt x="21600" y="21029"/>
                  </a:cubicBezTo>
                  <a:cubicBezTo>
                    <a:pt x="21600" y="30032"/>
                    <a:pt x="16015" y="38091"/>
                    <a:pt x="7585" y="41253"/>
                  </a:cubicBezTo>
                  <a:lnTo>
                    <a:pt x="0" y="21029"/>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sp>
        <p:nvSpPr>
          <p:cNvPr id="50" name="Text Box 30"/>
          <p:cNvSpPr txBox="1">
            <a:spLocks noChangeArrowheads="1"/>
          </p:cNvSpPr>
          <p:nvPr/>
        </p:nvSpPr>
        <p:spPr bwMode="auto">
          <a:xfrm>
            <a:off x="2634657" y="1115050"/>
            <a:ext cx="2825633"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50000"/>
              </a:spcBef>
            </a:pPr>
            <a:r>
              <a:rPr lang="zh-CN" altLang="en-US" u="none" dirty="0">
                <a:solidFill>
                  <a:srgbClr val="0000CC"/>
                </a:solidFill>
                <a:latin typeface="微软雅黑" panose="020B0503020204020204" pitchFamily="34" charset="-122"/>
                <a:ea typeface="微软雅黑" panose="020B0503020204020204" pitchFamily="34" charset="-122"/>
              </a:rPr>
              <a:t>观察的七个方面内容：</a:t>
            </a:r>
          </a:p>
        </p:txBody>
      </p:sp>
      <p:sp>
        <p:nvSpPr>
          <p:cNvPr id="51" name="Rectangle 31"/>
          <p:cNvSpPr>
            <a:spLocks noChangeArrowheads="1"/>
          </p:cNvSpPr>
          <p:nvPr/>
        </p:nvSpPr>
        <p:spPr bwMode="auto">
          <a:xfrm>
            <a:off x="3886258" y="1902150"/>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员工的反应</a:t>
            </a:r>
          </a:p>
        </p:txBody>
      </p:sp>
      <p:sp>
        <p:nvSpPr>
          <p:cNvPr id="52" name="Rectangle 32"/>
          <p:cNvSpPr>
            <a:spLocks noChangeArrowheads="1"/>
          </p:cNvSpPr>
          <p:nvPr/>
        </p:nvSpPr>
        <p:spPr bwMode="auto">
          <a:xfrm>
            <a:off x="3897376" y="2847473"/>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个人防护装备</a:t>
            </a:r>
          </a:p>
        </p:txBody>
      </p:sp>
      <p:sp>
        <p:nvSpPr>
          <p:cNvPr id="53" name="Rectangle 33"/>
          <p:cNvSpPr>
            <a:spLocks noChangeArrowheads="1"/>
          </p:cNvSpPr>
          <p:nvPr/>
        </p:nvSpPr>
        <p:spPr bwMode="auto">
          <a:xfrm>
            <a:off x="3868787" y="3344243"/>
            <a:ext cx="2018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工具与设备</a:t>
            </a:r>
          </a:p>
        </p:txBody>
      </p:sp>
      <p:sp>
        <p:nvSpPr>
          <p:cNvPr id="54" name="Rectangle 34"/>
          <p:cNvSpPr>
            <a:spLocks noChangeArrowheads="1"/>
          </p:cNvSpPr>
          <p:nvPr/>
        </p:nvSpPr>
        <p:spPr bwMode="auto">
          <a:xfrm>
            <a:off x="3881493" y="3786953"/>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程序与标准</a:t>
            </a:r>
          </a:p>
        </p:txBody>
      </p:sp>
      <p:sp>
        <p:nvSpPr>
          <p:cNvPr id="55" name="Rectangle 35"/>
          <p:cNvSpPr>
            <a:spLocks noChangeArrowheads="1"/>
          </p:cNvSpPr>
          <p:nvPr/>
        </p:nvSpPr>
        <p:spPr bwMode="auto">
          <a:xfrm>
            <a:off x="3884670" y="4245735"/>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人体工效学</a:t>
            </a:r>
          </a:p>
        </p:txBody>
      </p:sp>
      <p:sp>
        <p:nvSpPr>
          <p:cNvPr id="56" name="Rectangle 36"/>
          <p:cNvSpPr>
            <a:spLocks noChangeArrowheads="1"/>
          </p:cNvSpPr>
          <p:nvPr/>
        </p:nvSpPr>
        <p:spPr bwMode="auto">
          <a:xfrm>
            <a:off x="3895788" y="4743965"/>
            <a:ext cx="19059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marL="168275" indent="-168275" eaLnBrk="0" hangingPunct="0">
              <a:tabLst>
                <a:tab pos="8521700" algn="r"/>
              </a:tabLst>
              <a:defRPr u="sng">
                <a:solidFill>
                  <a:schemeClr val="tx1"/>
                </a:solidFill>
                <a:latin typeface="Arial" pitchFamily="34" charset="0"/>
                <a:ea typeface="宋体" pitchFamily="2" charset="-122"/>
              </a:defRPr>
            </a:lvl1pPr>
            <a:lvl2pPr marL="742950" indent="-285750" eaLnBrk="0" hangingPunct="0">
              <a:tabLst>
                <a:tab pos="8521700" algn="r"/>
              </a:tabLst>
              <a:defRPr u="sng">
                <a:solidFill>
                  <a:schemeClr val="tx1"/>
                </a:solidFill>
                <a:latin typeface="Arial" pitchFamily="34" charset="0"/>
                <a:ea typeface="宋体" pitchFamily="2" charset="-122"/>
              </a:defRPr>
            </a:lvl2pPr>
            <a:lvl3pPr marL="1143000" indent="-228600" eaLnBrk="0" hangingPunct="0">
              <a:tabLst>
                <a:tab pos="8521700" algn="r"/>
              </a:tabLst>
              <a:defRPr u="sng">
                <a:solidFill>
                  <a:schemeClr val="tx1"/>
                </a:solidFill>
                <a:latin typeface="Arial" pitchFamily="34" charset="0"/>
                <a:ea typeface="宋体" pitchFamily="2" charset="-122"/>
              </a:defRPr>
            </a:lvl3pPr>
            <a:lvl4pPr marL="1600200" indent="-228600" eaLnBrk="0" hangingPunct="0">
              <a:tabLst>
                <a:tab pos="8521700" algn="r"/>
              </a:tabLst>
              <a:defRPr u="sng">
                <a:solidFill>
                  <a:schemeClr val="tx1"/>
                </a:solidFill>
                <a:latin typeface="Arial" pitchFamily="34" charset="0"/>
                <a:ea typeface="宋体" pitchFamily="2" charset="-122"/>
              </a:defRPr>
            </a:lvl4pPr>
            <a:lvl5pPr marL="2057400" indent="-228600" eaLnBrk="0" hangingPunct="0">
              <a:tabLst>
                <a:tab pos="8521700" algn="r"/>
              </a:tabLst>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8521700" algn="r"/>
              </a:tabLst>
              <a:defRPr u="sng">
                <a:solidFill>
                  <a:schemeClr val="tx1"/>
                </a:solidFill>
                <a:latin typeface="Arial" pitchFamily="34" charset="0"/>
                <a:ea typeface="宋体" pitchFamily="2" charset="-122"/>
              </a:defRPr>
            </a:lvl9pPr>
          </a:lstStyle>
          <a:p>
            <a:pPr eaLnBrk="1" hangingPunct="1">
              <a:spcBef>
                <a:spcPct val="20000"/>
              </a:spcBef>
              <a:buFontTx/>
              <a:buChar char="•"/>
            </a:pPr>
            <a:r>
              <a:rPr lang="zh-CN" altLang="de-DE" u="none">
                <a:latin typeface="微软雅黑" panose="020B0503020204020204" pitchFamily="34" charset="-122"/>
                <a:ea typeface="微软雅黑" panose="020B0503020204020204" pitchFamily="34" charset="-122"/>
              </a:rPr>
              <a:t>现场环境与秩序</a:t>
            </a:r>
          </a:p>
        </p:txBody>
      </p:sp>
      <p:sp>
        <p:nvSpPr>
          <p:cNvPr id="57" name="Text Box 37"/>
          <p:cNvSpPr txBox="1">
            <a:spLocks noChangeArrowheads="1"/>
          </p:cNvSpPr>
          <p:nvPr/>
        </p:nvSpPr>
        <p:spPr bwMode="auto">
          <a:xfrm>
            <a:off x="3154039" y="5325905"/>
            <a:ext cx="3292602"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algn="ctr" eaLnBrk="1" hangingPunct="1">
              <a:spcBef>
                <a:spcPct val="50000"/>
              </a:spcBef>
            </a:pPr>
            <a:r>
              <a:rPr lang="zh-CN" altLang="en-US" dirty="0">
                <a:latin typeface="微软雅黑" panose="020B0503020204020204" pitchFamily="34" charset="-122"/>
                <a:ea typeface="微软雅黑" panose="020B0503020204020204" pitchFamily="34" charset="-122"/>
              </a:rPr>
              <a:t>安全行为或不安全行为</a:t>
            </a:r>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48310"/>
            <a:ext cx="8462921" cy="563590"/>
          </a:xfrm>
          <a:prstGeom prst="rect">
            <a:avLst/>
          </a:prstGeom>
        </p:spPr>
      </p:pic>
    </p:spTree>
    <p:extLst>
      <p:ext uri="{BB962C8B-B14F-4D97-AF65-F5344CB8AC3E}">
        <p14:creationId xmlns:p14="http://schemas.microsoft.com/office/powerpoint/2010/main" val="3877090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2"/>
          <p:cNvGrpSpPr>
            <a:grpSpLocks/>
          </p:cNvGrpSpPr>
          <p:nvPr/>
        </p:nvGrpSpPr>
        <p:grpSpPr bwMode="auto">
          <a:xfrm>
            <a:off x="397801" y="1067660"/>
            <a:ext cx="8425170" cy="4655025"/>
            <a:chOff x="228" y="853"/>
            <a:chExt cx="5441" cy="3186"/>
          </a:xfrm>
        </p:grpSpPr>
        <p:sp>
          <p:nvSpPr>
            <p:cNvPr id="28679" name="Freeform 3"/>
            <p:cNvSpPr>
              <a:spLocks/>
            </p:cNvSpPr>
            <p:nvPr/>
          </p:nvSpPr>
          <p:spPr bwMode="blackWhite">
            <a:xfrm>
              <a:off x="1844" y="853"/>
              <a:ext cx="1457" cy="1171"/>
            </a:xfrm>
            <a:custGeom>
              <a:avLst/>
              <a:gdLst>
                <a:gd name="T0" fmla="*/ 2147483647 w 973"/>
                <a:gd name="T1" fmla="*/ 2147483647 h 805"/>
                <a:gd name="T2" fmla="*/ 2147483647 w 973"/>
                <a:gd name="T3" fmla="*/ 2147483647 h 805"/>
                <a:gd name="T4" fmla="*/ 2147483647 w 973"/>
                <a:gd name="T5" fmla="*/ 2147483647 h 805"/>
                <a:gd name="T6" fmla="*/ 2147483647 w 973"/>
                <a:gd name="T7" fmla="*/ 2147483647 h 805"/>
                <a:gd name="T8" fmla="*/ 2147483647 w 973"/>
                <a:gd name="T9" fmla="*/ 2147483647 h 805"/>
                <a:gd name="T10" fmla="*/ 2147483647 w 973"/>
                <a:gd name="T11" fmla="*/ 2147483647 h 805"/>
                <a:gd name="T12" fmla="*/ 2147483647 w 973"/>
                <a:gd name="T13" fmla="*/ 2147483647 h 805"/>
                <a:gd name="T14" fmla="*/ 2147483647 w 973"/>
                <a:gd name="T15" fmla="*/ 2147483647 h 805"/>
                <a:gd name="T16" fmla="*/ 2147483647 w 973"/>
                <a:gd name="T17" fmla="*/ 2147483647 h 805"/>
                <a:gd name="T18" fmla="*/ 2147483647 w 973"/>
                <a:gd name="T19" fmla="*/ 2147483647 h 805"/>
                <a:gd name="T20" fmla="*/ 2147483647 w 973"/>
                <a:gd name="T21" fmla="*/ 2147483647 h 805"/>
                <a:gd name="T22" fmla="*/ 2147483647 w 973"/>
                <a:gd name="T23" fmla="*/ 2147483647 h 805"/>
                <a:gd name="T24" fmla="*/ 2147483647 w 973"/>
                <a:gd name="T25" fmla="*/ 2147483647 h 805"/>
                <a:gd name="T26" fmla="*/ 2147483647 w 973"/>
                <a:gd name="T27" fmla="*/ 0 h 805"/>
                <a:gd name="T28" fmla="*/ 2147483647 w 973"/>
                <a:gd name="T29" fmla="*/ 2147483647 h 805"/>
                <a:gd name="T30" fmla="*/ 2147483647 w 973"/>
                <a:gd name="T31" fmla="*/ 2147483647 h 805"/>
                <a:gd name="T32" fmla="*/ 2147483647 w 973"/>
                <a:gd name="T33" fmla="*/ 2147483647 h 805"/>
                <a:gd name="T34" fmla="*/ 2147483647 w 973"/>
                <a:gd name="T35" fmla="*/ 2147483647 h 805"/>
                <a:gd name="T36" fmla="*/ 2147483647 w 973"/>
                <a:gd name="T37" fmla="*/ 2147483647 h 805"/>
                <a:gd name="T38" fmla="*/ 2147483647 w 973"/>
                <a:gd name="T39" fmla="*/ 2147483647 h 805"/>
                <a:gd name="T40" fmla="*/ 2147483647 w 973"/>
                <a:gd name="T41" fmla="*/ 2147483647 h 805"/>
                <a:gd name="T42" fmla="*/ 2147483647 w 973"/>
                <a:gd name="T43" fmla="*/ 2147483647 h 805"/>
                <a:gd name="T44" fmla="*/ 2147483647 w 973"/>
                <a:gd name="T45" fmla="*/ 2147483647 h 805"/>
                <a:gd name="T46" fmla="*/ 2147483647 w 973"/>
                <a:gd name="T47" fmla="*/ 2147483647 h 805"/>
                <a:gd name="T48" fmla="*/ 2147483647 w 973"/>
                <a:gd name="T49" fmla="*/ 2147483647 h 805"/>
                <a:gd name="T50" fmla="*/ 2147483647 w 973"/>
                <a:gd name="T51" fmla="*/ 2147483647 h 805"/>
                <a:gd name="T52" fmla="*/ 2147483647 w 973"/>
                <a:gd name="T53" fmla="*/ 2147483647 h 805"/>
                <a:gd name="T54" fmla="*/ 2147483647 w 973"/>
                <a:gd name="T55" fmla="*/ 2147483647 h 805"/>
                <a:gd name="T56" fmla="*/ 2147483647 w 973"/>
                <a:gd name="T57" fmla="*/ 2147483647 h 805"/>
                <a:gd name="T58" fmla="*/ 0 w 973"/>
                <a:gd name="T59" fmla="*/ 2147483647 h 805"/>
                <a:gd name="T60" fmla="*/ 2147483647 w 973"/>
                <a:gd name="T61" fmla="*/ 2147483647 h 805"/>
                <a:gd name="T62" fmla="*/ 2147483647 w 973"/>
                <a:gd name="T63" fmla="*/ 2147483647 h 8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3"/>
                <a:gd name="T97" fmla="*/ 0 h 805"/>
                <a:gd name="T98" fmla="*/ 973 w 973"/>
                <a:gd name="T99" fmla="*/ 805 h 8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rgbClr val="33CCFF"/>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0" name="Freeform 4"/>
            <p:cNvSpPr>
              <a:spLocks/>
            </p:cNvSpPr>
            <p:nvPr/>
          </p:nvSpPr>
          <p:spPr bwMode="blackWhite">
            <a:xfrm>
              <a:off x="3140" y="1048"/>
              <a:ext cx="1319" cy="1191"/>
            </a:xfrm>
            <a:custGeom>
              <a:avLst/>
              <a:gdLst>
                <a:gd name="T0" fmla="*/ 2147483647 w 881"/>
                <a:gd name="T1" fmla="*/ 2147483647 h 819"/>
                <a:gd name="T2" fmla="*/ 2147483647 w 881"/>
                <a:gd name="T3" fmla="*/ 2147483647 h 819"/>
                <a:gd name="T4" fmla="*/ 2147483647 w 881"/>
                <a:gd name="T5" fmla="*/ 2147483647 h 819"/>
                <a:gd name="T6" fmla="*/ 2147483647 w 881"/>
                <a:gd name="T7" fmla="*/ 2147483647 h 819"/>
                <a:gd name="T8" fmla="*/ 2147483647 w 881"/>
                <a:gd name="T9" fmla="*/ 2147483647 h 819"/>
                <a:gd name="T10" fmla="*/ 2147483647 w 881"/>
                <a:gd name="T11" fmla="*/ 2147483647 h 819"/>
                <a:gd name="T12" fmla="*/ 2147483647 w 881"/>
                <a:gd name="T13" fmla="*/ 2147483647 h 819"/>
                <a:gd name="T14" fmla="*/ 2147483647 w 881"/>
                <a:gd name="T15" fmla="*/ 2147483647 h 819"/>
                <a:gd name="T16" fmla="*/ 2147483647 w 881"/>
                <a:gd name="T17" fmla="*/ 2147483647 h 819"/>
                <a:gd name="T18" fmla="*/ 2147483647 w 881"/>
                <a:gd name="T19" fmla="*/ 2147483647 h 819"/>
                <a:gd name="T20" fmla="*/ 2147483647 w 881"/>
                <a:gd name="T21" fmla="*/ 2147483647 h 819"/>
                <a:gd name="T22" fmla="*/ 2147483647 w 881"/>
                <a:gd name="T23" fmla="*/ 2147483647 h 819"/>
                <a:gd name="T24" fmla="*/ 2147483647 w 881"/>
                <a:gd name="T25" fmla="*/ 2147483647 h 819"/>
                <a:gd name="T26" fmla="*/ 2147483647 w 881"/>
                <a:gd name="T27" fmla="*/ 2147483647 h 819"/>
                <a:gd name="T28" fmla="*/ 2147483647 w 881"/>
                <a:gd name="T29" fmla="*/ 2147483647 h 819"/>
                <a:gd name="T30" fmla="*/ 2147483647 w 881"/>
                <a:gd name="T31" fmla="*/ 2147483647 h 819"/>
                <a:gd name="T32" fmla="*/ 2147483647 w 881"/>
                <a:gd name="T33" fmla="*/ 2147483647 h 819"/>
                <a:gd name="T34" fmla="*/ 2147483647 w 881"/>
                <a:gd name="T35" fmla="*/ 2147483647 h 819"/>
                <a:gd name="T36" fmla="*/ 2147483647 w 881"/>
                <a:gd name="T37" fmla="*/ 2147483647 h 819"/>
                <a:gd name="T38" fmla="*/ 2147483647 w 881"/>
                <a:gd name="T39" fmla="*/ 2147483647 h 819"/>
                <a:gd name="T40" fmla="*/ 0 w 881"/>
                <a:gd name="T41" fmla="*/ 0 h 819"/>
                <a:gd name="T42" fmla="*/ 2147483647 w 881"/>
                <a:gd name="T43" fmla="*/ 2147483647 h 819"/>
                <a:gd name="T44" fmla="*/ 2147483647 w 881"/>
                <a:gd name="T45" fmla="*/ 2147483647 h 819"/>
                <a:gd name="T46" fmla="*/ 2147483647 w 881"/>
                <a:gd name="T47" fmla="*/ 2147483647 h 819"/>
                <a:gd name="T48" fmla="*/ 2147483647 w 881"/>
                <a:gd name="T49" fmla="*/ 2147483647 h 819"/>
                <a:gd name="T50" fmla="*/ 2147483647 w 881"/>
                <a:gd name="T51" fmla="*/ 2147483647 h 819"/>
                <a:gd name="T52" fmla="*/ 2147483647 w 881"/>
                <a:gd name="T53" fmla="*/ 2147483647 h 819"/>
                <a:gd name="T54" fmla="*/ 2147483647 w 881"/>
                <a:gd name="T55" fmla="*/ 2147483647 h 819"/>
                <a:gd name="T56" fmla="*/ 2147483647 w 881"/>
                <a:gd name="T57" fmla="*/ 2147483647 h 819"/>
                <a:gd name="T58" fmla="*/ 2147483647 w 881"/>
                <a:gd name="T59" fmla="*/ 2147483647 h 819"/>
                <a:gd name="T60" fmla="*/ 2147483647 w 881"/>
                <a:gd name="T61" fmla="*/ 2147483647 h 819"/>
                <a:gd name="T62" fmla="*/ 2147483647 w 881"/>
                <a:gd name="T63" fmla="*/ 2147483647 h 819"/>
                <a:gd name="T64" fmla="*/ 2147483647 w 881"/>
                <a:gd name="T65" fmla="*/ 2147483647 h 8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1"/>
                <a:gd name="T100" fmla="*/ 0 h 819"/>
                <a:gd name="T101" fmla="*/ 881 w 881"/>
                <a:gd name="T102" fmla="*/ 819 h 8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1" name="Freeform 5"/>
            <p:cNvSpPr>
              <a:spLocks/>
            </p:cNvSpPr>
            <p:nvPr/>
          </p:nvSpPr>
          <p:spPr bwMode="blackWhite">
            <a:xfrm>
              <a:off x="3340" y="2024"/>
              <a:ext cx="998" cy="1502"/>
            </a:xfrm>
            <a:custGeom>
              <a:avLst/>
              <a:gdLst>
                <a:gd name="T0" fmla="*/ 2147483647 w 666"/>
                <a:gd name="T1" fmla="*/ 2147483647 h 1033"/>
                <a:gd name="T2" fmla="*/ 2147483647 w 666"/>
                <a:gd name="T3" fmla="*/ 2147483647 h 1033"/>
                <a:gd name="T4" fmla="*/ 2147483647 w 666"/>
                <a:gd name="T5" fmla="*/ 2147483647 h 1033"/>
                <a:gd name="T6" fmla="*/ 2147483647 w 666"/>
                <a:gd name="T7" fmla="*/ 2147483647 h 1033"/>
                <a:gd name="T8" fmla="*/ 2147483647 w 666"/>
                <a:gd name="T9" fmla="*/ 2147483647 h 1033"/>
                <a:gd name="T10" fmla="*/ 2147483647 w 666"/>
                <a:gd name="T11" fmla="*/ 2147483647 h 1033"/>
                <a:gd name="T12" fmla="*/ 2147483647 w 666"/>
                <a:gd name="T13" fmla="*/ 2147483647 h 1033"/>
                <a:gd name="T14" fmla="*/ 2147483647 w 666"/>
                <a:gd name="T15" fmla="*/ 2147483647 h 1033"/>
                <a:gd name="T16" fmla="*/ 2147483647 w 666"/>
                <a:gd name="T17" fmla="*/ 2147483647 h 1033"/>
                <a:gd name="T18" fmla="*/ 2147483647 w 666"/>
                <a:gd name="T19" fmla="*/ 2147483647 h 1033"/>
                <a:gd name="T20" fmla="*/ 2147483647 w 666"/>
                <a:gd name="T21" fmla="*/ 2147483647 h 1033"/>
                <a:gd name="T22" fmla="*/ 0 w 666"/>
                <a:gd name="T23" fmla="*/ 2147483647 h 1033"/>
                <a:gd name="T24" fmla="*/ 0 w 666"/>
                <a:gd name="T25" fmla="*/ 2147483647 h 1033"/>
                <a:gd name="T26" fmla="*/ 2147483647 w 666"/>
                <a:gd name="T27" fmla="*/ 2147483647 h 1033"/>
                <a:gd name="T28" fmla="*/ 2147483647 w 666"/>
                <a:gd name="T29" fmla="*/ 2147483647 h 1033"/>
                <a:gd name="T30" fmla="*/ 2147483647 w 666"/>
                <a:gd name="T31" fmla="*/ 2147483647 h 1033"/>
                <a:gd name="T32" fmla="*/ 2147483647 w 666"/>
                <a:gd name="T33" fmla="*/ 2147483647 h 1033"/>
                <a:gd name="T34" fmla="*/ 2147483647 w 666"/>
                <a:gd name="T35" fmla="*/ 2147483647 h 1033"/>
                <a:gd name="T36" fmla="*/ 2147483647 w 666"/>
                <a:gd name="T37" fmla="*/ 2147483647 h 1033"/>
                <a:gd name="T38" fmla="*/ 2147483647 w 666"/>
                <a:gd name="T39" fmla="*/ 2147483647 h 1033"/>
                <a:gd name="T40" fmla="*/ 2147483647 w 666"/>
                <a:gd name="T41" fmla="*/ 2147483647 h 1033"/>
                <a:gd name="T42" fmla="*/ 2147483647 w 666"/>
                <a:gd name="T43" fmla="*/ 2147483647 h 1033"/>
                <a:gd name="T44" fmla="*/ 2147483647 w 666"/>
                <a:gd name="T45" fmla="*/ 2147483647 h 1033"/>
                <a:gd name="T46" fmla="*/ 2147483647 w 666"/>
                <a:gd name="T47" fmla="*/ 2147483647 h 1033"/>
                <a:gd name="T48" fmla="*/ 2147483647 w 666"/>
                <a:gd name="T49" fmla="*/ 2147483647 h 1033"/>
                <a:gd name="T50" fmla="*/ 2147483647 w 666"/>
                <a:gd name="T51" fmla="*/ 2147483647 h 1033"/>
                <a:gd name="T52" fmla="*/ 2147483647 w 666"/>
                <a:gd name="T53" fmla="*/ 2147483647 h 1033"/>
                <a:gd name="T54" fmla="*/ 2147483647 w 666"/>
                <a:gd name="T55" fmla="*/ 2147483647 h 1033"/>
                <a:gd name="T56" fmla="*/ 2147483647 w 666"/>
                <a:gd name="T57" fmla="*/ 2147483647 h 1033"/>
                <a:gd name="T58" fmla="*/ 2147483647 w 666"/>
                <a:gd name="T59" fmla="*/ 2147483647 h 1033"/>
                <a:gd name="T60" fmla="*/ 2147483647 w 666"/>
                <a:gd name="T61" fmla="*/ 2147483647 h 1033"/>
                <a:gd name="T62" fmla="*/ 2147483647 w 666"/>
                <a:gd name="T63" fmla="*/ 0 h 1033"/>
                <a:gd name="T64" fmla="*/ 2147483647 w 666"/>
                <a:gd name="T65" fmla="*/ 2147483647 h 1033"/>
                <a:gd name="T66" fmla="*/ 2147483647 w 666"/>
                <a:gd name="T67" fmla="*/ 2147483647 h 10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6"/>
                <a:gd name="T103" fmla="*/ 0 h 1033"/>
                <a:gd name="T104" fmla="*/ 666 w 666"/>
                <a:gd name="T105" fmla="*/ 1033 h 10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FFFF66"/>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2" name="Freeform 6"/>
            <p:cNvSpPr>
              <a:spLocks/>
            </p:cNvSpPr>
            <p:nvPr/>
          </p:nvSpPr>
          <p:spPr bwMode="blackWhite">
            <a:xfrm>
              <a:off x="2095" y="2668"/>
              <a:ext cx="1542" cy="926"/>
            </a:xfrm>
            <a:custGeom>
              <a:avLst/>
              <a:gdLst>
                <a:gd name="T0" fmla="*/ 2147483647 w 1030"/>
                <a:gd name="T1" fmla="*/ 2147483647 h 637"/>
                <a:gd name="T2" fmla="*/ 2147483647 w 1030"/>
                <a:gd name="T3" fmla="*/ 2147483647 h 637"/>
                <a:gd name="T4" fmla="*/ 2147483647 w 1030"/>
                <a:gd name="T5" fmla="*/ 2147483647 h 637"/>
                <a:gd name="T6" fmla="*/ 2147483647 w 1030"/>
                <a:gd name="T7" fmla="*/ 2147483647 h 637"/>
                <a:gd name="T8" fmla="*/ 2147483647 w 1030"/>
                <a:gd name="T9" fmla="*/ 2147483647 h 637"/>
                <a:gd name="T10" fmla="*/ 2147483647 w 1030"/>
                <a:gd name="T11" fmla="*/ 2147483647 h 637"/>
                <a:gd name="T12" fmla="*/ 2147483647 w 1030"/>
                <a:gd name="T13" fmla="*/ 2147483647 h 637"/>
                <a:gd name="T14" fmla="*/ 2147483647 w 1030"/>
                <a:gd name="T15" fmla="*/ 2147483647 h 637"/>
                <a:gd name="T16" fmla="*/ 2147483647 w 1030"/>
                <a:gd name="T17" fmla="*/ 2147483647 h 637"/>
                <a:gd name="T18" fmla="*/ 2147483647 w 1030"/>
                <a:gd name="T19" fmla="*/ 2147483647 h 637"/>
                <a:gd name="T20" fmla="*/ 2147483647 w 1030"/>
                <a:gd name="T21" fmla="*/ 2147483647 h 637"/>
                <a:gd name="T22" fmla="*/ 2147483647 w 1030"/>
                <a:gd name="T23" fmla="*/ 0 h 637"/>
                <a:gd name="T24" fmla="*/ 2147483647 w 1030"/>
                <a:gd name="T25" fmla="*/ 2147483647 h 637"/>
                <a:gd name="T26" fmla="*/ 2147483647 w 1030"/>
                <a:gd name="T27" fmla="*/ 2147483647 h 637"/>
                <a:gd name="T28" fmla="*/ 2147483647 w 1030"/>
                <a:gd name="T29" fmla="*/ 2147483647 h 637"/>
                <a:gd name="T30" fmla="*/ 0 w 1030"/>
                <a:gd name="T31" fmla="*/ 2147483647 h 637"/>
                <a:gd name="T32" fmla="*/ 2147483647 w 1030"/>
                <a:gd name="T33" fmla="*/ 2147483647 h 637"/>
                <a:gd name="T34" fmla="*/ 2147483647 w 1030"/>
                <a:gd name="T35" fmla="*/ 2147483647 h 637"/>
                <a:gd name="T36" fmla="*/ 2147483647 w 1030"/>
                <a:gd name="T37" fmla="*/ 2147483647 h 637"/>
                <a:gd name="T38" fmla="*/ 2147483647 w 1030"/>
                <a:gd name="T39" fmla="*/ 2147483647 h 637"/>
                <a:gd name="T40" fmla="*/ 2147483647 w 1030"/>
                <a:gd name="T41" fmla="*/ 2147483647 h 637"/>
                <a:gd name="T42" fmla="*/ 2147483647 w 1030"/>
                <a:gd name="T43" fmla="*/ 2147483647 h 637"/>
                <a:gd name="T44" fmla="*/ 2147483647 w 1030"/>
                <a:gd name="T45" fmla="*/ 2147483647 h 637"/>
                <a:gd name="T46" fmla="*/ 2147483647 w 1030"/>
                <a:gd name="T47" fmla="*/ 2147483647 h 637"/>
                <a:gd name="T48" fmla="*/ 2147483647 w 1030"/>
                <a:gd name="T49" fmla="*/ 2147483647 h 637"/>
                <a:gd name="T50" fmla="*/ 2147483647 w 1030"/>
                <a:gd name="T51" fmla="*/ 2147483647 h 637"/>
                <a:gd name="T52" fmla="*/ 2147483647 w 1030"/>
                <a:gd name="T53" fmla="*/ 2147483647 h 637"/>
                <a:gd name="T54" fmla="*/ 2147483647 w 1030"/>
                <a:gd name="T55" fmla="*/ 2147483647 h 637"/>
                <a:gd name="T56" fmla="*/ 2147483647 w 1030"/>
                <a:gd name="T57" fmla="*/ 2147483647 h 637"/>
                <a:gd name="T58" fmla="*/ 2147483647 w 1030"/>
                <a:gd name="T59" fmla="*/ 2147483647 h 637"/>
                <a:gd name="T60" fmla="*/ 2147483647 w 1030"/>
                <a:gd name="T61" fmla="*/ 2147483647 h 637"/>
                <a:gd name="T62" fmla="*/ 2147483647 w 1030"/>
                <a:gd name="T63" fmla="*/ 2147483647 h 637"/>
                <a:gd name="T64" fmla="*/ 2147483647 w 1030"/>
                <a:gd name="T65" fmla="*/ 2147483647 h 637"/>
                <a:gd name="T66" fmla="*/ 2147483647 w 1030"/>
                <a:gd name="T67" fmla="*/ 2147483647 h 637"/>
                <a:gd name="T68" fmla="*/ 2147483647 w 1030"/>
                <a:gd name="T69" fmla="*/ 2147483647 h 6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0"/>
                <a:gd name="T106" fmla="*/ 0 h 637"/>
                <a:gd name="T107" fmla="*/ 1030 w 1030"/>
                <a:gd name="T108" fmla="*/ 637 h 6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CCFF66"/>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3" name="Freeform 7"/>
            <p:cNvSpPr>
              <a:spLocks/>
            </p:cNvSpPr>
            <p:nvPr/>
          </p:nvSpPr>
          <p:spPr bwMode="blackWhite">
            <a:xfrm>
              <a:off x="1548" y="1788"/>
              <a:ext cx="1044" cy="1412"/>
            </a:xfrm>
            <a:custGeom>
              <a:avLst/>
              <a:gdLst>
                <a:gd name="T0" fmla="*/ 2147483647 w 697"/>
                <a:gd name="T1" fmla="*/ 2147483647 h 971"/>
                <a:gd name="T2" fmla="*/ 2147483647 w 697"/>
                <a:gd name="T3" fmla="*/ 2147483647 h 971"/>
                <a:gd name="T4" fmla="*/ 2147483647 w 697"/>
                <a:gd name="T5" fmla="*/ 2147483647 h 971"/>
                <a:gd name="T6" fmla="*/ 2147483647 w 697"/>
                <a:gd name="T7" fmla="*/ 2147483647 h 971"/>
                <a:gd name="T8" fmla="*/ 2147483647 w 697"/>
                <a:gd name="T9" fmla="*/ 2147483647 h 971"/>
                <a:gd name="T10" fmla="*/ 2147483647 w 697"/>
                <a:gd name="T11" fmla="*/ 2147483647 h 971"/>
                <a:gd name="T12" fmla="*/ 2147483647 w 697"/>
                <a:gd name="T13" fmla="*/ 2147483647 h 971"/>
                <a:gd name="T14" fmla="*/ 2147483647 w 697"/>
                <a:gd name="T15" fmla="*/ 2147483647 h 971"/>
                <a:gd name="T16" fmla="*/ 2147483647 w 697"/>
                <a:gd name="T17" fmla="*/ 2147483647 h 971"/>
                <a:gd name="T18" fmla="*/ 2147483647 w 697"/>
                <a:gd name="T19" fmla="*/ 2147483647 h 971"/>
                <a:gd name="T20" fmla="*/ 2147483647 w 697"/>
                <a:gd name="T21" fmla="*/ 0 h 971"/>
                <a:gd name="T22" fmla="*/ 0 w 697"/>
                <a:gd name="T23" fmla="*/ 2147483647 h 971"/>
                <a:gd name="T24" fmla="*/ 2147483647 w 697"/>
                <a:gd name="T25" fmla="*/ 2147483647 h 971"/>
                <a:gd name="T26" fmla="*/ 2147483647 w 697"/>
                <a:gd name="T27" fmla="*/ 2147483647 h 971"/>
                <a:gd name="T28" fmla="*/ 2147483647 w 697"/>
                <a:gd name="T29" fmla="*/ 2147483647 h 971"/>
                <a:gd name="T30" fmla="*/ 2147483647 w 697"/>
                <a:gd name="T31" fmla="*/ 2147483647 h 971"/>
                <a:gd name="T32" fmla="*/ 2147483647 w 697"/>
                <a:gd name="T33" fmla="*/ 2147483647 h 971"/>
                <a:gd name="T34" fmla="*/ 2147483647 w 697"/>
                <a:gd name="T35" fmla="*/ 2147483647 h 971"/>
                <a:gd name="T36" fmla="*/ 2147483647 w 697"/>
                <a:gd name="T37" fmla="*/ 2147483647 h 971"/>
                <a:gd name="T38" fmla="*/ 2147483647 w 697"/>
                <a:gd name="T39" fmla="*/ 2147483647 h 971"/>
                <a:gd name="T40" fmla="*/ 2147483647 w 697"/>
                <a:gd name="T41" fmla="*/ 2147483647 h 971"/>
                <a:gd name="T42" fmla="*/ 2147483647 w 697"/>
                <a:gd name="T43" fmla="*/ 2147483647 h 971"/>
                <a:gd name="T44" fmla="*/ 2147483647 w 697"/>
                <a:gd name="T45" fmla="*/ 2147483647 h 971"/>
                <a:gd name="T46" fmla="*/ 2147483647 w 697"/>
                <a:gd name="T47" fmla="*/ 2147483647 h 971"/>
                <a:gd name="T48" fmla="*/ 2147483647 w 697"/>
                <a:gd name="T49" fmla="*/ 2147483647 h 971"/>
                <a:gd name="T50" fmla="*/ 2147483647 w 697"/>
                <a:gd name="T51" fmla="*/ 2147483647 h 971"/>
                <a:gd name="T52" fmla="*/ 2147483647 w 697"/>
                <a:gd name="T53" fmla="*/ 2147483647 h 971"/>
                <a:gd name="T54" fmla="*/ 2147483647 w 697"/>
                <a:gd name="T55" fmla="*/ 2147483647 h 971"/>
                <a:gd name="T56" fmla="*/ 2147483647 w 697"/>
                <a:gd name="T57" fmla="*/ 2147483647 h 971"/>
                <a:gd name="T58" fmla="*/ 2147483647 w 697"/>
                <a:gd name="T59" fmla="*/ 2147483647 h 9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7"/>
                <a:gd name="T91" fmla="*/ 0 h 971"/>
                <a:gd name="T92" fmla="*/ 697 w 697"/>
                <a:gd name="T93" fmla="*/ 971 h 9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rgbClr val="FFCC00"/>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8684" name="Rectangle 8"/>
            <p:cNvSpPr>
              <a:spLocks noChangeArrowheads="1"/>
            </p:cNvSpPr>
            <p:nvPr/>
          </p:nvSpPr>
          <p:spPr bwMode="blackWhite">
            <a:xfrm>
              <a:off x="2314" y="1351"/>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表扬</a:t>
              </a:r>
            </a:p>
          </p:txBody>
        </p:sp>
        <p:sp>
          <p:nvSpPr>
            <p:cNvPr id="28685" name="Rectangle 9"/>
            <p:cNvSpPr>
              <a:spLocks noChangeArrowheads="1"/>
            </p:cNvSpPr>
            <p:nvPr/>
          </p:nvSpPr>
          <p:spPr bwMode="auto">
            <a:xfrm>
              <a:off x="2691" y="1847"/>
              <a:ext cx="905"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r>
                <a:rPr lang="en-US" altLang="zh-CN" u="none"/>
                <a:t>—</a:t>
              </a:r>
              <a:r>
                <a:rPr lang="zh-CN" altLang="en-US" u="none"/>
                <a:t>表扬</a:t>
              </a:r>
            </a:p>
            <a:p>
              <a:pPr eaLnBrk="1" hangingPunct="1"/>
              <a:r>
                <a:rPr lang="en-US" altLang="zh-CN" u="none"/>
                <a:t>—</a:t>
              </a:r>
              <a:r>
                <a:rPr lang="zh-CN" altLang="en-US" u="none"/>
                <a:t>讨论</a:t>
              </a:r>
            </a:p>
            <a:p>
              <a:pPr eaLnBrk="1" hangingPunct="1"/>
              <a:r>
                <a:rPr lang="en-US" altLang="zh-CN" u="none"/>
                <a:t>—</a:t>
              </a:r>
              <a:r>
                <a:rPr lang="zh-CN" altLang="en-US" u="none"/>
                <a:t>沟通</a:t>
              </a:r>
            </a:p>
            <a:p>
              <a:pPr eaLnBrk="1" hangingPunct="1"/>
              <a:r>
                <a:rPr lang="en-US" altLang="zh-CN" u="none"/>
                <a:t>—</a:t>
              </a:r>
              <a:r>
                <a:rPr lang="zh-CN" altLang="en-US" u="none"/>
                <a:t>启发</a:t>
              </a:r>
            </a:p>
            <a:p>
              <a:pPr eaLnBrk="1" hangingPunct="1"/>
              <a:r>
                <a:rPr lang="en-US" altLang="zh-CN" u="none"/>
                <a:t>—</a:t>
              </a:r>
              <a:r>
                <a:rPr lang="zh-CN" altLang="en-US" u="none"/>
                <a:t>感谢</a:t>
              </a:r>
            </a:p>
          </p:txBody>
        </p:sp>
        <p:sp>
          <p:nvSpPr>
            <p:cNvPr id="28686" name="Rectangle 10"/>
            <p:cNvSpPr>
              <a:spLocks noChangeArrowheads="1"/>
            </p:cNvSpPr>
            <p:nvPr/>
          </p:nvSpPr>
          <p:spPr bwMode="blackWhite">
            <a:xfrm>
              <a:off x="1790" y="2255"/>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感谢</a:t>
              </a:r>
            </a:p>
          </p:txBody>
        </p:sp>
        <p:sp>
          <p:nvSpPr>
            <p:cNvPr id="28687" name="Rectangle 11"/>
            <p:cNvSpPr>
              <a:spLocks noChangeArrowheads="1"/>
            </p:cNvSpPr>
            <p:nvPr/>
          </p:nvSpPr>
          <p:spPr bwMode="blackWhite">
            <a:xfrm>
              <a:off x="2584" y="3119"/>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启发</a:t>
              </a:r>
            </a:p>
          </p:txBody>
        </p:sp>
        <p:sp>
          <p:nvSpPr>
            <p:cNvPr id="28688" name="Rectangle 12"/>
            <p:cNvSpPr>
              <a:spLocks noChangeArrowheads="1"/>
            </p:cNvSpPr>
            <p:nvPr/>
          </p:nvSpPr>
          <p:spPr bwMode="blackWhite">
            <a:xfrm>
              <a:off x="3621" y="2543"/>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沟通</a:t>
              </a:r>
            </a:p>
          </p:txBody>
        </p:sp>
        <p:sp>
          <p:nvSpPr>
            <p:cNvPr id="28689" name="Rectangle 13"/>
            <p:cNvSpPr>
              <a:spLocks noChangeArrowheads="1"/>
            </p:cNvSpPr>
            <p:nvPr/>
          </p:nvSpPr>
          <p:spPr bwMode="blackWhite">
            <a:xfrm>
              <a:off x="3416" y="1512"/>
              <a:ext cx="54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zh-CN" altLang="en-US" sz="2400" u="none">
                  <a:latin typeface="MHeiTGB-Medium-U"/>
                  <a:ea typeface="MHeiTGB-Medium-U"/>
                  <a:cs typeface="MHeiTGB-Medium-U"/>
                </a:rPr>
                <a:t>讨论</a:t>
              </a:r>
            </a:p>
          </p:txBody>
        </p:sp>
        <p:sp>
          <p:nvSpPr>
            <p:cNvPr id="28690" name="Rectangle 14"/>
            <p:cNvSpPr>
              <a:spLocks noChangeArrowheads="1"/>
            </p:cNvSpPr>
            <p:nvPr/>
          </p:nvSpPr>
          <p:spPr bwMode="auto">
            <a:xfrm>
              <a:off x="228" y="884"/>
              <a:ext cx="1785"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a:t>1.</a:t>
              </a:r>
              <a:r>
                <a:rPr lang="zh-CN" altLang="en-US" u="none"/>
                <a:t>肯定与表扬员工的安全行为与纠正不安全行为一样重要，这将强化员工对后续安全行为的执行并使他们更愿意加入</a:t>
              </a:r>
              <a:r>
                <a:rPr lang="zh-CN" altLang="en-US"/>
                <a:t> </a:t>
              </a:r>
            </a:p>
          </p:txBody>
        </p:sp>
        <p:sp>
          <p:nvSpPr>
            <p:cNvPr id="28691" name="Rectangle 15"/>
            <p:cNvSpPr>
              <a:spLocks noChangeArrowheads="1"/>
            </p:cNvSpPr>
            <p:nvPr/>
          </p:nvSpPr>
          <p:spPr bwMode="auto">
            <a:xfrm>
              <a:off x="4420" y="1252"/>
              <a:ext cx="1249" cy="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dirty="0"/>
                <a:t>2.</a:t>
              </a:r>
              <a:r>
                <a:rPr lang="zh-CN" altLang="en-US" sz="1600" u="none" dirty="0"/>
                <a:t>与员工讨论观察到的不安全行为、状态和可能产生的后果，鼓励员工讨论更为安全的工作方式</a:t>
              </a:r>
            </a:p>
          </p:txBody>
        </p:sp>
        <p:sp>
          <p:nvSpPr>
            <p:cNvPr id="28692" name="Rectangle 16"/>
            <p:cNvSpPr>
              <a:spLocks noChangeArrowheads="1"/>
            </p:cNvSpPr>
            <p:nvPr/>
          </p:nvSpPr>
          <p:spPr bwMode="auto">
            <a:xfrm>
              <a:off x="4379" y="2868"/>
              <a:ext cx="1055"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a:t>3.</a:t>
              </a:r>
              <a:r>
                <a:rPr lang="zh-CN" altLang="en-US" sz="1600" u="none"/>
                <a:t>就如何安全地工作与员工取得一致意见，并取得员工的承诺</a:t>
              </a:r>
            </a:p>
          </p:txBody>
        </p:sp>
        <p:sp>
          <p:nvSpPr>
            <p:cNvPr id="28693" name="Rectangle 17"/>
            <p:cNvSpPr>
              <a:spLocks noChangeArrowheads="1"/>
            </p:cNvSpPr>
            <p:nvPr/>
          </p:nvSpPr>
          <p:spPr bwMode="auto">
            <a:xfrm>
              <a:off x="506" y="2276"/>
              <a:ext cx="1169"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a:t>5.</a:t>
              </a:r>
              <a:r>
                <a:rPr lang="zh-CN" altLang="en-US" u="none"/>
                <a:t>安全需要全员参与，感谢是对所有员工参与和配合的回馈</a:t>
              </a:r>
              <a:r>
                <a:rPr lang="zh-CN" altLang="en-US"/>
                <a:t> </a:t>
              </a:r>
            </a:p>
          </p:txBody>
        </p:sp>
        <p:sp>
          <p:nvSpPr>
            <p:cNvPr id="28694" name="Rectangle 18"/>
            <p:cNvSpPr>
              <a:spLocks noChangeArrowheads="1"/>
            </p:cNvSpPr>
            <p:nvPr/>
          </p:nvSpPr>
          <p:spPr bwMode="auto">
            <a:xfrm>
              <a:off x="1858" y="3602"/>
              <a:ext cx="1819"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en-US" altLang="zh-CN" sz="1600" u="none" dirty="0"/>
                <a:t>4.</a:t>
              </a:r>
              <a:r>
                <a:rPr lang="zh-CN" altLang="en-US" sz="1600" u="none" dirty="0"/>
                <a:t>引导员工讨论工作地点的其他安全问题</a:t>
              </a:r>
            </a:p>
          </p:txBody>
        </p:sp>
      </p:grpSp>
      <p:sp>
        <p:nvSpPr>
          <p:cNvPr id="23" name="Rectangle 2"/>
          <p:cNvSpPr txBox="1">
            <a:spLocks noChangeArrowheads="1"/>
          </p:cNvSpPr>
          <p:nvPr/>
        </p:nvSpPr>
        <p:spPr>
          <a:xfrm>
            <a:off x="712251" y="54259"/>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smtClean="0"/>
              <a:t>安全行为观察沟通的五个要点</a:t>
            </a:r>
            <a:endParaRPr lang="zh-CN" altLang="en-US" dirty="0"/>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848904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491588" y="923640"/>
            <a:ext cx="8209140" cy="4854430"/>
          </a:xfrm>
          <a:prstGeom prst="rect">
            <a:avLst/>
          </a:prstGeom>
          <a:solidFill>
            <a:schemeClr val="bg1"/>
          </a:solidFill>
          <a:ln w="635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44000" tIns="72000" rIns="72000" bIns="72000" numCol="1" rtlCol="0" anchor="ctr" anchorCtr="0" compatLnSpc="1">
            <a:prstTxWarp prst="textNoShape">
              <a:avLst/>
            </a:prstTxWarp>
            <a:noAutofit/>
          </a:bodyPr>
          <a:lstStyle/>
          <a:p>
            <a:pPr defTabSz="457200">
              <a:lnSpc>
                <a:spcPct val="150000"/>
              </a:lnSpc>
              <a:spcBef>
                <a:spcPts val="0"/>
              </a:spcBef>
              <a:defRPr/>
            </a:pPr>
            <a:r>
              <a:rPr lang="zh-CN" altLang="en-US" sz="2000" b="1" kern="0" dirty="0">
                <a:solidFill>
                  <a:srgbClr val="000000"/>
                </a:solidFill>
                <a:latin typeface="微软雅黑"/>
                <a:ea typeface="微软雅黑"/>
              </a:rPr>
              <a:t>（二</a:t>
            </a:r>
            <a:r>
              <a:rPr lang="zh-CN" altLang="en-US" sz="2000" b="1" kern="0" dirty="0" smtClean="0">
                <a:solidFill>
                  <a:srgbClr val="000000"/>
                </a:solidFill>
                <a:latin typeface="微软雅黑"/>
                <a:ea typeface="微软雅黑"/>
              </a:rPr>
              <a:t>）间接</a:t>
            </a:r>
            <a:r>
              <a:rPr lang="zh-CN" altLang="en-US" sz="2000" b="1" kern="0" dirty="0">
                <a:solidFill>
                  <a:srgbClr val="000000"/>
                </a:solidFill>
                <a:latin typeface="微软雅黑"/>
                <a:ea typeface="微软雅黑"/>
              </a:rPr>
              <a:t>原因</a:t>
            </a:r>
          </a:p>
          <a:p>
            <a:pPr defTabSz="457200">
              <a:lnSpc>
                <a:spcPct val="150000"/>
              </a:lnSpc>
              <a:spcBef>
                <a:spcPts val="0"/>
              </a:spcBef>
              <a:defRPr/>
            </a:pPr>
            <a:r>
              <a:rPr lang="zh-CN" altLang="en-US" sz="1400" kern="0" dirty="0">
                <a:solidFill>
                  <a:srgbClr val="000000"/>
                </a:solidFill>
                <a:latin typeface="微软雅黑"/>
                <a:ea typeface="微软雅黑"/>
              </a:rPr>
              <a:t> </a:t>
            </a:r>
            <a:r>
              <a:rPr lang="zh-CN" altLang="en-US" sz="1400" kern="0" dirty="0" smtClean="0">
                <a:solidFill>
                  <a:srgbClr val="000000"/>
                </a:solidFill>
                <a:latin typeface="微软雅黑"/>
                <a:ea typeface="微软雅黑"/>
              </a:rPr>
              <a:t>       </a:t>
            </a:r>
            <a:r>
              <a:rPr lang="en-US" altLang="zh-CN" sz="1400" kern="0" dirty="0" smtClean="0">
                <a:solidFill>
                  <a:srgbClr val="000000"/>
                </a:solidFill>
                <a:latin typeface="微软雅黑"/>
                <a:ea typeface="微软雅黑"/>
              </a:rPr>
              <a:t>1</a:t>
            </a:r>
            <a:r>
              <a:rPr lang="zh-CN" altLang="en-US" sz="1400" kern="0" dirty="0">
                <a:solidFill>
                  <a:srgbClr val="000000"/>
                </a:solidFill>
                <a:latin typeface="微软雅黑"/>
                <a:ea typeface="微软雅黑"/>
              </a:rPr>
              <a:t>、设备试生产期间验收不规范。由于割箱机设备始终达不到合同运行要求，在长达</a:t>
            </a:r>
            <a:r>
              <a:rPr lang="en-US" altLang="zh-CN" sz="1400" kern="0" dirty="0">
                <a:solidFill>
                  <a:srgbClr val="000000"/>
                </a:solidFill>
                <a:latin typeface="微软雅黑"/>
                <a:ea typeface="微软雅黑"/>
              </a:rPr>
              <a:t>9</a:t>
            </a:r>
            <a:r>
              <a:rPr lang="zh-CN" altLang="en-US" sz="1400" kern="0" dirty="0">
                <a:solidFill>
                  <a:srgbClr val="000000"/>
                </a:solidFill>
                <a:latin typeface="微软雅黑"/>
                <a:ea typeface="微软雅黑"/>
              </a:rPr>
              <a:t>个月的设备调试试生产期间，无锡工厂未对割箱机设备系统进行验收评价，设备隐患未被及时发现和整改。</a:t>
            </a:r>
          </a:p>
          <a:p>
            <a:pPr defTabSz="457200">
              <a:lnSpc>
                <a:spcPct val="150000"/>
              </a:lnSpc>
              <a:spcBef>
                <a:spcPts val="0"/>
              </a:spcBef>
              <a:defRPr/>
            </a:pPr>
            <a:r>
              <a:rPr lang="zh-CN" altLang="en-US" sz="1400" kern="0" dirty="0" smtClean="0">
                <a:solidFill>
                  <a:srgbClr val="000000"/>
                </a:solidFill>
                <a:latin typeface="微软雅黑"/>
                <a:ea typeface="微软雅黑"/>
              </a:rPr>
              <a:t>       </a:t>
            </a:r>
            <a:r>
              <a:rPr lang="en-US" altLang="zh-CN" sz="1400" kern="0" dirty="0" smtClean="0">
                <a:solidFill>
                  <a:srgbClr val="000000"/>
                </a:solidFill>
                <a:latin typeface="微软雅黑"/>
                <a:ea typeface="微软雅黑"/>
              </a:rPr>
              <a:t>2</a:t>
            </a:r>
            <a:r>
              <a:rPr lang="zh-CN" altLang="en-US" sz="1400" kern="0" dirty="0">
                <a:solidFill>
                  <a:srgbClr val="000000"/>
                </a:solidFill>
                <a:latin typeface="微软雅黑"/>
                <a:ea typeface="微软雅黑"/>
              </a:rPr>
              <a:t>、现场应急处置不当。事故发生后，现场人员对现场情况误判、缺乏急救常识，致使施救拖延，是这起事故后果加重的重要原因。</a:t>
            </a:r>
            <a:endParaRPr lang="en-US" altLang="zh-CN" sz="1400" kern="0" dirty="0">
              <a:solidFill>
                <a:srgbClr val="000000"/>
              </a:solidFill>
              <a:latin typeface="微软雅黑"/>
              <a:ea typeface="微软雅黑"/>
            </a:endParaRPr>
          </a:p>
          <a:p>
            <a:pPr defTabSz="457200">
              <a:lnSpc>
                <a:spcPct val="150000"/>
              </a:lnSpc>
              <a:spcBef>
                <a:spcPts val="0"/>
              </a:spcBef>
              <a:defRPr/>
            </a:pPr>
            <a:r>
              <a:rPr lang="zh-CN" altLang="en-US" sz="1400" kern="0" dirty="0">
                <a:solidFill>
                  <a:srgbClr val="000000"/>
                </a:solidFill>
                <a:latin typeface="微软雅黑"/>
                <a:ea typeface="微软雅黑"/>
              </a:rPr>
              <a:t>      </a:t>
            </a:r>
            <a:r>
              <a:rPr lang="zh-CN" altLang="en-US" sz="1400" kern="0" dirty="0" smtClean="0">
                <a:solidFill>
                  <a:srgbClr val="000000"/>
                </a:solidFill>
                <a:latin typeface="微软雅黑"/>
                <a:ea typeface="微软雅黑"/>
              </a:rPr>
              <a:t> 事故</a:t>
            </a:r>
            <a:r>
              <a:rPr lang="zh-CN" altLang="en-US" sz="1400" kern="0" dirty="0">
                <a:solidFill>
                  <a:srgbClr val="000000"/>
                </a:solidFill>
                <a:latin typeface="微软雅黑"/>
                <a:ea typeface="微软雅黑"/>
              </a:rPr>
              <a:t>自</a:t>
            </a:r>
            <a:r>
              <a:rPr lang="en-US" altLang="zh-CN" sz="1400" kern="0" dirty="0">
                <a:solidFill>
                  <a:srgbClr val="000000"/>
                </a:solidFill>
                <a:latin typeface="微软雅黑"/>
                <a:ea typeface="微软雅黑"/>
              </a:rPr>
              <a:t>18:30</a:t>
            </a:r>
            <a:r>
              <a:rPr lang="zh-CN" altLang="en-US" sz="1400" kern="0" dirty="0">
                <a:solidFill>
                  <a:srgbClr val="000000"/>
                </a:solidFill>
                <a:latin typeface="微软雅黑"/>
                <a:ea typeface="微软雅黑"/>
              </a:rPr>
              <a:t>被发现，陆续到达现场人员误判当事人为脑溢血发作，初次移动当事人不成功后，其余救援人员未敢再次移动伤者脱离输送链道，且当事人受伤时工作服衣领竖起将其佩戴围巾完全遮盖，</a:t>
            </a:r>
            <a:r>
              <a:rPr lang="zh-CN" altLang="zh-CN" sz="1400" kern="0" dirty="0">
                <a:solidFill>
                  <a:srgbClr val="000000"/>
                </a:solidFill>
                <a:latin typeface="微软雅黑"/>
                <a:ea typeface="微软雅黑"/>
              </a:rPr>
              <a:t>前期事故现场处置人员未能发现当事人颈部与输箱滚筒之间有围巾缠绕，</a:t>
            </a:r>
            <a:r>
              <a:rPr lang="zh-CN" altLang="en-US" sz="1400" kern="0" dirty="0">
                <a:solidFill>
                  <a:srgbClr val="000000"/>
                </a:solidFill>
                <a:latin typeface="微软雅黑"/>
                <a:ea typeface="微软雅黑"/>
              </a:rPr>
              <a:t>让救援工作陷入等待的误区（约</a:t>
            </a:r>
            <a:r>
              <a:rPr lang="en-US" altLang="zh-CN" sz="1400" kern="0" dirty="0">
                <a:solidFill>
                  <a:srgbClr val="000000"/>
                </a:solidFill>
                <a:latin typeface="微软雅黑"/>
                <a:ea typeface="微软雅黑"/>
              </a:rPr>
              <a:t>11</a:t>
            </a:r>
            <a:r>
              <a:rPr lang="zh-CN" altLang="en-US" sz="1400" kern="0" dirty="0">
                <a:solidFill>
                  <a:srgbClr val="000000"/>
                </a:solidFill>
                <a:latin typeface="微软雅黑"/>
                <a:ea typeface="微软雅黑"/>
              </a:rPr>
              <a:t>分钟），延误了最佳的救援时间，最终导致不可挽回的后果。 </a:t>
            </a:r>
            <a:endParaRPr lang="en-US" altLang="zh-CN" sz="1400" kern="0" dirty="0" smtClean="0">
              <a:solidFill>
                <a:srgbClr val="000000"/>
              </a:solidFill>
              <a:latin typeface="微软雅黑"/>
              <a:ea typeface="微软雅黑"/>
            </a:endParaRPr>
          </a:p>
          <a:p>
            <a:pPr defTabSz="457200">
              <a:lnSpc>
                <a:spcPct val="150000"/>
              </a:lnSpc>
              <a:spcBef>
                <a:spcPts val="0"/>
              </a:spcBef>
              <a:defRPr/>
            </a:pPr>
            <a:r>
              <a:rPr lang="zh-CN" altLang="en-US" sz="1400" kern="0" dirty="0">
                <a:solidFill>
                  <a:srgbClr val="000000"/>
                </a:solidFill>
                <a:latin typeface="微软雅黑"/>
                <a:ea typeface="微软雅黑"/>
              </a:rPr>
              <a:t> </a:t>
            </a:r>
            <a:r>
              <a:rPr lang="zh-CN" altLang="en-US" sz="1400" kern="0" dirty="0" smtClean="0">
                <a:solidFill>
                  <a:srgbClr val="000000"/>
                </a:solidFill>
                <a:latin typeface="微软雅黑"/>
                <a:ea typeface="微软雅黑"/>
              </a:rPr>
              <a:t>      </a:t>
            </a:r>
            <a:r>
              <a:rPr lang="en-US" altLang="zh-CN" sz="1400" kern="0" dirty="0" smtClean="0">
                <a:solidFill>
                  <a:srgbClr val="000000"/>
                </a:solidFill>
                <a:latin typeface="微软雅黑"/>
                <a:ea typeface="微软雅黑"/>
              </a:rPr>
              <a:t>3</a:t>
            </a:r>
            <a:r>
              <a:rPr lang="zh-CN" altLang="en-US" sz="1400" kern="0" dirty="0">
                <a:solidFill>
                  <a:srgbClr val="000000"/>
                </a:solidFill>
                <a:latin typeface="微软雅黑"/>
                <a:ea typeface="微软雅黑"/>
              </a:rPr>
              <a:t>、变更管理重视不够。在设备发生变更（转箱方式）、工作发生变更（从包装部到物流部）后，工厂对变更后的风险管理工作未引起重视，危险源辨识不充分，没有认识到变更带来的风险增加和风险转移等问题。</a:t>
            </a:r>
            <a:endParaRPr lang="en-US" altLang="zh-CN" sz="1400" kern="0" dirty="0">
              <a:solidFill>
                <a:srgbClr val="000000"/>
              </a:solidFill>
              <a:latin typeface="微软雅黑"/>
              <a:ea typeface="微软雅黑"/>
            </a:endParaRPr>
          </a:p>
          <a:p>
            <a:pPr defTabSz="457200">
              <a:lnSpc>
                <a:spcPct val="150000"/>
              </a:lnSpc>
              <a:spcBef>
                <a:spcPts val="0"/>
              </a:spcBef>
              <a:defRPr/>
            </a:pPr>
            <a:r>
              <a:rPr lang="zh-CN" altLang="en-US" sz="1400" kern="0" dirty="0" smtClean="0">
                <a:solidFill>
                  <a:srgbClr val="000000"/>
                </a:solidFill>
                <a:latin typeface="微软雅黑"/>
                <a:ea typeface="微软雅黑"/>
              </a:rPr>
              <a:t>       </a:t>
            </a:r>
            <a:r>
              <a:rPr lang="en-US" altLang="zh-CN" sz="1400" kern="0" dirty="0" smtClean="0">
                <a:solidFill>
                  <a:srgbClr val="000000"/>
                </a:solidFill>
                <a:latin typeface="微软雅黑"/>
                <a:ea typeface="微软雅黑"/>
              </a:rPr>
              <a:t>4</a:t>
            </a:r>
            <a:r>
              <a:rPr lang="zh-CN" altLang="en-US" sz="1400" kern="0" dirty="0">
                <a:solidFill>
                  <a:srgbClr val="000000"/>
                </a:solidFill>
                <a:latin typeface="微软雅黑"/>
                <a:ea typeface="微软雅黑"/>
              </a:rPr>
              <a:t>、环境因素。现场无挡风措施，气温突然降低，员工自行系围巾</a:t>
            </a:r>
            <a:r>
              <a:rPr lang="zh-CN" altLang="en-US" sz="1400" kern="0" dirty="0" smtClean="0">
                <a:solidFill>
                  <a:srgbClr val="000000"/>
                </a:solidFill>
                <a:latin typeface="微软雅黑"/>
                <a:ea typeface="微软雅黑"/>
              </a:rPr>
              <a:t>保暖。</a:t>
            </a:r>
            <a:endParaRPr lang="zh-CN" altLang="en-US" sz="1400" kern="0" dirty="0">
              <a:solidFill>
                <a:srgbClr val="000000"/>
              </a:solidFill>
              <a:latin typeface="微软雅黑"/>
              <a:ea typeface="微软雅黑"/>
            </a:endParaRPr>
          </a:p>
        </p:txBody>
      </p:sp>
      <p:sp>
        <p:nvSpPr>
          <p:cNvPr id="3" name="标题 1"/>
          <p:cNvSpPr>
            <a:spLocks noGrp="1"/>
          </p:cNvSpPr>
          <p:nvPr>
            <p:ph type="title"/>
          </p:nvPr>
        </p:nvSpPr>
        <p:spPr>
          <a:xfrm>
            <a:off x="253781" y="13138"/>
            <a:ext cx="7382771" cy="663334"/>
          </a:xfrm>
          <a:noFill/>
        </p:spPr>
        <p:txBody>
          <a:bodyPr/>
          <a:lstStyle/>
          <a:p>
            <a:pPr eaLnBrk="1" hangingPunct="1"/>
            <a:r>
              <a:rPr lang="en-US" altLang="zh-CN" sz="2400" dirty="0" smtClean="0">
                <a:solidFill>
                  <a:schemeClr val="tx1"/>
                </a:solidFill>
              </a:rPr>
              <a:t>4</a:t>
            </a:r>
            <a:r>
              <a:rPr lang="zh-CN" altLang="en-US" sz="2400" dirty="0" smtClean="0">
                <a:solidFill>
                  <a:schemeClr val="tx1"/>
                </a:solidFill>
              </a:rPr>
              <a:t>、事故</a:t>
            </a:r>
            <a:r>
              <a:rPr lang="zh-CN" altLang="en-US" sz="2400" dirty="0">
                <a:solidFill>
                  <a:schemeClr val="tx1"/>
                </a:solidFill>
              </a:rPr>
              <a:t>原因分析</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78070"/>
            <a:ext cx="8462921" cy="533829"/>
          </a:xfrm>
          <a:prstGeom prst="rect">
            <a:avLst/>
          </a:prstGeom>
        </p:spPr>
      </p:pic>
    </p:spTree>
    <p:extLst>
      <p:ext uri="{BB962C8B-B14F-4D97-AF65-F5344CB8AC3E}">
        <p14:creationId xmlns:p14="http://schemas.microsoft.com/office/powerpoint/2010/main" val="13666431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9811" y="1739085"/>
            <a:ext cx="7849090" cy="4009225"/>
            <a:chOff x="469811" y="1715750"/>
            <a:chExt cx="7849090" cy="4009225"/>
          </a:xfrm>
        </p:grpSpPr>
        <p:sp>
          <p:nvSpPr>
            <p:cNvPr id="11" name="MH_Text_1"/>
            <p:cNvSpPr/>
            <p:nvPr>
              <p:custDataLst>
                <p:tags r:id="rId2"/>
              </p:custDataLst>
            </p:nvPr>
          </p:nvSpPr>
          <p:spPr>
            <a:xfrm>
              <a:off x="1244915" y="2253430"/>
              <a:ext cx="7073986" cy="1388034"/>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rgbClr val="DEE9EA"/>
            </a:solidFill>
            <a:ln w="25400" cap="flat" cmpd="sng" algn="ctr">
              <a:noFill/>
              <a:prstDash val="solid"/>
            </a:ln>
            <a:effectLst/>
          </p:spPr>
          <p:txBody>
            <a:bodyPr lIns="1620000" tIns="46800" rIns="72000" bIns="46800" anchor="ctr">
              <a:normAutofit fontScale="92500" lnSpcReduction="20000"/>
            </a:bodyPr>
            <a:lstStyle/>
            <a:p>
              <a:pPr algn="just" eaLnBrk="1" fontAlgn="auto" hangingPunct="1">
                <a:lnSpc>
                  <a:spcPct val="160000"/>
                </a:lnSpc>
                <a:spcBef>
                  <a:spcPts val="0"/>
                </a:spcBef>
                <a:spcAft>
                  <a:spcPts val="0"/>
                </a:spcAft>
                <a:defRPr/>
              </a:pPr>
              <a:r>
                <a:rPr lang="zh-CN" altLang="en-US" sz="1600" kern="0" dirty="0">
                  <a:solidFill>
                    <a:srgbClr val="2E484C"/>
                  </a:solidFill>
                  <a:latin typeface="幼圆" panose="02010509060101010101" pitchFamily="49" charset="-122"/>
                  <a:ea typeface="微软雅黑" panose="020B0503020204020204" pitchFamily="34" charset="-122"/>
                </a:rPr>
                <a:t>赞赏他的安全</a:t>
              </a:r>
              <a:r>
                <a:rPr lang="zh-CN" altLang="en-US" sz="1600" kern="0" dirty="0" smtClean="0">
                  <a:solidFill>
                    <a:srgbClr val="2E484C"/>
                  </a:solidFill>
                  <a:latin typeface="幼圆" panose="02010509060101010101" pitchFamily="49" charset="-122"/>
                  <a:ea typeface="微软雅黑" panose="020B0503020204020204" pitchFamily="34" charset="-122"/>
                </a:rPr>
                <a:t>行为；鼓励</a:t>
              </a:r>
              <a:r>
                <a:rPr lang="zh-CN" altLang="en-US" sz="1600" kern="0" dirty="0">
                  <a:solidFill>
                    <a:srgbClr val="2E484C"/>
                  </a:solidFill>
                  <a:latin typeface="幼圆" panose="02010509060101010101" pitchFamily="49" charset="-122"/>
                  <a:ea typeface="微软雅黑" panose="020B0503020204020204" pitchFamily="34" charset="-122"/>
                </a:rPr>
                <a:t>他持续的安全</a:t>
              </a:r>
              <a:r>
                <a:rPr lang="zh-CN" altLang="en-US" sz="1600" kern="0" dirty="0" smtClean="0">
                  <a:solidFill>
                    <a:srgbClr val="2E484C"/>
                  </a:solidFill>
                  <a:latin typeface="幼圆" panose="02010509060101010101" pitchFamily="49" charset="-122"/>
                  <a:ea typeface="微软雅黑" panose="020B0503020204020204" pitchFamily="34" charset="-122"/>
                </a:rPr>
                <a:t>行为；了解</a:t>
              </a:r>
              <a:r>
                <a:rPr lang="zh-CN" altLang="en-US" sz="1600" kern="0" dirty="0">
                  <a:solidFill>
                    <a:srgbClr val="2E484C"/>
                  </a:solidFill>
                  <a:latin typeface="幼圆" panose="02010509060101010101" pitchFamily="49" charset="-122"/>
                  <a:ea typeface="微软雅黑" panose="020B0503020204020204" pitchFamily="34" charset="-122"/>
                </a:rPr>
                <a:t>他的</a:t>
              </a:r>
              <a:r>
                <a:rPr lang="zh-CN" altLang="en-US" sz="1600" kern="0" dirty="0" smtClean="0">
                  <a:solidFill>
                    <a:srgbClr val="2E484C"/>
                  </a:solidFill>
                  <a:latin typeface="幼圆" panose="02010509060101010101" pitchFamily="49" charset="-122"/>
                  <a:ea typeface="微软雅黑" panose="020B0503020204020204" pitchFamily="34" charset="-122"/>
                </a:rPr>
                <a:t>想法，和</a:t>
              </a:r>
              <a:r>
                <a:rPr lang="zh-CN" altLang="en-US" sz="1600" kern="0" dirty="0">
                  <a:solidFill>
                    <a:srgbClr val="2E484C"/>
                  </a:solidFill>
                  <a:latin typeface="幼圆" panose="02010509060101010101" pitchFamily="49" charset="-122"/>
                  <a:ea typeface="微软雅黑" panose="020B0503020204020204" pitchFamily="34" charset="-122"/>
                </a:rPr>
                <a:t>安全工作的</a:t>
              </a:r>
              <a:r>
                <a:rPr lang="zh-CN" altLang="en-US" sz="1600" kern="0" dirty="0" smtClean="0">
                  <a:solidFill>
                    <a:srgbClr val="2E484C"/>
                  </a:solidFill>
                  <a:latin typeface="幼圆" panose="02010509060101010101" pitchFamily="49" charset="-122"/>
                  <a:ea typeface="微软雅黑" panose="020B0503020204020204" pitchFamily="34" charset="-122"/>
                </a:rPr>
                <a:t>原因；评估</a:t>
              </a:r>
              <a:r>
                <a:rPr lang="zh-CN" altLang="en-US" sz="1600" kern="0" dirty="0">
                  <a:solidFill>
                    <a:srgbClr val="2E484C"/>
                  </a:solidFill>
                  <a:latin typeface="幼圆" panose="02010509060101010101" pitchFamily="49" charset="-122"/>
                  <a:ea typeface="微软雅黑" panose="020B0503020204020204" pitchFamily="34" charset="-122"/>
                </a:rPr>
                <a:t>他对自身角色和责任的了解</a:t>
              </a:r>
              <a:r>
                <a:rPr lang="zh-CN" altLang="en-US" sz="1600" kern="0" dirty="0" smtClean="0">
                  <a:solidFill>
                    <a:srgbClr val="2E484C"/>
                  </a:solidFill>
                  <a:latin typeface="幼圆" panose="02010509060101010101" pitchFamily="49" charset="-122"/>
                  <a:ea typeface="微软雅黑" panose="020B0503020204020204" pitchFamily="34" charset="-122"/>
                </a:rPr>
                <a:t>程度；找出</a:t>
              </a:r>
              <a:r>
                <a:rPr lang="zh-CN" altLang="en-US" sz="1600" kern="0" dirty="0">
                  <a:solidFill>
                    <a:srgbClr val="2E484C"/>
                  </a:solidFill>
                  <a:latin typeface="幼圆" panose="02010509060101010101" pitchFamily="49" charset="-122"/>
                  <a:ea typeface="微软雅黑" panose="020B0503020204020204" pitchFamily="34" charset="-122"/>
                </a:rPr>
                <a:t>影响他们想法的</a:t>
              </a:r>
              <a:r>
                <a:rPr lang="zh-CN" altLang="en-US" sz="1600" kern="0" dirty="0" smtClean="0">
                  <a:solidFill>
                    <a:srgbClr val="2E484C"/>
                  </a:solidFill>
                  <a:latin typeface="幼圆" panose="02010509060101010101" pitchFamily="49" charset="-122"/>
                  <a:ea typeface="微软雅黑" panose="020B0503020204020204" pitchFamily="34" charset="-122"/>
                </a:rPr>
                <a:t>因素；培养</a:t>
              </a:r>
              <a:r>
                <a:rPr lang="zh-CN" altLang="en-US" sz="1600" kern="0" dirty="0">
                  <a:solidFill>
                    <a:srgbClr val="2E484C"/>
                  </a:solidFill>
                  <a:latin typeface="幼圆" panose="02010509060101010101" pitchFamily="49" charset="-122"/>
                  <a:ea typeface="微软雅黑" panose="020B0503020204020204" pitchFamily="34" charset="-122"/>
                </a:rPr>
                <a:t>正面与员工交谈工作的</a:t>
              </a:r>
              <a:r>
                <a:rPr lang="zh-CN" altLang="en-US" sz="1600" kern="0" dirty="0" smtClean="0">
                  <a:solidFill>
                    <a:srgbClr val="2E484C"/>
                  </a:solidFill>
                  <a:latin typeface="幼圆" panose="02010509060101010101" pitchFamily="49" charset="-122"/>
                  <a:ea typeface="微软雅黑" panose="020B0503020204020204" pitchFamily="34" charset="-122"/>
                </a:rPr>
                <a:t>习惯；了解</a:t>
              </a:r>
              <a:r>
                <a:rPr lang="zh-CN" altLang="en-US" sz="1600" kern="0" dirty="0">
                  <a:solidFill>
                    <a:srgbClr val="2E484C"/>
                  </a:solidFill>
                  <a:latin typeface="幼圆" panose="02010509060101010101" pitchFamily="49" charset="-122"/>
                  <a:ea typeface="微软雅黑" panose="020B0503020204020204" pitchFamily="34" charset="-122"/>
                </a:rPr>
                <a:t>工作区各种不同工作所涵盖的各种安全</a:t>
              </a:r>
              <a:r>
                <a:rPr lang="zh-CN" altLang="en-US" sz="1600" kern="0" dirty="0" smtClean="0">
                  <a:solidFill>
                    <a:srgbClr val="2E484C"/>
                  </a:solidFill>
                  <a:latin typeface="幼圆" panose="02010509060101010101" pitchFamily="49" charset="-122"/>
                  <a:ea typeface="微软雅黑" panose="020B0503020204020204" pitchFamily="34" charset="-122"/>
                </a:rPr>
                <a:t>事务</a:t>
              </a:r>
              <a:r>
                <a:rPr lang="en-US" altLang="zh-CN" sz="1600" kern="0" dirty="0">
                  <a:solidFill>
                    <a:srgbClr val="2E484C"/>
                  </a:solidFill>
                  <a:latin typeface="幼圆" panose="02010509060101010101" pitchFamily="49" charset="-122"/>
                  <a:ea typeface="微软雅黑" panose="020B0503020204020204" pitchFamily="34" charset="-122"/>
                </a:rPr>
                <a:t>.</a:t>
              </a:r>
              <a:endParaRPr lang="zh-CN" altLang="en-US" sz="1600" kern="0" dirty="0">
                <a:solidFill>
                  <a:srgbClr val="2E484C"/>
                </a:solidFill>
                <a:latin typeface="幼圆" panose="02010509060101010101" pitchFamily="49" charset="-122"/>
                <a:ea typeface="微软雅黑" panose="020B0503020204020204" pitchFamily="34" charset="-122"/>
              </a:endParaRPr>
            </a:p>
          </p:txBody>
        </p:sp>
        <p:sp>
          <p:nvSpPr>
            <p:cNvPr id="12" name="MH_Other_1"/>
            <p:cNvSpPr/>
            <p:nvPr>
              <p:custDataLst>
                <p:tags r:id="rId3"/>
              </p:custDataLst>
            </p:nvPr>
          </p:nvSpPr>
          <p:spPr>
            <a:xfrm rot="17117050" flipH="1">
              <a:off x="1465751" y="2592511"/>
              <a:ext cx="986235" cy="138343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6F9DA5"/>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a:solidFill>
                  <a:sysClr val="window" lastClr="FFFFFF"/>
                </a:solidFill>
                <a:latin typeface="Calibri"/>
                <a:ea typeface="宋体"/>
              </a:endParaRPr>
            </a:p>
          </p:txBody>
        </p:sp>
        <p:sp>
          <p:nvSpPr>
            <p:cNvPr id="14" name="MH_SubTitle_1"/>
            <p:cNvSpPr/>
            <p:nvPr>
              <p:custDataLst>
                <p:tags r:id="rId4"/>
              </p:custDataLst>
            </p:nvPr>
          </p:nvSpPr>
          <p:spPr>
            <a:xfrm>
              <a:off x="469811" y="1715750"/>
              <a:ext cx="2315781" cy="126091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446A70"/>
            </a:solidFill>
            <a:ln w="25400" cap="flat" cmpd="sng" algn="ctr">
              <a:noFill/>
              <a:prstDash val="solid"/>
            </a:ln>
            <a:effectLst/>
          </p:spPr>
          <p:txBody>
            <a:bodyPr lIns="0" tIns="0" rIns="108000" bIns="0" anchor="ctr">
              <a:normAutofit/>
            </a:bodyPr>
            <a:lstStyle/>
            <a:p>
              <a:pPr algn="ctr" eaLnBrk="1" fontAlgn="auto" hangingPunct="1">
                <a:spcBef>
                  <a:spcPts val="0"/>
                </a:spcBef>
                <a:spcAft>
                  <a:spcPts val="0"/>
                </a:spcAft>
                <a:defRPr/>
              </a:pPr>
              <a:r>
                <a:rPr lang="zh-CN" altLang="en-US" sz="2000" b="1" kern="0" dirty="0" smtClean="0">
                  <a:solidFill>
                    <a:srgbClr val="FFFFFF"/>
                  </a:solidFill>
                  <a:latin typeface="微软雅黑" panose="020B0503020204020204" pitchFamily="34" charset="-122"/>
                  <a:ea typeface="微软雅黑" panose="020B0503020204020204" pitchFamily="34" charset="-122"/>
                </a:rPr>
                <a:t>安全行为</a:t>
              </a:r>
              <a:endParaRPr lang="zh-CN" altLang="en-US" sz="2000" b="1" kern="0" dirty="0">
                <a:solidFill>
                  <a:srgbClr val="FFFFFF"/>
                </a:solidFill>
                <a:latin typeface="微软雅黑" panose="020B0503020204020204" pitchFamily="34" charset="-122"/>
                <a:ea typeface="微软雅黑" panose="020B0503020204020204" pitchFamily="34" charset="-122"/>
              </a:endParaRPr>
            </a:p>
          </p:txBody>
        </p:sp>
        <p:sp>
          <p:nvSpPr>
            <p:cNvPr id="19" name="MH_Text_2"/>
            <p:cNvSpPr/>
            <p:nvPr>
              <p:custDataLst>
                <p:tags r:id="rId5"/>
              </p:custDataLst>
            </p:nvPr>
          </p:nvSpPr>
          <p:spPr>
            <a:xfrm>
              <a:off x="1244915" y="4201061"/>
              <a:ext cx="7073986" cy="1386572"/>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rgbClr val="DEE9EA"/>
            </a:solidFill>
            <a:ln w="25400" cap="flat" cmpd="sng" algn="ctr">
              <a:noFill/>
              <a:prstDash val="solid"/>
            </a:ln>
            <a:effectLst/>
          </p:spPr>
          <p:txBody>
            <a:bodyPr lIns="1620000" tIns="46800" rIns="72000" bIns="46800" anchor="ctr">
              <a:normAutofit fontScale="92500" lnSpcReduction="20000"/>
            </a:bodyPr>
            <a:lstStyle/>
            <a:p>
              <a:pPr algn="just" eaLnBrk="1" fontAlgn="auto" hangingPunct="1">
                <a:lnSpc>
                  <a:spcPct val="160000"/>
                </a:lnSpc>
                <a:spcBef>
                  <a:spcPts val="0"/>
                </a:spcBef>
                <a:spcAft>
                  <a:spcPts val="0"/>
                </a:spcAft>
                <a:defRPr/>
              </a:pPr>
              <a:r>
                <a:rPr lang="zh-CN" altLang="en-US" sz="1600" kern="0" dirty="0">
                  <a:solidFill>
                    <a:srgbClr val="2E484C"/>
                  </a:solidFill>
                  <a:latin typeface="幼圆" panose="02010509060101010101" pitchFamily="49" charset="-122"/>
                  <a:ea typeface="微软雅黑" panose="020B0503020204020204" pitchFamily="34" charset="-122"/>
                </a:rPr>
                <a:t>请停下你手上的工作；我关心你的安全；告诉我有关你的工作；可能会发生什么事；你是否有什么相关的问题；如果不安全行为</a:t>
              </a:r>
              <a:r>
                <a:rPr lang="zh-CN" altLang="en-US" sz="1600" kern="0" dirty="0" smtClean="0">
                  <a:solidFill>
                    <a:srgbClr val="2E484C"/>
                  </a:solidFill>
                  <a:latin typeface="幼圆" panose="02010509060101010101" pitchFamily="49" charset="-122"/>
                  <a:ea typeface="微软雅黑" panose="020B0503020204020204" pitchFamily="34" charset="-122"/>
                </a:rPr>
                <a:t>发生，你</a:t>
              </a:r>
              <a:r>
                <a:rPr lang="zh-CN" altLang="en-US" sz="1600" kern="0" dirty="0">
                  <a:solidFill>
                    <a:srgbClr val="2E484C"/>
                  </a:solidFill>
                  <a:latin typeface="幼圆" panose="02010509060101010101" pitchFamily="49" charset="-122"/>
                  <a:ea typeface="微软雅黑" panose="020B0503020204020204" pitchFamily="34" charset="-122"/>
                </a:rPr>
                <a:t>也许会受伤；你</a:t>
              </a:r>
              <a:r>
                <a:rPr lang="zh-CN" altLang="en-US" sz="1600" kern="0" dirty="0" smtClean="0">
                  <a:solidFill>
                    <a:srgbClr val="2E484C"/>
                  </a:solidFill>
                  <a:latin typeface="幼圆" panose="02010509060101010101" pitchFamily="49" charset="-122"/>
                  <a:ea typeface="微软雅黑" panose="020B0503020204020204" pitchFamily="34" charset="-122"/>
                </a:rPr>
                <a:t>知道遵守</a:t>
              </a:r>
              <a:r>
                <a:rPr lang="zh-CN" altLang="en-US" sz="1600" kern="0" dirty="0">
                  <a:solidFill>
                    <a:srgbClr val="2E484C"/>
                  </a:solidFill>
                  <a:latin typeface="幼圆" panose="02010509060101010101" pitchFamily="49" charset="-122"/>
                  <a:ea typeface="微软雅黑" panose="020B0503020204020204" pitchFamily="34" charset="-122"/>
                </a:rPr>
                <a:t>规定的重要性吗；我的建议；一对一；得到员工的承诺并表示</a:t>
              </a:r>
              <a:r>
                <a:rPr lang="zh-CN" altLang="en-US" sz="1600" kern="0" dirty="0" smtClean="0">
                  <a:solidFill>
                    <a:srgbClr val="2E484C"/>
                  </a:solidFill>
                  <a:latin typeface="幼圆" panose="02010509060101010101" pitchFamily="49" charset="-122"/>
                  <a:ea typeface="微软雅黑" panose="020B0503020204020204" pitchFamily="34" charset="-122"/>
                </a:rPr>
                <a:t>感谢</a:t>
              </a:r>
              <a:r>
                <a:rPr lang="da-DK" altLang="zh-CN" sz="1600" kern="0" dirty="0" smtClean="0">
                  <a:solidFill>
                    <a:srgbClr val="2E484C"/>
                  </a:solidFill>
                  <a:latin typeface="幼圆" panose="02010509060101010101" pitchFamily="49" charset="-122"/>
                  <a:ea typeface="微软雅黑" panose="020B0503020204020204" pitchFamily="34" charset="-122"/>
                </a:rPr>
                <a:t>.</a:t>
              </a:r>
              <a:endParaRPr lang="zh-CN" altLang="en-US" sz="1600" kern="0" dirty="0">
                <a:solidFill>
                  <a:srgbClr val="2E484C"/>
                </a:solidFill>
                <a:latin typeface="幼圆" panose="02010509060101010101" pitchFamily="49" charset="-122"/>
                <a:ea typeface="微软雅黑" panose="020B0503020204020204" pitchFamily="34" charset="-122"/>
              </a:endParaRPr>
            </a:p>
          </p:txBody>
        </p:sp>
        <p:sp>
          <p:nvSpPr>
            <p:cNvPr id="20" name="MH_Other_2"/>
            <p:cNvSpPr/>
            <p:nvPr>
              <p:custDataLst>
                <p:tags r:id="rId6"/>
              </p:custDataLst>
            </p:nvPr>
          </p:nvSpPr>
          <p:spPr>
            <a:xfrm rot="17117050" flipH="1">
              <a:off x="1465751" y="4540141"/>
              <a:ext cx="986234" cy="1383433"/>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rgbClr val="6F9DA5"/>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a:solidFill>
                  <a:sysClr val="window" lastClr="FFFFFF"/>
                </a:solidFill>
                <a:latin typeface="Calibri"/>
                <a:ea typeface="宋体"/>
              </a:endParaRPr>
            </a:p>
          </p:txBody>
        </p:sp>
        <p:sp>
          <p:nvSpPr>
            <p:cNvPr id="21" name="MH_SubTitle_2"/>
            <p:cNvSpPr/>
            <p:nvPr>
              <p:custDataLst>
                <p:tags r:id="rId7"/>
              </p:custDataLst>
            </p:nvPr>
          </p:nvSpPr>
          <p:spPr>
            <a:xfrm>
              <a:off x="469811" y="3663380"/>
              <a:ext cx="2315781" cy="1260918"/>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rgbClr val="446A70"/>
            </a:solidFill>
            <a:ln w="25400" cap="flat" cmpd="sng" algn="ctr">
              <a:noFill/>
              <a:prstDash val="solid"/>
            </a:ln>
            <a:effectLst/>
          </p:spPr>
          <p:txBody>
            <a:bodyPr lIns="0" tIns="0" rIns="108000" bIns="0" anchor="ctr">
              <a:normAutofit/>
            </a:bodyPr>
            <a:lstStyle/>
            <a:p>
              <a:pPr algn="ctr" eaLnBrk="1" fontAlgn="auto" hangingPunct="1">
                <a:spcBef>
                  <a:spcPts val="0"/>
                </a:spcBef>
                <a:spcAft>
                  <a:spcPts val="0"/>
                </a:spcAft>
                <a:defRPr/>
              </a:pPr>
              <a:r>
                <a:rPr lang="zh-CN" altLang="en-US" sz="2000" b="1" kern="0" dirty="0" smtClean="0">
                  <a:solidFill>
                    <a:srgbClr val="FFFFFF"/>
                  </a:solidFill>
                  <a:latin typeface="微软雅黑" panose="020B0503020204020204" pitchFamily="34" charset="-122"/>
                  <a:ea typeface="微软雅黑" panose="020B0503020204020204" pitchFamily="34" charset="-122"/>
                </a:rPr>
                <a:t>不安全行为</a:t>
              </a:r>
              <a:endParaRPr lang="zh-CN" altLang="en-US" sz="2000" b="1" kern="0" dirty="0">
                <a:solidFill>
                  <a:srgbClr val="FFFFFF"/>
                </a:solidFill>
                <a:latin typeface="微软雅黑" panose="020B0503020204020204" pitchFamily="34" charset="-122"/>
                <a:ea typeface="微软雅黑" panose="020B0503020204020204" pitchFamily="34" charset="-122"/>
              </a:endParaRPr>
            </a:p>
          </p:txBody>
        </p:sp>
      </p:grpSp>
      <p:sp>
        <p:nvSpPr>
          <p:cNvPr id="9" name="Rectangle 4"/>
          <p:cNvSpPr>
            <a:spLocks noChangeArrowheads="1"/>
          </p:cNvSpPr>
          <p:nvPr/>
        </p:nvSpPr>
        <p:spPr bwMode="auto">
          <a:xfrm>
            <a:off x="380046" y="953610"/>
            <a:ext cx="8316279" cy="641455"/>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spcBef>
                <a:spcPct val="50000"/>
              </a:spcBef>
              <a:buFontTx/>
              <a:buNone/>
            </a:pPr>
            <a:r>
              <a:rPr lang="zh-CN" altLang="zh-CN" b="1" dirty="0">
                <a:latin typeface="微软雅黑" pitchFamily="34" charset="-122"/>
                <a:ea typeface="微软雅黑" pitchFamily="34" charset="-122"/>
                <a:cs typeface="MHeiTGB-Medium-U"/>
              </a:rPr>
              <a:t>	</a:t>
            </a:r>
            <a:r>
              <a:rPr lang="en-US" altLang="zh-CN" b="1" dirty="0">
                <a:latin typeface="微软雅黑" pitchFamily="34" charset="-122"/>
                <a:ea typeface="微软雅黑" pitchFamily="34" charset="-122"/>
                <a:cs typeface="MHeiTGB-Medium-U"/>
              </a:rPr>
              <a:t>    </a:t>
            </a:r>
            <a:r>
              <a:rPr lang="zh-CN" altLang="en-US" b="1" dirty="0">
                <a:latin typeface="微软雅黑" pitchFamily="34" charset="-122"/>
                <a:ea typeface="微软雅黑" pitchFamily="34" charset="-122"/>
                <a:cs typeface="MHeiTGB-Medium-U"/>
              </a:rPr>
              <a:t>如何与安全工作的员工交谈？和不安全行为员工怎么谈？</a:t>
            </a:r>
            <a:endParaRPr lang="zh-CN" altLang="zh-CN" b="1" dirty="0">
              <a:latin typeface="微软雅黑" pitchFamily="34" charset="-122"/>
              <a:ea typeface="微软雅黑" pitchFamily="34" charset="-122"/>
              <a:cs typeface="MHeiTGB-Medium-U"/>
            </a:endParaRPr>
          </a:p>
        </p:txBody>
      </p:sp>
      <p:sp>
        <p:nvSpPr>
          <p:cNvPr id="10" name="WordArt 5"/>
          <p:cNvSpPr>
            <a:spLocks noChangeArrowheads="1" noChangeShapeType="1" noTextEdit="1"/>
          </p:cNvSpPr>
          <p:nvPr/>
        </p:nvSpPr>
        <p:spPr bwMode="auto">
          <a:xfrm rot="21116591">
            <a:off x="233364" y="803224"/>
            <a:ext cx="550061" cy="731838"/>
          </a:xfrm>
          <a:prstGeom prst="rect">
            <a:avLst/>
          </a:prstGeom>
        </p:spPr>
        <p:txBody>
          <a:bodyPr wrap="none" fromWordArt="1">
            <a:prstTxWarp prst="textCascadeUp">
              <a:avLst>
                <a:gd name="adj" fmla="val 92282"/>
              </a:avLst>
            </a:prstTxWarp>
            <a:scene3d>
              <a:camera prst="legacyPerspectiveFront">
                <a:rot lat="20519958" lon="1080000" rev="0"/>
              </a:camera>
              <a:lightRig rig="legacyFlat1" dir="r"/>
            </a:scene3d>
            <a:sp3d extrusionH="430200" prstMaterial="legacyMatte">
              <a:extrusionClr>
                <a:srgbClr val="FF6600"/>
              </a:extrusionClr>
            </a:sp3d>
          </a:bodyPr>
          <a:lstStyle/>
          <a:p>
            <a:pPr>
              <a:defRPr/>
            </a:pPr>
            <a:r>
              <a:rPr lang="zh-CN" altLang="en-US" sz="3600" dirty="0">
                <a:ln w="9525" cmpd="sng">
                  <a:round/>
                  <a:headEnd/>
                  <a:tailEnd/>
                </a:ln>
                <a:solidFill>
                  <a:srgbClr val="FF99CC"/>
                </a:solidFill>
                <a:latin typeface="微软雅黑"/>
                <a:ea typeface="微软雅黑"/>
              </a:rPr>
              <a:t>？</a:t>
            </a:r>
          </a:p>
        </p:txBody>
      </p:sp>
      <p:sp>
        <p:nvSpPr>
          <p:cNvPr id="15" name="Rectangle 2"/>
          <p:cNvSpPr txBox="1">
            <a:spLocks noChangeArrowheads="1"/>
          </p:cNvSpPr>
          <p:nvPr/>
        </p:nvSpPr>
        <p:spPr>
          <a:xfrm>
            <a:off x="712251" y="110138"/>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smtClean="0"/>
              <a:t>如何做好双向沟通？</a:t>
            </a:r>
            <a:endParaRPr lang="zh-CN" altLang="en-US" dirty="0"/>
          </a:p>
        </p:txBody>
      </p:sp>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custDataLst>
      <p:tags r:id="rId1"/>
    </p:custDataLst>
    <p:extLst>
      <p:ext uri="{BB962C8B-B14F-4D97-AF65-F5344CB8AC3E}">
        <p14:creationId xmlns:p14="http://schemas.microsoft.com/office/powerpoint/2010/main" val="41203484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图片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831" y="1317901"/>
            <a:ext cx="2666800" cy="12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Freeform 6"/>
          <p:cNvSpPr>
            <a:spLocks/>
          </p:cNvSpPr>
          <p:nvPr/>
        </p:nvSpPr>
        <p:spPr bwMode="blackWhite">
          <a:xfrm>
            <a:off x="497147" y="1179099"/>
            <a:ext cx="1977467" cy="1762072"/>
          </a:xfrm>
          <a:custGeom>
            <a:avLst/>
            <a:gdLst>
              <a:gd name="T0" fmla="*/ 0 w 1080"/>
              <a:gd name="T1" fmla="*/ 2147483647 h 1079"/>
              <a:gd name="T2" fmla="*/ 2147483647 w 1080"/>
              <a:gd name="T3" fmla="*/ 2147483647 h 1079"/>
              <a:gd name="T4" fmla="*/ 2147483647 w 1080"/>
              <a:gd name="T5" fmla="*/ 0 h 1079"/>
              <a:gd name="T6" fmla="*/ 2147483647 w 1080"/>
              <a:gd name="T7" fmla="*/ 2147483647 h 1079"/>
              <a:gd name="T8" fmla="*/ 2147483647 w 1080"/>
              <a:gd name="T9" fmla="*/ 2147483647 h 1079"/>
              <a:gd name="T10" fmla="*/ 2147483647 w 1080"/>
              <a:gd name="T11" fmla="*/ 2147483647 h 1079"/>
              <a:gd name="T12" fmla="*/ 0 w 1080"/>
              <a:gd name="T13" fmla="*/ 2147483647 h 1079"/>
              <a:gd name="T14" fmla="*/ 0 w 1080"/>
              <a:gd name="T15" fmla="*/ 2147483647 h 1079"/>
              <a:gd name="T16" fmla="*/ 0 w 1080"/>
              <a:gd name="T17" fmla="*/ 2147483647 h 1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
              <a:gd name="T28" fmla="*/ 0 h 1079"/>
              <a:gd name="T29" fmla="*/ 1080 w 1080"/>
              <a:gd name="T30" fmla="*/ 1079 h 10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9702" name="Rectangle 7"/>
          <p:cNvSpPr>
            <a:spLocks noChangeArrowheads="1"/>
          </p:cNvSpPr>
          <p:nvPr/>
        </p:nvSpPr>
        <p:spPr bwMode="auto">
          <a:xfrm>
            <a:off x="617860" y="1752358"/>
            <a:ext cx="15136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en-US" altLang="zh-CN" sz="2000" u="none">
                <a:latin typeface="MHeiTGB-Medium-U"/>
              </a:rPr>
              <a:t>1.</a:t>
            </a:r>
            <a:r>
              <a:rPr lang="zh-CN" altLang="en-US" sz="2000" u="none">
                <a:latin typeface="MHeiTGB-Medium-U"/>
              </a:rPr>
              <a:t>记录观察情况</a:t>
            </a:r>
          </a:p>
        </p:txBody>
      </p:sp>
      <p:sp>
        <p:nvSpPr>
          <p:cNvPr id="29703" name="Freeform 8"/>
          <p:cNvSpPr>
            <a:spLocks/>
          </p:cNvSpPr>
          <p:nvPr/>
        </p:nvSpPr>
        <p:spPr bwMode="blackWhite">
          <a:xfrm>
            <a:off x="2479379" y="1807367"/>
            <a:ext cx="1977467" cy="1762072"/>
          </a:xfrm>
          <a:custGeom>
            <a:avLst/>
            <a:gdLst>
              <a:gd name="T0" fmla="*/ 0 w 1080"/>
              <a:gd name="T1" fmla="*/ 2147483647 h 1079"/>
              <a:gd name="T2" fmla="*/ 2147483647 w 1080"/>
              <a:gd name="T3" fmla="*/ 2147483647 h 1079"/>
              <a:gd name="T4" fmla="*/ 2147483647 w 1080"/>
              <a:gd name="T5" fmla="*/ 0 h 1079"/>
              <a:gd name="T6" fmla="*/ 2147483647 w 1080"/>
              <a:gd name="T7" fmla="*/ 2147483647 h 1079"/>
              <a:gd name="T8" fmla="*/ 2147483647 w 1080"/>
              <a:gd name="T9" fmla="*/ 2147483647 h 1079"/>
              <a:gd name="T10" fmla="*/ 2147483647 w 1080"/>
              <a:gd name="T11" fmla="*/ 2147483647 h 1079"/>
              <a:gd name="T12" fmla="*/ 0 w 1080"/>
              <a:gd name="T13" fmla="*/ 2147483647 h 1079"/>
              <a:gd name="T14" fmla="*/ 0 w 1080"/>
              <a:gd name="T15" fmla="*/ 2147483647 h 1079"/>
              <a:gd name="T16" fmla="*/ 0 w 1080"/>
              <a:gd name="T17" fmla="*/ 2147483647 h 1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
              <a:gd name="T28" fmla="*/ 0 h 1079"/>
              <a:gd name="T29" fmla="*/ 1080 w 1080"/>
              <a:gd name="T30" fmla="*/ 1079 h 10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9704" name="Rectangle 9"/>
          <p:cNvSpPr>
            <a:spLocks noChangeArrowheads="1"/>
          </p:cNvSpPr>
          <p:nvPr/>
        </p:nvSpPr>
        <p:spPr bwMode="auto">
          <a:xfrm>
            <a:off x="2600092" y="2380626"/>
            <a:ext cx="15136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en-US" altLang="zh-CN" sz="2000" u="none">
                <a:latin typeface="MHeiTGB-Medium-U"/>
              </a:rPr>
              <a:t>2.</a:t>
            </a:r>
            <a:r>
              <a:rPr lang="zh-CN" altLang="en-US" sz="2000" u="none">
                <a:latin typeface="MHeiTGB-Medium-U"/>
              </a:rPr>
              <a:t>数据汇总与分析</a:t>
            </a:r>
          </a:p>
        </p:txBody>
      </p:sp>
      <p:sp>
        <p:nvSpPr>
          <p:cNvPr id="29705" name="Freeform 10"/>
          <p:cNvSpPr>
            <a:spLocks/>
          </p:cNvSpPr>
          <p:nvPr/>
        </p:nvSpPr>
        <p:spPr bwMode="blackWhite">
          <a:xfrm>
            <a:off x="4455258" y="2472161"/>
            <a:ext cx="1977467" cy="1762072"/>
          </a:xfrm>
          <a:custGeom>
            <a:avLst/>
            <a:gdLst>
              <a:gd name="T0" fmla="*/ 0 w 1080"/>
              <a:gd name="T1" fmla="*/ 2147483647 h 1079"/>
              <a:gd name="T2" fmla="*/ 2147483647 w 1080"/>
              <a:gd name="T3" fmla="*/ 2147483647 h 1079"/>
              <a:gd name="T4" fmla="*/ 2147483647 w 1080"/>
              <a:gd name="T5" fmla="*/ 0 h 1079"/>
              <a:gd name="T6" fmla="*/ 2147483647 w 1080"/>
              <a:gd name="T7" fmla="*/ 2147483647 h 1079"/>
              <a:gd name="T8" fmla="*/ 2147483647 w 1080"/>
              <a:gd name="T9" fmla="*/ 2147483647 h 1079"/>
              <a:gd name="T10" fmla="*/ 2147483647 w 1080"/>
              <a:gd name="T11" fmla="*/ 2147483647 h 1079"/>
              <a:gd name="T12" fmla="*/ 0 w 1080"/>
              <a:gd name="T13" fmla="*/ 2147483647 h 1079"/>
              <a:gd name="T14" fmla="*/ 0 w 1080"/>
              <a:gd name="T15" fmla="*/ 2147483647 h 1079"/>
              <a:gd name="T16" fmla="*/ 0 w 1080"/>
              <a:gd name="T17" fmla="*/ 2147483647 h 1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
              <a:gd name="T28" fmla="*/ 0 h 1079"/>
              <a:gd name="T29" fmla="*/ 1080 w 1080"/>
              <a:gd name="T30" fmla="*/ 1079 h 10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9706" name="Rectangle 11"/>
          <p:cNvSpPr>
            <a:spLocks noChangeArrowheads="1"/>
          </p:cNvSpPr>
          <p:nvPr/>
        </p:nvSpPr>
        <p:spPr bwMode="auto">
          <a:xfrm>
            <a:off x="4545792" y="3016105"/>
            <a:ext cx="160579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en-US" altLang="zh-CN" sz="2000" u="none">
                <a:latin typeface="MHeiTGB-Medium-U"/>
              </a:rPr>
              <a:t>3.</a:t>
            </a:r>
            <a:r>
              <a:rPr lang="zh-CN" altLang="en-US" sz="2000" u="none">
                <a:latin typeface="MHeiTGB-Medium-U"/>
              </a:rPr>
              <a:t>编制报告，</a:t>
            </a:r>
          </a:p>
          <a:p>
            <a:pPr eaLnBrk="1" hangingPunct="1">
              <a:spcBef>
                <a:spcPct val="20000"/>
              </a:spcBef>
            </a:pPr>
            <a:r>
              <a:rPr lang="zh-CN" altLang="en-US" sz="2000" u="none">
                <a:latin typeface="MHeiTGB-Medium-U"/>
              </a:rPr>
              <a:t>提出改进方案</a:t>
            </a:r>
          </a:p>
        </p:txBody>
      </p:sp>
      <p:sp>
        <p:nvSpPr>
          <p:cNvPr id="29707" name="Freeform 12"/>
          <p:cNvSpPr>
            <a:spLocks/>
          </p:cNvSpPr>
          <p:nvPr/>
        </p:nvSpPr>
        <p:spPr bwMode="blackWhite">
          <a:xfrm>
            <a:off x="6342190" y="3249460"/>
            <a:ext cx="1977467" cy="1762072"/>
          </a:xfrm>
          <a:custGeom>
            <a:avLst/>
            <a:gdLst>
              <a:gd name="T0" fmla="*/ 0 w 1080"/>
              <a:gd name="T1" fmla="*/ 2147483647 h 1079"/>
              <a:gd name="T2" fmla="*/ 2147483647 w 1080"/>
              <a:gd name="T3" fmla="*/ 2147483647 h 1079"/>
              <a:gd name="T4" fmla="*/ 2147483647 w 1080"/>
              <a:gd name="T5" fmla="*/ 0 h 1079"/>
              <a:gd name="T6" fmla="*/ 2147483647 w 1080"/>
              <a:gd name="T7" fmla="*/ 2147483647 h 1079"/>
              <a:gd name="T8" fmla="*/ 2147483647 w 1080"/>
              <a:gd name="T9" fmla="*/ 2147483647 h 1079"/>
              <a:gd name="T10" fmla="*/ 2147483647 w 1080"/>
              <a:gd name="T11" fmla="*/ 2147483647 h 1079"/>
              <a:gd name="T12" fmla="*/ 0 w 1080"/>
              <a:gd name="T13" fmla="*/ 2147483647 h 1079"/>
              <a:gd name="T14" fmla="*/ 0 w 1080"/>
              <a:gd name="T15" fmla="*/ 2147483647 h 1079"/>
              <a:gd name="T16" fmla="*/ 0 w 1080"/>
              <a:gd name="T17" fmla="*/ 2147483647 h 1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0"/>
              <a:gd name="T28" fmla="*/ 0 h 1079"/>
              <a:gd name="T29" fmla="*/ 1080 w 1080"/>
              <a:gd name="T30" fmla="*/ 1079 h 10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0" h="1079">
                <a:moveTo>
                  <a:pt x="0" y="215"/>
                </a:moveTo>
                <a:lnTo>
                  <a:pt x="768" y="215"/>
                </a:lnTo>
                <a:lnTo>
                  <a:pt x="768" y="0"/>
                </a:lnTo>
                <a:lnTo>
                  <a:pt x="1079" y="543"/>
                </a:lnTo>
                <a:lnTo>
                  <a:pt x="768" y="1078"/>
                </a:lnTo>
                <a:lnTo>
                  <a:pt x="768" y="862"/>
                </a:lnTo>
                <a:lnTo>
                  <a:pt x="0" y="862"/>
                </a:lnTo>
                <a:lnTo>
                  <a:pt x="0" y="543"/>
                </a:lnTo>
                <a:lnTo>
                  <a:pt x="0" y="215"/>
                </a:lnTo>
              </a:path>
            </a:pathLst>
          </a:custGeom>
          <a:solidFill>
            <a:schemeClr val="accent1"/>
          </a:solidFill>
          <a:ln w="12700" cap="rnd">
            <a:solidFill>
              <a:schemeClr val="tx1"/>
            </a:solidFill>
            <a:round/>
            <a:headEnd/>
            <a:tailEnd/>
          </a:ln>
        </p:spPr>
        <p:txBody>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a:p>
        </p:txBody>
      </p:sp>
      <p:sp>
        <p:nvSpPr>
          <p:cNvPr id="29708" name="Rectangle 14"/>
          <p:cNvSpPr>
            <a:spLocks noChangeArrowheads="1"/>
          </p:cNvSpPr>
          <p:nvPr/>
        </p:nvSpPr>
        <p:spPr bwMode="auto">
          <a:xfrm>
            <a:off x="6467668" y="3941542"/>
            <a:ext cx="16057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787400" eaLnBrk="0" hangingPunct="0">
              <a:defRPr u="sng">
                <a:solidFill>
                  <a:schemeClr val="tx1"/>
                </a:solidFill>
                <a:latin typeface="Arial" pitchFamily="34" charset="0"/>
                <a:ea typeface="宋体" pitchFamily="2" charset="-122"/>
              </a:defRPr>
            </a:lvl1pPr>
            <a:lvl2pPr marL="742950" indent="-285750" defTabSz="787400" eaLnBrk="0" hangingPunct="0">
              <a:defRPr u="sng">
                <a:solidFill>
                  <a:schemeClr val="tx1"/>
                </a:solidFill>
                <a:latin typeface="Arial" pitchFamily="34" charset="0"/>
                <a:ea typeface="宋体" pitchFamily="2" charset="-122"/>
              </a:defRPr>
            </a:lvl2pPr>
            <a:lvl3pPr marL="1143000" indent="-228600" defTabSz="787400" eaLnBrk="0" hangingPunct="0">
              <a:defRPr u="sng">
                <a:solidFill>
                  <a:schemeClr val="tx1"/>
                </a:solidFill>
                <a:latin typeface="Arial" pitchFamily="34" charset="0"/>
                <a:ea typeface="宋体" pitchFamily="2" charset="-122"/>
              </a:defRPr>
            </a:lvl3pPr>
            <a:lvl4pPr marL="1600200" indent="-228600" defTabSz="787400" eaLnBrk="0" hangingPunct="0">
              <a:defRPr u="sng">
                <a:solidFill>
                  <a:schemeClr val="tx1"/>
                </a:solidFill>
                <a:latin typeface="Arial" pitchFamily="34" charset="0"/>
                <a:ea typeface="宋体" pitchFamily="2" charset="-122"/>
              </a:defRPr>
            </a:lvl4pPr>
            <a:lvl5pPr marL="2057400" indent="-228600" defTabSz="787400" eaLnBrk="0" hangingPunct="0">
              <a:defRPr u="sng">
                <a:solidFill>
                  <a:schemeClr val="tx1"/>
                </a:solidFill>
                <a:latin typeface="Arial" pitchFamily="34" charset="0"/>
                <a:ea typeface="宋体" pitchFamily="2" charset="-122"/>
              </a:defRPr>
            </a:lvl5pPr>
            <a:lvl6pPr marL="2514600" indent="-228600" defTabSz="7874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defTabSz="7874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defTabSz="7874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defTabSz="7874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ct val="20000"/>
              </a:spcBef>
            </a:pPr>
            <a:r>
              <a:rPr lang="en-US" altLang="zh-CN" sz="2000" u="none">
                <a:latin typeface="MHeiTGB-Medium-U"/>
              </a:rPr>
              <a:t>4.</a:t>
            </a:r>
            <a:r>
              <a:rPr lang="zh-CN" altLang="en-US" sz="2000" u="none">
                <a:latin typeface="MHeiTGB-Medium-U"/>
              </a:rPr>
              <a:t>反馈信息</a:t>
            </a:r>
          </a:p>
        </p:txBody>
      </p:sp>
      <p:sp>
        <p:nvSpPr>
          <p:cNvPr id="1611791" name="AutoShape 15"/>
          <p:cNvSpPr>
            <a:spLocks noChangeArrowheads="1"/>
          </p:cNvSpPr>
          <p:nvPr/>
        </p:nvSpPr>
        <p:spPr bwMode="auto">
          <a:xfrm rot="1011309">
            <a:off x="8349548" y="2485966"/>
            <a:ext cx="218174" cy="422405"/>
          </a:xfrm>
          <a:prstGeom prst="curvedLeftArrow">
            <a:avLst>
              <a:gd name="adj1" fmla="val 30780"/>
              <a:gd name="adj2" fmla="val 61559"/>
              <a:gd name="adj3" fmla="val 33333"/>
            </a:avLst>
          </a:prstGeom>
          <a:solidFill>
            <a:schemeClr val="accent1"/>
          </a:solidFill>
          <a:ln w="6350">
            <a:solidFill>
              <a:schemeClr val="tx1"/>
            </a:solidFill>
            <a:miter lim="800000"/>
            <a:headEnd/>
            <a:tailEnd/>
          </a:ln>
          <a:effectLst>
            <a:outerShdw dist="35921" dir="2700000" algn="ctr" rotWithShape="0">
              <a:schemeClr val="bg2"/>
            </a:outerShdw>
          </a:effectLst>
        </p:spPr>
        <p:txBody>
          <a:bodyPr wrap="none" lIns="144000" tIns="72000" rIns="72000" bIns="72000" anchor="ctr">
            <a:spAutoFit/>
          </a:bodyPr>
          <a:lstStyle/>
          <a:p>
            <a:pPr>
              <a:defRPr/>
            </a:pPr>
            <a:endParaRPr lang="zh-CN" altLang="en-US"/>
          </a:p>
        </p:txBody>
      </p:sp>
      <p:sp>
        <p:nvSpPr>
          <p:cNvPr id="29710" name="Rectangle 16"/>
          <p:cNvSpPr>
            <a:spLocks noChangeArrowheads="1"/>
          </p:cNvSpPr>
          <p:nvPr/>
        </p:nvSpPr>
        <p:spPr bwMode="auto">
          <a:xfrm>
            <a:off x="2174421" y="3261149"/>
            <a:ext cx="1952053" cy="143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sz="1400" u="none"/>
          </a:p>
          <a:p>
            <a:pPr eaLnBrk="1" hangingPunct="1">
              <a:buFontTx/>
              <a:buChar char="•"/>
            </a:pPr>
            <a:r>
              <a:rPr lang="zh-CN" altLang="en-US" sz="1400" u="none"/>
              <a:t>对所有的行为安全观察与沟通信息和数据进行分类统计；</a:t>
            </a:r>
          </a:p>
          <a:p>
            <a:pPr eaLnBrk="1" hangingPunct="1">
              <a:buFontTx/>
              <a:buChar char="•"/>
            </a:pPr>
            <a:r>
              <a:rPr lang="zh-CN" altLang="en-US" sz="1400" u="none"/>
              <a:t>分析统计结果的变化趋势</a:t>
            </a:r>
          </a:p>
        </p:txBody>
      </p:sp>
      <p:sp>
        <p:nvSpPr>
          <p:cNvPr id="29711" name="Rectangle 17"/>
          <p:cNvSpPr>
            <a:spLocks noChangeArrowheads="1"/>
          </p:cNvSpPr>
          <p:nvPr/>
        </p:nvSpPr>
        <p:spPr bwMode="auto">
          <a:xfrm>
            <a:off x="4248775" y="3971238"/>
            <a:ext cx="1875814" cy="186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buFontTx/>
              <a:buChar char="•"/>
            </a:pPr>
            <a:r>
              <a:rPr lang="zh-CN" altLang="en-US" sz="1400" u="none"/>
              <a:t> 编制观察报告；</a:t>
            </a:r>
          </a:p>
          <a:p>
            <a:pPr eaLnBrk="1" hangingPunct="1">
              <a:buFontTx/>
              <a:buChar char="•"/>
            </a:pPr>
            <a:r>
              <a:rPr lang="zh-CN" altLang="en-US" sz="1400" u="none"/>
              <a:t> 根据统计结果和变化趋势提出安全工作的改进建议；</a:t>
            </a:r>
          </a:p>
          <a:p>
            <a:pPr eaLnBrk="1" hangingPunct="1">
              <a:buFontTx/>
              <a:buChar char="•"/>
            </a:pPr>
            <a:r>
              <a:rPr lang="zh-CN" altLang="en-US" sz="1400" u="none"/>
              <a:t> 对安全观察统计结果进行对比分析，提出行为安全观察与沟通的改进建议。</a:t>
            </a:r>
          </a:p>
        </p:txBody>
      </p:sp>
      <p:sp>
        <p:nvSpPr>
          <p:cNvPr id="29712" name="Rectangle 18"/>
          <p:cNvSpPr>
            <a:spLocks noChangeArrowheads="1"/>
          </p:cNvSpPr>
          <p:nvPr/>
        </p:nvSpPr>
        <p:spPr bwMode="auto">
          <a:xfrm>
            <a:off x="228719" y="2722008"/>
            <a:ext cx="1952054" cy="143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sz="1400" u="none"/>
          </a:p>
          <a:p>
            <a:pPr eaLnBrk="1" hangingPunct="1">
              <a:buFontTx/>
              <a:buChar char="•"/>
            </a:pPr>
            <a:r>
              <a:rPr lang="zh-CN" altLang="en-US" sz="1400" u="none"/>
              <a:t> 在固定的模板中记录所观察到的安全行为及不安全行为；</a:t>
            </a:r>
          </a:p>
          <a:p>
            <a:pPr eaLnBrk="1" hangingPunct="1">
              <a:buFontTx/>
              <a:buChar char="•"/>
            </a:pPr>
            <a:r>
              <a:rPr lang="zh-CN" altLang="en-US" sz="1400" u="none"/>
              <a:t> 详细记录被观察员工的困惑及安全建议</a:t>
            </a:r>
          </a:p>
        </p:txBody>
      </p:sp>
      <p:sp>
        <p:nvSpPr>
          <p:cNvPr id="29713" name="Rectangle 19"/>
          <p:cNvSpPr>
            <a:spLocks noChangeArrowheads="1"/>
          </p:cNvSpPr>
          <p:nvPr/>
        </p:nvSpPr>
        <p:spPr bwMode="auto">
          <a:xfrm>
            <a:off x="6319953" y="4764609"/>
            <a:ext cx="2164889" cy="10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endParaRPr lang="zh-CN" altLang="en-US" sz="1400" u="none"/>
          </a:p>
          <a:p>
            <a:pPr eaLnBrk="1" hangingPunct="1">
              <a:buFontTx/>
              <a:buChar char="•"/>
            </a:pPr>
            <a:r>
              <a:rPr lang="zh-CN" altLang="en-US" sz="1400" u="none"/>
              <a:t> 可以通过公告板、新闻板或在会议中反馈安全行为观察的结果 。</a:t>
            </a:r>
          </a:p>
        </p:txBody>
      </p:sp>
      <p:sp>
        <p:nvSpPr>
          <p:cNvPr id="1611798" name="Text Box 22"/>
          <p:cNvSpPr txBox="1">
            <a:spLocks noChangeArrowheads="1"/>
          </p:cNvSpPr>
          <p:nvPr/>
        </p:nvSpPr>
        <p:spPr bwMode="auto">
          <a:xfrm>
            <a:off x="630567" y="4647721"/>
            <a:ext cx="2663624" cy="422405"/>
          </a:xfrm>
          <a:prstGeom prst="rect">
            <a:avLst/>
          </a:prstGeom>
          <a:noFill/>
          <a:ln w="6350" algn="ctr">
            <a:noFill/>
            <a:miter lim="800000"/>
            <a:headEnd/>
            <a:tailEnd/>
          </a:ln>
          <a:effectLst>
            <a:outerShdw dist="35921" dir="2700000" algn="ctr" rotWithShape="0">
              <a:schemeClr val="bg2"/>
            </a:outerShdw>
          </a:effectLst>
        </p:spPr>
        <p:txBody>
          <a:bodyPr lIns="144000" tIns="72000" rIns="72000" bIns="72000">
            <a:spAutoFit/>
          </a:bodyPr>
          <a:lstStyle/>
          <a:p>
            <a:pPr>
              <a:spcBef>
                <a:spcPct val="50000"/>
              </a:spcBef>
              <a:defRPr/>
            </a:pPr>
            <a:endParaRPr lang="zh-CN" altLang="en-US"/>
          </a:p>
        </p:txBody>
      </p:sp>
      <p:sp>
        <p:nvSpPr>
          <p:cNvPr id="29716" name="Text Box 24"/>
          <p:cNvSpPr txBox="1">
            <a:spLocks noChangeArrowheads="1"/>
          </p:cNvSpPr>
          <p:nvPr/>
        </p:nvSpPr>
        <p:spPr bwMode="auto">
          <a:xfrm>
            <a:off x="840136" y="4741129"/>
            <a:ext cx="2654095" cy="10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144000" tIns="72000" rIns="72000" bIns="72000">
            <a:spAutoFit/>
          </a:bodyPr>
          <a:lstStyle>
            <a:lvl1pPr eaLnBrk="0" hangingPunct="0">
              <a:defRPr u="sng">
                <a:solidFill>
                  <a:schemeClr val="tx1"/>
                </a:solidFill>
                <a:latin typeface="Arial" pitchFamily="34" charset="0"/>
                <a:ea typeface="宋体" pitchFamily="2" charset="-122"/>
              </a:defRPr>
            </a:lvl1pPr>
            <a:lvl2pPr marL="742950" indent="-285750" eaLnBrk="0" hangingPunct="0">
              <a:defRPr u="sng">
                <a:solidFill>
                  <a:schemeClr val="tx1"/>
                </a:solidFill>
                <a:latin typeface="Arial" pitchFamily="34" charset="0"/>
                <a:ea typeface="宋体" pitchFamily="2" charset="-122"/>
              </a:defRPr>
            </a:lvl2pPr>
            <a:lvl3pPr marL="1143000" indent="-228600" eaLnBrk="0" hangingPunct="0">
              <a:defRPr u="sng">
                <a:solidFill>
                  <a:schemeClr val="tx1"/>
                </a:solidFill>
                <a:latin typeface="Arial" pitchFamily="34" charset="0"/>
                <a:ea typeface="宋体" pitchFamily="2" charset="-122"/>
              </a:defRPr>
            </a:lvl3pPr>
            <a:lvl4pPr marL="1600200" indent="-228600" eaLnBrk="0" hangingPunct="0">
              <a:defRPr u="sng">
                <a:solidFill>
                  <a:schemeClr val="tx1"/>
                </a:solidFill>
                <a:latin typeface="Arial" pitchFamily="34" charset="0"/>
                <a:ea typeface="宋体" pitchFamily="2" charset="-122"/>
              </a:defRPr>
            </a:lvl4pPr>
            <a:lvl5pPr marL="2057400" indent="-228600" eaLnBrk="0" hangingPunct="0">
              <a:defRPr u="sng">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u="sng">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u="sng">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u="sng">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u="sng">
                <a:solidFill>
                  <a:schemeClr val="tx1"/>
                </a:solidFill>
                <a:latin typeface="Arial" pitchFamily="34" charset="0"/>
                <a:ea typeface="宋体" pitchFamily="2" charset="-122"/>
              </a:defRPr>
            </a:lvl9pPr>
          </a:lstStyle>
          <a:p>
            <a:pPr eaLnBrk="1" hangingPunct="1">
              <a:spcBef>
                <a:spcPts val="0"/>
              </a:spcBef>
            </a:pPr>
            <a:r>
              <a:rPr lang="zh-CN" altLang="en-US" sz="1400" u="none" dirty="0"/>
              <a:t>报告的内容可能包括：</a:t>
            </a:r>
          </a:p>
          <a:p>
            <a:pPr eaLnBrk="1" hangingPunct="1">
              <a:spcBef>
                <a:spcPts val="0"/>
              </a:spcBef>
              <a:buFontTx/>
              <a:buChar char="•"/>
            </a:pPr>
            <a:r>
              <a:rPr lang="zh-CN" altLang="en-US" sz="1400" u="none" dirty="0"/>
              <a:t> 对所有行为的整体可接受度</a:t>
            </a:r>
          </a:p>
          <a:p>
            <a:pPr eaLnBrk="1" hangingPunct="1">
              <a:spcBef>
                <a:spcPts val="0"/>
              </a:spcBef>
              <a:buFontTx/>
              <a:buChar char="•"/>
            </a:pPr>
            <a:r>
              <a:rPr lang="zh-CN" altLang="en-US" sz="1400" u="none" dirty="0"/>
              <a:t>对每一种单独行为的可接受度</a:t>
            </a:r>
          </a:p>
          <a:p>
            <a:pPr eaLnBrk="1" hangingPunct="1">
              <a:spcBef>
                <a:spcPts val="0"/>
              </a:spcBef>
              <a:buFontTx/>
              <a:buChar char="•"/>
            </a:pPr>
            <a:r>
              <a:rPr lang="zh-CN" altLang="en-US" sz="1400" u="none" dirty="0"/>
              <a:t>安全趋势</a:t>
            </a:r>
            <a:r>
              <a:rPr lang="zh-CN" altLang="en-US" sz="1400" u="none" dirty="0" smtClean="0"/>
              <a:t>图</a:t>
            </a:r>
            <a:endParaRPr lang="zh-CN" altLang="en-US" sz="1400" u="none" dirty="0"/>
          </a:p>
        </p:txBody>
      </p:sp>
      <p:sp>
        <p:nvSpPr>
          <p:cNvPr id="1611801" name="AutoShape 25"/>
          <p:cNvSpPr>
            <a:spLocks noChangeArrowheads="1"/>
          </p:cNvSpPr>
          <p:nvPr/>
        </p:nvSpPr>
        <p:spPr bwMode="auto">
          <a:xfrm rot="1011309">
            <a:off x="3613157" y="4544639"/>
            <a:ext cx="218174" cy="422405"/>
          </a:xfrm>
          <a:prstGeom prst="curvedLeftArrow">
            <a:avLst>
              <a:gd name="adj1" fmla="val 30780"/>
              <a:gd name="adj2" fmla="val 61559"/>
              <a:gd name="adj3" fmla="val 33333"/>
            </a:avLst>
          </a:prstGeom>
          <a:solidFill>
            <a:srgbClr val="FFFF66"/>
          </a:solidFill>
          <a:ln w="6350">
            <a:solidFill>
              <a:schemeClr val="tx1"/>
            </a:solidFill>
            <a:miter lim="800000"/>
            <a:headEnd/>
            <a:tailEnd/>
          </a:ln>
          <a:effectLst>
            <a:outerShdw dist="35921" dir="2700000" algn="ctr" rotWithShape="0">
              <a:schemeClr val="bg2"/>
            </a:outerShdw>
          </a:effectLst>
        </p:spPr>
        <p:txBody>
          <a:bodyPr wrap="none" lIns="144000" tIns="72000" rIns="72000" bIns="72000" anchor="ctr">
            <a:spAutoFit/>
          </a:bodyPr>
          <a:lstStyle/>
          <a:p>
            <a:pPr>
              <a:defRPr/>
            </a:pPr>
            <a:endParaRPr lang="zh-CN" altLang="en-US"/>
          </a:p>
        </p:txBody>
      </p:sp>
      <p:sp>
        <p:nvSpPr>
          <p:cNvPr id="22" name="Rectangle 2"/>
          <p:cNvSpPr txBox="1">
            <a:spLocks noChangeArrowheads="1"/>
          </p:cNvSpPr>
          <p:nvPr/>
        </p:nvSpPr>
        <p:spPr>
          <a:xfrm>
            <a:off x="697561" y="84932"/>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a:t>记录、分析与反馈</a:t>
            </a: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40192"/>
            <a:ext cx="8462921" cy="471707"/>
          </a:xfrm>
          <a:prstGeom prst="rect">
            <a:avLst/>
          </a:prstGeom>
        </p:spPr>
      </p:pic>
    </p:spTree>
    <p:extLst>
      <p:ext uri="{BB962C8B-B14F-4D97-AF65-F5344CB8AC3E}">
        <p14:creationId xmlns:p14="http://schemas.microsoft.com/office/powerpoint/2010/main" val="21776191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434842" y="84932"/>
            <a:ext cx="5759450" cy="52546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a:solidFill>
                  <a:schemeClr val="tx1"/>
                </a:solidFill>
                <a:latin typeface="微软雅黑" panose="020B0503020204020204" pitchFamily="34" charset="-122"/>
                <a:ea typeface="微软雅黑" panose="020B0503020204020204" pitchFamily="34" charset="-122"/>
              </a:rPr>
              <a:t>观察数据的</a:t>
            </a:r>
            <a:r>
              <a:rPr lang="zh-CN" altLang="en-US" b="1" kern="0" dirty="0" smtClean="0">
                <a:solidFill>
                  <a:schemeClr val="tx1"/>
                </a:solidFill>
                <a:latin typeface="微软雅黑" panose="020B0503020204020204" pitchFamily="34" charset="-122"/>
                <a:ea typeface="微软雅黑" panose="020B0503020204020204" pitchFamily="34" charset="-122"/>
              </a:rPr>
              <a:t>统计与分析</a:t>
            </a:r>
            <a:endParaRPr lang="zh-CN" altLang="en-US" b="1" kern="0"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21" y="1425145"/>
            <a:ext cx="5256730" cy="4143649"/>
          </a:xfrm>
          <a:prstGeom prst="roundRect">
            <a:avLst>
              <a:gd name="adj" fmla="val 8594"/>
            </a:avLst>
          </a:prstGeom>
          <a:solidFill>
            <a:srgbClr val="FFFFFF">
              <a:shade val="85000"/>
            </a:srgbClr>
          </a:solidFill>
          <a:ln>
            <a:noFill/>
          </a:ln>
          <a:effec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521" y="891545"/>
            <a:ext cx="3177834" cy="261000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794" y="3496970"/>
            <a:ext cx="3194986" cy="2184171"/>
          </a:xfrm>
          <a:prstGeom prst="rect">
            <a:avLst/>
          </a:prstGeom>
        </p:spPr>
      </p:pic>
      <p:sp>
        <p:nvSpPr>
          <p:cNvPr id="8" name="矩形 7"/>
          <p:cNvSpPr/>
          <p:nvPr/>
        </p:nvSpPr>
        <p:spPr bwMode="auto">
          <a:xfrm rot="19446940">
            <a:off x="-14924" y="1192053"/>
            <a:ext cx="1512168" cy="324000"/>
          </a:xfrm>
          <a:prstGeom prst="rect">
            <a:avLst/>
          </a:prstGeom>
          <a:solidFill>
            <a:srgbClr val="C00000"/>
          </a:solidFill>
          <a:ln w="6350" cap="flat" cmpd="sng" algn="ctr">
            <a:solidFill>
              <a:srgbClr val="C00000"/>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1" i="0" strike="noStrike" cap="none" normalizeH="0" baseline="0" dirty="0" smtClean="0">
                <a:ln>
                  <a:noFill/>
                </a:ln>
                <a:solidFill>
                  <a:schemeClr val="bg1"/>
                </a:solidFill>
                <a:effectLst/>
                <a:latin typeface="隶书" panose="02010509060101010101" pitchFamily="49" charset="-122"/>
                <a:ea typeface="隶书" panose="02010509060101010101" pitchFamily="49" charset="-122"/>
              </a:rPr>
              <a:t>示例</a:t>
            </a: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20059996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标题 1"/>
          <p:cNvSpPr txBox="1">
            <a:spLocks/>
          </p:cNvSpPr>
          <p:nvPr/>
        </p:nvSpPr>
        <p:spPr bwMode="auto">
          <a:xfrm>
            <a:off x="434842" y="84932"/>
            <a:ext cx="5759450" cy="52546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a:solidFill>
                  <a:schemeClr val="tx1"/>
                </a:solidFill>
                <a:latin typeface="微软雅黑" panose="020B0503020204020204" pitchFamily="34" charset="-122"/>
                <a:ea typeface="微软雅黑" panose="020B0503020204020204" pitchFamily="34" charset="-122"/>
              </a:rPr>
              <a:t>观察数据的</a:t>
            </a:r>
            <a:r>
              <a:rPr lang="zh-CN" altLang="en-US" b="1" kern="0" dirty="0" smtClean="0">
                <a:solidFill>
                  <a:schemeClr val="tx1"/>
                </a:solidFill>
                <a:latin typeface="微软雅黑" panose="020B0503020204020204" pitchFamily="34" charset="-122"/>
                <a:ea typeface="微软雅黑" panose="020B0503020204020204" pitchFamily="34" charset="-122"/>
              </a:rPr>
              <a:t>统计与分析</a:t>
            </a:r>
            <a:endParaRPr lang="zh-CN" altLang="en-US" b="1" kern="0" dirty="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27" y="1211680"/>
            <a:ext cx="8582458" cy="411446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06462498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35" y="1762053"/>
            <a:ext cx="4717409" cy="3956356"/>
          </a:xfrm>
          <a:prstGeom prst="rect">
            <a:avLst/>
          </a:prstGeom>
        </p:spPr>
      </p:pic>
      <p:sp>
        <p:nvSpPr>
          <p:cNvPr id="12" name="标题 1"/>
          <p:cNvSpPr txBox="1">
            <a:spLocks/>
          </p:cNvSpPr>
          <p:nvPr/>
        </p:nvSpPr>
        <p:spPr bwMode="auto">
          <a:xfrm>
            <a:off x="434842" y="84932"/>
            <a:ext cx="5759450" cy="525462"/>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b="1" kern="0" dirty="0">
                <a:solidFill>
                  <a:schemeClr val="tx1"/>
                </a:solidFill>
                <a:latin typeface="微软雅黑" panose="020B0503020204020204" pitchFamily="34" charset="-122"/>
                <a:ea typeface="微软雅黑" panose="020B0503020204020204" pitchFamily="34" charset="-122"/>
              </a:rPr>
              <a:t>观察数据</a:t>
            </a:r>
            <a:r>
              <a:rPr lang="zh-CN" altLang="en-US" b="1" kern="0" dirty="0" smtClean="0">
                <a:solidFill>
                  <a:schemeClr val="tx1"/>
                </a:solidFill>
                <a:latin typeface="微软雅黑" panose="020B0503020204020204" pitchFamily="34" charset="-122"/>
                <a:ea typeface="微软雅黑" panose="020B0503020204020204" pitchFamily="34" charset="-122"/>
              </a:rPr>
              <a:t>的反馈</a:t>
            </a:r>
            <a:endParaRPr lang="zh-CN" altLang="en-US" b="1" kern="0" dirty="0">
              <a:solidFill>
                <a:schemeClr val="tx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512780" y="1275143"/>
            <a:ext cx="6726045" cy="4329147"/>
            <a:chOff x="1512780" y="1275143"/>
            <a:chExt cx="6726045" cy="4329147"/>
          </a:xfrm>
        </p:grpSpPr>
        <p:sp>
          <p:nvSpPr>
            <p:cNvPr id="21" name="TextBox 20"/>
            <p:cNvSpPr txBox="1"/>
            <p:nvPr/>
          </p:nvSpPr>
          <p:spPr>
            <a:xfrm>
              <a:off x="3686431" y="4959805"/>
              <a:ext cx="1896090" cy="644485"/>
            </a:xfrm>
            <a:prstGeom prst="rect">
              <a:avLst/>
            </a:prstGeom>
          </p:spPr>
          <p:style>
            <a:lnRef idx="1">
              <a:schemeClr val="accent6"/>
            </a:lnRef>
            <a:fillRef idx="2">
              <a:schemeClr val="accent6"/>
            </a:fillRef>
            <a:effectRef idx="1">
              <a:schemeClr val="accent6"/>
            </a:effectRef>
            <a:fontRef idx="minor">
              <a:schemeClr val="dk1"/>
            </a:fontRef>
          </p:style>
          <p:txBody>
            <a:bodyPr wrap="square" lIns="89611" tIns="44806" rIns="89611" bIns="44806">
              <a:spAutoFit/>
            </a:bodyPr>
            <a:lstStyle/>
            <a:p>
              <a:pPr algn="ctr">
                <a:lnSpc>
                  <a:spcPct val="150000"/>
                </a:lnSpc>
                <a:buFont typeface="Wingdings" pitchFamily="2" charset="2"/>
                <a:buChar char="Ø"/>
                <a:defRPr/>
              </a:pPr>
              <a:r>
                <a:rPr lang="zh-CN" altLang="en-US" sz="1200" b="1" dirty="0">
                  <a:latin typeface="微软雅黑" panose="020B0503020204020204" pitchFamily="34" charset="-122"/>
                  <a:ea typeface="微软雅黑" panose="020B0503020204020204" pitchFamily="34" charset="-122"/>
                </a:rPr>
                <a:t>每季度在公司安全专栏上</a:t>
              </a:r>
              <a:r>
                <a:rPr lang="zh-CN" altLang="en-US" sz="1200" b="1" dirty="0" smtClean="0">
                  <a:latin typeface="微软雅黑" panose="020B0503020204020204" pitchFamily="34" charset="-122"/>
                  <a:ea typeface="微软雅黑" panose="020B0503020204020204" pitchFamily="34" charset="-122"/>
                </a:rPr>
                <a:t>进行观察</a:t>
              </a:r>
              <a:r>
                <a:rPr lang="zh-CN" altLang="en-US" sz="1200" b="1" dirty="0">
                  <a:latin typeface="微软雅黑" panose="020B0503020204020204" pitchFamily="34" charset="-122"/>
                  <a:ea typeface="微软雅黑" panose="020B0503020204020204" pitchFamily="34" charset="-122"/>
                </a:rPr>
                <a:t>结果反馈</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b="20737"/>
            <a:stretch/>
          </p:blipFill>
          <p:spPr>
            <a:xfrm>
              <a:off x="1512780" y="1275143"/>
              <a:ext cx="6726045" cy="3528491"/>
            </a:xfrm>
            <a:prstGeom prst="rect">
              <a:avLst/>
            </a:prstGeom>
          </p:spPr>
        </p:pic>
      </p:grpSp>
      <p:grpSp>
        <p:nvGrpSpPr>
          <p:cNvPr id="27" name="组合 26"/>
          <p:cNvGrpSpPr/>
          <p:nvPr/>
        </p:nvGrpSpPr>
        <p:grpSpPr>
          <a:xfrm>
            <a:off x="4695994" y="1067660"/>
            <a:ext cx="4270997" cy="4503993"/>
            <a:chOff x="4695994" y="1067660"/>
            <a:chExt cx="4270997" cy="4503993"/>
          </a:xfrm>
        </p:grpSpPr>
        <p:pic>
          <p:nvPicPr>
            <p:cNvPr id="22" name="Picture 2"/>
            <p:cNvPicPr>
              <a:picLocks noChangeAspect="1" noChangeArrowheads="1"/>
            </p:cNvPicPr>
            <p:nvPr/>
          </p:nvPicPr>
          <p:blipFill>
            <a:blip r:embed="rId4"/>
            <a:srcRect/>
            <a:stretch>
              <a:fillRect/>
            </a:stretch>
          </p:blipFill>
          <p:spPr bwMode="auto">
            <a:xfrm>
              <a:off x="4695994" y="1067660"/>
              <a:ext cx="4249034" cy="3362975"/>
            </a:xfrm>
            <a:prstGeom prst="rect">
              <a:avLst/>
            </a:prstGeom>
            <a:noFill/>
            <a:ln w="9525">
              <a:noFill/>
              <a:miter lim="800000"/>
              <a:headEnd/>
              <a:tailEnd/>
            </a:ln>
          </p:spPr>
        </p:pic>
        <p:sp>
          <p:nvSpPr>
            <p:cNvPr id="23" name="TextBox 22"/>
            <p:cNvSpPr txBox="1"/>
            <p:nvPr/>
          </p:nvSpPr>
          <p:spPr>
            <a:xfrm>
              <a:off x="5948392" y="4959805"/>
              <a:ext cx="3018599" cy="611848"/>
            </a:xfrm>
            <a:prstGeom prst="rect">
              <a:avLst/>
            </a:prstGeom>
          </p:spPr>
          <p:style>
            <a:lnRef idx="1">
              <a:schemeClr val="accent6"/>
            </a:lnRef>
            <a:fillRef idx="2">
              <a:schemeClr val="accent6"/>
            </a:fillRef>
            <a:effectRef idx="1">
              <a:schemeClr val="accent6"/>
            </a:effectRef>
            <a:fontRef idx="minor">
              <a:schemeClr val="dk1"/>
            </a:fontRef>
          </p:style>
          <p:txBody>
            <a:bodyPr wrap="square" lIns="89611" tIns="44806" rIns="89611" bIns="44806">
              <a:spAutoFit/>
            </a:bodyPr>
            <a:lstStyle/>
            <a:p>
              <a:pPr algn="ctr">
                <a:lnSpc>
                  <a:spcPct val="150000"/>
                </a:lnSpc>
                <a:buFont typeface="Wingdings" pitchFamily="2" charset="2"/>
                <a:buChar char="Ø"/>
                <a:defRPr/>
              </a:pPr>
              <a:r>
                <a:rPr lang="zh-CN" altLang="en-US" sz="1200" b="1" dirty="0">
                  <a:latin typeface="微软雅黑" panose="020B0503020204020204" pitchFamily="34" charset="-122"/>
                  <a:ea typeface="微软雅黑" panose="020B0503020204020204" pitchFamily="34" charset="-122"/>
                </a:rPr>
                <a:t>每季度召开安全行为观察专题会议，各部门安全员及工段长以上管理人员参加</a:t>
              </a:r>
            </a:p>
          </p:txBody>
        </p:sp>
      </p:grpSp>
      <p:sp>
        <p:nvSpPr>
          <p:cNvPr id="16" name="矩形 15"/>
          <p:cNvSpPr/>
          <p:nvPr/>
        </p:nvSpPr>
        <p:spPr bwMode="auto">
          <a:xfrm>
            <a:off x="172881" y="905660"/>
            <a:ext cx="1512168" cy="324000"/>
          </a:xfrm>
          <a:prstGeom prst="rect">
            <a:avLst/>
          </a:prstGeom>
          <a:solidFill>
            <a:srgbClr val="C00000"/>
          </a:solidFill>
          <a:ln w="6350" cap="flat" cmpd="sng" algn="ctr">
            <a:solidFill>
              <a:srgbClr val="C00000"/>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1" i="0" strike="noStrike" cap="none" normalizeH="0" baseline="0" dirty="0" smtClean="0">
                <a:ln>
                  <a:noFill/>
                </a:ln>
                <a:solidFill>
                  <a:schemeClr val="bg1"/>
                </a:solidFill>
                <a:effectLst/>
                <a:latin typeface="隶书" panose="02010509060101010101" pitchFamily="49" charset="-122"/>
                <a:ea typeface="隶书" panose="02010509060101010101" pitchFamily="49" charset="-122"/>
              </a:rPr>
              <a:t>示例</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5621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rot="10800000">
            <a:off x="3921580" y="3276149"/>
            <a:ext cx="1299251" cy="1811749"/>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rgbClr val="00B0F0"/>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ea typeface="+mn-ea"/>
              </a:rPr>
              <a:t>5</a:t>
            </a:r>
            <a:endParaRPr lang="zh-CN" altLang="en-US" sz="2400" kern="0" dirty="0">
              <a:solidFill>
                <a:srgbClr val="FFFFFF"/>
              </a:solidFill>
              <a:latin typeface="Stencil Std" panose="04020904080802020404" pitchFamily="82" charset="0"/>
              <a:ea typeface="+mn-ea"/>
            </a:endParaRPr>
          </a:p>
        </p:txBody>
      </p:sp>
      <p:sp>
        <p:nvSpPr>
          <p:cNvPr id="4" name="MH_Other_2"/>
          <p:cNvSpPr/>
          <p:nvPr>
            <p:custDataLst>
              <p:tags r:id="rId2"/>
            </p:custDataLst>
          </p:nvPr>
        </p:nvSpPr>
        <p:spPr>
          <a:xfrm rot="7200000">
            <a:off x="4438142" y="2953991"/>
            <a:ext cx="1193708" cy="1969525"/>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rgbClr val="00B0F0"/>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ea typeface="+mn-ea"/>
              </a:rPr>
              <a:t>4</a:t>
            </a:r>
            <a:endParaRPr lang="zh-CN" altLang="en-US" sz="2400" kern="0" dirty="0">
              <a:solidFill>
                <a:srgbClr val="FFFFFF"/>
              </a:solidFill>
              <a:latin typeface="Stencil Std" panose="04020904080802020404" pitchFamily="82" charset="0"/>
              <a:ea typeface="+mn-ea"/>
            </a:endParaRPr>
          </a:p>
        </p:txBody>
      </p:sp>
      <p:sp>
        <p:nvSpPr>
          <p:cNvPr id="5" name="MH_Other_3"/>
          <p:cNvSpPr/>
          <p:nvPr>
            <p:custDataLst>
              <p:tags r:id="rId3"/>
            </p:custDataLst>
          </p:nvPr>
        </p:nvSpPr>
        <p:spPr>
          <a:xfrm rot="3600000">
            <a:off x="4440588" y="2462335"/>
            <a:ext cx="1195170" cy="1969525"/>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rgbClr val="00B0F0"/>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ea typeface="+mn-ea"/>
              </a:rPr>
              <a:t>3</a:t>
            </a:r>
            <a:endParaRPr lang="zh-CN" altLang="en-US" sz="2400" kern="0" dirty="0">
              <a:solidFill>
                <a:srgbClr val="FFFFFF"/>
              </a:solidFill>
              <a:latin typeface="Stencil Std" panose="04020904080802020404" pitchFamily="82" charset="0"/>
              <a:ea typeface="+mn-ea"/>
            </a:endParaRPr>
          </a:p>
        </p:txBody>
      </p:sp>
      <p:sp>
        <p:nvSpPr>
          <p:cNvPr id="6" name="MH_Other_4"/>
          <p:cNvSpPr/>
          <p:nvPr>
            <p:custDataLst>
              <p:tags r:id="rId4"/>
            </p:custDataLst>
          </p:nvPr>
        </p:nvSpPr>
        <p:spPr>
          <a:xfrm>
            <a:off x="4078824" y="2295760"/>
            <a:ext cx="1137242" cy="1317901"/>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00B0F0"/>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ea typeface="+mn-ea"/>
              </a:rPr>
              <a:t>2</a:t>
            </a:r>
            <a:endParaRPr lang="zh-CN" altLang="en-US" sz="2400" kern="0" dirty="0">
              <a:solidFill>
                <a:srgbClr val="FFFFFF"/>
              </a:solidFill>
              <a:latin typeface="Stencil Std" panose="04020904080802020404" pitchFamily="82" charset="0"/>
              <a:ea typeface="+mn-ea"/>
            </a:endParaRPr>
          </a:p>
        </p:txBody>
      </p:sp>
      <p:sp>
        <p:nvSpPr>
          <p:cNvPr id="7" name="MH_Other_5"/>
          <p:cNvSpPr/>
          <p:nvPr>
            <p:custDataLst>
              <p:tags r:id="rId5"/>
            </p:custDataLst>
          </p:nvPr>
        </p:nvSpPr>
        <p:spPr>
          <a:xfrm rot="18000000">
            <a:off x="3422336" y="2559814"/>
            <a:ext cx="1046139" cy="1432671"/>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00B0F0"/>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ea typeface="+mn-ea"/>
              </a:rPr>
              <a:t>1</a:t>
            </a:r>
            <a:endParaRPr lang="zh-CN" altLang="en-US" sz="2400" kern="0" dirty="0">
              <a:solidFill>
                <a:srgbClr val="FFFFFF"/>
              </a:solidFill>
              <a:latin typeface="Stencil Std" panose="04020904080802020404" pitchFamily="82" charset="0"/>
              <a:ea typeface="+mn-ea"/>
            </a:endParaRPr>
          </a:p>
        </p:txBody>
      </p:sp>
      <p:sp>
        <p:nvSpPr>
          <p:cNvPr id="8" name="MH_Other_6"/>
          <p:cNvSpPr/>
          <p:nvPr>
            <p:custDataLst>
              <p:tags r:id="rId6"/>
            </p:custDataLst>
          </p:nvPr>
        </p:nvSpPr>
        <p:spPr>
          <a:xfrm rot="14400000">
            <a:off x="3314266" y="3268506"/>
            <a:ext cx="1044677" cy="1431082"/>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rgbClr val="00B0F0"/>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ea typeface="+mn-ea"/>
              </a:rPr>
              <a:t>6</a:t>
            </a:r>
            <a:endParaRPr lang="zh-CN" altLang="en-US" sz="2400" kern="0" dirty="0">
              <a:solidFill>
                <a:srgbClr val="FFFFFF"/>
              </a:solidFill>
              <a:latin typeface="Stencil Std" panose="04020904080802020404" pitchFamily="82" charset="0"/>
              <a:ea typeface="+mn-ea"/>
            </a:endParaRPr>
          </a:p>
        </p:txBody>
      </p:sp>
      <p:sp>
        <p:nvSpPr>
          <p:cNvPr id="9" name="MH_SubTitle_4"/>
          <p:cNvSpPr txBox="1">
            <a:spLocks noChangeArrowheads="1"/>
          </p:cNvSpPr>
          <p:nvPr>
            <p:custDataLst>
              <p:tags r:id="rId7"/>
            </p:custDataLst>
          </p:nvPr>
        </p:nvSpPr>
        <p:spPr bwMode="auto">
          <a:xfrm>
            <a:off x="4920636" y="4858508"/>
            <a:ext cx="2073425" cy="7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安全管理</a:t>
            </a:r>
            <a:r>
              <a:rPr lang="zh-CN" altLang="en-US" sz="1600" dirty="0">
                <a:latin typeface="华文隶书" panose="02010800040101010101" pitchFamily="2" charset="-122"/>
                <a:ea typeface="华文隶书" panose="02010800040101010101" pitchFamily="2" charset="-122"/>
              </a:rPr>
              <a:t>改善的目标和方向提供参考</a:t>
            </a:r>
            <a:endParaRPr lang="en-US" altLang="zh-CN" sz="1600" dirty="0">
              <a:latin typeface="华文隶书" panose="02010800040101010101" pitchFamily="2" charset="-122"/>
              <a:ea typeface="华文隶书" panose="02010800040101010101" pitchFamily="2" charset="-122"/>
            </a:endParaRPr>
          </a:p>
        </p:txBody>
      </p:sp>
      <p:sp>
        <p:nvSpPr>
          <p:cNvPr id="10" name="MH_SubTitle_1"/>
          <p:cNvSpPr txBox="1">
            <a:spLocks noChangeArrowheads="1"/>
          </p:cNvSpPr>
          <p:nvPr>
            <p:custDataLst>
              <p:tags r:id="rId8"/>
            </p:custDataLst>
          </p:nvPr>
        </p:nvSpPr>
        <p:spPr bwMode="auto">
          <a:xfrm>
            <a:off x="2267337" y="1834056"/>
            <a:ext cx="1968731" cy="7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了解</a:t>
            </a:r>
            <a:r>
              <a:rPr lang="zh-CN" altLang="en-US" sz="1600" dirty="0">
                <a:latin typeface="华文隶书" panose="02010800040101010101" pitchFamily="2" charset="-122"/>
                <a:ea typeface="华文隶书" panose="02010800040101010101" pitchFamily="2" charset="-122"/>
              </a:rPr>
              <a:t>公司整体的安全状况提供参考</a:t>
            </a:r>
            <a:endParaRPr lang="en-US" altLang="zh-CN" sz="1600" dirty="0">
              <a:latin typeface="华文隶书" panose="02010800040101010101" pitchFamily="2" charset="-122"/>
              <a:ea typeface="华文隶书" panose="02010800040101010101" pitchFamily="2" charset="-122"/>
            </a:endParaRPr>
          </a:p>
        </p:txBody>
      </p:sp>
      <p:sp>
        <p:nvSpPr>
          <p:cNvPr id="11" name="MH_SubTitle_5"/>
          <p:cNvSpPr txBox="1">
            <a:spLocks noChangeArrowheads="1"/>
          </p:cNvSpPr>
          <p:nvPr>
            <p:custDataLst>
              <p:tags r:id="rId9"/>
            </p:custDataLst>
          </p:nvPr>
        </p:nvSpPr>
        <p:spPr bwMode="auto">
          <a:xfrm>
            <a:off x="2846141" y="5013383"/>
            <a:ext cx="1736183" cy="7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为</a:t>
            </a:r>
            <a:r>
              <a:rPr lang="zh-CN" altLang="en-US" sz="1600" dirty="0">
                <a:latin typeface="华文隶书" panose="02010800040101010101" pitchFamily="2" charset="-122"/>
                <a:ea typeface="华文隶书" panose="02010800040101010101" pitchFamily="2" charset="-122"/>
              </a:rPr>
              <a:t>公司领导层决策参考和依据</a:t>
            </a:r>
            <a:endParaRPr lang="en-US" altLang="zh-CN" sz="1600" dirty="0">
              <a:latin typeface="华文隶书" panose="02010800040101010101" pitchFamily="2" charset="-122"/>
              <a:ea typeface="华文隶书" panose="02010800040101010101" pitchFamily="2" charset="-122"/>
            </a:endParaRPr>
          </a:p>
        </p:txBody>
      </p:sp>
      <p:sp>
        <p:nvSpPr>
          <p:cNvPr id="12" name="MH_SubTitle_6"/>
          <p:cNvSpPr txBox="1">
            <a:spLocks noChangeArrowheads="1"/>
          </p:cNvSpPr>
          <p:nvPr>
            <p:custDataLst>
              <p:tags r:id="rId10"/>
            </p:custDataLst>
          </p:nvPr>
        </p:nvSpPr>
        <p:spPr bwMode="auto">
          <a:xfrm>
            <a:off x="1605799" y="3504079"/>
            <a:ext cx="1323076" cy="73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安全</a:t>
            </a:r>
            <a:r>
              <a:rPr lang="zh-CN" altLang="en-US" sz="1600" dirty="0">
                <a:latin typeface="华文隶书" panose="02010800040101010101" pitchFamily="2" charset="-122"/>
                <a:ea typeface="华文隶书" panose="02010800040101010101" pitchFamily="2" charset="-122"/>
              </a:rPr>
              <a:t>绩效考核的依据</a:t>
            </a:r>
            <a:endParaRPr lang="en-US" altLang="zh-CN" sz="1600" dirty="0">
              <a:latin typeface="华文隶书" panose="02010800040101010101" pitchFamily="2" charset="-122"/>
              <a:ea typeface="华文隶书" panose="02010800040101010101" pitchFamily="2" charset="-122"/>
            </a:endParaRPr>
          </a:p>
        </p:txBody>
      </p:sp>
      <p:sp>
        <p:nvSpPr>
          <p:cNvPr id="13" name="MH_SubTitle_3"/>
          <p:cNvSpPr txBox="1">
            <a:spLocks noChangeArrowheads="1"/>
          </p:cNvSpPr>
          <p:nvPr>
            <p:custDataLst>
              <p:tags r:id="rId11"/>
            </p:custDataLst>
          </p:nvPr>
        </p:nvSpPr>
        <p:spPr bwMode="auto">
          <a:xfrm>
            <a:off x="6245301" y="3144652"/>
            <a:ext cx="1497520" cy="73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识别</a:t>
            </a:r>
            <a:r>
              <a:rPr lang="zh-CN" altLang="en-US" sz="1600" dirty="0">
                <a:latin typeface="华文隶书" panose="02010800040101010101" pitchFamily="2" charset="-122"/>
                <a:ea typeface="华文隶书" panose="02010800040101010101" pitchFamily="2" charset="-122"/>
              </a:rPr>
              <a:t>安全管理的薄弱环节</a:t>
            </a:r>
            <a:endParaRPr lang="en-US" altLang="zh-CN" sz="1600" dirty="0">
              <a:latin typeface="华文隶书" panose="02010800040101010101" pitchFamily="2" charset="-122"/>
              <a:ea typeface="华文隶书" panose="02010800040101010101" pitchFamily="2" charset="-122"/>
            </a:endParaRPr>
          </a:p>
        </p:txBody>
      </p:sp>
      <p:sp>
        <p:nvSpPr>
          <p:cNvPr id="14" name="MH_SubTitle_2"/>
          <p:cNvSpPr txBox="1">
            <a:spLocks noChangeArrowheads="1"/>
          </p:cNvSpPr>
          <p:nvPr>
            <p:custDataLst>
              <p:tags r:id="rId12"/>
            </p:custDataLst>
          </p:nvPr>
        </p:nvSpPr>
        <p:spPr bwMode="auto">
          <a:xfrm>
            <a:off x="5252598" y="1933410"/>
            <a:ext cx="1324665" cy="73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600" dirty="0" smtClean="0">
                <a:latin typeface="华文隶书" panose="02010800040101010101" pitchFamily="2" charset="-122"/>
                <a:ea typeface="华文隶书" panose="02010800040101010101" pitchFamily="2" charset="-122"/>
              </a:rPr>
              <a:t>预测</a:t>
            </a:r>
            <a:r>
              <a:rPr lang="zh-CN" altLang="en-US" sz="1600" dirty="0">
                <a:latin typeface="华文隶书" panose="02010800040101010101" pitchFamily="2" charset="-122"/>
                <a:ea typeface="华文隶书" panose="02010800040101010101" pitchFamily="2" charset="-122"/>
              </a:rPr>
              <a:t>安全形势先导指标</a:t>
            </a:r>
            <a:endParaRPr lang="en-US" altLang="zh-CN" sz="1600" dirty="0">
              <a:latin typeface="华文隶书" panose="02010800040101010101" pitchFamily="2" charset="-122"/>
              <a:ea typeface="华文隶书" panose="02010800040101010101" pitchFamily="2" charset="-122"/>
            </a:endParaRPr>
          </a:p>
        </p:txBody>
      </p:sp>
      <p:sp>
        <p:nvSpPr>
          <p:cNvPr id="15" name="MH_Other_1"/>
          <p:cNvSpPr>
            <a:spLocks/>
          </p:cNvSpPr>
          <p:nvPr/>
        </p:nvSpPr>
        <p:spPr bwMode="auto">
          <a:xfrm rot="19743805">
            <a:off x="806450" y="1004888"/>
            <a:ext cx="173038" cy="514350"/>
          </a:xfrm>
          <a:custGeom>
            <a:avLst/>
            <a:gdLst>
              <a:gd name="T0" fmla="*/ 128434 w 128434"/>
              <a:gd name="T1" fmla="*/ 64576 h 416103"/>
              <a:gd name="T2" fmla="*/ 128434 w 128434"/>
              <a:gd name="T3" fmla="*/ 416103 h 416103"/>
              <a:gd name="T4" fmla="*/ 0 w 128434"/>
              <a:gd name="T5" fmla="*/ 339125 h 416103"/>
              <a:gd name="T6" fmla="*/ 0 w 128434"/>
              <a:gd name="T7" fmla="*/ 0 h 416103"/>
              <a:gd name="T8" fmla="*/ 128434 w 128434"/>
              <a:gd name="T9" fmla="*/ 64576 h 416103"/>
            </a:gdLst>
            <a:ahLst/>
            <a:cxnLst>
              <a:cxn ang="0">
                <a:pos x="T0" y="T1"/>
              </a:cxn>
              <a:cxn ang="0">
                <a:pos x="T2" y="T3"/>
              </a:cxn>
              <a:cxn ang="0">
                <a:pos x="T4" y="T5"/>
              </a:cxn>
              <a:cxn ang="0">
                <a:pos x="T6" y="T7"/>
              </a:cxn>
              <a:cxn ang="0">
                <a:pos x="T8" y="T9"/>
              </a:cxn>
            </a:cxnLst>
            <a:rect l="0" t="0" r="r" b="b"/>
            <a:pathLst>
              <a:path w="128434" h="416103">
                <a:moveTo>
                  <a:pt x="128434" y="64576"/>
                </a:moveTo>
                <a:lnTo>
                  <a:pt x="128434" y="416103"/>
                </a:lnTo>
                <a:lnTo>
                  <a:pt x="0" y="339125"/>
                </a:lnTo>
                <a:lnTo>
                  <a:pt x="0" y="0"/>
                </a:lnTo>
                <a:lnTo>
                  <a:pt x="128434" y="64576"/>
                </a:lnTo>
                <a:close/>
              </a:path>
            </a:pathLst>
          </a:custGeom>
          <a:solidFill>
            <a:srgbClr val="00B0F0"/>
          </a:solidFill>
          <a:ln>
            <a:noFill/>
          </a:ln>
          <a:extLst/>
        </p:spPr>
        <p:txBody>
          <a:bodyPr anchor="ctr"/>
          <a:lstStyle/>
          <a:p>
            <a:endParaRPr lang="zh-CN" altLang="en-US"/>
          </a:p>
        </p:txBody>
      </p:sp>
      <p:sp>
        <p:nvSpPr>
          <p:cNvPr id="16" name="MH_Other_2"/>
          <p:cNvSpPr>
            <a:spLocks/>
          </p:cNvSpPr>
          <p:nvPr/>
        </p:nvSpPr>
        <p:spPr bwMode="auto">
          <a:xfrm rot="19743805">
            <a:off x="1079500" y="1004888"/>
            <a:ext cx="171450" cy="514350"/>
          </a:xfrm>
          <a:custGeom>
            <a:avLst/>
            <a:gdLst>
              <a:gd name="T0" fmla="*/ 128434 w 128434"/>
              <a:gd name="T1" fmla="*/ 64576 h 416103"/>
              <a:gd name="T2" fmla="*/ 128434 w 128434"/>
              <a:gd name="T3" fmla="*/ 416103 h 416103"/>
              <a:gd name="T4" fmla="*/ 0 w 128434"/>
              <a:gd name="T5" fmla="*/ 339125 h 416103"/>
              <a:gd name="T6" fmla="*/ 0 w 128434"/>
              <a:gd name="T7" fmla="*/ 0 h 416103"/>
              <a:gd name="T8" fmla="*/ 128434 w 128434"/>
              <a:gd name="T9" fmla="*/ 64576 h 416103"/>
            </a:gdLst>
            <a:ahLst/>
            <a:cxnLst>
              <a:cxn ang="0">
                <a:pos x="T0" y="T1"/>
              </a:cxn>
              <a:cxn ang="0">
                <a:pos x="T2" y="T3"/>
              </a:cxn>
              <a:cxn ang="0">
                <a:pos x="T4" y="T5"/>
              </a:cxn>
              <a:cxn ang="0">
                <a:pos x="T6" y="T7"/>
              </a:cxn>
              <a:cxn ang="0">
                <a:pos x="T8" y="T9"/>
              </a:cxn>
            </a:cxnLst>
            <a:rect l="0" t="0" r="r" b="b"/>
            <a:pathLst>
              <a:path w="128434" h="416103">
                <a:moveTo>
                  <a:pt x="128434" y="64576"/>
                </a:moveTo>
                <a:lnTo>
                  <a:pt x="128434" y="416103"/>
                </a:lnTo>
                <a:lnTo>
                  <a:pt x="0" y="339125"/>
                </a:lnTo>
                <a:lnTo>
                  <a:pt x="0" y="0"/>
                </a:lnTo>
                <a:lnTo>
                  <a:pt x="128434" y="6457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 name="MH_Desc_1"/>
          <p:cNvSpPr>
            <a:spLocks noChangeArrowheads="1"/>
          </p:cNvSpPr>
          <p:nvPr/>
        </p:nvSpPr>
        <p:spPr bwMode="auto">
          <a:xfrm>
            <a:off x="1441450" y="1025526"/>
            <a:ext cx="7237413" cy="525462"/>
          </a:xfrm>
          <a:custGeom>
            <a:avLst/>
            <a:gdLst>
              <a:gd name="T0" fmla="*/ 0 w 2520280"/>
              <a:gd name="T1" fmla="*/ 1050925 h 1872208"/>
              <a:gd name="T2" fmla="*/ 7237413 w 2520280"/>
              <a:gd name="T3" fmla="*/ 1050925 h 1872208"/>
              <a:gd name="T4" fmla="*/ 0 w 2520280"/>
              <a:gd name="T5" fmla="*/ 1050925 h 1872208"/>
              <a:gd name="T6" fmla="*/ 0 w 2520280"/>
              <a:gd name="T7" fmla="*/ 0 h 1872208"/>
              <a:gd name="T8" fmla="*/ 263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sz="2000" dirty="0" smtClean="0">
                <a:latin typeface="MHeiTGB-Medium-U"/>
                <a:ea typeface="MHeiTGB-Medium-U"/>
              </a:rPr>
              <a:t>行为观察数据可应用但不仅限于：</a:t>
            </a:r>
            <a:endParaRPr lang="zh-CN" altLang="en-US" sz="2000" dirty="0">
              <a:latin typeface="微软雅黑" pitchFamily="34" charset="-122"/>
              <a:ea typeface="微软雅黑" pitchFamily="34" charset="-122"/>
            </a:endParaRPr>
          </a:p>
        </p:txBody>
      </p:sp>
      <p:sp>
        <p:nvSpPr>
          <p:cNvPr id="18" name="标题 1"/>
          <p:cNvSpPr txBox="1">
            <a:spLocks/>
          </p:cNvSpPr>
          <p:nvPr/>
        </p:nvSpPr>
        <p:spPr>
          <a:xfrm>
            <a:off x="683924" y="-9725"/>
            <a:ext cx="5094408" cy="663334"/>
          </a:xfrm>
          <a:prstGeom prst="rect">
            <a:avLst/>
          </a:prstGeom>
        </p:spPr>
        <p:txBody>
          <a:bodyPr anchor="ctr"/>
          <a:lstStyle>
            <a:lvl1pPr algn="l" rtl="0" eaLnBrk="0" fontAlgn="base" hangingPunct="0">
              <a:spcBef>
                <a:spcPct val="0"/>
              </a:spcBef>
              <a:spcAft>
                <a:spcPct val="0"/>
              </a:spcAft>
              <a:defRPr lang="zh-CN" altLang="en-US" sz="2600" b="1" dirty="0" smtClean="0">
                <a:solidFill>
                  <a:schemeClr val="tx2"/>
                </a:solidFill>
                <a:latin typeface="微软雅黑" pitchFamily="34" charset="-122"/>
                <a:ea typeface="微软雅黑" pitchFamily="34" charset="-122"/>
                <a:cs typeface="华文细黑" pitchFamily="2" charset="-122"/>
              </a:defRPr>
            </a:lvl1pPr>
            <a:lvl2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2pPr>
            <a:lvl3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3pPr>
            <a:lvl4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4pPr>
            <a:lvl5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5pPr>
            <a:lvl6pPr marL="4572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6pPr>
            <a:lvl7pPr marL="9144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7pPr>
            <a:lvl8pPr marL="13716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8pPr>
            <a:lvl9pPr marL="18288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9pPr>
          </a:lstStyle>
          <a:p>
            <a:pPr>
              <a:buFontTx/>
            </a:pPr>
            <a:r>
              <a:rPr lang="zh-CN" altLang="en-US" kern="0" dirty="0" smtClean="0"/>
              <a:t>观察数据的应用</a:t>
            </a:r>
            <a:endParaRPr lang="zh-CN" altLang="en-US" kern="0" dirty="0"/>
          </a:p>
        </p:txBody>
      </p:sp>
      <p:pic>
        <p:nvPicPr>
          <p:cNvPr id="19" name="图片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1851372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a:spLocks/>
          </p:cNvSpPr>
          <p:nvPr/>
        </p:nvSpPr>
        <p:spPr>
          <a:xfrm>
            <a:off x="683924" y="-9725"/>
            <a:ext cx="5094408" cy="663334"/>
          </a:xfrm>
          <a:prstGeom prst="rect">
            <a:avLst/>
          </a:prstGeom>
        </p:spPr>
        <p:txBody>
          <a:bodyPr anchor="ctr"/>
          <a:lstStyle>
            <a:lvl1pPr algn="l" rtl="0" eaLnBrk="0" fontAlgn="base" hangingPunct="0">
              <a:spcBef>
                <a:spcPct val="0"/>
              </a:spcBef>
              <a:spcAft>
                <a:spcPct val="0"/>
              </a:spcAft>
              <a:defRPr lang="zh-CN" altLang="en-US" sz="2600" b="1" dirty="0" smtClean="0">
                <a:solidFill>
                  <a:schemeClr val="tx2"/>
                </a:solidFill>
                <a:latin typeface="微软雅黑" pitchFamily="34" charset="-122"/>
                <a:ea typeface="微软雅黑" pitchFamily="34" charset="-122"/>
                <a:cs typeface="华文细黑" pitchFamily="2" charset="-122"/>
              </a:defRPr>
            </a:lvl1pPr>
            <a:lvl2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2pPr>
            <a:lvl3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3pPr>
            <a:lvl4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4pPr>
            <a:lvl5pPr algn="l" rtl="0" eaLnBrk="0" fontAlgn="base" hangingPunct="0">
              <a:spcBef>
                <a:spcPct val="0"/>
              </a:spcBef>
              <a:spcAft>
                <a:spcPct val="0"/>
              </a:spcAft>
              <a:defRPr sz="2000" b="1">
                <a:solidFill>
                  <a:schemeClr val="tx2"/>
                </a:solidFill>
                <a:latin typeface="华文细黑" pitchFamily="2" charset="-122"/>
                <a:ea typeface="华文细黑" pitchFamily="2" charset="-122"/>
                <a:cs typeface="MHeiTGB-Medium-U"/>
              </a:defRPr>
            </a:lvl5pPr>
            <a:lvl6pPr marL="4572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6pPr>
            <a:lvl7pPr marL="9144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7pPr>
            <a:lvl8pPr marL="13716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8pPr>
            <a:lvl9pPr marL="1828800" algn="l" rtl="0" eaLnBrk="1" fontAlgn="base" hangingPunct="1">
              <a:spcBef>
                <a:spcPct val="0"/>
              </a:spcBef>
              <a:spcAft>
                <a:spcPct val="0"/>
              </a:spcAft>
              <a:defRPr sz="2500">
                <a:solidFill>
                  <a:schemeClr val="tx2"/>
                </a:solidFill>
                <a:latin typeface="MHeiTGB-Medium-U" pitchFamily="34" charset="-122"/>
                <a:ea typeface="MHeiTGB-Medium-U" pitchFamily="34" charset="-122"/>
              </a:defRPr>
            </a:lvl9pPr>
          </a:lstStyle>
          <a:p>
            <a:pPr>
              <a:buFontTx/>
            </a:pPr>
            <a:endParaRPr lang="zh-CN" altLang="en-US" kern="0" dirty="0"/>
          </a:p>
        </p:txBody>
      </p:sp>
      <p:grpSp>
        <p:nvGrpSpPr>
          <p:cNvPr id="19" name="组 18"/>
          <p:cNvGrpSpPr/>
          <p:nvPr/>
        </p:nvGrpSpPr>
        <p:grpSpPr>
          <a:xfrm>
            <a:off x="613831" y="1427710"/>
            <a:ext cx="1922409" cy="3970004"/>
            <a:chOff x="613831" y="1427710"/>
            <a:chExt cx="1922409" cy="3970004"/>
          </a:xfrm>
        </p:grpSpPr>
        <p:sp>
          <p:nvSpPr>
            <p:cNvPr id="20" name="燕尾形 19"/>
            <p:cNvSpPr/>
            <p:nvPr/>
          </p:nvSpPr>
          <p:spPr bwMode="auto">
            <a:xfrm rot="5400000">
              <a:off x="811920" y="2548593"/>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21" name="燕尾形 20"/>
            <p:cNvSpPr/>
            <p:nvPr/>
          </p:nvSpPr>
          <p:spPr bwMode="auto">
            <a:xfrm rot="5400000">
              <a:off x="811920" y="3824486"/>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dirty="0" smtClean="0">
                <a:ln>
                  <a:noFill/>
                </a:ln>
                <a:solidFill>
                  <a:schemeClr val="tx1"/>
                </a:solidFill>
                <a:effectLst/>
                <a:latin typeface="Arial" pitchFamily="34" charset="0"/>
                <a:ea typeface="宋体" pitchFamily="2" charset="-122"/>
              </a:endParaRPr>
            </a:p>
          </p:txBody>
        </p:sp>
        <p:grpSp>
          <p:nvGrpSpPr>
            <p:cNvPr id="22" name="组 21"/>
            <p:cNvGrpSpPr/>
            <p:nvPr/>
          </p:nvGrpSpPr>
          <p:grpSpPr>
            <a:xfrm>
              <a:off x="656910" y="1427710"/>
              <a:ext cx="1728240" cy="1418217"/>
              <a:chOff x="656910" y="1427710"/>
              <a:chExt cx="1728240" cy="1418217"/>
            </a:xfrm>
          </p:grpSpPr>
          <p:sp>
            <p:nvSpPr>
              <p:cNvPr id="25" name="燕尾形 24"/>
              <p:cNvSpPr/>
              <p:nvPr/>
            </p:nvSpPr>
            <p:spPr bwMode="auto">
              <a:xfrm rot="5400000">
                <a:off x="811921" y="1272699"/>
                <a:ext cx="1418217" cy="1728240"/>
              </a:xfrm>
              <a:prstGeom prst="chevron">
                <a:avLst>
                  <a:gd name="adj" fmla="val 24604"/>
                </a:avLst>
              </a:pr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26" name="文本框 25"/>
              <p:cNvSpPr txBox="1"/>
              <p:nvPr/>
            </p:nvSpPr>
            <p:spPr>
              <a:xfrm>
                <a:off x="764923" y="1875376"/>
                <a:ext cx="1620226" cy="646331"/>
              </a:xfrm>
              <a:prstGeom prst="rect">
                <a:avLst/>
              </a:prstGeom>
              <a:noFill/>
            </p:spPr>
            <p:txBody>
              <a:bodyPr wrap="square" rtlCol="0">
                <a:spAutoFit/>
              </a:bodyPr>
              <a:lstStyle/>
              <a:p>
                <a:r>
                  <a:rPr kumimoji="1" lang="zh-CN" altLang="en-US" dirty="0" smtClean="0">
                    <a:latin typeface="微软雅黑" panose="020B0503020204020204" pitchFamily="34" charset="-122"/>
                    <a:ea typeface="微软雅黑" panose="020B0503020204020204" pitchFamily="34" charset="-122"/>
                  </a:rPr>
                  <a:t>安全行为观察项目推动设计</a:t>
                </a:r>
                <a:endParaRPr kumimoji="1" lang="zh-CN" altLang="en-US" dirty="0">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764923" y="3160709"/>
              <a:ext cx="1620226" cy="646331"/>
            </a:xfrm>
            <a:prstGeom prst="rect">
              <a:avLst/>
            </a:prstGeom>
            <a:noFill/>
          </p:spPr>
          <p:txBody>
            <a:bodyPr wrap="square" rtlCol="0">
              <a:spAutoFit/>
            </a:bodyPr>
            <a:lstStyle/>
            <a:p>
              <a:pPr algn="ctr"/>
              <a:r>
                <a:rPr kumimoji="1" lang="zh-CN" altLang="en-US" dirty="0" smtClean="0">
                  <a:latin typeface="微软雅黑" panose="020B0503020204020204" pitchFamily="34" charset="-122"/>
                  <a:ea typeface="微软雅黑" panose="020B0503020204020204" pitchFamily="34" charset="-122"/>
                </a:rPr>
                <a:t>实施</a:t>
              </a:r>
              <a:endParaRPr kumimoji="1" lang="en-US" altLang="zh-CN" dirty="0" smtClean="0">
                <a:latin typeface="微软雅黑" panose="020B0503020204020204" pitchFamily="34" charset="-122"/>
                <a:ea typeface="微软雅黑" panose="020B0503020204020204" pitchFamily="34" charset="-122"/>
              </a:endParaRPr>
            </a:p>
            <a:p>
              <a:pPr algn="ctr"/>
              <a:r>
                <a:rPr kumimoji="1" lang="zh-CN" altLang="en-US" dirty="0" smtClean="0">
                  <a:latin typeface="微软雅黑" panose="020B0503020204020204" pitchFamily="34" charset="-122"/>
                  <a:ea typeface="微软雅黑" panose="020B0503020204020204" pitchFamily="34" charset="-122"/>
                </a:rPr>
                <a:t>安全行为观察</a:t>
              </a:r>
              <a:endParaRPr kumimoji="1"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613831" y="4436603"/>
              <a:ext cx="1922409" cy="646331"/>
            </a:xfrm>
            <a:prstGeom prst="rect">
              <a:avLst/>
            </a:prstGeom>
          </p:spPr>
          <p:txBody>
            <a:bodyPr wrap="square">
              <a:spAutoFit/>
            </a:bodyPr>
            <a:lstStyle/>
            <a:p>
              <a:pPr algn="ctr"/>
              <a:r>
                <a:rPr kumimoji="1" lang="zh-CN" altLang="en-US" dirty="0" smtClean="0"/>
                <a:t>持续保持</a:t>
              </a:r>
              <a:endParaRPr kumimoji="1" lang="en-US" altLang="zh-CN" dirty="0" smtClean="0"/>
            </a:p>
            <a:p>
              <a:pPr algn="ctr"/>
              <a:r>
                <a:rPr kumimoji="1" lang="zh-CN" altLang="en-US" dirty="0" smtClean="0"/>
                <a:t>安全行为观察</a:t>
              </a:r>
              <a:endParaRPr kumimoji="1" lang="zh-CN" altLang="en-US" dirty="0"/>
            </a:p>
          </p:txBody>
        </p:sp>
      </p:grpSp>
      <p:grpSp>
        <p:nvGrpSpPr>
          <p:cNvPr id="28" name="组 27"/>
          <p:cNvGrpSpPr/>
          <p:nvPr/>
        </p:nvGrpSpPr>
        <p:grpSpPr>
          <a:xfrm>
            <a:off x="656909" y="3979498"/>
            <a:ext cx="1728240" cy="1418217"/>
            <a:chOff x="656910" y="1427710"/>
            <a:chExt cx="1728240" cy="1418217"/>
          </a:xfrm>
          <a:solidFill>
            <a:srgbClr val="FFCC66"/>
          </a:solidFill>
        </p:grpSpPr>
        <p:sp>
          <p:nvSpPr>
            <p:cNvPr id="29" name="燕尾形 28"/>
            <p:cNvSpPr/>
            <p:nvPr/>
          </p:nvSpPr>
          <p:spPr bwMode="auto">
            <a:xfrm rot="5400000">
              <a:off x="811921" y="1272699"/>
              <a:ext cx="1418217" cy="1728240"/>
            </a:xfrm>
            <a:prstGeom prst="chevron">
              <a:avLst>
                <a:gd name="adj" fmla="val 24604"/>
              </a:avLst>
            </a:prstGeom>
            <a:grpFill/>
            <a:ln w="63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square" lIns="144000" tIns="72000" rIns="72000" bIns="72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sng" strike="noStrike" cap="none" normalizeH="0" baseline="0" smtClean="0">
                <a:ln>
                  <a:noFill/>
                </a:ln>
                <a:solidFill>
                  <a:schemeClr val="tx1"/>
                </a:solidFill>
                <a:effectLst/>
                <a:latin typeface="Arial" pitchFamily="34" charset="0"/>
                <a:ea typeface="宋体" pitchFamily="2" charset="-122"/>
              </a:endParaRPr>
            </a:p>
          </p:txBody>
        </p:sp>
        <p:sp>
          <p:nvSpPr>
            <p:cNvPr id="30" name="文本框 29"/>
            <p:cNvSpPr txBox="1"/>
            <p:nvPr/>
          </p:nvSpPr>
          <p:spPr>
            <a:xfrm>
              <a:off x="764923" y="1875376"/>
              <a:ext cx="1620226" cy="646331"/>
            </a:xfrm>
            <a:prstGeom prst="rect">
              <a:avLst/>
            </a:prstGeom>
            <a:grpFill/>
          </p:spPr>
          <p:txBody>
            <a:bodyPr wrap="square" rtlCol="0">
              <a:spAutoFit/>
            </a:bodyPr>
            <a:lstStyle/>
            <a:p>
              <a:pPr algn="ctr"/>
              <a:r>
                <a:rPr kumimoji="1" lang="zh-CN" altLang="en-US" dirty="0" smtClean="0">
                  <a:solidFill>
                    <a:srgbClr val="FF0000"/>
                  </a:solidFill>
                  <a:latin typeface="微软雅黑" panose="020B0503020204020204" pitchFamily="34" charset="-122"/>
                  <a:ea typeface="微软雅黑" panose="020B0503020204020204" pitchFamily="34" charset="-122"/>
                </a:rPr>
                <a:t>持续保持</a:t>
              </a:r>
              <a:endParaRPr kumimoji="1" lang="en-US" altLang="zh-CN" dirty="0" smtClean="0">
                <a:solidFill>
                  <a:srgbClr val="FF0000"/>
                </a:solidFill>
                <a:latin typeface="微软雅黑" panose="020B0503020204020204" pitchFamily="34" charset="-122"/>
                <a:ea typeface="微软雅黑" panose="020B0503020204020204" pitchFamily="34" charset="-122"/>
              </a:endParaRPr>
            </a:p>
            <a:p>
              <a:pPr algn="ctr"/>
              <a:r>
                <a:rPr kumimoji="1" lang="zh-CN" altLang="en-US" dirty="0" smtClean="0">
                  <a:solidFill>
                    <a:srgbClr val="FF0000"/>
                  </a:solidFill>
                  <a:latin typeface="微软雅黑" panose="020B0503020204020204" pitchFamily="34" charset="-122"/>
                  <a:ea typeface="微软雅黑" panose="020B0503020204020204" pitchFamily="34" charset="-122"/>
                </a:rPr>
                <a:t>安全行为观察</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grpSp>
      <p:sp>
        <p:nvSpPr>
          <p:cNvPr id="31" name="Rectangle 2"/>
          <p:cNvSpPr txBox="1">
            <a:spLocks noChangeArrowheads="1"/>
          </p:cNvSpPr>
          <p:nvPr/>
        </p:nvSpPr>
        <p:spPr>
          <a:xfrm>
            <a:off x="587726" y="93539"/>
            <a:ext cx="5759450" cy="525462"/>
          </a:xfrm>
          <a:prstGeom prst="rect">
            <a:avLst/>
          </a:prstGeom>
          <a:noFill/>
        </p:spPr>
        <p:txBody>
          <a:bodyPr/>
          <a:lstStyle>
            <a:defPPr>
              <a:defRPr lang="zh-CN"/>
            </a:defPPr>
            <a:lvl1pPr>
              <a:buFontTx/>
              <a:defRPr sz="2500" b="1" kern="0">
                <a:latin typeface="微软雅黑" panose="020B0503020204020204" pitchFamily="34" charset="-122"/>
                <a:ea typeface="微软雅黑" panose="020B0503020204020204" pitchFamily="34" charset="-122"/>
                <a:cs typeface="+mj-cs"/>
              </a:defRPr>
            </a:lvl1pPr>
            <a:lvl2pPr>
              <a:defRPr sz="2500">
                <a:solidFill>
                  <a:schemeClr val="tx2"/>
                </a:solidFill>
                <a:latin typeface="MHeiTGB-Medium-U"/>
                <a:ea typeface="MHeiTGB-Medium-U"/>
                <a:cs typeface="MHeiTGB-Medium-U"/>
              </a:defRPr>
            </a:lvl2pPr>
            <a:lvl3pPr>
              <a:defRPr sz="2500">
                <a:solidFill>
                  <a:schemeClr val="tx2"/>
                </a:solidFill>
                <a:latin typeface="MHeiTGB-Medium-U"/>
                <a:ea typeface="MHeiTGB-Medium-U"/>
                <a:cs typeface="MHeiTGB-Medium-U"/>
              </a:defRPr>
            </a:lvl3pPr>
            <a:lvl4pPr>
              <a:defRPr sz="2500">
                <a:solidFill>
                  <a:schemeClr val="tx2"/>
                </a:solidFill>
                <a:latin typeface="MHeiTGB-Medium-U"/>
                <a:ea typeface="MHeiTGB-Medium-U"/>
                <a:cs typeface="MHeiTGB-Medium-U"/>
              </a:defRPr>
            </a:lvl4pPr>
            <a:lvl5pPr>
              <a:defRPr sz="2500">
                <a:solidFill>
                  <a:schemeClr val="tx2"/>
                </a:solidFill>
                <a:latin typeface="MHeiTGB-Medium-U"/>
                <a:ea typeface="MHeiTGB-Medium-U"/>
                <a:cs typeface="MHeiTGB-Medium-U"/>
              </a:defRPr>
            </a:lvl5pPr>
            <a:lvl6pPr marL="457200" eaLnBrk="0" fontAlgn="base" hangingPunct="0">
              <a:spcBef>
                <a:spcPct val="0"/>
              </a:spcBef>
              <a:spcAft>
                <a:spcPct val="0"/>
              </a:spcAft>
              <a:defRPr sz="2500">
                <a:solidFill>
                  <a:schemeClr val="tx2"/>
                </a:solidFill>
                <a:latin typeface="MHeiTGB-Medium-U"/>
                <a:ea typeface="MHeiTGB-Medium-U"/>
                <a:cs typeface="MHeiTGB-Medium-U"/>
              </a:defRPr>
            </a:lvl6pPr>
            <a:lvl7pPr marL="914400" eaLnBrk="0" fontAlgn="base" hangingPunct="0">
              <a:spcBef>
                <a:spcPct val="0"/>
              </a:spcBef>
              <a:spcAft>
                <a:spcPct val="0"/>
              </a:spcAft>
              <a:defRPr sz="2500">
                <a:solidFill>
                  <a:schemeClr val="tx2"/>
                </a:solidFill>
                <a:latin typeface="MHeiTGB-Medium-U"/>
                <a:ea typeface="MHeiTGB-Medium-U"/>
                <a:cs typeface="MHeiTGB-Medium-U"/>
              </a:defRPr>
            </a:lvl7pPr>
            <a:lvl8pPr marL="1371600" eaLnBrk="0" fontAlgn="base" hangingPunct="0">
              <a:spcBef>
                <a:spcPct val="0"/>
              </a:spcBef>
              <a:spcAft>
                <a:spcPct val="0"/>
              </a:spcAft>
              <a:defRPr sz="2500">
                <a:solidFill>
                  <a:schemeClr val="tx2"/>
                </a:solidFill>
                <a:latin typeface="MHeiTGB-Medium-U"/>
                <a:ea typeface="MHeiTGB-Medium-U"/>
                <a:cs typeface="MHeiTGB-Medium-U"/>
              </a:defRPr>
            </a:lvl8pPr>
            <a:lvl9pPr marL="1828800" eaLnBrk="0" fontAlgn="base" hangingPunct="0">
              <a:spcBef>
                <a:spcPct val="0"/>
              </a:spcBef>
              <a:spcAft>
                <a:spcPct val="0"/>
              </a:spcAft>
              <a:defRPr sz="2500">
                <a:solidFill>
                  <a:schemeClr val="tx2"/>
                </a:solidFill>
                <a:latin typeface="MHeiTGB-Medium-U"/>
                <a:ea typeface="MHeiTGB-Medium-U"/>
                <a:cs typeface="MHeiTGB-Medium-U"/>
              </a:defRPr>
            </a:lvl9pPr>
          </a:lstStyle>
          <a:p>
            <a:r>
              <a:rPr lang="zh-CN" altLang="en-US" dirty="0"/>
              <a:t>企业如何建立行为安全管理系统</a:t>
            </a:r>
          </a:p>
        </p:txBody>
      </p:sp>
      <p:sp>
        <p:nvSpPr>
          <p:cNvPr id="2" name="矩形 1"/>
          <p:cNvSpPr/>
          <p:nvPr/>
        </p:nvSpPr>
        <p:spPr>
          <a:xfrm>
            <a:off x="3241398" y="1710782"/>
            <a:ext cx="4859068" cy="646331"/>
          </a:xfrm>
          <a:prstGeom prst="rect">
            <a:avLst/>
          </a:prstGeom>
        </p:spPr>
        <p:txBody>
          <a:bodyPr wrap="square">
            <a:spAutoFit/>
          </a:bodyPr>
          <a:lstStyle/>
          <a:p>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安全</a:t>
            </a:r>
            <a:r>
              <a:rPr lang="zh-CN" altLang="zh-CN" b="1" dirty="0">
                <a:latin typeface="微软雅黑" panose="020B0503020204020204" pitchFamily="34" charset="-122"/>
                <a:ea typeface="微软雅黑" panose="020B0503020204020204" pitchFamily="34" charset="-122"/>
              </a:rPr>
              <a:t>行为观察活动团队牢记并履行自身的职责 </a:t>
            </a:r>
            <a:endParaRPr lang="zh-CN" altLang="en-US" b="1" dirty="0">
              <a:latin typeface="微软雅黑" panose="020B0503020204020204" pitchFamily="34" charset="-122"/>
              <a:ea typeface="微软雅黑" panose="020B0503020204020204" pitchFamily="34" charset="-122"/>
            </a:endParaRPr>
          </a:p>
        </p:txBody>
      </p:sp>
      <p:sp>
        <p:nvSpPr>
          <p:cNvPr id="32" name="矩形 31"/>
          <p:cNvSpPr/>
          <p:nvPr/>
        </p:nvSpPr>
        <p:spPr>
          <a:xfrm>
            <a:off x="3255320" y="2357113"/>
            <a:ext cx="4715048" cy="646331"/>
          </a:xfrm>
          <a:prstGeom prst="rect">
            <a:avLst/>
          </a:prstGeom>
        </p:spPr>
        <p:txBody>
          <a:bodyPr wrap="square">
            <a:spAutoFit/>
          </a:bodyPr>
          <a:lstStyle/>
          <a:p>
            <a:pPr lvl="0" algn="just">
              <a:spcBef>
                <a:spcPts val="1300"/>
              </a:spcBef>
              <a:spcAft>
                <a:spcPts val="1300"/>
              </a:spcAft>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设计</a:t>
            </a:r>
            <a:r>
              <a:rPr lang="zh-CN" altLang="zh-CN" b="1" dirty="0">
                <a:latin typeface="微软雅黑" panose="020B0503020204020204" pitchFamily="34" charset="-122"/>
                <a:ea typeface="微软雅黑" panose="020B0503020204020204" pitchFamily="34" charset="-122"/>
              </a:rPr>
              <a:t>观察目标，坚持观察活动并定期进行总结</a:t>
            </a:r>
          </a:p>
        </p:txBody>
      </p:sp>
      <p:sp>
        <p:nvSpPr>
          <p:cNvPr id="33" name="矩形 32"/>
          <p:cNvSpPr/>
          <p:nvPr/>
        </p:nvSpPr>
        <p:spPr>
          <a:xfrm>
            <a:off x="3252114" y="2912307"/>
            <a:ext cx="3789820" cy="506742"/>
          </a:xfrm>
          <a:prstGeom prst="rect">
            <a:avLst/>
          </a:prstGeom>
        </p:spPr>
        <p:txBody>
          <a:bodyPr wrap="none">
            <a:spAutoFit/>
          </a:bodyPr>
          <a:lstStyle/>
          <a:p>
            <a:pPr lvl="0" algn="just">
              <a:lnSpc>
                <a:spcPct val="173000"/>
              </a:lnSpc>
              <a:spcBef>
                <a:spcPts val="1300"/>
              </a:spcBef>
              <a:spcAft>
                <a:spcPts val="1300"/>
              </a:spcAft>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统计与分析数据并采取改善行为</a:t>
            </a:r>
          </a:p>
        </p:txBody>
      </p:sp>
      <p:sp>
        <p:nvSpPr>
          <p:cNvPr id="34" name="矩形 33"/>
          <p:cNvSpPr/>
          <p:nvPr/>
        </p:nvSpPr>
        <p:spPr>
          <a:xfrm>
            <a:off x="3252114" y="3367772"/>
            <a:ext cx="3789820" cy="506742"/>
          </a:xfrm>
          <a:prstGeom prst="rect">
            <a:avLst/>
          </a:prstGeom>
        </p:spPr>
        <p:txBody>
          <a:bodyPr wrap="none">
            <a:spAutoFit/>
          </a:bodyPr>
          <a:lstStyle/>
          <a:p>
            <a:pPr lvl="0" algn="just">
              <a:lnSpc>
                <a:spcPct val="173000"/>
              </a:lnSpc>
              <a:spcBef>
                <a:spcPts val="1300"/>
              </a:spcBef>
              <a:spcAft>
                <a:spcPts val="1300"/>
              </a:spcAft>
            </a:pP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及时沟通安全行为观察相关信息</a:t>
            </a:r>
          </a:p>
        </p:txBody>
      </p:sp>
      <p:sp>
        <p:nvSpPr>
          <p:cNvPr id="35" name="矩形 34"/>
          <p:cNvSpPr/>
          <p:nvPr/>
        </p:nvSpPr>
        <p:spPr>
          <a:xfrm>
            <a:off x="3252114" y="4473984"/>
            <a:ext cx="2866490" cy="506742"/>
          </a:xfrm>
          <a:prstGeom prst="rect">
            <a:avLst/>
          </a:prstGeom>
        </p:spPr>
        <p:txBody>
          <a:bodyPr wrap="none">
            <a:spAutoFit/>
          </a:bodyPr>
          <a:lstStyle/>
          <a:p>
            <a:pPr lvl="0" algn="just">
              <a:lnSpc>
                <a:spcPct val="173000"/>
              </a:lnSpc>
              <a:spcBef>
                <a:spcPts val="1300"/>
              </a:spcBef>
              <a:spcAft>
                <a:spcPts val="1300"/>
              </a:spcAft>
            </a:pP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展现管理层承诺与支持</a:t>
            </a:r>
          </a:p>
        </p:txBody>
      </p:sp>
      <p:sp>
        <p:nvSpPr>
          <p:cNvPr id="36" name="矩形 35"/>
          <p:cNvSpPr/>
          <p:nvPr/>
        </p:nvSpPr>
        <p:spPr>
          <a:xfrm>
            <a:off x="3235787" y="3920878"/>
            <a:ext cx="3097323" cy="506742"/>
          </a:xfrm>
          <a:prstGeom prst="rect">
            <a:avLst/>
          </a:prstGeom>
        </p:spPr>
        <p:txBody>
          <a:bodyPr wrap="none">
            <a:spAutoFit/>
          </a:bodyPr>
          <a:lstStyle/>
          <a:p>
            <a:pPr lvl="0" algn="just">
              <a:lnSpc>
                <a:spcPct val="173000"/>
              </a:lnSpc>
              <a:spcBef>
                <a:spcPts val="1300"/>
              </a:spcBef>
              <a:spcAft>
                <a:spcPts val="1300"/>
              </a:spcAft>
            </a:pP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基于员工</a:t>
            </a:r>
            <a:r>
              <a:rPr lang="zh-CN" altLang="zh-CN" b="1" dirty="0">
                <a:latin typeface="微软雅黑" panose="020B0503020204020204" pitchFamily="34" charset="-122"/>
                <a:ea typeface="微软雅黑" panose="020B0503020204020204" pitchFamily="34" charset="-122"/>
              </a:rPr>
              <a:t>行为的安全激励</a:t>
            </a: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37627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275726" y="1412778"/>
            <a:ext cx="8544745" cy="419151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lvl="0" eaLnBrk="1" fontAlgn="auto" hangingPunct="1">
              <a:lnSpc>
                <a:spcPct val="150000"/>
              </a:lnSpc>
              <a:spcBef>
                <a:spcPts val="0"/>
              </a:spcBef>
              <a:spcAft>
                <a:spcPts val="600"/>
              </a:spcAft>
              <a:defRPr/>
            </a:pPr>
            <a:r>
              <a:rPr lang="zh-CN" altLang="en-US" sz="1600" b="1" dirty="0" smtClean="0">
                <a:latin typeface="微软雅黑" panose="020B0503020204020204" pitchFamily="34" charset="-122"/>
                <a:ea typeface="微软雅黑" panose="020B0503020204020204" pitchFamily="34" charset="-122"/>
              </a:rPr>
              <a:t>谁来实施行为观察？</a:t>
            </a:r>
            <a:endParaRPr lang="en-US" altLang="zh-CN" sz="1600" b="1"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通常都</a:t>
            </a:r>
            <a:r>
              <a:rPr lang="zh-CN" altLang="en-US" sz="1400" dirty="0">
                <a:latin typeface="微软雅黑" panose="020B0503020204020204" pitchFamily="34" charset="-122"/>
                <a:ea typeface="微软雅黑" panose="020B0503020204020204" pitchFamily="34" charset="-122"/>
              </a:rPr>
              <a:t>力求全体员工参与观察，至少从一开始，让管理人员和主管带头</a:t>
            </a:r>
            <a:r>
              <a:rPr lang="zh-CN" altLang="en-US" sz="1400" dirty="0" smtClean="0">
                <a:latin typeface="微软雅黑" panose="020B0503020204020204" pitchFamily="34" charset="-122"/>
                <a:ea typeface="微软雅黑" panose="020B0503020204020204" pitchFamily="34" charset="-122"/>
              </a:rPr>
              <a:t>开展</a:t>
            </a:r>
            <a:r>
              <a:rPr lang="zh-CN" altLang="en-US" sz="1400" dirty="0">
                <a:latin typeface="微软雅黑" panose="020B0503020204020204" pitchFamily="34" charset="-122"/>
                <a:ea typeface="微软雅黑" panose="020B0503020204020204" pitchFamily="34" charset="-122"/>
              </a:rPr>
              <a:t>行为</a:t>
            </a:r>
            <a:r>
              <a:rPr lang="zh-CN" altLang="en-US" sz="1400" dirty="0" smtClean="0">
                <a:latin typeface="微软雅黑" panose="020B0503020204020204" pitchFamily="34" charset="-122"/>
                <a:ea typeface="微软雅黑" panose="020B0503020204020204" pitchFamily="34" charset="-122"/>
              </a:rPr>
              <a:t>观察</a:t>
            </a:r>
            <a:r>
              <a:rPr lang="zh-CN" altLang="en-US" sz="1400" dirty="0">
                <a:latin typeface="微软雅黑" panose="020B0503020204020204" pitchFamily="34" charset="-122"/>
                <a:ea typeface="微软雅黑" panose="020B0503020204020204" pitchFamily="34" charset="-122"/>
              </a:rPr>
              <a:t>，逐步推广，并最终打造成一个具有风险精神的观察者团队，达到期望的安全绩效。</a:t>
            </a:r>
          </a:p>
          <a:p>
            <a:pPr marL="285750" lvl="0" indent="-285750" eaLnBrk="1" fontAlgn="auto" hangingPunct="1">
              <a:lnSpc>
                <a:spcPct val="150000"/>
              </a:lnSpc>
              <a:spcBef>
                <a:spcPts val="0"/>
              </a:spcBef>
              <a:spcAft>
                <a:spcPts val="600"/>
              </a:spcAft>
              <a:buFont typeface="Wingdings" panose="05000000000000000000" pitchFamily="2" charset="2"/>
              <a:buChar char="p"/>
              <a:defRPr/>
            </a:pPr>
            <a:r>
              <a:rPr lang="zh-CN" altLang="en-US" sz="1400" dirty="0" smtClean="0">
                <a:latin typeface="微软雅黑" panose="020B0503020204020204" pitchFamily="34" charset="-122"/>
                <a:ea typeface="微软雅黑" panose="020B0503020204020204" pitchFamily="34" charset="-122"/>
              </a:rPr>
              <a:t>但如果</a:t>
            </a:r>
            <a:r>
              <a:rPr lang="zh-CN" altLang="en-US" sz="1400" dirty="0">
                <a:latin typeface="微软雅黑" panose="020B0503020204020204" pitchFamily="34" charset="-122"/>
                <a:ea typeface="微软雅黑" panose="020B0503020204020204" pitchFamily="34" charset="-122"/>
              </a:rPr>
              <a:t>将安全行为观察作为硬性任务进行分派，导致的结果往往是仅仅增加了书面练习完成的报告数量，不会带来期望的效果</a:t>
            </a:r>
            <a:r>
              <a:rPr lang="zh-CN" altLang="en-US" sz="1400" dirty="0" smtClean="0">
                <a:latin typeface="微软雅黑" panose="020B0503020204020204" pitchFamily="34" charset="-122"/>
                <a:ea typeface="微软雅黑" panose="020B0503020204020204" pitchFamily="34" charset="-122"/>
              </a:rPr>
              <a:t>。员工</a:t>
            </a:r>
            <a:r>
              <a:rPr lang="zh-CN" altLang="en-US" sz="1400" dirty="0">
                <a:latin typeface="微软雅黑" panose="020B0503020204020204" pitchFamily="34" charset="-122"/>
                <a:ea typeface="微软雅黑" panose="020B0503020204020204" pitchFamily="34" charset="-122"/>
              </a:rPr>
              <a:t>自愿参加</a:t>
            </a:r>
            <a:r>
              <a:rPr lang="zh-CN" altLang="en-US" sz="1400" dirty="0" smtClean="0">
                <a:latin typeface="微软雅黑" panose="020B0503020204020204" pitchFamily="34" charset="-122"/>
                <a:ea typeface="微软雅黑" panose="020B0503020204020204" pitchFamily="34" charset="-122"/>
              </a:rPr>
              <a:t>观察可</a:t>
            </a:r>
            <a:r>
              <a:rPr lang="zh-CN" altLang="en-US" sz="1400" dirty="0">
                <a:latin typeface="微软雅黑" panose="020B0503020204020204" pitchFamily="34" charset="-122"/>
                <a:ea typeface="微软雅黑" panose="020B0503020204020204" pitchFamily="34" charset="-122"/>
              </a:rPr>
              <a:t>有效解决以上问题，但这需要工作小组</a:t>
            </a:r>
            <a:r>
              <a:rPr lang="zh-CN" altLang="en-US" sz="1600" b="1" dirty="0">
                <a:latin typeface="微软雅黑" panose="020B0503020204020204" pitchFamily="34" charset="-122"/>
                <a:ea typeface="微软雅黑" panose="020B0503020204020204" pitchFamily="34" charset="-122"/>
              </a:rPr>
              <a:t>制定出鼓励员工实施观察的行动</a:t>
            </a:r>
            <a:r>
              <a:rPr lang="zh-CN" altLang="en-US" sz="1600" b="1" dirty="0" smtClean="0">
                <a:latin typeface="微软雅黑" panose="020B0503020204020204" pitchFamily="34" charset="-122"/>
                <a:ea typeface="微软雅黑" panose="020B0503020204020204" pitchFamily="34" charset="-122"/>
              </a:rPr>
              <a:t>计划</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对</a:t>
            </a:r>
            <a:r>
              <a:rPr lang="zh-CN" altLang="en-US" sz="1400" dirty="0" smtClean="0">
                <a:latin typeface="微软雅黑" panose="020B0503020204020204" pitchFamily="34" charset="-122"/>
                <a:ea typeface="微软雅黑" panose="020B0503020204020204" pitchFamily="34" charset="-122"/>
              </a:rPr>
              <a:t>开展行为</a:t>
            </a:r>
            <a:r>
              <a:rPr lang="zh-CN" altLang="en-US" sz="1400" dirty="0">
                <a:latin typeface="微软雅黑" panose="020B0503020204020204" pitchFamily="34" charset="-122"/>
                <a:ea typeface="微软雅黑" panose="020B0503020204020204" pitchFamily="34" charset="-122"/>
              </a:rPr>
              <a:t>观察的员工提供奖励，包括自愿完成一定数量或一段时间的观察</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安全</a:t>
            </a:r>
            <a:r>
              <a:rPr lang="zh-CN" altLang="en-US" sz="1400" dirty="0" smtClean="0">
                <a:latin typeface="微软雅黑" panose="020B0503020204020204" pitchFamily="34" charset="-122"/>
                <a:ea typeface="微软雅黑" panose="020B0503020204020204" pitchFamily="34" charset="-122"/>
              </a:rPr>
              <a:t>行为</a:t>
            </a:r>
            <a:r>
              <a:rPr lang="zh-CN" altLang="en-US" sz="1400" dirty="0">
                <a:latin typeface="微软雅黑" panose="020B0503020204020204" pitchFamily="34" charset="-122"/>
                <a:ea typeface="微软雅黑" panose="020B0503020204020204" pitchFamily="34" charset="-122"/>
              </a:rPr>
              <a:t>率达到既定目标。</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安全奖励和激励的额度不宜过小，但也不宜过大。过小则参与积极性不足，过大则可能产生虚假</a:t>
            </a:r>
            <a:r>
              <a:rPr lang="zh-CN" altLang="en-US" sz="1400" dirty="0" smtClean="0">
                <a:latin typeface="微软雅黑" panose="020B0503020204020204" pitchFamily="34" charset="-122"/>
                <a:ea typeface="微软雅黑" panose="020B0503020204020204" pitchFamily="34" charset="-122"/>
              </a:rPr>
              <a:t>数据。</a:t>
            </a:r>
            <a:endParaRPr lang="en-US" altLang="zh-CN" sz="1400"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不能</a:t>
            </a:r>
            <a:r>
              <a:rPr lang="zh-CN" altLang="en-US" sz="1400" dirty="0">
                <a:latin typeface="微软雅黑" panose="020B0503020204020204" pitchFamily="34" charset="-122"/>
                <a:ea typeface="微软雅黑" panose="020B0503020204020204" pitchFamily="34" charset="-122"/>
              </a:rPr>
              <a:t>无差别地“平均”发放奖励，员工获奖的原因必须是他们促进安全管理的具体行动</a:t>
            </a:r>
            <a:r>
              <a:rPr lang="zh-CN" altLang="en-US" sz="1400" dirty="0" smtClean="0">
                <a:latin typeface="微软雅黑" panose="020B0503020204020204" pitchFamily="34" charset="-122"/>
                <a:ea typeface="微软雅黑" panose="020B0503020204020204" pitchFamily="34" charset="-122"/>
              </a:rPr>
              <a:t>。</a:t>
            </a:r>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员工自愿参与</a:t>
                </a:r>
                <a:endParaRPr lang="zh-CN" altLang="en-US" sz="1200" b="1" i="0" dirty="0">
                  <a:latin typeface="微软雅黑" panose="020B0503020204020204" pitchFamily="34" charset="-122"/>
                  <a:ea typeface="微软雅黑" panose="020B0503020204020204" pitchFamily="34" charset="-122"/>
                </a:endParaRPr>
              </a:p>
            </p:txBody>
          </p:sp>
          <p:sp>
            <p:nvSpPr>
              <p:cNvPr id="7" name="Rectangle 16"/>
              <p:cNvSpPr>
                <a:spLocks noChangeArrowheads="1"/>
              </p:cNvSpPr>
              <p:nvPr/>
            </p:nvSpPr>
            <p:spPr bwMode="auto">
              <a:xfrm>
                <a:off x="1715912" y="83241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41295123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75726" y="1412778"/>
            <a:ext cx="8544745" cy="419151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lvl="0" eaLnBrk="1" fontAlgn="auto" hangingPunct="1">
              <a:lnSpc>
                <a:spcPct val="150000"/>
              </a:lnSpc>
              <a:spcBef>
                <a:spcPts val="0"/>
              </a:spcBef>
              <a:spcAft>
                <a:spcPts val="600"/>
              </a:spcAft>
              <a:defRPr/>
            </a:pPr>
            <a:r>
              <a:rPr lang="zh-CN" altLang="en-US" sz="1600" b="1" dirty="0" smtClean="0">
                <a:latin typeface="微软雅黑" panose="020B0503020204020204" pitchFamily="34" charset="-122"/>
                <a:ea typeface="微软雅黑" panose="020B0503020204020204" pitchFamily="34" charset="-122"/>
              </a:rPr>
              <a:t>采用什么样的安全奖励方式</a:t>
            </a:r>
            <a:r>
              <a:rPr lang="zh-CN" altLang="en-US" sz="1600" b="1" dirty="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pPr lvl="0" eaLnBrk="1" fontAlgn="auto" hangingPunct="1">
              <a:lnSpc>
                <a:spcPct val="150000"/>
              </a:lnSpc>
              <a:spcBef>
                <a:spcPts val="0"/>
              </a:spcBef>
              <a:spcAft>
                <a:spcPts val="600"/>
              </a:spcAft>
              <a:defRPr/>
            </a:pPr>
            <a:r>
              <a:rPr lang="zh-CN" altLang="en-US" sz="1400" dirty="0" smtClean="0">
                <a:latin typeface="微软雅黑" panose="020B0503020204020204" pitchFamily="34" charset="-122"/>
                <a:ea typeface="微软雅黑" panose="020B0503020204020204" pitchFamily="34" charset="-122"/>
              </a:rPr>
              <a:t>虽然</a:t>
            </a:r>
            <a:r>
              <a:rPr lang="zh-CN" altLang="en-US" sz="1400" dirty="0">
                <a:latin typeface="微软雅黑" panose="020B0503020204020204" pitchFamily="34" charset="-122"/>
                <a:ea typeface="微软雅黑" panose="020B0503020204020204" pitchFamily="34" charset="-122"/>
              </a:rPr>
              <a:t>对员工的“物质”奖励是必须的，但通常来讲，通过多种奖励的组合开展能取得更好的效果：</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在公开的会议或总结上进行口头表扬</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经理或其他主管人员对表现突出人员书写有感谢语的便条，或者将便条复印在公司入口公告栏上</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表彰备忘录、来自高层管理者的信、内部网站表扬文章、给配偶或家庭的信；</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可以兑换礼品的积分卡（积累一定数量）、礼品券</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有抽奖机会的彩票（中奖率要能保证覆盖大多数参与者，</a:t>
            </a:r>
            <a:r>
              <a:rPr lang="en-US" altLang="zh-CN" sz="1400" dirty="0">
                <a:latin typeface="微软雅黑" panose="020B0503020204020204" pitchFamily="34" charset="-122"/>
                <a:ea typeface="微软雅黑" panose="020B0503020204020204" pitchFamily="34" charset="-122"/>
              </a:rPr>
              <a:t>25%</a:t>
            </a:r>
            <a:r>
              <a:rPr lang="zh-CN" altLang="en-US" sz="1400" dirty="0">
                <a:latin typeface="微软雅黑" panose="020B0503020204020204" pitchFamily="34" charset="-122"/>
                <a:ea typeface="微软雅黑" panose="020B0503020204020204" pitchFamily="34" charset="-122"/>
              </a:rPr>
              <a:t>左右）</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茶话会、工作午餐、吃西瓜休息</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其他（必要时可以根据员工意见调整）</a:t>
            </a:r>
          </a:p>
          <a:p>
            <a:pPr lvl="0"/>
            <a:endParaRPr lang="zh-CN" altLang="en-US" dirty="0"/>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chemeClr val="bg1">
                  <a:lumMod val="95000"/>
                </a:schemeClr>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员工自愿参与</a:t>
                </a:r>
              </a:p>
            </p:txBody>
          </p:sp>
          <p:sp>
            <p:nvSpPr>
              <p:cNvPr id="7" name="Rectangle 16"/>
              <p:cNvSpPr>
                <a:spLocks noChangeArrowheads="1"/>
              </p:cNvSpPr>
              <p:nvPr/>
            </p:nvSpPr>
            <p:spPr bwMode="auto">
              <a:xfrm>
                <a:off x="1715912" y="832411"/>
                <a:ext cx="1440000" cy="436349"/>
              </a:xfrm>
              <a:prstGeom prst="chevron">
                <a:avLst>
                  <a:gd name="adj" fmla="val 17984"/>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sp>
        <p:nvSpPr>
          <p:cNvPr id="11"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32426621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75726" y="1412778"/>
            <a:ext cx="8544745" cy="4191512"/>
          </a:xfrm>
          <a:prstGeom prst="rect">
            <a:avLst/>
          </a:prstGeom>
          <a:solidFill>
            <a:schemeClr val="bg1"/>
          </a:solidFill>
          <a:ln w="3175" cap="flat" cmpd="sng" algn="ctr">
            <a:solidFill>
              <a:schemeClr val="tx1"/>
            </a:solidFill>
            <a:prstDash val="dash"/>
            <a:round/>
            <a:headEnd type="none" w="med" len="med"/>
            <a:tailEnd type="none" w="med" len="med"/>
          </a:ln>
          <a:effectLst>
            <a:outerShdw dir="2700000" algn="ctr" rotWithShape="0">
              <a:schemeClr val="bg2"/>
            </a:outerShdw>
          </a:effectLst>
        </p:spPr>
        <p:txBody>
          <a:bodyPr vert="horz" wrap="square" lIns="144000" tIns="72000" rIns="72000" bIns="72000" numCol="1" rtlCol="0" anchor="t" anchorCtr="0" compatLnSpc="1">
            <a:prstTxWarp prst="textNoShape">
              <a:avLst/>
            </a:prstTxWarp>
            <a:noAutofit/>
          </a:bodyPr>
          <a:lstStyle/>
          <a:p>
            <a:pPr lvl="0" eaLnBrk="1" fontAlgn="auto" hangingPunct="1">
              <a:lnSpc>
                <a:spcPct val="150000"/>
              </a:lnSpc>
              <a:spcBef>
                <a:spcPts val="0"/>
              </a:spcBef>
              <a:spcAft>
                <a:spcPts val="600"/>
              </a:spcAft>
              <a:defRPr/>
            </a:pPr>
            <a:r>
              <a:rPr lang="zh-CN" altLang="en-US" sz="1600" b="1" dirty="0" smtClean="0">
                <a:latin typeface="微软雅黑" panose="020B0503020204020204" pitchFamily="34" charset="-122"/>
                <a:ea typeface="微软雅黑" panose="020B0503020204020204" pitchFamily="34" charset="-122"/>
              </a:rPr>
              <a:t>观察者需多久进行一次观察？</a:t>
            </a:r>
            <a:endParaRPr lang="en-US" altLang="zh-CN" sz="1600" b="1" dirty="0" smtClean="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观察</a:t>
            </a:r>
            <a:r>
              <a:rPr lang="zh-CN" altLang="en-US" sz="1400" dirty="0">
                <a:latin typeface="微软雅黑" panose="020B0503020204020204" pitchFamily="34" charset="-122"/>
                <a:ea typeface="微软雅黑" panose="020B0503020204020204" pitchFamily="34" charset="-122"/>
              </a:rPr>
              <a:t>频次至关重要。</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安全观察是每日、每周、每月，取决于风险程度，高风险</a:t>
            </a:r>
            <a:r>
              <a:rPr lang="zh-CN" altLang="en-US" sz="1400" dirty="0" smtClean="0">
                <a:latin typeface="微软雅黑" panose="020B0503020204020204" pitchFamily="34" charset="-122"/>
                <a:ea typeface="微软雅黑" panose="020B0503020204020204" pitchFamily="34" charset="-122"/>
              </a:rPr>
              <a:t>公司通常</a:t>
            </a:r>
            <a:r>
              <a:rPr lang="zh-CN" altLang="en-US" sz="1400" dirty="0">
                <a:latin typeface="微软雅黑" panose="020B0503020204020204" pitchFamily="34" charset="-122"/>
                <a:ea typeface="微软雅黑" panose="020B0503020204020204" pitchFamily="34" charset="-122"/>
              </a:rPr>
              <a:t>应该每天进行；其他公司，也可每周</a:t>
            </a:r>
            <a:r>
              <a:rPr lang="zh-CN" altLang="en-US" sz="1400" dirty="0" smtClean="0">
                <a:latin typeface="微软雅黑" panose="020B0503020204020204" pitchFamily="34" charset="-122"/>
                <a:ea typeface="微软雅黑" panose="020B0503020204020204" pitchFamily="34" charset="-122"/>
              </a:rPr>
              <a:t>进行。</a:t>
            </a:r>
            <a:endParaRPr lang="zh-CN" altLang="en-US" sz="1400" dirty="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推进小组可根据实际需要对观察频次做出规定。</a:t>
            </a: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smtClean="0">
                <a:latin typeface="微软雅黑" panose="020B0503020204020204" pitchFamily="34" charset="-122"/>
                <a:ea typeface="微软雅黑" panose="020B0503020204020204" pitchFamily="34" charset="-122"/>
              </a:rPr>
              <a:t>通常</a:t>
            </a:r>
            <a:r>
              <a:rPr lang="zh-CN" altLang="en-US" sz="1400" dirty="0">
                <a:latin typeface="微软雅黑" panose="020B0503020204020204" pitchFamily="34" charset="-122"/>
                <a:ea typeface="微软雅黑" panose="020B0503020204020204" pitchFamily="34" charset="-122"/>
              </a:rPr>
              <a:t>，具体在什么时间实施观察由观察者自行决定，尤其是当你不想让员工预计到何时被观察，改变观察时间尤其</a:t>
            </a:r>
            <a:r>
              <a:rPr lang="zh-CN" altLang="en-US" sz="1400" dirty="0" smtClean="0">
                <a:latin typeface="微软雅黑" panose="020B0503020204020204" pitchFamily="34" charset="-122"/>
                <a:ea typeface="微软雅黑" panose="020B0503020204020204" pitchFamily="34" charset="-122"/>
              </a:rPr>
              <a:t>重要。</a:t>
            </a:r>
            <a:endParaRPr lang="zh-CN" altLang="en-US" sz="1400" dirty="0">
              <a:latin typeface="微软雅黑" panose="020B0503020204020204" pitchFamily="34" charset="-122"/>
              <a:ea typeface="微软雅黑" panose="020B0503020204020204" pitchFamily="34" charset="-122"/>
            </a:endParaRPr>
          </a:p>
          <a:p>
            <a:pPr marL="285750" lvl="0" indent="-285750" eaLnBrk="1" fontAlgn="auto" hangingPunct="1">
              <a:lnSpc>
                <a:spcPct val="150000"/>
              </a:lnSpc>
              <a:spcBef>
                <a:spcPts val="0"/>
              </a:spcBef>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当发生事故的可能性较高时</a:t>
            </a:r>
            <a:r>
              <a:rPr lang="zh-CN" altLang="en-US" sz="1400" dirty="0" smtClean="0">
                <a:latin typeface="微软雅黑" panose="020B0503020204020204" pitchFamily="34" charset="-122"/>
                <a:ea typeface="微软雅黑" panose="020B0503020204020204" pitchFamily="34" charset="-122"/>
              </a:rPr>
              <a:t>，就</a:t>
            </a:r>
            <a:r>
              <a:rPr lang="zh-CN" altLang="en-US" sz="1400" dirty="0">
                <a:latin typeface="微软雅黑" panose="020B0503020204020204" pitchFamily="34" charset="-122"/>
                <a:ea typeface="微软雅黑" panose="020B0503020204020204" pitchFamily="34" charset="-122"/>
              </a:rPr>
              <a:t>应该制定时间表，实施多次观察。</a:t>
            </a:r>
          </a:p>
        </p:txBody>
      </p:sp>
      <p:grpSp>
        <p:nvGrpSpPr>
          <p:cNvPr id="28" name="组合 27"/>
          <p:cNvGrpSpPr/>
          <p:nvPr/>
        </p:nvGrpSpPr>
        <p:grpSpPr>
          <a:xfrm>
            <a:off x="275727" y="923640"/>
            <a:ext cx="5619734" cy="440640"/>
            <a:chOff x="275726" y="919351"/>
            <a:chExt cx="7178841" cy="440640"/>
          </a:xfrm>
          <a:solidFill>
            <a:schemeClr val="bg1">
              <a:lumMod val="95000"/>
            </a:schemeClr>
          </a:solidFill>
        </p:grpSpPr>
        <p:grpSp>
          <p:nvGrpSpPr>
            <p:cNvPr id="4" name="组合 3"/>
            <p:cNvGrpSpPr/>
            <p:nvPr/>
          </p:nvGrpSpPr>
          <p:grpSpPr>
            <a:xfrm>
              <a:off x="275726" y="923640"/>
              <a:ext cx="4320186" cy="436351"/>
              <a:chOff x="275726" y="832409"/>
              <a:chExt cx="4320186" cy="436351"/>
            </a:xfrm>
            <a:grpFill/>
          </p:grpSpPr>
          <p:sp>
            <p:nvSpPr>
              <p:cNvPr id="6" name="Rectangle 15"/>
              <p:cNvSpPr>
                <a:spLocks noChangeArrowheads="1"/>
              </p:cNvSpPr>
              <p:nvPr/>
            </p:nvSpPr>
            <p:spPr bwMode="auto">
              <a:xfrm>
                <a:off x="275726" y="832410"/>
                <a:ext cx="1440000" cy="436349"/>
              </a:xfrm>
              <a:prstGeom prst="homePlate">
                <a:avLst>
                  <a:gd name="adj" fmla="val 17984"/>
                </a:avLst>
              </a:prstGeom>
              <a:solidFill>
                <a:schemeClr val="bg1">
                  <a:lumMod val="95000"/>
                </a:schemeClr>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a:latin typeface="微软雅黑" panose="020B0503020204020204" pitchFamily="34" charset="-122"/>
                    <a:ea typeface="微软雅黑" panose="020B0503020204020204" pitchFamily="34" charset="-122"/>
                  </a:rPr>
                  <a:t>员工自愿参与</a:t>
                </a:r>
              </a:p>
            </p:txBody>
          </p:sp>
          <p:sp>
            <p:nvSpPr>
              <p:cNvPr id="7" name="Rectangle 16"/>
              <p:cNvSpPr>
                <a:spLocks noChangeArrowheads="1"/>
              </p:cNvSpPr>
              <p:nvPr/>
            </p:nvSpPr>
            <p:spPr bwMode="auto">
              <a:xfrm>
                <a:off x="1715912" y="83241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dirty="0" smtClean="0">
                    <a:latin typeface="微软雅黑" panose="020B0503020204020204" pitchFamily="34" charset="-122"/>
                    <a:ea typeface="微软雅黑" panose="020B0503020204020204" pitchFamily="34" charset="-122"/>
                  </a:rPr>
                  <a:t>安全奖励</a:t>
                </a:r>
                <a:endParaRPr lang="zh-CN" altLang="en-US" sz="1200" b="1" i="0" dirty="0">
                  <a:latin typeface="微软雅黑" panose="020B0503020204020204" pitchFamily="34" charset="-122"/>
                  <a:ea typeface="微软雅黑" panose="020B0503020204020204" pitchFamily="34" charset="-122"/>
                </a:endParaRPr>
              </a:p>
            </p:txBody>
          </p:sp>
          <p:sp>
            <p:nvSpPr>
              <p:cNvPr id="8" name="Rectangle 19"/>
              <p:cNvSpPr>
                <a:spLocks noChangeArrowheads="1"/>
              </p:cNvSpPr>
              <p:nvPr/>
            </p:nvSpPr>
            <p:spPr bwMode="auto">
              <a:xfrm>
                <a:off x="3155912" y="832409"/>
                <a:ext cx="1440000" cy="436349"/>
              </a:xfrm>
              <a:prstGeom prst="chevron">
                <a:avLst>
                  <a:gd name="adj" fmla="val 20895"/>
                </a:avLst>
              </a:prstGeom>
              <a:solidFill>
                <a:srgbClr val="5D80B3"/>
              </a:solid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频次</a:t>
                </a:r>
                <a:endParaRPr lang="zh-CN" altLang="en-US" sz="1200" b="1" i="0" dirty="0">
                  <a:latin typeface="微软雅黑" panose="020B0503020204020204" pitchFamily="34" charset="-122"/>
                  <a:ea typeface="微软雅黑" panose="020B0503020204020204" pitchFamily="34" charset="-122"/>
                </a:endParaRPr>
              </a:p>
            </p:txBody>
          </p:sp>
        </p:grpSp>
        <p:sp>
          <p:nvSpPr>
            <p:cNvPr id="21" name="Rectangle 16"/>
            <p:cNvSpPr>
              <a:spLocks noChangeArrowheads="1"/>
            </p:cNvSpPr>
            <p:nvPr/>
          </p:nvSpPr>
          <p:spPr bwMode="auto">
            <a:xfrm>
              <a:off x="6014567"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相关方</a:t>
              </a:r>
              <a:endParaRPr lang="zh-CN" altLang="en-US" sz="1200" b="1" i="0"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4589342" y="919351"/>
              <a:ext cx="1440000" cy="436349"/>
            </a:xfrm>
            <a:prstGeom prst="chevron">
              <a:avLst>
                <a:gd name="adj" fmla="val 17984"/>
              </a:avLst>
            </a:prstGeom>
            <a:grpFill/>
            <a:ln w="3175">
              <a:solidFill>
                <a:schemeClr val="bg1">
                  <a:lumMod val="50000"/>
                </a:schemeClr>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lnSpc>
                  <a:spcPct val="80000"/>
                </a:lnSpc>
              </a:pPr>
              <a:r>
                <a:rPr lang="zh-CN" altLang="en-US" sz="1200" b="1" i="0" dirty="0" smtClean="0">
                  <a:latin typeface="微软雅黑" panose="020B0503020204020204" pitchFamily="34" charset="-122"/>
                  <a:ea typeface="微软雅黑" panose="020B0503020204020204" pitchFamily="34" charset="-122"/>
                </a:rPr>
                <a:t>范围</a:t>
              </a:r>
              <a:endParaRPr lang="zh-CN" altLang="en-US" sz="1200" b="1" i="0" dirty="0">
                <a:latin typeface="微软雅黑" panose="020B0503020204020204" pitchFamily="34" charset="-122"/>
                <a:ea typeface="微软雅黑" panose="020B0503020204020204" pitchFamily="34" charset="-122"/>
              </a:endParaRPr>
            </a:p>
          </p:txBody>
        </p:sp>
      </p:grpSp>
      <p:sp>
        <p:nvSpPr>
          <p:cNvPr id="11" name="Rectangle 2"/>
          <p:cNvSpPr txBox="1">
            <a:spLocks noChangeArrowheads="1"/>
          </p:cNvSpPr>
          <p:nvPr/>
        </p:nvSpPr>
        <p:spPr>
          <a:xfrm>
            <a:off x="275727" y="84932"/>
            <a:ext cx="5759450" cy="525462"/>
          </a:xfrm>
          <a:prstGeom prst="rect">
            <a:avLst/>
          </a:prstGeom>
          <a:noFill/>
        </p:spPr>
        <p:txBody>
          <a:bodyPr/>
          <a:lst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MHeiTGB-Medium-U"/>
                <a:ea typeface="MHeiTGB-Medium-U"/>
                <a:cs typeface="MHeiTGB-Medium-U"/>
              </a:defRPr>
            </a:lvl2pPr>
            <a:lvl3pPr algn="l" rtl="0" eaLnBrk="0" fontAlgn="base" hangingPunct="0">
              <a:spcBef>
                <a:spcPct val="0"/>
              </a:spcBef>
              <a:spcAft>
                <a:spcPct val="0"/>
              </a:spcAft>
              <a:defRPr sz="2500">
                <a:solidFill>
                  <a:schemeClr val="tx2"/>
                </a:solidFill>
                <a:latin typeface="MHeiTGB-Medium-U"/>
                <a:ea typeface="MHeiTGB-Medium-U"/>
                <a:cs typeface="MHeiTGB-Medium-U"/>
              </a:defRPr>
            </a:lvl3pPr>
            <a:lvl4pPr algn="l" rtl="0" eaLnBrk="0" fontAlgn="base" hangingPunct="0">
              <a:spcBef>
                <a:spcPct val="0"/>
              </a:spcBef>
              <a:spcAft>
                <a:spcPct val="0"/>
              </a:spcAft>
              <a:defRPr sz="2500">
                <a:solidFill>
                  <a:schemeClr val="tx2"/>
                </a:solidFill>
                <a:latin typeface="MHeiTGB-Medium-U"/>
                <a:ea typeface="MHeiTGB-Medium-U"/>
                <a:cs typeface="MHeiTGB-Medium-U"/>
              </a:defRPr>
            </a:lvl4pPr>
            <a:lvl5pPr algn="l" rtl="0" eaLnBrk="0" fontAlgn="base" hangingPunct="0">
              <a:spcBef>
                <a:spcPct val="0"/>
              </a:spcBef>
              <a:spcAft>
                <a:spcPct val="0"/>
              </a:spcAft>
              <a:defRPr sz="2500">
                <a:solidFill>
                  <a:schemeClr val="tx2"/>
                </a:solidFill>
                <a:latin typeface="MHeiTGB-Medium-U"/>
                <a:ea typeface="MHeiTGB-Medium-U"/>
                <a:cs typeface="MHeiTGB-Medium-U"/>
              </a:defRPr>
            </a:lvl5pPr>
            <a:lvl6pPr marL="457200" algn="l" rtl="0" eaLnBrk="0" fontAlgn="base" hangingPunct="0">
              <a:spcBef>
                <a:spcPct val="0"/>
              </a:spcBef>
              <a:spcAft>
                <a:spcPct val="0"/>
              </a:spcAft>
              <a:defRPr sz="2500">
                <a:solidFill>
                  <a:schemeClr val="tx2"/>
                </a:solidFill>
                <a:latin typeface="MHeiTGB-Medium-U"/>
                <a:ea typeface="MHeiTGB-Medium-U"/>
                <a:cs typeface="MHeiTGB-Medium-U"/>
              </a:defRPr>
            </a:lvl6pPr>
            <a:lvl7pPr marL="914400" algn="l" rtl="0" eaLnBrk="0" fontAlgn="base" hangingPunct="0">
              <a:spcBef>
                <a:spcPct val="0"/>
              </a:spcBef>
              <a:spcAft>
                <a:spcPct val="0"/>
              </a:spcAft>
              <a:defRPr sz="2500">
                <a:solidFill>
                  <a:schemeClr val="tx2"/>
                </a:solidFill>
                <a:latin typeface="MHeiTGB-Medium-U"/>
                <a:ea typeface="MHeiTGB-Medium-U"/>
                <a:cs typeface="MHeiTGB-Medium-U"/>
              </a:defRPr>
            </a:lvl7pPr>
            <a:lvl8pPr marL="1371600" algn="l" rtl="0" eaLnBrk="0" fontAlgn="base" hangingPunct="0">
              <a:spcBef>
                <a:spcPct val="0"/>
              </a:spcBef>
              <a:spcAft>
                <a:spcPct val="0"/>
              </a:spcAft>
              <a:defRPr sz="2500">
                <a:solidFill>
                  <a:schemeClr val="tx2"/>
                </a:solidFill>
                <a:latin typeface="MHeiTGB-Medium-U"/>
                <a:ea typeface="MHeiTGB-Medium-U"/>
                <a:cs typeface="MHeiTGB-Medium-U"/>
              </a:defRPr>
            </a:lvl8pPr>
            <a:lvl9pPr marL="1828800" algn="l" rtl="0" eaLnBrk="0" fontAlgn="base" hangingPunct="0">
              <a:spcBef>
                <a:spcPct val="0"/>
              </a:spcBef>
              <a:spcAft>
                <a:spcPct val="0"/>
              </a:spcAft>
              <a:defRPr sz="2500">
                <a:solidFill>
                  <a:schemeClr val="tx2"/>
                </a:solidFill>
                <a:latin typeface="MHeiTGB-Medium-U"/>
                <a:ea typeface="MHeiTGB-Medium-U"/>
                <a:cs typeface="MHeiTGB-Medium-U"/>
              </a:defRPr>
            </a:lvl9pPr>
          </a:lstStyle>
          <a:p>
            <a:pPr>
              <a:buFontTx/>
            </a:pPr>
            <a:r>
              <a:rPr lang="zh-CN" altLang="en-US" sz="2400" b="1" kern="0" dirty="0" smtClean="0">
                <a:solidFill>
                  <a:schemeClr val="tx1">
                    <a:lumMod val="95000"/>
                    <a:lumOff val="5000"/>
                  </a:schemeClr>
                </a:solidFill>
                <a:latin typeface="微软雅黑" panose="020B0503020204020204" pitchFamily="34" charset="-122"/>
                <a:ea typeface="微软雅黑" panose="020B0503020204020204" pitchFamily="34" charset="-122"/>
              </a:rPr>
              <a:t>如何推广安全行为观察</a:t>
            </a:r>
            <a:endParaRPr lang="zh-CN" altLang="en-US" sz="2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04290"/>
            <a:ext cx="8462921" cy="707610"/>
          </a:xfrm>
          <a:prstGeom prst="rect">
            <a:avLst/>
          </a:prstGeom>
        </p:spPr>
      </p:pic>
    </p:spTree>
    <p:extLst>
      <p:ext uri="{BB962C8B-B14F-4D97-AF65-F5344CB8AC3E}">
        <p14:creationId xmlns:p14="http://schemas.microsoft.com/office/powerpoint/2010/main" val="10588965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
  <p:tag name="MH" val="2016031610553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4"/>
</p:tagLst>
</file>

<file path=ppt/tags/tag100.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Text"/>
  <p:tag name="MH_ORDER" val="2"/>
</p:tagLst>
</file>

<file path=ppt/tags/tag102.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Other"/>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SubTitle"/>
  <p:tag name="MH_ORDER" val="2"/>
</p:tagLst>
</file>

<file path=ppt/tags/tag104.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1"/>
</p:tagLst>
</file>

<file path=ppt/tags/tag105.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2"/>
</p:tagLst>
</file>

<file path=ppt/tags/tag106.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3"/>
</p:tagLst>
</file>

<file path=ppt/tags/tag107.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4"/>
</p:tagLst>
</file>

<file path=ppt/tags/tag108.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5"/>
</p:tagLst>
</file>

<file path=ppt/tags/tag109.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2"/>
</p:tagLst>
</file>

<file path=ppt/tags/tag110.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4"/>
</p:tagLst>
</file>

<file path=ppt/tags/tag111.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5"/>
</p:tagLst>
</file>

<file path=ppt/tags/tag113.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6"/>
</p:tagLst>
</file>

<file path=ppt/tags/tag114.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3"/>
</p:tagLst>
</file>

<file path=ppt/tags/tag115.xml><?xml version="1.0" encoding="utf-8"?>
<p:tagLst xmlns:a="http://schemas.openxmlformats.org/drawingml/2006/main" xmlns:r="http://schemas.openxmlformats.org/officeDocument/2006/relationships" xmlns:p="http://schemas.openxmlformats.org/presentationml/2006/main">
  <p:tag name="MH" val="20160503020848"/>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502233410"/>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502233410"/>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6"/>
</p:tagLst>
</file>

<file path=ppt/tags/tag3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6"/>
</p:tagLst>
</file>

<file path=ppt/tags/tag3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5"/>
</p:tagLst>
</file>

<file path=ppt/tags/tag4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6"/>
</p:tagLst>
</file>

<file path=ppt/tags/tag4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6"/>
</p:tagLst>
</file>

<file path=ppt/tags/tag4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6"/>
</p:tagLst>
</file>

<file path=ppt/tags/tag4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5"/>
</p:tagLst>
</file>

<file path=ppt/tags/tag5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5"/>
</p:tagLst>
</file>

<file path=ppt/tags/tag5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5"/>
</p:tagLst>
</file>

<file path=ppt/tags/tag61.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6"/>
</p:tagLst>
</file>

<file path=ppt/tags/tag62.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6"/>
</p:tagLst>
</file>

<file path=ppt/tags/tag63.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Text"/>
  <p:tag name="MH_ORDER" val="6"/>
</p:tagLst>
</file>

<file path=ppt/tags/tag64.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Other"/>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Other"/>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Other"/>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SubTitle"/>
  <p:tag name="MH_ORDER" val="4"/>
</p:tagLst>
</file>

<file path=ppt/tags/tag71.xml><?xml version="1.0" encoding="utf-8"?>
<p:tagLst xmlns:a="http://schemas.openxmlformats.org/drawingml/2006/main" xmlns:r="http://schemas.openxmlformats.org/officeDocument/2006/relationships" xmlns:p="http://schemas.openxmlformats.org/presentationml/2006/main">
  <p:tag name="MH" val="20160502215734"/>
  <p:tag name="MH_LIBRARY" val="GRAPHIC"/>
  <p:tag name="MH_TYPE" val="SubTitle"/>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Title"/>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3"/>
</p:tagLst>
</file>

<file path=ppt/tags/tag77.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4"/>
</p:tagLst>
</file>

<file path=ppt/tags/tag78.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SubTitle"/>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Other"/>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6"/>
</p:tagLst>
</file>

<file path=ppt/tags/tag81.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SubTitle"/>
  <p:tag name="MH_ORDER" val="3"/>
</p:tagLst>
</file>

<file path=ppt/tags/tag82.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7"/>
</p:tagLst>
</file>

<file path=ppt/tags/tag83.xml><?xml version="1.0" encoding="utf-8"?>
<p:tagLst xmlns:a="http://schemas.openxmlformats.org/drawingml/2006/main" xmlns:r="http://schemas.openxmlformats.org/officeDocument/2006/relationships" xmlns:p="http://schemas.openxmlformats.org/presentationml/2006/main">
  <p:tag name="MH" val="20160503030540"/>
  <p:tag name="MH_LIBRARY" val="GRAPHIC"/>
  <p:tag name="MH_TYPE" val="Other"/>
  <p:tag name="MH_ORDER" val="8"/>
</p:tagLst>
</file>

<file path=ppt/tags/tag84.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Title"/>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3"/>
</p:tagLst>
</file>

<file path=ppt/tags/tag88.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0515223954"/>
  <p:tag name="MH_LIBRARY" val="GRAPHIC"/>
  <p:tag name="MH_TYPE" val="SubTitle"/>
  <p:tag name="MH_ORDER" val="5"/>
</p:tagLst>
</file>

<file path=ppt/tags/tag90.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6"/>
</p:tagLst>
</file>

<file path=ppt/tags/tag91.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Other"/>
  <p:tag name="MH_ORDER" val="7"/>
</p:tagLst>
</file>

<file path=ppt/tags/tag92.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2"/>
</p:tagLst>
</file>

<file path=ppt/tags/tag94.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3"/>
</p:tagLst>
</file>

<file path=ppt/tags/tag95.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4"/>
</p:tagLst>
</file>

<file path=ppt/tags/tag96.xml><?xml version="1.0" encoding="utf-8"?>
<p:tagLst xmlns:a="http://schemas.openxmlformats.org/drawingml/2006/main" xmlns:r="http://schemas.openxmlformats.org/officeDocument/2006/relationships" xmlns:p="http://schemas.openxmlformats.org/presentationml/2006/main">
  <p:tag name="MH" val="20160503035203"/>
  <p:tag name="MH_LIBRARY" val="GRAPHIC"/>
  <p:tag name="MH_TYPE" val="SubTitle"/>
  <p:tag name="MH_ORDER" val="5"/>
</p:tagLst>
</file>

<file path=ppt/tags/tag97.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0503004212"/>
  <p:tag name="MH_LIBRARY" val="GRAPHIC"/>
</p:tagLst>
</file>

<file path=ppt/tags/tag98.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Text"/>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MH" val="20160503004212"/>
  <p:tag name="MH_LIBRARY" val="GRAPHIC"/>
  <p:tag name="MH_TYPE" val="Other"/>
  <p:tag name="MH_ORDER" val="1"/>
</p:tagLst>
</file>

<file path=ppt/theme/theme1.xml><?xml version="1.0" encoding="utf-8"?>
<a:theme xmlns:a="http://schemas.openxmlformats.org/drawingml/2006/main" name="中瑞恒模板">
  <a:themeElements>
    <a:clrScheme name="PPT模版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模版1">
      <a:majorFont>
        <a:latin typeface="MHeiTGB-Medium-U"/>
        <a:ea typeface="MHeiTGB-Medium-U"/>
        <a:cs typeface=""/>
      </a:majorFont>
      <a:minorFont>
        <a:latin typeface="MHeiTGB-Medium-U"/>
        <a:ea typeface="MHeiTGB-Medium-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144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pitchFamily="34" charset="0"/>
            <a:ea typeface="宋体" pitchFamily="2" charset="-122"/>
          </a:defRPr>
        </a:defPPr>
      </a:lstStyle>
    </a:spDef>
    <a:lnDef>
      <a:spPr bwMode="auto">
        <a:solidFill>
          <a:schemeClr val="accent1"/>
        </a:solidFill>
        <a:ln w="6350" cap="flat" cmpd="sng" algn="ctr">
          <a:solidFill>
            <a:schemeClr val="tx1"/>
          </a:solidFill>
          <a:prstDash val="solid"/>
          <a:round/>
          <a:headEnd type="none" w="med" len="med"/>
          <a:tailEnd type="arrow"/>
        </a:ln>
        <a:effectLst>
          <a:outerShdw dist="35921" dir="2700000" algn="ctr" rotWithShape="0">
            <a:schemeClr val="bg2"/>
          </a:outerShdw>
        </a:effectLst>
      </a:spPr>
      <a:bodyPr/>
      <a:lstStyle/>
    </a:lnDef>
  </a:objectDefaults>
  <a:extraClrSchemeLst>
    <a:extraClrScheme>
      <a:clrScheme name="PPT模版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模版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模版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模版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模版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模版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模版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模版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模版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模版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模版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模版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3382</TotalTime>
  <Words>9144</Words>
  <Application>Microsoft Office PowerPoint</Application>
  <PresentationFormat>自定义</PresentationFormat>
  <Paragraphs>1083</Paragraphs>
  <Slides>103</Slides>
  <Notes>6</Notes>
  <HiddenSlides>0</HiddenSlides>
  <MMClips>0</MMClips>
  <ScaleCrop>false</ScaleCrop>
  <HeadingPairs>
    <vt:vector size="8" baseType="variant">
      <vt:variant>
        <vt:lpstr>已用的字体</vt:lpstr>
      </vt:variant>
      <vt:variant>
        <vt:i4>28</vt:i4>
      </vt:variant>
      <vt:variant>
        <vt:lpstr>主题</vt:lpstr>
      </vt:variant>
      <vt:variant>
        <vt:i4>1</vt:i4>
      </vt:variant>
      <vt:variant>
        <vt:lpstr>嵌入 OLE 服务器</vt:lpstr>
      </vt:variant>
      <vt:variant>
        <vt:i4>1</vt:i4>
      </vt:variant>
      <vt:variant>
        <vt:lpstr>幻灯片标题</vt:lpstr>
      </vt:variant>
      <vt:variant>
        <vt:i4>103</vt:i4>
      </vt:variant>
    </vt:vector>
  </HeadingPairs>
  <TitlesOfParts>
    <vt:vector size="133" baseType="lpstr">
      <vt:lpstr>Arial Unicode MS</vt:lpstr>
      <vt:lpstr>HY견고딕</vt:lpstr>
      <vt:lpstr>Malgun Gothic</vt:lpstr>
      <vt:lpstr>MHeiTGB-Medium-U</vt:lpstr>
      <vt:lpstr>Stencil Std</vt:lpstr>
      <vt:lpstr>Univers 45 Light</vt:lpstr>
      <vt:lpstr>仿宋</vt:lpstr>
      <vt:lpstr>仿宋_GB2312</vt:lpstr>
      <vt:lpstr>黑体</vt:lpstr>
      <vt:lpstr>华文仿宋</vt:lpstr>
      <vt:lpstr>华文琥珀</vt:lpstr>
      <vt:lpstr>华文楷体</vt:lpstr>
      <vt:lpstr>华文隶书</vt:lpstr>
      <vt:lpstr>华文细黑</vt:lpstr>
      <vt:lpstr>华文新魏</vt:lpstr>
      <vt:lpstr>华文中宋</vt:lpstr>
      <vt:lpstr>楷体_GB2312</vt:lpstr>
      <vt:lpstr>隶书</vt:lpstr>
      <vt:lpstr>宋体</vt:lpstr>
      <vt:lpstr>微软雅黑</vt:lpstr>
      <vt:lpstr>幼圆</vt:lpstr>
      <vt:lpstr>Arial</vt:lpstr>
      <vt:lpstr>Arial Narrow</vt:lpstr>
      <vt:lpstr>Calibri</vt:lpstr>
      <vt:lpstr>Lucida Console</vt:lpstr>
      <vt:lpstr>Symbol</vt:lpstr>
      <vt:lpstr>Times New Roman</vt:lpstr>
      <vt:lpstr>Wingdings</vt:lpstr>
      <vt:lpstr>中瑞恒模板</vt:lpstr>
      <vt:lpstr>FilentFolder풮䳊</vt:lpstr>
      <vt:lpstr>PowerPoint 演示文稿</vt:lpstr>
      <vt:lpstr>PowerPoint 演示文稿</vt:lpstr>
      <vt:lpstr>从啤酒厂的一起事故说起…</vt:lpstr>
      <vt:lpstr>PowerPoint 演示文稿</vt:lpstr>
      <vt:lpstr>PowerPoint 演示文稿</vt:lpstr>
      <vt:lpstr>PowerPoint 演示文稿</vt:lpstr>
      <vt:lpstr>PowerPoint 演示文稿</vt:lpstr>
      <vt:lpstr>4、事故原因分析</vt:lpstr>
      <vt:lpstr>4、事故原因分析</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“环大西洋”号海轮沉船事故——每个人只错了一点点</vt:lpstr>
      <vt:lpstr>PowerPoint 演示文稿</vt:lpstr>
      <vt:lpstr>PowerPoint 演示文稿</vt:lpstr>
      <vt:lpstr>PowerPoint 演示文稿</vt:lpstr>
      <vt:lpstr>PowerPoint 演示文稿</vt:lpstr>
      <vt:lpstr>PowerPoint 演示文稿</vt:lpstr>
      <vt:lpstr>PowerPoint 演示文稿</vt:lpstr>
      <vt:lpstr>行为安全ABC模型</vt:lpstr>
      <vt:lpstr>ABC 分析</vt:lpstr>
      <vt:lpstr>不安全行为的结果</vt:lpstr>
      <vt:lpstr>PowerPoint 演示文稿</vt:lpstr>
      <vt:lpstr>PowerPoint 演示文稿</vt:lpstr>
      <vt:lpstr>优秀的JSA</vt:lpstr>
      <vt:lpstr>JSA的实施步骤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1. 不安全行为：攀爬不安全位置</vt:lpstr>
      <vt:lpstr>2. 不安全行为：违章驾驶机动车辆</vt:lpstr>
      <vt:lpstr>    3.不安全行为：在货叉下停留</vt:lpstr>
      <vt:lpstr>4.不安全行为：将危险废物与可回收废物混杂</vt:lpstr>
      <vt:lpstr>5.不安全行为：向下水道倾倒危险化学品</vt:lpstr>
      <vt:lpstr>6.不安全行为：物体存放不当</vt:lpstr>
      <vt:lpstr>7.不安全行为：在非饮食场所饮食</vt:lpstr>
      <vt:lpstr>8. 不安全行为：在不安全场所工作</vt:lpstr>
      <vt:lpstr>9.不安全行为：行走在机动车道上而不是人行道上</vt:lpstr>
      <vt:lpstr>10.不安全行为：临时使用不安全设备</vt:lpstr>
      <vt:lpstr>11.不安全行为：没有盖上下水道盖</vt:lpstr>
      <vt:lpstr>12.行为不安全：员工站立在正在倒车的卡车后面</vt:lpstr>
      <vt:lpstr>不安全环境：地面有油</vt:lpstr>
      <vt:lpstr>物的不安全状态：地面不平（有坑）</vt:lpstr>
      <vt:lpstr>PowerPoint 演示文稿</vt:lpstr>
      <vt:lpstr>我们的安全管理是否常存在这些问题？</vt:lpstr>
      <vt:lpstr>传统安全管理方法VS行为安全管理</vt:lpstr>
      <vt:lpstr>解决员工的不安全行为面临的主要难题</vt:lpstr>
      <vt:lpstr>重点控制——易发生不安全行为的23种人员</vt:lpstr>
      <vt:lpstr>员工不安全行为控制与管理措施</vt:lpstr>
      <vt:lpstr>PowerPoint 演示文稿</vt:lpstr>
      <vt:lpstr>PowerPoint 演示文稿</vt:lpstr>
      <vt:lpstr>目的是通过工作流程设计和管理来减少员工不安全行为的发生，主要管理制度有：</vt:lpstr>
      <vt:lpstr>PowerPoint 演示文稿</vt:lpstr>
      <vt:lpstr>PowerPoint 演示文稿</vt:lpstr>
      <vt:lpstr>PowerPoint 演示文稿</vt:lpstr>
      <vt:lpstr>BBS安全行为观察流程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行为安全管理</dc:title>
  <dc:creator>zenggx</dc:creator>
  <cp:lastModifiedBy>Administrator</cp:lastModifiedBy>
  <cp:revision>1444</cp:revision>
  <dcterms:modified xsi:type="dcterms:W3CDTF">2018-03-12T10:16:57Z</dcterms:modified>
</cp:coreProperties>
</file>