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67" r:id="rId3"/>
    <p:sldId id="268" r:id="rId4"/>
    <p:sldId id="257" r:id="rId5"/>
    <p:sldId id="273" r:id="rId6"/>
    <p:sldId id="260" r:id="rId7"/>
    <p:sldId id="261" r:id="rId8"/>
    <p:sldId id="262" r:id="rId9"/>
    <p:sldId id="271" r:id="rId10"/>
    <p:sldId id="272" r:id="rId11"/>
    <p:sldId id="276" r:id="rId12"/>
    <p:sldId id="277" r:id="rId13"/>
    <p:sldId id="278" r:id="rId14"/>
    <p:sldId id="280" r:id="rId15"/>
    <p:sldId id="281" r:id="rId16"/>
    <p:sldId id="263" r:id="rId17"/>
    <p:sldId id="282" r:id="rId18"/>
    <p:sldId id="283" r:id="rId19"/>
    <p:sldId id="284" r:id="rId20"/>
    <p:sldId id="285" r:id="rId21"/>
    <p:sldId id="287" r:id="rId22"/>
    <p:sldId id="288" r:id="rId23"/>
    <p:sldId id="289" r:id="rId24"/>
    <p:sldId id="290" r:id="rId25"/>
    <p:sldId id="293" r:id="rId26"/>
    <p:sldId id="292" r:id="rId27"/>
    <p:sldId id="303" r:id="rId28"/>
    <p:sldId id="294" r:id="rId29"/>
    <p:sldId id="296" r:id="rId30"/>
    <p:sldId id="295" r:id="rId31"/>
    <p:sldId id="297" r:id="rId32"/>
    <p:sldId id="298" r:id="rId33"/>
    <p:sldId id="299" r:id="rId34"/>
    <p:sldId id="300" r:id="rId35"/>
    <p:sldId id="301" r:id="rId36"/>
    <p:sldId id="302" r:id="rId37"/>
    <p:sldId id="270" r:id="rId38"/>
    <p:sldId id="304" r:id="rId39"/>
    <p:sldId id="305"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4" r:id="rId57"/>
    <p:sldId id="323" r:id="rId58"/>
    <p:sldId id="325" r:id="rId59"/>
    <p:sldId id="326" r:id="rId60"/>
    <p:sldId id="337" r:id="rId61"/>
    <p:sldId id="327" r:id="rId62"/>
    <p:sldId id="328" r:id="rId63"/>
    <p:sldId id="329" r:id="rId64"/>
    <p:sldId id="330" r:id="rId65"/>
    <p:sldId id="331" r:id="rId66"/>
    <p:sldId id="332" r:id="rId67"/>
    <p:sldId id="335" r:id="rId68"/>
    <p:sldId id="334" r:id="rId69"/>
    <p:sldId id="336" r:id="rId70"/>
    <p:sldId id="342" r:id="rId71"/>
    <p:sldId id="333" r:id="rId72"/>
    <p:sldId id="341" r:id="rId73"/>
    <p:sldId id="343" r:id="rId74"/>
    <p:sldId id="340" r:id="rId75"/>
    <p:sldId id="339" r:id="rId76"/>
    <p:sldId id="338" r:id="rId77"/>
    <p:sldId id="353" r:id="rId78"/>
    <p:sldId id="354" r:id="rId79"/>
    <p:sldId id="360" r:id="rId80"/>
    <p:sldId id="355" r:id="rId81"/>
    <p:sldId id="356" r:id="rId82"/>
    <p:sldId id="357" r:id="rId83"/>
    <p:sldId id="358" r:id="rId84"/>
    <p:sldId id="359" r:id="rId85"/>
    <p:sldId id="361" r:id="rId8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6CD"/>
    <a:srgbClr val="4B91D1"/>
    <a:srgbClr val="EEB500"/>
    <a:srgbClr val="FEC200"/>
    <a:srgbClr val="F6BB00"/>
    <a:srgbClr val="629FCF"/>
    <a:srgbClr val="558EC3"/>
    <a:srgbClr val="4679A8"/>
    <a:srgbClr val="0FA0F9"/>
    <a:srgbClr val="0DB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6" autoAdjust="0"/>
    <p:restoredTop sz="94717" autoAdjust="0"/>
  </p:normalViewPr>
  <p:slideViewPr>
    <p:cSldViewPr snapToGrid="0">
      <p:cViewPr varScale="1">
        <p:scale>
          <a:sx n="68" d="100"/>
          <a:sy n="68" d="100"/>
        </p:scale>
        <p:origin x="87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7332F-450C-42E5-BF4B-D008AD9F31F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CN" altLang="en-US"/>
        </a:p>
      </dgm:t>
    </dgm:pt>
    <dgm:pt modelId="{589834F6-75C8-4156-ACEE-C9404025836E}">
      <dgm:prSet phldrT="[文本]"/>
      <dgm:spPr>
        <a:solidFill>
          <a:srgbClr val="00B050"/>
        </a:solidFill>
      </dgm:spPr>
      <dgm:t>
        <a:bodyPr/>
        <a:lstStyle/>
        <a:p>
          <a:pPr>
            <a:spcAft>
              <a:spcPts val="0"/>
            </a:spcAft>
          </a:pPr>
          <a:r>
            <a:rPr lang="zh-CN" altLang="en-US" b="1" dirty="0">
              <a:latin typeface="微软雅黑" panose="020B0503020204020204" pitchFamily="34" charset="-122"/>
              <a:ea typeface="微软雅黑" panose="020B0503020204020204" pitchFamily="34" charset="-122"/>
            </a:rPr>
            <a:t>生产设施（编码）</a:t>
          </a:r>
        </a:p>
      </dgm:t>
    </dgm:pt>
    <dgm:pt modelId="{7193F5BB-0A1D-408F-B8FD-87924A8F6E18}" type="parTrans" cxnId="{A3B50B3A-9AA9-4221-A408-47BACD0FB139}">
      <dgm:prSet/>
      <dgm:spPr/>
      <dgm:t>
        <a:bodyPr/>
        <a:lstStyle/>
        <a:p>
          <a:endParaRPr lang="zh-CN" altLang="en-US"/>
        </a:p>
      </dgm:t>
    </dgm:pt>
    <dgm:pt modelId="{904356D4-3C1A-4223-80DB-585CE473E352}" type="sibTrans" cxnId="{A3B50B3A-9AA9-4221-A408-47BACD0FB139}">
      <dgm:prSet/>
      <dgm:spPr/>
      <dgm:t>
        <a:bodyPr/>
        <a:lstStyle/>
        <a:p>
          <a:endParaRPr lang="zh-CN" altLang="en-US"/>
        </a:p>
      </dgm:t>
    </dgm:pt>
    <dgm:pt modelId="{C3C73CA3-BAB8-40FD-9B79-4627BDC4663A}">
      <dgm:prSet phldrT="[文本]" custT="1">
        <dgm:style>
          <a:lnRef idx="3">
            <a:schemeClr val="lt1"/>
          </a:lnRef>
          <a:fillRef idx="1">
            <a:schemeClr val="accent2"/>
          </a:fillRef>
          <a:effectRef idx="1">
            <a:schemeClr val="accent2"/>
          </a:effectRef>
          <a:fontRef idx="minor">
            <a:schemeClr val="lt1"/>
          </a:fontRef>
        </dgm:style>
      </dgm:prSet>
      <dgm:spPr>
        <a:solidFill>
          <a:srgbClr val="F2B800"/>
        </a:solidFill>
        <a:ln/>
      </dgm:spPr>
      <dgm:t>
        <a:bodyPr anchor="ctr"/>
        <a:lstStyle/>
        <a:p>
          <a:pPr marL="0" algn="ctr" defTabSz="914400" rtl="0" eaLnBrk="1" latinLnBrk="0" hangingPunct="1">
            <a:spcAft>
              <a:spcPts val="0"/>
            </a:spcAft>
            <a:buFont typeface="Arial" panose="020B0604020202020204" pitchFamily="34" charset="0"/>
            <a:buNone/>
            <a:defRPr/>
          </a:pPr>
          <a:r>
            <a:rPr lang="zh-CN" altLang="en-US" sz="1800" b="1" kern="1200" dirty="0">
              <a:solidFill>
                <a:schemeClr val="lt1"/>
              </a:solidFill>
              <a:latin typeface="微软雅黑" pitchFamily="34" charset="-122"/>
              <a:ea typeface="微软雅黑" pitchFamily="34" charset="-122"/>
              <a:cs typeface="+mn-cs"/>
            </a:rPr>
            <a:t>排放口</a:t>
          </a:r>
          <a:endParaRPr lang="en-US" altLang="zh-CN" sz="1800" b="1" kern="1200" dirty="0">
            <a:solidFill>
              <a:schemeClr val="lt1"/>
            </a:solidFill>
            <a:latin typeface="微软雅黑" pitchFamily="34" charset="-122"/>
            <a:ea typeface="微软雅黑" pitchFamily="34" charset="-122"/>
            <a:cs typeface="+mn-cs"/>
          </a:endParaRPr>
        </a:p>
        <a:p>
          <a:pPr marL="0" algn="ctr" defTabSz="914400" rtl="0" eaLnBrk="1" latinLnBrk="0" hangingPunct="1">
            <a:spcAft>
              <a:spcPts val="0"/>
            </a:spcAft>
            <a:buFont typeface="Arial" panose="020B0604020202020204" pitchFamily="34" charset="0"/>
            <a:buNone/>
            <a:defRPr/>
          </a:pPr>
          <a:r>
            <a:rPr lang="zh-CN" altLang="en-US" sz="1800" b="1" kern="1200" dirty="0">
              <a:solidFill>
                <a:schemeClr val="lt1"/>
              </a:solidFill>
              <a:latin typeface="微软雅黑" pitchFamily="34" charset="-122"/>
              <a:ea typeface="微软雅黑" pitchFamily="34" charset="-122"/>
              <a:cs typeface="+mn-cs"/>
            </a:rPr>
            <a:t>（编码）</a:t>
          </a:r>
        </a:p>
      </dgm:t>
    </dgm:pt>
    <dgm:pt modelId="{9AA1DC72-C6DA-427C-953E-F4F30E92DCED}" type="parTrans" cxnId="{A56C9B8F-5DE9-42D1-B949-5019A7132642}">
      <dgm:prSet/>
      <dgm:spPr/>
      <dgm:t>
        <a:bodyPr/>
        <a:lstStyle/>
        <a:p>
          <a:endParaRPr lang="zh-CN" altLang="en-US"/>
        </a:p>
      </dgm:t>
    </dgm:pt>
    <dgm:pt modelId="{50D7B103-4621-499C-BB67-487FDE7036BD}" type="sibTrans" cxnId="{A56C9B8F-5DE9-42D1-B949-5019A7132642}">
      <dgm:prSet/>
      <dgm:spPr/>
      <dgm:t>
        <a:bodyPr/>
        <a:lstStyle/>
        <a:p>
          <a:endParaRPr lang="zh-CN" altLang="en-US"/>
        </a:p>
      </dgm:t>
    </dgm:pt>
    <dgm:pt modelId="{CE579391-0670-4196-A480-AB334BEEE86B}">
      <dgm:prSet phldrT="[文本]"/>
      <dgm:spPr>
        <a:solidFill>
          <a:srgbClr val="00B050"/>
        </a:solidFill>
      </dgm:spPr>
      <dgm:t>
        <a:bodyPr/>
        <a:lstStyle/>
        <a:p>
          <a:pPr>
            <a:spcAft>
              <a:spcPts val="0"/>
            </a:spcAft>
          </a:pPr>
          <a:r>
            <a:rPr lang="zh-CN" altLang="en-US" b="1" dirty="0">
              <a:latin typeface="微软雅黑" panose="020B0503020204020204" pitchFamily="34" charset="-122"/>
              <a:ea typeface="微软雅黑" panose="020B0503020204020204" pitchFamily="34" charset="-122"/>
            </a:rPr>
            <a:t>污染治理设施（编码）</a:t>
          </a:r>
        </a:p>
      </dgm:t>
    </dgm:pt>
    <dgm:pt modelId="{0917F097-09EF-43D9-BDDD-96A7E015164F}" type="sibTrans" cxnId="{44B6F328-CB2D-445D-9BE4-E99002DEB4D0}">
      <dgm:prSet/>
      <dgm:spPr/>
      <dgm:t>
        <a:bodyPr/>
        <a:lstStyle/>
        <a:p>
          <a:endParaRPr lang="zh-CN" altLang="en-US"/>
        </a:p>
      </dgm:t>
    </dgm:pt>
    <dgm:pt modelId="{2E9C094D-D5BA-4C58-8721-DE2A511FA73B}" type="parTrans" cxnId="{44B6F328-CB2D-445D-9BE4-E99002DEB4D0}">
      <dgm:prSet/>
      <dgm:spPr/>
      <dgm:t>
        <a:bodyPr/>
        <a:lstStyle/>
        <a:p>
          <a:endParaRPr lang="zh-CN" altLang="en-US"/>
        </a:p>
      </dgm:t>
    </dgm:pt>
    <dgm:pt modelId="{857A06D0-6A61-4256-95DA-57F6F0791B0F}" type="pres">
      <dgm:prSet presAssocID="{2DB7332F-450C-42E5-BF4B-D008AD9F31F6}" presName="Name0" presStyleCnt="0">
        <dgm:presLayoutVars>
          <dgm:dir/>
          <dgm:animLvl val="lvl"/>
          <dgm:resizeHandles val="exact"/>
        </dgm:presLayoutVars>
      </dgm:prSet>
      <dgm:spPr/>
    </dgm:pt>
    <dgm:pt modelId="{A508FCD9-C14E-4C51-8844-7989E8EFCC06}" type="pres">
      <dgm:prSet presAssocID="{589834F6-75C8-4156-ACEE-C9404025836E}" presName="parTxOnly" presStyleLbl="node1" presStyleIdx="0" presStyleCnt="3">
        <dgm:presLayoutVars>
          <dgm:chMax val="0"/>
          <dgm:chPref val="0"/>
          <dgm:bulletEnabled val="1"/>
        </dgm:presLayoutVars>
      </dgm:prSet>
      <dgm:spPr/>
    </dgm:pt>
    <dgm:pt modelId="{3E2B9D09-3BF3-4B83-8719-2584ABE9FFFF}" type="pres">
      <dgm:prSet presAssocID="{904356D4-3C1A-4223-80DB-585CE473E352}" presName="parTxOnlySpace" presStyleCnt="0"/>
      <dgm:spPr/>
    </dgm:pt>
    <dgm:pt modelId="{39AB4E11-E3F2-44B3-A616-14131946CF07}" type="pres">
      <dgm:prSet presAssocID="{CE579391-0670-4196-A480-AB334BEEE86B}" presName="parTxOnly" presStyleLbl="node1" presStyleIdx="1" presStyleCnt="3">
        <dgm:presLayoutVars>
          <dgm:chMax val="0"/>
          <dgm:chPref val="0"/>
          <dgm:bulletEnabled val="1"/>
        </dgm:presLayoutVars>
      </dgm:prSet>
      <dgm:spPr/>
    </dgm:pt>
    <dgm:pt modelId="{CE7B04E1-8490-4F8A-9A2A-158EDC004F21}" type="pres">
      <dgm:prSet presAssocID="{0917F097-09EF-43D9-BDDD-96A7E015164F}" presName="parTxOnlySpace" presStyleCnt="0"/>
      <dgm:spPr/>
    </dgm:pt>
    <dgm:pt modelId="{ADAA2F18-EF36-4DFC-BCFF-BFD48B85EF6C}" type="pres">
      <dgm:prSet presAssocID="{C3C73CA3-BAB8-40FD-9B79-4627BDC4663A}" presName="parTxOnly" presStyleLbl="node1" presStyleIdx="2" presStyleCnt="3" custLinFactNeighborX="-13941" custLinFactNeighborY="-2192">
        <dgm:presLayoutVars>
          <dgm:chMax val="0"/>
          <dgm:chPref val="0"/>
          <dgm:bulletEnabled val="1"/>
        </dgm:presLayoutVars>
      </dgm:prSet>
      <dgm:spPr>
        <a:xfrm>
          <a:off x="3857651" y="1013774"/>
          <a:ext cx="2158875" cy="863550"/>
        </a:xfrm>
        <a:prstGeom prst="chevron">
          <a:avLst/>
        </a:prstGeom>
      </dgm:spPr>
    </dgm:pt>
  </dgm:ptLst>
  <dgm:cxnLst>
    <dgm:cxn modelId="{44B6F328-CB2D-445D-9BE4-E99002DEB4D0}" srcId="{2DB7332F-450C-42E5-BF4B-D008AD9F31F6}" destId="{CE579391-0670-4196-A480-AB334BEEE86B}" srcOrd="1" destOrd="0" parTransId="{2E9C094D-D5BA-4C58-8721-DE2A511FA73B}" sibTransId="{0917F097-09EF-43D9-BDDD-96A7E015164F}"/>
    <dgm:cxn modelId="{B217152D-0125-46D8-8F69-CD67274AC953}" type="presOf" srcId="{2DB7332F-450C-42E5-BF4B-D008AD9F31F6}" destId="{857A06D0-6A61-4256-95DA-57F6F0791B0F}" srcOrd="0" destOrd="0" presId="urn:microsoft.com/office/officeart/2005/8/layout/chevron1"/>
    <dgm:cxn modelId="{A3B50B3A-9AA9-4221-A408-47BACD0FB139}" srcId="{2DB7332F-450C-42E5-BF4B-D008AD9F31F6}" destId="{589834F6-75C8-4156-ACEE-C9404025836E}" srcOrd="0" destOrd="0" parTransId="{7193F5BB-0A1D-408F-B8FD-87924A8F6E18}" sibTransId="{904356D4-3C1A-4223-80DB-585CE473E352}"/>
    <dgm:cxn modelId="{0DA20978-A22B-4ED7-AE63-2B41EB6B7C9F}" type="presOf" srcId="{C3C73CA3-BAB8-40FD-9B79-4627BDC4663A}" destId="{ADAA2F18-EF36-4DFC-BCFF-BFD48B85EF6C}" srcOrd="0" destOrd="0" presId="urn:microsoft.com/office/officeart/2005/8/layout/chevron1"/>
    <dgm:cxn modelId="{A56C9B8F-5DE9-42D1-B949-5019A7132642}" srcId="{2DB7332F-450C-42E5-BF4B-D008AD9F31F6}" destId="{C3C73CA3-BAB8-40FD-9B79-4627BDC4663A}" srcOrd="2" destOrd="0" parTransId="{9AA1DC72-C6DA-427C-953E-F4F30E92DCED}" sibTransId="{50D7B103-4621-499C-BB67-487FDE7036BD}"/>
    <dgm:cxn modelId="{3B4B52AC-968C-4C3F-80FA-C6750C1F13A4}" type="presOf" srcId="{589834F6-75C8-4156-ACEE-C9404025836E}" destId="{A508FCD9-C14E-4C51-8844-7989E8EFCC06}" srcOrd="0" destOrd="0" presId="urn:microsoft.com/office/officeart/2005/8/layout/chevron1"/>
    <dgm:cxn modelId="{C2FFABFB-B011-4663-B633-907EEC9623C2}" type="presOf" srcId="{CE579391-0670-4196-A480-AB334BEEE86B}" destId="{39AB4E11-E3F2-44B3-A616-14131946CF07}" srcOrd="0" destOrd="0" presId="urn:microsoft.com/office/officeart/2005/8/layout/chevron1"/>
    <dgm:cxn modelId="{549C1864-C5C0-469B-8981-787277D66DFF}" type="presParOf" srcId="{857A06D0-6A61-4256-95DA-57F6F0791B0F}" destId="{A508FCD9-C14E-4C51-8844-7989E8EFCC06}" srcOrd="0" destOrd="0" presId="urn:microsoft.com/office/officeart/2005/8/layout/chevron1"/>
    <dgm:cxn modelId="{FCFE43FA-AE0A-41E5-B695-27B5A02ABC6A}" type="presParOf" srcId="{857A06D0-6A61-4256-95DA-57F6F0791B0F}" destId="{3E2B9D09-3BF3-4B83-8719-2584ABE9FFFF}" srcOrd="1" destOrd="0" presId="urn:microsoft.com/office/officeart/2005/8/layout/chevron1"/>
    <dgm:cxn modelId="{0E8DB669-3C2B-435B-80C9-44E06AF05C41}" type="presParOf" srcId="{857A06D0-6A61-4256-95DA-57F6F0791B0F}" destId="{39AB4E11-E3F2-44B3-A616-14131946CF07}" srcOrd="2" destOrd="0" presId="urn:microsoft.com/office/officeart/2005/8/layout/chevron1"/>
    <dgm:cxn modelId="{60496CD2-283F-4DA7-9CC9-FA8F9D1B4AB3}" type="presParOf" srcId="{857A06D0-6A61-4256-95DA-57F6F0791B0F}" destId="{CE7B04E1-8490-4F8A-9A2A-158EDC004F21}" srcOrd="3" destOrd="0" presId="urn:microsoft.com/office/officeart/2005/8/layout/chevron1"/>
    <dgm:cxn modelId="{589449F2-6F13-4CA7-840F-494F784A6E3D}" type="presParOf" srcId="{857A06D0-6A61-4256-95DA-57F6F0791B0F}" destId="{ADAA2F18-EF36-4DFC-BCFF-BFD48B85EF6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ACCD5D-EFC1-462D-AF62-CC7F2DF58F44}"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zh-CN" altLang="en-US"/>
        </a:p>
      </dgm:t>
    </dgm:pt>
    <dgm:pt modelId="{4AA634C4-E491-4587-8668-C2095E50EE0F}">
      <dgm:prSet phldrT="[文本]" custT="1"/>
      <dgm:spPr/>
      <dgm:t>
        <a:bodyPr/>
        <a:lstStyle/>
        <a:p>
          <a:pPr>
            <a:spcAft>
              <a:spcPts val="0"/>
            </a:spcAft>
          </a:pPr>
          <a:r>
            <a:rPr lang="zh-CN" altLang="en-US" sz="2400" b="1" dirty="0">
              <a:latin typeface="微软雅黑" panose="020B0503020204020204" pitchFamily="34" charset="-122"/>
              <a:ea typeface="微软雅黑" panose="020B0503020204020204" pitchFamily="34" charset="-122"/>
            </a:rPr>
            <a:t>企业</a:t>
          </a:r>
          <a:endParaRPr lang="en-US" altLang="zh-CN" sz="2400" b="1" dirty="0">
            <a:latin typeface="微软雅黑" panose="020B0503020204020204" pitchFamily="34" charset="-122"/>
            <a:ea typeface="微软雅黑" panose="020B0503020204020204" pitchFamily="34" charset="-122"/>
          </a:endParaRPr>
        </a:p>
        <a:p>
          <a:pPr>
            <a:spcAft>
              <a:spcPts val="0"/>
            </a:spcAft>
          </a:pPr>
          <a:r>
            <a:rPr lang="zh-CN" altLang="en-US" sz="2400" b="1" dirty="0">
              <a:latin typeface="微软雅黑" panose="020B0503020204020204" pitchFamily="34" charset="-122"/>
              <a:ea typeface="微软雅黑" panose="020B0503020204020204" pitchFamily="34" charset="-122"/>
            </a:rPr>
            <a:t>意识</a:t>
          </a:r>
        </a:p>
      </dgm:t>
    </dgm:pt>
    <dgm:pt modelId="{675E866D-C6BF-4F3A-9630-54A73690F5ED}" type="parTrans" cxnId="{8E24A30F-6BE4-459F-B4CA-F88EC9669D08}">
      <dgm:prSet/>
      <dgm:spPr/>
      <dgm:t>
        <a:bodyPr/>
        <a:lstStyle/>
        <a:p>
          <a:endParaRPr lang="zh-CN" altLang="en-US">
            <a:latin typeface="微软雅黑" panose="020B0503020204020204" pitchFamily="34" charset="-122"/>
            <a:ea typeface="微软雅黑" panose="020B0503020204020204" pitchFamily="34" charset="-122"/>
          </a:endParaRPr>
        </a:p>
      </dgm:t>
    </dgm:pt>
    <dgm:pt modelId="{F71378DA-2D34-4E37-8150-E2492A031F30}" type="sibTrans" cxnId="{8E24A30F-6BE4-459F-B4CA-F88EC9669D08}">
      <dgm:prSet/>
      <dgm:spPr/>
      <dgm:t>
        <a:bodyPr/>
        <a:lstStyle/>
        <a:p>
          <a:endParaRPr lang="zh-CN" altLang="en-US">
            <a:latin typeface="微软雅黑" panose="020B0503020204020204" pitchFamily="34" charset="-122"/>
            <a:ea typeface="微软雅黑" panose="020B0503020204020204" pitchFamily="34" charset="-122"/>
          </a:endParaRPr>
        </a:p>
      </dgm:t>
    </dgm:pt>
    <dgm:pt modelId="{355E6151-CF59-4AD5-9E70-A240A838B810}">
      <dgm:prSet phldrT="[文本]" custT="1"/>
      <dgm:spPr/>
      <dgm:t>
        <a:bodyPr/>
        <a:lstStyle/>
        <a:p>
          <a:pPr marL="114300" lvl="1" indent="-114300" algn="l" defTabSz="666750">
            <a:lnSpc>
              <a:spcPct val="90000"/>
            </a:lnSpc>
            <a:spcBef>
              <a:spcPct val="0"/>
            </a:spcBef>
            <a:spcAft>
              <a:spcPct val="15000"/>
            </a:spcAft>
            <a:buChar char="•"/>
          </a:pP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企业领导、安环、设备管理等部门，缺乏缺乏对</a:t>
          </a:r>
          <a:r>
            <a:rPr lang="en-US" altLang="zh-CN"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LDAR</a:t>
          </a: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的正确认知；</a:t>
          </a:r>
        </a:p>
      </dgm:t>
    </dgm:pt>
    <dgm:pt modelId="{C5B70328-7B67-4B31-883F-B24FC8165DF9}" type="parTrans" cxnId="{6F44DA17-16FB-42D4-8E3C-956A9254511E}">
      <dgm:prSet/>
      <dgm:spPr/>
      <dgm:t>
        <a:bodyPr/>
        <a:lstStyle/>
        <a:p>
          <a:endParaRPr lang="zh-CN" altLang="en-US">
            <a:latin typeface="微软雅黑" panose="020B0503020204020204" pitchFamily="34" charset="-122"/>
            <a:ea typeface="微软雅黑" panose="020B0503020204020204" pitchFamily="34" charset="-122"/>
          </a:endParaRPr>
        </a:p>
      </dgm:t>
    </dgm:pt>
    <dgm:pt modelId="{D437AE62-B357-4E65-868B-5F2546AFC14E}" type="sibTrans" cxnId="{6F44DA17-16FB-42D4-8E3C-956A9254511E}">
      <dgm:prSet/>
      <dgm:spPr/>
      <dgm:t>
        <a:bodyPr/>
        <a:lstStyle/>
        <a:p>
          <a:endParaRPr lang="zh-CN" altLang="en-US">
            <a:latin typeface="微软雅黑" panose="020B0503020204020204" pitchFamily="34" charset="-122"/>
            <a:ea typeface="微软雅黑" panose="020B0503020204020204" pitchFamily="34" charset="-122"/>
          </a:endParaRPr>
        </a:p>
      </dgm:t>
    </dgm:pt>
    <dgm:pt modelId="{9FCCD560-85DD-4C6F-8FD7-E0E6D2DFBD48}">
      <dgm:prSet phldrT="[文本]" custT="1"/>
      <dgm:spPr/>
      <dgm:t>
        <a:bodyPr/>
        <a:lstStyle/>
        <a:p>
          <a:r>
            <a:rPr lang="zh-CN" altLang="en-US" sz="2400" b="1" dirty="0">
              <a:latin typeface="微软雅黑" panose="020B0503020204020204" pitchFamily="34" charset="-122"/>
              <a:ea typeface="微软雅黑" panose="020B0503020204020204" pitchFamily="34" charset="-122"/>
            </a:rPr>
            <a:t>第三方自律</a:t>
          </a:r>
        </a:p>
      </dgm:t>
    </dgm:pt>
    <dgm:pt modelId="{E74BB2C0-5427-4879-9197-4695100C7D16}" type="parTrans" cxnId="{2D537F8A-91E6-4739-9D4E-67BD17612016}">
      <dgm:prSet/>
      <dgm:spPr/>
      <dgm:t>
        <a:bodyPr/>
        <a:lstStyle/>
        <a:p>
          <a:endParaRPr lang="zh-CN" altLang="en-US">
            <a:latin typeface="微软雅黑" panose="020B0503020204020204" pitchFamily="34" charset="-122"/>
            <a:ea typeface="微软雅黑" panose="020B0503020204020204" pitchFamily="34" charset="-122"/>
          </a:endParaRPr>
        </a:p>
      </dgm:t>
    </dgm:pt>
    <dgm:pt modelId="{FEE01902-2764-4EE1-9C6A-24E5B5FF2E5C}" type="sibTrans" cxnId="{2D537F8A-91E6-4739-9D4E-67BD17612016}">
      <dgm:prSet/>
      <dgm:spPr/>
      <dgm:t>
        <a:bodyPr/>
        <a:lstStyle/>
        <a:p>
          <a:endParaRPr lang="zh-CN" altLang="en-US">
            <a:latin typeface="微软雅黑" panose="020B0503020204020204" pitchFamily="34" charset="-122"/>
            <a:ea typeface="微软雅黑" panose="020B0503020204020204" pitchFamily="34" charset="-122"/>
          </a:endParaRPr>
        </a:p>
      </dgm:t>
    </dgm:pt>
    <dgm:pt modelId="{F3ECDA37-7C6E-47F7-B345-B11C1D55D0EE}">
      <dgm:prSet phldrT="[文本]"/>
      <dgm:spPr/>
      <dgm:t>
        <a:bodyPr/>
        <a:lstStyle/>
        <a:p>
          <a:r>
            <a:rPr lang="zh-CN" altLang="en-US" dirty="0">
              <a:latin typeface="微软雅黑" panose="020B0503020204020204" pitchFamily="34" charset="-122"/>
              <a:ea typeface="微软雅黑" panose="020B0503020204020204" pitchFamily="34" charset="-122"/>
            </a:rPr>
            <a:t>没有规范的</a:t>
          </a:r>
          <a:r>
            <a:rPr lang="en-US" altLang="zh-CN" dirty="0">
              <a:latin typeface="微软雅黑" panose="020B0503020204020204" pitchFamily="34" charset="-122"/>
              <a:ea typeface="微软雅黑" panose="020B0503020204020204" pitchFamily="34" charset="-122"/>
            </a:rPr>
            <a:t>LDAR</a:t>
          </a:r>
          <a:r>
            <a:rPr lang="zh-CN" altLang="en-US" dirty="0">
              <a:latin typeface="微软雅黑" panose="020B0503020204020204" pitchFamily="34" charset="-122"/>
              <a:ea typeface="微软雅黑" panose="020B0503020204020204" pitchFamily="34" charset="-122"/>
            </a:rPr>
            <a:t>管理流程；</a:t>
          </a:r>
        </a:p>
      </dgm:t>
    </dgm:pt>
    <dgm:pt modelId="{C7A63DE8-735A-4054-AEAD-DE2CEAFF9BAA}" type="parTrans" cxnId="{053EA557-106C-4286-9FB7-2DAD0991C058}">
      <dgm:prSet/>
      <dgm:spPr/>
      <dgm:t>
        <a:bodyPr/>
        <a:lstStyle/>
        <a:p>
          <a:endParaRPr lang="zh-CN" altLang="en-US">
            <a:latin typeface="微软雅黑" panose="020B0503020204020204" pitchFamily="34" charset="-122"/>
            <a:ea typeface="微软雅黑" panose="020B0503020204020204" pitchFamily="34" charset="-122"/>
          </a:endParaRPr>
        </a:p>
      </dgm:t>
    </dgm:pt>
    <dgm:pt modelId="{B3E728A3-993B-455A-ABCA-EE613A69B5E8}" type="sibTrans" cxnId="{053EA557-106C-4286-9FB7-2DAD0991C058}">
      <dgm:prSet/>
      <dgm:spPr/>
      <dgm:t>
        <a:bodyPr/>
        <a:lstStyle/>
        <a:p>
          <a:endParaRPr lang="zh-CN" altLang="en-US">
            <a:latin typeface="微软雅黑" panose="020B0503020204020204" pitchFamily="34" charset="-122"/>
            <a:ea typeface="微软雅黑" panose="020B0503020204020204" pitchFamily="34" charset="-122"/>
          </a:endParaRPr>
        </a:p>
      </dgm:t>
    </dgm:pt>
    <dgm:pt modelId="{995027B5-B9C2-44B9-A4AB-A37783B15F9D}">
      <dgm:prSet phldrT="[文本]"/>
      <dgm:spPr/>
      <dgm:t>
        <a:bodyPr/>
        <a:lstStyle/>
        <a:p>
          <a:r>
            <a:rPr lang="zh-CN" altLang="en-US" dirty="0">
              <a:latin typeface="微软雅黑" panose="020B0503020204020204" pitchFamily="34" charset="-122"/>
              <a:ea typeface="微软雅黑" panose="020B0503020204020204" pitchFamily="34" charset="-122"/>
            </a:rPr>
            <a:t>很多人员缺乏足够的培训和经验，甚至是“民工队伍”来检测；</a:t>
          </a:r>
        </a:p>
      </dgm:t>
    </dgm:pt>
    <dgm:pt modelId="{BFC94E65-D546-49AA-BB88-822C9B80EE83}" type="parTrans" cxnId="{D5788303-FCFE-436A-9600-790BF30B3B10}">
      <dgm:prSet/>
      <dgm:spPr/>
      <dgm:t>
        <a:bodyPr/>
        <a:lstStyle/>
        <a:p>
          <a:endParaRPr lang="zh-CN" altLang="en-US">
            <a:latin typeface="微软雅黑" panose="020B0503020204020204" pitchFamily="34" charset="-122"/>
            <a:ea typeface="微软雅黑" panose="020B0503020204020204" pitchFamily="34" charset="-122"/>
          </a:endParaRPr>
        </a:p>
      </dgm:t>
    </dgm:pt>
    <dgm:pt modelId="{FDE1FA5D-47CF-4A87-9FCC-96B18DA6193F}" type="sibTrans" cxnId="{D5788303-FCFE-436A-9600-790BF30B3B10}">
      <dgm:prSet/>
      <dgm:spPr/>
      <dgm:t>
        <a:bodyPr/>
        <a:lstStyle/>
        <a:p>
          <a:endParaRPr lang="zh-CN" altLang="en-US">
            <a:latin typeface="微软雅黑" panose="020B0503020204020204" pitchFamily="34" charset="-122"/>
            <a:ea typeface="微软雅黑" panose="020B0503020204020204" pitchFamily="34" charset="-122"/>
          </a:endParaRPr>
        </a:p>
      </dgm:t>
    </dgm:pt>
    <dgm:pt modelId="{EB7721C0-95F0-4C4D-9986-F1CEEDEF7FCE}">
      <dgm:prSet phldrT="[文本]" custT="1"/>
      <dgm:spPr/>
      <dgm:t>
        <a:bodyPr/>
        <a:lstStyle/>
        <a:p>
          <a:pPr>
            <a:spcAft>
              <a:spcPts val="0"/>
            </a:spcAft>
          </a:pPr>
          <a:r>
            <a:rPr lang="zh-CN" altLang="en-US" sz="2400" b="1" dirty="0">
              <a:latin typeface="微软雅黑" panose="020B0503020204020204" pitchFamily="34" charset="-122"/>
              <a:ea typeface="微软雅黑" panose="020B0503020204020204" pitchFamily="34" charset="-122"/>
            </a:rPr>
            <a:t>政府</a:t>
          </a:r>
          <a:endParaRPr lang="en-US" altLang="zh-CN" sz="2400" b="1" dirty="0">
            <a:latin typeface="微软雅黑" panose="020B0503020204020204" pitchFamily="34" charset="-122"/>
            <a:ea typeface="微软雅黑" panose="020B0503020204020204" pitchFamily="34" charset="-122"/>
          </a:endParaRPr>
        </a:p>
        <a:p>
          <a:pPr>
            <a:spcAft>
              <a:spcPts val="0"/>
            </a:spcAft>
          </a:pPr>
          <a:r>
            <a:rPr lang="zh-CN" altLang="en-US" sz="2400" b="1" dirty="0">
              <a:latin typeface="微软雅黑" panose="020B0503020204020204" pitchFamily="34" charset="-122"/>
              <a:ea typeface="微软雅黑" panose="020B0503020204020204" pitchFamily="34" charset="-122"/>
            </a:rPr>
            <a:t>监管</a:t>
          </a:r>
        </a:p>
      </dgm:t>
    </dgm:pt>
    <dgm:pt modelId="{F7608752-97E1-465F-85CC-9672185D0377}" type="parTrans" cxnId="{03707B4A-56CD-404E-83ED-463816D7A54C}">
      <dgm:prSet/>
      <dgm:spPr/>
      <dgm:t>
        <a:bodyPr/>
        <a:lstStyle/>
        <a:p>
          <a:endParaRPr lang="zh-CN" altLang="en-US">
            <a:latin typeface="微软雅黑" panose="020B0503020204020204" pitchFamily="34" charset="-122"/>
            <a:ea typeface="微软雅黑" panose="020B0503020204020204" pitchFamily="34" charset="-122"/>
          </a:endParaRPr>
        </a:p>
      </dgm:t>
    </dgm:pt>
    <dgm:pt modelId="{03084000-9900-4D9D-85FA-9221163A79EB}" type="sibTrans" cxnId="{03707B4A-56CD-404E-83ED-463816D7A54C}">
      <dgm:prSet/>
      <dgm:spPr/>
      <dgm:t>
        <a:bodyPr/>
        <a:lstStyle/>
        <a:p>
          <a:endParaRPr lang="zh-CN" altLang="en-US">
            <a:latin typeface="微软雅黑" panose="020B0503020204020204" pitchFamily="34" charset="-122"/>
            <a:ea typeface="微软雅黑" panose="020B0503020204020204" pitchFamily="34" charset="-122"/>
          </a:endParaRPr>
        </a:p>
      </dgm:t>
    </dgm:pt>
    <dgm:pt modelId="{9F255C06-01A6-44EF-AFBA-31E4F466F06B}">
      <dgm:prSet phldrT="[文本]" custT="1"/>
      <dgm:spPr/>
      <dgm:t>
        <a:bodyPr/>
        <a:lstStyle/>
        <a:p>
          <a:pPr marL="114300" lvl="1" indent="-114300" algn="l" defTabSz="666750">
            <a:lnSpc>
              <a:spcPct val="90000"/>
            </a:lnSpc>
            <a:spcBef>
              <a:spcPct val="0"/>
            </a:spcBef>
            <a:spcAft>
              <a:spcPct val="15000"/>
            </a:spcAft>
            <a:buChar char="•"/>
          </a:pP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缺乏对企业项目质量的合理评估，鼓励先进，激励后进；</a:t>
          </a:r>
        </a:p>
      </dgm:t>
    </dgm:pt>
    <dgm:pt modelId="{E3C6D3E0-FCD1-4CBB-8573-7935DE794F66}" type="parTrans" cxnId="{A10F9741-5591-405F-AE40-A2097EB22EFE}">
      <dgm:prSet/>
      <dgm:spPr/>
      <dgm:t>
        <a:bodyPr/>
        <a:lstStyle/>
        <a:p>
          <a:endParaRPr lang="zh-CN" altLang="en-US">
            <a:latin typeface="微软雅黑" panose="020B0503020204020204" pitchFamily="34" charset="-122"/>
            <a:ea typeface="微软雅黑" panose="020B0503020204020204" pitchFamily="34" charset="-122"/>
          </a:endParaRPr>
        </a:p>
      </dgm:t>
    </dgm:pt>
    <dgm:pt modelId="{DCAE7A80-E8EC-4B64-85DE-3046F78ED466}" type="sibTrans" cxnId="{A10F9741-5591-405F-AE40-A2097EB22EFE}">
      <dgm:prSet/>
      <dgm:spPr/>
      <dgm:t>
        <a:bodyPr/>
        <a:lstStyle/>
        <a:p>
          <a:endParaRPr lang="zh-CN" altLang="en-US">
            <a:latin typeface="微软雅黑" panose="020B0503020204020204" pitchFamily="34" charset="-122"/>
            <a:ea typeface="微软雅黑" panose="020B0503020204020204" pitchFamily="34" charset="-122"/>
          </a:endParaRPr>
        </a:p>
      </dgm:t>
    </dgm:pt>
    <dgm:pt modelId="{8F8E4C77-832E-4304-B7FB-5CE465BE9C17}">
      <dgm:prSet phldrT="[文本]" custT="1"/>
      <dgm:spPr/>
      <dgm:t>
        <a:bodyPr/>
        <a:lstStyle/>
        <a:p>
          <a:pPr marL="114300" lvl="1" indent="-114300" algn="l" defTabSz="666750">
            <a:lnSpc>
              <a:spcPct val="90000"/>
            </a:lnSpc>
            <a:spcBef>
              <a:spcPct val="0"/>
            </a:spcBef>
            <a:spcAft>
              <a:spcPct val="15000"/>
            </a:spcAft>
            <a:buChar char="•"/>
          </a:pP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对泄漏点的修复不够重视；</a:t>
          </a:r>
        </a:p>
      </dgm:t>
    </dgm:pt>
    <dgm:pt modelId="{051412D8-095E-4F78-95D3-9F93A28D1B86}" type="parTrans" cxnId="{B1AFD51C-34BB-41DC-BFA6-EC73CEF0FDD5}">
      <dgm:prSet/>
      <dgm:spPr/>
      <dgm:t>
        <a:bodyPr/>
        <a:lstStyle/>
        <a:p>
          <a:endParaRPr lang="zh-CN" altLang="en-US">
            <a:latin typeface="微软雅黑" panose="020B0503020204020204" pitchFamily="34" charset="-122"/>
            <a:ea typeface="微软雅黑" panose="020B0503020204020204" pitchFamily="34" charset="-122"/>
          </a:endParaRPr>
        </a:p>
      </dgm:t>
    </dgm:pt>
    <dgm:pt modelId="{E2311983-0448-4F93-90E8-CAA6B3BB1FA4}" type="sibTrans" cxnId="{B1AFD51C-34BB-41DC-BFA6-EC73CEF0FDD5}">
      <dgm:prSet/>
      <dgm:spPr/>
      <dgm:t>
        <a:bodyPr/>
        <a:lstStyle/>
        <a:p>
          <a:endParaRPr lang="zh-CN" altLang="en-US">
            <a:latin typeface="微软雅黑" panose="020B0503020204020204" pitchFamily="34" charset="-122"/>
            <a:ea typeface="微软雅黑" panose="020B0503020204020204" pitchFamily="34" charset="-122"/>
          </a:endParaRPr>
        </a:p>
      </dgm:t>
    </dgm:pt>
    <dgm:pt modelId="{F11BA76C-C93E-47F6-8D49-81D820082AFE}">
      <dgm:prSet phldrT="[文本]" custT="1"/>
      <dgm:spPr/>
      <dgm:t>
        <a:bodyPr/>
        <a:lstStyle/>
        <a:p>
          <a:pPr marL="114300" lvl="1" indent="-114300" algn="l" defTabSz="666750">
            <a:lnSpc>
              <a:spcPct val="90000"/>
            </a:lnSpc>
            <a:spcBef>
              <a:spcPct val="0"/>
            </a:spcBef>
            <a:spcAft>
              <a:spcPct val="15000"/>
            </a:spcAft>
            <a:buChar char="•"/>
          </a:pP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缺乏对第三方检测机构的监管体系：无法保证项目质量；因恶性价格竞争，无法确保行业的健康、有序、长期发展；</a:t>
          </a:r>
        </a:p>
      </dgm:t>
    </dgm:pt>
    <dgm:pt modelId="{45F1E3A0-6085-4E19-B8B2-2120CF3E68B5}" type="parTrans" cxnId="{4D337B12-C65B-4286-BAE4-1A6564F87757}">
      <dgm:prSet/>
      <dgm:spPr/>
      <dgm:t>
        <a:bodyPr/>
        <a:lstStyle/>
        <a:p>
          <a:endParaRPr lang="zh-CN" altLang="en-US">
            <a:latin typeface="微软雅黑" panose="020B0503020204020204" pitchFamily="34" charset="-122"/>
            <a:ea typeface="微软雅黑" panose="020B0503020204020204" pitchFamily="34" charset="-122"/>
          </a:endParaRPr>
        </a:p>
      </dgm:t>
    </dgm:pt>
    <dgm:pt modelId="{546DE546-9B07-4C0C-90BF-45227BB9C74F}" type="sibTrans" cxnId="{4D337B12-C65B-4286-BAE4-1A6564F87757}">
      <dgm:prSet/>
      <dgm:spPr/>
      <dgm:t>
        <a:bodyPr/>
        <a:lstStyle/>
        <a:p>
          <a:endParaRPr lang="zh-CN" altLang="en-US">
            <a:latin typeface="微软雅黑" panose="020B0503020204020204" pitchFamily="34" charset="-122"/>
            <a:ea typeface="微软雅黑" panose="020B0503020204020204" pitchFamily="34" charset="-122"/>
          </a:endParaRPr>
        </a:p>
      </dgm:t>
    </dgm:pt>
    <dgm:pt modelId="{2B63D497-C889-484E-988A-CE79779E650C}">
      <dgm:prSet phldrT="[文本]"/>
      <dgm:spPr/>
      <dgm:t>
        <a:bodyPr/>
        <a:lstStyle/>
        <a:p>
          <a:r>
            <a:rPr lang="zh-CN" altLang="en-US" dirty="0">
              <a:latin typeface="微软雅黑" panose="020B0503020204020204" pitchFamily="34" charset="-122"/>
              <a:ea typeface="微软雅黑" panose="020B0503020204020204" pitchFamily="34" charset="-122"/>
            </a:rPr>
            <a:t>低价中标，出于成本考虑，不按照规范实施项目（单人单台设备单天检测</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千</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千个密封点）；</a:t>
          </a:r>
        </a:p>
      </dgm:t>
    </dgm:pt>
    <dgm:pt modelId="{79A0964F-046C-47ED-9D29-7AE0A95C54DB}" type="parTrans" cxnId="{E6FEE1C7-5238-4BAA-A74F-3ABF24960624}">
      <dgm:prSet/>
      <dgm:spPr/>
      <dgm:t>
        <a:bodyPr/>
        <a:lstStyle/>
        <a:p>
          <a:endParaRPr lang="zh-CN" altLang="en-US">
            <a:latin typeface="微软雅黑" panose="020B0503020204020204" pitchFamily="34" charset="-122"/>
            <a:ea typeface="微软雅黑" panose="020B0503020204020204" pitchFamily="34" charset="-122"/>
          </a:endParaRPr>
        </a:p>
      </dgm:t>
    </dgm:pt>
    <dgm:pt modelId="{F3024EC0-FE8A-487C-84C7-1A0293088611}" type="sibTrans" cxnId="{E6FEE1C7-5238-4BAA-A74F-3ABF24960624}">
      <dgm:prSet/>
      <dgm:spPr/>
      <dgm:t>
        <a:bodyPr/>
        <a:lstStyle/>
        <a:p>
          <a:endParaRPr lang="zh-CN" altLang="en-US">
            <a:latin typeface="微软雅黑" panose="020B0503020204020204" pitchFamily="34" charset="-122"/>
            <a:ea typeface="微软雅黑" panose="020B0503020204020204" pitchFamily="34" charset="-122"/>
          </a:endParaRPr>
        </a:p>
      </dgm:t>
    </dgm:pt>
    <dgm:pt modelId="{E8CA6A3D-FC7A-4BEF-A481-A7909E29F411}">
      <dgm:prSet phldrT="[文本]" custT="1"/>
      <dgm:spPr/>
      <dgm:t>
        <a:bodyPr/>
        <a:lstStyle/>
        <a:p>
          <a:pPr marL="114300" lvl="1" indent="-114300" algn="l" defTabSz="666750">
            <a:lnSpc>
              <a:spcPct val="90000"/>
            </a:lnSpc>
            <a:spcBef>
              <a:spcPct val="0"/>
            </a:spcBef>
            <a:spcAft>
              <a:spcPct val="15000"/>
            </a:spcAft>
            <a:buChar char="•"/>
          </a:pP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本着应付环保部门的态度来开展项目，没有认识到</a:t>
          </a:r>
          <a:r>
            <a:rPr lang="en-US" altLang="zh-CN"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LDAR</a:t>
          </a: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对企业带来的潜在的经济效益、安全效益和环境效益；</a:t>
          </a:r>
        </a:p>
      </dgm:t>
    </dgm:pt>
    <dgm:pt modelId="{1CAAAE53-983E-4C7C-9186-F69FB13D6001}" type="parTrans" cxnId="{18ED419D-CBB4-4046-A45C-98399164F776}">
      <dgm:prSet/>
      <dgm:spPr/>
      <dgm:t>
        <a:bodyPr/>
        <a:lstStyle/>
        <a:p>
          <a:endParaRPr lang="zh-CN" altLang="en-US">
            <a:latin typeface="微软雅黑" panose="020B0503020204020204" pitchFamily="34" charset="-122"/>
            <a:ea typeface="微软雅黑" panose="020B0503020204020204" pitchFamily="34" charset="-122"/>
          </a:endParaRPr>
        </a:p>
      </dgm:t>
    </dgm:pt>
    <dgm:pt modelId="{175E33BC-978C-4A6E-BE14-4555E453203A}" type="sibTrans" cxnId="{18ED419D-CBB4-4046-A45C-98399164F776}">
      <dgm:prSet/>
      <dgm:spPr/>
      <dgm:t>
        <a:bodyPr/>
        <a:lstStyle/>
        <a:p>
          <a:endParaRPr lang="zh-CN" altLang="en-US">
            <a:latin typeface="微软雅黑" panose="020B0503020204020204" pitchFamily="34" charset="-122"/>
            <a:ea typeface="微软雅黑" panose="020B0503020204020204" pitchFamily="34" charset="-122"/>
          </a:endParaRPr>
        </a:p>
      </dgm:t>
    </dgm:pt>
    <dgm:pt modelId="{E26B2351-1F05-4942-BC58-844A9CAC4CE0}" type="pres">
      <dgm:prSet presAssocID="{C6ACCD5D-EFC1-462D-AF62-CC7F2DF58F44}" presName="Name0" presStyleCnt="0">
        <dgm:presLayoutVars>
          <dgm:dir/>
          <dgm:animLvl val="lvl"/>
          <dgm:resizeHandles val="exact"/>
        </dgm:presLayoutVars>
      </dgm:prSet>
      <dgm:spPr/>
    </dgm:pt>
    <dgm:pt modelId="{4C809ECD-8671-43A0-838B-D4AB8C4034F5}" type="pres">
      <dgm:prSet presAssocID="{4AA634C4-E491-4587-8668-C2095E50EE0F}" presName="linNode" presStyleCnt="0"/>
      <dgm:spPr/>
    </dgm:pt>
    <dgm:pt modelId="{9E3291C4-B2D7-4C91-8AB9-EF1B40AF4693}" type="pres">
      <dgm:prSet presAssocID="{4AA634C4-E491-4587-8668-C2095E50EE0F}" presName="parentText" presStyleLbl="node1" presStyleIdx="0" presStyleCnt="3" custScaleX="38334" custLinFactNeighborX="-14976" custLinFactNeighborY="152">
        <dgm:presLayoutVars>
          <dgm:chMax val="1"/>
          <dgm:bulletEnabled val="1"/>
        </dgm:presLayoutVars>
      </dgm:prSet>
      <dgm:spPr/>
    </dgm:pt>
    <dgm:pt modelId="{DCC7C819-2661-4D1E-BA81-3BB289031B4B}" type="pres">
      <dgm:prSet presAssocID="{4AA634C4-E491-4587-8668-C2095E50EE0F}" presName="descendantText" presStyleLbl="alignAccFollowNode1" presStyleIdx="0" presStyleCnt="3" custScaleX="132477">
        <dgm:presLayoutVars>
          <dgm:bulletEnabled val="1"/>
        </dgm:presLayoutVars>
      </dgm:prSet>
      <dgm:spPr/>
    </dgm:pt>
    <dgm:pt modelId="{A0C3D27C-33F6-4126-88FA-D0A2E1DB0E56}" type="pres">
      <dgm:prSet presAssocID="{F71378DA-2D34-4E37-8150-E2492A031F30}" presName="sp" presStyleCnt="0"/>
      <dgm:spPr/>
    </dgm:pt>
    <dgm:pt modelId="{DB08BA5C-4B5B-4E4D-8099-3C72D64B7D54}" type="pres">
      <dgm:prSet presAssocID="{9FCCD560-85DD-4C6F-8FD7-E0E6D2DFBD48}" presName="linNode" presStyleCnt="0"/>
      <dgm:spPr/>
    </dgm:pt>
    <dgm:pt modelId="{DBADBB3E-608B-4F81-9037-6FBBEB7D285A}" type="pres">
      <dgm:prSet presAssocID="{9FCCD560-85DD-4C6F-8FD7-E0E6D2DFBD48}" presName="parentText" presStyleLbl="node1" presStyleIdx="1" presStyleCnt="3" custScaleX="38334" custLinFactNeighborX="-14976" custLinFactNeighborY="152">
        <dgm:presLayoutVars>
          <dgm:chMax val="1"/>
          <dgm:bulletEnabled val="1"/>
        </dgm:presLayoutVars>
      </dgm:prSet>
      <dgm:spPr/>
    </dgm:pt>
    <dgm:pt modelId="{0E1CC8BB-5AAE-43A6-91DC-A60FE58C4C4E}" type="pres">
      <dgm:prSet presAssocID="{9FCCD560-85DD-4C6F-8FD7-E0E6D2DFBD48}" presName="descendantText" presStyleLbl="alignAccFollowNode1" presStyleIdx="1" presStyleCnt="3" custScaleX="129953" custScaleY="100235">
        <dgm:presLayoutVars>
          <dgm:bulletEnabled val="1"/>
        </dgm:presLayoutVars>
      </dgm:prSet>
      <dgm:spPr/>
    </dgm:pt>
    <dgm:pt modelId="{DD144BA9-9776-4862-9515-E029B6DC94E2}" type="pres">
      <dgm:prSet presAssocID="{FEE01902-2764-4EE1-9C6A-24E5B5FF2E5C}" presName="sp" presStyleCnt="0"/>
      <dgm:spPr/>
    </dgm:pt>
    <dgm:pt modelId="{976C7440-4E25-47A6-88FA-75E07B415821}" type="pres">
      <dgm:prSet presAssocID="{EB7721C0-95F0-4C4D-9986-F1CEEDEF7FCE}" presName="linNode" presStyleCnt="0"/>
      <dgm:spPr/>
    </dgm:pt>
    <dgm:pt modelId="{A3E713FA-35FB-4F76-96C4-CE06633CF046}" type="pres">
      <dgm:prSet presAssocID="{EB7721C0-95F0-4C4D-9986-F1CEEDEF7FCE}" presName="parentText" presStyleLbl="node1" presStyleIdx="2" presStyleCnt="3" custScaleX="38334" custLinFactNeighborX="-14976" custLinFactNeighborY="152">
        <dgm:presLayoutVars>
          <dgm:chMax val="1"/>
          <dgm:bulletEnabled val="1"/>
        </dgm:presLayoutVars>
      </dgm:prSet>
      <dgm:spPr/>
    </dgm:pt>
    <dgm:pt modelId="{7B97CB60-A031-40EB-86B9-6F87DB3B41A7}" type="pres">
      <dgm:prSet presAssocID="{EB7721C0-95F0-4C4D-9986-F1CEEDEF7FCE}" presName="descendantText" presStyleLbl="alignAccFollowNode1" presStyleIdx="2" presStyleCnt="3" custScaleX="132163">
        <dgm:presLayoutVars>
          <dgm:bulletEnabled val="1"/>
        </dgm:presLayoutVars>
      </dgm:prSet>
      <dgm:spPr/>
    </dgm:pt>
  </dgm:ptLst>
  <dgm:cxnLst>
    <dgm:cxn modelId="{D5788303-FCFE-436A-9600-790BF30B3B10}" srcId="{9FCCD560-85DD-4C6F-8FD7-E0E6D2DFBD48}" destId="{995027B5-B9C2-44B9-A4AB-A37783B15F9D}" srcOrd="1" destOrd="0" parTransId="{BFC94E65-D546-49AA-BB88-822C9B80EE83}" sibTransId="{FDE1FA5D-47CF-4A87-9FCC-96B18DA6193F}"/>
    <dgm:cxn modelId="{8E24A30F-6BE4-459F-B4CA-F88EC9669D08}" srcId="{C6ACCD5D-EFC1-462D-AF62-CC7F2DF58F44}" destId="{4AA634C4-E491-4587-8668-C2095E50EE0F}" srcOrd="0" destOrd="0" parTransId="{675E866D-C6BF-4F3A-9630-54A73690F5ED}" sibTransId="{F71378DA-2D34-4E37-8150-E2492A031F30}"/>
    <dgm:cxn modelId="{8F6FC20F-652D-4D3E-BC1A-27A1B235A637}" type="presOf" srcId="{C6ACCD5D-EFC1-462D-AF62-CC7F2DF58F44}" destId="{E26B2351-1F05-4942-BC58-844A9CAC4CE0}" srcOrd="0" destOrd="0" presId="urn:microsoft.com/office/officeart/2005/8/layout/vList5"/>
    <dgm:cxn modelId="{4D337B12-C65B-4286-BAE4-1A6564F87757}" srcId="{EB7721C0-95F0-4C4D-9986-F1CEEDEF7FCE}" destId="{F11BA76C-C93E-47F6-8D49-81D820082AFE}" srcOrd="1" destOrd="0" parTransId="{45F1E3A0-6085-4E19-B8B2-2120CF3E68B5}" sibTransId="{546DE546-9B07-4C0C-90BF-45227BB9C74F}"/>
    <dgm:cxn modelId="{6F44DA17-16FB-42D4-8E3C-956A9254511E}" srcId="{4AA634C4-E491-4587-8668-C2095E50EE0F}" destId="{355E6151-CF59-4AD5-9E70-A240A838B810}" srcOrd="0" destOrd="0" parTransId="{C5B70328-7B67-4B31-883F-B24FC8165DF9}" sibTransId="{D437AE62-B357-4E65-868B-5F2546AFC14E}"/>
    <dgm:cxn modelId="{B1AFD51C-34BB-41DC-BFA6-EC73CEF0FDD5}" srcId="{4AA634C4-E491-4587-8668-C2095E50EE0F}" destId="{8F8E4C77-832E-4304-B7FB-5CE465BE9C17}" srcOrd="2" destOrd="0" parTransId="{051412D8-095E-4F78-95D3-9F93A28D1B86}" sibTransId="{E2311983-0448-4F93-90E8-CAA6B3BB1FA4}"/>
    <dgm:cxn modelId="{A10F9741-5591-405F-AE40-A2097EB22EFE}" srcId="{EB7721C0-95F0-4C4D-9986-F1CEEDEF7FCE}" destId="{9F255C06-01A6-44EF-AFBA-31E4F466F06B}" srcOrd="0" destOrd="0" parTransId="{E3C6D3E0-FCD1-4CBB-8573-7935DE794F66}" sibTransId="{DCAE7A80-E8EC-4B64-85DE-3046F78ED466}"/>
    <dgm:cxn modelId="{BA4D4565-BA0E-47F0-8F2B-A1EE31659F6B}" type="presOf" srcId="{F11BA76C-C93E-47F6-8D49-81D820082AFE}" destId="{7B97CB60-A031-40EB-86B9-6F87DB3B41A7}" srcOrd="0" destOrd="1" presId="urn:microsoft.com/office/officeart/2005/8/layout/vList5"/>
    <dgm:cxn modelId="{03707B4A-56CD-404E-83ED-463816D7A54C}" srcId="{C6ACCD5D-EFC1-462D-AF62-CC7F2DF58F44}" destId="{EB7721C0-95F0-4C4D-9986-F1CEEDEF7FCE}" srcOrd="2" destOrd="0" parTransId="{F7608752-97E1-465F-85CC-9672185D0377}" sibTransId="{03084000-9900-4D9D-85FA-9221163A79EB}"/>
    <dgm:cxn modelId="{7F5D006D-1D65-4F72-9607-704B22DFA0F7}" type="presOf" srcId="{E8CA6A3D-FC7A-4BEF-A481-A7909E29F411}" destId="{DCC7C819-2661-4D1E-BA81-3BB289031B4B}" srcOrd="0" destOrd="1" presId="urn:microsoft.com/office/officeart/2005/8/layout/vList5"/>
    <dgm:cxn modelId="{139B4B57-6E0D-4510-A8BB-4B49DD0E5EB6}" type="presOf" srcId="{EB7721C0-95F0-4C4D-9986-F1CEEDEF7FCE}" destId="{A3E713FA-35FB-4F76-96C4-CE06633CF046}" srcOrd="0" destOrd="0" presId="urn:microsoft.com/office/officeart/2005/8/layout/vList5"/>
    <dgm:cxn modelId="{053EA557-106C-4286-9FB7-2DAD0991C058}" srcId="{9FCCD560-85DD-4C6F-8FD7-E0E6D2DFBD48}" destId="{F3ECDA37-7C6E-47F7-B345-B11C1D55D0EE}" srcOrd="0" destOrd="0" parTransId="{C7A63DE8-735A-4054-AEAD-DE2CEAFF9BAA}" sibTransId="{B3E728A3-993B-455A-ABCA-EE613A69B5E8}"/>
    <dgm:cxn modelId="{238BDE5A-28A3-4E26-AB6C-43EADAFDA27D}" type="presOf" srcId="{4AA634C4-E491-4587-8668-C2095E50EE0F}" destId="{9E3291C4-B2D7-4C91-8AB9-EF1B40AF4693}" srcOrd="0" destOrd="0" presId="urn:microsoft.com/office/officeart/2005/8/layout/vList5"/>
    <dgm:cxn modelId="{90B4407F-299E-4DEF-BECB-57FEAB8CD8DC}" type="presOf" srcId="{F3ECDA37-7C6E-47F7-B345-B11C1D55D0EE}" destId="{0E1CC8BB-5AAE-43A6-91DC-A60FE58C4C4E}" srcOrd="0" destOrd="0" presId="urn:microsoft.com/office/officeart/2005/8/layout/vList5"/>
    <dgm:cxn modelId="{2D537F8A-91E6-4739-9D4E-67BD17612016}" srcId="{C6ACCD5D-EFC1-462D-AF62-CC7F2DF58F44}" destId="{9FCCD560-85DD-4C6F-8FD7-E0E6D2DFBD48}" srcOrd="1" destOrd="0" parTransId="{E74BB2C0-5427-4879-9197-4695100C7D16}" sibTransId="{FEE01902-2764-4EE1-9C6A-24E5B5FF2E5C}"/>
    <dgm:cxn modelId="{18ED419D-CBB4-4046-A45C-98399164F776}" srcId="{4AA634C4-E491-4587-8668-C2095E50EE0F}" destId="{E8CA6A3D-FC7A-4BEF-A481-A7909E29F411}" srcOrd="1" destOrd="0" parTransId="{1CAAAE53-983E-4C7C-9186-F69FB13D6001}" sibTransId="{175E33BC-978C-4A6E-BE14-4555E453203A}"/>
    <dgm:cxn modelId="{B7B0A3AF-02FC-4481-BECA-C4B4661061A0}" type="presOf" srcId="{355E6151-CF59-4AD5-9E70-A240A838B810}" destId="{DCC7C819-2661-4D1E-BA81-3BB289031B4B}" srcOrd="0" destOrd="0" presId="urn:microsoft.com/office/officeart/2005/8/layout/vList5"/>
    <dgm:cxn modelId="{04AA02C1-E1C4-404B-8EF5-042AB193A976}" type="presOf" srcId="{8F8E4C77-832E-4304-B7FB-5CE465BE9C17}" destId="{DCC7C819-2661-4D1E-BA81-3BB289031B4B}" srcOrd="0" destOrd="2" presId="urn:microsoft.com/office/officeart/2005/8/layout/vList5"/>
    <dgm:cxn modelId="{E6FEE1C7-5238-4BAA-A74F-3ABF24960624}" srcId="{9FCCD560-85DD-4C6F-8FD7-E0E6D2DFBD48}" destId="{2B63D497-C889-484E-988A-CE79779E650C}" srcOrd="2" destOrd="0" parTransId="{79A0964F-046C-47ED-9D29-7AE0A95C54DB}" sibTransId="{F3024EC0-FE8A-487C-84C7-1A0293088611}"/>
    <dgm:cxn modelId="{9B017DDB-84EC-4186-B870-3C54B01D3A04}" type="presOf" srcId="{9FCCD560-85DD-4C6F-8FD7-E0E6D2DFBD48}" destId="{DBADBB3E-608B-4F81-9037-6FBBEB7D285A}" srcOrd="0" destOrd="0" presId="urn:microsoft.com/office/officeart/2005/8/layout/vList5"/>
    <dgm:cxn modelId="{0B0382E1-485F-4A89-B7D2-AF264153EF36}" type="presOf" srcId="{9F255C06-01A6-44EF-AFBA-31E4F466F06B}" destId="{7B97CB60-A031-40EB-86B9-6F87DB3B41A7}" srcOrd="0" destOrd="0" presId="urn:microsoft.com/office/officeart/2005/8/layout/vList5"/>
    <dgm:cxn modelId="{82B98EEE-BD0F-499E-98AF-27D27358BF00}" type="presOf" srcId="{2B63D497-C889-484E-988A-CE79779E650C}" destId="{0E1CC8BB-5AAE-43A6-91DC-A60FE58C4C4E}" srcOrd="0" destOrd="2" presId="urn:microsoft.com/office/officeart/2005/8/layout/vList5"/>
    <dgm:cxn modelId="{9548BBFC-F62F-4799-94CD-290D686890F3}" type="presOf" srcId="{995027B5-B9C2-44B9-A4AB-A37783B15F9D}" destId="{0E1CC8BB-5AAE-43A6-91DC-A60FE58C4C4E}" srcOrd="0" destOrd="1" presId="urn:microsoft.com/office/officeart/2005/8/layout/vList5"/>
    <dgm:cxn modelId="{A4D42879-A0BE-4466-98AE-40985D80F53B}" type="presParOf" srcId="{E26B2351-1F05-4942-BC58-844A9CAC4CE0}" destId="{4C809ECD-8671-43A0-838B-D4AB8C4034F5}" srcOrd="0" destOrd="0" presId="urn:microsoft.com/office/officeart/2005/8/layout/vList5"/>
    <dgm:cxn modelId="{5D79FD4F-FBA4-4787-BF06-946C080CF124}" type="presParOf" srcId="{4C809ECD-8671-43A0-838B-D4AB8C4034F5}" destId="{9E3291C4-B2D7-4C91-8AB9-EF1B40AF4693}" srcOrd="0" destOrd="0" presId="urn:microsoft.com/office/officeart/2005/8/layout/vList5"/>
    <dgm:cxn modelId="{C9AF7DEB-741F-4EF7-9315-D473F451446D}" type="presParOf" srcId="{4C809ECD-8671-43A0-838B-D4AB8C4034F5}" destId="{DCC7C819-2661-4D1E-BA81-3BB289031B4B}" srcOrd="1" destOrd="0" presId="urn:microsoft.com/office/officeart/2005/8/layout/vList5"/>
    <dgm:cxn modelId="{D00569BF-0924-4765-A636-DB77E98ABFF1}" type="presParOf" srcId="{E26B2351-1F05-4942-BC58-844A9CAC4CE0}" destId="{A0C3D27C-33F6-4126-88FA-D0A2E1DB0E56}" srcOrd="1" destOrd="0" presId="urn:microsoft.com/office/officeart/2005/8/layout/vList5"/>
    <dgm:cxn modelId="{F4E41014-B7E0-43A8-934A-A6389724E708}" type="presParOf" srcId="{E26B2351-1F05-4942-BC58-844A9CAC4CE0}" destId="{DB08BA5C-4B5B-4E4D-8099-3C72D64B7D54}" srcOrd="2" destOrd="0" presId="urn:microsoft.com/office/officeart/2005/8/layout/vList5"/>
    <dgm:cxn modelId="{1CC86C41-D089-4B9D-B79A-3CAAB884065A}" type="presParOf" srcId="{DB08BA5C-4B5B-4E4D-8099-3C72D64B7D54}" destId="{DBADBB3E-608B-4F81-9037-6FBBEB7D285A}" srcOrd="0" destOrd="0" presId="urn:microsoft.com/office/officeart/2005/8/layout/vList5"/>
    <dgm:cxn modelId="{D1AF3FE5-0623-48DD-B9C2-ED2792AAD049}" type="presParOf" srcId="{DB08BA5C-4B5B-4E4D-8099-3C72D64B7D54}" destId="{0E1CC8BB-5AAE-43A6-91DC-A60FE58C4C4E}" srcOrd="1" destOrd="0" presId="urn:microsoft.com/office/officeart/2005/8/layout/vList5"/>
    <dgm:cxn modelId="{DA7023A3-F986-429E-8DE7-8D0C7912EC66}" type="presParOf" srcId="{E26B2351-1F05-4942-BC58-844A9CAC4CE0}" destId="{DD144BA9-9776-4862-9515-E029B6DC94E2}" srcOrd="3" destOrd="0" presId="urn:microsoft.com/office/officeart/2005/8/layout/vList5"/>
    <dgm:cxn modelId="{1714215C-C100-4118-9D36-56560952265C}" type="presParOf" srcId="{E26B2351-1F05-4942-BC58-844A9CAC4CE0}" destId="{976C7440-4E25-47A6-88FA-75E07B415821}" srcOrd="4" destOrd="0" presId="urn:microsoft.com/office/officeart/2005/8/layout/vList5"/>
    <dgm:cxn modelId="{C2910D1B-92F2-475D-9DC8-9074FF179380}" type="presParOf" srcId="{976C7440-4E25-47A6-88FA-75E07B415821}" destId="{A3E713FA-35FB-4F76-96C4-CE06633CF046}" srcOrd="0" destOrd="0" presId="urn:microsoft.com/office/officeart/2005/8/layout/vList5"/>
    <dgm:cxn modelId="{FC7FFA9E-C9F5-4845-80D1-402017B8934E}" type="presParOf" srcId="{976C7440-4E25-47A6-88FA-75E07B415821}" destId="{7B97CB60-A031-40EB-86B9-6F87DB3B41A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BBE82-616F-4831-AFBD-B724453A5565}" type="doc">
      <dgm:prSet loTypeId="urn:microsoft.com/office/officeart/2005/8/layout/process4" loCatId="list" qsTypeId="urn:microsoft.com/office/officeart/2005/8/quickstyle/simple5" qsCatId="simple" csTypeId="urn:microsoft.com/office/officeart/2005/8/colors/accent6_3" csCatId="accent6" phldr="1"/>
      <dgm:spPr/>
      <dgm:t>
        <a:bodyPr/>
        <a:lstStyle/>
        <a:p>
          <a:endParaRPr lang="zh-CN" altLang="en-US"/>
        </a:p>
      </dgm:t>
    </dgm:pt>
    <dgm:pt modelId="{5BC0735E-0FBE-48DF-AD09-CCAF21E40185}">
      <dgm:prSet phldrT="[文本]" custT="1"/>
      <dgm:spPr/>
      <dgm:t>
        <a:bodyPr/>
        <a:lstStyle/>
        <a:p>
          <a:r>
            <a:rPr lang="zh-CN" altLang="en-US" sz="2000" b="1">
              <a:latin typeface="微软雅黑" panose="020B0503020204020204" pitchFamily="34" charset="-122"/>
              <a:ea typeface="微软雅黑" panose="020B0503020204020204" pitchFamily="34" charset="-122"/>
            </a:rPr>
            <a:t>开展</a:t>
          </a:r>
          <a:r>
            <a:rPr lang="en-US" altLang="zh-CN" sz="2000" b="1">
              <a:latin typeface="微软雅黑" panose="020B0503020204020204" pitchFamily="34" charset="-122"/>
              <a:ea typeface="微软雅黑" panose="020B0503020204020204" pitchFamily="34" charset="-122"/>
            </a:rPr>
            <a:t>VOCs</a:t>
          </a:r>
          <a:r>
            <a:rPr lang="zh-CN" altLang="en-US" sz="2000" b="1">
              <a:latin typeface="微软雅黑" panose="020B0503020204020204" pitchFamily="34" charset="-122"/>
              <a:ea typeface="微软雅黑" panose="020B0503020204020204" pitchFamily="34" charset="-122"/>
            </a:rPr>
            <a:t>摸底调查</a:t>
          </a:r>
          <a:endParaRPr lang="zh-CN" altLang="en-US" sz="2000" b="1" dirty="0">
            <a:latin typeface="微软雅黑" panose="020B0503020204020204" pitchFamily="34" charset="-122"/>
            <a:ea typeface="微软雅黑" panose="020B0503020204020204" pitchFamily="34" charset="-122"/>
          </a:endParaRPr>
        </a:p>
      </dgm:t>
    </dgm:pt>
    <dgm:pt modelId="{246A43B8-B105-47F1-977A-A3A50AE5DDD3}" type="parTrans" cxnId="{D2DCF724-58BE-49A4-992B-88303D35FE3A}">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6FD30752-6C6A-4B0F-9F6D-F84BFA496694}" type="sibTrans" cxnId="{D2DCF724-58BE-49A4-992B-88303D35FE3A}">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C47ABA89-D5C5-40A8-98D5-0D0B0506C795}">
      <dgm:prSet phldrT="[文本]" custT="1"/>
      <dgm:spPr/>
      <dgm:t>
        <a:bodyPr/>
        <a:lstStyle/>
        <a:p>
          <a:r>
            <a:rPr lang="zh-CN" altLang="en-US" sz="2000" b="1">
              <a:latin typeface="微软雅黑" panose="020B0503020204020204" pitchFamily="34" charset="-122"/>
              <a:ea typeface="微软雅黑" panose="020B0503020204020204" pitchFamily="34" charset="-122"/>
            </a:rPr>
            <a:t>全面开展油品储运销</a:t>
          </a:r>
          <a:r>
            <a:rPr lang="en-US" altLang="zh-CN" sz="2000" b="1">
              <a:latin typeface="微软雅黑" panose="020B0503020204020204" pitchFamily="34" charset="-122"/>
              <a:ea typeface="微软雅黑" panose="020B0503020204020204" pitchFamily="34" charset="-122"/>
            </a:rPr>
            <a:t>VOCs</a:t>
          </a:r>
          <a:r>
            <a:rPr lang="zh-CN" altLang="en-US" sz="2000" b="1">
              <a:latin typeface="微软雅黑" panose="020B0503020204020204" pitchFamily="34" charset="-122"/>
              <a:ea typeface="微软雅黑" panose="020B0503020204020204" pitchFamily="34" charset="-122"/>
            </a:rPr>
            <a:t>回收治理</a:t>
          </a:r>
          <a:endParaRPr lang="zh-CN" altLang="en-US" sz="2000" b="1" dirty="0">
            <a:latin typeface="微软雅黑" panose="020B0503020204020204" pitchFamily="34" charset="-122"/>
            <a:ea typeface="微软雅黑" panose="020B0503020204020204" pitchFamily="34" charset="-122"/>
          </a:endParaRPr>
        </a:p>
      </dgm:t>
    </dgm:pt>
    <dgm:pt modelId="{72318895-EE8D-4B26-B4D3-590B48C7AF3E}" type="parTrans" cxnId="{CA3EFE05-CC4F-435F-A6D6-9D58D04DA26F}">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5A38F6DE-0918-4423-A6BB-0B390B0DBE6A}" type="sibTrans" cxnId="{CA3EFE05-CC4F-435F-A6D6-9D58D04DA26F}">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C1642353-9014-4948-AE21-AE36EF56AA96}">
      <dgm:prSet phldrT="[文本]" custT="1"/>
      <dgm:spPr/>
      <dgm:t>
        <a:bodyPr/>
        <a:lstStyle/>
        <a:p>
          <a:r>
            <a:rPr lang="zh-CN" altLang="en-US" sz="2000" b="1">
              <a:latin typeface="微软雅黑" panose="020B0503020204020204" pitchFamily="34" charset="-122"/>
              <a:ea typeface="微软雅黑" panose="020B0503020204020204" pitchFamily="34" charset="-122"/>
            </a:rPr>
            <a:t>大力削减石化行业</a:t>
          </a:r>
          <a:r>
            <a:rPr lang="en-US" altLang="zh-CN" sz="2000" b="1">
              <a:latin typeface="微软雅黑" panose="020B0503020204020204" pitchFamily="34" charset="-122"/>
              <a:ea typeface="微软雅黑" panose="020B0503020204020204" pitchFamily="34" charset="-122"/>
            </a:rPr>
            <a:t>VOCs</a:t>
          </a:r>
          <a:r>
            <a:rPr lang="zh-CN" altLang="en-US" sz="2000" b="1">
              <a:latin typeface="微软雅黑" panose="020B0503020204020204" pitchFamily="34" charset="-122"/>
              <a:ea typeface="微软雅黑" panose="020B0503020204020204" pitchFamily="34" charset="-122"/>
            </a:rPr>
            <a:t>排放</a:t>
          </a:r>
          <a:endParaRPr lang="zh-CN" altLang="en-US" sz="2000" b="1" dirty="0">
            <a:latin typeface="微软雅黑" panose="020B0503020204020204" pitchFamily="34" charset="-122"/>
            <a:ea typeface="微软雅黑" panose="020B0503020204020204" pitchFamily="34" charset="-122"/>
          </a:endParaRPr>
        </a:p>
      </dgm:t>
    </dgm:pt>
    <dgm:pt modelId="{D77CBF15-B6E9-4431-A3BD-4159148727D9}" type="parTrans" cxnId="{88A0211A-CC20-4770-A36A-156DBF9F2D48}">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745DC316-55DC-4807-BDB0-FA08A7BC1709}" type="sibTrans" cxnId="{88A0211A-CC20-4770-A36A-156DBF9F2D48}">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123D0189-F424-43BE-8509-15933EC3A150}">
      <dgm:prSet phldrT="[文本]" custT="1"/>
      <dgm:spPr/>
      <dgm:t>
        <a:bodyPr/>
        <a:lstStyle/>
        <a:p>
          <a:r>
            <a:rPr lang="zh-CN" altLang="en-US" sz="2000" b="1">
              <a:latin typeface="微软雅黑" panose="020B0503020204020204" pitchFamily="34" charset="-122"/>
              <a:ea typeface="微软雅黑" panose="020B0503020204020204" pitchFamily="34" charset="-122"/>
            </a:rPr>
            <a:t>完善重点行业</a:t>
          </a:r>
          <a:r>
            <a:rPr lang="en-US" altLang="zh-CN" sz="2000" b="1">
              <a:latin typeface="微软雅黑" panose="020B0503020204020204" pitchFamily="34" charset="-122"/>
              <a:ea typeface="微软雅黑" panose="020B0503020204020204" pitchFamily="34" charset="-122"/>
            </a:rPr>
            <a:t>VOCs</a:t>
          </a:r>
          <a:r>
            <a:rPr lang="zh-CN" altLang="en-US" sz="2000" b="1">
              <a:latin typeface="微软雅黑" panose="020B0503020204020204" pitchFamily="34" charset="-122"/>
              <a:ea typeface="微软雅黑" panose="020B0503020204020204" pitchFamily="34" charset="-122"/>
            </a:rPr>
            <a:t>控制要求和政策体系</a:t>
          </a:r>
          <a:endParaRPr lang="zh-CN" altLang="en-US" sz="2000" b="1" dirty="0">
            <a:latin typeface="微软雅黑" panose="020B0503020204020204" pitchFamily="34" charset="-122"/>
            <a:ea typeface="微软雅黑" panose="020B0503020204020204" pitchFamily="34" charset="-122"/>
          </a:endParaRPr>
        </a:p>
      </dgm:t>
    </dgm:pt>
    <dgm:pt modelId="{A29F0660-076A-47E1-BBD7-08959E908614}" type="parTrans" cxnId="{98C2E70F-8706-4CFB-B313-FA78AC95178D}">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712F0A43-374B-4F60-B253-B0EFC1C43DCB}" type="sibTrans" cxnId="{98C2E70F-8706-4CFB-B313-FA78AC95178D}">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BDCFA858-9E6D-4B46-A558-1D2DBCBC86DF}">
      <dgm:prSet phldrT="[文本]" custT="1"/>
      <dgm:spPr/>
      <dgm:t>
        <a:bodyPr/>
        <a:lstStyle/>
        <a:p>
          <a:r>
            <a:rPr lang="zh-CN" altLang="en-US" sz="2000" b="1">
              <a:latin typeface="微软雅黑" panose="020B0503020204020204" pitchFamily="34" charset="-122"/>
              <a:ea typeface="微软雅黑" panose="020B0503020204020204" pitchFamily="34" charset="-122"/>
            </a:rPr>
            <a:t>积极推进有机化工等行业</a:t>
          </a:r>
          <a:r>
            <a:rPr lang="en-US" altLang="zh-CN" sz="2000" b="1">
              <a:latin typeface="微软雅黑" panose="020B0503020204020204" pitchFamily="34" charset="-122"/>
              <a:ea typeface="微软雅黑" panose="020B0503020204020204" pitchFamily="34" charset="-122"/>
            </a:rPr>
            <a:t>VOCs</a:t>
          </a:r>
          <a:r>
            <a:rPr lang="zh-CN" altLang="en-US" sz="2000" b="1">
              <a:latin typeface="微软雅黑" panose="020B0503020204020204" pitchFamily="34" charset="-122"/>
              <a:ea typeface="微软雅黑" panose="020B0503020204020204" pitchFamily="34" charset="-122"/>
            </a:rPr>
            <a:t>控制</a:t>
          </a:r>
          <a:endParaRPr lang="zh-CN" altLang="en-US" sz="2000" b="1" dirty="0">
            <a:latin typeface="微软雅黑" panose="020B0503020204020204" pitchFamily="34" charset="-122"/>
            <a:ea typeface="微软雅黑" panose="020B0503020204020204" pitchFamily="34" charset="-122"/>
          </a:endParaRPr>
        </a:p>
      </dgm:t>
    </dgm:pt>
    <dgm:pt modelId="{26D54F89-9343-4A6A-B5A2-770D97A7D0A9}" type="parTrans" cxnId="{B63491F3-2674-40A5-A5C1-AB535299BC5B}">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FF8A59DA-046D-4A11-AB66-9A25B23AE132}" type="sibTrans" cxnId="{B63491F3-2674-40A5-A5C1-AB535299BC5B}">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968903B7-1888-499F-93C8-08ACBA40F88F}" type="pres">
      <dgm:prSet presAssocID="{B7BBBE82-616F-4831-AFBD-B724453A5565}" presName="Name0" presStyleCnt="0">
        <dgm:presLayoutVars>
          <dgm:dir/>
          <dgm:animLvl val="lvl"/>
          <dgm:resizeHandles val="exact"/>
        </dgm:presLayoutVars>
      </dgm:prSet>
      <dgm:spPr/>
    </dgm:pt>
    <dgm:pt modelId="{33243517-17C3-4FDA-84C6-A9C1F224D6E5}" type="pres">
      <dgm:prSet presAssocID="{BDCFA858-9E6D-4B46-A558-1D2DBCBC86DF}" presName="boxAndChildren" presStyleCnt="0"/>
      <dgm:spPr/>
    </dgm:pt>
    <dgm:pt modelId="{88BF5531-A1D6-49C4-A9B1-1A52A1BDD433}" type="pres">
      <dgm:prSet presAssocID="{BDCFA858-9E6D-4B46-A558-1D2DBCBC86DF}" presName="parentTextBox" presStyleLbl="node1" presStyleIdx="0" presStyleCnt="5"/>
      <dgm:spPr/>
    </dgm:pt>
    <dgm:pt modelId="{A4AE1AE3-F6D7-4C98-A3B6-45AA3D4A83E2}" type="pres">
      <dgm:prSet presAssocID="{712F0A43-374B-4F60-B253-B0EFC1C43DCB}" presName="sp" presStyleCnt="0"/>
      <dgm:spPr/>
    </dgm:pt>
    <dgm:pt modelId="{8304DD9C-B55E-426A-8CB4-258EED39D298}" type="pres">
      <dgm:prSet presAssocID="{123D0189-F424-43BE-8509-15933EC3A150}" presName="arrowAndChildren" presStyleCnt="0"/>
      <dgm:spPr/>
    </dgm:pt>
    <dgm:pt modelId="{25D1A0A1-6F9B-4869-8046-5F1266E4BD6A}" type="pres">
      <dgm:prSet presAssocID="{123D0189-F424-43BE-8509-15933EC3A150}" presName="parentTextArrow" presStyleLbl="node1" presStyleIdx="1" presStyleCnt="5"/>
      <dgm:spPr/>
    </dgm:pt>
    <dgm:pt modelId="{907F63F0-EFA5-4030-8DA8-441A63CA34DC}" type="pres">
      <dgm:prSet presAssocID="{745DC316-55DC-4807-BDB0-FA08A7BC1709}" presName="sp" presStyleCnt="0"/>
      <dgm:spPr/>
    </dgm:pt>
    <dgm:pt modelId="{7A6D4240-B0B0-43E2-8AB4-E32349A87255}" type="pres">
      <dgm:prSet presAssocID="{C1642353-9014-4948-AE21-AE36EF56AA96}" presName="arrowAndChildren" presStyleCnt="0"/>
      <dgm:spPr/>
    </dgm:pt>
    <dgm:pt modelId="{3B273654-16EA-4878-86FF-A2F1F271617A}" type="pres">
      <dgm:prSet presAssocID="{C1642353-9014-4948-AE21-AE36EF56AA96}" presName="parentTextArrow" presStyleLbl="node1" presStyleIdx="2" presStyleCnt="5"/>
      <dgm:spPr/>
    </dgm:pt>
    <dgm:pt modelId="{D285B5D6-42B5-4764-BF5B-95B00B2848CA}" type="pres">
      <dgm:prSet presAssocID="{5A38F6DE-0918-4423-A6BB-0B390B0DBE6A}" presName="sp" presStyleCnt="0"/>
      <dgm:spPr/>
    </dgm:pt>
    <dgm:pt modelId="{5E8D13AF-DFCC-41E6-840C-325A509321F9}" type="pres">
      <dgm:prSet presAssocID="{C47ABA89-D5C5-40A8-98D5-0D0B0506C795}" presName="arrowAndChildren" presStyleCnt="0"/>
      <dgm:spPr/>
    </dgm:pt>
    <dgm:pt modelId="{80131D32-7DD7-4EEE-A9AD-56C9C69A3B5E}" type="pres">
      <dgm:prSet presAssocID="{C47ABA89-D5C5-40A8-98D5-0D0B0506C795}" presName="parentTextArrow" presStyleLbl="node1" presStyleIdx="3" presStyleCnt="5"/>
      <dgm:spPr/>
    </dgm:pt>
    <dgm:pt modelId="{B85CAC3D-9C8C-4E8B-A51E-56D02228B316}" type="pres">
      <dgm:prSet presAssocID="{6FD30752-6C6A-4B0F-9F6D-F84BFA496694}" presName="sp" presStyleCnt="0"/>
      <dgm:spPr/>
    </dgm:pt>
    <dgm:pt modelId="{E62CB445-F39E-46D0-88F8-0D4122EFA98D}" type="pres">
      <dgm:prSet presAssocID="{5BC0735E-0FBE-48DF-AD09-CCAF21E40185}" presName="arrowAndChildren" presStyleCnt="0"/>
      <dgm:spPr/>
    </dgm:pt>
    <dgm:pt modelId="{F24650C6-BB4D-4E6D-8FE5-3F816B99BBBB}" type="pres">
      <dgm:prSet presAssocID="{5BC0735E-0FBE-48DF-AD09-CCAF21E40185}" presName="parentTextArrow" presStyleLbl="node1" presStyleIdx="4" presStyleCnt="5" custLinFactNeighborY="-8399"/>
      <dgm:spPr/>
    </dgm:pt>
  </dgm:ptLst>
  <dgm:cxnLst>
    <dgm:cxn modelId="{CA3EFE05-CC4F-435F-A6D6-9D58D04DA26F}" srcId="{B7BBBE82-616F-4831-AFBD-B724453A5565}" destId="{C47ABA89-D5C5-40A8-98D5-0D0B0506C795}" srcOrd="1" destOrd="0" parTransId="{72318895-EE8D-4B26-B4D3-590B48C7AF3E}" sibTransId="{5A38F6DE-0918-4423-A6BB-0B390B0DBE6A}"/>
    <dgm:cxn modelId="{98C2E70F-8706-4CFB-B313-FA78AC95178D}" srcId="{B7BBBE82-616F-4831-AFBD-B724453A5565}" destId="{123D0189-F424-43BE-8509-15933EC3A150}" srcOrd="3" destOrd="0" parTransId="{A29F0660-076A-47E1-BBD7-08959E908614}" sibTransId="{712F0A43-374B-4F60-B253-B0EFC1C43DCB}"/>
    <dgm:cxn modelId="{88A0211A-CC20-4770-A36A-156DBF9F2D48}" srcId="{B7BBBE82-616F-4831-AFBD-B724453A5565}" destId="{C1642353-9014-4948-AE21-AE36EF56AA96}" srcOrd="2" destOrd="0" parTransId="{D77CBF15-B6E9-4431-A3BD-4159148727D9}" sibTransId="{745DC316-55DC-4807-BDB0-FA08A7BC1709}"/>
    <dgm:cxn modelId="{FD96B81C-3C28-46FC-A0D3-74D21158F4CD}" type="presOf" srcId="{C1642353-9014-4948-AE21-AE36EF56AA96}" destId="{3B273654-16EA-4878-86FF-A2F1F271617A}" srcOrd="0" destOrd="0" presId="urn:microsoft.com/office/officeart/2005/8/layout/process4"/>
    <dgm:cxn modelId="{D2DCF724-58BE-49A4-992B-88303D35FE3A}" srcId="{B7BBBE82-616F-4831-AFBD-B724453A5565}" destId="{5BC0735E-0FBE-48DF-AD09-CCAF21E40185}" srcOrd="0" destOrd="0" parTransId="{246A43B8-B105-47F1-977A-A3A50AE5DDD3}" sibTransId="{6FD30752-6C6A-4B0F-9F6D-F84BFA496694}"/>
    <dgm:cxn modelId="{6DBB2E62-63C7-47C4-9693-56BFC6B6ACC6}" type="presOf" srcId="{123D0189-F424-43BE-8509-15933EC3A150}" destId="{25D1A0A1-6F9B-4869-8046-5F1266E4BD6A}" srcOrd="0" destOrd="0" presId="urn:microsoft.com/office/officeart/2005/8/layout/process4"/>
    <dgm:cxn modelId="{7DB74157-5D16-4319-993F-1BB0940A7070}" type="presOf" srcId="{C47ABA89-D5C5-40A8-98D5-0D0B0506C795}" destId="{80131D32-7DD7-4EEE-A9AD-56C9C69A3B5E}" srcOrd="0" destOrd="0" presId="urn:microsoft.com/office/officeart/2005/8/layout/process4"/>
    <dgm:cxn modelId="{22D2C18A-1AF9-4F16-8D8A-FC80C1D2CD69}" type="presOf" srcId="{5BC0735E-0FBE-48DF-AD09-CCAF21E40185}" destId="{F24650C6-BB4D-4E6D-8FE5-3F816B99BBBB}" srcOrd="0" destOrd="0" presId="urn:microsoft.com/office/officeart/2005/8/layout/process4"/>
    <dgm:cxn modelId="{A5F601AB-D7D0-40DD-9B63-430595F58E2A}" type="presOf" srcId="{BDCFA858-9E6D-4B46-A558-1D2DBCBC86DF}" destId="{88BF5531-A1D6-49C4-A9B1-1A52A1BDD433}" srcOrd="0" destOrd="0" presId="urn:microsoft.com/office/officeart/2005/8/layout/process4"/>
    <dgm:cxn modelId="{64E45AD0-9CCD-49DA-B563-656048F5B4BE}" type="presOf" srcId="{B7BBBE82-616F-4831-AFBD-B724453A5565}" destId="{968903B7-1888-499F-93C8-08ACBA40F88F}" srcOrd="0" destOrd="0" presId="urn:microsoft.com/office/officeart/2005/8/layout/process4"/>
    <dgm:cxn modelId="{B63491F3-2674-40A5-A5C1-AB535299BC5B}" srcId="{B7BBBE82-616F-4831-AFBD-B724453A5565}" destId="{BDCFA858-9E6D-4B46-A558-1D2DBCBC86DF}" srcOrd="4" destOrd="0" parTransId="{26D54F89-9343-4A6A-B5A2-770D97A7D0A9}" sibTransId="{FF8A59DA-046D-4A11-AB66-9A25B23AE132}"/>
    <dgm:cxn modelId="{69F2323F-0917-4D02-A871-17D29F7EF6F2}" type="presParOf" srcId="{968903B7-1888-499F-93C8-08ACBA40F88F}" destId="{33243517-17C3-4FDA-84C6-A9C1F224D6E5}" srcOrd="0" destOrd="0" presId="urn:microsoft.com/office/officeart/2005/8/layout/process4"/>
    <dgm:cxn modelId="{56CBFBD0-A8AB-4BFA-8E4D-19B4D010C11C}" type="presParOf" srcId="{33243517-17C3-4FDA-84C6-A9C1F224D6E5}" destId="{88BF5531-A1D6-49C4-A9B1-1A52A1BDD433}" srcOrd="0" destOrd="0" presId="urn:microsoft.com/office/officeart/2005/8/layout/process4"/>
    <dgm:cxn modelId="{9E5E72E2-7F68-4DCE-9E3A-8A4A08A99AD0}" type="presParOf" srcId="{968903B7-1888-499F-93C8-08ACBA40F88F}" destId="{A4AE1AE3-F6D7-4C98-A3B6-45AA3D4A83E2}" srcOrd="1" destOrd="0" presId="urn:microsoft.com/office/officeart/2005/8/layout/process4"/>
    <dgm:cxn modelId="{E9E9B8A0-2461-4244-B6B2-F4E163B4CB68}" type="presParOf" srcId="{968903B7-1888-499F-93C8-08ACBA40F88F}" destId="{8304DD9C-B55E-426A-8CB4-258EED39D298}" srcOrd="2" destOrd="0" presId="urn:microsoft.com/office/officeart/2005/8/layout/process4"/>
    <dgm:cxn modelId="{B7B22A2C-8A93-40BF-803D-324C98E6854F}" type="presParOf" srcId="{8304DD9C-B55E-426A-8CB4-258EED39D298}" destId="{25D1A0A1-6F9B-4869-8046-5F1266E4BD6A}" srcOrd="0" destOrd="0" presId="urn:microsoft.com/office/officeart/2005/8/layout/process4"/>
    <dgm:cxn modelId="{8B9AC279-87BC-43D0-AC66-8A436C4C36C6}" type="presParOf" srcId="{968903B7-1888-499F-93C8-08ACBA40F88F}" destId="{907F63F0-EFA5-4030-8DA8-441A63CA34DC}" srcOrd="3" destOrd="0" presId="urn:microsoft.com/office/officeart/2005/8/layout/process4"/>
    <dgm:cxn modelId="{9AEACC38-F3EB-4D6A-A252-106C0BE48E1E}" type="presParOf" srcId="{968903B7-1888-499F-93C8-08ACBA40F88F}" destId="{7A6D4240-B0B0-43E2-8AB4-E32349A87255}" srcOrd="4" destOrd="0" presId="urn:microsoft.com/office/officeart/2005/8/layout/process4"/>
    <dgm:cxn modelId="{538F9125-3ED5-47DA-AED4-F6C90D12F07E}" type="presParOf" srcId="{7A6D4240-B0B0-43E2-8AB4-E32349A87255}" destId="{3B273654-16EA-4878-86FF-A2F1F271617A}" srcOrd="0" destOrd="0" presId="urn:microsoft.com/office/officeart/2005/8/layout/process4"/>
    <dgm:cxn modelId="{7F81CDCA-C16B-43BC-9938-50DEDD20424C}" type="presParOf" srcId="{968903B7-1888-499F-93C8-08ACBA40F88F}" destId="{D285B5D6-42B5-4764-BF5B-95B00B2848CA}" srcOrd="5" destOrd="0" presId="urn:microsoft.com/office/officeart/2005/8/layout/process4"/>
    <dgm:cxn modelId="{1A7A225A-CED7-4856-9700-998819A3738F}" type="presParOf" srcId="{968903B7-1888-499F-93C8-08ACBA40F88F}" destId="{5E8D13AF-DFCC-41E6-840C-325A509321F9}" srcOrd="6" destOrd="0" presId="urn:microsoft.com/office/officeart/2005/8/layout/process4"/>
    <dgm:cxn modelId="{B9546ED4-58A6-4741-A902-5043EA167959}" type="presParOf" srcId="{5E8D13AF-DFCC-41E6-840C-325A509321F9}" destId="{80131D32-7DD7-4EEE-A9AD-56C9C69A3B5E}" srcOrd="0" destOrd="0" presId="urn:microsoft.com/office/officeart/2005/8/layout/process4"/>
    <dgm:cxn modelId="{6D3DEFFB-014A-4D69-90FB-CE1DE61AADA0}" type="presParOf" srcId="{968903B7-1888-499F-93C8-08ACBA40F88F}" destId="{B85CAC3D-9C8C-4E8B-A51E-56D02228B316}" srcOrd="7" destOrd="0" presId="urn:microsoft.com/office/officeart/2005/8/layout/process4"/>
    <dgm:cxn modelId="{6B9B3952-3857-4B15-AE8C-A7A53707A42E}" type="presParOf" srcId="{968903B7-1888-499F-93C8-08ACBA40F88F}" destId="{E62CB445-F39E-46D0-88F8-0D4122EFA98D}" srcOrd="8" destOrd="0" presId="urn:microsoft.com/office/officeart/2005/8/layout/process4"/>
    <dgm:cxn modelId="{DA1BB2C7-1016-4E3F-996F-6F0316E425D5}" type="presParOf" srcId="{E62CB445-F39E-46D0-88F8-0D4122EFA98D}" destId="{F24650C6-BB4D-4E6D-8FE5-3F816B99BBBB}"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729462-F6A5-48D9-87AF-CDE0E1B713DC}" type="doc">
      <dgm:prSet loTypeId="urn:microsoft.com/office/officeart/2009/3/layout/HorizontalOrganizationChart" loCatId="hierarchy" qsTypeId="urn:microsoft.com/office/officeart/2005/8/quickstyle/simple5" qsCatId="simple" csTypeId="urn:microsoft.com/office/officeart/2005/8/colors/colorful5" csCatId="colorful" phldr="1"/>
      <dgm:spPr/>
      <dgm:t>
        <a:bodyPr/>
        <a:lstStyle/>
        <a:p>
          <a:endParaRPr lang="zh-CN" altLang="en-US"/>
        </a:p>
      </dgm:t>
    </dgm:pt>
    <dgm:pt modelId="{058AD9F4-CB60-4986-A994-089D3114B191}">
      <dgm:prSet phldrT="[文本]" custT="1"/>
      <dgm:spPr/>
      <dgm:t>
        <a:bodyPr/>
        <a:lstStyle/>
        <a:p>
          <a:r>
            <a:rPr lang="zh-CN" altLang="en-US" sz="1800" b="1">
              <a:latin typeface="微软雅黑" panose="020B0503020204020204" pitchFamily="34" charset="-122"/>
              <a:ea typeface="微软雅黑" panose="020B0503020204020204" pitchFamily="34" charset="-122"/>
            </a:rPr>
            <a:t>严格建设项目环境准入</a:t>
          </a:r>
          <a:endParaRPr lang="zh-CN" altLang="en-US" sz="1800" b="1" dirty="0">
            <a:latin typeface="微软雅黑" panose="020B0503020204020204" pitchFamily="34" charset="-122"/>
            <a:ea typeface="微软雅黑" panose="020B0503020204020204" pitchFamily="34" charset="-122"/>
          </a:endParaRPr>
        </a:p>
      </dgm:t>
    </dgm:pt>
    <dgm:pt modelId="{AC4CB630-2BD6-4882-871D-D17AEA696051}" type="parTrans" cxnId="{D9D16EAB-7B01-43B1-A692-30E1D052091D}">
      <dgm:prSet/>
      <dgm:spPr/>
      <dgm:t>
        <a:bodyPr/>
        <a:lstStyle/>
        <a:p>
          <a:endParaRPr lang="zh-CN" altLang="en-US" b="1">
            <a:latin typeface="微软雅黑" panose="020B0503020204020204" pitchFamily="34" charset="-122"/>
            <a:ea typeface="微软雅黑" panose="020B0503020204020204" pitchFamily="34" charset="-122"/>
          </a:endParaRPr>
        </a:p>
      </dgm:t>
    </dgm:pt>
    <dgm:pt modelId="{212662D1-8923-486F-BD7D-1286E6829A09}" type="sibTrans" cxnId="{D9D16EAB-7B01-43B1-A692-30E1D052091D}">
      <dgm:prSet/>
      <dgm:spPr/>
      <dgm:t>
        <a:bodyPr/>
        <a:lstStyle/>
        <a:p>
          <a:endParaRPr lang="zh-CN" altLang="en-US" b="1">
            <a:latin typeface="微软雅黑" panose="020B0503020204020204" pitchFamily="34" charset="-122"/>
            <a:ea typeface="微软雅黑" panose="020B0503020204020204" pitchFamily="34" charset="-122"/>
          </a:endParaRPr>
        </a:p>
      </dgm:t>
    </dgm:pt>
    <dgm:pt modelId="{C45CC37E-D347-448C-A2FB-8B001B1D44AB}">
      <dgm:prSet phldrT="[文本]" custT="1"/>
      <dgm:spPr/>
      <dgm:t>
        <a:bodyPr/>
        <a:lstStyle/>
        <a:p>
          <a:r>
            <a:rPr lang="zh-CN" altLang="en-US" sz="1800" b="1" dirty="0">
              <a:latin typeface="微软雅黑" panose="020B0503020204020204" pitchFamily="34" charset="-122"/>
              <a:ea typeface="微软雅黑" panose="020B0503020204020204" pitchFamily="34" charset="-122"/>
            </a:rPr>
            <a:t> 完善</a:t>
          </a:r>
          <a:r>
            <a:rPr lang="en-US" altLang="en-US" sz="1800" b="1" dirty="0">
              <a:latin typeface="微软雅黑" panose="020B0503020204020204" pitchFamily="34" charset="-122"/>
              <a:ea typeface="微软雅黑" panose="020B0503020204020204" pitchFamily="34" charset="-122"/>
            </a:rPr>
            <a:t>VOCs</a:t>
          </a:r>
          <a:r>
            <a:rPr lang="zh-CN" altLang="en-US" sz="1800" b="1" dirty="0">
              <a:latin typeface="微软雅黑" panose="020B0503020204020204" pitchFamily="34" charset="-122"/>
              <a:ea typeface="微软雅黑" panose="020B0503020204020204" pitchFamily="34" charset="-122"/>
            </a:rPr>
            <a:t>监督管理体系</a:t>
          </a:r>
        </a:p>
      </dgm:t>
    </dgm:pt>
    <dgm:pt modelId="{634F467E-3FA7-42ED-822D-522F760B1C30}" type="parTrans" cxnId="{943FF8B0-FCCB-42B2-AB8A-D3448FD8C6CE}">
      <dgm:prSet/>
      <dgm:spPr/>
      <dgm:t>
        <a:bodyPr/>
        <a:lstStyle/>
        <a:p>
          <a:endParaRPr lang="zh-CN" altLang="en-US" b="1">
            <a:latin typeface="微软雅黑" panose="020B0503020204020204" pitchFamily="34" charset="-122"/>
            <a:ea typeface="微软雅黑" panose="020B0503020204020204" pitchFamily="34" charset="-122"/>
          </a:endParaRPr>
        </a:p>
      </dgm:t>
    </dgm:pt>
    <dgm:pt modelId="{3EAF1EE5-3661-4133-80F5-9B4242B2ECD3}" type="sibTrans" cxnId="{943FF8B0-FCCB-42B2-AB8A-D3448FD8C6CE}">
      <dgm:prSet/>
      <dgm:spPr/>
      <dgm:t>
        <a:bodyPr/>
        <a:lstStyle/>
        <a:p>
          <a:endParaRPr lang="zh-CN" altLang="en-US" b="1">
            <a:latin typeface="微软雅黑" panose="020B0503020204020204" pitchFamily="34" charset="-122"/>
            <a:ea typeface="微软雅黑" panose="020B0503020204020204" pitchFamily="34" charset="-122"/>
          </a:endParaRPr>
        </a:p>
      </dgm:t>
    </dgm:pt>
    <dgm:pt modelId="{81DE5C2E-1EB3-4D99-9302-7CE98214ABD7}">
      <dgm:prSet phldrT="[文本]" custT="1"/>
      <dgm:spPr/>
      <dgm:t>
        <a:bodyPr/>
        <a:lstStyle/>
        <a:p>
          <a:r>
            <a:rPr lang="zh-CN" altLang="en-US" sz="1800" b="1" dirty="0">
              <a:latin typeface="微软雅黑" panose="020B0503020204020204" pitchFamily="34" charset="-122"/>
              <a:ea typeface="微软雅黑" panose="020B0503020204020204" pitchFamily="34" charset="-122"/>
            </a:rPr>
            <a:t>严实施</a:t>
          </a:r>
          <a:r>
            <a:rPr lang="en-US" altLang="en-US" sz="1800" b="1" dirty="0">
              <a:latin typeface="微软雅黑" panose="020B0503020204020204" pitchFamily="34" charset="-122"/>
              <a:ea typeface="微软雅黑" panose="020B0503020204020204" pitchFamily="34" charset="-122"/>
            </a:rPr>
            <a:t>VOCs</a:t>
          </a:r>
          <a:r>
            <a:rPr lang="zh-CN" altLang="en-US" sz="1800" b="1" dirty="0">
              <a:latin typeface="微软雅黑" panose="020B0503020204020204" pitchFamily="34" charset="-122"/>
              <a:ea typeface="微软雅黑" panose="020B0503020204020204" pitchFamily="34" charset="-122"/>
            </a:rPr>
            <a:t>全过程污染控制</a:t>
          </a:r>
        </a:p>
      </dgm:t>
    </dgm:pt>
    <dgm:pt modelId="{6251FCB3-1353-478F-8BBC-1AD429D1518D}" type="parTrans" cxnId="{C6D8C93C-3096-4ACC-A163-02B6C591E632}">
      <dgm:prSet/>
      <dgm:spPr/>
      <dgm:t>
        <a:bodyPr/>
        <a:lstStyle/>
        <a:p>
          <a:endParaRPr lang="zh-CN" altLang="en-US" b="1">
            <a:latin typeface="微软雅黑" panose="020B0503020204020204" pitchFamily="34" charset="-122"/>
            <a:ea typeface="微软雅黑" panose="020B0503020204020204" pitchFamily="34" charset="-122"/>
          </a:endParaRPr>
        </a:p>
      </dgm:t>
    </dgm:pt>
    <dgm:pt modelId="{F502052C-8B71-44D0-BA7B-4441081920CB}" type="sibTrans" cxnId="{C6D8C93C-3096-4ACC-A163-02B6C591E632}">
      <dgm:prSet/>
      <dgm:spPr/>
      <dgm:t>
        <a:bodyPr/>
        <a:lstStyle/>
        <a:p>
          <a:endParaRPr lang="zh-CN" altLang="en-US" b="1">
            <a:latin typeface="微软雅黑" panose="020B0503020204020204" pitchFamily="34" charset="-122"/>
            <a:ea typeface="微软雅黑" panose="020B0503020204020204" pitchFamily="34" charset="-122"/>
          </a:endParaRPr>
        </a:p>
      </dgm:t>
    </dgm:pt>
    <dgm:pt modelId="{5D885B77-F406-4443-8AED-9F5EB37E622A}">
      <dgm:prSet phldrT="[文本]" custT="1"/>
      <dgm:spPr/>
      <dgm:t>
        <a:bodyPr/>
        <a:lstStyle/>
        <a:p>
          <a:r>
            <a:rPr lang="zh-CN" altLang="en-US" sz="2000" b="1" dirty="0">
              <a:latin typeface="微软雅黑" panose="020B0503020204020204" pitchFamily="34" charset="-122"/>
              <a:ea typeface="微软雅黑" panose="020B0503020204020204" pitchFamily="34" charset="-122"/>
            </a:rPr>
            <a:t>主要任务</a:t>
          </a:r>
        </a:p>
      </dgm:t>
    </dgm:pt>
    <dgm:pt modelId="{720C1350-9B37-45F2-AEE6-43B190C5BCB2}" type="sibTrans" cxnId="{7438B4A2-FCF4-41C4-9D14-EC83517335DF}">
      <dgm:prSet/>
      <dgm:spPr/>
      <dgm:t>
        <a:bodyPr/>
        <a:lstStyle/>
        <a:p>
          <a:endParaRPr lang="zh-CN" altLang="en-US" b="1">
            <a:latin typeface="微软雅黑" panose="020B0503020204020204" pitchFamily="34" charset="-122"/>
            <a:ea typeface="微软雅黑" panose="020B0503020204020204" pitchFamily="34" charset="-122"/>
          </a:endParaRPr>
        </a:p>
      </dgm:t>
    </dgm:pt>
    <dgm:pt modelId="{B4258B2C-1C42-4E31-8531-61484F07B8AA}" type="parTrans" cxnId="{7438B4A2-FCF4-41C4-9D14-EC83517335DF}">
      <dgm:prSet/>
      <dgm:spPr/>
      <dgm:t>
        <a:bodyPr/>
        <a:lstStyle/>
        <a:p>
          <a:endParaRPr lang="zh-CN" altLang="en-US" b="1">
            <a:latin typeface="微软雅黑" panose="020B0503020204020204" pitchFamily="34" charset="-122"/>
            <a:ea typeface="微软雅黑" panose="020B0503020204020204" pitchFamily="34" charset="-122"/>
          </a:endParaRPr>
        </a:p>
      </dgm:t>
    </dgm:pt>
    <dgm:pt modelId="{3BC45E2D-76E6-479F-8055-940CFAED23FE}">
      <dgm:prSet phldrT="[文本]" custT="1"/>
      <dgm:spPr/>
      <dgm:t>
        <a:bodyPr/>
        <a:lstStyle/>
        <a:p>
          <a:r>
            <a:rPr lang="zh-CN" altLang="en-US" sz="1800" b="1" dirty="0">
              <a:latin typeface="微软雅黑" panose="020B0503020204020204" pitchFamily="34" charset="-122"/>
              <a:ea typeface="微软雅黑" panose="020B0503020204020204" pitchFamily="34" charset="-122"/>
            </a:rPr>
            <a:t>组织企业开展</a:t>
          </a:r>
          <a:r>
            <a:rPr lang="en-US" altLang="en-US" sz="1800" b="1" dirty="0">
              <a:latin typeface="微软雅黑" panose="020B0503020204020204" pitchFamily="34" charset="-122"/>
              <a:ea typeface="微软雅黑" panose="020B0503020204020204" pitchFamily="34" charset="-122"/>
            </a:rPr>
            <a:t>VOCs</a:t>
          </a:r>
          <a:r>
            <a:rPr lang="zh-CN" altLang="en-US" sz="1800" b="1" dirty="0">
              <a:latin typeface="微软雅黑" panose="020B0503020204020204" pitchFamily="34" charset="-122"/>
              <a:ea typeface="微软雅黑" panose="020B0503020204020204" pitchFamily="34" charset="-122"/>
            </a:rPr>
            <a:t>污染源排查</a:t>
          </a:r>
        </a:p>
      </dgm:t>
    </dgm:pt>
    <dgm:pt modelId="{1A28735A-A16D-4BCB-A2B1-D81458B21653}" type="sibTrans" cxnId="{1F60B649-063B-4CCE-8E4A-105A17B80B00}">
      <dgm:prSet/>
      <dgm:spPr/>
      <dgm:t>
        <a:bodyPr/>
        <a:lstStyle/>
        <a:p>
          <a:endParaRPr lang="zh-CN" altLang="en-US" b="1">
            <a:latin typeface="微软雅黑" panose="020B0503020204020204" pitchFamily="34" charset="-122"/>
            <a:ea typeface="微软雅黑" panose="020B0503020204020204" pitchFamily="34" charset="-122"/>
          </a:endParaRPr>
        </a:p>
      </dgm:t>
    </dgm:pt>
    <dgm:pt modelId="{42150163-9853-45A3-AC8B-E8ACCC1235DC}" type="parTrans" cxnId="{1F60B649-063B-4CCE-8E4A-105A17B80B00}">
      <dgm:prSet/>
      <dgm:spPr/>
      <dgm:t>
        <a:bodyPr/>
        <a:lstStyle/>
        <a:p>
          <a:endParaRPr lang="zh-CN" altLang="en-US" b="1">
            <a:latin typeface="微软雅黑" panose="020B0503020204020204" pitchFamily="34" charset="-122"/>
            <a:ea typeface="微软雅黑" panose="020B0503020204020204" pitchFamily="34" charset="-122"/>
          </a:endParaRPr>
        </a:p>
      </dgm:t>
    </dgm:pt>
    <dgm:pt modelId="{58243774-D64E-46FA-8329-17DA534D57AC}">
      <dgm:prSet phldrT="[文本]" custT="1"/>
      <dgm:spPr/>
      <dgm:t>
        <a:bodyPr/>
        <a:lstStyle/>
        <a:p>
          <a:r>
            <a:rPr lang="zh-CN" altLang="en-US" sz="1800" b="1">
              <a:latin typeface="微软雅黑" panose="020B0503020204020204" pitchFamily="34" charset="-122"/>
              <a:ea typeface="微软雅黑" panose="020B0503020204020204" pitchFamily="34" charset="-122"/>
            </a:rPr>
            <a:t>大力推进清洁生产</a:t>
          </a:r>
          <a:endParaRPr lang="zh-CN" altLang="en-US" sz="1800" b="1" dirty="0">
            <a:latin typeface="微软雅黑" panose="020B0503020204020204" pitchFamily="34" charset="-122"/>
            <a:ea typeface="微软雅黑" panose="020B0503020204020204" pitchFamily="34" charset="-122"/>
          </a:endParaRPr>
        </a:p>
      </dgm:t>
    </dgm:pt>
    <dgm:pt modelId="{44D412C7-EA29-43AD-9361-94882D4B2AEA}" type="parTrans" cxnId="{E6713B23-4CA0-4185-99A1-DE58B700CE80}">
      <dgm:prSet/>
      <dgm:spPr/>
      <dgm:t>
        <a:bodyPr/>
        <a:lstStyle/>
        <a:p>
          <a:endParaRPr lang="zh-CN" altLang="en-US" b="1">
            <a:latin typeface="微软雅黑" panose="020B0503020204020204" pitchFamily="34" charset="-122"/>
            <a:ea typeface="微软雅黑" panose="020B0503020204020204" pitchFamily="34" charset="-122"/>
          </a:endParaRPr>
        </a:p>
      </dgm:t>
    </dgm:pt>
    <dgm:pt modelId="{37633AE5-C1E9-4D0E-944E-24E310587193}" type="sibTrans" cxnId="{E6713B23-4CA0-4185-99A1-DE58B700CE80}">
      <dgm:prSet/>
      <dgm:spPr/>
      <dgm:t>
        <a:bodyPr/>
        <a:lstStyle/>
        <a:p>
          <a:endParaRPr lang="zh-CN" altLang="en-US" b="1">
            <a:latin typeface="微软雅黑" panose="020B0503020204020204" pitchFamily="34" charset="-122"/>
            <a:ea typeface="微软雅黑" panose="020B0503020204020204" pitchFamily="34" charset="-122"/>
          </a:endParaRPr>
        </a:p>
      </dgm:t>
    </dgm:pt>
    <dgm:pt modelId="{92B4B474-03A4-491E-8521-BA829CE246C7}">
      <dgm:prSet phldrT="[文本]" custT="1"/>
      <dgm:spPr/>
      <dgm:t>
        <a:bodyPr/>
        <a:lstStyle/>
        <a:p>
          <a:r>
            <a:rPr lang="zh-CN" altLang="en-US" sz="1800" b="1">
              <a:latin typeface="微软雅黑" panose="020B0503020204020204" pitchFamily="34" charset="-122"/>
              <a:ea typeface="微软雅黑" panose="020B0503020204020204" pitchFamily="34" charset="-122"/>
            </a:rPr>
            <a:t>全面推行“泄漏检测与修复”</a:t>
          </a:r>
          <a:endParaRPr lang="zh-CN" altLang="en-US" sz="1800" b="1" dirty="0">
            <a:latin typeface="微软雅黑" panose="020B0503020204020204" pitchFamily="34" charset="-122"/>
            <a:ea typeface="微软雅黑" panose="020B0503020204020204" pitchFamily="34" charset="-122"/>
          </a:endParaRPr>
        </a:p>
      </dgm:t>
    </dgm:pt>
    <dgm:pt modelId="{D6C12A84-B20C-4D25-92BC-829DAFD81D45}" type="parTrans" cxnId="{73B8D52E-72DA-47D2-885C-1477819CCA24}">
      <dgm:prSet/>
      <dgm:spPr/>
      <dgm:t>
        <a:bodyPr/>
        <a:lstStyle/>
        <a:p>
          <a:endParaRPr lang="zh-CN" altLang="en-US" b="1">
            <a:latin typeface="微软雅黑" panose="020B0503020204020204" pitchFamily="34" charset="-122"/>
            <a:ea typeface="微软雅黑" panose="020B0503020204020204" pitchFamily="34" charset="-122"/>
          </a:endParaRPr>
        </a:p>
      </dgm:t>
    </dgm:pt>
    <dgm:pt modelId="{C7D92CFE-BBD6-44F0-8471-A5F5DD5F4EE8}" type="sibTrans" cxnId="{73B8D52E-72DA-47D2-885C-1477819CCA24}">
      <dgm:prSet/>
      <dgm:spPr/>
      <dgm:t>
        <a:bodyPr/>
        <a:lstStyle/>
        <a:p>
          <a:endParaRPr lang="zh-CN" altLang="en-US" b="1">
            <a:latin typeface="微软雅黑" panose="020B0503020204020204" pitchFamily="34" charset="-122"/>
            <a:ea typeface="微软雅黑" panose="020B0503020204020204" pitchFamily="34" charset="-122"/>
          </a:endParaRPr>
        </a:p>
      </dgm:t>
    </dgm:pt>
    <dgm:pt modelId="{4C9C2BD0-137F-4BCC-BEB0-BE55580538D3}">
      <dgm:prSet phldrT="[文本]" custT="1"/>
      <dgm:spPr/>
      <dgm:t>
        <a:bodyPr/>
        <a:lstStyle/>
        <a:p>
          <a:r>
            <a:rPr lang="zh-CN" altLang="en-US" sz="1800" b="1" dirty="0">
              <a:latin typeface="微软雅黑" panose="020B0503020204020204" pitchFamily="34" charset="-122"/>
              <a:ea typeface="微软雅黑" panose="020B0503020204020204" pitchFamily="34" charset="-122"/>
            </a:rPr>
            <a:t>加强有组织工艺废气治理</a:t>
          </a:r>
        </a:p>
      </dgm:t>
    </dgm:pt>
    <dgm:pt modelId="{6FAFA4E3-8A39-4DE8-A965-A29964A638C4}" type="parTrans" cxnId="{3BC78ED8-C329-462E-A54F-46753E2CE9FE}">
      <dgm:prSet/>
      <dgm:spPr/>
      <dgm:t>
        <a:bodyPr/>
        <a:lstStyle/>
        <a:p>
          <a:endParaRPr lang="zh-CN" altLang="en-US" b="1">
            <a:latin typeface="微软雅黑" panose="020B0503020204020204" pitchFamily="34" charset="-122"/>
            <a:ea typeface="微软雅黑" panose="020B0503020204020204" pitchFamily="34" charset="-122"/>
          </a:endParaRPr>
        </a:p>
      </dgm:t>
    </dgm:pt>
    <dgm:pt modelId="{D0CD8B59-4361-4E72-8A3A-B9D774372ECA}" type="sibTrans" cxnId="{3BC78ED8-C329-462E-A54F-46753E2CE9FE}">
      <dgm:prSet/>
      <dgm:spPr/>
      <dgm:t>
        <a:bodyPr/>
        <a:lstStyle/>
        <a:p>
          <a:endParaRPr lang="zh-CN" altLang="en-US" b="1">
            <a:latin typeface="微软雅黑" panose="020B0503020204020204" pitchFamily="34" charset="-122"/>
            <a:ea typeface="微软雅黑" panose="020B0503020204020204" pitchFamily="34" charset="-122"/>
          </a:endParaRPr>
        </a:p>
      </dgm:t>
    </dgm:pt>
    <dgm:pt modelId="{351F563E-A8A7-4318-BD84-0D31A442FE3A}">
      <dgm:prSet phldrT="[文本]" custT="1"/>
      <dgm:spPr/>
      <dgm:t>
        <a:bodyPr/>
        <a:lstStyle/>
        <a:p>
          <a:r>
            <a:rPr lang="zh-CN" altLang="en-US" sz="1800" b="1">
              <a:latin typeface="微软雅黑" panose="020B0503020204020204" pitchFamily="34" charset="-122"/>
              <a:ea typeface="微软雅黑" panose="020B0503020204020204" pitchFamily="34" charset="-122"/>
            </a:rPr>
            <a:t>严格控制储存、装卸损失</a:t>
          </a:r>
          <a:endParaRPr lang="zh-CN" altLang="en-US" sz="1800" b="1" dirty="0">
            <a:latin typeface="微软雅黑" panose="020B0503020204020204" pitchFamily="34" charset="-122"/>
            <a:ea typeface="微软雅黑" panose="020B0503020204020204" pitchFamily="34" charset="-122"/>
          </a:endParaRPr>
        </a:p>
      </dgm:t>
    </dgm:pt>
    <dgm:pt modelId="{4CF27BD4-4C04-4A9F-8C52-B07B2AEC9004}" type="parTrans" cxnId="{0CD11EE8-0668-4ACA-B299-CC62E78BA26D}">
      <dgm:prSet/>
      <dgm:spPr/>
      <dgm:t>
        <a:bodyPr/>
        <a:lstStyle/>
        <a:p>
          <a:endParaRPr lang="zh-CN" altLang="en-US" b="1">
            <a:latin typeface="微软雅黑" panose="020B0503020204020204" pitchFamily="34" charset="-122"/>
            <a:ea typeface="微软雅黑" panose="020B0503020204020204" pitchFamily="34" charset="-122"/>
          </a:endParaRPr>
        </a:p>
      </dgm:t>
    </dgm:pt>
    <dgm:pt modelId="{4E59836B-F478-42D0-B7F3-AB91C2F29469}" type="sibTrans" cxnId="{0CD11EE8-0668-4ACA-B299-CC62E78BA26D}">
      <dgm:prSet/>
      <dgm:spPr/>
      <dgm:t>
        <a:bodyPr/>
        <a:lstStyle/>
        <a:p>
          <a:endParaRPr lang="zh-CN" altLang="en-US" b="1">
            <a:latin typeface="微软雅黑" panose="020B0503020204020204" pitchFamily="34" charset="-122"/>
            <a:ea typeface="微软雅黑" panose="020B0503020204020204" pitchFamily="34" charset="-122"/>
          </a:endParaRPr>
        </a:p>
      </dgm:t>
    </dgm:pt>
    <dgm:pt modelId="{8736F789-2D2B-4534-BE7E-ACB80A4DB047}">
      <dgm:prSet phldrT="[文本]" custT="1"/>
      <dgm:spPr/>
      <dgm:t>
        <a:bodyPr/>
        <a:lstStyle/>
        <a:p>
          <a:r>
            <a:rPr lang="zh-CN" altLang="en-US" sz="1800" b="1">
              <a:latin typeface="微软雅黑" panose="020B0503020204020204" pitchFamily="34" charset="-122"/>
              <a:ea typeface="微软雅黑" panose="020B0503020204020204" pitchFamily="34" charset="-122"/>
            </a:rPr>
            <a:t>强化废水废液废渣系统逸散废气治理</a:t>
          </a:r>
          <a:endParaRPr lang="zh-CN" altLang="en-US" sz="1800" b="1" dirty="0">
            <a:latin typeface="微软雅黑" panose="020B0503020204020204" pitchFamily="34" charset="-122"/>
            <a:ea typeface="微软雅黑" panose="020B0503020204020204" pitchFamily="34" charset="-122"/>
          </a:endParaRPr>
        </a:p>
      </dgm:t>
    </dgm:pt>
    <dgm:pt modelId="{73D1B772-6239-431A-9C41-5730B30A803C}" type="parTrans" cxnId="{F7724C48-51EC-4966-9951-9FD8421FBDCA}">
      <dgm:prSet/>
      <dgm:spPr/>
      <dgm:t>
        <a:bodyPr/>
        <a:lstStyle/>
        <a:p>
          <a:endParaRPr lang="zh-CN" altLang="en-US" b="1">
            <a:latin typeface="微软雅黑" panose="020B0503020204020204" pitchFamily="34" charset="-122"/>
            <a:ea typeface="微软雅黑" panose="020B0503020204020204" pitchFamily="34" charset="-122"/>
          </a:endParaRPr>
        </a:p>
      </dgm:t>
    </dgm:pt>
    <dgm:pt modelId="{9BA51FFF-18DF-4E5A-8B5C-6F2EFBF838C1}" type="sibTrans" cxnId="{F7724C48-51EC-4966-9951-9FD8421FBDCA}">
      <dgm:prSet/>
      <dgm:spPr/>
      <dgm:t>
        <a:bodyPr/>
        <a:lstStyle/>
        <a:p>
          <a:endParaRPr lang="zh-CN" altLang="en-US" b="1">
            <a:latin typeface="微软雅黑" panose="020B0503020204020204" pitchFamily="34" charset="-122"/>
            <a:ea typeface="微软雅黑" panose="020B0503020204020204" pitchFamily="34" charset="-122"/>
          </a:endParaRPr>
        </a:p>
      </dgm:t>
    </dgm:pt>
    <dgm:pt modelId="{352B3F3F-8D6A-4F06-B4C6-F2427ECD2BA7}">
      <dgm:prSet phldrT="[文本]" custT="1"/>
      <dgm:spPr/>
      <dgm:t>
        <a:bodyPr/>
        <a:lstStyle/>
        <a:p>
          <a:r>
            <a:rPr lang="zh-CN" altLang="en-US" sz="1800" b="1">
              <a:latin typeface="微软雅黑" panose="020B0503020204020204" pitchFamily="34" charset="-122"/>
              <a:ea typeface="微软雅黑" panose="020B0503020204020204" pitchFamily="34" charset="-122"/>
            </a:rPr>
            <a:t>加强非正常工况污染控制</a:t>
          </a:r>
          <a:endParaRPr lang="zh-CN" altLang="en-US" sz="1800" b="1" dirty="0">
            <a:latin typeface="微软雅黑" panose="020B0503020204020204" pitchFamily="34" charset="-122"/>
            <a:ea typeface="微软雅黑" panose="020B0503020204020204" pitchFamily="34" charset="-122"/>
          </a:endParaRPr>
        </a:p>
      </dgm:t>
    </dgm:pt>
    <dgm:pt modelId="{3F47218A-1B88-47B7-9022-5F28F6DB2FF1}" type="parTrans" cxnId="{4716A9B9-9EA6-454C-AFC0-78B0843BF06E}">
      <dgm:prSet/>
      <dgm:spPr/>
      <dgm:t>
        <a:bodyPr/>
        <a:lstStyle/>
        <a:p>
          <a:endParaRPr lang="zh-CN" altLang="en-US" b="1">
            <a:latin typeface="微软雅黑" panose="020B0503020204020204" pitchFamily="34" charset="-122"/>
            <a:ea typeface="微软雅黑" panose="020B0503020204020204" pitchFamily="34" charset="-122"/>
          </a:endParaRPr>
        </a:p>
      </dgm:t>
    </dgm:pt>
    <dgm:pt modelId="{F1F78B72-E0E8-4D2F-B234-602730F1D860}" type="sibTrans" cxnId="{4716A9B9-9EA6-454C-AFC0-78B0843BF06E}">
      <dgm:prSet/>
      <dgm:spPr/>
      <dgm:t>
        <a:bodyPr/>
        <a:lstStyle/>
        <a:p>
          <a:endParaRPr lang="zh-CN" altLang="en-US" b="1">
            <a:latin typeface="微软雅黑" panose="020B0503020204020204" pitchFamily="34" charset="-122"/>
            <a:ea typeface="微软雅黑" panose="020B0503020204020204" pitchFamily="34" charset="-122"/>
          </a:endParaRPr>
        </a:p>
      </dgm:t>
    </dgm:pt>
    <dgm:pt modelId="{F26D57C4-B152-4E88-B443-D9FC8E9B8256}">
      <dgm:prSet phldrT="[文本]" custT="1"/>
      <dgm:spPr/>
      <dgm:t>
        <a:bodyPr/>
        <a:lstStyle/>
        <a:p>
          <a:r>
            <a:rPr lang="zh-CN" altLang="en-US" sz="1800" b="1">
              <a:latin typeface="微软雅黑" panose="020B0503020204020204" pitchFamily="34" charset="-122"/>
              <a:ea typeface="微软雅黑" panose="020B0503020204020204" pitchFamily="34" charset="-122"/>
            </a:rPr>
            <a:t>建立企业</a:t>
          </a:r>
          <a:r>
            <a:rPr lang="en-US" altLang="en-US" sz="1800" b="1">
              <a:latin typeface="微软雅黑" panose="020B0503020204020204" pitchFamily="34" charset="-122"/>
              <a:ea typeface="微软雅黑" panose="020B0503020204020204" pitchFamily="34" charset="-122"/>
            </a:rPr>
            <a:t>VOCs</a:t>
          </a:r>
          <a:r>
            <a:rPr lang="zh-CN" altLang="en-US" sz="1800" b="1">
              <a:latin typeface="微软雅黑" panose="020B0503020204020204" pitchFamily="34" charset="-122"/>
              <a:ea typeface="微软雅黑" panose="020B0503020204020204" pitchFamily="34" charset="-122"/>
            </a:rPr>
            <a:t>管理体系</a:t>
          </a:r>
          <a:endParaRPr lang="zh-CN" altLang="en-US" sz="1800" b="1" dirty="0">
            <a:latin typeface="微软雅黑" panose="020B0503020204020204" pitchFamily="34" charset="-122"/>
            <a:ea typeface="微软雅黑" panose="020B0503020204020204" pitchFamily="34" charset="-122"/>
          </a:endParaRPr>
        </a:p>
      </dgm:t>
    </dgm:pt>
    <dgm:pt modelId="{70D69E38-212D-456D-A314-C06E2D3398B2}" type="sibTrans" cxnId="{D3AFD456-B5E0-4708-A6EF-9CBDFF343AA2}">
      <dgm:prSet/>
      <dgm:spPr/>
      <dgm:t>
        <a:bodyPr/>
        <a:lstStyle/>
        <a:p>
          <a:endParaRPr lang="zh-CN" altLang="en-US" b="1">
            <a:latin typeface="微软雅黑" panose="020B0503020204020204" pitchFamily="34" charset="-122"/>
            <a:ea typeface="微软雅黑" panose="020B0503020204020204" pitchFamily="34" charset="-122"/>
          </a:endParaRPr>
        </a:p>
      </dgm:t>
    </dgm:pt>
    <dgm:pt modelId="{BFF89118-6C7A-4214-AF22-3A183B79BABD}" type="parTrans" cxnId="{D3AFD456-B5E0-4708-A6EF-9CBDFF343AA2}">
      <dgm:prSet/>
      <dgm:spPr/>
      <dgm:t>
        <a:bodyPr/>
        <a:lstStyle/>
        <a:p>
          <a:endParaRPr lang="zh-CN" altLang="en-US" b="1">
            <a:latin typeface="微软雅黑" panose="020B0503020204020204" pitchFamily="34" charset="-122"/>
            <a:ea typeface="微软雅黑" panose="020B0503020204020204" pitchFamily="34" charset="-122"/>
          </a:endParaRPr>
        </a:p>
      </dgm:t>
    </dgm:pt>
    <dgm:pt modelId="{464B54DE-87B0-4FA5-93EE-4015897189B9}">
      <dgm:prSet phldrT="[文本]" custT="1"/>
      <dgm:spPr/>
      <dgm:t>
        <a:bodyPr/>
        <a:lstStyle/>
        <a:p>
          <a:r>
            <a:rPr lang="zh-CN" altLang="en-US" sz="1800" b="1">
              <a:latin typeface="微软雅黑" panose="020B0503020204020204" pitchFamily="34" charset="-122"/>
              <a:ea typeface="微软雅黑" panose="020B0503020204020204" pitchFamily="34" charset="-122"/>
            </a:rPr>
            <a:t>进行</a:t>
          </a:r>
          <a:r>
            <a:rPr lang="en-US" altLang="zh-CN" sz="1800" b="1">
              <a:latin typeface="微软雅黑" panose="020B0503020204020204" pitchFamily="34" charset="-122"/>
              <a:ea typeface="微软雅黑" panose="020B0503020204020204" pitchFamily="34" charset="-122"/>
            </a:rPr>
            <a:t>VOCs</a:t>
          </a:r>
          <a:r>
            <a:rPr lang="zh-CN" altLang="en-US" sz="1800" b="1">
              <a:latin typeface="微软雅黑" panose="020B0503020204020204" pitchFamily="34" charset="-122"/>
              <a:ea typeface="微软雅黑" panose="020B0503020204020204" pitchFamily="34" charset="-122"/>
            </a:rPr>
            <a:t>污染源排查</a:t>
          </a:r>
          <a:endParaRPr lang="zh-CN" altLang="en-US" sz="1800" b="1" dirty="0">
            <a:latin typeface="微软雅黑" panose="020B0503020204020204" pitchFamily="34" charset="-122"/>
            <a:ea typeface="微软雅黑" panose="020B0503020204020204" pitchFamily="34" charset="-122"/>
          </a:endParaRPr>
        </a:p>
      </dgm:t>
    </dgm:pt>
    <dgm:pt modelId="{B9A413D8-1E7C-4CCE-A0A7-FBF1FB2235DD}" type="parTrans" cxnId="{2365F711-E971-408C-A4A0-73E45F23DFAA}">
      <dgm:prSet/>
      <dgm:spPr/>
      <dgm:t>
        <a:bodyPr/>
        <a:lstStyle/>
        <a:p>
          <a:endParaRPr lang="zh-CN" altLang="en-US" b="1">
            <a:latin typeface="微软雅黑" panose="020B0503020204020204" pitchFamily="34" charset="-122"/>
            <a:ea typeface="微软雅黑" panose="020B0503020204020204" pitchFamily="34" charset="-122"/>
          </a:endParaRPr>
        </a:p>
      </dgm:t>
    </dgm:pt>
    <dgm:pt modelId="{93A8280D-5638-4B35-841A-448246C978A4}" type="sibTrans" cxnId="{2365F711-E971-408C-A4A0-73E45F23DFAA}">
      <dgm:prSet/>
      <dgm:spPr/>
      <dgm:t>
        <a:bodyPr/>
        <a:lstStyle/>
        <a:p>
          <a:endParaRPr lang="zh-CN" altLang="en-US" b="1">
            <a:latin typeface="微软雅黑" panose="020B0503020204020204" pitchFamily="34" charset="-122"/>
            <a:ea typeface="微软雅黑" panose="020B0503020204020204" pitchFamily="34" charset="-122"/>
          </a:endParaRPr>
        </a:p>
      </dgm:t>
    </dgm:pt>
    <dgm:pt modelId="{1F95413D-1AB2-4F46-B43B-DD960CAC1605}" type="pres">
      <dgm:prSet presAssocID="{82729462-F6A5-48D9-87AF-CDE0E1B713DC}" presName="hierChild1" presStyleCnt="0">
        <dgm:presLayoutVars>
          <dgm:orgChart val="1"/>
          <dgm:chPref val="1"/>
          <dgm:dir/>
          <dgm:animOne val="branch"/>
          <dgm:animLvl val="lvl"/>
          <dgm:resizeHandles/>
        </dgm:presLayoutVars>
      </dgm:prSet>
      <dgm:spPr/>
    </dgm:pt>
    <dgm:pt modelId="{55333367-0004-4EDA-925D-A14898A75C63}" type="pres">
      <dgm:prSet presAssocID="{5D885B77-F406-4443-8AED-9F5EB37E622A}" presName="hierRoot1" presStyleCnt="0">
        <dgm:presLayoutVars>
          <dgm:hierBranch val="init"/>
        </dgm:presLayoutVars>
      </dgm:prSet>
      <dgm:spPr/>
    </dgm:pt>
    <dgm:pt modelId="{E0B36086-48CE-4760-83A6-BB37176299B6}" type="pres">
      <dgm:prSet presAssocID="{5D885B77-F406-4443-8AED-9F5EB37E622A}" presName="rootComposite1" presStyleCnt="0"/>
      <dgm:spPr/>
    </dgm:pt>
    <dgm:pt modelId="{974A14B2-5C30-4955-9A26-6795972BE1A6}" type="pres">
      <dgm:prSet presAssocID="{5D885B77-F406-4443-8AED-9F5EB37E622A}" presName="rootText1" presStyleLbl="node0" presStyleIdx="0" presStyleCnt="1" custScaleY="232462">
        <dgm:presLayoutVars>
          <dgm:chPref val="3"/>
        </dgm:presLayoutVars>
      </dgm:prSet>
      <dgm:spPr/>
    </dgm:pt>
    <dgm:pt modelId="{36BFC0D1-9D00-4181-BCF6-79D5F3A3CDC2}" type="pres">
      <dgm:prSet presAssocID="{5D885B77-F406-4443-8AED-9F5EB37E622A}" presName="rootConnector1" presStyleLbl="node1" presStyleIdx="0" presStyleCnt="0"/>
      <dgm:spPr/>
    </dgm:pt>
    <dgm:pt modelId="{812C4539-D4B1-4361-B0CD-50FE3BD54B81}" type="pres">
      <dgm:prSet presAssocID="{5D885B77-F406-4443-8AED-9F5EB37E622A}" presName="hierChild2" presStyleCnt="0"/>
      <dgm:spPr/>
    </dgm:pt>
    <dgm:pt modelId="{F8945BFA-CE23-4D75-843F-CA2E33804E94}" type="pres">
      <dgm:prSet presAssocID="{42150163-9853-45A3-AC8B-E8ACCC1235DC}" presName="Name64" presStyleLbl="parChTrans1D2" presStyleIdx="0" presStyleCnt="5"/>
      <dgm:spPr/>
    </dgm:pt>
    <dgm:pt modelId="{2B2F7118-A0E1-48E6-A3F6-280620EF0E0E}" type="pres">
      <dgm:prSet presAssocID="{3BC45E2D-76E6-479F-8055-940CFAED23FE}" presName="hierRoot2" presStyleCnt="0">
        <dgm:presLayoutVars>
          <dgm:hierBranch val="init"/>
        </dgm:presLayoutVars>
      </dgm:prSet>
      <dgm:spPr/>
    </dgm:pt>
    <dgm:pt modelId="{6E40BF0F-6902-4489-A731-C238333E04DC}" type="pres">
      <dgm:prSet presAssocID="{3BC45E2D-76E6-479F-8055-940CFAED23FE}" presName="rootComposite" presStyleCnt="0"/>
      <dgm:spPr/>
    </dgm:pt>
    <dgm:pt modelId="{2441639B-3A26-4C24-B68D-76FA42212065}" type="pres">
      <dgm:prSet presAssocID="{3BC45E2D-76E6-479F-8055-940CFAED23FE}" presName="rootText" presStyleLbl="node2" presStyleIdx="0" presStyleCnt="5" custScaleX="241849">
        <dgm:presLayoutVars>
          <dgm:chPref val="3"/>
        </dgm:presLayoutVars>
      </dgm:prSet>
      <dgm:spPr/>
    </dgm:pt>
    <dgm:pt modelId="{226B04A8-36F6-4D8B-AA19-C5F7BB8F367C}" type="pres">
      <dgm:prSet presAssocID="{3BC45E2D-76E6-479F-8055-940CFAED23FE}" presName="rootConnector" presStyleLbl="node2" presStyleIdx="0" presStyleCnt="5"/>
      <dgm:spPr/>
    </dgm:pt>
    <dgm:pt modelId="{E9469806-CB99-4CFE-A785-151D5CA0D884}" type="pres">
      <dgm:prSet presAssocID="{3BC45E2D-76E6-479F-8055-940CFAED23FE}" presName="hierChild4" presStyleCnt="0"/>
      <dgm:spPr/>
    </dgm:pt>
    <dgm:pt modelId="{BD5B00C5-5C96-449C-849D-D58E8421CDF7}" type="pres">
      <dgm:prSet presAssocID="{3BC45E2D-76E6-479F-8055-940CFAED23FE}" presName="hierChild5" presStyleCnt="0"/>
      <dgm:spPr/>
    </dgm:pt>
    <dgm:pt modelId="{958D3260-42EF-40EA-9DAA-FC904D347130}" type="pres">
      <dgm:prSet presAssocID="{AC4CB630-2BD6-4882-871D-D17AEA696051}" presName="Name64" presStyleLbl="parChTrans1D2" presStyleIdx="1" presStyleCnt="5"/>
      <dgm:spPr/>
    </dgm:pt>
    <dgm:pt modelId="{8AE057DA-4820-4A0F-8E2A-3E2708208C86}" type="pres">
      <dgm:prSet presAssocID="{058AD9F4-CB60-4986-A994-089D3114B191}" presName="hierRoot2" presStyleCnt="0">
        <dgm:presLayoutVars>
          <dgm:hierBranch val="init"/>
        </dgm:presLayoutVars>
      </dgm:prSet>
      <dgm:spPr/>
    </dgm:pt>
    <dgm:pt modelId="{9181728A-C1AE-44A0-8E41-712AB326CAFF}" type="pres">
      <dgm:prSet presAssocID="{058AD9F4-CB60-4986-A994-089D3114B191}" presName="rootComposite" presStyleCnt="0"/>
      <dgm:spPr/>
    </dgm:pt>
    <dgm:pt modelId="{DB365899-110A-4CE1-B1D5-6AFF6DA07DC8}" type="pres">
      <dgm:prSet presAssocID="{058AD9F4-CB60-4986-A994-089D3114B191}" presName="rootText" presStyleLbl="node2" presStyleIdx="1" presStyleCnt="5" custScaleX="241849">
        <dgm:presLayoutVars>
          <dgm:chPref val="3"/>
        </dgm:presLayoutVars>
      </dgm:prSet>
      <dgm:spPr/>
    </dgm:pt>
    <dgm:pt modelId="{D8655A69-E475-44B6-9617-C96C363D4C6D}" type="pres">
      <dgm:prSet presAssocID="{058AD9F4-CB60-4986-A994-089D3114B191}" presName="rootConnector" presStyleLbl="node2" presStyleIdx="1" presStyleCnt="5"/>
      <dgm:spPr/>
    </dgm:pt>
    <dgm:pt modelId="{163C40DB-1CB3-4687-ABF1-AC35289FA0FB}" type="pres">
      <dgm:prSet presAssocID="{058AD9F4-CB60-4986-A994-089D3114B191}" presName="hierChild4" presStyleCnt="0"/>
      <dgm:spPr/>
    </dgm:pt>
    <dgm:pt modelId="{E40D0A2A-575C-4544-908D-4D07AFFC2925}" type="pres">
      <dgm:prSet presAssocID="{058AD9F4-CB60-4986-A994-089D3114B191}" presName="hierChild5" presStyleCnt="0"/>
      <dgm:spPr/>
    </dgm:pt>
    <dgm:pt modelId="{294052C8-A5F0-454F-82F7-35B085BAD581}" type="pres">
      <dgm:prSet presAssocID="{634F467E-3FA7-42ED-822D-522F760B1C30}" presName="Name64" presStyleLbl="parChTrans1D2" presStyleIdx="2" presStyleCnt="5"/>
      <dgm:spPr/>
    </dgm:pt>
    <dgm:pt modelId="{730559A0-8BC5-4671-A464-D826B529A8B9}" type="pres">
      <dgm:prSet presAssocID="{C45CC37E-D347-448C-A2FB-8B001B1D44AB}" presName="hierRoot2" presStyleCnt="0">
        <dgm:presLayoutVars>
          <dgm:hierBranch val="init"/>
        </dgm:presLayoutVars>
      </dgm:prSet>
      <dgm:spPr/>
    </dgm:pt>
    <dgm:pt modelId="{5FD0DA47-9FCA-44AB-85D9-F29CAC72CE25}" type="pres">
      <dgm:prSet presAssocID="{C45CC37E-D347-448C-A2FB-8B001B1D44AB}" presName="rootComposite" presStyleCnt="0"/>
      <dgm:spPr/>
    </dgm:pt>
    <dgm:pt modelId="{3EA6EA7A-6220-4956-9522-1B15A5F48692}" type="pres">
      <dgm:prSet presAssocID="{C45CC37E-D347-448C-A2FB-8B001B1D44AB}" presName="rootText" presStyleLbl="node2" presStyleIdx="2" presStyleCnt="5" custScaleX="241849">
        <dgm:presLayoutVars>
          <dgm:chPref val="3"/>
        </dgm:presLayoutVars>
      </dgm:prSet>
      <dgm:spPr/>
    </dgm:pt>
    <dgm:pt modelId="{2ACC32CA-7AFA-4566-A78C-FBF06C8ADD11}" type="pres">
      <dgm:prSet presAssocID="{C45CC37E-D347-448C-A2FB-8B001B1D44AB}" presName="rootConnector" presStyleLbl="node2" presStyleIdx="2" presStyleCnt="5"/>
      <dgm:spPr/>
    </dgm:pt>
    <dgm:pt modelId="{EAE2E806-A6B7-4536-8064-8C93F941CA4B}" type="pres">
      <dgm:prSet presAssocID="{C45CC37E-D347-448C-A2FB-8B001B1D44AB}" presName="hierChild4" presStyleCnt="0"/>
      <dgm:spPr/>
    </dgm:pt>
    <dgm:pt modelId="{C819691B-E587-4A73-87F2-FF989F1C0433}" type="pres">
      <dgm:prSet presAssocID="{C45CC37E-D347-448C-A2FB-8B001B1D44AB}" presName="hierChild5" presStyleCnt="0"/>
      <dgm:spPr/>
    </dgm:pt>
    <dgm:pt modelId="{CE6DF15C-6989-4673-A32C-266407AEC424}" type="pres">
      <dgm:prSet presAssocID="{BFF89118-6C7A-4214-AF22-3A183B79BABD}" presName="Name64" presStyleLbl="parChTrans1D2" presStyleIdx="3" presStyleCnt="5"/>
      <dgm:spPr/>
    </dgm:pt>
    <dgm:pt modelId="{6B0E1766-F10E-4F7B-BA4C-78242E9F5EA2}" type="pres">
      <dgm:prSet presAssocID="{F26D57C4-B152-4E88-B443-D9FC8E9B8256}" presName="hierRoot2" presStyleCnt="0">
        <dgm:presLayoutVars>
          <dgm:hierBranch val="init"/>
        </dgm:presLayoutVars>
      </dgm:prSet>
      <dgm:spPr/>
    </dgm:pt>
    <dgm:pt modelId="{815878C7-2CB2-4533-944F-F77B2DC945CB}" type="pres">
      <dgm:prSet presAssocID="{F26D57C4-B152-4E88-B443-D9FC8E9B8256}" presName="rootComposite" presStyleCnt="0"/>
      <dgm:spPr/>
    </dgm:pt>
    <dgm:pt modelId="{61C406B9-C069-4725-974A-7E7027BE45A3}" type="pres">
      <dgm:prSet presAssocID="{F26D57C4-B152-4E88-B443-D9FC8E9B8256}" presName="rootText" presStyleLbl="node2" presStyleIdx="3" presStyleCnt="5" custScaleX="241849">
        <dgm:presLayoutVars>
          <dgm:chPref val="3"/>
        </dgm:presLayoutVars>
      </dgm:prSet>
      <dgm:spPr/>
    </dgm:pt>
    <dgm:pt modelId="{CC0E1240-706E-4C22-A4C6-2064B48FA991}" type="pres">
      <dgm:prSet presAssocID="{F26D57C4-B152-4E88-B443-D9FC8E9B8256}" presName="rootConnector" presStyleLbl="node2" presStyleIdx="3" presStyleCnt="5"/>
      <dgm:spPr/>
    </dgm:pt>
    <dgm:pt modelId="{8B9F2856-8140-4334-8ED1-B752F42DC3E3}" type="pres">
      <dgm:prSet presAssocID="{F26D57C4-B152-4E88-B443-D9FC8E9B8256}" presName="hierChild4" presStyleCnt="0"/>
      <dgm:spPr/>
    </dgm:pt>
    <dgm:pt modelId="{E38C1997-CF90-4565-9FC4-B2899E02228F}" type="pres">
      <dgm:prSet presAssocID="{F26D57C4-B152-4E88-B443-D9FC8E9B8256}" presName="hierChild5" presStyleCnt="0"/>
      <dgm:spPr/>
    </dgm:pt>
    <dgm:pt modelId="{9EA406B0-6083-4A2D-9F84-0B26D1A040FE}" type="pres">
      <dgm:prSet presAssocID="{6251FCB3-1353-478F-8BBC-1AD429D1518D}" presName="Name64" presStyleLbl="parChTrans1D2" presStyleIdx="4" presStyleCnt="5"/>
      <dgm:spPr/>
    </dgm:pt>
    <dgm:pt modelId="{9D09EC19-110E-42CF-899E-DA7C5B2F403E}" type="pres">
      <dgm:prSet presAssocID="{81DE5C2E-1EB3-4D99-9302-7CE98214ABD7}" presName="hierRoot2" presStyleCnt="0">
        <dgm:presLayoutVars>
          <dgm:hierBranch val="init"/>
        </dgm:presLayoutVars>
      </dgm:prSet>
      <dgm:spPr/>
    </dgm:pt>
    <dgm:pt modelId="{61958A88-3CC0-4BC2-8A78-3F988B75A798}" type="pres">
      <dgm:prSet presAssocID="{81DE5C2E-1EB3-4D99-9302-7CE98214ABD7}" presName="rootComposite" presStyleCnt="0"/>
      <dgm:spPr/>
    </dgm:pt>
    <dgm:pt modelId="{B8982948-2D68-409B-B178-84FF38A16603}" type="pres">
      <dgm:prSet presAssocID="{81DE5C2E-1EB3-4D99-9302-7CE98214ABD7}" presName="rootText" presStyleLbl="node2" presStyleIdx="4" presStyleCnt="5" custScaleX="241849">
        <dgm:presLayoutVars>
          <dgm:chPref val="3"/>
        </dgm:presLayoutVars>
      </dgm:prSet>
      <dgm:spPr/>
    </dgm:pt>
    <dgm:pt modelId="{42A43638-326F-4DA1-8CE8-405F94C8D99C}" type="pres">
      <dgm:prSet presAssocID="{81DE5C2E-1EB3-4D99-9302-7CE98214ABD7}" presName="rootConnector" presStyleLbl="node2" presStyleIdx="4" presStyleCnt="5"/>
      <dgm:spPr/>
    </dgm:pt>
    <dgm:pt modelId="{2BE6A291-BCCC-40D7-A7B4-C0A6563DB12C}" type="pres">
      <dgm:prSet presAssocID="{81DE5C2E-1EB3-4D99-9302-7CE98214ABD7}" presName="hierChild4" presStyleCnt="0"/>
      <dgm:spPr/>
    </dgm:pt>
    <dgm:pt modelId="{49A8C33F-68D6-4A8F-AC11-280DBFF5B455}" type="pres">
      <dgm:prSet presAssocID="{B9A413D8-1E7C-4CCE-A0A7-FBF1FB2235DD}" presName="Name64" presStyleLbl="parChTrans1D3" presStyleIdx="0" presStyleCnt="7"/>
      <dgm:spPr/>
    </dgm:pt>
    <dgm:pt modelId="{BC407B93-665F-479F-A293-A01887CF459E}" type="pres">
      <dgm:prSet presAssocID="{464B54DE-87B0-4FA5-93EE-4015897189B9}" presName="hierRoot2" presStyleCnt="0">
        <dgm:presLayoutVars>
          <dgm:hierBranch val="init"/>
        </dgm:presLayoutVars>
      </dgm:prSet>
      <dgm:spPr/>
    </dgm:pt>
    <dgm:pt modelId="{3412AF7A-3759-440E-991F-9B9345BCDB44}" type="pres">
      <dgm:prSet presAssocID="{464B54DE-87B0-4FA5-93EE-4015897189B9}" presName="rootComposite" presStyleCnt="0"/>
      <dgm:spPr/>
    </dgm:pt>
    <dgm:pt modelId="{7EEF5E18-F295-45D2-BDC4-FC8C9C816379}" type="pres">
      <dgm:prSet presAssocID="{464B54DE-87B0-4FA5-93EE-4015897189B9}" presName="rootText" presStyleLbl="node3" presStyleIdx="0" presStyleCnt="7" custScaleX="275503" custScaleY="113311" custLinFactNeighborX="1378" custLinFactNeighborY="-2">
        <dgm:presLayoutVars>
          <dgm:chPref val="3"/>
        </dgm:presLayoutVars>
      </dgm:prSet>
      <dgm:spPr/>
    </dgm:pt>
    <dgm:pt modelId="{1B723AB6-F296-442A-A972-A195AE629709}" type="pres">
      <dgm:prSet presAssocID="{464B54DE-87B0-4FA5-93EE-4015897189B9}" presName="rootConnector" presStyleLbl="node3" presStyleIdx="0" presStyleCnt="7"/>
      <dgm:spPr/>
    </dgm:pt>
    <dgm:pt modelId="{6CEAD95B-2B0C-45CB-BEE6-43C155096346}" type="pres">
      <dgm:prSet presAssocID="{464B54DE-87B0-4FA5-93EE-4015897189B9}" presName="hierChild4" presStyleCnt="0"/>
      <dgm:spPr/>
    </dgm:pt>
    <dgm:pt modelId="{0034D2DF-A4EA-4DA2-B72F-FCAB0307EB14}" type="pres">
      <dgm:prSet presAssocID="{464B54DE-87B0-4FA5-93EE-4015897189B9}" presName="hierChild5" presStyleCnt="0"/>
      <dgm:spPr/>
    </dgm:pt>
    <dgm:pt modelId="{1FFD8EC0-8F54-4110-97F2-E47A0C163877}" type="pres">
      <dgm:prSet presAssocID="{44D412C7-EA29-43AD-9361-94882D4B2AEA}" presName="Name64" presStyleLbl="parChTrans1D3" presStyleIdx="1" presStyleCnt="7"/>
      <dgm:spPr/>
    </dgm:pt>
    <dgm:pt modelId="{866F86F4-3521-4013-AD1C-84767EE5D528}" type="pres">
      <dgm:prSet presAssocID="{58243774-D64E-46FA-8329-17DA534D57AC}" presName="hierRoot2" presStyleCnt="0">
        <dgm:presLayoutVars>
          <dgm:hierBranch val="init"/>
        </dgm:presLayoutVars>
      </dgm:prSet>
      <dgm:spPr/>
    </dgm:pt>
    <dgm:pt modelId="{CCD387C1-BB99-4849-8DB3-2C58881E68DC}" type="pres">
      <dgm:prSet presAssocID="{58243774-D64E-46FA-8329-17DA534D57AC}" presName="rootComposite" presStyleCnt="0"/>
      <dgm:spPr/>
    </dgm:pt>
    <dgm:pt modelId="{7136FC54-57ED-48A3-A90A-B1D7C4FD54EB}" type="pres">
      <dgm:prSet presAssocID="{58243774-D64E-46FA-8329-17DA534D57AC}" presName="rootText" presStyleLbl="node3" presStyleIdx="1" presStyleCnt="7" custScaleX="275503" custScaleY="113311" custLinFactNeighborX="1378" custLinFactNeighborY="-2">
        <dgm:presLayoutVars>
          <dgm:chPref val="3"/>
        </dgm:presLayoutVars>
      </dgm:prSet>
      <dgm:spPr/>
    </dgm:pt>
    <dgm:pt modelId="{7E0E05A2-2973-4C9C-A521-3420D8D8C392}" type="pres">
      <dgm:prSet presAssocID="{58243774-D64E-46FA-8329-17DA534D57AC}" presName="rootConnector" presStyleLbl="node3" presStyleIdx="1" presStyleCnt="7"/>
      <dgm:spPr/>
    </dgm:pt>
    <dgm:pt modelId="{CD9CA9AF-1191-43FB-BCA7-505B542060B3}" type="pres">
      <dgm:prSet presAssocID="{58243774-D64E-46FA-8329-17DA534D57AC}" presName="hierChild4" presStyleCnt="0"/>
      <dgm:spPr/>
    </dgm:pt>
    <dgm:pt modelId="{6876A08C-22D3-4A20-801E-6B56C8F979B3}" type="pres">
      <dgm:prSet presAssocID="{58243774-D64E-46FA-8329-17DA534D57AC}" presName="hierChild5" presStyleCnt="0"/>
      <dgm:spPr/>
    </dgm:pt>
    <dgm:pt modelId="{016AB923-721A-4379-B7A2-3C3B3154E94B}" type="pres">
      <dgm:prSet presAssocID="{D6C12A84-B20C-4D25-92BC-829DAFD81D45}" presName="Name64" presStyleLbl="parChTrans1D3" presStyleIdx="2" presStyleCnt="7"/>
      <dgm:spPr/>
    </dgm:pt>
    <dgm:pt modelId="{6ECE0878-B2CC-4721-906A-5A12E041B751}" type="pres">
      <dgm:prSet presAssocID="{92B4B474-03A4-491E-8521-BA829CE246C7}" presName="hierRoot2" presStyleCnt="0">
        <dgm:presLayoutVars>
          <dgm:hierBranch val="init"/>
        </dgm:presLayoutVars>
      </dgm:prSet>
      <dgm:spPr/>
    </dgm:pt>
    <dgm:pt modelId="{9264AC3F-1E60-4B61-9FE7-BF45CA84EB4E}" type="pres">
      <dgm:prSet presAssocID="{92B4B474-03A4-491E-8521-BA829CE246C7}" presName="rootComposite" presStyleCnt="0"/>
      <dgm:spPr/>
    </dgm:pt>
    <dgm:pt modelId="{C7263F10-EABC-4D3B-AD00-C7CE6250BEED}" type="pres">
      <dgm:prSet presAssocID="{92B4B474-03A4-491E-8521-BA829CE246C7}" presName="rootText" presStyleLbl="node3" presStyleIdx="2" presStyleCnt="7" custScaleX="275503" custScaleY="113311" custLinFactNeighborX="1378" custLinFactNeighborY="-2">
        <dgm:presLayoutVars>
          <dgm:chPref val="3"/>
        </dgm:presLayoutVars>
      </dgm:prSet>
      <dgm:spPr/>
    </dgm:pt>
    <dgm:pt modelId="{812E5B2F-55EB-4378-B11A-399BB7BD77CA}" type="pres">
      <dgm:prSet presAssocID="{92B4B474-03A4-491E-8521-BA829CE246C7}" presName="rootConnector" presStyleLbl="node3" presStyleIdx="2" presStyleCnt="7"/>
      <dgm:spPr/>
    </dgm:pt>
    <dgm:pt modelId="{5668602D-E901-450E-A245-7D19EEE9EDE2}" type="pres">
      <dgm:prSet presAssocID="{92B4B474-03A4-491E-8521-BA829CE246C7}" presName="hierChild4" presStyleCnt="0"/>
      <dgm:spPr/>
    </dgm:pt>
    <dgm:pt modelId="{A28425D5-1D8F-4B36-8B96-4973E3575762}" type="pres">
      <dgm:prSet presAssocID="{92B4B474-03A4-491E-8521-BA829CE246C7}" presName="hierChild5" presStyleCnt="0"/>
      <dgm:spPr/>
    </dgm:pt>
    <dgm:pt modelId="{E9B88254-8D7F-45D6-9BE9-DD8BB5FB64A2}" type="pres">
      <dgm:prSet presAssocID="{6FAFA4E3-8A39-4DE8-A965-A29964A638C4}" presName="Name64" presStyleLbl="parChTrans1D3" presStyleIdx="3" presStyleCnt="7"/>
      <dgm:spPr/>
    </dgm:pt>
    <dgm:pt modelId="{E8E1B4E0-70FB-49F1-BE38-0D93592FCB67}" type="pres">
      <dgm:prSet presAssocID="{4C9C2BD0-137F-4BCC-BEB0-BE55580538D3}" presName="hierRoot2" presStyleCnt="0">
        <dgm:presLayoutVars>
          <dgm:hierBranch val="init"/>
        </dgm:presLayoutVars>
      </dgm:prSet>
      <dgm:spPr/>
    </dgm:pt>
    <dgm:pt modelId="{F18E03FE-3638-49D1-93C6-A0C9CADD6478}" type="pres">
      <dgm:prSet presAssocID="{4C9C2BD0-137F-4BCC-BEB0-BE55580538D3}" presName="rootComposite" presStyleCnt="0"/>
      <dgm:spPr/>
    </dgm:pt>
    <dgm:pt modelId="{867906F8-1A0C-40B0-B772-A8AF88F6B162}" type="pres">
      <dgm:prSet presAssocID="{4C9C2BD0-137F-4BCC-BEB0-BE55580538D3}" presName="rootText" presStyleLbl="node3" presStyleIdx="3" presStyleCnt="7" custScaleX="275503" custScaleY="113311" custLinFactNeighborX="1378" custLinFactNeighborY="-2">
        <dgm:presLayoutVars>
          <dgm:chPref val="3"/>
        </dgm:presLayoutVars>
      </dgm:prSet>
      <dgm:spPr/>
    </dgm:pt>
    <dgm:pt modelId="{1F86119A-CC52-4F9D-A19B-BF7495138CD7}" type="pres">
      <dgm:prSet presAssocID="{4C9C2BD0-137F-4BCC-BEB0-BE55580538D3}" presName="rootConnector" presStyleLbl="node3" presStyleIdx="3" presStyleCnt="7"/>
      <dgm:spPr/>
    </dgm:pt>
    <dgm:pt modelId="{7F1538DF-F256-4EAB-9989-B0F1E1414F39}" type="pres">
      <dgm:prSet presAssocID="{4C9C2BD0-137F-4BCC-BEB0-BE55580538D3}" presName="hierChild4" presStyleCnt="0"/>
      <dgm:spPr/>
    </dgm:pt>
    <dgm:pt modelId="{56C3CA9A-79FE-4FA1-9B5C-0BDBE4F6834F}" type="pres">
      <dgm:prSet presAssocID="{4C9C2BD0-137F-4BCC-BEB0-BE55580538D3}" presName="hierChild5" presStyleCnt="0"/>
      <dgm:spPr/>
    </dgm:pt>
    <dgm:pt modelId="{B514DBE7-D5AA-4D8C-9877-707910132798}" type="pres">
      <dgm:prSet presAssocID="{4CF27BD4-4C04-4A9F-8C52-B07B2AEC9004}" presName="Name64" presStyleLbl="parChTrans1D3" presStyleIdx="4" presStyleCnt="7"/>
      <dgm:spPr/>
    </dgm:pt>
    <dgm:pt modelId="{AE8341F2-6603-4157-AE0A-0EF53D4FD861}" type="pres">
      <dgm:prSet presAssocID="{351F563E-A8A7-4318-BD84-0D31A442FE3A}" presName="hierRoot2" presStyleCnt="0">
        <dgm:presLayoutVars>
          <dgm:hierBranch val="init"/>
        </dgm:presLayoutVars>
      </dgm:prSet>
      <dgm:spPr/>
    </dgm:pt>
    <dgm:pt modelId="{330DE3C5-2653-4C83-AFED-8962BEF13593}" type="pres">
      <dgm:prSet presAssocID="{351F563E-A8A7-4318-BD84-0D31A442FE3A}" presName="rootComposite" presStyleCnt="0"/>
      <dgm:spPr/>
    </dgm:pt>
    <dgm:pt modelId="{10F034D0-D7F3-42A8-BD8E-9404824150B8}" type="pres">
      <dgm:prSet presAssocID="{351F563E-A8A7-4318-BD84-0D31A442FE3A}" presName="rootText" presStyleLbl="node3" presStyleIdx="4" presStyleCnt="7" custScaleX="275503" custScaleY="113311" custLinFactNeighborX="1378" custLinFactNeighborY="-2">
        <dgm:presLayoutVars>
          <dgm:chPref val="3"/>
        </dgm:presLayoutVars>
      </dgm:prSet>
      <dgm:spPr/>
    </dgm:pt>
    <dgm:pt modelId="{1B51D1D0-393F-4C26-BDFC-F147F328ED68}" type="pres">
      <dgm:prSet presAssocID="{351F563E-A8A7-4318-BD84-0D31A442FE3A}" presName="rootConnector" presStyleLbl="node3" presStyleIdx="4" presStyleCnt="7"/>
      <dgm:spPr/>
    </dgm:pt>
    <dgm:pt modelId="{0A761DA1-A4AE-4555-BBEA-EA223132C647}" type="pres">
      <dgm:prSet presAssocID="{351F563E-A8A7-4318-BD84-0D31A442FE3A}" presName="hierChild4" presStyleCnt="0"/>
      <dgm:spPr/>
    </dgm:pt>
    <dgm:pt modelId="{68F005BE-CF0D-4E75-B17D-29EBBA616993}" type="pres">
      <dgm:prSet presAssocID="{351F563E-A8A7-4318-BD84-0D31A442FE3A}" presName="hierChild5" presStyleCnt="0"/>
      <dgm:spPr/>
    </dgm:pt>
    <dgm:pt modelId="{333FA872-4CA0-45D8-9AD7-21F907924905}" type="pres">
      <dgm:prSet presAssocID="{73D1B772-6239-431A-9C41-5730B30A803C}" presName="Name64" presStyleLbl="parChTrans1D3" presStyleIdx="5" presStyleCnt="7"/>
      <dgm:spPr/>
    </dgm:pt>
    <dgm:pt modelId="{A5C6476D-CFF4-4CE7-8FE5-CFBD6A01AF68}" type="pres">
      <dgm:prSet presAssocID="{8736F789-2D2B-4534-BE7E-ACB80A4DB047}" presName="hierRoot2" presStyleCnt="0">
        <dgm:presLayoutVars>
          <dgm:hierBranch val="init"/>
        </dgm:presLayoutVars>
      </dgm:prSet>
      <dgm:spPr/>
    </dgm:pt>
    <dgm:pt modelId="{8B5CCE5E-47CE-434F-B046-DC1931ABABDE}" type="pres">
      <dgm:prSet presAssocID="{8736F789-2D2B-4534-BE7E-ACB80A4DB047}" presName="rootComposite" presStyleCnt="0"/>
      <dgm:spPr/>
    </dgm:pt>
    <dgm:pt modelId="{AF0ACB0B-3ACB-458D-A2C4-DF8E7C90CA30}" type="pres">
      <dgm:prSet presAssocID="{8736F789-2D2B-4534-BE7E-ACB80A4DB047}" presName="rootText" presStyleLbl="node3" presStyleIdx="5" presStyleCnt="7" custScaleX="275503" custScaleY="113311" custLinFactNeighborX="1378" custLinFactNeighborY="-2">
        <dgm:presLayoutVars>
          <dgm:chPref val="3"/>
        </dgm:presLayoutVars>
      </dgm:prSet>
      <dgm:spPr/>
    </dgm:pt>
    <dgm:pt modelId="{7566DA7B-5A11-4230-9801-0ADFF3A66E7C}" type="pres">
      <dgm:prSet presAssocID="{8736F789-2D2B-4534-BE7E-ACB80A4DB047}" presName="rootConnector" presStyleLbl="node3" presStyleIdx="5" presStyleCnt="7"/>
      <dgm:spPr/>
    </dgm:pt>
    <dgm:pt modelId="{618B26E2-F599-4E2F-9C68-CC7B448DD39D}" type="pres">
      <dgm:prSet presAssocID="{8736F789-2D2B-4534-BE7E-ACB80A4DB047}" presName="hierChild4" presStyleCnt="0"/>
      <dgm:spPr/>
    </dgm:pt>
    <dgm:pt modelId="{CA9AA8EF-8F49-437E-BF22-FEDE22066D4D}" type="pres">
      <dgm:prSet presAssocID="{8736F789-2D2B-4534-BE7E-ACB80A4DB047}" presName="hierChild5" presStyleCnt="0"/>
      <dgm:spPr/>
    </dgm:pt>
    <dgm:pt modelId="{4150B6A9-F0BF-40AA-9A5D-82496D6F6333}" type="pres">
      <dgm:prSet presAssocID="{3F47218A-1B88-47B7-9022-5F28F6DB2FF1}" presName="Name64" presStyleLbl="parChTrans1D3" presStyleIdx="6" presStyleCnt="7"/>
      <dgm:spPr/>
    </dgm:pt>
    <dgm:pt modelId="{DEB4A33C-A493-4DD0-8C9B-7F87E7FE69C5}" type="pres">
      <dgm:prSet presAssocID="{352B3F3F-8D6A-4F06-B4C6-F2427ECD2BA7}" presName="hierRoot2" presStyleCnt="0">
        <dgm:presLayoutVars>
          <dgm:hierBranch val="init"/>
        </dgm:presLayoutVars>
      </dgm:prSet>
      <dgm:spPr/>
    </dgm:pt>
    <dgm:pt modelId="{A4173237-36F8-481B-9F6B-438DF47A91C9}" type="pres">
      <dgm:prSet presAssocID="{352B3F3F-8D6A-4F06-B4C6-F2427ECD2BA7}" presName="rootComposite" presStyleCnt="0"/>
      <dgm:spPr/>
    </dgm:pt>
    <dgm:pt modelId="{86E2D264-C43A-4233-ABF0-0407363CF173}" type="pres">
      <dgm:prSet presAssocID="{352B3F3F-8D6A-4F06-B4C6-F2427ECD2BA7}" presName="rootText" presStyleLbl="node3" presStyleIdx="6" presStyleCnt="7" custScaleX="275503" custScaleY="113311" custLinFactNeighborX="1378" custLinFactNeighborY="-13140">
        <dgm:presLayoutVars>
          <dgm:chPref val="3"/>
        </dgm:presLayoutVars>
      </dgm:prSet>
      <dgm:spPr/>
    </dgm:pt>
    <dgm:pt modelId="{7974BDD8-C3AD-4652-A4AD-609639E6302E}" type="pres">
      <dgm:prSet presAssocID="{352B3F3F-8D6A-4F06-B4C6-F2427ECD2BA7}" presName="rootConnector" presStyleLbl="node3" presStyleIdx="6" presStyleCnt="7"/>
      <dgm:spPr/>
    </dgm:pt>
    <dgm:pt modelId="{D6B767B2-3AAA-4069-84A5-15B20CCBA794}" type="pres">
      <dgm:prSet presAssocID="{352B3F3F-8D6A-4F06-B4C6-F2427ECD2BA7}" presName="hierChild4" presStyleCnt="0"/>
      <dgm:spPr/>
    </dgm:pt>
    <dgm:pt modelId="{F84EE17E-A28B-4C74-94BD-6A8682BCBC4C}" type="pres">
      <dgm:prSet presAssocID="{352B3F3F-8D6A-4F06-B4C6-F2427ECD2BA7}" presName="hierChild5" presStyleCnt="0"/>
      <dgm:spPr/>
    </dgm:pt>
    <dgm:pt modelId="{5D9C2FB6-7A8A-4FFC-8AFF-F2E108D985B4}" type="pres">
      <dgm:prSet presAssocID="{81DE5C2E-1EB3-4D99-9302-7CE98214ABD7}" presName="hierChild5" presStyleCnt="0"/>
      <dgm:spPr/>
    </dgm:pt>
    <dgm:pt modelId="{B0F16609-6024-47DF-96EE-1DD0CF50F1E4}" type="pres">
      <dgm:prSet presAssocID="{5D885B77-F406-4443-8AED-9F5EB37E622A}" presName="hierChild3" presStyleCnt="0"/>
      <dgm:spPr/>
    </dgm:pt>
  </dgm:ptLst>
  <dgm:cxnLst>
    <dgm:cxn modelId="{27B5D701-A9CA-440A-8DDA-36B3AAE6B2D3}" type="presOf" srcId="{44D412C7-EA29-43AD-9361-94882D4B2AEA}" destId="{1FFD8EC0-8F54-4110-97F2-E47A0C163877}" srcOrd="0" destOrd="0" presId="urn:microsoft.com/office/officeart/2009/3/layout/HorizontalOrganizationChart"/>
    <dgm:cxn modelId="{34415604-E770-459D-9DAC-59BA59604B0E}" type="presOf" srcId="{8736F789-2D2B-4534-BE7E-ACB80A4DB047}" destId="{AF0ACB0B-3ACB-458D-A2C4-DF8E7C90CA30}" srcOrd="0" destOrd="0" presId="urn:microsoft.com/office/officeart/2009/3/layout/HorizontalOrganizationChart"/>
    <dgm:cxn modelId="{AEAD6906-276C-4952-8921-691E3357B8EF}" type="presOf" srcId="{4CF27BD4-4C04-4A9F-8C52-B07B2AEC9004}" destId="{B514DBE7-D5AA-4D8C-9877-707910132798}" srcOrd="0" destOrd="0" presId="urn:microsoft.com/office/officeart/2009/3/layout/HorizontalOrganizationChart"/>
    <dgm:cxn modelId="{5D16680E-8043-4B02-98FA-24584049BE25}" type="presOf" srcId="{4C9C2BD0-137F-4BCC-BEB0-BE55580538D3}" destId="{867906F8-1A0C-40B0-B772-A8AF88F6B162}" srcOrd="0" destOrd="0" presId="urn:microsoft.com/office/officeart/2009/3/layout/HorizontalOrganizationChart"/>
    <dgm:cxn modelId="{2365F711-E971-408C-A4A0-73E45F23DFAA}" srcId="{81DE5C2E-1EB3-4D99-9302-7CE98214ABD7}" destId="{464B54DE-87B0-4FA5-93EE-4015897189B9}" srcOrd="0" destOrd="0" parTransId="{B9A413D8-1E7C-4CCE-A0A7-FBF1FB2235DD}" sibTransId="{93A8280D-5638-4B35-841A-448246C978A4}"/>
    <dgm:cxn modelId="{6C4E5219-E5EA-4BCB-A609-329AA7FA5192}" type="presOf" srcId="{B9A413D8-1E7C-4CCE-A0A7-FBF1FB2235DD}" destId="{49A8C33F-68D6-4A8F-AC11-280DBFF5B455}" srcOrd="0" destOrd="0" presId="urn:microsoft.com/office/officeart/2009/3/layout/HorizontalOrganizationChart"/>
    <dgm:cxn modelId="{F531141B-EDE9-4B54-A6DE-C30467F4586D}" type="presOf" srcId="{352B3F3F-8D6A-4F06-B4C6-F2427ECD2BA7}" destId="{7974BDD8-C3AD-4652-A4AD-609639E6302E}" srcOrd="1" destOrd="0" presId="urn:microsoft.com/office/officeart/2009/3/layout/HorizontalOrganizationChart"/>
    <dgm:cxn modelId="{E6713B23-4CA0-4185-99A1-DE58B700CE80}" srcId="{81DE5C2E-1EB3-4D99-9302-7CE98214ABD7}" destId="{58243774-D64E-46FA-8329-17DA534D57AC}" srcOrd="1" destOrd="0" parTransId="{44D412C7-EA29-43AD-9361-94882D4B2AEA}" sibTransId="{37633AE5-C1E9-4D0E-944E-24E310587193}"/>
    <dgm:cxn modelId="{73B8D52E-72DA-47D2-885C-1477819CCA24}" srcId="{81DE5C2E-1EB3-4D99-9302-7CE98214ABD7}" destId="{92B4B474-03A4-491E-8521-BA829CE246C7}" srcOrd="2" destOrd="0" parTransId="{D6C12A84-B20C-4D25-92BC-829DAFD81D45}" sibTransId="{C7D92CFE-BBD6-44F0-8471-A5F5DD5F4EE8}"/>
    <dgm:cxn modelId="{8F07AC31-5B44-47B9-BDF5-39E921F97C46}" type="presOf" srcId="{058AD9F4-CB60-4986-A994-089D3114B191}" destId="{D8655A69-E475-44B6-9617-C96C363D4C6D}" srcOrd="1" destOrd="0" presId="urn:microsoft.com/office/officeart/2009/3/layout/HorizontalOrganizationChart"/>
    <dgm:cxn modelId="{C6D8C93C-3096-4ACC-A163-02B6C591E632}" srcId="{5D885B77-F406-4443-8AED-9F5EB37E622A}" destId="{81DE5C2E-1EB3-4D99-9302-7CE98214ABD7}" srcOrd="4" destOrd="0" parTransId="{6251FCB3-1353-478F-8BBC-1AD429D1518D}" sibTransId="{F502052C-8B71-44D0-BA7B-4441081920CB}"/>
    <dgm:cxn modelId="{03B4E362-012B-4341-8301-188361FEAF5F}" type="presOf" srcId="{81DE5C2E-1EB3-4D99-9302-7CE98214ABD7}" destId="{B8982948-2D68-409B-B178-84FF38A16603}" srcOrd="0" destOrd="0" presId="urn:microsoft.com/office/officeart/2009/3/layout/HorizontalOrganizationChart"/>
    <dgm:cxn modelId="{CCF0AF46-0C83-4815-B081-CD27F3E8EB75}" type="presOf" srcId="{92B4B474-03A4-491E-8521-BA829CE246C7}" destId="{812E5B2F-55EB-4378-B11A-399BB7BD77CA}" srcOrd="1" destOrd="0" presId="urn:microsoft.com/office/officeart/2009/3/layout/HorizontalOrganizationChart"/>
    <dgm:cxn modelId="{E7C56267-4E74-4CC8-92A0-081BA3A30231}" type="presOf" srcId="{6FAFA4E3-8A39-4DE8-A965-A29964A638C4}" destId="{E9B88254-8D7F-45D6-9BE9-DD8BB5FB64A2}" srcOrd="0" destOrd="0" presId="urn:microsoft.com/office/officeart/2009/3/layout/HorizontalOrganizationChart"/>
    <dgm:cxn modelId="{F7724C48-51EC-4966-9951-9FD8421FBDCA}" srcId="{81DE5C2E-1EB3-4D99-9302-7CE98214ABD7}" destId="{8736F789-2D2B-4534-BE7E-ACB80A4DB047}" srcOrd="5" destOrd="0" parTransId="{73D1B772-6239-431A-9C41-5730B30A803C}" sibTransId="{9BA51FFF-18DF-4E5A-8B5C-6F2EFBF838C1}"/>
    <dgm:cxn modelId="{D6F32A49-F956-4CAE-9A63-02F4387F24C7}" type="presOf" srcId="{73D1B772-6239-431A-9C41-5730B30A803C}" destId="{333FA872-4CA0-45D8-9AD7-21F907924905}" srcOrd="0" destOrd="0" presId="urn:microsoft.com/office/officeart/2009/3/layout/HorizontalOrganizationChart"/>
    <dgm:cxn modelId="{1F60B649-063B-4CCE-8E4A-105A17B80B00}" srcId="{5D885B77-F406-4443-8AED-9F5EB37E622A}" destId="{3BC45E2D-76E6-479F-8055-940CFAED23FE}" srcOrd="0" destOrd="0" parTransId="{42150163-9853-45A3-AC8B-E8ACCC1235DC}" sibTransId="{1A28735A-A16D-4BCB-A2B1-D81458B21653}"/>
    <dgm:cxn modelId="{1DFD044E-A2D3-4C71-B7BF-037E53487DA4}" type="presOf" srcId="{4C9C2BD0-137F-4BCC-BEB0-BE55580538D3}" destId="{1F86119A-CC52-4F9D-A19B-BF7495138CD7}" srcOrd="1" destOrd="0" presId="urn:microsoft.com/office/officeart/2009/3/layout/HorizontalOrganizationChart"/>
    <dgm:cxn modelId="{3493E96E-D513-45E6-94F2-F21B61144669}" type="presOf" srcId="{F26D57C4-B152-4E88-B443-D9FC8E9B8256}" destId="{61C406B9-C069-4725-974A-7E7027BE45A3}" srcOrd="0" destOrd="0" presId="urn:microsoft.com/office/officeart/2009/3/layout/HorizontalOrganizationChart"/>
    <dgm:cxn modelId="{8546F66F-5171-44B8-9FE5-61DA27F3AEFE}" type="presOf" srcId="{C45CC37E-D347-448C-A2FB-8B001B1D44AB}" destId="{2ACC32CA-7AFA-4566-A78C-FBF06C8ADD11}" srcOrd="1" destOrd="0" presId="urn:microsoft.com/office/officeart/2009/3/layout/HorizontalOrganizationChart"/>
    <dgm:cxn modelId="{D3AFD456-B5E0-4708-A6EF-9CBDFF343AA2}" srcId="{5D885B77-F406-4443-8AED-9F5EB37E622A}" destId="{F26D57C4-B152-4E88-B443-D9FC8E9B8256}" srcOrd="3" destOrd="0" parTransId="{BFF89118-6C7A-4214-AF22-3A183B79BABD}" sibTransId="{70D69E38-212D-456D-A314-C06E2D3398B2}"/>
    <dgm:cxn modelId="{69629482-8F9F-4009-AAEA-E2A25C64863D}" type="presOf" srcId="{81DE5C2E-1EB3-4D99-9302-7CE98214ABD7}" destId="{42A43638-326F-4DA1-8CE8-405F94C8D99C}" srcOrd="1" destOrd="0" presId="urn:microsoft.com/office/officeart/2009/3/layout/HorizontalOrganizationChart"/>
    <dgm:cxn modelId="{31E8A182-1646-48E2-8A46-A1C5D66B7F58}" type="presOf" srcId="{351F563E-A8A7-4318-BD84-0D31A442FE3A}" destId="{10F034D0-D7F3-42A8-BD8E-9404824150B8}" srcOrd="0" destOrd="0" presId="urn:microsoft.com/office/officeart/2009/3/layout/HorizontalOrganizationChart"/>
    <dgm:cxn modelId="{ED9ECB82-932F-48FB-A2BE-336F5D01254E}" type="presOf" srcId="{D6C12A84-B20C-4D25-92BC-829DAFD81D45}" destId="{016AB923-721A-4379-B7A2-3C3B3154E94B}" srcOrd="0" destOrd="0" presId="urn:microsoft.com/office/officeart/2009/3/layout/HorizontalOrganizationChart"/>
    <dgm:cxn modelId="{59EA0F85-C693-4B13-8800-68E4F20404F2}" type="presOf" srcId="{C45CC37E-D347-448C-A2FB-8B001B1D44AB}" destId="{3EA6EA7A-6220-4956-9522-1B15A5F48692}" srcOrd="0" destOrd="0" presId="urn:microsoft.com/office/officeart/2009/3/layout/HorizontalOrganizationChart"/>
    <dgm:cxn modelId="{6E1C9389-0F69-428B-8692-303D88F8BDF8}" type="presOf" srcId="{464B54DE-87B0-4FA5-93EE-4015897189B9}" destId="{1B723AB6-F296-442A-A972-A195AE629709}" srcOrd="1" destOrd="0" presId="urn:microsoft.com/office/officeart/2009/3/layout/HorizontalOrganizationChart"/>
    <dgm:cxn modelId="{548CDE8E-B664-49B6-8A01-324E1AAC7650}" type="presOf" srcId="{058AD9F4-CB60-4986-A994-089D3114B191}" destId="{DB365899-110A-4CE1-B1D5-6AFF6DA07DC8}" srcOrd="0" destOrd="0" presId="urn:microsoft.com/office/officeart/2009/3/layout/HorizontalOrganizationChart"/>
    <dgm:cxn modelId="{453B9893-A90B-4613-AB17-120349A2A606}" type="presOf" srcId="{6251FCB3-1353-478F-8BBC-1AD429D1518D}" destId="{9EA406B0-6083-4A2D-9F84-0B26D1A040FE}" srcOrd="0" destOrd="0" presId="urn:microsoft.com/office/officeart/2009/3/layout/HorizontalOrganizationChart"/>
    <dgm:cxn modelId="{CB5EB199-6136-48B4-B9FC-09A74B9B1D80}" type="presOf" srcId="{352B3F3F-8D6A-4F06-B4C6-F2427ECD2BA7}" destId="{86E2D264-C43A-4233-ABF0-0407363CF173}" srcOrd="0" destOrd="0" presId="urn:microsoft.com/office/officeart/2009/3/layout/HorizontalOrganizationChart"/>
    <dgm:cxn modelId="{E2FCA39E-E367-4AB7-A649-B5DED7E46B29}" type="presOf" srcId="{5D885B77-F406-4443-8AED-9F5EB37E622A}" destId="{36BFC0D1-9D00-4181-BCF6-79D5F3A3CDC2}" srcOrd="1" destOrd="0" presId="urn:microsoft.com/office/officeart/2009/3/layout/HorizontalOrganizationChart"/>
    <dgm:cxn modelId="{ECACA9A2-81C5-4772-9799-2966FBA6A68C}" type="presOf" srcId="{BFF89118-6C7A-4214-AF22-3A183B79BABD}" destId="{CE6DF15C-6989-4673-A32C-266407AEC424}" srcOrd="0" destOrd="0" presId="urn:microsoft.com/office/officeart/2009/3/layout/HorizontalOrganizationChart"/>
    <dgm:cxn modelId="{7438B4A2-FCF4-41C4-9D14-EC83517335DF}" srcId="{82729462-F6A5-48D9-87AF-CDE0E1B713DC}" destId="{5D885B77-F406-4443-8AED-9F5EB37E622A}" srcOrd="0" destOrd="0" parTransId="{B4258B2C-1C42-4E31-8531-61484F07B8AA}" sibTransId="{720C1350-9B37-45F2-AEE6-43B190C5BCB2}"/>
    <dgm:cxn modelId="{D9D16EAB-7B01-43B1-A692-30E1D052091D}" srcId="{5D885B77-F406-4443-8AED-9F5EB37E622A}" destId="{058AD9F4-CB60-4986-A994-089D3114B191}" srcOrd="1" destOrd="0" parTransId="{AC4CB630-2BD6-4882-871D-D17AEA696051}" sibTransId="{212662D1-8923-486F-BD7D-1286E6829A09}"/>
    <dgm:cxn modelId="{73FD31AC-4AF1-4B31-86BD-93220A09EF4E}" type="presOf" srcId="{3BC45E2D-76E6-479F-8055-940CFAED23FE}" destId="{2441639B-3A26-4C24-B68D-76FA42212065}" srcOrd="0" destOrd="0" presId="urn:microsoft.com/office/officeart/2009/3/layout/HorizontalOrganizationChart"/>
    <dgm:cxn modelId="{943FF8B0-FCCB-42B2-AB8A-D3448FD8C6CE}" srcId="{5D885B77-F406-4443-8AED-9F5EB37E622A}" destId="{C45CC37E-D347-448C-A2FB-8B001B1D44AB}" srcOrd="2" destOrd="0" parTransId="{634F467E-3FA7-42ED-822D-522F760B1C30}" sibTransId="{3EAF1EE5-3661-4133-80F5-9B4242B2ECD3}"/>
    <dgm:cxn modelId="{7641E0B2-C603-4C10-9020-A5A8077933FE}" type="presOf" srcId="{351F563E-A8A7-4318-BD84-0D31A442FE3A}" destId="{1B51D1D0-393F-4C26-BDFC-F147F328ED68}" srcOrd="1" destOrd="0" presId="urn:microsoft.com/office/officeart/2009/3/layout/HorizontalOrganizationChart"/>
    <dgm:cxn modelId="{4716A9B9-9EA6-454C-AFC0-78B0843BF06E}" srcId="{81DE5C2E-1EB3-4D99-9302-7CE98214ABD7}" destId="{352B3F3F-8D6A-4F06-B4C6-F2427ECD2BA7}" srcOrd="6" destOrd="0" parTransId="{3F47218A-1B88-47B7-9022-5F28F6DB2FF1}" sibTransId="{F1F78B72-E0E8-4D2F-B234-602730F1D860}"/>
    <dgm:cxn modelId="{F0C9E1CD-20BD-42C2-B27B-50F8DB5A3233}" type="presOf" srcId="{F26D57C4-B152-4E88-B443-D9FC8E9B8256}" destId="{CC0E1240-706E-4C22-A4C6-2064B48FA991}" srcOrd="1" destOrd="0" presId="urn:microsoft.com/office/officeart/2009/3/layout/HorizontalOrganizationChart"/>
    <dgm:cxn modelId="{D42B97CF-AC22-492D-8C18-206CC56FA75B}" type="presOf" srcId="{AC4CB630-2BD6-4882-871D-D17AEA696051}" destId="{958D3260-42EF-40EA-9DAA-FC904D347130}" srcOrd="0" destOrd="0" presId="urn:microsoft.com/office/officeart/2009/3/layout/HorizontalOrganizationChart"/>
    <dgm:cxn modelId="{4D5A47D1-DEDC-487E-A0B8-F6A62D6B1A3F}" type="presOf" srcId="{42150163-9853-45A3-AC8B-E8ACCC1235DC}" destId="{F8945BFA-CE23-4D75-843F-CA2E33804E94}" srcOrd="0" destOrd="0" presId="urn:microsoft.com/office/officeart/2009/3/layout/HorizontalOrganizationChart"/>
    <dgm:cxn modelId="{BDD404D5-17F9-4B23-9E9F-41792E8710C4}" type="presOf" srcId="{82729462-F6A5-48D9-87AF-CDE0E1B713DC}" destId="{1F95413D-1AB2-4F46-B43B-DD960CAC1605}" srcOrd="0" destOrd="0" presId="urn:microsoft.com/office/officeart/2009/3/layout/HorizontalOrganizationChart"/>
    <dgm:cxn modelId="{D6257CD7-5A41-4177-9D70-AA2328E25071}" type="presOf" srcId="{58243774-D64E-46FA-8329-17DA534D57AC}" destId="{7E0E05A2-2973-4C9C-A521-3420D8D8C392}" srcOrd="1" destOrd="0" presId="urn:microsoft.com/office/officeart/2009/3/layout/HorizontalOrganizationChart"/>
    <dgm:cxn modelId="{3BC78ED8-C329-462E-A54F-46753E2CE9FE}" srcId="{81DE5C2E-1EB3-4D99-9302-7CE98214ABD7}" destId="{4C9C2BD0-137F-4BCC-BEB0-BE55580538D3}" srcOrd="3" destOrd="0" parTransId="{6FAFA4E3-8A39-4DE8-A965-A29964A638C4}" sibTransId="{D0CD8B59-4361-4E72-8A3A-B9D774372ECA}"/>
    <dgm:cxn modelId="{BD2C65E6-E876-4D13-9C0E-19044C34247C}" type="presOf" srcId="{5D885B77-F406-4443-8AED-9F5EB37E622A}" destId="{974A14B2-5C30-4955-9A26-6795972BE1A6}" srcOrd="0" destOrd="0" presId="urn:microsoft.com/office/officeart/2009/3/layout/HorizontalOrganizationChart"/>
    <dgm:cxn modelId="{016B82E6-1905-49D6-AC4D-6E36010589C3}" type="presOf" srcId="{464B54DE-87B0-4FA5-93EE-4015897189B9}" destId="{7EEF5E18-F295-45D2-BDC4-FC8C9C816379}" srcOrd="0" destOrd="0" presId="urn:microsoft.com/office/officeart/2009/3/layout/HorizontalOrganizationChart"/>
    <dgm:cxn modelId="{BDDF73E7-5A2D-4D54-8F86-A1EE9705DD5C}" type="presOf" srcId="{634F467E-3FA7-42ED-822D-522F760B1C30}" destId="{294052C8-A5F0-454F-82F7-35B085BAD581}" srcOrd="0" destOrd="0" presId="urn:microsoft.com/office/officeart/2009/3/layout/HorizontalOrganizationChart"/>
    <dgm:cxn modelId="{0CD11EE8-0668-4ACA-B299-CC62E78BA26D}" srcId="{81DE5C2E-1EB3-4D99-9302-7CE98214ABD7}" destId="{351F563E-A8A7-4318-BD84-0D31A442FE3A}" srcOrd="4" destOrd="0" parTransId="{4CF27BD4-4C04-4A9F-8C52-B07B2AEC9004}" sibTransId="{4E59836B-F478-42D0-B7F3-AB91C2F29469}"/>
    <dgm:cxn modelId="{2BF683E8-D32F-4027-8131-BC1A99DBBD02}" type="presOf" srcId="{58243774-D64E-46FA-8329-17DA534D57AC}" destId="{7136FC54-57ED-48A3-A90A-B1D7C4FD54EB}" srcOrd="0" destOrd="0" presId="urn:microsoft.com/office/officeart/2009/3/layout/HorizontalOrganizationChart"/>
    <dgm:cxn modelId="{58B726EA-4DF4-4D4B-B884-DC12790F6B4A}" type="presOf" srcId="{92B4B474-03A4-491E-8521-BA829CE246C7}" destId="{C7263F10-EABC-4D3B-AD00-C7CE6250BEED}" srcOrd="0" destOrd="0" presId="urn:microsoft.com/office/officeart/2009/3/layout/HorizontalOrganizationChart"/>
    <dgm:cxn modelId="{F949E2F0-8B2D-489B-9F1F-CA77F1B7AF8C}" type="presOf" srcId="{3F47218A-1B88-47B7-9022-5F28F6DB2FF1}" destId="{4150B6A9-F0BF-40AA-9A5D-82496D6F6333}" srcOrd="0" destOrd="0" presId="urn:microsoft.com/office/officeart/2009/3/layout/HorizontalOrganizationChart"/>
    <dgm:cxn modelId="{C89311F2-EBA1-4B18-86A4-0B367DA565EB}" type="presOf" srcId="{3BC45E2D-76E6-479F-8055-940CFAED23FE}" destId="{226B04A8-36F6-4D8B-AA19-C5F7BB8F367C}" srcOrd="1" destOrd="0" presId="urn:microsoft.com/office/officeart/2009/3/layout/HorizontalOrganizationChart"/>
    <dgm:cxn modelId="{D26112FA-C6F8-409A-BD78-E2CB18553397}" type="presOf" srcId="{8736F789-2D2B-4534-BE7E-ACB80A4DB047}" destId="{7566DA7B-5A11-4230-9801-0ADFF3A66E7C}" srcOrd="1" destOrd="0" presId="urn:microsoft.com/office/officeart/2009/3/layout/HorizontalOrganizationChart"/>
    <dgm:cxn modelId="{8E186C56-9E43-4DDF-8918-83DC9F4D8F67}" type="presParOf" srcId="{1F95413D-1AB2-4F46-B43B-DD960CAC1605}" destId="{55333367-0004-4EDA-925D-A14898A75C63}" srcOrd="0" destOrd="0" presId="urn:microsoft.com/office/officeart/2009/3/layout/HorizontalOrganizationChart"/>
    <dgm:cxn modelId="{65D93C62-EC34-459D-9065-B71B7DBFB4E0}" type="presParOf" srcId="{55333367-0004-4EDA-925D-A14898A75C63}" destId="{E0B36086-48CE-4760-83A6-BB37176299B6}" srcOrd="0" destOrd="0" presId="urn:microsoft.com/office/officeart/2009/3/layout/HorizontalOrganizationChart"/>
    <dgm:cxn modelId="{FA9F736F-2CE5-407B-8D83-0D74E40023BF}" type="presParOf" srcId="{E0B36086-48CE-4760-83A6-BB37176299B6}" destId="{974A14B2-5C30-4955-9A26-6795972BE1A6}" srcOrd="0" destOrd="0" presId="urn:microsoft.com/office/officeart/2009/3/layout/HorizontalOrganizationChart"/>
    <dgm:cxn modelId="{1D2ECAFA-CED5-4526-87E4-10369CA0B10B}" type="presParOf" srcId="{E0B36086-48CE-4760-83A6-BB37176299B6}" destId="{36BFC0D1-9D00-4181-BCF6-79D5F3A3CDC2}" srcOrd="1" destOrd="0" presId="urn:microsoft.com/office/officeart/2009/3/layout/HorizontalOrganizationChart"/>
    <dgm:cxn modelId="{B352A8EB-BA98-41E3-BB87-BB24CAEAE73F}" type="presParOf" srcId="{55333367-0004-4EDA-925D-A14898A75C63}" destId="{812C4539-D4B1-4361-B0CD-50FE3BD54B81}" srcOrd="1" destOrd="0" presId="urn:microsoft.com/office/officeart/2009/3/layout/HorizontalOrganizationChart"/>
    <dgm:cxn modelId="{758DAE23-4FB1-4C1D-AA5D-49BA9ED8DE0E}" type="presParOf" srcId="{812C4539-D4B1-4361-B0CD-50FE3BD54B81}" destId="{F8945BFA-CE23-4D75-843F-CA2E33804E94}" srcOrd="0" destOrd="0" presId="urn:microsoft.com/office/officeart/2009/3/layout/HorizontalOrganizationChart"/>
    <dgm:cxn modelId="{04686FA8-E88A-4536-8DBD-1004DE378415}" type="presParOf" srcId="{812C4539-D4B1-4361-B0CD-50FE3BD54B81}" destId="{2B2F7118-A0E1-48E6-A3F6-280620EF0E0E}" srcOrd="1" destOrd="0" presId="urn:microsoft.com/office/officeart/2009/3/layout/HorizontalOrganizationChart"/>
    <dgm:cxn modelId="{275EA3B4-3E70-4161-B803-7C8E76E60881}" type="presParOf" srcId="{2B2F7118-A0E1-48E6-A3F6-280620EF0E0E}" destId="{6E40BF0F-6902-4489-A731-C238333E04DC}" srcOrd="0" destOrd="0" presId="urn:microsoft.com/office/officeart/2009/3/layout/HorizontalOrganizationChart"/>
    <dgm:cxn modelId="{4F89D448-DF81-4D20-9712-B006BF700ACF}" type="presParOf" srcId="{6E40BF0F-6902-4489-A731-C238333E04DC}" destId="{2441639B-3A26-4C24-B68D-76FA42212065}" srcOrd="0" destOrd="0" presId="urn:microsoft.com/office/officeart/2009/3/layout/HorizontalOrganizationChart"/>
    <dgm:cxn modelId="{3687D552-93F2-4AF1-AF0E-967DFF5F7DEC}" type="presParOf" srcId="{6E40BF0F-6902-4489-A731-C238333E04DC}" destId="{226B04A8-36F6-4D8B-AA19-C5F7BB8F367C}" srcOrd="1" destOrd="0" presId="urn:microsoft.com/office/officeart/2009/3/layout/HorizontalOrganizationChart"/>
    <dgm:cxn modelId="{B8BFBCCB-E53D-42C7-9EBE-88125E0FC808}" type="presParOf" srcId="{2B2F7118-A0E1-48E6-A3F6-280620EF0E0E}" destId="{E9469806-CB99-4CFE-A785-151D5CA0D884}" srcOrd="1" destOrd="0" presId="urn:microsoft.com/office/officeart/2009/3/layout/HorizontalOrganizationChart"/>
    <dgm:cxn modelId="{A5445832-1799-4B02-8714-A841FFE0F2F9}" type="presParOf" srcId="{2B2F7118-A0E1-48E6-A3F6-280620EF0E0E}" destId="{BD5B00C5-5C96-449C-849D-D58E8421CDF7}" srcOrd="2" destOrd="0" presId="urn:microsoft.com/office/officeart/2009/3/layout/HorizontalOrganizationChart"/>
    <dgm:cxn modelId="{1E15F668-388C-48CE-B5D4-0FFFDB10C53A}" type="presParOf" srcId="{812C4539-D4B1-4361-B0CD-50FE3BD54B81}" destId="{958D3260-42EF-40EA-9DAA-FC904D347130}" srcOrd="2" destOrd="0" presId="urn:microsoft.com/office/officeart/2009/3/layout/HorizontalOrganizationChart"/>
    <dgm:cxn modelId="{B9EFCAAA-97E9-401A-B01F-71031EC4E8E8}" type="presParOf" srcId="{812C4539-D4B1-4361-B0CD-50FE3BD54B81}" destId="{8AE057DA-4820-4A0F-8E2A-3E2708208C86}" srcOrd="3" destOrd="0" presId="urn:microsoft.com/office/officeart/2009/3/layout/HorizontalOrganizationChart"/>
    <dgm:cxn modelId="{56B8692E-CCF8-486B-B588-EECB6E7C118D}" type="presParOf" srcId="{8AE057DA-4820-4A0F-8E2A-3E2708208C86}" destId="{9181728A-C1AE-44A0-8E41-712AB326CAFF}" srcOrd="0" destOrd="0" presId="urn:microsoft.com/office/officeart/2009/3/layout/HorizontalOrganizationChart"/>
    <dgm:cxn modelId="{BBF1934B-6F39-4958-91E1-1650A28C3723}" type="presParOf" srcId="{9181728A-C1AE-44A0-8E41-712AB326CAFF}" destId="{DB365899-110A-4CE1-B1D5-6AFF6DA07DC8}" srcOrd="0" destOrd="0" presId="urn:microsoft.com/office/officeart/2009/3/layout/HorizontalOrganizationChart"/>
    <dgm:cxn modelId="{FB3A851B-3D77-4D2F-BBC4-C0B6B39B2226}" type="presParOf" srcId="{9181728A-C1AE-44A0-8E41-712AB326CAFF}" destId="{D8655A69-E475-44B6-9617-C96C363D4C6D}" srcOrd="1" destOrd="0" presId="urn:microsoft.com/office/officeart/2009/3/layout/HorizontalOrganizationChart"/>
    <dgm:cxn modelId="{A8FE948B-F50A-4F4F-9C58-2F39E77655A3}" type="presParOf" srcId="{8AE057DA-4820-4A0F-8E2A-3E2708208C86}" destId="{163C40DB-1CB3-4687-ABF1-AC35289FA0FB}" srcOrd="1" destOrd="0" presId="urn:microsoft.com/office/officeart/2009/3/layout/HorizontalOrganizationChart"/>
    <dgm:cxn modelId="{83501D54-5E25-4C94-B32D-F69F7C63BC8C}" type="presParOf" srcId="{8AE057DA-4820-4A0F-8E2A-3E2708208C86}" destId="{E40D0A2A-575C-4544-908D-4D07AFFC2925}" srcOrd="2" destOrd="0" presId="urn:microsoft.com/office/officeart/2009/3/layout/HorizontalOrganizationChart"/>
    <dgm:cxn modelId="{339CC340-CD10-4119-82A6-2B092F2E4556}" type="presParOf" srcId="{812C4539-D4B1-4361-B0CD-50FE3BD54B81}" destId="{294052C8-A5F0-454F-82F7-35B085BAD581}" srcOrd="4" destOrd="0" presId="urn:microsoft.com/office/officeart/2009/3/layout/HorizontalOrganizationChart"/>
    <dgm:cxn modelId="{8922F64F-92A6-432E-86D6-F3AE67E08FEF}" type="presParOf" srcId="{812C4539-D4B1-4361-B0CD-50FE3BD54B81}" destId="{730559A0-8BC5-4671-A464-D826B529A8B9}" srcOrd="5" destOrd="0" presId="urn:microsoft.com/office/officeart/2009/3/layout/HorizontalOrganizationChart"/>
    <dgm:cxn modelId="{649FFB6C-75FA-4A19-AD01-94154BB3B527}" type="presParOf" srcId="{730559A0-8BC5-4671-A464-D826B529A8B9}" destId="{5FD0DA47-9FCA-44AB-85D9-F29CAC72CE25}" srcOrd="0" destOrd="0" presId="urn:microsoft.com/office/officeart/2009/3/layout/HorizontalOrganizationChart"/>
    <dgm:cxn modelId="{E82612F3-5AFA-4412-891F-39327953D08D}" type="presParOf" srcId="{5FD0DA47-9FCA-44AB-85D9-F29CAC72CE25}" destId="{3EA6EA7A-6220-4956-9522-1B15A5F48692}" srcOrd="0" destOrd="0" presId="urn:microsoft.com/office/officeart/2009/3/layout/HorizontalOrganizationChart"/>
    <dgm:cxn modelId="{8CA16C09-4D0D-4185-B125-F7445A0E9F22}" type="presParOf" srcId="{5FD0DA47-9FCA-44AB-85D9-F29CAC72CE25}" destId="{2ACC32CA-7AFA-4566-A78C-FBF06C8ADD11}" srcOrd="1" destOrd="0" presId="urn:microsoft.com/office/officeart/2009/3/layout/HorizontalOrganizationChart"/>
    <dgm:cxn modelId="{EE4A986E-C9AF-4AEA-B792-633CE944B692}" type="presParOf" srcId="{730559A0-8BC5-4671-A464-D826B529A8B9}" destId="{EAE2E806-A6B7-4536-8064-8C93F941CA4B}" srcOrd="1" destOrd="0" presId="urn:microsoft.com/office/officeart/2009/3/layout/HorizontalOrganizationChart"/>
    <dgm:cxn modelId="{DD0AE58F-1FD1-4BD9-93B3-82A50AF4DE72}" type="presParOf" srcId="{730559A0-8BC5-4671-A464-D826B529A8B9}" destId="{C819691B-E587-4A73-87F2-FF989F1C0433}" srcOrd="2" destOrd="0" presId="urn:microsoft.com/office/officeart/2009/3/layout/HorizontalOrganizationChart"/>
    <dgm:cxn modelId="{610D2608-C1CB-490A-BB44-06DA2734DF24}" type="presParOf" srcId="{812C4539-D4B1-4361-B0CD-50FE3BD54B81}" destId="{CE6DF15C-6989-4673-A32C-266407AEC424}" srcOrd="6" destOrd="0" presId="urn:microsoft.com/office/officeart/2009/3/layout/HorizontalOrganizationChart"/>
    <dgm:cxn modelId="{6CE152F9-E98F-435F-98F0-F4920F5B0123}" type="presParOf" srcId="{812C4539-D4B1-4361-B0CD-50FE3BD54B81}" destId="{6B0E1766-F10E-4F7B-BA4C-78242E9F5EA2}" srcOrd="7" destOrd="0" presId="urn:microsoft.com/office/officeart/2009/3/layout/HorizontalOrganizationChart"/>
    <dgm:cxn modelId="{82ED0371-B844-4EA0-BA4A-6397D3815372}" type="presParOf" srcId="{6B0E1766-F10E-4F7B-BA4C-78242E9F5EA2}" destId="{815878C7-2CB2-4533-944F-F77B2DC945CB}" srcOrd="0" destOrd="0" presId="urn:microsoft.com/office/officeart/2009/3/layout/HorizontalOrganizationChart"/>
    <dgm:cxn modelId="{5AA72167-2907-4894-9822-E56AC16342DE}" type="presParOf" srcId="{815878C7-2CB2-4533-944F-F77B2DC945CB}" destId="{61C406B9-C069-4725-974A-7E7027BE45A3}" srcOrd="0" destOrd="0" presId="urn:microsoft.com/office/officeart/2009/3/layout/HorizontalOrganizationChart"/>
    <dgm:cxn modelId="{6BCD9901-8BD9-4F5C-B02E-D49D8C37FB67}" type="presParOf" srcId="{815878C7-2CB2-4533-944F-F77B2DC945CB}" destId="{CC0E1240-706E-4C22-A4C6-2064B48FA991}" srcOrd="1" destOrd="0" presId="urn:microsoft.com/office/officeart/2009/3/layout/HorizontalOrganizationChart"/>
    <dgm:cxn modelId="{0FA4E9CC-7C86-46FF-A0AF-7D53004F6733}" type="presParOf" srcId="{6B0E1766-F10E-4F7B-BA4C-78242E9F5EA2}" destId="{8B9F2856-8140-4334-8ED1-B752F42DC3E3}" srcOrd="1" destOrd="0" presId="urn:microsoft.com/office/officeart/2009/3/layout/HorizontalOrganizationChart"/>
    <dgm:cxn modelId="{207060F8-BCF8-428B-B68B-EFD1B3065AFA}" type="presParOf" srcId="{6B0E1766-F10E-4F7B-BA4C-78242E9F5EA2}" destId="{E38C1997-CF90-4565-9FC4-B2899E02228F}" srcOrd="2" destOrd="0" presId="urn:microsoft.com/office/officeart/2009/3/layout/HorizontalOrganizationChart"/>
    <dgm:cxn modelId="{E43496F5-F14F-4D1A-B0A9-DB031436E78D}" type="presParOf" srcId="{812C4539-D4B1-4361-B0CD-50FE3BD54B81}" destId="{9EA406B0-6083-4A2D-9F84-0B26D1A040FE}" srcOrd="8" destOrd="0" presId="urn:microsoft.com/office/officeart/2009/3/layout/HorizontalOrganizationChart"/>
    <dgm:cxn modelId="{DEDA143B-8BD9-43C0-B13C-E64728A261F6}" type="presParOf" srcId="{812C4539-D4B1-4361-B0CD-50FE3BD54B81}" destId="{9D09EC19-110E-42CF-899E-DA7C5B2F403E}" srcOrd="9" destOrd="0" presId="urn:microsoft.com/office/officeart/2009/3/layout/HorizontalOrganizationChart"/>
    <dgm:cxn modelId="{127EEA1A-B25B-46A8-AA7C-4381C15E0095}" type="presParOf" srcId="{9D09EC19-110E-42CF-899E-DA7C5B2F403E}" destId="{61958A88-3CC0-4BC2-8A78-3F988B75A798}" srcOrd="0" destOrd="0" presId="urn:microsoft.com/office/officeart/2009/3/layout/HorizontalOrganizationChart"/>
    <dgm:cxn modelId="{90DE4A54-9EB4-4F61-B8EB-A331F804AD12}" type="presParOf" srcId="{61958A88-3CC0-4BC2-8A78-3F988B75A798}" destId="{B8982948-2D68-409B-B178-84FF38A16603}" srcOrd="0" destOrd="0" presId="urn:microsoft.com/office/officeart/2009/3/layout/HorizontalOrganizationChart"/>
    <dgm:cxn modelId="{119BC3D2-8773-4826-A2E3-8730A5423ED9}" type="presParOf" srcId="{61958A88-3CC0-4BC2-8A78-3F988B75A798}" destId="{42A43638-326F-4DA1-8CE8-405F94C8D99C}" srcOrd="1" destOrd="0" presId="urn:microsoft.com/office/officeart/2009/3/layout/HorizontalOrganizationChart"/>
    <dgm:cxn modelId="{62DCBB64-9B5F-46C4-883D-C04A8BC3EEDF}" type="presParOf" srcId="{9D09EC19-110E-42CF-899E-DA7C5B2F403E}" destId="{2BE6A291-BCCC-40D7-A7B4-C0A6563DB12C}" srcOrd="1" destOrd="0" presId="urn:microsoft.com/office/officeart/2009/3/layout/HorizontalOrganizationChart"/>
    <dgm:cxn modelId="{8AF1C668-5C63-4283-BB17-435FA4A2C79C}" type="presParOf" srcId="{2BE6A291-BCCC-40D7-A7B4-C0A6563DB12C}" destId="{49A8C33F-68D6-4A8F-AC11-280DBFF5B455}" srcOrd="0" destOrd="0" presId="urn:microsoft.com/office/officeart/2009/3/layout/HorizontalOrganizationChart"/>
    <dgm:cxn modelId="{C17A0278-8400-4E94-85EF-A45AA82F109B}" type="presParOf" srcId="{2BE6A291-BCCC-40D7-A7B4-C0A6563DB12C}" destId="{BC407B93-665F-479F-A293-A01887CF459E}" srcOrd="1" destOrd="0" presId="urn:microsoft.com/office/officeart/2009/3/layout/HorizontalOrganizationChart"/>
    <dgm:cxn modelId="{71ED1FE3-BFDA-4E9E-A546-18F9F92A4CDE}" type="presParOf" srcId="{BC407B93-665F-479F-A293-A01887CF459E}" destId="{3412AF7A-3759-440E-991F-9B9345BCDB44}" srcOrd="0" destOrd="0" presId="urn:microsoft.com/office/officeart/2009/3/layout/HorizontalOrganizationChart"/>
    <dgm:cxn modelId="{528F6517-DD6A-4370-B6AB-E940B3E984F0}" type="presParOf" srcId="{3412AF7A-3759-440E-991F-9B9345BCDB44}" destId="{7EEF5E18-F295-45D2-BDC4-FC8C9C816379}" srcOrd="0" destOrd="0" presId="urn:microsoft.com/office/officeart/2009/3/layout/HorizontalOrganizationChart"/>
    <dgm:cxn modelId="{6AB0EA2B-6E90-44CB-94C6-9C5872D05529}" type="presParOf" srcId="{3412AF7A-3759-440E-991F-9B9345BCDB44}" destId="{1B723AB6-F296-442A-A972-A195AE629709}" srcOrd="1" destOrd="0" presId="urn:microsoft.com/office/officeart/2009/3/layout/HorizontalOrganizationChart"/>
    <dgm:cxn modelId="{CDAC733D-0908-45F2-BA69-BD135B06F755}" type="presParOf" srcId="{BC407B93-665F-479F-A293-A01887CF459E}" destId="{6CEAD95B-2B0C-45CB-BEE6-43C155096346}" srcOrd="1" destOrd="0" presId="urn:microsoft.com/office/officeart/2009/3/layout/HorizontalOrganizationChart"/>
    <dgm:cxn modelId="{3F6F2044-234E-4235-A833-A7195947525E}" type="presParOf" srcId="{BC407B93-665F-479F-A293-A01887CF459E}" destId="{0034D2DF-A4EA-4DA2-B72F-FCAB0307EB14}" srcOrd="2" destOrd="0" presId="urn:microsoft.com/office/officeart/2009/3/layout/HorizontalOrganizationChart"/>
    <dgm:cxn modelId="{FE80B6BA-D65C-4BCE-96CD-618ACA901CE6}" type="presParOf" srcId="{2BE6A291-BCCC-40D7-A7B4-C0A6563DB12C}" destId="{1FFD8EC0-8F54-4110-97F2-E47A0C163877}" srcOrd="2" destOrd="0" presId="urn:microsoft.com/office/officeart/2009/3/layout/HorizontalOrganizationChart"/>
    <dgm:cxn modelId="{B48760C8-2AEF-491D-A6FC-BEAB4B9DBAB4}" type="presParOf" srcId="{2BE6A291-BCCC-40D7-A7B4-C0A6563DB12C}" destId="{866F86F4-3521-4013-AD1C-84767EE5D528}" srcOrd="3" destOrd="0" presId="urn:microsoft.com/office/officeart/2009/3/layout/HorizontalOrganizationChart"/>
    <dgm:cxn modelId="{17F88F81-F018-41DB-AC47-EA8704A39304}" type="presParOf" srcId="{866F86F4-3521-4013-AD1C-84767EE5D528}" destId="{CCD387C1-BB99-4849-8DB3-2C58881E68DC}" srcOrd="0" destOrd="0" presId="urn:microsoft.com/office/officeart/2009/3/layout/HorizontalOrganizationChart"/>
    <dgm:cxn modelId="{8671966D-F4E9-4EB7-9541-2E2ABD0B41A0}" type="presParOf" srcId="{CCD387C1-BB99-4849-8DB3-2C58881E68DC}" destId="{7136FC54-57ED-48A3-A90A-B1D7C4FD54EB}" srcOrd="0" destOrd="0" presId="urn:microsoft.com/office/officeart/2009/3/layout/HorizontalOrganizationChart"/>
    <dgm:cxn modelId="{726713E9-74EE-4175-9FA3-D0692BDB9C09}" type="presParOf" srcId="{CCD387C1-BB99-4849-8DB3-2C58881E68DC}" destId="{7E0E05A2-2973-4C9C-A521-3420D8D8C392}" srcOrd="1" destOrd="0" presId="urn:microsoft.com/office/officeart/2009/3/layout/HorizontalOrganizationChart"/>
    <dgm:cxn modelId="{370F203C-4C5E-4E0B-B50B-02E05B36160F}" type="presParOf" srcId="{866F86F4-3521-4013-AD1C-84767EE5D528}" destId="{CD9CA9AF-1191-43FB-BCA7-505B542060B3}" srcOrd="1" destOrd="0" presId="urn:microsoft.com/office/officeart/2009/3/layout/HorizontalOrganizationChart"/>
    <dgm:cxn modelId="{CE033961-CBC4-46F9-B074-910F83AE438D}" type="presParOf" srcId="{866F86F4-3521-4013-AD1C-84767EE5D528}" destId="{6876A08C-22D3-4A20-801E-6B56C8F979B3}" srcOrd="2" destOrd="0" presId="urn:microsoft.com/office/officeart/2009/3/layout/HorizontalOrganizationChart"/>
    <dgm:cxn modelId="{ABA67993-4123-41B5-B86C-AE7E37F5862D}" type="presParOf" srcId="{2BE6A291-BCCC-40D7-A7B4-C0A6563DB12C}" destId="{016AB923-721A-4379-B7A2-3C3B3154E94B}" srcOrd="4" destOrd="0" presId="urn:microsoft.com/office/officeart/2009/3/layout/HorizontalOrganizationChart"/>
    <dgm:cxn modelId="{806C615E-C3A0-4ABD-8328-32985D757BB3}" type="presParOf" srcId="{2BE6A291-BCCC-40D7-A7B4-C0A6563DB12C}" destId="{6ECE0878-B2CC-4721-906A-5A12E041B751}" srcOrd="5" destOrd="0" presId="urn:microsoft.com/office/officeart/2009/3/layout/HorizontalOrganizationChart"/>
    <dgm:cxn modelId="{0F43F5DE-9CD9-4A1E-ACA1-B679AB6656A0}" type="presParOf" srcId="{6ECE0878-B2CC-4721-906A-5A12E041B751}" destId="{9264AC3F-1E60-4B61-9FE7-BF45CA84EB4E}" srcOrd="0" destOrd="0" presId="urn:microsoft.com/office/officeart/2009/3/layout/HorizontalOrganizationChart"/>
    <dgm:cxn modelId="{6436F5F4-9F89-4C2D-A9AC-58F71A1A44EE}" type="presParOf" srcId="{9264AC3F-1E60-4B61-9FE7-BF45CA84EB4E}" destId="{C7263F10-EABC-4D3B-AD00-C7CE6250BEED}" srcOrd="0" destOrd="0" presId="urn:microsoft.com/office/officeart/2009/3/layout/HorizontalOrganizationChart"/>
    <dgm:cxn modelId="{95111774-6D84-4A5E-8DA5-A85B25D9294B}" type="presParOf" srcId="{9264AC3F-1E60-4B61-9FE7-BF45CA84EB4E}" destId="{812E5B2F-55EB-4378-B11A-399BB7BD77CA}" srcOrd="1" destOrd="0" presId="urn:microsoft.com/office/officeart/2009/3/layout/HorizontalOrganizationChart"/>
    <dgm:cxn modelId="{49AAE81C-B8D7-42F6-89A1-61046A53078A}" type="presParOf" srcId="{6ECE0878-B2CC-4721-906A-5A12E041B751}" destId="{5668602D-E901-450E-A245-7D19EEE9EDE2}" srcOrd="1" destOrd="0" presId="urn:microsoft.com/office/officeart/2009/3/layout/HorizontalOrganizationChart"/>
    <dgm:cxn modelId="{327C91CA-869C-43FA-924F-9AE306CECD3F}" type="presParOf" srcId="{6ECE0878-B2CC-4721-906A-5A12E041B751}" destId="{A28425D5-1D8F-4B36-8B96-4973E3575762}" srcOrd="2" destOrd="0" presId="urn:microsoft.com/office/officeart/2009/3/layout/HorizontalOrganizationChart"/>
    <dgm:cxn modelId="{58F16DC7-AFB9-4648-AD6B-1113F53AA267}" type="presParOf" srcId="{2BE6A291-BCCC-40D7-A7B4-C0A6563DB12C}" destId="{E9B88254-8D7F-45D6-9BE9-DD8BB5FB64A2}" srcOrd="6" destOrd="0" presId="urn:microsoft.com/office/officeart/2009/3/layout/HorizontalOrganizationChart"/>
    <dgm:cxn modelId="{76C98C4E-7AB1-47D8-A0E0-28087DFDA8D2}" type="presParOf" srcId="{2BE6A291-BCCC-40D7-A7B4-C0A6563DB12C}" destId="{E8E1B4E0-70FB-49F1-BE38-0D93592FCB67}" srcOrd="7" destOrd="0" presId="urn:microsoft.com/office/officeart/2009/3/layout/HorizontalOrganizationChart"/>
    <dgm:cxn modelId="{18F65185-EDB0-4BCF-89B8-D21F852AEEEC}" type="presParOf" srcId="{E8E1B4E0-70FB-49F1-BE38-0D93592FCB67}" destId="{F18E03FE-3638-49D1-93C6-A0C9CADD6478}" srcOrd="0" destOrd="0" presId="urn:microsoft.com/office/officeart/2009/3/layout/HorizontalOrganizationChart"/>
    <dgm:cxn modelId="{A6C81784-7188-46C9-A6E5-4FE7B4D4240B}" type="presParOf" srcId="{F18E03FE-3638-49D1-93C6-A0C9CADD6478}" destId="{867906F8-1A0C-40B0-B772-A8AF88F6B162}" srcOrd="0" destOrd="0" presId="urn:microsoft.com/office/officeart/2009/3/layout/HorizontalOrganizationChart"/>
    <dgm:cxn modelId="{7E26477D-01F4-4EE4-B286-C14ADF341AD8}" type="presParOf" srcId="{F18E03FE-3638-49D1-93C6-A0C9CADD6478}" destId="{1F86119A-CC52-4F9D-A19B-BF7495138CD7}" srcOrd="1" destOrd="0" presId="urn:microsoft.com/office/officeart/2009/3/layout/HorizontalOrganizationChart"/>
    <dgm:cxn modelId="{16E7DEBA-4763-49C6-B1A0-8FB5037AAC0B}" type="presParOf" srcId="{E8E1B4E0-70FB-49F1-BE38-0D93592FCB67}" destId="{7F1538DF-F256-4EAB-9989-B0F1E1414F39}" srcOrd="1" destOrd="0" presId="urn:microsoft.com/office/officeart/2009/3/layout/HorizontalOrganizationChart"/>
    <dgm:cxn modelId="{EB6D5401-CA5E-4BB9-BB3C-A4CF702DDCC4}" type="presParOf" srcId="{E8E1B4E0-70FB-49F1-BE38-0D93592FCB67}" destId="{56C3CA9A-79FE-4FA1-9B5C-0BDBE4F6834F}" srcOrd="2" destOrd="0" presId="urn:microsoft.com/office/officeart/2009/3/layout/HorizontalOrganizationChart"/>
    <dgm:cxn modelId="{087CB5C8-3FC6-422F-9EF7-E578C1ED9E24}" type="presParOf" srcId="{2BE6A291-BCCC-40D7-A7B4-C0A6563DB12C}" destId="{B514DBE7-D5AA-4D8C-9877-707910132798}" srcOrd="8" destOrd="0" presId="urn:microsoft.com/office/officeart/2009/3/layout/HorizontalOrganizationChart"/>
    <dgm:cxn modelId="{04ABD348-80C9-4487-B8CB-29092373DD47}" type="presParOf" srcId="{2BE6A291-BCCC-40D7-A7B4-C0A6563DB12C}" destId="{AE8341F2-6603-4157-AE0A-0EF53D4FD861}" srcOrd="9" destOrd="0" presId="urn:microsoft.com/office/officeart/2009/3/layout/HorizontalOrganizationChart"/>
    <dgm:cxn modelId="{0D4A5DF6-CF0E-4E26-9A11-085ACD1F1FDE}" type="presParOf" srcId="{AE8341F2-6603-4157-AE0A-0EF53D4FD861}" destId="{330DE3C5-2653-4C83-AFED-8962BEF13593}" srcOrd="0" destOrd="0" presId="urn:microsoft.com/office/officeart/2009/3/layout/HorizontalOrganizationChart"/>
    <dgm:cxn modelId="{F6E1B0D4-FE55-43DE-89D5-2762C0627158}" type="presParOf" srcId="{330DE3C5-2653-4C83-AFED-8962BEF13593}" destId="{10F034D0-D7F3-42A8-BD8E-9404824150B8}" srcOrd="0" destOrd="0" presId="urn:microsoft.com/office/officeart/2009/3/layout/HorizontalOrganizationChart"/>
    <dgm:cxn modelId="{E4C2155A-E157-4FF0-9F6E-001592854030}" type="presParOf" srcId="{330DE3C5-2653-4C83-AFED-8962BEF13593}" destId="{1B51D1D0-393F-4C26-BDFC-F147F328ED68}" srcOrd="1" destOrd="0" presId="urn:microsoft.com/office/officeart/2009/3/layout/HorizontalOrganizationChart"/>
    <dgm:cxn modelId="{CDA24C9C-770B-4B41-83F9-2D01D4EC5792}" type="presParOf" srcId="{AE8341F2-6603-4157-AE0A-0EF53D4FD861}" destId="{0A761DA1-A4AE-4555-BBEA-EA223132C647}" srcOrd="1" destOrd="0" presId="urn:microsoft.com/office/officeart/2009/3/layout/HorizontalOrganizationChart"/>
    <dgm:cxn modelId="{BE6F35DE-7664-4FD3-B4A5-73EF5DB8398F}" type="presParOf" srcId="{AE8341F2-6603-4157-AE0A-0EF53D4FD861}" destId="{68F005BE-CF0D-4E75-B17D-29EBBA616993}" srcOrd="2" destOrd="0" presId="urn:microsoft.com/office/officeart/2009/3/layout/HorizontalOrganizationChart"/>
    <dgm:cxn modelId="{FC56E9E9-A1BC-4DA8-AEDB-6BFA177739A2}" type="presParOf" srcId="{2BE6A291-BCCC-40D7-A7B4-C0A6563DB12C}" destId="{333FA872-4CA0-45D8-9AD7-21F907924905}" srcOrd="10" destOrd="0" presId="urn:microsoft.com/office/officeart/2009/3/layout/HorizontalOrganizationChart"/>
    <dgm:cxn modelId="{D55D1B9B-9B8E-4CCB-B8C8-FBC21784A23E}" type="presParOf" srcId="{2BE6A291-BCCC-40D7-A7B4-C0A6563DB12C}" destId="{A5C6476D-CFF4-4CE7-8FE5-CFBD6A01AF68}" srcOrd="11" destOrd="0" presId="urn:microsoft.com/office/officeart/2009/3/layout/HorizontalOrganizationChart"/>
    <dgm:cxn modelId="{800193FC-CD0C-4CDF-BFB4-7D3F9469794C}" type="presParOf" srcId="{A5C6476D-CFF4-4CE7-8FE5-CFBD6A01AF68}" destId="{8B5CCE5E-47CE-434F-B046-DC1931ABABDE}" srcOrd="0" destOrd="0" presId="urn:microsoft.com/office/officeart/2009/3/layout/HorizontalOrganizationChart"/>
    <dgm:cxn modelId="{8CA523AF-F826-483A-B665-C02C943EED0A}" type="presParOf" srcId="{8B5CCE5E-47CE-434F-B046-DC1931ABABDE}" destId="{AF0ACB0B-3ACB-458D-A2C4-DF8E7C90CA30}" srcOrd="0" destOrd="0" presId="urn:microsoft.com/office/officeart/2009/3/layout/HorizontalOrganizationChart"/>
    <dgm:cxn modelId="{E730F087-AD61-425A-81E4-F8AC03E7B44A}" type="presParOf" srcId="{8B5CCE5E-47CE-434F-B046-DC1931ABABDE}" destId="{7566DA7B-5A11-4230-9801-0ADFF3A66E7C}" srcOrd="1" destOrd="0" presId="urn:microsoft.com/office/officeart/2009/3/layout/HorizontalOrganizationChart"/>
    <dgm:cxn modelId="{CA5D79F7-FAE1-4C88-96A7-112BF4C0DDED}" type="presParOf" srcId="{A5C6476D-CFF4-4CE7-8FE5-CFBD6A01AF68}" destId="{618B26E2-F599-4E2F-9C68-CC7B448DD39D}" srcOrd="1" destOrd="0" presId="urn:microsoft.com/office/officeart/2009/3/layout/HorizontalOrganizationChart"/>
    <dgm:cxn modelId="{590E9BCC-66E0-41FD-9298-3738642E2BAF}" type="presParOf" srcId="{A5C6476D-CFF4-4CE7-8FE5-CFBD6A01AF68}" destId="{CA9AA8EF-8F49-437E-BF22-FEDE22066D4D}" srcOrd="2" destOrd="0" presId="urn:microsoft.com/office/officeart/2009/3/layout/HorizontalOrganizationChart"/>
    <dgm:cxn modelId="{08833B31-876B-4755-ADB1-58998F0429A8}" type="presParOf" srcId="{2BE6A291-BCCC-40D7-A7B4-C0A6563DB12C}" destId="{4150B6A9-F0BF-40AA-9A5D-82496D6F6333}" srcOrd="12" destOrd="0" presId="urn:microsoft.com/office/officeart/2009/3/layout/HorizontalOrganizationChart"/>
    <dgm:cxn modelId="{61C7E823-9509-4087-A3C5-61B99F79D612}" type="presParOf" srcId="{2BE6A291-BCCC-40D7-A7B4-C0A6563DB12C}" destId="{DEB4A33C-A493-4DD0-8C9B-7F87E7FE69C5}" srcOrd="13" destOrd="0" presId="urn:microsoft.com/office/officeart/2009/3/layout/HorizontalOrganizationChart"/>
    <dgm:cxn modelId="{7B7A1063-1261-4533-A670-4F1A797C556A}" type="presParOf" srcId="{DEB4A33C-A493-4DD0-8C9B-7F87E7FE69C5}" destId="{A4173237-36F8-481B-9F6B-438DF47A91C9}" srcOrd="0" destOrd="0" presId="urn:microsoft.com/office/officeart/2009/3/layout/HorizontalOrganizationChart"/>
    <dgm:cxn modelId="{D0928E06-31CB-4015-95C2-26B0A2438F84}" type="presParOf" srcId="{A4173237-36F8-481B-9F6B-438DF47A91C9}" destId="{86E2D264-C43A-4233-ABF0-0407363CF173}" srcOrd="0" destOrd="0" presId="urn:microsoft.com/office/officeart/2009/3/layout/HorizontalOrganizationChart"/>
    <dgm:cxn modelId="{7A1EEBDA-876E-43D3-9E13-85C80D75737B}" type="presParOf" srcId="{A4173237-36F8-481B-9F6B-438DF47A91C9}" destId="{7974BDD8-C3AD-4652-A4AD-609639E6302E}" srcOrd="1" destOrd="0" presId="urn:microsoft.com/office/officeart/2009/3/layout/HorizontalOrganizationChart"/>
    <dgm:cxn modelId="{2EEC9B27-9EB9-4674-870D-C47EDBC10377}" type="presParOf" srcId="{DEB4A33C-A493-4DD0-8C9B-7F87E7FE69C5}" destId="{D6B767B2-3AAA-4069-84A5-15B20CCBA794}" srcOrd="1" destOrd="0" presId="urn:microsoft.com/office/officeart/2009/3/layout/HorizontalOrganizationChart"/>
    <dgm:cxn modelId="{FBC6BF39-5658-4BA6-9792-1A6FD696F498}" type="presParOf" srcId="{DEB4A33C-A493-4DD0-8C9B-7F87E7FE69C5}" destId="{F84EE17E-A28B-4C74-94BD-6A8682BCBC4C}" srcOrd="2" destOrd="0" presId="urn:microsoft.com/office/officeart/2009/3/layout/HorizontalOrganizationChart"/>
    <dgm:cxn modelId="{6609F4A9-3E1C-48B8-A555-40B64800C75D}" type="presParOf" srcId="{9D09EC19-110E-42CF-899E-DA7C5B2F403E}" destId="{5D9C2FB6-7A8A-4FFC-8AFF-F2E108D985B4}" srcOrd="2" destOrd="0" presId="urn:microsoft.com/office/officeart/2009/3/layout/HorizontalOrganizationChart"/>
    <dgm:cxn modelId="{9F65694E-4D2F-4E92-A836-5F5A1CEB2F75}" type="presParOf" srcId="{55333367-0004-4EDA-925D-A14898A75C63}" destId="{B0F16609-6024-47DF-96EE-1DD0CF50F1E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1C97EF-5AD3-4C2F-BD42-CD4DBC572CE8}" type="doc">
      <dgm:prSet loTypeId="urn:microsoft.com/office/officeart/2009/3/layout/HorizontalOrganizationChart" loCatId="hierarchy" qsTypeId="urn:microsoft.com/office/officeart/2005/8/quickstyle/simple5" qsCatId="simple" csTypeId="urn:microsoft.com/office/officeart/2005/8/colors/colorful4" csCatId="colorful" phldr="1"/>
      <dgm:spPr/>
      <dgm:t>
        <a:bodyPr/>
        <a:lstStyle/>
        <a:p>
          <a:endParaRPr lang="zh-CN" altLang="en-US"/>
        </a:p>
      </dgm:t>
    </dgm:pt>
    <dgm:pt modelId="{E6BBDE56-E828-477C-8ABD-6B76982D9BAB}">
      <dgm:prSet phldrT="[文本]" custT="1"/>
      <dgm:spPr/>
      <dgm:t>
        <a:bodyPr/>
        <a:lstStyle/>
        <a:p>
          <a:pPr>
            <a:spcAft>
              <a:spcPts val="0"/>
            </a:spcAft>
          </a:pPr>
          <a:r>
            <a:rPr lang="zh-CN" altLang="en-US" sz="2400" b="1" dirty="0">
              <a:latin typeface="微软雅黑" panose="020B0503020204020204" pitchFamily="34" charset="-122"/>
              <a:ea typeface="微软雅黑" panose="020B0503020204020204" pitchFamily="34" charset="-122"/>
            </a:rPr>
            <a:t>全过程</a:t>
          </a:r>
          <a:endParaRPr lang="en-US" altLang="zh-CN" sz="2400" b="1" dirty="0">
            <a:latin typeface="微软雅黑" panose="020B0503020204020204" pitchFamily="34" charset="-122"/>
            <a:ea typeface="微软雅黑" panose="020B0503020204020204" pitchFamily="34" charset="-122"/>
          </a:endParaRPr>
        </a:p>
        <a:p>
          <a:pPr>
            <a:spcAft>
              <a:spcPts val="0"/>
            </a:spcAft>
          </a:pPr>
          <a:r>
            <a:rPr lang="zh-CN" altLang="en-US" sz="2400" b="1" dirty="0">
              <a:latin typeface="微软雅黑" panose="020B0503020204020204" pitchFamily="34" charset="-122"/>
              <a:ea typeface="微软雅黑" panose="020B0503020204020204" pitchFamily="34" charset="-122"/>
            </a:rPr>
            <a:t>精细化污染控制</a:t>
          </a:r>
        </a:p>
      </dgm:t>
    </dgm:pt>
    <dgm:pt modelId="{25AF57BC-0592-403B-9B3F-C60789293D25}" type="parTrans" cxnId="{4D23BA42-8871-4F12-9FCA-EC30B5AD22C9}">
      <dgm:prSet/>
      <dgm:spPr/>
      <dgm:t>
        <a:bodyPr/>
        <a:lstStyle/>
        <a:p>
          <a:endParaRPr lang="zh-CN" altLang="en-US" sz="2000"/>
        </a:p>
      </dgm:t>
    </dgm:pt>
    <dgm:pt modelId="{12E6B004-9717-4EE7-9E3C-EB71FA4F4549}" type="sibTrans" cxnId="{4D23BA42-8871-4F12-9FCA-EC30B5AD22C9}">
      <dgm:prSet/>
      <dgm:spPr/>
      <dgm:t>
        <a:bodyPr/>
        <a:lstStyle/>
        <a:p>
          <a:endParaRPr lang="zh-CN" altLang="en-US" sz="2000"/>
        </a:p>
      </dgm:t>
    </dgm:pt>
    <dgm:pt modelId="{2857C954-AFCD-4184-A59C-0E4199B22BDD}">
      <dgm:prSet phldrT="[文本]" custT="1"/>
      <dgm:spPr/>
      <dgm:t>
        <a:bodyPr/>
        <a:lstStyle/>
        <a:p>
          <a:r>
            <a:rPr lang="zh-CN" altLang="en-US" sz="1800" b="1" dirty="0">
              <a:ea typeface="方正楷体简体" pitchFamily="2" charset="-122"/>
            </a:rPr>
            <a:t>规划控制</a:t>
          </a:r>
          <a:endParaRPr lang="zh-CN" altLang="en-US" sz="1800" b="1" dirty="0"/>
        </a:p>
      </dgm:t>
    </dgm:pt>
    <dgm:pt modelId="{91173CD2-367B-41BC-96B4-14F1C73FBE72}" type="parTrans" cxnId="{84A9BFB1-BE71-4623-9BB6-5DCC14B215EB}">
      <dgm:prSet/>
      <dgm:spPr/>
      <dgm:t>
        <a:bodyPr/>
        <a:lstStyle/>
        <a:p>
          <a:endParaRPr lang="zh-CN" altLang="en-US" sz="2000"/>
        </a:p>
      </dgm:t>
    </dgm:pt>
    <dgm:pt modelId="{33081E58-8C18-422C-AD0A-D2548881D735}" type="sibTrans" cxnId="{84A9BFB1-BE71-4623-9BB6-5DCC14B215EB}">
      <dgm:prSet/>
      <dgm:spPr/>
      <dgm:t>
        <a:bodyPr/>
        <a:lstStyle/>
        <a:p>
          <a:endParaRPr lang="zh-CN" altLang="en-US" sz="2000"/>
        </a:p>
      </dgm:t>
    </dgm:pt>
    <dgm:pt modelId="{BF9732E0-4A00-4C4B-84ED-C3033E49AEAF}">
      <dgm:prSet custT="1"/>
      <dgm:spPr/>
      <dgm:t>
        <a:bodyPr/>
        <a:lstStyle/>
        <a:p>
          <a:r>
            <a:rPr lang="zh-CN" altLang="en-US" sz="1800" b="1" dirty="0">
              <a:ea typeface="方正楷体简体" pitchFamily="2" charset="-122"/>
            </a:rPr>
            <a:t>设计控制</a:t>
          </a:r>
          <a:endParaRPr lang="en-US" altLang="zh-CN" sz="1800" b="1" dirty="0">
            <a:ea typeface="方正楷体简体" pitchFamily="2" charset="-122"/>
          </a:endParaRPr>
        </a:p>
      </dgm:t>
    </dgm:pt>
    <dgm:pt modelId="{F10BD263-BE5C-44DB-B367-01A615D6766F}" type="parTrans" cxnId="{70CB4B0E-0A1F-4C5B-A9A0-4298B6A37F75}">
      <dgm:prSet/>
      <dgm:spPr/>
      <dgm:t>
        <a:bodyPr/>
        <a:lstStyle/>
        <a:p>
          <a:endParaRPr lang="zh-CN" altLang="en-US" sz="2000"/>
        </a:p>
      </dgm:t>
    </dgm:pt>
    <dgm:pt modelId="{9C6703B1-C9D5-4C83-A2AA-687045C74DC7}" type="sibTrans" cxnId="{70CB4B0E-0A1F-4C5B-A9A0-4298B6A37F75}">
      <dgm:prSet/>
      <dgm:spPr/>
      <dgm:t>
        <a:bodyPr/>
        <a:lstStyle/>
        <a:p>
          <a:endParaRPr lang="zh-CN" altLang="en-US" sz="2000"/>
        </a:p>
      </dgm:t>
    </dgm:pt>
    <dgm:pt modelId="{59C99709-37E1-4E4B-8070-06732B287BC2}">
      <dgm:prSet custT="1"/>
      <dgm:spPr/>
      <dgm:t>
        <a:bodyPr/>
        <a:lstStyle/>
        <a:p>
          <a:r>
            <a:rPr lang="zh-CN" altLang="en-US" sz="1800" b="1">
              <a:ea typeface="方正楷体简体" pitchFamily="2" charset="-122"/>
            </a:rPr>
            <a:t>原料控制</a:t>
          </a:r>
          <a:endParaRPr lang="en-US" altLang="zh-CN" sz="1800" b="1" dirty="0">
            <a:ea typeface="方正楷体简体" pitchFamily="2" charset="-122"/>
          </a:endParaRPr>
        </a:p>
      </dgm:t>
    </dgm:pt>
    <dgm:pt modelId="{4B7238E1-2B84-4D1C-9924-D0DED9590E92}" type="parTrans" cxnId="{5384E8A8-0282-427B-92AF-FF2974DFF4DC}">
      <dgm:prSet/>
      <dgm:spPr/>
      <dgm:t>
        <a:bodyPr/>
        <a:lstStyle/>
        <a:p>
          <a:endParaRPr lang="zh-CN" altLang="en-US" sz="2000"/>
        </a:p>
      </dgm:t>
    </dgm:pt>
    <dgm:pt modelId="{923E799B-AE6D-4859-9389-79C6210E7BA2}" type="sibTrans" cxnId="{5384E8A8-0282-427B-92AF-FF2974DFF4DC}">
      <dgm:prSet/>
      <dgm:spPr/>
      <dgm:t>
        <a:bodyPr/>
        <a:lstStyle/>
        <a:p>
          <a:endParaRPr lang="zh-CN" altLang="en-US" sz="2000"/>
        </a:p>
      </dgm:t>
    </dgm:pt>
    <dgm:pt modelId="{B8CAB8D9-B4A2-4099-BC05-8D4D5BAAE9B1}">
      <dgm:prSet phldrT="[文本]" custT="1"/>
      <dgm:spPr/>
      <dgm:t>
        <a:bodyPr/>
        <a:lstStyle/>
        <a:p>
          <a:r>
            <a:rPr lang="zh-CN" altLang="en-US" sz="1800" b="1" dirty="0">
              <a:latin typeface="微软雅黑" panose="020B0503020204020204" pitchFamily="34" charset="-122"/>
              <a:ea typeface="微软雅黑" panose="020B0503020204020204" pitchFamily="34" charset="-122"/>
            </a:rPr>
            <a:t>源头控制</a:t>
          </a:r>
        </a:p>
      </dgm:t>
    </dgm:pt>
    <dgm:pt modelId="{A78C2D6C-F8FE-4B77-9C4F-E1566E2A9BFC}" type="parTrans" cxnId="{39D5138C-50CE-469E-8BD0-9D85205CB8CB}">
      <dgm:prSet/>
      <dgm:spPr/>
      <dgm:t>
        <a:bodyPr/>
        <a:lstStyle/>
        <a:p>
          <a:endParaRPr lang="zh-CN" altLang="en-US" sz="2000"/>
        </a:p>
      </dgm:t>
    </dgm:pt>
    <dgm:pt modelId="{1D50D3E3-614B-4DF1-A7A7-A32F64187CCD}" type="sibTrans" cxnId="{39D5138C-50CE-469E-8BD0-9D85205CB8CB}">
      <dgm:prSet/>
      <dgm:spPr/>
      <dgm:t>
        <a:bodyPr/>
        <a:lstStyle/>
        <a:p>
          <a:endParaRPr lang="zh-CN" altLang="en-US" sz="2000"/>
        </a:p>
      </dgm:t>
    </dgm:pt>
    <dgm:pt modelId="{29D352A4-EBF0-406F-830A-AA37CA9EBEF1}">
      <dgm:prSet custT="1"/>
      <dgm:spPr/>
      <dgm:t>
        <a:bodyPr/>
        <a:lstStyle/>
        <a:p>
          <a:r>
            <a:rPr lang="zh-CN" altLang="en-US" sz="1800" b="1">
              <a:ea typeface="方正楷体简体" pitchFamily="2" charset="-122"/>
            </a:rPr>
            <a:t>过程控制</a:t>
          </a:r>
          <a:endParaRPr lang="en-US" altLang="zh-CN" sz="1800" b="1" dirty="0">
            <a:ea typeface="方正楷体简体" pitchFamily="2" charset="-122"/>
          </a:endParaRPr>
        </a:p>
      </dgm:t>
    </dgm:pt>
    <dgm:pt modelId="{7C3921BA-6F3D-4B9B-9CE8-D3941E36156B}" type="parTrans" cxnId="{D1898ECC-8334-452D-B8F2-F5EE5D42532F}">
      <dgm:prSet/>
      <dgm:spPr/>
      <dgm:t>
        <a:bodyPr/>
        <a:lstStyle/>
        <a:p>
          <a:endParaRPr lang="zh-CN" altLang="en-US" sz="2000"/>
        </a:p>
      </dgm:t>
    </dgm:pt>
    <dgm:pt modelId="{D654AF71-EEB5-493F-AB52-761F8C05A521}" type="sibTrans" cxnId="{D1898ECC-8334-452D-B8F2-F5EE5D42532F}">
      <dgm:prSet/>
      <dgm:spPr/>
      <dgm:t>
        <a:bodyPr/>
        <a:lstStyle/>
        <a:p>
          <a:endParaRPr lang="zh-CN" altLang="en-US" sz="2000"/>
        </a:p>
      </dgm:t>
    </dgm:pt>
    <dgm:pt modelId="{D59218CB-21F1-4D91-99A8-B8F427B4DDA2}">
      <dgm:prSet custT="1"/>
      <dgm:spPr/>
      <dgm:t>
        <a:bodyPr/>
        <a:lstStyle/>
        <a:p>
          <a:r>
            <a:rPr lang="zh-CN" altLang="en-US" sz="1800" b="1" dirty="0">
              <a:ea typeface="方正楷体简体" pitchFamily="2" charset="-122"/>
            </a:rPr>
            <a:t>施工控制</a:t>
          </a:r>
          <a:endParaRPr lang="en-US" altLang="zh-CN" sz="1800" b="1" dirty="0">
            <a:ea typeface="方正楷体简体" pitchFamily="2" charset="-122"/>
          </a:endParaRPr>
        </a:p>
      </dgm:t>
    </dgm:pt>
    <dgm:pt modelId="{E7C2C01E-B38E-4BED-9E44-19F029C72758}" type="parTrans" cxnId="{F7193960-8A5C-4D51-993F-8E80C38434C0}">
      <dgm:prSet/>
      <dgm:spPr/>
      <dgm:t>
        <a:bodyPr/>
        <a:lstStyle/>
        <a:p>
          <a:endParaRPr lang="zh-CN" altLang="en-US" sz="2000"/>
        </a:p>
      </dgm:t>
    </dgm:pt>
    <dgm:pt modelId="{0E064002-65C9-49A3-AC9F-BAA444C389B0}" type="sibTrans" cxnId="{F7193960-8A5C-4D51-993F-8E80C38434C0}">
      <dgm:prSet/>
      <dgm:spPr/>
      <dgm:t>
        <a:bodyPr/>
        <a:lstStyle/>
        <a:p>
          <a:endParaRPr lang="zh-CN" altLang="en-US" sz="2000"/>
        </a:p>
      </dgm:t>
    </dgm:pt>
    <dgm:pt modelId="{85B7AB04-28B7-4E81-8915-89A465305BE6}">
      <dgm:prSet custT="1"/>
      <dgm:spPr/>
      <dgm:t>
        <a:bodyPr/>
        <a:lstStyle/>
        <a:p>
          <a:r>
            <a:rPr lang="zh-CN" altLang="en-US" sz="1800" b="1">
              <a:ea typeface="方正楷体简体" pitchFamily="2" charset="-122"/>
            </a:rPr>
            <a:t>末端治理</a:t>
          </a:r>
          <a:endParaRPr lang="en-US" altLang="zh-CN" sz="1800" b="1" dirty="0">
            <a:ea typeface="方正楷体简体" pitchFamily="2" charset="-122"/>
          </a:endParaRPr>
        </a:p>
      </dgm:t>
    </dgm:pt>
    <dgm:pt modelId="{9B692178-8957-4F1E-BAC2-AD4F7C790611}" type="parTrans" cxnId="{3AE6D2D4-1AA9-4C23-A787-1D4AD5301B0F}">
      <dgm:prSet/>
      <dgm:spPr/>
      <dgm:t>
        <a:bodyPr/>
        <a:lstStyle/>
        <a:p>
          <a:endParaRPr lang="zh-CN" altLang="en-US" sz="2000"/>
        </a:p>
      </dgm:t>
    </dgm:pt>
    <dgm:pt modelId="{A4861900-1048-44B1-8AD2-B6A2A8C136C2}" type="sibTrans" cxnId="{3AE6D2D4-1AA9-4C23-A787-1D4AD5301B0F}">
      <dgm:prSet/>
      <dgm:spPr/>
      <dgm:t>
        <a:bodyPr/>
        <a:lstStyle/>
        <a:p>
          <a:endParaRPr lang="zh-CN" altLang="en-US" sz="2000"/>
        </a:p>
      </dgm:t>
    </dgm:pt>
    <dgm:pt modelId="{74AAE9B1-B418-4D13-9098-0668E9C6B3C2}">
      <dgm:prSet custT="1"/>
      <dgm:spPr/>
      <dgm:t>
        <a:bodyPr/>
        <a:lstStyle/>
        <a:p>
          <a:r>
            <a:rPr lang="zh-CN" altLang="en-US" sz="1800" b="1" dirty="0">
              <a:ea typeface="方正楷体简体" pitchFamily="2" charset="-122"/>
            </a:rPr>
            <a:t>治理措施</a:t>
          </a:r>
          <a:endParaRPr lang="en-US" altLang="zh-CN" sz="1800" b="1" dirty="0">
            <a:ea typeface="方正楷体简体" pitchFamily="2" charset="-122"/>
          </a:endParaRPr>
        </a:p>
      </dgm:t>
    </dgm:pt>
    <dgm:pt modelId="{7C0FDC06-249D-4970-86D6-3A12FAC48953}" type="sibTrans" cxnId="{128A48CC-F99D-4DED-995A-396B4E8BD0F6}">
      <dgm:prSet/>
      <dgm:spPr/>
      <dgm:t>
        <a:bodyPr/>
        <a:lstStyle/>
        <a:p>
          <a:endParaRPr lang="zh-CN" altLang="en-US" sz="2000"/>
        </a:p>
      </dgm:t>
    </dgm:pt>
    <dgm:pt modelId="{4D93AFAC-A9F6-4F0F-9AA1-D4C470199823}" type="parTrans" cxnId="{128A48CC-F99D-4DED-995A-396B4E8BD0F6}">
      <dgm:prSet/>
      <dgm:spPr/>
      <dgm:t>
        <a:bodyPr/>
        <a:lstStyle/>
        <a:p>
          <a:endParaRPr lang="zh-CN" altLang="en-US" sz="2000"/>
        </a:p>
      </dgm:t>
    </dgm:pt>
    <dgm:pt modelId="{3B249B06-1EF9-4737-9AF2-905BFADEB497}">
      <dgm:prSet custT="1"/>
      <dgm:spPr/>
      <dgm:t>
        <a:bodyPr/>
        <a:lstStyle/>
        <a:p>
          <a:r>
            <a:rPr lang="zh-CN" altLang="en-US" sz="1800" b="1">
              <a:ea typeface="方正楷体简体" pitchFamily="2" charset="-122"/>
            </a:rPr>
            <a:t>工艺</a:t>
          </a:r>
          <a:endParaRPr lang="en-US" altLang="zh-CN" sz="1800" b="1" dirty="0">
            <a:ea typeface="方正楷体简体" pitchFamily="2" charset="-122"/>
          </a:endParaRPr>
        </a:p>
      </dgm:t>
    </dgm:pt>
    <dgm:pt modelId="{0FC0F6A9-7387-46A3-9C08-64393B78AEB9}" type="sibTrans" cxnId="{D240AC4F-0BC8-40C8-AB39-18FB6C027A5A}">
      <dgm:prSet/>
      <dgm:spPr/>
      <dgm:t>
        <a:bodyPr/>
        <a:lstStyle/>
        <a:p>
          <a:endParaRPr lang="zh-CN" altLang="en-US" sz="2000"/>
        </a:p>
      </dgm:t>
    </dgm:pt>
    <dgm:pt modelId="{8394E99C-F68E-41AF-B94E-024E2B23C92B}" type="parTrans" cxnId="{D240AC4F-0BC8-40C8-AB39-18FB6C027A5A}">
      <dgm:prSet/>
      <dgm:spPr/>
      <dgm:t>
        <a:bodyPr/>
        <a:lstStyle/>
        <a:p>
          <a:endParaRPr lang="zh-CN" altLang="en-US" sz="2000"/>
        </a:p>
      </dgm:t>
    </dgm:pt>
    <dgm:pt modelId="{EA3C0615-1A20-420A-BFE4-D637C1EC6B16}">
      <dgm:prSet custT="1"/>
      <dgm:spPr/>
      <dgm:t>
        <a:bodyPr/>
        <a:lstStyle/>
        <a:p>
          <a:r>
            <a:rPr lang="zh-CN" altLang="en-US" sz="1800" b="1">
              <a:ea typeface="方正楷体简体" pitchFamily="2" charset="-122"/>
            </a:rPr>
            <a:t>采购控制</a:t>
          </a:r>
          <a:endParaRPr lang="en-US" altLang="zh-CN" sz="1800" b="1" dirty="0">
            <a:ea typeface="方正楷体简体" pitchFamily="2" charset="-122"/>
          </a:endParaRPr>
        </a:p>
      </dgm:t>
    </dgm:pt>
    <dgm:pt modelId="{55049768-BB7E-42C8-B42E-FD9EA0DFC90A}" type="parTrans" cxnId="{7D707AA7-158D-4BAE-9CE7-A21197998AB7}">
      <dgm:prSet/>
      <dgm:spPr/>
      <dgm:t>
        <a:bodyPr/>
        <a:lstStyle/>
        <a:p>
          <a:endParaRPr lang="zh-CN" altLang="en-US" sz="2000"/>
        </a:p>
      </dgm:t>
    </dgm:pt>
    <dgm:pt modelId="{3431BD7B-BFDD-4538-A5F5-D6E07143E18A}" type="sibTrans" cxnId="{7D707AA7-158D-4BAE-9CE7-A21197998AB7}">
      <dgm:prSet/>
      <dgm:spPr/>
      <dgm:t>
        <a:bodyPr/>
        <a:lstStyle/>
        <a:p>
          <a:endParaRPr lang="zh-CN" altLang="en-US" sz="2000"/>
        </a:p>
      </dgm:t>
    </dgm:pt>
    <dgm:pt modelId="{E8210450-CFF0-44B2-8F58-4FB877E0DEBB}">
      <dgm:prSet custT="1"/>
      <dgm:spPr/>
      <dgm:t>
        <a:bodyPr/>
        <a:lstStyle/>
        <a:p>
          <a:r>
            <a:rPr lang="en-US" altLang="zh-CN" sz="1800" b="1">
              <a:ea typeface="方正楷体简体" pitchFamily="2" charset="-122"/>
            </a:rPr>
            <a:t>LDAR</a:t>
          </a:r>
          <a:endParaRPr lang="en-US" altLang="zh-CN" sz="1800" b="1" dirty="0">
            <a:ea typeface="方正楷体简体" pitchFamily="2" charset="-122"/>
          </a:endParaRPr>
        </a:p>
      </dgm:t>
    </dgm:pt>
    <dgm:pt modelId="{0C68235D-FE79-4BBF-A4C1-69497D5CA8D7}" type="parTrans" cxnId="{9714CE94-B762-4478-825C-5C697679F77E}">
      <dgm:prSet/>
      <dgm:spPr/>
      <dgm:t>
        <a:bodyPr/>
        <a:lstStyle/>
        <a:p>
          <a:endParaRPr lang="zh-CN" altLang="en-US" sz="2000"/>
        </a:p>
      </dgm:t>
    </dgm:pt>
    <dgm:pt modelId="{B96A8016-7502-4E37-9103-76F3162439C6}" type="sibTrans" cxnId="{9714CE94-B762-4478-825C-5C697679F77E}">
      <dgm:prSet/>
      <dgm:spPr/>
      <dgm:t>
        <a:bodyPr/>
        <a:lstStyle/>
        <a:p>
          <a:endParaRPr lang="zh-CN" altLang="en-US" sz="2000"/>
        </a:p>
      </dgm:t>
    </dgm:pt>
    <dgm:pt modelId="{E108844C-2DA0-4B8E-89A1-37AFA27FC06F}">
      <dgm:prSet custT="1"/>
      <dgm:spPr/>
      <dgm:t>
        <a:bodyPr/>
        <a:lstStyle/>
        <a:p>
          <a:r>
            <a:rPr lang="zh-CN" altLang="en-US" sz="1800" b="1">
              <a:ea typeface="方正楷体简体" pitchFamily="2" charset="-122"/>
            </a:rPr>
            <a:t>设备</a:t>
          </a:r>
          <a:endParaRPr lang="en-US" altLang="zh-CN" sz="1800" b="1" dirty="0">
            <a:ea typeface="方正楷体简体" pitchFamily="2" charset="-122"/>
          </a:endParaRPr>
        </a:p>
      </dgm:t>
    </dgm:pt>
    <dgm:pt modelId="{D68F6F9D-6635-4AFB-AB39-171873FE1A97}" type="parTrans" cxnId="{00A6B4D0-43F6-4DA6-B52D-B292B1204E56}">
      <dgm:prSet/>
      <dgm:spPr/>
      <dgm:t>
        <a:bodyPr/>
        <a:lstStyle/>
        <a:p>
          <a:endParaRPr lang="zh-CN" altLang="en-US" sz="2000"/>
        </a:p>
      </dgm:t>
    </dgm:pt>
    <dgm:pt modelId="{30E8A0C8-6C99-4BAA-9562-62E1E3378530}" type="sibTrans" cxnId="{00A6B4D0-43F6-4DA6-B52D-B292B1204E56}">
      <dgm:prSet/>
      <dgm:spPr/>
      <dgm:t>
        <a:bodyPr/>
        <a:lstStyle/>
        <a:p>
          <a:endParaRPr lang="zh-CN" altLang="en-US" sz="2000"/>
        </a:p>
      </dgm:t>
    </dgm:pt>
    <dgm:pt modelId="{087C578F-C7B9-42C9-9975-6F0902BF1390}">
      <dgm:prSet custT="1"/>
      <dgm:spPr/>
      <dgm:t>
        <a:bodyPr/>
        <a:lstStyle/>
        <a:p>
          <a:r>
            <a:rPr lang="zh-CN" altLang="en-US" sz="1800" b="1">
              <a:ea typeface="方正楷体简体" pitchFamily="2" charset="-122"/>
            </a:rPr>
            <a:t>仪表</a:t>
          </a:r>
          <a:endParaRPr lang="en-US" altLang="zh-CN" sz="1800" b="1" dirty="0">
            <a:ea typeface="方正楷体简体" pitchFamily="2" charset="-122"/>
          </a:endParaRPr>
        </a:p>
      </dgm:t>
    </dgm:pt>
    <dgm:pt modelId="{26264D44-39C2-4EF3-A11B-1C47BD6790E3}" type="parTrans" cxnId="{FFD18207-BEF0-48D4-88EC-FEA8E073477B}">
      <dgm:prSet/>
      <dgm:spPr/>
      <dgm:t>
        <a:bodyPr/>
        <a:lstStyle/>
        <a:p>
          <a:endParaRPr lang="zh-CN" altLang="en-US" sz="2000"/>
        </a:p>
      </dgm:t>
    </dgm:pt>
    <dgm:pt modelId="{D913C66B-ACA3-41FA-B6C7-F4658F43538D}" type="sibTrans" cxnId="{FFD18207-BEF0-48D4-88EC-FEA8E073477B}">
      <dgm:prSet/>
      <dgm:spPr/>
      <dgm:t>
        <a:bodyPr/>
        <a:lstStyle/>
        <a:p>
          <a:endParaRPr lang="zh-CN" altLang="en-US" sz="2000"/>
        </a:p>
      </dgm:t>
    </dgm:pt>
    <dgm:pt modelId="{E5E3928C-351B-4E3F-A476-A56DF6EB68C9}" type="pres">
      <dgm:prSet presAssocID="{511C97EF-5AD3-4C2F-BD42-CD4DBC572CE8}" presName="hierChild1" presStyleCnt="0">
        <dgm:presLayoutVars>
          <dgm:orgChart val="1"/>
          <dgm:chPref val="1"/>
          <dgm:dir/>
          <dgm:animOne val="branch"/>
          <dgm:animLvl val="lvl"/>
          <dgm:resizeHandles/>
        </dgm:presLayoutVars>
      </dgm:prSet>
      <dgm:spPr/>
    </dgm:pt>
    <dgm:pt modelId="{F1B97A64-34C9-4833-8703-3A92B52E85E6}" type="pres">
      <dgm:prSet presAssocID="{E6BBDE56-E828-477C-8ABD-6B76982D9BAB}" presName="hierRoot1" presStyleCnt="0">
        <dgm:presLayoutVars>
          <dgm:hierBranch val="init"/>
        </dgm:presLayoutVars>
      </dgm:prSet>
      <dgm:spPr/>
    </dgm:pt>
    <dgm:pt modelId="{D9156732-F62A-465C-BFCD-CAB055F7A552}" type="pres">
      <dgm:prSet presAssocID="{E6BBDE56-E828-477C-8ABD-6B76982D9BAB}" presName="rootComposite1" presStyleCnt="0"/>
      <dgm:spPr/>
    </dgm:pt>
    <dgm:pt modelId="{A92F96F0-789C-42D4-85C7-1E2C83C1292A}" type="pres">
      <dgm:prSet presAssocID="{E6BBDE56-E828-477C-8ABD-6B76982D9BAB}" presName="rootText1" presStyleLbl="node0" presStyleIdx="0" presStyleCnt="1" custScaleX="189132" custScaleY="304239" custLinFactNeighborX="-75161" custLinFactNeighborY="-83354">
        <dgm:presLayoutVars>
          <dgm:chPref val="3"/>
        </dgm:presLayoutVars>
      </dgm:prSet>
      <dgm:spPr/>
    </dgm:pt>
    <dgm:pt modelId="{2C6DA049-D986-4972-8895-B6CE4B0B291F}" type="pres">
      <dgm:prSet presAssocID="{E6BBDE56-E828-477C-8ABD-6B76982D9BAB}" presName="rootConnector1" presStyleLbl="node1" presStyleIdx="0" presStyleCnt="0"/>
      <dgm:spPr/>
    </dgm:pt>
    <dgm:pt modelId="{B58B2A11-39C5-4B1D-AA88-3C67B411DDD0}" type="pres">
      <dgm:prSet presAssocID="{E6BBDE56-E828-477C-8ABD-6B76982D9BAB}" presName="hierChild2" presStyleCnt="0"/>
      <dgm:spPr/>
    </dgm:pt>
    <dgm:pt modelId="{77F322E8-44ED-4A21-BAF5-DE2496CC61F0}" type="pres">
      <dgm:prSet presAssocID="{A78C2D6C-F8FE-4B77-9C4F-E1566E2A9BFC}" presName="Name64" presStyleLbl="parChTrans1D2" presStyleIdx="0" presStyleCnt="3"/>
      <dgm:spPr/>
    </dgm:pt>
    <dgm:pt modelId="{A8F79514-665A-45E2-9FCC-F393B06932CD}" type="pres">
      <dgm:prSet presAssocID="{B8CAB8D9-B4A2-4099-BC05-8D4D5BAAE9B1}" presName="hierRoot2" presStyleCnt="0">
        <dgm:presLayoutVars>
          <dgm:hierBranch val="init"/>
        </dgm:presLayoutVars>
      </dgm:prSet>
      <dgm:spPr/>
    </dgm:pt>
    <dgm:pt modelId="{1DBD14DC-1BE2-439D-A7D5-8ECC7DE19E1A}" type="pres">
      <dgm:prSet presAssocID="{B8CAB8D9-B4A2-4099-BC05-8D4D5BAAE9B1}" presName="rootComposite" presStyleCnt="0"/>
      <dgm:spPr/>
    </dgm:pt>
    <dgm:pt modelId="{D3DCF006-DEE9-49D5-A4E6-87586B9F53DD}" type="pres">
      <dgm:prSet presAssocID="{B8CAB8D9-B4A2-4099-BC05-8D4D5BAAE9B1}" presName="rootText" presStyleLbl="node2" presStyleIdx="0" presStyleCnt="3" custScaleX="117342" custScaleY="140101" custLinFactNeighborX="14506" custLinFactNeighborY="-4947">
        <dgm:presLayoutVars>
          <dgm:chPref val="3"/>
        </dgm:presLayoutVars>
      </dgm:prSet>
      <dgm:spPr/>
    </dgm:pt>
    <dgm:pt modelId="{CB0AE0AF-E064-4EDF-B48A-BD253318EDE6}" type="pres">
      <dgm:prSet presAssocID="{B8CAB8D9-B4A2-4099-BC05-8D4D5BAAE9B1}" presName="rootConnector" presStyleLbl="node2" presStyleIdx="0" presStyleCnt="3"/>
      <dgm:spPr/>
    </dgm:pt>
    <dgm:pt modelId="{105C11B3-4F9F-4F83-B67A-D03233C9802D}" type="pres">
      <dgm:prSet presAssocID="{B8CAB8D9-B4A2-4099-BC05-8D4D5BAAE9B1}" presName="hierChild4" presStyleCnt="0"/>
      <dgm:spPr/>
    </dgm:pt>
    <dgm:pt modelId="{5271C5F0-01D5-4C81-9336-907F507DEF72}" type="pres">
      <dgm:prSet presAssocID="{91173CD2-367B-41BC-96B4-14F1C73FBE72}" presName="Name64" presStyleLbl="parChTrans1D3" presStyleIdx="0" presStyleCnt="10"/>
      <dgm:spPr/>
    </dgm:pt>
    <dgm:pt modelId="{E1C35767-E649-410F-B30B-AED5A27C1CEE}" type="pres">
      <dgm:prSet presAssocID="{2857C954-AFCD-4184-A59C-0E4199B22BDD}" presName="hierRoot2" presStyleCnt="0">
        <dgm:presLayoutVars>
          <dgm:hierBranch val="init"/>
        </dgm:presLayoutVars>
      </dgm:prSet>
      <dgm:spPr/>
    </dgm:pt>
    <dgm:pt modelId="{E05F0456-AE49-4614-90E9-21AEB4656B48}" type="pres">
      <dgm:prSet presAssocID="{2857C954-AFCD-4184-A59C-0E4199B22BDD}" presName="rootComposite" presStyleCnt="0"/>
      <dgm:spPr/>
    </dgm:pt>
    <dgm:pt modelId="{76A73DEF-044D-4AFD-BB54-9461EAD3C9AF}" type="pres">
      <dgm:prSet presAssocID="{2857C954-AFCD-4184-A59C-0E4199B22BDD}" presName="rootText" presStyleLbl="node3" presStyleIdx="0" presStyleCnt="10" custLinFactNeighborX="50318" custLinFactNeighborY="-727">
        <dgm:presLayoutVars>
          <dgm:chPref val="3"/>
        </dgm:presLayoutVars>
      </dgm:prSet>
      <dgm:spPr/>
    </dgm:pt>
    <dgm:pt modelId="{32D4F502-49CA-4B6E-877A-2F4FF2E59301}" type="pres">
      <dgm:prSet presAssocID="{2857C954-AFCD-4184-A59C-0E4199B22BDD}" presName="rootConnector" presStyleLbl="node3" presStyleIdx="0" presStyleCnt="10"/>
      <dgm:spPr/>
    </dgm:pt>
    <dgm:pt modelId="{0E717517-621A-47AC-9B0B-53441AA62925}" type="pres">
      <dgm:prSet presAssocID="{2857C954-AFCD-4184-A59C-0E4199B22BDD}" presName="hierChild4" presStyleCnt="0"/>
      <dgm:spPr/>
    </dgm:pt>
    <dgm:pt modelId="{660FDBC2-3642-48FA-B05B-C84045445475}" type="pres">
      <dgm:prSet presAssocID="{2857C954-AFCD-4184-A59C-0E4199B22BDD}" presName="hierChild5" presStyleCnt="0"/>
      <dgm:spPr/>
    </dgm:pt>
    <dgm:pt modelId="{C0905287-A0E2-498D-8EC0-63CDDE1B77E2}" type="pres">
      <dgm:prSet presAssocID="{F10BD263-BE5C-44DB-B367-01A615D6766F}" presName="Name64" presStyleLbl="parChTrans1D3" presStyleIdx="1" presStyleCnt="10"/>
      <dgm:spPr/>
    </dgm:pt>
    <dgm:pt modelId="{BEFE30A1-E04C-4505-AC19-ADE1BC9E023E}" type="pres">
      <dgm:prSet presAssocID="{BF9732E0-4A00-4C4B-84ED-C3033E49AEAF}" presName="hierRoot2" presStyleCnt="0">
        <dgm:presLayoutVars>
          <dgm:hierBranch val="init"/>
        </dgm:presLayoutVars>
      </dgm:prSet>
      <dgm:spPr/>
    </dgm:pt>
    <dgm:pt modelId="{214B53BC-2070-407D-ACA3-13118E2454A7}" type="pres">
      <dgm:prSet presAssocID="{BF9732E0-4A00-4C4B-84ED-C3033E49AEAF}" presName="rootComposite" presStyleCnt="0"/>
      <dgm:spPr/>
    </dgm:pt>
    <dgm:pt modelId="{88537C19-FC2F-41C1-8821-54479C53A085}" type="pres">
      <dgm:prSet presAssocID="{BF9732E0-4A00-4C4B-84ED-C3033E49AEAF}" presName="rootText" presStyleLbl="node3" presStyleIdx="1" presStyleCnt="10" custLinFactNeighborX="50318" custLinFactNeighborY="-5853">
        <dgm:presLayoutVars>
          <dgm:chPref val="3"/>
        </dgm:presLayoutVars>
      </dgm:prSet>
      <dgm:spPr/>
    </dgm:pt>
    <dgm:pt modelId="{19C546BC-1E4B-43D9-A9B0-73BCDCB1CB46}" type="pres">
      <dgm:prSet presAssocID="{BF9732E0-4A00-4C4B-84ED-C3033E49AEAF}" presName="rootConnector" presStyleLbl="node3" presStyleIdx="1" presStyleCnt="10"/>
      <dgm:spPr/>
    </dgm:pt>
    <dgm:pt modelId="{ED3221BE-087A-4D18-B599-C81F5E7BB2DC}" type="pres">
      <dgm:prSet presAssocID="{BF9732E0-4A00-4C4B-84ED-C3033E49AEAF}" presName="hierChild4" presStyleCnt="0"/>
      <dgm:spPr/>
    </dgm:pt>
    <dgm:pt modelId="{2C939194-2C32-4231-991D-3C185055B61F}" type="pres">
      <dgm:prSet presAssocID="{BF9732E0-4A00-4C4B-84ED-C3033E49AEAF}" presName="hierChild5" presStyleCnt="0"/>
      <dgm:spPr/>
    </dgm:pt>
    <dgm:pt modelId="{C2C63AE8-3A01-480E-95C0-A572B5434E1D}" type="pres">
      <dgm:prSet presAssocID="{E7C2C01E-B38E-4BED-9E44-19F029C72758}" presName="Name64" presStyleLbl="parChTrans1D3" presStyleIdx="2" presStyleCnt="10"/>
      <dgm:spPr/>
    </dgm:pt>
    <dgm:pt modelId="{63A76BC9-86F3-4EB2-B13C-D40EADDD18C0}" type="pres">
      <dgm:prSet presAssocID="{D59218CB-21F1-4D91-99A8-B8F427B4DDA2}" presName="hierRoot2" presStyleCnt="0">
        <dgm:presLayoutVars>
          <dgm:hierBranch val="init"/>
        </dgm:presLayoutVars>
      </dgm:prSet>
      <dgm:spPr/>
    </dgm:pt>
    <dgm:pt modelId="{9565207A-A388-4427-8561-8A84B6FCE148}" type="pres">
      <dgm:prSet presAssocID="{D59218CB-21F1-4D91-99A8-B8F427B4DDA2}" presName="rootComposite" presStyleCnt="0"/>
      <dgm:spPr/>
    </dgm:pt>
    <dgm:pt modelId="{C229F556-9D52-45B4-9280-2D3017009448}" type="pres">
      <dgm:prSet presAssocID="{D59218CB-21F1-4D91-99A8-B8F427B4DDA2}" presName="rootText" presStyleLbl="node3" presStyleIdx="2" presStyleCnt="10" custLinFactNeighborX="50318" custLinFactNeighborY="-5853">
        <dgm:presLayoutVars>
          <dgm:chPref val="3"/>
        </dgm:presLayoutVars>
      </dgm:prSet>
      <dgm:spPr/>
    </dgm:pt>
    <dgm:pt modelId="{61FE0E46-2B89-484E-B6B0-12FB5F7BF916}" type="pres">
      <dgm:prSet presAssocID="{D59218CB-21F1-4D91-99A8-B8F427B4DDA2}" presName="rootConnector" presStyleLbl="node3" presStyleIdx="2" presStyleCnt="10"/>
      <dgm:spPr/>
    </dgm:pt>
    <dgm:pt modelId="{3ECBBF56-2F38-4F3B-9641-A61A6EE5D546}" type="pres">
      <dgm:prSet presAssocID="{D59218CB-21F1-4D91-99A8-B8F427B4DDA2}" presName="hierChild4" presStyleCnt="0"/>
      <dgm:spPr/>
    </dgm:pt>
    <dgm:pt modelId="{74854B80-791B-499A-87B9-83088B7EE2F3}" type="pres">
      <dgm:prSet presAssocID="{D59218CB-21F1-4D91-99A8-B8F427B4DDA2}" presName="hierChild5" presStyleCnt="0"/>
      <dgm:spPr/>
    </dgm:pt>
    <dgm:pt modelId="{2D54CF25-5E86-419A-8BE7-2D6B8EF6BD1C}" type="pres">
      <dgm:prSet presAssocID="{55049768-BB7E-42C8-B42E-FD9EA0DFC90A}" presName="Name64" presStyleLbl="parChTrans1D3" presStyleIdx="3" presStyleCnt="10"/>
      <dgm:spPr/>
    </dgm:pt>
    <dgm:pt modelId="{CC29A0F9-A69E-4F76-92F1-175C3A7AB34F}" type="pres">
      <dgm:prSet presAssocID="{EA3C0615-1A20-420A-BFE4-D637C1EC6B16}" presName="hierRoot2" presStyleCnt="0">
        <dgm:presLayoutVars>
          <dgm:hierBranch val="init"/>
        </dgm:presLayoutVars>
      </dgm:prSet>
      <dgm:spPr/>
    </dgm:pt>
    <dgm:pt modelId="{3DFF2B76-BF82-44FA-B9D3-1BCE40552718}" type="pres">
      <dgm:prSet presAssocID="{EA3C0615-1A20-420A-BFE4-D637C1EC6B16}" presName="rootComposite" presStyleCnt="0"/>
      <dgm:spPr/>
    </dgm:pt>
    <dgm:pt modelId="{17D5C8E1-72E6-49B5-A545-3919084F7292}" type="pres">
      <dgm:prSet presAssocID="{EA3C0615-1A20-420A-BFE4-D637C1EC6B16}" presName="rootText" presStyleLbl="node3" presStyleIdx="3" presStyleCnt="10" custLinFactNeighborX="50318" custLinFactNeighborY="-5853">
        <dgm:presLayoutVars>
          <dgm:chPref val="3"/>
        </dgm:presLayoutVars>
      </dgm:prSet>
      <dgm:spPr/>
    </dgm:pt>
    <dgm:pt modelId="{E4EAACD2-76A3-4505-96C1-4FDEE66C8CC4}" type="pres">
      <dgm:prSet presAssocID="{EA3C0615-1A20-420A-BFE4-D637C1EC6B16}" presName="rootConnector" presStyleLbl="node3" presStyleIdx="3" presStyleCnt="10"/>
      <dgm:spPr/>
    </dgm:pt>
    <dgm:pt modelId="{2605F2C5-E7F7-4C7D-803C-D000967888B5}" type="pres">
      <dgm:prSet presAssocID="{EA3C0615-1A20-420A-BFE4-D637C1EC6B16}" presName="hierChild4" presStyleCnt="0"/>
      <dgm:spPr/>
    </dgm:pt>
    <dgm:pt modelId="{115F6063-5523-4AF2-A4A1-F8CC7B819037}" type="pres">
      <dgm:prSet presAssocID="{EA3C0615-1A20-420A-BFE4-D637C1EC6B16}" presName="hierChild5" presStyleCnt="0"/>
      <dgm:spPr/>
    </dgm:pt>
    <dgm:pt modelId="{F8ACF304-CF30-4C9A-97F6-8887EE347F95}" type="pres">
      <dgm:prSet presAssocID="{4B7238E1-2B84-4D1C-9924-D0DED9590E92}" presName="Name64" presStyleLbl="parChTrans1D3" presStyleIdx="4" presStyleCnt="10"/>
      <dgm:spPr/>
    </dgm:pt>
    <dgm:pt modelId="{E7ED9A4D-AF73-4174-92E0-EA8C5986026F}" type="pres">
      <dgm:prSet presAssocID="{59C99709-37E1-4E4B-8070-06732B287BC2}" presName="hierRoot2" presStyleCnt="0">
        <dgm:presLayoutVars>
          <dgm:hierBranch val="init"/>
        </dgm:presLayoutVars>
      </dgm:prSet>
      <dgm:spPr/>
    </dgm:pt>
    <dgm:pt modelId="{843EDF17-CEA9-4147-9924-CB839B60E56A}" type="pres">
      <dgm:prSet presAssocID="{59C99709-37E1-4E4B-8070-06732B287BC2}" presName="rootComposite" presStyleCnt="0"/>
      <dgm:spPr/>
    </dgm:pt>
    <dgm:pt modelId="{35028CE9-C822-4CA2-8C8C-A664D9792442}" type="pres">
      <dgm:prSet presAssocID="{59C99709-37E1-4E4B-8070-06732B287BC2}" presName="rootText" presStyleLbl="node3" presStyleIdx="4" presStyleCnt="10" custLinFactNeighborX="50318" custLinFactNeighborY="-5853">
        <dgm:presLayoutVars>
          <dgm:chPref val="3"/>
        </dgm:presLayoutVars>
      </dgm:prSet>
      <dgm:spPr/>
    </dgm:pt>
    <dgm:pt modelId="{F81BD96B-4F2E-404A-B77C-D8A3964A9439}" type="pres">
      <dgm:prSet presAssocID="{59C99709-37E1-4E4B-8070-06732B287BC2}" presName="rootConnector" presStyleLbl="node3" presStyleIdx="4" presStyleCnt="10"/>
      <dgm:spPr/>
    </dgm:pt>
    <dgm:pt modelId="{F0C96A1A-94EE-4532-B5F5-8C088610D242}" type="pres">
      <dgm:prSet presAssocID="{59C99709-37E1-4E4B-8070-06732B287BC2}" presName="hierChild4" presStyleCnt="0"/>
      <dgm:spPr/>
    </dgm:pt>
    <dgm:pt modelId="{51376554-0D12-4A1D-8A73-D347BB90F242}" type="pres">
      <dgm:prSet presAssocID="{59C99709-37E1-4E4B-8070-06732B287BC2}" presName="hierChild5" presStyleCnt="0"/>
      <dgm:spPr/>
    </dgm:pt>
    <dgm:pt modelId="{19E15FF1-4433-48AF-9513-434266B72B06}" type="pres">
      <dgm:prSet presAssocID="{B8CAB8D9-B4A2-4099-BC05-8D4D5BAAE9B1}" presName="hierChild5" presStyleCnt="0"/>
      <dgm:spPr/>
    </dgm:pt>
    <dgm:pt modelId="{4108A4BD-8EFE-4FAE-84A8-27D84046A22C}" type="pres">
      <dgm:prSet presAssocID="{7C3921BA-6F3D-4B9B-9CE8-D3941E36156B}" presName="Name64" presStyleLbl="parChTrans1D2" presStyleIdx="1" presStyleCnt="3"/>
      <dgm:spPr/>
    </dgm:pt>
    <dgm:pt modelId="{F68F4125-D927-4FE7-902C-3A2FCEECD106}" type="pres">
      <dgm:prSet presAssocID="{29D352A4-EBF0-406F-830A-AA37CA9EBEF1}" presName="hierRoot2" presStyleCnt="0">
        <dgm:presLayoutVars>
          <dgm:hierBranch val="init"/>
        </dgm:presLayoutVars>
      </dgm:prSet>
      <dgm:spPr/>
    </dgm:pt>
    <dgm:pt modelId="{E5242FC3-8E87-4B2A-AC96-A1D6F9C07CFD}" type="pres">
      <dgm:prSet presAssocID="{29D352A4-EBF0-406F-830A-AA37CA9EBEF1}" presName="rootComposite" presStyleCnt="0"/>
      <dgm:spPr/>
    </dgm:pt>
    <dgm:pt modelId="{661CA2C8-214B-41E7-B163-2FAB3AE8E23C}" type="pres">
      <dgm:prSet presAssocID="{29D352A4-EBF0-406F-830A-AA37CA9EBEF1}" presName="rootText" presStyleLbl="node2" presStyleIdx="1" presStyleCnt="3" custScaleX="117342" custScaleY="140101" custLinFactNeighborX="14506" custLinFactNeighborY="-4947">
        <dgm:presLayoutVars>
          <dgm:chPref val="3"/>
        </dgm:presLayoutVars>
      </dgm:prSet>
      <dgm:spPr/>
    </dgm:pt>
    <dgm:pt modelId="{E521CC80-DB8F-4221-80DB-D88232ACDE94}" type="pres">
      <dgm:prSet presAssocID="{29D352A4-EBF0-406F-830A-AA37CA9EBEF1}" presName="rootConnector" presStyleLbl="node2" presStyleIdx="1" presStyleCnt="3"/>
      <dgm:spPr/>
    </dgm:pt>
    <dgm:pt modelId="{DA9C63C7-541D-4531-8C54-ACE8E7CA4DA2}" type="pres">
      <dgm:prSet presAssocID="{29D352A4-EBF0-406F-830A-AA37CA9EBEF1}" presName="hierChild4" presStyleCnt="0"/>
      <dgm:spPr/>
    </dgm:pt>
    <dgm:pt modelId="{B8492A24-8357-4596-B273-CE3DB7AEA209}" type="pres">
      <dgm:prSet presAssocID="{8394E99C-F68E-41AF-B94E-024E2B23C92B}" presName="Name64" presStyleLbl="parChTrans1D3" presStyleIdx="5" presStyleCnt="10"/>
      <dgm:spPr/>
    </dgm:pt>
    <dgm:pt modelId="{354D630F-ECAB-4E2E-81C3-6F044B49C7CF}" type="pres">
      <dgm:prSet presAssocID="{3B249B06-1EF9-4737-9AF2-905BFADEB497}" presName="hierRoot2" presStyleCnt="0">
        <dgm:presLayoutVars>
          <dgm:hierBranch val="init"/>
        </dgm:presLayoutVars>
      </dgm:prSet>
      <dgm:spPr/>
    </dgm:pt>
    <dgm:pt modelId="{0BD2F349-1DA0-49F7-8412-C30C498D68D6}" type="pres">
      <dgm:prSet presAssocID="{3B249B06-1EF9-4737-9AF2-905BFADEB497}" presName="rootComposite" presStyleCnt="0"/>
      <dgm:spPr/>
    </dgm:pt>
    <dgm:pt modelId="{3DFA437C-C467-4327-B4EC-D0EE14211C8C}" type="pres">
      <dgm:prSet presAssocID="{3B249B06-1EF9-4737-9AF2-905BFADEB497}" presName="rootText" presStyleLbl="node3" presStyleIdx="5" presStyleCnt="10" custLinFactNeighborX="50318" custLinFactNeighborY="-5853">
        <dgm:presLayoutVars>
          <dgm:chPref val="3"/>
        </dgm:presLayoutVars>
      </dgm:prSet>
      <dgm:spPr/>
    </dgm:pt>
    <dgm:pt modelId="{16E2C823-F575-4C7F-87D9-B9CA99DB4FB9}" type="pres">
      <dgm:prSet presAssocID="{3B249B06-1EF9-4737-9AF2-905BFADEB497}" presName="rootConnector" presStyleLbl="node3" presStyleIdx="5" presStyleCnt="10"/>
      <dgm:spPr/>
    </dgm:pt>
    <dgm:pt modelId="{53C470BD-04C7-4D11-96FC-8E8FA1995D64}" type="pres">
      <dgm:prSet presAssocID="{3B249B06-1EF9-4737-9AF2-905BFADEB497}" presName="hierChild4" presStyleCnt="0"/>
      <dgm:spPr/>
    </dgm:pt>
    <dgm:pt modelId="{EE83C0C8-68FD-4A01-A57D-57B9C46635E5}" type="pres">
      <dgm:prSet presAssocID="{3B249B06-1EF9-4737-9AF2-905BFADEB497}" presName="hierChild5" presStyleCnt="0"/>
      <dgm:spPr/>
    </dgm:pt>
    <dgm:pt modelId="{F38F7194-C08D-4C11-AD2B-5A6CBFBB0401}" type="pres">
      <dgm:prSet presAssocID="{D68F6F9D-6635-4AFB-AB39-171873FE1A97}" presName="Name64" presStyleLbl="parChTrans1D3" presStyleIdx="6" presStyleCnt="10"/>
      <dgm:spPr/>
    </dgm:pt>
    <dgm:pt modelId="{3E84EA00-4293-42A2-A763-A9AE492F5A97}" type="pres">
      <dgm:prSet presAssocID="{E108844C-2DA0-4B8E-89A1-37AFA27FC06F}" presName="hierRoot2" presStyleCnt="0">
        <dgm:presLayoutVars>
          <dgm:hierBranch val="init"/>
        </dgm:presLayoutVars>
      </dgm:prSet>
      <dgm:spPr/>
    </dgm:pt>
    <dgm:pt modelId="{3FD49857-2221-4795-9DA2-2C8F815D02BC}" type="pres">
      <dgm:prSet presAssocID="{E108844C-2DA0-4B8E-89A1-37AFA27FC06F}" presName="rootComposite" presStyleCnt="0"/>
      <dgm:spPr/>
    </dgm:pt>
    <dgm:pt modelId="{39A0C231-D0C9-4E44-82BF-37E5769CED8A}" type="pres">
      <dgm:prSet presAssocID="{E108844C-2DA0-4B8E-89A1-37AFA27FC06F}" presName="rootText" presStyleLbl="node3" presStyleIdx="6" presStyleCnt="10" custLinFactNeighborX="50318" custLinFactNeighborY="-5853">
        <dgm:presLayoutVars>
          <dgm:chPref val="3"/>
        </dgm:presLayoutVars>
      </dgm:prSet>
      <dgm:spPr/>
    </dgm:pt>
    <dgm:pt modelId="{D7C510C3-DDCC-462E-B995-729BE4C4F179}" type="pres">
      <dgm:prSet presAssocID="{E108844C-2DA0-4B8E-89A1-37AFA27FC06F}" presName="rootConnector" presStyleLbl="node3" presStyleIdx="6" presStyleCnt="10"/>
      <dgm:spPr/>
    </dgm:pt>
    <dgm:pt modelId="{BF092889-BBFF-4BC9-82B6-996CD021BFD4}" type="pres">
      <dgm:prSet presAssocID="{E108844C-2DA0-4B8E-89A1-37AFA27FC06F}" presName="hierChild4" presStyleCnt="0"/>
      <dgm:spPr/>
    </dgm:pt>
    <dgm:pt modelId="{06FFE099-3B52-4C4C-A0DF-3ED9D8233725}" type="pres">
      <dgm:prSet presAssocID="{E108844C-2DA0-4B8E-89A1-37AFA27FC06F}" presName="hierChild5" presStyleCnt="0"/>
      <dgm:spPr/>
    </dgm:pt>
    <dgm:pt modelId="{0C2C70E6-8750-4C70-BC68-E45D44896C3E}" type="pres">
      <dgm:prSet presAssocID="{26264D44-39C2-4EF3-A11B-1C47BD6790E3}" presName="Name64" presStyleLbl="parChTrans1D3" presStyleIdx="7" presStyleCnt="10"/>
      <dgm:spPr/>
    </dgm:pt>
    <dgm:pt modelId="{369AF4D5-2B68-44A3-B3E1-41EA13520C79}" type="pres">
      <dgm:prSet presAssocID="{087C578F-C7B9-42C9-9975-6F0902BF1390}" presName="hierRoot2" presStyleCnt="0">
        <dgm:presLayoutVars>
          <dgm:hierBranch val="init"/>
        </dgm:presLayoutVars>
      </dgm:prSet>
      <dgm:spPr/>
    </dgm:pt>
    <dgm:pt modelId="{91935FCD-32DE-4799-81FF-CA3BDAB7C0BE}" type="pres">
      <dgm:prSet presAssocID="{087C578F-C7B9-42C9-9975-6F0902BF1390}" presName="rootComposite" presStyleCnt="0"/>
      <dgm:spPr/>
    </dgm:pt>
    <dgm:pt modelId="{431E0F07-CA71-4FB4-A808-B5D4756E203A}" type="pres">
      <dgm:prSet presAssocID="{087C578F-C7B9-42C9-9975-6F0902BF1390}" presName="rootText" presStyleLbl="node3" presStyleIdx="7" presStyleCnt="10" custLinFactNeighborX="50318" custLinFactNeighborY="-5853">
        <dgm:presLayoutVars>
          <dgm:chPref val="3"/>
        </dgm:presLayoutVars>
      </dgm:prSet>
      <dgm:spPr/>
    </dgm:pt>
    <dgm:pt modelId="{7ABDC4D7-DCF0-4016-AE6F-18011ABECCFD}" type="pres">
      <dgm:prSet presAssocID="{087C578F-C7B9-42C9-9975-6F0902BF1390}" presName="rootConnector" presStyleLbl="node3" presStyleIdx="7" presStyleCnt="10"/>
      <dgm:spPr/>
    </dgm:pt>
    <dgm:pt modelId="{8B4C1DCC-4719-42CA-83B5-E684C9BA25E4}" type="pres">
      <dgm:prSet presAssocID="{087C578F-C7B9-42C9-9975-6F0902BF1390}" presName="hierChild4" presStyleCnt="0"/>
      <dgm:spPr/>
    </dgm:pt>
    <dgm:pt modelId="{8CE7A679-E581-483D-8773-8ABB7F5BF2C4}" type="pres">
      <dgm:prSet presAssocID="{087C578F-C7B9-42C9-9975-6F0902BF1390}" presName="hierChild5" presStyleCnt="0"/>
      <dgm:spPr/>
    </dgm:pt>
    <dgm:pt modelId="{E09D8946-3233-470D-AE98-0C99A6C4088A}" type="pres">
      <dgm:prSet presAssocID="{0C68235D-FE79-4BBF-A4C1-69497D5CA8D7}" presName="Name64" presStyleLbl="parChTrans1D3" presStyleIdx="8" presStyleCnt="10"/>
      <dgm:spPr/>
    </dgm:pt>
    <dgm:pt modelId="{68BABB64-928A-4A45-AFDC-97C68E88E91C}" type="pres">
      <dgm:prSet presAssocID="{E8210450-CFF0-44B2-8F58-4FB877E0DEBB}" presName="hierRoot2" presStyleCnt="0">
        <dgm:presLayoutVars>
          <dgm:hierBranch val="init"/>
        </dgm:presLayoutVars>
      </dgm:prSet>
      <dgm:spPr/>
    </dgm:pt>
    <dgm:pt modelId="{57C1ECFA-42CA-4AA4-9611-401C44C81C24}" type="pres">
      <dgm:prSet presAssocID="{E8210450-CFF0-44B2-8F58-4FB877E0DEBB}" presName="rootComposite" presStyleCnt="0"/>
      <dgm:spPr/>
    </dgm:pt>
    <dgm:pt modelId="{1525409A-D092-4614-85BD-47B85DFC4ACE}" type="pres">
      <dgm:prSet presAssocID="{E8210450-CFF0-44B2-8F58-4FB877E0DEBB}" presName="rootText" presStyleLbl="node3" presStyleIdx="8" presStyleCnt="10" custLinFactNeighborX="50318" custLinFactNeighborY="-5853">
        <dgm:presLayoutVars>
          <dgm:chPref val="3"/>
        </dgm:presLayoutVars>
      </dgm:prSet>
      <dgm:spPr/>
    </dgm:pt>
    <dgm:pt modelId="{6004B54B-318B-4FAC-81E0-BD529F2A1B67}" type="pres">
      <dgm:prSet presAssocID="{E8210450-CFF0-44B2-8F58-4FB877E0DEBB}" presName="rootConnector" presStyleLbl="node3" presStyleIdx="8" presStyleCnt="10"/>
      <dgm:spPr/>
    </dgm:pt>
    <dgm:pt modelId="{341C407E-50C5-4ADB-B828-7E1F6B435BAD}" type="pres">
      <dgm:prSet presAssocID="{E8210450-CFF0-44B2-8F58-4FB877E0DEBB}" presName="hierChild4" presStyleCnt="0"/>
      <dgm:spPr/>
    </dgm:pt>
    <dgm:pt modelId="{90BE46CF-ED75-4BB4-9228-5CEC8A179A71}" type="pres">
      <dgm:prSet presAssocID="{E8210450-CFF0-44B2-8F58-4FB877E0DEBB}" presName="hierChild5" presStyleCnt="0"/>
      <dgm:spPr/>
    </dgm:pt>
    <dgm:pt modelId="{89D7BA5F-89F7-4F12-8B4A-5B70DE31DF46}" type="pres">
      <dgm:prSet presAssocID="{29D352A4-EBF0-406F-830A-AA37CA9EBEF1}" presName="hierChild5" presStyleCnt="0"/>
      <dgm:spPr/>
    </dgm:pt>
    <dgm:pt modelId="{EB6F4C6C-7069-46EF-ABD1-862069D0CB7B}" type="pres">
      <dgm:prSet presAssocID="{9B692178-8957-4F1E-BAC2-AD4F7C790611}" presName="Name64" presStyleLbl="parChTrans1D2" presStyleIdx="2" presStyleCnt="3"/>
      <dgm:spPr/>
    </dgm:pt>
    <dgm:pt modelId="{9AC18E26-4542-4A92-A047-2C43294C97F0}" type="pres">
      <dgm:prSet presAssocID="{85B7AB04-28B7-4E81-8915-89A465305BE6}" presName="hierRoot2" presStyleCnt="0">
        <dgm:presLayoutVars>
          <dgm:hierBranch val="init"/>
        </dgm:presLayoutVars>
      </dgm:prSet>
      <dgm:spPr/>
    </dgm:pt>
    <dgm:pt modelId="{E4A83031-47FF-42D9-A33E-415ABEBA7B0B}" type="pres">
      <dgm:prSet presAssocID="{85B7AB04-28B7-4E81-8915-89A465305BE6}" presName="rootComposite" presStyleCnt="0"/>
      <dgm:spPr/>
    </dgm:pt>
    <dgm:pt modelId="{B13E1C3E-616B-482A-A02B-DEE3F634A38A}" type="pres">
      <dgm:prSet presAssocID="{85B7AB04-28B7-4E81-8915-89A465305BE6}" presName="rootText" presStyleLbl="node2" presStyleIdx="2" presStyleCnt="3" custScaleX="117342" custScaleY="140101" custLinFactNeighborX="14506" custLinFactNeighborY="-4947">
        <dgm:presLayoutVars>
          <dgm:chPref val="3"/>
        </dgm:presLayoutVars>
      </dgm:prSet>
      <dgm:spPr/>
    </dgm:pt>
    <dgm:pt modelId="{1D90FC68-0925-458F-87AC-2ACAB61FA28C}" type="pres">
      <dgm:prSet presAssocID="{85B7AB04-28B7-4E81-8915-89A465305BE6}" presName="rootConnector" presStyleLbl="node2" presStyleIdx="2" presStyleCnt="3"/>
      <dgm:spPr/>
    </dgm:pt>
    <dgm:pt modelId="{DEE6CB88-51D9-44A7-A627-1ED5A42CE2E8}" type="pres">
      <dgm:prSet presAssocID="{85B7AB04-28B7-4E81-8915-89A465305BE6}" presName="hierChild4" presStyleCnt="0"/>
      <dgm:spPr/>
    </dgm:pt>
    <dgm:pt modelId="{A7E3455D-A29A-44A1-B9F3-92B5EFE51653}" type="pres">
      <dgm:prSet presAssocID="{4D93AFAC-A9F6-4F0F-9AA1-D4C470199823}" presName="Name64" presStyleLbl="parChTrans1D3" presStyleIdx="9" presStyleCnt="10"/>
      <dgm:spPr/>
    </dgm:pt>
    <dgm:pt modelId="{F010C3A8-C4E9-48FE-9227-4143DFD08029}" type="pres">
      <dgm:prSet presAssocID="{74AAE9B1-B418-4D13-9098-0668E9C6B3C2}" presName="hierRoot2" presStyleCnt="0">
        <dgm:presLayoutVars>
          <dgm:hierBranch val="init"/>
        </dgm:presLayoutVars>
      </dgm:prSet>
      <dgm:spPr/>
    </dgm:pt>
    <dgm:pt modelId="{498B7300-CC01-4898-8B28-AE404E45F75C}" type="pres">
      <dgm:prSet presAssocID="{74AAE9B1-B418-4D13-9098-0668E9C6B3C2}" presName="rootComposite" presStyleCnt="0"/>
      <dgm:spPr/>
    </dgm:pt>
    <dgm:pt modelId="{FE26F6D0-14F9-44ED-8789-7A1BEC161C97}" type="pres">
      <dgm:prSet presAssocID="{74AAE9B1-B418-4D13-9098-0668E9C6B3C2}" presName="rootText" presStyleLbl="node3" presStyleIdx="9" presStyleCnt="10" custLinFactNeighborX="50318" custLinFactNeighborY="-5853">
        <dgm:presLayoutVars>
          <dgm:chPref val="3"/>
        </dgm:presLayoutVars>
      </dgm:prSet>
      <dgm:spPr/>
    </dgm:pt>
    <dgm:pt modelId="{4C41DEC9-2614-46B3-918F-1E24B8BA3C13}" type="pres">
      <dgm:prSet presAssocID="{74AAE9B1-B418-4D13-9098-0668E9C6B3C2}" presName="rootConnector" presStyleLbl="node3" presStyleIdx="9" presStyleCnt="10"/>
      <dgm:spPr/>
    </dgm:pt>
    <dgm:pt modelId="{9B1D2F81-946E-4E41-BBD7-5F84EFAD9A95}" type="pres">
      <dgm:prSet presAssocID="{74AAE9B1-B418-4D13-9098-0668E9C6B3C2}" presName="hierChild4" presStyleCnt="0"/>
      <dgm:spPr/>
    </dgm:pt>
    <dgm:pt modelId="{7AAA58E7-F77E-4BBB-9AA7-922690BFC89B}" type="pres">
      <dgm:prSet presAssocID="{74AAE9B1-B418-4D13-9098-0668E9C6B3C2}" presName="hierChild5" presStyleCnt="0"/>
      <dgm:spPr/>
    </dgm:pt>
    <dgm:pt modelId="{E5AF3F81-83E5-45ED-96B2-7A0AADC87660}" type="pres">
      <dgm:prSet presAssocID="{85B7AB04-28B7-4E81-8915-89A465305BE6}" presName="hierChild5" presStyleCnt="0"/>
      <dgm:spPr/>
    </dgm:pt>
    <dgm:pt modelId="{1B3D7E30-7F8A-4E05-9A8E-A385CD86C9B0}" type="pres">
      <dgm:prSet presAssocID="{E6BBDE56-E828-477C-8ABD-6B76982D9BAB}" presName="hierChild3" presStyleCnt="0"/>
      <dgm:spPr/>
    </dgm:pt>
  </dgm:ptLst>
  <dgm:cxnLst>
    <dgm:cxn modelId="{D47D2404-2B98-47BB-8672-1EF066297E79}" type="presOf" srcId="{E108844C-2DA0-4B8E-89A1-37AFA27FC06F}" destId="{39A0C231-D0C9-4E44-82BF-37E5769CED8A}" srcOrd="0" destOrd="0" presId="urn:microsoft.com/office/officeart/2009/3/layout/HorizontalOrganizationChart"/>
    <dgm:cxn modelId="{BF6DF805-141D-4950-9F11-5CA3C1D47DB5}" type="presOf" srcId="{A78C2D6C-F8FE-4B77-9C4F-E1566E2A9BFC}" destId="{77F322E8-44ED-4A21-BAF5-DE2496CC61F0}" srcOrd="0" destOrd="0" presId="urn:microsoft.com/office/officeart/2009/3/layout/HorizontalOrganizationChart"/>
    <dgm:cxn modelId="{FFD18207-BEF0-48D4-88EC-FEA8E073477B}" srcId="{29D352A4-EBF0-406F-830A-AA37CA9EBEF1}" destId="{087C578F-C7B9-42C9-9975-6F0902BF1390}" srcOrd="2" destOrd="0" parTransId="{26264D44-39C2-4EF3-A11B-1C47BD6790E3}" sibTransId="{D913C66B-ACA3-41FA-B6C7-F4658F43538D}"/>
    <dgm:cxn modelId="{70CB4B0E-0A1F-4C5B-A9A0-4298B6A37F75}" srcId="{B8CAB8D9-B4A2-4099-BC05-8D4D5BAAE9B1}" destId="{BF9732E0-4A00-4C4B-84ED-C3033E49AEAF}" srcOrd="1" destOrd="0" parTransId="{F10BD263-BE5C-44DB-B367-01A615D6766F}" sibTransId="{9C6703B1-C9D5-4C83-A2AA-687045C74DC7}"/>
    <dgm:cxn modelId="{7103C019-0E4C-4592-B96D-C7212953673C}" type="presOf" srcId="{E7C2C01E-B38E-4BED-9E44-19F029C72758}" destId="{C2C63AE8-3A01-480E-95C0-A572B5434E1D}" srcOrd="0" destOrd="0" presId="urn:microsoft.com/office/officeart/2009/3/layout/HorizontalOrganizationChart"/>
    <dgm:cxn modelId="{6442AE1E-DE6C-4506-A8CC-8E4481D66684}" type="presOf" srcId="{3B249B06-1EF9-4737-9AF2-905BFADEB497}" destId="{3DFA437C-C467-4327-B4EC-D0EE14211C8C}" srcOrd="0" destOrd="0" presId="urn:microsoft.com/office/officeart/2009/3/layout/HorizontalOrganizationChart"/>
    <dgm:cxn modelId="{616A4C22-05DD-49FF-8672-C85C6AFD4577}" type="presOf" srcId="{9B692178-8957-4F1E-BAC2-AD4F7C790611}" destId="{EB6F4C6C-7069-46EF-ABD1-862069D0CB7B}" srcOrd="0" destOrd="0" presId="urn:microsoft.com/office/officeart/2009/3/layout/HorizontalOrganizationChart"/>
    <dgm:cxn modelId="{15D84324-F08B-4EE7-9821-4BB5E09C573F}" type="presOf" srcId="{511C97EF-5AD3-4C2F-BD42-CD4DBC572CE8}" destId="{E5E3928C-351B-4E3F-A476-A56DF6EB68C9}" srcOrd="0" destOrd="0" presId="urn:microsoft.com/office/officeart/2009/3/layout/HorizontalOrganizationChart"/>
    <dgm:cxn modelId="{99F48726-7287-4B15-93BC-B2416D43C879}" type="presOf" srcId="{B8CAB8D9-B4A2-4099-BC05-8D4D5BAAE9B1}" destId="{CB0AE0AF-E064-4EDF-B48A-BD253318EDE6}" srcOrd="1" destOrd="0" presId="urn:microsoft.com/office/officeart/2009/3/layout/HorizontalOrganizationChart"/>
    <dgm:cxn modelId="{91723728-A7E2-40BC-8064-F68AC95B2EA7}" type="presOf" srcId="{29D352A4-EBF0-406F-830A-AA37CA9EBEF1}" destId="{E521CC80-DB8F-4221-80DB-D88232ACDE94}" srcOrd="1" destOrd="0" presId="urn:microsoft.com/office/officeart/2009/3/layout/HorizontalOrganizationChart"/>
    <dgm:cxn modelId="{1D71032F-C3E7-48C9-82D4-19A4070BBDDC}" type="presOf" srcId="{EA3C0615-1A20-420A-BFE4-D637C1EC6B16}" destId="{17D5C8E1-72E6-49B5-A545-3919084F7292}" srcOrd="0" destOrd="0" presId="urn:microsoft.com/office/officeart/2009/3/layout/HorizontalOrganizationChart"/>
    <dgm:cxn modelId="{2EC32E2F-5027-4BB2-9B17-1A453241DD73}" type="presOf" srcId="{E8210450-CFF0-44B2-8F58-4FB877E0DEBB}" destId="{6004B54B-318B-4FAC-81E0-BD529F2A1B67}" srcOrd="1" destOrd="0" presId="urn:microsoft.com/office/officeart/2009/3/layout/HorizontalOrganizationChart"/>
    <dgm:cxn modelId="{73F6473D-7487-4ABC-984B-76D3A11D8C0E}" type="presOf" srcId="{D59218CB-21F1-4D91-99A8-B8F427B4DDA2}" destId="{61FE0E46-2B89-484E-B6B0-12FB5F7BF916}" srcOrd="1" destOrd="0" presId="urn:microsoft.com/office/officeart/2009/3/layout/HorizontalOrganizationChart"/>
    <dgm:cxn modelId="{9346B15C-3123-496E-8128-C677143173FB}" type="presOf" srcId="{4D93AFAC-A9F6-4F0F-9AA1-D4C470199823}" destId="{A7E3455D-A29A-44A1-B9F3-92B5EFE51653}" srcOrd="0" destOrd="0" presId="urn:microsoft.com/office/officeart/2009/3/layout/HorizontalOrganizationChart"/>
    <dgm:cxn modelId="{F7193960-8A5C-4D51-993F-8E80C38434C0}" srcId="{B8CAB8D9-B4A2-4099-BC05-8D4D5BAAE9B1}" destId="{D59218CB-21F1-4D91-99A8-B8F427B4DDA2}" srcOrd="2" destOrd="0" parTransId="{E7C2C01E-B38E-4BED-9E44-19F029C72758}" sibTransId="{0E064002-65C9-49A3-AC9F-BAA444C389B0}"/>
    <dgm:cxn modelId="{4D23BA42-8871-4F12-9FCA-EC30B5AD22C9}" srcId="{511C97EF-5AD3-4C2F-BD42-CD4DBC572CE8}" destId="{E6BBDE56-E828-477C-8ABD-6B76982D9BAB}" srcOrd="0" destOrd="0" parTransId="{25AF57BC-0592-403B-9B3F-C60789293D25}" sibTransId="{12E6B004-9717-4EE7-9E3C-EB71FA4F4549}"/>
    <dgm:cxn modelId="{1B4A0643-C4F0-4C47-96FE-00AA83D41C8B}" type="presOf" srcId="{D68F6F9D-6635-4AFB-AB39-171873FE1A97}" destId="{F38F7194-C08D-4C11-AD2B-5A6CBFBB0401}" srcOrd="0" destOrd="0" presId="urn:microsoft.com/office/officeart/2009/3/layout/HorizontalOrganizationChart"/>
    <dgm:cxn modelId="{D013FE67-A59E-4997-9F2F-D2263889DC11}" type="presOf" srcId="{0C68235D-FE79-4BBF-A4C1-69497D5CA8D7}" destId="{E09D8946-3233-470D-AE98-0C99A6C4088A}" srcOrd="0" destOrd="0" presId="urn:microsoft.com/office/officeart/2009/3/layout/HorizontalOrganizationChart"/>
    <dgm:cxn modelId="{E98E6E4C-7E47-4710-A853-4502FCC3F7FB}" type="presOf" srcId="{3B249B06-1EF9-4737-9AF2-905BFADEB497}" destId="{16E2C823-F575-4C7F-87D9-B9CA99DB4FB9}" srcOrd="1" destOrd="0" presId="urn:microsoft.com/office/officeart/2009/3/layout/HorizontalOrganizationChart"/>
    <dgm:cxn modelId="{F1F8C04E-322D-43DA-9B8F-1D75BBA951C5}" type="presOf" srcId="{EA3C0615-1A20-420A-BFE4-D637C1EC6B16}" destId="{E4EAACD2-76A3-4505-96C1-4FDEE66C8CC4}" srcOrd="1" destOrd="0" presId="urn:microsoft.com/office/officeart/2009/3/layout/HorizontalOrganizationChart"/>
    <dgm:cxn modelId="{2E177D4F-E880-4903-BA56-F506D37608C8}" type="presOf" srcId="{E8210450-CFF0-44B2-8F58-4FB877E0DEBB}" destId="{1525409A-D092-4614-85BD-47B85DFC4ACE}" srcOrd="0" destOrd="0" presId="urn:microsoft.com/office/officeart/2009/3/layout/HorizontalOrganizationChart"/>
    <dgm:cxn modelId="{D240AC4F-0BC8-40C8-AB39-18FB6C027A5A}" srcId="{29D352A4-EBF0-406F-830A-AA37CA9EBEF1}" destId="{3B249B06-1EF9-4737-9AF2-905BFADEB497}" srcOrd="0" destOrd="0" parTransId="{8394E99C-F68E-41AF-B94E-024E2B23C92B}" sibTransId="{0FC0F6A9-7387-46A3-9C08-64393B78AEB9}"/>
    <dgm:cxn modelId="{C372B16F-9BE2-4C5A-8192-84E05D2E9AD7}" type="presOf" srcId="{91173CD2-367B-41BC-96B4-14F1C73FBE72}" destId="{5271C5F0-01D5-4C81-9336-907F507DEF72}" srcOrd="0" destOrd="0" presId="urn:microsoft.com/office/officeart/2009/3/layout/HorizontalOrganizationChart"/>
    <dgm:cxn modelId="{BDE9B871-926C-47AC-A51A-4E9E6A625203}" type="presOf" srcId="{E108844C-2DA0-4B8E-89A1-37AFA27FC06F}" destId="{D7C510C3-DDCC-462E-B995-729BE4C4F179}" srcOrd="1" destOrd="0" presId="urn:microsoft.com/office/officeart/2009/3/layout/HorizontalOrganizationChart"/>
    <dgm:cxn modelId="{5AF49857-D585-40F3-BE60-C10D0CFA854F}" type="presOf" srcId="{E6BBDE56-E828-477C-8ABD-6B76982D9BAB}" destId="{2C6DA049-D986-4972-8895-B6CE4B0B291F}" srcOrd="1" destOrd="0" presId="urn:microsoft.com/office/officeart/2009/3/layout/HorizontalOrganizationChart"/>
    <dgm:cxn modelId="{5DA4E278-E510-436B-80D4-E91A368CF8BC}" type="presOf" srcId="{26264D44-39C2-4EF3-A11B-1C47BD6790E3}" destId="{0C2C70E6-8750-4C70-BC68-E45D44896C3E}" srcOrd="0" destOrd="0" presId="urn:microsoft.com/office/officeart/2009/3/layout/HorizontalOrganizationChart"/>
    <dgm:cxn modelId="{06E9FF80-15D3-481D-8F0C-4C34C20067C6}" type="presOf" srcId="{E6BBDE56-E828-477C-8ABD-6B76982D9BAB}" destId="{A92F96F0-789C-42D4-85C7-1E2C83C1292A}" srcOrd="0" destOrd="0" presId="urn:microsoft.com/office/officeart/2009/3/layout/HorizontalOrganizationChart"/>
    <dgm:cxn modelId="{39D5138C-50CE-469E-8BD0-9D85205CB8CB}" srcId="{E6BBDE56-E828-477C-8ABD-6B76982D9BAB}" destId="{B8CAB8D9-B4A2-4099-BC05-8D4D5BAAE9B1}" srcOrd="0" destOrd="0" parTransId="{A78C2D6C-F8FE-4B77-9C4F-E1566E2A9BFC}" sibTransId="{1D50D3E3-614B-4DF1-A7A7-A32F64187CCD}"/>
    <dgm:cxn modelId="{C22A968C-0C7A-4F17-8C39-563896BF4F29}" type="presOf" srcId="{BF9732E0-4A00-4C4B-84ED-C3033E49AEAF}" destId="{19C546BC-1E4B-43D9-A9B0-73BCDCB1CB46}" srcOrd="1" destOrd="0" presId="urn:microsoft.com/office/officeart/2009/3/layout/HorizontalOrganizationChart"/>
    <dgm:cxn modelId="{0DE6AB8C-3DB9-4C36-812E-2B91A6B78C81}" type="presOf" srcId="{B8CAB8D9-B4A2-4099-BC05-8D4D5BAAE9B1}" destId="{D3DCF006-DEE9-49D5-A4E6-87586B9F53DD}" srcOrd="0" destOrd="0" presId="urn:microsoft.com/office/officeart/2009/3/layout/HorizontalOrganizationChart"/>
    <dgm:cxn modelId="{7B062B8F-C7BB-4CC7-830F-6928B8E4211A}" type="presOf" srcId="{29D352A4-EBF0-406F-830A-AA37CA9EBEF1}" destId="{661CA2C8-214B-41E7-B163-2FAB3AE8E23C}" srcOrd="0" destOrd="0" presId="urn:microsoft.com/office/officeart/2009/3/layout/HorizontalOrganizationChart"/>
    <dgm:cxn modelId="{91576593-B05E-4432-83F2-152E1BD7A311}" type="presOf" srcId="{85B7AB04-28B7-4E81-8915-89A465305BE6}" destId="{1D90FC68-0925-458F-87AC-2ACAB61FA28C}" srcOrd="1" destOrd="0" presId="urn:microsoft.com/office/officeart/2009/3/layout/HorizontalOrganizationChart"/>
    <dgm:cxn modelId="{BA38C994-526C-494A-AAFF-AE190BA5FAD3}" type="presOf" srcId="{087C578F-C7B9-42C9-9975-6F0902BF1390}" destId="{7ABDC4D7-DCF0-4016-AE6F-18011ABECCFD}" srcOrd="1" destOrd="0" presId="urn:microsoft.com/office/officeart/2009/3/layout/HorizontalOrganizationChart"/>
    <dgm:cxn modelId="{9714CE94-B762-4478-825C-5C697679F77E}" srcId="{29D352A4-EBF0-406F-830A-AA37CA9EBEF1}" destId="{E8210450-CFF0-44B2-8F58-4FB877E0DEBB}" srcOrd="3" destOrd="0" parTransId="{0C68235D-FE79-4BBF-A4C1-69497D5CA8D7}" sibTransId="{B96A8016-7502-4E37-9103-76F3162439C6}"/>
    <dgm:cxn modelId="{8BBA4DA0-0214-4CE7-B24F-4B2E20C7A5AA}" type="presOf" srcId="{59C99709-37E1-4E4B-8070-06732B287BC2}" destId="{F81BD96B-4F2E-404A-B77C-D8A3964A9439}" srcOrd="1" destOrd="0" presId="urn:microsoft.com/office/officeart/2009/3/layout/HorizontalOrganizationChart"/>
    <dgm:cxn modelId="{934698A3-C52B-4FAF-A695-EC2F96E01495}" type="presOf" srcId="{7C3921BA-6F3D-4B9B-9CE8-D3941E36156B}" destId="{4108A4BD-8EFE-4FAE-84A8-27D84046A22C}" srcOrd="0" destOrd="0" presId="urn:microsoft.com/office/officeart/2009/3/layout/HorizontalOrganizationChart"/>
    <dgm:cxn modelId="{BA93C8A3-1F5A-4954-B3A5-F35B34C65271}" type="presOf" srcId="{59C99709-37E1-4E4B-8070-06732B287BC2}" destId="{35028CE9-C822-4CA2-8C8C-A664D9792442}" srcOrd="0" destOrd="0" presId="urn:microsoft.com/office/officeart/2009/3/layout/HorizontalOrganizationChart"/>
    <dgm:cxn modelId="{7D707AA7-158D-4BAE-9CE7-A21197998AB7}" srcId="{B8CAB8D9-B4A2-4099-BC05-8D4D5BAAE9B1}" destId="{EA3C0615-1A20-420A-BFE4-D637C1EC6B16}" srcOrd="3" destOrd="0" parTransId="{55049768-BB7E-42C8-B42E-FD9EA0DFC90A}" sibTransId="{3431BD7B-BFDD-4538-A5F5-D6E07143E18A}"/>
    <dgm:cxn modelId="{F952D7A8-323B-48A6-B0A1-0F7FB5CECC72}" type="presOf" srcId="{F10BD263-BE5C-44DB-B367-01A615D6766F}" destId="{C0905287-A0E2-498D-8EC0-63CDDE1B77E2}" srcOrd="0" destOrd="0" presId="urn:microsoft.com/office/officeart/2009/3/layout/HorizontalOrganizationChart"/>
    <dgm:cxn modelId="{5384E8A8-0282-427B-92AF-FF2974DFF4DC}" srcId="{B8CAB8D9-B4A2-4099-BC05-8D4D5BAAE9B1}" destId="{59C99709-37E1-4E4B-8070-06732B287BC2}" srcOrd="4" destOrd="0" parTransId="{4B7238E1-2B84-4D1C-9924-D0DED9590E92}" sibTransId="{923E799B-AE6D-4859-9389-79C6210E7BA2}"/>
    <dgm:cxn modelId="{84A9BFB1-BE71-4623-9BB6-5DCC14B215EB}" srcId="{B8CAB8D9-B4A2-4099-BC05-8D4D5BAAE9B1}" destId="{2857C954-AFCD-4184-A59C-0E4199B22BDD}" srcOrd="0" destOrd="0" parTransId="{91173CD2-367B-41BC-96B4-14F1C73FBE72}" sibTransId="{33081E58-8C18-422C-AD0A-D2548881D735}"/>
    <dgm:cxn modelId="{C044C6B4-39C4-4551-B31C-CB4C0358949D}" type="presOf" srcId="{D59218CB-21F1-4D91-99A8-B8F427B4DDA2}" destId="{C229F556-9D52-45B4-9280-2D3017009448}" srcOrd="0" destOrd="0" presId="urn:microsoft.com/office/officeart/2009/3/layout/HorizontalOrganizationChart"/>
    <dgm:cxn modelId="{848803BC-9788-45EE-99F4-B0871D586A0D}" type="presOf" srcId="{85B7AB04-28B7-4E81-8915-89A465305BE6}" destId="{B13E1C3E-616B-482A-A02B-DEE3F634A38A}" srcOrd="0" destOrd="0" presId="urn:microsoft.com/office/officeart/2009/3/layout/HorizontalOrganizationChart"/>
    <dgm:cxn modelId="{33A61AC5-6958-44F5-BE1F-3FC5CBEEE648}" type="presOf" srcId="{74AAE9B1-B418-4D13-9098-0668E9C6B3C2}" destId="{4C41DEC9-2614-46B3-918F-1E24B8BA3C13}" srcOrd="1" destOrd="0" presId="urn:microsoft.com/office/officeart/2009/3/layout/HorizontalOrganizationChart"/>
    <dgm:cxn modelId="{66AA15C6-C94E-4C52-BB7E-EE51EA061A27}" type="presOf" srcId="{55049768-BB7E-42C8-B42E-FD9EA0DFC90A}" destId="{2D54CF25-5E86-419A-8BE7-2D6B8EF6BD1C}" srcOrd="0" destOrd="0" presId="urn:microsoft.com/office/officeart/2009/3/layout/HorizontalOrganizationChart"/>
    <dgm:cxn modelId="{C0264ECB-BF8A-4065-8962-593030E55C0F}" type="presOf" srcId="{2857C954-AFCD-4184-A59C-0E4199B22BDD}" destId="{76A73DEF-044D-4AFD-BB54-9461EAD3C9AF}" srcOrd="0" destOrd="0" presId="urn:microsoft.com/office/officeart/2009/3/layout/HorizontalOrganizationChart"/>
    <dgm:cxn modelId="{128A48CC-F99D-4DED-995A-396B4E8BD0F6}" srcId="{85B7AB04-28B7-4E81-8915-89A465305BE6}" destId="{74AAE9B1-B418-4D13-9098-0668E9C6B3C2}" srcOrd="0" destOrd="0" parTransId="{4D93AFAC-A9F6-4F0F-9AA1-D4C470199823}" sibTransId="{7C0FDC06-249D-4970-86D6-3A12FAC48953}"/>
    <dgm:cxn modelId="{D1898ECC-8334-452D-B8F2-F5EE5D42532F}" srcId="{E6BBDE56-E828-477C-8ABD-6B76982D9BAB}" destId="{29D352A4-EBF0-406F-830A-AA37CA9EBEF1}" srcOrd="1" destOrd="0" parTransId="{7C3921BA-6F3D-4B9B-9CE8-D3941E36156B}" sibTransId="{D654AF71-EEB5-493F-AB52-761F8C05A521}"/>
    <dgm:cxn modelId="{83C6D4CD-5E62-47B7-AAED-A8965141C13B}" type="presOf" srcId="{BF9732E0-4A00-4C4B-84ED-C3033E49AEAF}" destId="{88537C19-FC2F-41C1-8821-54479C53A085}" srcOrd="0" destOrd="0" presId="urn:microsoft.com/office/officeart/2009/3/layout/HorizontalOrganizationChart"/>
    <dgm:cxn modelId="{00A6B4D0-43F6-4DA6-B52D-B292B1204E56}" srcId="{29D352A4-EBF0-406F-830A-AA37CA9EBEF1}" destId="{E108844C-2DA0-4B8E-89A1-37AFA27FC06F}" srcOrd="1" destOrd="0" parTransId="{D68F6F9D-6635-4AFB-AB39-171873FE1A97}" sibTransId="{30E8A0C8-6C99-4BAA-9562-62E1E3378530}"/>
    <dgm:cxn modelId="{9303D4D3-5E21-4E38-AFF6-F80414F4D49D}" type="presOf" srcId="{087C578F-C7B9-42C9-9975-6F0902BF1390}" destId="{431E0F07-CA71-4FB4-A808-B5D4756E203A}" srcOrd="0" destOrd="0" presId="urn:microsoft.com/office/officeart/2009/3/layout/HorizontalOrganizationChart"/>
    <dgm:cxn modelId="{3AE6D2D4-1AA9-4C23-A787-1D4AD5301B0F}" srcId="{E6BBDE56-E828-477C-8ABD-6B76982D9BAB}" destId="{85B7AB04-28B7-4E81-8915-89A465305BE6}" srcOrd="2" destOrd="0" parTransId="{9B692178-8957-4F1E-BAC2-AD4F7C790611}" sibTransId="{A4861900-1048-44B1-8AD2-B6A2A8C136C2}"/>
    <dgm:cxn modelId="{DB45E2DA-20E0-4821-B4EF-2BB9E3D56B6A}" type="presOf" srcId="{8394E99C-F68E-41AF-B94E-024E2B23C92B}" destId="{B8492A24-8357-4596-B273-CE3DB7AEA209}" srcOrd="0" destOrd="0" presId="urn:microsoft.com/office/officeart/2009/3/layout/HorizontalOrganizationChart"/>
    <dgm:cxn modelId="{D2CAA0DB-F4E4-41EC-9DE4-FA7B2BD897BF}" type="presOf" srcId="{74AAE9B1-B418-4D13-9098-0668E9C6B3C2}" destId="{FE26F6D0-14F9-44ED-8789-7A1BEC161C97}" srcOrd="0" destOrd="0" presId="urn:microsoft.com/office/officeart/2009/3/layout/HorizontalOrganizationChart"/>
    <dgm:cxn modelId="{7114E4E8-09C9-410C-96BB-8F1A909355DD}" type="presOf" srcId="{4B7238E1-2B84-4D1C-9924-D0DED9590E92}" destId="{F8ACF304-CF30-4C9A-97F6-8887EE347F95}" srcOrd="0" destOrd="0" presId="urn:microsoft.com/office/officeart/2009/3/layout/HorizontalOrganizationChart"/>
    <dgm:cxn modelId="{EEEDA9F8-FDE4-497E-99C0-9D485C9A8396}" type="presOf" srcId="{2857C954-AFCD-4184-A59C-0E4199B22BDD}" destId="{32D4F502-49CA-4B6E-877A-2F4FF2E59301}" srcOrd="1" destOrd="0" presId="urn:microsoft.com/office/officeart/2009/3/layout/HorizontalOrganizationChart"/>
    <dgm:cxn modelId="{974F7C16-E88B-4B4D-A772-D650A0CC24DF}" type="presParOf" srcId="{E5E3928C-351B-4E3F-A476-A56DF6EB68C9}" destId="{F1B97A64-34C9-4833-8703-3A92B52E85E6}" srcOrd="0" destOrd="0" presId="urn:microsoft.com/office/officeart/2009/3/layout/HorizontalOrganizationChart"/>
    <dgm:cxn modelId="{22212E82-8F6B-4AAD-B465-0CF5FB6F23E1}" type="presParOf" srcId="{F1B97A64-34C9-4833-8703-3A92B52E85E6}" destId="{D9156732-F62A-465C-BFCD-CAB055F7A552}" srcOrd="0" destOrd="0" presId="urn:microsoft.com/office/officeart/2009/3/layout/HorizontalOrganizationChart"/>
    <dgm:cxn modelId="{39B3B1EA-7D8E-4D4A-A157-9C8D3A027542}" type="presParOf" srcId="{D9156732-F62A-465C-BFCD-CAB055F7A552}" destId="{A92F96F0-789C-42D4-85C7-1E2C83C1292A}" srcOrd="0" destOrd="0" presId="urn:microsoft.com/office/officeart/2009/3/layout/HorizontalOrganizationChart"/>
    <dgm:cxn modelId="{8A90655D-5CB0-4177-BAB9-E20134FF5FF5}" type="presParOf" srcId="{D9156732-F62A-465C-BFCD-CAB055F7A552}" destId="{2C6DA049-D986-4972-8895-B6CE4B0B291F}" srcOrd="1" destOrd="0" presId="urn:microsoft.com/office/officeart/2009/3/layout/HorizontalOrganizationChart"/>
    <dgm:cxn modelId="{7183FB43-5A38-4DEB-A595-DFEF93467F25}" type="presParOf" srcId="{F1B97A64-34C9-4833-8703-3A92B52E85E6}" destId="{B58B2A11-39C5-4B1D-AA88-3C67B411DDD0}" srcOrd="1" destOrd="0" presId="urn:microsoft.com/office/officeart/2009/3/layout/HorizontalOrganizationChart"/>
    <dgm:cxn modelId="{FBCC103B-A3CA-4E14-B29F-002872AB9A15}" type="presParOf" srcId="{B58B2A11-39C5-4B1D-AA88-3C67B411DDD0}" destId="{77F322E8-44ED-4A21-BAF5-DE2496CC61F0}" srcOrd="0" destOrd="0" presId="urn:microsoft.com/office/officeart/2009/3/layout/HorizontalOrganizationChart"/>
    <dgm:cxn modelId="{D4D9E9E2-7B5B-433C-BEBA-D0BF7A1E7E5D}" type="presParOf" srcId="{B58B2A11-39C5-4B1D-AA88-3C67B411DDD0}" destId="{A8F79514-665A-45E2-9FCC-F393B06932CD}" srcOrd="1" destOrd="0" presId="urn:microsoft.com/office/officeart/2009/3/layout/HorizontalOrganizationChart"/>
    <dgm:cxn modelId="{C9750052-5C07-423B-9A89-280970396794}" type="presParOf" srcId="{A8F79514-665A-45E2-9FCC-F393B06932CD}" destId="{1DBD14DC-1BE2-439D-A7D5-8ECC7DE19E1A}" srcOrd="0" destOrd="0" presId="urn:microsoft.com/office/officeart/2009/3/layout/HorizontalOrganizationChart"/>
    <dgm:cxn modelId="{21C0102F-C8EA-4A92-8887-17C18480A791}" type="presParOf" srcId="{1DBD14DC-1BE2-439D-A7D5-8ECC7DE19E1A}" destId="{D3DCF006-DEE9-49D5-A4E6-87586B9F53DD}" srcOrd="0" destOrd="0" presId="urn:microsoft.com/office/officeart/2009/3/layout/HorizontalOrganizationChart"/>
    <dgm:cxn modelId="{38C968C6-1045-4FC1-BE58-331BFFC2AB13}" type="presParOf" srcId="{1DBD14DC-1BE2-439D-A7D5-8ECC7DE19E1A}" destId="{CB0AE0AF-E064-4EDF-B48A-BD253318EDE6}" srcOrd="1" destOrd="0" presId="urn:microsoft.com/office/officeart/2009/3/layout/HorizontalOrganizationChart"/>
    <dgm:cxn modelId="{5741FADE-B4D4-4037-828F-DAB3DF747AE4}" type="presParOf" srcId="{A8F79514-665A-45E2-9FCC-F393B06932CD}" destId="{105C11B3-4F9F-4F83-B67A-D03233C9802D}" srcOrd="1" destOrd="0" presId="urn:microsoft.com/office/officeart/2009/3/layout/HorizontalOrganizationChart"/>
    <dgm:cxn modelId="{474BB4F7-28D7-4BDB-8607-BD7F51D4AFCE}" type="presParOf" srcId="{105C11B3-4F9F-4F83-B67A-D03233C9802D}" destId="{5271C5F0-01D5-4C81-9336-907F507DEF72}" srcOrd="0" destOrd="0" presId="urn:microsoft.com/office/officeart/2009/3/layout/HorizontalOrganizationChart"/>
    <dgm:cxn modelId="{08304545-E1FF-4931-A036-F49FDC9C3D40}" type="presParOf" srcId="{105C11B3-4F9F-4F83-B67A-D03233C9802D}" destId="{E1C35767-E649-410F-B30B-AED5A27C1CEE}" srcOrd="1" destOrd="0" presId="urn:microsoft.com/office/officeart/2009/3/layout/HorizontalOrganizationChart"/>
    <dgm:cxn modelId="{C4BA9BC6-EF43-4521-BB19-A9147D046E0B}" type="presParOf" srcId="{E1C35767-E649-410F-B30B-AED5A27C1CEE}" destId="{E05F0456-AE49-4614-90E9-21AEB4656B48}" srcOrd="0" destOrd="0" presId="urn:microsoft.com/office/officeart/2009/3/layout/HorizontalOrganizationChart"/>
    <dgm:cxn modelId="{3ACA5511-16CE-47C5-98A1-1DE35FFBFECC}" type="presParOf" srcId="{E05F0456-AE49-4614-90E9-21AEB4656B48}" destId="{76A73DEF-044D-4AFD-BB54-9461EAD3C9AF}" srcOrd="0" destOrd="0" presId="urn:microsoft.com/office/officeart/2009/3/layout/HorizontalOrganizationChart"/>
    <dgm:cxn modelId="{45AA765D-21A8-480C-859D-A62699C78F33}" type="presParOf" srcId="{E05F0456-AE49-4614-90E9-21AEB4656B48}" destId="{32D4F502-49CA-4B6E-877A-2F4FF2E59301}" srcOrd="1" destOrd="0" presId="urn:microsoft.com/office/officeart/2009/3/layout/HorizontalOrganizationChart"/>
    <dgm:cxn modelId="{FD96E921-E249-4497-9368-E198E82C2B42}" type="presParOf" srcId="{E1C35767-E649-410F-B30B-AED5A27C1CEE}" destId="{0E717517-621A-47AC-9B0B-53441AA62925}" srcOrd="1" destOrd="0" presId="urn:microsoft.com/office/officeart/2009/3/layout/HorizontalOrganizationChart"/>
    <dgm:cxn modelId="{3563300A-A273-4D45-9B68-CE69AC88D2A1}" type="presParOf" srcId="{E1C35767-E649-410F-B30B-AED5A27C1CEE}" destId="{660FDBC2-3642-48FA-B05B-C84045445475}" srcOrd="2" destOrd="0" presId="urn:microsoft.com/office/officeart/2009/3/layout/HorizontalOrganizationChart"/>
    <dgm:cxn modelId="{103F3385-AC89-474E-A27D-3DA797C03551}" type="presParOf" srcId="{105C11B3-4F9F-4F83-B67A-D03233C9802D}" destId="{C0905287-A0E2-498D-8EC0-63CDDE1B77E2}" srcOrd="2" destOrd="0" presId="urn:microsoft.com/office/officeart/2009/3/layout/HorizontalOrganizationChart"/>
    <dgm:cxn modelId="{818C6F25-8B95-4162-8F47-0C51E0A03253}" type="presParOf" srcId="{105C11B3-4F9F-4F83-B67A-D03233C9802D}" destId="{BEFE30A1-E04C-4505-AC19-ADE1BC9E023E}" srcOrd="3" destOrd="0" presId="urn:microsoft.com/office/officeart/2009/3/layout/HorizontalOrganizationChart"/>
    <dgm:cxn modelId="{FAE5F954-CE9E-42EC-8D3F-79076C2C231B}" type="presParOf" srcId="{BEFE30A1-E04C-4505-AC19-ADE1BC9E023E}" destId="{214B53BC-2070-407D-ACA3-13118E2454A7}" srcOrd="0" destOrd="0" presId="urn:microsoft.com/office/officeart/2009/3/layout/HorizontalOrganizationChart"/>
    <dgm:cxn modelId="{97FB4FEF-F27D-476C-8A24-7D7D77B7BF3C}" type="presParOf" srcId="{214B53BC-2070-407D-ACA3-13118E2454A7}" destId="{88537C19-FC2F-41C1-8821-54479C53A085}" srcOrd="0" destOrd="0" presId="urn:microsoft.com/office/officeart/2009/3/layout/HorizontalOrganizationChart"/>
    <dgm:cxn modelId="{75FE7147-E5CB-4BB6-A23A-F8D68F1DCD9D}" type="presParOf" srcId="{214B53BC-2070-407D-ACA3-13118E2454A7}" destId="{19C546BC-1E4B-43D9-A9B0-73BCDCB1CB46}" srcOrd="1" destOrd="0" presId="urn:microsoft.com/office/officeart/2009/3/layout/HorizontalOrganizationChart"/>
    <dgm:cxn modelId="{8DA26230-C607-4349-9FCE-D65E11C31FA6}" type="presParOf" srcId="{BEFE30A1-E04C-4505-AC19-ADE1BC9E023E}" destId="{ED3221BE-087A-4D18-B599-C81F5E7BB2DC}" srcOrd="1" destOrd="0" presId="urn:microsoft.com/office/officeart/2009/3/layout/HorizontalOrganizationChart"/>
    <dgm:cxn modelId="{215B376C-E414-4F3A-9DD7-D1D3869247CF}" type="presParOf" srcId="{BEFE30A1-E04C-4505-AC19-ADE1BC9E023E}" destId="{2C939194-2C32-4231-991D-3C185055B61F}" srcOrd="2" destOrd="0" presId="urn:microsoft.com/office/officeart/2009/3/layout/HorizontalOrganizationChart"/>
    <dgm:cxn modelId="{43C8B9AB-F96D-4A86-B80C-C0D78C14DEAE}" type="presParOf" srcId="{105C11B3-4F9F-4F83-B67A-D03233C9802D}" destId="{C2C63AE8-3A01-480E-95C0-A572B5434E1D}" srcOrd="4" destOrd="0" presId="urn:microsoft.com/office/officeart/2009/3/layout/HorizontalOrganizationChart"/>
    <dgm:cxn modelId="{F6B388A1-3DF3-47FA-9F6B-4BE795FD4462}" type="presParOf" srcId="{105C11B3-4F9F-4F83-B67A-D03233C9802D}" destId="{63A76BC9-86F3-4EB2-B13C-D40EADDD18C0}" srcOrd="5" destOrd="0" presId="urn:microsoft.com/office/officeart/2009/3/layout/HorizontalOrganizationChart"/>
    <dgm:cxn modelId="{94EF4E89-8FEC-4E9F-A80C-6C74C92AD520}" type="presParOf" srcId="{63A76BC9-86F3-4EB2-B13C-D40EADDD18C0}" destId="{9565207A-A388-4427-8561-8A84B6FCE148}" srcOrd="0" destOrd="0" presId="urn:microsoft.com/office/officeart/2009/3/layout/HorizontalOrganizationChart"/>
    <dgm:cxn modelId="{41945435-6858-4324-ACF8-B58EADBBC19F}" type="presParOf" srcId="{9565207A-A388-4427-8561-8A84B6FCE148}" destId="{C229F556-9D52-45B4-9280-2D3017009448}" srcOrd="0" destOrd="0" presId="urn:microsoft.com/office/officeart/2009/3/layout/HorizontalOrganizationChart"/>
    <dgm:cxn modelId="{44CDC185-E963-47D0-8A8B-40FC1199A864}" type="presParOf" srcId="{9565207A-A388-4427-8561-8A84B6FCE148}" destId="{61FE0E46-2B89-484E-B6B0-12FB5F7BF916}" srcOrd="1" destOrd="0" presId="urn:microsoft.com/office/officeart/2009/3/layout/HorizontalOrganizationChart"/>
    <dgm:cxn modelId="{8E5F19D5-AA01-44D1-B133-09E2F8D475ED}" type="presParOf" srcId="{63A76BC9-86F3-4EB2-B13C-D40EADDD18C0}" destId="{3ECBBF56-2F38-4F3B-9641-A61A6EE5D546}" srcOrd="1" destOrd="0" presId="urn:microsoft.com/office/officeart/2009/3/layout/HorizontalOrganizationChart"/>
    <dgm:cxn modelId="{FB7A5A25-976B-46A5-8952-10E7189EAD4F}" type="presParOf" srcId="{63A76BC9-86F3-4EB2-B13C-D40EADDD18C0}" destId="{74854B80-791B-499A-87B9-83088B7EE2F3}" srcOrd="2" destOrd="0" presId="urn:microsoft.com/office/officeart/2009/3/layout/HorizontalOrganizationChart"/>
    <dgm:cxn modelId="{B35751B0-98E0-48FF-889F-0F24B20555CD}" type="presParOf" srcId="{105C11B3-4F9F-4F83-B67A-D03233C9802D}" destId="{2D54CF25-5E86-419A-8BE7-2D6B8EF6BD1C}" srcOrd="6" destOrd="0" presId="urn:microsoft.com/office/officeart/2009/3/layout/HorizontalOrganizationChart"/>
    <dgm:cxn modelId="{ADB3A170-8D88-4FFA-87A9-90B525E66979}" type="presParOf" srcId="{105C11B3-4F9F-4F83-B67A-D03233C9802D}" destId="{CC29A0F9-A69E-4F76-92F1-175C3A7AB34F}" srcOrd="7" destOrd="0" presId="urn:microsoft.com/office/officeart/2009/3/layout/HorizontalOrganizationChart"/>
    <dgm:cxn modelId="{735ED808-7A05-40C6-90B1-54D84FF40FA9}" type="presParOf" srcId="{CC29A0F9-A69E-4F76-92F1-175C3A7AB34F}" destId="{3DFF2B76-BF82-44FA-B9D3-1BCE40552718}" srcOrd="0" destOrd="0" presId="urn:microsoft.com/office/officeart/2009/3/layout/HorizontalOrganizationChart"/>
    <dgm:cxn modelId="{9623AFA1-DB8E-4E95-91FD-BB3A4A5C56B0}" type="presParOf" srcId="{3DFF2B76-BF82-44FA-B9D3-1BCE40552718}" destId="{17D5C8E1-72E6-49B5-A545-3919084F7292}" srcOrd="0" destOrd="0" presId="urn:microsoft.com/office/officeart/2009/3/layout/HorizontalOrganizationChart"/>
    <dgm:cxn modelId="{9860D60B-9A21-4BEC-944C-4F1DC5942AC5}" type="presParOf" srcId="{3DFF2B76-BF82-44FA-B9D3-1BCE40552718}" destId="{E4EAACD2-76A3-4505-96C1-4FDEE66C8CC4}" srcOrd="1" destOrd="0" presId="urn:microsoft.com/office/officeart/2009/3/layout/HorizontalOrganizationChart"/>
    <dgm:cxn modelId="{5955FAB6-0E8A-44CA-A693-ACFCC67E1FC0}" type="presParOf" srcId="{CC29A0F9-A69E-4F76-92F1-175C3A7AB34F}" destId="{2605F2C5-E7F7-4C7D-803C-D000967888B5}" srcOrd="1" destOrd="0" presId="urn:microsoft.com/office/officeart/2009/3/layout/HorizontalOrganizationChart"/>
    <dgm:cxn modelId="{36EEC7FF-CF95-4467-AA1C-CA7E10A402BC}" type="presParOf" srcId="{CC29A0F9-A69E-4F76-92F1-175C3A7AB34F}" destId="{115F6063-5523-4AF2-A4A1-F8CC7B819037}" srcOrd="2" destOrd="0" presId="urn:microsoft.com/office/officeart/2009/3/layout/HorizontalOrganizationChart"/>
    <dgm:cxn modelId="{8FB6301D-3B0C-4BB0-B719-DF76D186BBA8}" type="presParOf" srcId="{105C11B3-4F9F-4F83-B67A-D03233C9802D}" destId="{F8ACF304-CF30-4C9A-97F6-8887EE347F95}" srcOrd="8" destOrd="0" presId="urn:microsoft.com/office/officeart/2009/3/layout/HorizontalOrganizationChart"/>
    <dgm:cxn modelId="{134ADDB2-50A6-46FB-A70F-67BAE13462D2}" type="presParOf" srcId="{105C11B3-4F9F-4F83-B67A-D03233C9802D}" destId="{E7ED9A4D-AF73-4174-92E0-EA8C5986026F}" srcOrd="9" destOrd="0" presId="urn:microsoft.com/office/officeart/2009/3/layout/HorizontalOrganizationChart"/>
    <dgm:cxn modelId="{AEDAF54F-4D27-487A-8572-AB81808627C7}" type="presParOf" srcId="{E7ED9A4D-AF73-4174-92E0-EA8C5986026F}" destId="{843EDF17-CEA9-4147-9924-CB839B60E56A}" srcOrd="0" destOrd="0" presId="urn:microsoft.com/office/officeart/2009/3/layout/HorizontalOrganizationChart"/>
    <dgm:cxn modelId="{1FFA6D97-6E60-4B6B-9C43-AD9F424FCE36}" type="presParOf" srcId="{843EDF17-CEA9-4147-9924-CB839B60E56A}" destId="{35028CE9-C822-4CA2-8C8C-A664D9792442}" srcOrd="0" destOrd="0" presId="urn:microsoft.com/office/officeart/2009/3/layout/HorizontalOrganizationChart"/>
    <dgm:cxn modelId="{C64923B4-E59E-4F35-BCDF-1C0D5E09F2C6}" type="presParOf" srcId="{843EDF17-CEA9-4147-9924-CB839B60E56A}" destId="{F81BD96B-4F2E-404A-B77C-D8A3964A9439}" srcOrd="1" destOrd="0" presId="urn:microsoft.com/office/officeart/2009/3/layout/HorizontalOrganizationChart"/>
    <dgm:cxn modelId="{9CE6CEF0-BF33-4A35-8FC9-E50B8148169D}" type="presParOf" srcId="{E7ED9A4D-AF73-4174-92E0-EA8C5986026F}" destId="{F0C96A1A-94EE-4532-B5F5-8C088610D242}" srcOrd="1" destOrd="0" presId="urn:microsoft.com/office/officeart/2009/3/layout/HorizontalOrganizationChart"/>
    <dgm:cxn modelId="{D7A6FB61-C2CB-4AD4-A14E-5402B57B3601}" type="presParOf" srcId="{E7ED9A4D-AF73-4174-92E0-EA8C5986026F}" destId="{51376554-0D12-4A1D-8A73-D347BB90F242}" srcOrd="2" destOrd="0" presId="urn:microsoft.com/office/officeart/2009/3/layout/HorizontalOrganizationChart"/>
    <dgm:cxn modelId="{D1262FFC-14F8-4FE8-B06B-51361522D484}" type="presParOf" srcId="{A8F79514-665A-45E2-9FCC-F393B06932CD}" destId="{19E15FF1-4433-48AF-9513-434266B72B06}" srcOrd="2" destOrd="0" presId="urn:microsoft.com/office/officeart/2009/3/layout/HorizontalOrganizationChart"/>
    <dgm:cxn modelId="{0144DDF4-5A94-4404-B205-4A3DF003D07C}" type="presParOf" srcId="{B58B2A11-39C5-4B1D-AA88-3C67B411DDD0}" destId="{4108A4BD-8EFE-4FAE-84A8-27D84046A22C}" srcOrd="2" destOrd="0" presId="urn:microsoft.com/office/officeart/2009/3/layout/HorizontalOrganizationChart"/>
    <dgm:cxn modelId="{BDDCF62C-AD1C-4575-AF3B-A15C2ED7141A}" type="presParOf" srcId="{B58B2A11-39C5-4B1D-AA88-3C67B411DDD0}" destId="{F68F4125-D927-4FE7-902C-3A2FCEECD106}" srcOrd="3" destOrd="0" presId="urn:microsoft.com/office/officeart/2009/3/layout/HorizontalOrganizationChart"/>
    <dgm:cxn modelId="{9875EFFF-9D22-4905-B5DB-04FA3A19EB5F}" type="presParOf" srcId="{F68F4125-D927-4FE7-902C-3A2FCEECD106}" destId="{E5242FC3-8E87-4B2A-AC96-A1D6F9C07CFD}" srcOrd="0" destOrd="0" presId="urn:microsoft.com/office/officeart/2009/3/layout/HorizontalOrganizationChart"/>
    <dgm:cxn modelId="{64385350-37D1-4AD9-AA91-0B3719E5D856}" type="presParOf" srcId="{E5242FC3-8E87-4B2A-AC96-A1D6F9C07CFD}" destId="{661CA2C8-214B-41E7-B163-2FAB3AE8E23C}" srcOrd="0" destOrd="0" presId="urn:microsoft.com/office/officeart/2009/3/layout/HorizontalOrganizationChart"/>
    <dgm:cxn modelId="{CFFAC7C0-CFA7-4F50-981C-7A6DF17EF837}" type="presParOf" srcId="{E5242FC3-8E87-4B2A-AC96-A1D6F9C07CFD}" destId="{E521CC80-DB8F-4221-80DB-D88232ACDE94}" srcOrd="1" destOrd="0" presId="urn:microsoft.com/office/officeart/2009/3/layout/HorizontalOrganizationChart"/>
    <dgm:cxn modelId="{EEA5F642-EF19-43B6-97F8-0EA346E59BB9}" type="presParOf" srcId="{F68F4125-D927-4FE7-902C-3A2FCEECD106}" destId="{DA9C63C7-541D-4531-8C54-ACE8E7CA4DA2}" srcOrd="1" destOrd="0" presId="urn:microsoft.com/office/officeart/2009/3/layout/HorizontalOrganizationChart"/>
    <dgm:cxn modelId="{17D83733-0982-44E5-9660-35144FBBB3EF}" type="presParOf" srcId="{DA9C63C7-541D-4531-8C54-ACE8E7CA4DA2}" destId="{B8492A24-8357-4596-B273-CE3DB7AEA209}" srcOrd="0" destOrd="0" presId="urn:microsoft.com/office/officeart/2009/3/layout/HorizontalOrganizationChart"/>
    <dgm:cxn modelId="{E87E78B4-A668-4F6A-BB07-FF2FB3B9022F}" type="presParOf" srcId="{DA9C63C7-541D-4531-8C54-ACE8E7CA4DA2}" destId="{354D630F-ECAB-4E2E-81C3-6F044B49C7CF}" srcOrd="1" destOrd="0" presId="urn:microsoft.com/office/officeart/2009/3/layout/HorizontalOrganizationChart"/>
    <dgm:cxn modelId="{852BED31-160C-4194-B81B-5380B85D4C2D}" type="presParOf" srcId="{354D630F-ECAB-4E2E-81C3-6F044B49C7CF}" destId="{0BD2F349-1DA0-49F7-8412-C30C498D68D6}" srcOrd="0" destOrd="0" presId="urn:microsoft.com/office/officeart/2009/3/layout/HorizontalOrganizationChart"/>
    <dgm:cxn modelId="{2E869506-92C7-4D8F-9C58-B51B797F917C}" type="presParOf" srcId="{0BD2F349-1DA0-49F7-8412-C30C498D68D6}" destId="{3DFA437C-C467-4327-B4EC-D0EE14211C8C}" srcOrd="0" destOrd="0" presId="urn:microsoft.com/office/officeart/2009/3/layout/HorizontalOrganizationChart"/>
    <dgm:cxn modelId="{9C0A9A55-140B-447B-ACF1-2AD2F4106E48}" type="presParOf" srcId="{0BD2F349-1DA0-49F7-8412-C30C498D68D6}" destId="{16E2C823-F575-4C7F-87D9-B9CA99DB4FB9}" srcOrd="1" destOrd="0" presId="urn:microsoft.com/office/officeart/2009/3/layout/HorizontalOrganizationChart"/>
    <dgm:cxn modelId="{88DAB5A8-1EB0-44E3-93CC-5AFF9548EE16}" type="presParOf" srcId="{354D630F-ECAB-4E2E-81C3-6F044B49C7CF}" destId="{53C470BD-04C7-4D11-96FC-8E8FA1995D64}" srcOrd="1" destOrd="0" presId="urn:microsoft.com/office/officeart/2009/3/layout/HorizontalOrganizationChart"/>
    <dgm:cxn modelId="{C43D2A34-F52B-45F8-9CD6-280195ADAC87}" type="presParOf" srcId="{354D630F-ECAB-4E2E-81C3-6F044B49C7CF}" destId="{EE83C0C8-68FD-4A01-A57D-57B9C46635E5}" srcOrd="2" destOrd="0" presId="urn:microsoft.com/office/officeart/2009/3/layout/HorizontalOrganizationChart"/>
    <dgm:cxn modelId="{72EB4ADB-A710-4CB7-A185-879ED979B0F3}" type="presParOf" srcId="{DA9C63C7-541D-4531-8C54-ACE8E7CA4DA2}" destId="{F38F7194-C08D-4C11-AD2B-5A6CBFBB0401}" srcOrd="2" destOrd="0" presId="urn:microsoft.com/office/officeart/2009/3/layout/HorizontalOrganizationChart"/>
    <dgm:cxn modelId="{EED4089D-DE43-4330-A9AE-E70C67C8A2B1}" type="presParOf" srcId="{DA9C63C7-541D-4531-8C54-ACE8E7CA4DA2}" destId="{3E84EA00-4293-42A2-A763-A9AE492F5A97}" srcOrd="3" destOrd="0" presId="urn:microsoft.com/office/officeart/2009/3/layout/HorizontalOrganizationChart"/>
    <dgm:cxn modelId="{2F100B52-4A71-446C-A50B-02E5092AE97F}" type="presParOf" srcId="{3E84EA00-4293-42A2-A763-A9AE492F5A97}" destId="{3FD49857-2221-4795-9DA2-2C8F815D02BC}" srcOrd="0" destOrd="0" presId="urn:microsoft.com/office/officeart/2009/3/layout/HorizontalOrganizationChart"/>
    <dgm:cxn modelId="{C709BDD6-9643-4E61-ADCF-963D2895650B}" type="presParOf" srcId="{3FD49857-2221-4795-9DA2-2C8F815D02BC}" destId="{39A0C231-D0C9-4E44-82BF-37E5769CED8A}" srcOrd="0" destOrd="0" presId="urn:microsoft.com/office/officeart/2009/3/layout/HorizontalOrganizationChart"/>
    <dgm:cxn modelId="{ECA47222-60C4-492E-90C6-23ED4E7485D3}" type="presParOf" srcId="{3FD49857-2221-4795-9DA2-2C8F815D02BC}" destId="{D7C510C3-DDCC-462E-B995-729BE4C4F179}" srcOrd="1" destOrd="0" presId="urn:microsoft.com/office/officeart/2009/3/layout/HorizontalOrganizationChart"/>
    <dgm:cxn modelId="{81B3C7BD-966A-4550-925B-9D743F413A27}" type="presParOf" srcId="{3E84EA00-4293-42A2-A763-A9AE492F5A97}" destId="{BF092889-BBFF-4BC9-82B6-996CD021BFD4}" srcOrd="1" destOrd="0" presId="urn:microsoft.com/office/officeart/2009/3/layout/HorizontalOrganizationChart"/>
    <dgm:cxn modelId="{CD87A90F-6C25-491A-AF7E-9D99FBFC019B}" type="presParOf" srcId="{3E84EA00-4293-42A2-A763-A9AE492F5A97}" destId="{06FFE099-3B52-4C4C-A0DF-3ED9D8233725}" srcOrd="2" destOrd="0" presId="urn:microsoft.com/office/officeart/2009/3/layout/HorizontalOrganizationChart"/>
    <dgm:cxn modelId="{C5DEB170-A404-4EFB-9562-940F2ED6D2CB}" type="presParOf" srcId="{DA9C63C7-541D-4531-8C54-ACE8E7CA4DA2}" destId="{0C2C70E6-8750-4C70-BC68-E45D44896C3E}" srcOrd="4" destOrd="0" presId="urn:microsoft.com/office/officeart/2009/3/layout/HorizontalOrganizationChart"/>
    <dgm:cxn modelId="{09D5C55B-C5E8-4268-8594-554CD8423B2B}" type="presParOf" srcId="{DA9C63C7-541D-4531-8C54-ACE8E7CA4DA2}" destId="{369AF4D5-2B68-44A3-B3E1-41EA13520C79}" srcOrd="5" destOrd="0" presId="urn:microsoft.com/office/officeart/2009/3/layout/HorizontalOrganizationChart"/>
    <dgm:cxn modelId="{453BA063-B536-421E-BF5F-E169FEA74C27}" type="presParOf" srcId="{369AF4D5-2B68-44A3-B3E1-41EA13520C79}" destId="{91935FCD-32DE-4799-81FF-CA3BDAB7C0BE}" srcOrd="0" destOrd="0" presId="urn:microsoft.com/office/officeart/2009/3/layout/HorizontalOrganizationChart"/>
    <dgm:cxn modelId="{4945FE77-CBCD-443E-9F0B-4AF0204D4BF2}" type="presParOf" srcId="{91935FCD-32DE-4799-81FF-CA3BDAB7C0BE}" destId="{431E0F07-CA71-4FB4-A808-B5D4756E203A}" srcOrd="0" destOrd="0" presId="urn:microsoft.com/office/officeart/2009/3/layout/HorizontalOrganizationChart"/>
    <dgm:cxn modelId="{AB52AEE5-EC4E-43C4-9A7B-F9A9131E3129}" type="presParOf" srcId="{91935FCD-32DE-4799-81FF-CA3BDAB7C0BE}" destId="{7ABDC4D7-DCF0-4016-AE6F-18011ABECCFD}" srcOrd="1" destOrd="0" presId="urn:microsoft.com/office/officeart/2009/3/layout/HorizontalOrganizationChart"/>
    <dgm:cxn modelId="{8E2E383D-E22B-4A46-8A00-8A0FB9B11C80}" type="presParOf" srcId="{369AF4D5-2B68-44A3-B3E1-41EA13520C79}" destId="{8B4C1DCC-4719-42CA-83B5-E684C9BA25E4}" srcOrd="1" destOrd="0" presId="urn:microsoft.com/office/officeart/2009/3/layout/HorizontalOrganizationChart"/>
    <dgm:cxn modelId="{189B98C2-42AF-4654-8AB7-2875B40E5014}" type="presParOf" srcId="{369AF4D5-2B68-44A3-B3E1-41EA13520C79}" destId="{8CE7A679-E581-483D-8773-8ABB7F5BF2C4}" srcOrd="2" destOrd="0" presId="urn:microsoft.com/office/officeart/2009/3/layout/HorizontalOrganizationChart"/>
    <dgm:cxn modelId="{191DB836-46B0-4399-A768-CF48E2C7CD8B}" type="presParOf" srcId="{DA9C63C7-541D-4531-8C54-ACE8E7CA4DA2}" destId="{E09D8946-3233-470D-AE98-0C99A6C4088A}" srcOrd="6" destOrd="0" presId="urn:microsoft.com/office/officeart/2009/3/layout/HorizontalOrganizationChart"/>
    <dgm:cxn modelId="{43BDF1A9-99B8-4DD6-BB59-B3918A781D64}" type="presParOf" srcId="{DA9C63C7-541D-4531-8C54-ACE8E7CA4DA2}" destId="{68BABB64-928A-4A45-AFDC-97C68E88E91C}" srcOrd="7" destOrd="0" presId="urn:microsoft.com/office/officeart/2009/3/layout/HorizontalOrganizationChart"/>
    <dgm:cxn modelId="{4A84B7B7-54C4-4F78-83F8-3A51F5CA42C8}" type="presParOf" srcId="{68BABB64-928A-4A45-AFDC-97C68E88E91C}" destId="{57C1ECFA-42CA-4AA4-9611-401C44C81C24}" srcOrd="0" destOrd="0" presId="urn:microsoft.com/office/officeart/2009/3/layout/HorizontalOrganizationChart"/>
    <dgm:cxn modelId="{181B0794-69B8-4584-9EC8-9F5C892AD9AD}" type="presParOf" srcId="{57C1ECFA-42CA-4AA4-9611-401C44C81C24}" destId="{1525409A-D092-4614-85BD-47B85DFC4ACE}" srcOrd="0" destOrd="0" presId="urn:microsoft.com/office/officeart/2009/3/layout/HorizontalOrganizationChart"/>
    <dgm:cxn modelId="{B4AE721A-9E50-47BD-85BB-D538A670D0C6}" type="presParOf" srcId="{57C1ECFA-42CA-4AA4-9611-401C44C81C24}" destId="{6004B54B-318B-4FAC-81E0-BD529F2A1B67}" srcOrd="1" destOrd="0" presId="urn:microsoft.com/office/officeart/2009/3/layout/HorizontalOrganizationChart"/>
    <dgm:cxn modelId="{DB40D494-78C1-4824-B292-211B9D8AB68F}" type="presParOf" srcId="{68BABB64-928A-4A45-AFDC-97C68E88E91C}" destId="{341C407E-50C5-4ADB-B828-7E1F6B435BAD}" srcOrd="1" destOrd="0" presId="urn:microsoft.com/office/officeart/2009/3/layout/HorizontalOrganizationChart"/>
    <dgm:cxn modelId="{CE93F46F-A395-4EE2-BA16-0605934CC9DE}" type="presParOf" srcId="{68BABB64-928A-4A45-AFDC-97C68E88E91C}" destId="{90BE46CF-ED75-4BB4-9228-5CEC8A179A71}" srcOrd="2" destOrd="0" presId="urn:microsoft.com/office/officeart/2009/3/layout/HorizontalOrganizationChart"/>
    <dgm:cxn modelId="{132BD4A1-C225-47B1-8EB9-563E1394A9C0}" type="presParOf" srcId="{F68F4125-D927-4FE7-902C-3A2FCEECD106}" destId="{89D7BA5F-89F7-4F12-8B4A-5B70DE31DF46}" srcOrd="2" destOrd="0" presId="urn:microsoft.com/office/officeart/2009/3/layout/HorizontalOrganizationChart"/>
    <dgm:cxn modelId="{5E68CAD1-8E1C-4797-8E91-CDABEE045FA0}" type="presParOf" srcId="{B58B2A11-39C5-4B1D-AA88-3C67B411DDD0}" destId="{EB6F4C6C-7069-46EF-ABD1-862069D0CB7B}" srcOrd="4" destOrd="0" presId="urn:microsoft.com/office/officeart/2009/3/layout/HorizontalOrganizationChart"/>
    <dgm:cxn modelId="{1B586516-FE06-4C22-880C-F94FA104DC78}" type="presParOf" srcId="{B58B2A11-39C5-4B1D-AA88-3C67B411DDD0}" destId="{9AC18E26-4542-4A92-A047-2C43294C97F0}" srcOrd="5" destOrd="0" presId="urn:microsoft.com/office/officeart/2009/3/layout/HorizontalOrganizationChart"/>
    <dgm:cxn modelId="{5AFE425A-5757-4F44-AE4A-08F956021E57}" type="presParOf" srcId="{9AC18E26-4542-4A92-A047-2C43294C97F0}" destId="{E4A83031-47FF-42D9-A33E-415ABEBA7B0B}" srcOrd="0" destOrd="0" presId="urn:microsoft.com/office/officeart/2009/3/layout/HorizontalOrganizationChart"/>
    <dgm:cxn modelId="{DC4EA40E-4833-49D2-BE96-7A62960A499A}" type="presParOf" srcId="{E4A83031-47FF-42D9-A33E-415ABEBA7B0B}" destId="{B13E1C3E-616B-482A-A02B-DEE3F634A38A}" srcOrd="0" destOrd="0" presId="urn:microsoft.com/office/officeart/2009/3/layout/HorizontalOrganizationChart"/>
    <dgm:cxn modelId="{83D55AAF-7528-4D59-BFAC-0A9E4236067F}" type="presParOf" srcId="{E4A83031-47FF-42D9-A33E-415ABEBA7B0B}" destId="{1D90FC68-0925-458F-87AC-2ACAB61FA28C}" srcOrd="1" destOrd="0" presId="urn:microsoft.com/office/officeart/2009/3/layout/HorizontalOrganizationChart"/>
    <dgm:cxn modelId="{5B977080-2372-48AF-9E62-062896D667BD}" type="presParOf" srcId="{9AC18E26-4542-4A92-A047-2C43294C97F0}" destId="{DEE6CB88-51D9-44A7-A627-1ED5A42CE2E8}" srcOrd="1" destOrd="0" presId="urn:microsoft.com/office/officeart/2009/3/layout/HorizontalOrganizationChart"/>
    <dgm:cxn modelId="{FD82BF74-69D5-433E-ACE5-A676E5731126}" type="presParOf" srcId="{DEE6CB88-51D9-44A7-A627-1ED5A42CE2E8}" destId="{A7E3455D-A29A-44A1-B9F3-92B5EFE51653}" srcOrd="0" destOrd="0" presId="urn:microsoft.com/office/officeart/2009/3/layout/HorizontalOrganizationChart"/>
    <dgm:cxn modelId="{5CA4048C-A383-4EA6-AEBA-8B30E922748B}" type="presParOf" srcId="{DEE6CB88-51D9-44A7-A627-1ED5A42CE2E8}" destId="{F010C3A8-C4E9-48FE-9227-4143DFD08029}" srcOrd="1" destOrd="0" presId="urn:microsoft.com/office/officeart/2009/3/layout/HorizontalOrganizationChart"/>
    <dgm:cxn modelId="{6C5D514C-A5AA-42AF-AD14-83F498AF6F04}" type="presParOf" srcId="{F010C3A8-C4E9-48FE-9227-4143DFD08029}" destId="{498B7300-CC01-4898-8B28-AE404E45F75C}" srcOrd="0" destOrd="0" presId="urn:microsoft.com/office/officeart/2009/3/layout/HorizontalOrganizationChart"/>
    <dgm:cxn modelId="{1528D7C9-F6CC-4C16-9612-D4B8E3F35B96}" type="presParOf" srcId="{498B7300-CC01-4898-8B28-AE404E45F75C}" destId="{FE26F6D0-14F9-44ED-8789-7A1BEC161C97}" srcOrd="0" destOrd="0" presId="urn:microsoft.com/office/officeart/2009/3/layout/HorizontalOrganizationChart"/>
    <dgm:cxn modelId="{BAD95156-1847-4A98-B7A7-66D2F4B9D414}" type="presParOf" srcId="{498B7300-CC01-4898-8B28-AE404E45F75C}" destId="{4C41DEC9-2614-46B3-918F-1E24B8BA3C13}" srcOrd="1" destOrd="0" presId="urn:microsoft.com/office/officeart/2009/3/layout/HorizontalOrganizationChart"/>
    <dgm:cxn modelId="{F60F81BB-4EB0-45F3-8C36-B119233419BB}" type="presParOf" srcId="{F010C3A8-C4E9-48FE-9227-4143DFD08029}" destId="{9B1D2F81-946E-4E41-BBD7-5F84EFAD9A95}" srcOrd="1" destOrd="0" presId="urn:microsoft.com/office/officeart/2009/3/layout/HorizontalOrganizationChart"/>
    <dgm:cxn modelId="{6243B9AF-BC68-44EA-B433-98650C7A4D6B}" type="presParOf" srcId="{F010C3A8-C4E9-48FE-9227-4143DFD08029}" destId="{7AAA58E7-F77E-4BBB-9AA7-922690BFC89B}" srcOrd="2" destOrd="0" presId="urn:microsoft.com/office/officeart/2009/3/layout/HorizontalOrganizationChart"/>
    <dgm:cxn modelId="{DDD8932E-9D41-4DFF-B010-7DAAB1BF0B15}" type="presParOf" srcId="{9AC18E26-4542-4A92-A047-2C43294C97F0}" destId="{E5AF3F81-83E5-45ED-96B2-7A0AADC87660}" srcOrd="2" destOrd="0" presId="urn:microsoft.com/office/officeart/2009/3/layout/HorizontalOrganizationChart"/>
    <dgm:cxn modelId="{D5450E90-85CA-4A11-A327-A05935B62539}" type="presParOf" srcId="{F1B97A64-34C9-4833-8703-3A92B52E85E6}" destId="{1B3D7E30-7F8A-4E05-9A8E-A385CD86C9B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C5B1B2-7EF2-4A0D-957C-DFFBA0FACEEB}"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zh-CN" altLang="en-US"/>
        </a:p>
      </dgm:t>
    </dgm:pt>
    <dgm:pt modelId="{8066213D-09F1-4C77-813C-80681E656A5D}">
      <dgm:prSet phldrT="[文本]" custT="1"/>
      <dgm:spPr/>
      <dgm:t>
        <a:bodyPr/>
        <a:lstStyle/>
        <a:p>
          <a:r>
            <a:rPr lang="zh-CN" altLang="en-US" sz="2000" b="1">
              <a:latin typeface="微软雅黑" panose="020B0503020204020204" pitchFamily="34" charset="-122"/>
              <a:ea typeface="微软雅黑" panose="020B0503020204020204" pitchFamily="34" charset="-122"/>
              <a:cs typeface="STZhongsong" charset="0"/>
            </a:rPr>
            <a:t>开放式</a:t>
          </a:r>
          <a:endParaRPr lang="en-US" altLang="zh-CN" sz="2000" b="1">
            <a:latin typeface="微软雅黑" panose="020B0503020204020204" pitchFamily="34" charset="-122"/>
            <a:ea typeface="微软雅黑" panose="020B0503020204020204" pitchFamily="34" charset="-122"/>
            <a:cs typeface="STZhongsong" charset="0"/>
          </a:endParaRPr>
        </a:p>
        <a:p>
          <a:r>
            <a:rPr lang="zh-CN" altLang="en-US" sz="2000" b="1">
              <a:latin typeface="微软雅黑" panose="020B0503020204020204" pitchFamily="34" charset="-122"/>
              <a:ea typeface="微软雅黑" panose="020B0503020204020204" pitchFamily="34" charset="-122"/>
              <a:cs typeface="STZhongsong" charset="0"/>
            </a:rPr>
            <a:t>管理平台</a:t>
          </a:r>
          <a:endParaRPr lang="zh-CN" altLang="en-US" sz="2000" b="1" dirty="0">
            <a:latin typeface="微软雅黑" panose="020B0503020204020204" pitchFamily="34" charset="-122"/>
            <a:ea typeface="微软雅黑" panose="020B0503020204020204" pitchFamily="34" charset="-122"/>
            <a:cs typeface="STZhongsong" charset="0"/>
          </a:endParaRPr>
        </a:p>
      </dgm:t>
    </dgm:pt>
    <dgm:pt modelId="{B30F037A-F66D-462C-B054-BFECF6CCC4DC}" type="parTrans" cxnId="{DABFDDB5-117C-49FA-83C5-36BEDC6ED183}">
      <dgm:prSet/>
      <dgm:spPr/>
      <dgm:t>
        <a:bodyPr/>
        <a:lstStyle/>
        <a:p>
          <a:endParaRPr lang="zh-CN" altLang="en-US" b="1">
            <a:solidFill>
              <a:srgbClr val="002060"/>
            </a:solidFill>
            <a:latin typeface="微软雅黑" panose="020B0503020204020204" pitchFamily="34" charset="-122"/>
            <a:ea typeface="微软雅黑" panose="020B0503020204020204" pitchFamily="34" charset="-122"/>
            <a:cs typeface="STZhongsong" charset="0"/>
          </a:endParaRPr>
        </a:p>
      </dgm:t>
    </dgm:pt>
    <dgm:pt modelId="{A86D70AF-6F52-4401-985C-9F7889257D8F}" type="sibTrans" cxnId="{DABFDDB5-117C-49FA-83C5-36BEDC6ED183}">
      <dgm:prSet/>
      <dgm:spPr/>
      <dgm:t>
        <a:bodyPr/>
        <a:lstStyle/>
        <a:p>
          <a:endParaRPr lang="zh-CN" altLang="en-US" b="1">
            <a:solidFill>
              <a:srgbClr val="002060"/>
            </a:solidFill>
            <a:latin typeface="微软雅黑" panose="020B0503020204020204" pitchFamily="34" charset="-122"/>
            <a:ea typeface="微软雅黑" panose="020B0503020204020204" pitchFamily="34" charset="-122"/>
            <a:cs typeface="STZhongsong" charset="0"/>
          </a:endParaRPr>
        </a:p>
      </dgm:t>
    </dgm:pt>
    <dgm:pt modelId="{98888827-9021-452C-A247-7D80E042A65D}">
      <dgm:prSet phldrT="[文本]" custT="1"/>
      <dgm:spPr/>
      <dgm:t>
        <a:bodyPr/>
        <a:lstStyle/>
        <a:p>
          <a:r>
            <a:rPr lang="zh-CN" altLang="en-US" sz="1800" b="1" dirty="0">
              <a:latin typeface="微软雅黑" panose="020B0503020204020204" pitchFamily="34" charset="-122"/>
              <a:ea typeface="微软雅黑" panose="020B0503020204020204" pitchFamily="34" charset="-122"/>
              <a:cs typeface="STZhongsong" charset="0"/>
            </a:rPr>
            <a:t>政府引导监管</a:t>
          </a:r>
        </a:p>
      </dgm:t>
    </dgm:pt>
    <dgm:pt modelId="{5D030775-2A8C-45EF-8B5D-B7CC053464D9}" type="parTrans" cxnId="{C6D4B69F-5744-4A0B-AB17-5BA4DAAAC6AD}">
      <dgm:prSet/>
      <dgm:spPr/>
      <dgm:t>
        <a:bodyPr/>
        <a:lstStyle/>
        <a:p>
          <a:endParaRPr lang="zh-CN" altLang="en-US" b="1">
            <a:solidFill>
              <a:srgbClr val="002060"/>
            </a:solidFill>
            <a:latin typeface="微软雅黑" panose="020B0503020204020204" pitchFamily="34" charset="-122"/>
            <a:ea typeface="微软雅黑" panose="020B0503020204020204" pitchFamily="34" charset="-122"/>
            <a:cs typeface="STZhongsong" charset="0"/>
          </a:endParaRPr>
        </a:p>
      </dgm:t>
    </dgm:pt>
    <dgm:pt modelId="{10682232-D7EA-459E-8796-6BCD67C6A9C9}" type="sibTrans" cxnId="{C6D4B69F-5744-4A0B-AB17-5BA4DAAAC6AD}">
      <dgm:prSet/>
      <dgm:spPr/>
      <dgm:t>
        <a:bodyPr/>
        <a:lstStyle/>
        <a:p>
          <a:endParaRPr lang="zh-CN" altLang="en-US" b="1">
            <a:solidFill>
              <a:srgbClr val="002060"/>
            </a:solidFill>
            <a:latin typeface="微软雅黑" panose="020B0503020204020204" pitchFamily="34" charset="-122"/>
            <a:ea typeface="微软雅黑" panose="020B0503020204020204" pitchFamily="34" charset="-122"/>
            <a:cs typeface="STZhongsong" charset="0"/>
          </a:endParaRPr>
        </a:p>
      </dgm:t>
    </dgm:pt>
    <dgm:pt modelId="{DCAEADDB-CF0B-489F-9EAE-74026B4DFDBF}">
      <dgm:prSet phldrT="[文本]" custT="1"/>
      <dgm:spPr/>
      <dgm:t>
        <a:bodyPr/>
        <a:lstStyle/>
        <a:p>
          <a:r>
            <a:rPr lang="zh-CN" altLang="en-US" sz="1800" b="1" dirty="0">
              <a:latin typeface="微软雅黑" panose="020B0503020204020204" pitchFamily="34" charset="-122"/>
              <a:ea typeface="微软雅黑" panose="020B0503020204020204" pitchFamily="34" charset="-122"/>
              <a:cs typeface="STZhongsong" charset="0"/>
            </a:rPr>
            <a:t>社会</a:t>
          </a:r>
          <a:endParaRPr lang="en-US" altLang="zh-CN" sz="1800" b="1" dirty="0">
            <a:latin typeface="微软雅黑" panose="020B0503020204020204" pitchFamily="34" charset="-122"/>
            <a:ea typeface="微软雅黑" panose="020B0503020204020204" pitchFamily="34" charset="-122"/>
            <a:cs typeface="STZhongsong" charset="0"/>
          </a:endParaRPr>
        </a:p>
        <a:p>
          <a:r>
            <a:rPr lang="zh-CN" altLang="en-US" sz="1800" b="1" dirty="0">
              <a:latin typeface="微软雅黑" panose="020B0503020204020204" pitchFamily="34" charset="-122"/>
              <a:ea typeface="微软雅黑" panose="020B0503020204020204" pitchFamily="34" charset="-122"/>
              <a:cs typeface="STZhongsong" charset="0"/>
            </a:rPr>
            <a:t>监督</a:t>
          </a:r>
        </a:p>
      </dgm:t>
    </dgm:pt>
    <dgm:pt modelId="{9B72B7F3-943A-4B48-80DA-72AC9533531C}" type="parTrans" cxnId="{61DCA180-0980-425C-AFE4-93C8AB942E92}">
      <dgm:prSet/>
      <dgm:spPr/>
      <dgm:t>
        <a:bodyPr/>
        <a:lstStyle/>
        <a:p>
          <a:endParaRPr lang="zh-CN" altLang="en-US" b="1">
            <a:solidFill>
              <a:srgbClr val="002060"/>
            </a:solidFill>
            <a:latin typeface="微软雅黑" panose="020B0503020204020204" pitchFamily="34" charset="-122"/>
            <a:ea typeface="微软雅黑" panose="020B0503020204020204" pitchFamily="34" charset="-122"/>
            <a:cs typeface="STZhongsong" charset="0"/>
          </a:endParaRPr>
        </a:p>
      </dgm:t>
    </dgm:pt>
    <dgm:pt modelId="{8D2F1D1F-6E31-45C8-AC2E-DF908FC87D37}" type="sibTrans" cxnId="{61DCA180-0980-425C-AFE4-93C8AB942E92}">
      <dgm:prSet/>
      <dgm:spPr/>
      <dgm:t>
        <a:bodyPr/>
        <a:lstStyle/>
        <a:p>
          <a:endParaRPr lang="zh-CN" altLang="en-US" b="1">
            <a:solidFill>
              <a:srgbClr val="002060"/>
            </a:solidFill>
            <a:latin typeface="微软雅黑" panose="020B0503020204020204" pitchFamily="34" charset="-122"/>
            <a:ea typeface="微软雅黑" panose="020B0503020204020204" pitchFamily="34" charset="-122"/>
            <a:cs typeface="STZhongsong" charset="0"/>
          </a:endParaRPr>
        </a:p>
      </dgm:t>
    </dgm:pt>
    <dgm:pt modelId="{D2C18532-D8D1-4531-92D0-6D12E0C57542}">
      <dgm:prSet phldrT="[文本]" custT="1"/>
      <dgm:spPr/>
      <dgm:t>
        <a:bodyPr/>
        <a:lstStyle/>
        <a:p>
          <a:r>
            <a:rPr lang="zh-CN" altLang="en-US" sz="1800" b="1">
              <a:latin typeface="微软雅黑" panose="020B0503020204020204" pitchFamily="34" charset="-122"/>
              <a:ea typeface="微软雅黑" panose="020B0503020204020204" pitchFamily="34" charset="-122"/>
              <a:cs typeface="STZhongsong" charset="0"/>
            </a:rPr>
            <a:t>企业申报施治</a:t>
          </a:r>
          <a:endParaRPr lang="zh-CN" altLang="en-US" sz="1800" b="1" dirty="0">
            <a:latin typeface="微软雅黑" panose="020B0503020204020204" pitchFamily="34" charset="-122"/>
            <a:ea typeface="微软雅黑" panose="020B0503020204020204" pitchFamily="34" charset="-122"/>
            <a:cs typeface="STZhongsong" charset="0"/>
          </a:endParaRPr>
        </a:p>
      </dgm:t>
    </dgm:pt>
    <dgm:pt modelId="{57C426D2-29B8-4225-A826-2307006447C4}" type="parTrans" cxnId="{C371A65E-454E-4FDB-9D59-7FFFBB76F641}">
      <dgm:prSet/>
      <dgm:spPr/>
      <dgm:t>
        <a:bodyPr/>
        <a:lstStyle/>
        <a:p>
          <a:endParaRPr lang="zh-CN" altLang="en-US" b="1">
            <a:solidFill>
              <a:srgbClr val="002060"/>
            </a:solidFill>
            <a:latin typeface="微软雅黑" panose="020B0503020204020204" pitchFamily="34" charset="-122"/>
            <a:ea typeface="微软雅黑" panose="020B0503020204020204" pitchFamily="34" charset="-122"/>
            <a:cs typeface="STZhongsong" charset="0"/>
          </a:endParaRPr>
        </a:p>
      </dgm:t>
    </dgm:pt>
    <dgm:pt modelId="{AC597E85-78AB-43BE-B8C1-9DE8350DE1F1}" type="sibTrans" cxnId="{C371A65E-454E-4FDB-9D59-7FFFBB76F641}">
      <dgm:prSet/>
      <dgm:spPr/>
      <dgm:t>
        <a:bodyPr/>
        <a:lstStyle/>
        <a:p>
          <a:endParaRPr lang="zh-CN" altLang="en-US" b="1">
            <a:solidFill>
              <a:srgbClr val="002060"/>
            </a:solidFill>
            <a:latin typeface="微软雅黑" panose="020B0503020204020204" pitchFamily="34" charset="-122"/>
            <a:ea typeface="微软雅黑" panose="020B0503020204020204" pitchFamily="34" charset="-122"/>
            <a:cs typeface="STZhongsong" charset="0"/>
          </a:endParaRPr>
        </a:p>
      </dgm:t>
    </dgm:pt>
    <dgm:pt modelId="{F39ABAB7-901D-4DD5-9E08-297953813CF8}">
      <dgm:prSet phldrT="[文本]" custT="1"/>
      <dgm:spPr/>
      <dgm:t>
        <a:bodyPr/>
        <a:lstStyle/>
        <a:p>
          <a:r>
            <a:rPr lang="zh-CN" altLang="en-US" sz="1800" b="1">
              <a:latin typeface="微软雅黑" panose="020B0503020204020204" pitchFamily="34" charset="-122"/>
              <a:ea typeface="微软雅黑" panose="020B0503020204020204" pitchFamily="34" charset="-122"/>
              <a:cs typeface="STZhongsong" charset="0"/>
            </a:rPr>
            <a:t>第三方参与</a:t>
          </a:r>
          <a:endParaRPr lang="zh-CN" altLang="en-US" sz="1800" b="1" dirty="0">
            <a:latin typeface="微软雅黑" panose="020B0503020204020204" pitchFamily="34" charset="-122"/>
            <a:ea typeface="微软雅黑" panose="020B0503020204020204" pitchFamily="34" charset="-122"/>
            <a:cs typeface="STZhongsong" charset="0"/>
          </a:endParaRPr>
        </a:p>
      </dgm:t>
    </dgm:pt>
    <dgm:pt modelId="{9C0669BA-9DC4-4521-B55F-BBE3FAC49C6D}" type="sibTrans" cxnId="{61789310-2025-4253-892E-6E25DDE6BB8E}">
      <dgm:prSet/>
      <dgm:spPr/>
      <dgm:t>
        <a:bodyPr/>
        <a:lstStyle/>
        <a:p>
          <a:endParaRPr lang="zh-CN" altLang="en-US" b="1">
            <a:solidFill>
              <a:srgbClr val="002060"/>
            </a:solidFill>
            <a:latin typeface="微软雅黑" panose="020B0503020204020204" pitchFamily="34" charset="-122"/>
            <a:ea typeface="微软雅黑" panose="020B0503020204020204" pitchFamily="34" charset="-122"/>
            <a:cs typeface="STZhongsong" charset="0"/>
          </a:endParaRPr>
        </a:p>
      </dgm:t>
    </dgm:pt>
    <dgm:pt modelId="{C2EC10EC-F6D3-4E09-B19B-868FDF87B209}" type="parTrans" cxnId="{61789310-2025-4253-892E-6E25DDE6BB8E}">
      <dgm:prSet/>
      <dgm:spPr/>
      <dgm:t>
        <a:bodyPr/>
        <a:lstStyle/>
        <a:p>
          <a:endParaRPr lang="zh-CN" altLang="en-US" b="1">
            <a:solidFill>
              <a:srgbClr val="002060"/>
            </a:solidFill>
            <a:latin typeface="微软雅黑" panose="020B0503020204020204" pitchFamily="34" charset="-122"/>
            <a:ea typeface="微软雅黑" panose="020B0503020204020204" pitchFamily="34" charset="-122"/>
            <a:cs typeface="STZhongsong" charset="0"/>
          </a:endParaRPr>
        </a:p>
      </dgm:t>
    </dgm:pt>
    <dgm:pt modelId="{B5D8A056-739D-4B92-A5DB-ECC7E53E986C}" type="pres">
      <dgm:prSet presAssocID="{75C5B1B2-7EF2-4A0D-957C-DFFBA0FACEEB}" presName="Name0" presStyleCnt="0">
        <dgm:presLayoutVars>
          <dgm:chMax val="1"/>
          <dgm:dir/>
          <dgm:animLvl val="ctr"/>
          <dgm:resizeHandles val="exact"/>
        </dgm:presLayoutVars>
      </dgm:prSet>
      <dgm:spPr/>
    </dgm:pt>
    <dgm:pt modelId="{4BBDD3DD-E665-4D38-BE8D-4A77D99DAFD0}" type="pres">
      <dgm:prSet presAssocID="{8066213D-09F1-4C77-813C-80681E656A5D}" presName="centerShape" presStyleLbl="node0" presStyleIdx="0" presStyleCnt="1" custLinFactNeighborX="544" custLinFactNeighborY="717"/>
      <dgm:spPr/>
    </dgm:pt>
    <dgm:pt modelId="{6C8A1075-A38E-4557-9FDE-7D9E695FE73E}" type="pres">
      <dgm:prSet presAssocID="{98888827-9021-452C-A247-7D80E042A65D}" presName="node" presStyleLbl="node1" presStyleIdx="0" presStyleCnt="4">
        <dgm:presLayoutVars>
          <dgm:bulletEnabled val="1"/>
        </dgm:presLayoutVars>
      </dgm:prSet>
      <dgm:spPr/>
    </dgm:pt>
    <dgm:pt modelId="{117E05B8-9F61-4463-A65B-8C67EF607FC3}" type="pres">
      <dgm:prSet presAssocID="{98888827-9021-452C-A247-7D80E042A65D}" presName="dummy" presStyleCnt="0"/>
      <dgm:spPr/>
    </dgm:pt>
    <dgm:pt modelId="{B06AB526-A921-4B35-8004-72C5B9B384D7}" type="pres">
      <dgm:prSet presAssocID="{10682232-D7EA-459E-8796-6BCD67C6A9C9}" presName="sibTrans" presStyleLbl="sibTrans2D1" presStyleIdx="0" presStyleCnt="4" custLinFactNeighborX="-262" custLinFactNeighborY="-363"/>
      <dgm:spPr/>
    </dgm:pt>
    <dgm:pt modelId="{ACEFD5D8-590F-4B78-8A3F-C1EC5BDFA537}" type="pres">
      <dgm:prSet presAssocID="{DCAEADDB-CF0B-489F-9EAE-74026B4DFDBF}" presName="node" presStyleLbl="node1" presStyleIdx="1" presStyleCnt="4">
        <dgm:presLayoutVars>
          <dgm:bulletEnabled val="1"/>
        </dgm:presLayoutVars>
      </dgm:prSet>
      <dgm:spPr/>
    </dgm:pt>
    <dgm:pt modelId="{F83FF509-762B-4358-B066-7EDA6A29F63F}" type="pres">
      <dgm:prSet presAssocID="{DCAEADDB-CF0B-489F-9EAE-74026B4DFDBF}" presName="dummy" presStyleCnt="0"/>
      <dgm:spPr/>
    </dgm:pt>
    <dgm:pt modelId="{7CD60892-C795-4B32-8DFD-7D4B1D23EBF7}" type="pres">
      <dgm:prSet presAssocID="{8D2F1D1F-6E31-45C8-AC2E-DF908FC87D37}" presName="sibTrans" presStyleLbl="sibTrans2D1" presStyleIdx="1" presStyleCnt="4"/>
      <dgm:spPr/>
    </dgm:pt>
    <dgm:pt modelId="{31F6CA4E-8434-4DE0-B312-25867C841265}" type="pres">
      <dgm:prSet presAssocID="{D2C18532-D8D1-4531-92D0-6D12E0C57542}" presName="node" presStyleLbl="node1" presStyleIdx="2" presStyleCnt="4">
        <dgm:presLayoutVars>
          <dgm:bulletEnabled val="1"/>
        </dgm:presLayoutVars>
      </dgm:prSet>
      <dgm:spPr/>
    </dgm:pt>
    <dgm:pt modelId="{2DB69D1C-E805-4A05-AB6E-0CBE51DDAE84}" type="pres">
      <dgm:prSet presAssocID="{D2C18532-D8D1-4531-92D0-6D12E0C57542}" presName="dummy" presStyleCnt="0"/>
      <dgm:spPr/>
    </dgm:pt>
    <dgm:pt modelId="{19D93363-01FD-4B33-94A1-BD2D18674953}" type="pres">
      <dgm:prSet presAssocID="{AC597E85-78AB-43BE-B8C1-9DE8350DE1F1}" presName="sibTrans" presStyleLbl="sibTrans2D1" presStyleIdx="2" presStyleCnt="4"/>
      <dgm:spPr/>
    </dgm:pt>
    <dgm:pt modelId="{D76886BA-7D4D-4086-A285-60B9EA750FCB}" type="pres">
      <dgm:prSet presAssocID="{F39ABAB7-901D-4DD5-9E08-297953813CF8}" presName="node" presStyleLbl="node1" presStyleIdx="3" presStyleCnt="4">
        <dgm:presLayoutVars>
          <dgm:bulletEnabled val="1"/>
        </dgm:presLayoutVars>
      </dgm:prSet>
      <dgm:spPr/>
    </dgm:pt>
    <dgm:pt modelId="{BDFE1EDA-C470-4EBE-B7E9-3CD907AEAF3C}" type="pres">
      <dgm:prSet presAssocID="{F39ABAB7-901D-4DD5-9E08-297953813CF8}" presName="dummy" presStyleCnt="0"/>
      <dgm:spPr/>
    </dgm:pt>
    <dgm:pt modelId="{F02D05F9-EE90-414C-8DDD-D141F5129610}" type="pres">
      <dgm:prSet presAssocID="{9C0669BA-9DC4-4521-B55F-BBE3FAC49C6D}" presName="sibTrans" presStyleLbl="sibTrans2D1" presStyleIdx="3" presStyleCnt="4"/>
      <dgm:spPr/>
    </dgm:pt>
  </dgm:ptLst>
  <dgm:cxnLst>
    <dgm:cxn modelId="{61789310-2025-4253-892E-6E25DDE6BB8E}" srcId="{8066213D-09F1-4C77-813C-80681E656A5D}" destId="{F39ABAB7-901D-4DD5-9E08-297953813CF8}" srcOrd="3" destOrd="0" parTransId="{C2EC10EC-F6D3-4E09-B19B-868FDF87B209}" sibTransId="{9C0669BA-9DC4-4521-B55F-BBE3FAC49C6D}"/>
    <dgm:cxn modelId="{77F60616-18FF-4606-BC4D-D2CC968F7467}" type="presOf" srcId="{9C0669BA-9DC4-4521-B55F-BBE3FAC49C6D}" destId="{F02D05F9-EE90-414C-8DDD-D141F5129610}" srcOrd="0" destOrd="0" presId="urn:microsoft.com/office/officeart/2005/8/layout/radial6"/>
    <dgm:cxn modelId="{ADFDA023-C86B-478E-8E23-A8A40E501EEE}" type="presOf" srcId="{75C5B1B2-7EF2-4A0D-957C-DFFBA0FACEEB}" destId="{B5D8A056-739D-4B92-A5DB-ECC7E53E986C}" srcOrd="0" destOrd="0" presId="urn:microsoft.com/office/officeart/2005/8/layout/radial6"/>
    <dgm:cxn modelId="{C371A65E-454E-4FDB-9D59-7FFFBB76F641}" srcId="{8066213D-09F1-4C77-813C-80681E656A5D}" destId="{D2C18532-D8D1-4531-92D0-6D12E0C57542}" srcOrd="2" destOrd="0" parTransId="{57C426D2-29B8-4225-A826-2307006447C4}" sibTransId="{AC597E85-78AB-43BE-B8C1-9DE8350DE1F1}"/>
    <dgm:cxn modelId="{EA0BA762-7B5C-41F0-8265-94CA4209957E}" type="presOf" srcId="{D2C18532-D8D1-4531-92D0-6D12E0C57542}" destId="{31F6CA4E-8434-4DE0-B312-25867C841265}" srcOrd="0" destOrd="0" presId="urn:microsoft.com/office/officeart/2005/8/layout/radial6"/>
    <dgm:cxn modelId="{F1E58F65-C10C-4C6B-B646-C7597DB5B940}" type="presOf" srcId="{10682232-D7EA-459E-8796-6BCD67C6A9C9}" destId="{B06AB526-A921-4B35-8004-72C5B9B384D7}" srcOrd="0" destOrd="0" presId="urn:microsoft.com/office/officeart/2005/8/layout/radial6"/>
    <dgm:cxn modelId="{494A6747-3546-42BD-B17A-BF4E20151C4D}" type="presOf" srcId="{F39ABAB7-901D-4DD5-9E08-297953813CF8}" destId="{D76886BA-7D4D-4086-A285-60B9EA750FCB}" srcOrd="0" destOrd="0" presId="urn:microsoft.com/office/officeart/2005/8/layout/radial6"/>
    <dgm:cxn modelId="{61DCA180-0980-425C-AFE4-93C8AB942E92}" srcId="{8066213D-09F1-4C77-813C-80681E656A5D}" destId="{DCAEADDB-CF0B-489F-9EAE-74026B4DFDBF}" srcOrd="1" destOrd="0" parTransId="{9B72B7F3-943A-4B48-80DA-72AC9533531C}" sibTransId="{8D2F1D1F-6E31-45C8-AC2E-DF908FC87D37}"/>
    <dgm:cxn modelId="{C6D4B69F-5744-4A0B-AB17-5BA4DAAAC6AD}" srcId="{8066213D-09F1-4C77-813C-80681E656A5D}" destId="{98888827-9021-452C-A247-7D80E042A65D}" srcOrd="0" destOrd="0" parTransId="{5D030775-2A8C-45EF-8B5D-B7CC053464D9}" sibTransId="{10682232-D7EA-459E-8796-6BCD67C6A9C9}"/>
    <dgm:cxn modelId="{628529B0-5F89-4031-9510-1F556A481700}" type="presOf" srcId="{DCAEADDB-CF0B-489F-9EAE-74026B4DFDBF}" destId="{ACEFD5D8-590F-4B78-8A3F-C1EC5BDFA537}" srcOrd="0" destOrd="0" presId="urn:microsoft.com/office/officeart/2005/8/layout/radial6"/>
    <dgm:cxn modelId="{DABFDDB5-117C-49FA-83C5-36BEDC6ED183}" srcId="{75C5B1B2-7EF2-4A0D-957C-DFFBA0FACEEB}" destId="{8066213D-09F1-4C77-813C-80681E656A5D}" srcOrd="0" destOrd="0" parTransId="{B30F037A-F66D-462C-B054-BFECF6CCC4DC}" sibTransId="{A86D70AF-6F52-4401-985C-9F7889257D8F}"/>
    <dgm:cxn modelId="{840254C9-BECE-4321-AB6D-1965A3913287}" type="presOf" srcId="{98888827-9021-452C-A247-7D80E042A65D}" destId="{6C8A1075-A38E-4557-9FDE-7D9E695FE73E}" srcOrd="0" destOrd="0" presId="urn:microsoft.com/office/officeart/2005/8/layout/radial6"/>
    <dgm:cxn modelId="{94A581CD-44EC-49EA-862A-B8A42A99F9EF}" type="presOf" srcId="{8066213D-09F1-4C77-813C-80681E656A5D}" destId="{4BBDD3DD-E665-4D38-BE8D-4A77D99DAFD0}" srcOrd="0" destOrd="0" presId="urn:microsoft.com/office/officeart/2005/8/layout/radial6"/>
    <dgm:cxn modelId="{62A9EFDE-FCAF-4F9E-A77A-73C6FA6693A0}" type="presOf" srcId="{AC597E85-78AB-43BE-B8C1-9DE8350DE1F1}" destId="{19D93363-01FD-4B33-94A1-BD2D18674953}" srcOrd="0" destOrd="0" presId="urn:microsoft.com/office/officeart/2005/8/layout/radial6"/>
    <dgm:cxn modelId="{3890DCFE-F10D-4B14-A389-488D15406643}" type="presOf" srcId="{8D2F1D1F-6E31-45C8-AC2E-DF908FC87D37}" destId="{7CD60892-C795-4B32-8DFD-7D4B1D23EBF7}" srcOrd="0" destOrd="0" presId="urn:microsoft.com/office/officeart/2005/8/layout/radial6"/>
    <dgm:cxn modelId="{2E0F4289-0A5D-4A44-9E5F-6EEA47F40C9C}" type="presParOf" srcId="{B5D8A056-739D-4B92-A5DB-ECC7E53E986C}" destId="{4BBDD3DD-E665-4D38-BE8D-4A77D99DAFD0}" srcOrd="0" destOrd="0" presId="urn:microsoft.com/office/officeart/2005/8/layout/radial6"/>
    <dgm:cxn modelId="{6757B36D-61D4-41F3-85F0-0E571F4DE93F}" type="presParOf" srcId="{B5D8A056-739D-4B92-A5DB-ECC7E53E986C}" destId="{6C8A1075-A38E-4557-9FDE-7D9E695FE73E}" srcOrd="1" destOrd="0" presId="urn:microsoft.com/office/officeart/2005/8/layout/radial6"/>
    <dgm:cxn modelId="{AF8A52DD-B18A-4D4B-A8B8-C11703DB2C11}" type="presParOf" srcId="{B5D8A056-739D-4B92-A5DB-ECC7E53E986C}" destId="{117E05B8-9F61-4463-A65B-8C67EF607FC3}" srcOrd="2" destOrd="0" presId="urn:microsoft.com/office/officeart/2005/8/layout/radial6"/>
    <dgm:cxn modelId="{1F96508E-7C7E-4FE0-AC4C-123691CEC341}" type="presParOf" srcId="{B5D8A056-739D-4B92-A5DB-ECC7E53E986C}" destId="{B06AB526-A921-4B35-8004-72C5B9B384D7}" srcOrd="3" destOrd="0" presId="urn:microsoft.com/office/officeart/2005/8/layout/radial6"/>
    <dgm:cxn modelId="{5CFF5542-FBED-4617-9867-795D40F49BDE}" type="presParOf" srcId="{B5D8A056-739D-4B92-A5DB-ECC7E53E986C}" destId="{ACEFD5D8-590F-4B78-8A3F-C1EC5BDFA537}" srcOrd="4" destOrd="0" presId="urn:microsoft.com/office/officeart/2005/8/layout/radial6"/>
    <dgm:cxn modelId="{4AF01211-0533-4773-8B54-7DF7974BDAF7}" type="presParOf" srcId="{B5D8A056-739D-4B92-A5DB-ECC7E53E986C}" destId="{F83FF509-762B-4358-B066-7EDA6A29F63F}" srcOrd="5" destOrd="0" presId="urn:microsoft.com/office/officeart/2005/8/layout/radial6"/>
    <dgm:cxn modelId="{89577B96-5373-4ECA-A452-F628796C96E8}" type="presParOf" srcId="{B5D8A056-739D-4B92-A5DB-ECC7E53E986C}" destId="{7CD60892-C795-4B32-8DFD-7D4B1D23EBF7}" srcOrd="6" destOrd="0" presId="urn:microsoft.com/office/officeart/2005/8/layout/radial6"/>
    <dgm:cxn modelId="{C592AA92-CEB1-493A-B13D-72A9BBC82E9A}" type="presParOf" srcId="{B5D8A056-739D-4B92-A5DB-ECC7E53E986C}" destId="{31F6CA4E-8434-4DE0-B312-25867C841265}" srcOrd="7" destOrd="0" presId="urn:microsoft.com/office/officeart/2005/8/layout/radial6"/>
    <dgm:cxn modelId="{32946C1D-27EF-442E-9D6D-E0FC850CCC62}" type="presParOf" srcId="{B5D8A056-739D-4B92-A5DB-ECC7E53E986C}" destId="{2DB69D1C-E805-4A05-AB6E-0CBE51DDAE84}" srcOrd="8" destOrd="0" presId="urn:microsoft.com/office/officeart/2005/8/layout/radial6"/>
    <dgm:cxn modelId="{9ED2F1FD-BCE9-43E2-9975-C66906FA1F54}" type="presParOf" srcId="{B5D8A056-739D-4B92-A5DB-ECC7E53E986C}" destId="{19D93363-01FD-4B33-94A1-BD2D18674953}" srcOrd="9" destOrd="0" presId="urn:microsoft.com/office/officeart/2005/8/layout/radial6"/>
    <dgm:cxn modelId="{7A82EFD9-2A97-4B5D-8BC1-7F95259C5870}" type="presParOf" srcId="{B5D8A056-739D-4B92-A5DB-ECC7E53E986C}" destId="{D76886BA-7D4D-4086-A285-60B9EA750FCB}" srcOrd="10" destOrd="0" presId="urn:microsoft.com/office/officeart/2005/8/layout/radial6"/>
    <dgm:cxn modelId="{4543F031-849E-4BC6-8E14-5F9D799588CE}" type="presParOf" srcId="{B5D8A056-739D-4B92-A5DB-ECC7E53E986C}" destId="{BDFE1EDA-C470-4EBE-B7E9-3CD907AEAF3C}" srcOrd="11" destOrd="0" presId="urn:microsoft.com/office/officeart/2005/8/layout/radial6"/>
    <dgm:cxn modelId="{BD839FFB-D92D-4612-950B-C0FA34E0CF2C}" type="presParOf" srcId="{B5D8A056-739D-4B92-A5DB-ECC7E53E986C}" destId="{F02D05F9-EE90-414C-8DDD-D141F512961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C3DF47-D063-4D60-954F-E36D13C72E97}" type="doc">
      <dgm:prSet loTypeId="urn:microsoft.com/office/officeart/2005/8/layout/arrow4" loCatId="process" qsTypeId="urn:microsoft.com/office/officeart/2005/8/quickstyle/simple2" qsCatId="simple" csTypeId="urn:microsoft.com/office/officeart/2005/8/colors/colorful4" csCatId="colorful" phldr="1"/>
      <dgm:spPr/>
      <dgm:t>
        <a:bodyPr/>
        <a:lstStyle/>
        <a:p>
          <a:endParaRPr lang="zh-CN" altLang="en-US"/>
        </a:p>
      </dgm:t>
    </dgm:pt>
    <dgm:pt modelId="{10C6B322-8AAB-4A51-86A6-C1996D8D4CD2}">
      <dgm:prSet phldrT="[文本]" custT="1"/>
      <dgm:spPr/>
      <dgm:t>
        <a:bodyPr/>
        <a:lstStyle/>
        <a:p>
          <a:r>
            <a:rPr lang="zh-CN" altLang="en-US" sz="1800" b="1" dirty="0">
              <a:latin typeface="STZhongsong" charset="0"/>
              <a:ea typeface="STZhongsong" charset="0"/>
              <a:cs typeface="STZhongsong" charset="0"/>
            </a:rPr>
            <a:t>        </a:t>
          </a:r>
          <a:endParaRPr lang="en-US" altLang="zh-CN" sz="1800" b="1" dirty="0">
            <a:latin typeface="STZhongsong" charset="0"/>
            <a:ea typeface="STZhongsong" charset="0"/>
            <a:cs typeface="STZhongsong" charset="0"/>
          </a:endParaRPr>
        </a:p>
        <a:p>
          <a:r>
            <a:rPr lang="en-US" altLang="zh-CN" sz="2000" b="1" dirty="0">
              <a:latin typeface="微软雅黑" panose="020B0503020204020204" pitchFamily="34" charset="-122"/>
              <a:ea typeface="微软雅黑" panose="020B0503020204020204" pitchFamily="34" charset="-122"/>
              <a:cs typeface="STZhongsong" charset="0"/>
            </a:rPr>
            <a:t>       </a:t>
          </a:r>
          <a:r>
            <a:rPr lang="zh-CN" altLang="en-US" sz="2000" b="1" dirty="0">
              <a:latin typeface="微软雅黑" panose="020B0503020204020204" pitchFamily="34" charset="-122"/>
              <a:ea typeface="微软雅黑" panose="020B0503020204020204" pitchFamily="34" charset="-122"/>
              <a:cs typeface="STZhongsong" charset="0"/>
            </a:rPr>
            <a:t>政府监管责任</a:t>
          </a:r>
        </a:p>
      </dgm:t>
    </dgm:pt>
    <dgm:pt modelId="{D578C729-7509-406F-B2EC-8F35376436CB}" type="parTrans" cxnId="{BB6930D5-C5EC-4ABE-BCB5-05C23FFA0673}">
      <dgm:prSet/>
      <dgm:spPr/>
      <dgm:t>
        <a:bodyPr/>
        <a:lstStyle/>
        <a:p>
          <a:endParaRPr lang="zh-CN" altLang="en-US" b="1">
            <a:latin typeface="STZhongsong" charset="0"/>
            <a:ea typeface="STZhongsong" charset="0"/>
            <a:cs typeface="STZhongsong" charset="0"/>
          </a:endParaRPr>
        </a:p>
      </dgm:t>
    </dgm:pt>
    <dgm:pt modelId="{5DA667BB-C5E8-4AB8-AB18-8FBEC1AC9C7B}" type="sibTrans" cxnId="{BB6930D5-C5EC-4ABE-BCB5-05C23FFA0673}">
      <dgm:prSet/>
      <dgm:spPr/>
      <dgm:t>
        <a:bodyPr/>
        <a:lstStyle/>
        <a:p>
          <a:endParaRPr lang="zh-CN" altLang="en-US" b="1">
            <a:latin typeface="STZhongsong" charset="0"/>
            <a:ea typeface="STZhongsong" charset="0"/>
            <a:cs typeface="STZhongsong" charset="0"/>
          </a:endParaRPr>
        </a:p>
      </dgm:t>
    </dgm:pt>
    <dgm:pt modelId="{3CF7BD0A-E7C0-451D-A088-E5DDB62666A0}">
      <dgm:prSet phldrT="[文本]" custT="1"/>
      <dgm:spPr/>
      <dgm:t>
        <a:bodyPr/>
        <a:lstStyle/>
        <a:p>
          <a:pPr marL="0" lvl="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cs typeface="STZhongsong" charset="0"/>
            </a:rPr>
            <a:t>       </a:t>
          </a:r>
          <a:r>
            <a:rPr lang="zh-CN" altLang="en-US" sz="2000" b="1" kern="1200" dirty="0">
              <a:latin typeface="微软雅黑" panose="020B0503020204020204" pitchFamily="34" charset="-122"/>
              <a:ea typeface="微软雅黑" panose="020B0503020204020204" pitchFamily="34" charset="-122"/>
              <a:cs typeface="STZhongsong" charset="0"/>
            </a:rPr>
            <a:t>企业主体责任</a:t>
          </a:r>
          <a:endParaRPr lang="en-US" altLang="zh-CN" sz="2000" b="1" kern="1200" dirty="0">
            <a:latin typeface="微软雅黑" panose="020B0503020204020204" pitchFamily="34" charset="-122"/>
            <a:ea typeface="微软雅黑" panose="020B0503020204020204" pitchFamily="34" charset="-122"/>
            <a:cs typeface="STZhongsong" charset="0"/>
          </a:endParaRPr>
        </a:p>
        <a:p>
          <a:pPr marL="0" lvl="0" algn="l" defTabSz="8001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cs typeface="STZhongsong" charset="0"/>
            </a:rPr>
            <a:t>       社会监督责任</a:t>
          </a:r>
          <a:endParaRPr lang="en-US" altLang="zh-CN" sz="2000" b="1" kern="1200" dirty="0">
            <a:latin typeface="微软雅黑" panose="020B0503020204020204" pitchFamily="34" charset="-122"/>
            <a:ea typeface="微软雅黑" panose="020B0503020204020204" pitchFamily="34" charset="-122"/>
            <a:cs typeface="STZhongsong" charset="0"/>
          </a:endParaRPr>
        </a:p>
        <a:p>
          <a:pPr marL="0" lvl="0" algn="l" defTabSz="8001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cs typeface="STZhongsong" charset="0"/>
            </a:rPr>
            <a:t>       环保产业</a:t>
          </a:r>
        </a:p>
      </dgm:t>
    </dgm:pt>
    <dgm:pt modelId="{C7EC66FF-D988-4A65-8AC0-78B7B039421A}" type="parTrans" cxnId="{8D24CBE7-6E92-43BE-8DB4-8A1483BC6339}">
      <dgm:prSet/>
      <dgm:spPr/>
      <dgm:t>
        <a:bodyPr/>
        <a:lstStyle/>
        <a:p>
          <a:endParaRPr lang="zh-CN" altLang="en-US" b="1">
            <a:latin typeface="STZhongsong" charset="0"/>
            <a:ea typeface="STZhongsong" charset="0"/>
            <a:cs typeface="STZhongsong" charset="0"/>
          </a:endParaRPr>
        </a:p>
      </dgm:t>
    </dgm:pt>
    <dgm:pt modelId="{55FC71CA-9B4B-4860-A7D6-B2A580ACF1BE}" type="sibTrans" cxnId="{8D24CBE7-6E92-43BE-8DB4-8A1483BC6339}">
      <dgm:prSet/>
      <dgm:spPr/>
      <dgm:t>
        <a:bodyPr/>
        <a:lstStyle/>
        <a:p>
          <a:endParaRPr lang="zh-CN" altLang="en-US" b="1">
            <a:latin typeface="STZhongsong" charset="0"/>
            <a:ea typeface="STZhongsong" charset="0"/>
            <a:cs typeface="STZhongsong" charset="0"/>
          </a:endParaRPr>
        </a:p>
      </dgm:t>
    </dgm:pt>
    <dgm:pt modelId="{B163D15F-255C-47CD-B250-A55AAAF91267}" type="pres">
      <dgm:prSet presAssocID="{35C3DF47-D063-4D60-954F-E36D13C72E97}" presName="compositeShape" presStyleCnt="0">
        <dgm:presLayoutVars>
          <dgm:chMax val="2"/>
          <dgm:dir/>
          <dgm:resizeHandles val="exact"/>
        </dgm:presLayoutVars>
      </dgm:prSet>
      <dgm:spPr/>
    </dgm:pt>
    <dgm:pt modelId="{04D1F75B-C46D-47EC-9F2E-896AAB1CBAEA}" type="pres">
      <dgm:prSet presAssocID="{10C6B322-8AAB-4A51-86A6-C1996D8D4CD2}" presName="upArrow" presStyleLbl="node1" presStyleIdx="0" presStyleCnt="2" custLinFactY="4167" custLinFactNeighborX="62584" custLinFactNeighborY="100000"/>
      <dgm:spPr/>
    </dgm:pt>
    <dgm:pt modelId="{60ECEE78-A8C1-440D-B573-94D7A0BF18C2}" type="pres">
      <dgm:prSet presAssocID="{10C6B322-8AAB-4A51-86A6-C1996D8D4CD2}" presName="upArrowText" presStyleLbl="revTx" presStyleIdx="0" presStyleCnt="2" custScaleX="178571" custLinFactNeighborX="-27726">
        <dgm:presLayoutVars>
          <dgm:chMax val="0"/>
          <dgm:bulletEnabled val="1"/>
        </dgm:presLayoutVars>
      </dgm:prSet>
      <dgm:spPr/>
    </dgm:pt>
    <dgm:pt modelId="{3E414E56-121A-4699-AD87-8A1BA1486C39}" type="pres">
      <dgm:prSet presAssocID="{3CF7BD0A-E7C0-451D-A088-E5DDB62666A0}" presName="downArrow" presStyleLbl="node1" presStyleIdx="1" presStyleCnt="2" custLinFactY="-4167" custLinFactNeighborX="-30167" custLinFactNeighborY="-100000"/>
      <dgm:spPr/>
    </dgm:pt>
    <dgm:pt modelId="{0278E9E9-4909-42E2-9EB9-11F1CB2A3CD0}" type="pres">
      <dgm:prSet presAssocID="{3CF7BD0A-E7C0-451D-A088-E5DDB62666A0}" presName="downArrowText" presStyleLbl="revTx" presStyleIdx="1" presStyleCnt="2" custScaleX="178571" custLinFactNeighborX="712">
        <dgm:presLayoutVars>
          <dgm:chMax val="0"/>
          <dgm:bulletEnabled val="1"/>
        </dgm:presLayoutVars>
      </dgm:prSet>
      <dgm:spPr/>
    </dgm:pt>
  </dgm:ptLst>
  <dgm:cxnLst>
    <dgm:cxn modelId="{6B15653C-B1DB-4279-9BE7-B705F10A9750}" type="presOf" srcId="{35C3DF47-D063-4D60-954F-E36D13C72E97}" destId="{B163D15F-255C-47CD-B250-A55AAAF91267}" srcOrd="0" destOrd="0" presId="urn:microsoft.com/office/officeart/2005/8/layout/arrow4"/>
    <dgm:cxn modelId="{DEC41D56-5A49-4F61-BCB9-08FFB7FBE815}" type="presOf" srcId="{10C6B322-8AAB-4A51-86A6-C1996D8D4CD2}" destId="{60ECEE78-A8C1-440D-B573-94D7A0BF18C2}" srcOrd="0" destOrd="0" presId="urn:microsoft.com/office/officeart/2005/8/layout/arrow4"/>
    <dgm:cxn modelId="{E211759D-1AC0-434B-9DC4-2EC20F4EF0B3}" type="presOf" srcId="{3CF7BD0A-E7C0-451D-A088-E5DDB62666A0}" destId="{0278E9E9-4909-42E2-9EB9-11F1CB2A3CD0}" srcOrd="0" destOrd="0" presId="urn:microsoft.com/office/officeart/2005/8/layout/arrow4"/>
    <dgm:cxn modelId="{BB6930D5-C5EC-4ABE-BCB5-05C23FFA0673}" srcId="{35C3DF47-D063-4D60-954F-E36D13C72E97}" destId="{10C6B322-8AAB-4A51-86A6-C1996D8D4CD2}" srcOrd="0" destOrd="0" parTransId="{D578C729-7509-406F-B2EC-8F35376436CB}" sibTransId="{5DA667BB-C5E8-4AB8-AB18-8FBEC1AC9C7B}"/>
    <dgm:cxn modelId="{8D24CBE7-6E92-43BE-8DB4-8A1483BC6339}" srcId="{35C3DF47-D063-4D60-954F-E36D13C72E97}" destId="{3CF7BD0A-E7C0-451D-A088-E5DDB62666A0}" srcOrd="1" destOrd="0" parTransId="{C7EC66FF-D988-4A65-8AC0-78B7B039421A}" sibTransId="{55FC71CA-9B4B-4860-A7D6-B2A580ACF1BE}"/>
    <dgm:cxn modelId="{4606361C-67EC-4753-81D4-F1DA4E5C995C}" type="presParOf" srcId="{B163D15F-255C-47CD-B250-A55AAAF91267}" destId="{04D1F75B-C46D-47EC-9F2E-896AAB1CBAEA}" srcOrd="0" destOrd="0" presId="urn:microsoft.com/office/officeart/2005/8/layout/arrow4"/>
    <dgm:cxn modelId="{65692083-F258-4584-A473-693C00ECAA22}" type="presParOf" srcId="{B163D15F-255C-47CD-B250-A55AAAF91267}" destId="{60ECEE78-A8C1-440D-B573-94D7A0BF18C2}" srcOrd="1" destOrd="0" presId="urn:microsoft.com/office/officeart/2005/8/layout/arrow4"/>
    <dgm:cxn modelId="{06457723-A597-4EEE-9826-A1AC269D8A55}" type="presParOf" srcId="{B163D15F-255C-47CD-B250-A55AAAF91267}" destId="{3E414E56-121A-4699-AD87-8A1BA1486C39}" srcOrd="2" destOrd="0" presId="urn:microsoft.com/office/officeart/2005/8/layout/arrow4"/>
    <dgm:cxn modelId="{9B5075C0-28BF-426F-A5D7-C365947D48BC}" type="presParOf" srcId="{B163D15F-255C-47CD-B250-A55AAAF91267}" destId="{0278E9E9-4909-42E2-9EB9-11F1CB2A3CD0}"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044A7D-E27C-4FF6-9EDC-65125D1EEC1F}" type="doc">
      <dgm:prSet loTypeId="urn:microsoft.com/office/officeart/2005/8/layout/process2" loCatId="process" qsTypeId="urn:microsoft.com/office/officeart/2005/8/quickstyle/simple5" qsCatId="simple" csTypeId="urn:microsoft.com/office/officeart/2005/8/colors/colorful1#10" csCatId="colorful" phldr="1"/>
      <dgm:spPr/>
    </dgm:pt>
    <dgm:pt modelId="{3FE64BA2-6785-43FD-837C-5E476A69F411}">
      <dgm:prSet phldrT="[文本]" custT="1"/>
      <dgm:spPr/>
      <dgm:t>
        <a:bodyPr/>
        <a:lstStyle/>
        <a:p>
          <a:r>
            <a:rPr lang="zh-CN" altLang="en-US" sz="2000" b="1" dirty="0">
              <a:latin typeface="微软雅黑" panose="020B0503020204020204" pitchFamily="34" charset="-122"/>
              <a:ea typeface="微软雅黑" panose="020B0503020204020204" pitchFamily="34" charset="-122"/>
            </a:rPr>
            <a:t>实测法</a:t>
          </a:r>
        </a:p>
      </dgm:t>
    </dgm:pt>
    <dgm:pt modelId="{F6BC9628-62A6-4EFC-AAF7-B47A427BC7A3}" type="parTrans" cxnId="{98AD325C-698F-40A8-9E9F-22327696BB42}">
      <dgm:prSet/>
      <dgm:spPr/>
      <dgm:t>
        <a:bodyPr/>
        <a:lstStyle/>
        <a:p>
          <a:endParaRPr lang="zh-CN" altLang="en-US" b="1">
            <a:latin typeface="微软雅黑" panose="020B0503020204020204" pitchFamily="34" charset="-122"/>
            <a:ea typeface="微软雅黑" panose="020B0503020204020204" pitchFamily="34" charset="-122"/>
          </a:endParaRPr>
        </a:p>
      </dgm:t>
    </dgm:pt>
    <dgm:pt modelId="{2DD57E2A-38CB-4514-8059-46B5F85344AF}" type="sibTrans" cxnId="{98AD325C-698F-40A8-9E9F-22327696BB42}">
      <dgm:prSet/>
      <dgm:spPr/>
      <dgm:t>
        <a:bodyPr/>
        <a:lstStyle/>
        <a:p>
          <a:endParaRPr lang="zh-CN" altLang="en-US" b="1">
            <a:latin typeface="微软雅黑" panose="020B0503020204020204" pitchFamily="34" charset="-122"/>
            <a:ea typeface="微软雅黑" panose="020B0503020204020204" pitchFamily="34" charset="-122"/>
          </a:endParaRPr>
        </a:p>
      </dgm:t>
    </dgm:pt>
    <dgm:pt modelId="{57596E27-CD96-42FB-8634-854A3F02C263}">
      <dgm:prSet phldrT="[文本]" custT="1"/>
      <dgm:spPr/>
      <dgm:t>
        <a:bodyPr/>
        <a:lstStyle/>
        <a:p>
          <a:r>
            <a:rPr lang="zh-CN" altLang="en-US" sz="2000" b="1" dirty="0">
              <a:latin typeface="微软雅黑" panose="020B0503020204020204" pitchFamily="34" charset="-122"/>
              <a:ea typeface="微软雅黑" panose="020B0503020204020204" pitchFamily="34" charset="-122"/>
            </a:rPr>
            <a:t>公式方程法</a:t>
          </a:r>
        </a:p>
      </dgm:t>
    </dgm:pt>
    <dgm:pt modelId="{47D1B55B-62C5-48F2-BEF7-E1D92DCAAAE5}" type="parTrans" cxnId="{F0E3B584-A280-4153-80A6-737E4ED09C9C}">
      <dgm:prSet/>
      <dgm:spPr/>
      <dgm:t>
        <a:bodyPr/>
        <a:lstStyle/>
        <a:p>
          <a:endParaRPr lang="zh-CN" altLang="en-US" b="1">
            <a:latin typeface="微软雅黑" panose="020B0503020204020204" pitchFamily="34" charset="-122"/>
            <a:ea typeface="微软雅黑" panose="020B0503020204020204" pitchFamily="34" charset="-122"/>
          </a:endParaRPr>
        </a:p>
      </dgm:t>
    </dgm:pt>
    <dgm:pt modelId="{4990EA54-E15A-4BFA-AB35-B165FEBAAC5E}" type="sibTrans" cxnId="{F0E3B584-A280-4153-80A6-737E4ED09C9C}">
      <dgm:prSet/>
      <dgm:spPr/>
      <dgm:t>
        <a:bodyPr/>
        <a:lstStyle/>
        <a:p>
          <a:endParaRPr lang="zh-CN" altLang="en-US" b="1">
            <a:latin typeface="微软雅黑" panose="020B0503020204020204" pitchFamily="34" charset="-122"/>
            <a:ea typeface="微软雅黑" panose="020B0503020204020204" pitchFamily="34" charset="-122"/>
          </a:endParaRPr>
        </a:p>
      </dgm:t>
    </dgm:pt>
    <dgm:pt modelId="{DB0BFB21-BBAF-4412-A875-EB4887F42E7E}">
      <dgm:prSet phldrT="[文本]" custT="1"/>
      <dgm:spPr/>
      <dgm:t>
        <a:bodyPr/>
        <a:lstStyle/>
        <a:p>
          <a:r>
            <a:rPr lang="zh-CN" altLang="en-US" sz="2000" b="1" dirty="0">
              <a:latin typeface="微软雅黑" panose="020B0503020204020204" pitchFamily="34" charset="-122"/>
              <a:ea typeface="微软雅黑" panose="020B0503020204020204" pitchFamily="34" charset="-122"/>
            </a:rPr>
            <a:t>物料衡算法</a:t>
          </a:r>
        </a:p>
      </dgm:t>
    </dgm:pt>
    <dgm:pt modelId="{C4A0EC30-E338-4942-8DB8-63F4807F5DD1}" type="parTrans" cxnId="{FDDFAE78-115E-448C-8012-9B185ECBD85F}">
      <dgm:prSet/>
      <dgm:spPr/>
      <dgm:t>
        <a:bodyPr/>
        <a:lstStyle/>
        <a:p>
          <a:endParaRPr lang="zh-CN" altLang="en-US" b="1">
            <a:latin typeface="微软雅黑" panose="020B0503020204020204" pitchFamily="34" charset="-122"/>
            <a:ea typeface="微软雅黑" panose="020B0503020204020204" pitchFamily="34" charset="-122"/>
          </a:endParaRPr>
        </a:p>
      </dgm:t>
    </dgm:pt>
    <dgm:pt modelId="{D9416372-DF15-457E-9EA6-1705D081990A}" type="sibTrans" cxnId="{FDDFAE78-115E-448C-8012-9B185ECBD85F}">
      <dgm:prSet/>
      <dgm:spPr/>
      <dgm:t>
        <a:bodyPr/>
        <a:lstStyle/>
        <a:p>
          <a:endParaRPr lang="zh-CN" altLang="en-US" b="1">
            <a:latin typeface="微软雅黑" panose="020B0503020204020204" pitchFamily="34" charset="-122"/>
            <a:ea typeface="微软雅黑" panose="020B0503020204020204" pitchFamily="34" charset="-122"/>
          </a:endParaRPr>
        </a:p>
      </dgm:t>
    </dgm:pt>
    <dgm:pt modelId="{ED6A0758-E0E9-4797-8014-E9850CC6A0AE}">
      <dgm:prSet phldrT="[文本]" custT="1"/>
      <dgm:spPr/>
      <dgm:t>
        <a:bodyPr/>
        <a:lstStyle/>
        <a:p>
          <a:r>
            <a:rPr lang="zh-CN" altLang="en-US" sz="2000" b="1" dirty="0">
              <a:latin typeface="微软雅黑" panose="020B0503020204020204" pitchFamily="34" charset="-122"/>
              <a:ea typeface="微软雅黑" panose="020B0503020204020204" pitchFamily="34" charset="-122"/>
            </a:rPr>
            <a:t>工程估算法</a:t>
          </a:r>
        </a:p>
      </dgm:t>
    </dgm:pt>
    <dgm:pt modelId="{479E97DD-7F41-418D-A54D-31F3775A3C35}" type="parTrans" cxnId="{E5BC5BF4-4B6F-4035-A9ED-4ECB88F0BA18}">
      <dgm:prSet/>
      <dgm:spPr/>
      <dgm:t>
        <a:bodyPr/>
        <a:lstStyle/>
        <a:p>
          <a:endParaRPr lang="zh-CN" altLang="en-US" b="1">
            <a:latin typeface="微软雅黑" panose="020B0503020204020204" pitchFamily="34" charset="-122"/>
            <a:ea typeface="微软雅黑" panose="020B0503020204020204" pitchFamily="34" charset="-122"/>
          </a:endParaRPr>
        </a:p>
      </dgm:t>
    </dgm:pt>
    <dgm:pt modelId="{B0289AB0-F913-46FA-A0C7-4424C08D7C54}" type="sibTrans" cxnId="{E5BC5BF4-4B6F-4035-A9ED-4ECB88F0BA18}">
      <dgm:prSet/>
      <dgm:spPr/>
      <dgm:t>
        <a:bodyPr/>
        <a:lstStyle/>
        <a:p>
          <a:endParaRPr lang="zh-CN" altLang="en-US" b="1">
            <a:latin typeface="微软雅黑" panose="020B0503020204020204" pitchFamily="34" charset="-122"/>
            <a:ea typeface="微软雅黑" panose="020B0503020204020204" pitchFamily="34" charset="-122"/>
          </a:endParaRPr>
        </a:p>
      </dgm:t>
    </dgm:pt>
    <dgm:pt modelId="{D492C0D7-FAA9-4A9B-A55F-1995D674FA81}">
      <dgm:prSet phldrT="[文本]" custT="1"/>
      <dgm:spPr/>
      <dgm:t>
        <a:bodyPr/>
        <a:lstStyle/>
        <a:p>
          <a:r>
            <a:rPr lang="zh-CN" altLang="en-US" sz="2000" b="1" dirty="0">
              <a:latin typeface="微软雅黑" panose="020B0503020204020204" pitchFamily="34" charset="-122"/>
              <a:ea typeface="微软雅黑" panose="020B0503020204020204" pitchFamily="34" charset="-122"/>
            </a:rPr>
            <a:t>排放系数法</a:t>
          </a:r>
        </a:p>
      </dgm:t>
    </dgm:pt>
    <dgm:pt modelId="{C260D407-0467-42EA-A6F1-520FA2651033}" type="parTrans" cxnId="{005B95D7-F0AC-473E-B2EA-674014DE0068}">
      <dgm:prSet/>
      <dgm:spPr/>
      <dgm:t>
        <a:bodyPr/>
        <a:lstStyle/>
        <a:p>
          <a:endParaRPr lang="zh-CN" altLang="en-US" b="1">
            <a:latin typeface="微软雅黑" panose="020B0503020204020204" pitchFamily="34" charset="-122"/>
            <a:ea typeface="微软雅黑" panose="020B0503020204020204" pitchFamily="34" charset="-122"/>
          </a:endParaRPr>
        </a:p>
      </dgm:t>
    </dgm:pt>
    <dgm:pt modelId="{567D7701-A0B2-4DAD-9E92-EF1BF4C6A14B}" type="sibTrans" cxnId="{005B95D7-F0AC-473E-B2EA-674014DE0068}">
      <dgm:prSet/>
      <dgm:spPr/>
      <dgm:t>
        <a:bodyPr/>
        <a:lstStyle/>
        <a:p>
          <a:endParaRPr lang="zh-CN" altLang="en-US" b="1">
            <a:latin typeface="微软雅黑" panose="020B0503020204020204" pitchFamily="34" charset="-122"/>
            <a:ea typeface="微软雅黑" panose="020B0503020204020204" pitchFamily="34" charset="-122"/>
          </a:endParaRPr>
        </a:p>
      </dgm:t>
    </dgm:pt>
    <dgm:pt modelId="{F07E8E30-8B7D-4DDE-800F-49821B01D735}" type="pres">
      <dgm:prSet presAssocID="{10044A7D-E27C-4FF6-9EDC-65125D1EEC1F}" presName="linearFlow" presStyleCnt="0">
        <dgm:presLayoutVars>
          <dgm:resizeHandles val="exact"/>
        </dgm:presLayoutVars>
      </dgm:prSet>
      <dgm:spPr/>
    </dgm:pt>
    <dgm:pt modelId="{238EF88F-655B-4918-B83A-C3E0934099AF}" type="pres">
      <dgm:prSet presAssocID="{3FE64BA2-6785-43FD-837C-5E476A69F411}" presName="node" presStyleLbl="node1" presStyleIdx="0" presStyleCnt="5" custScaleX="152535">
        <dgm:presLayoutVars>
          <dgm:bulletEnabled val="1"/>
        </dgm:presLayoutVars>
      </dgm:prSet>
      <dgm:spPr/>
    </dgm:pt>
    <dgm:pt modelId="{242059D1-0FD0-436B-9C9B-070D3CA7192D}" type="pres">
      <dgm:prSet presAssocID="{2DD57E2A-38CB-4514-8059-46B5F85344AF}" presName="sibTrans" presStyleLbl="sibTrans2D1" presStyleIdx="0" presStyleCnt="4"/>
      <dgm:spPr/>
    </dgm:pt>
    <dgm:pt modelId="{1420F67D-DC52-4024-AF2E-08F7D66215F4}" type="pres">
      <dgm:prSet presAssocID="{2DD57E2A-38CB-4514-8059-46B5F85344AF}" presName="connectorText" presStyleLbl="sibTrans2D1" presStyleIdx="0" presStyleCnt="4"/>
      <dgm:spPr/>
    </dgm:pt>
    <dgm:pt modelId="{1CBC940D-3B16-43E6-888E-6FC1A1A3B423}" type="pres">
      <dgm:prSet presAssocID="{57596E27-CD96-42FB-8634-854A3F02C263}" presName="node" presStyleLbl="node1" presStyleIdx="1" presStyleCnt="5" custScaleX="152535">
        <dgm:presLayoutVars>
          <dgm:bulletEnabled val="1"/>
        </dgm:presLayoutVars>
      </dgm:prSet>
      <dgm:spPr/>
    </dgm:pt>
    <dgm:pt modelId="{77F17B06-FC9D-4B55-AF82-830507AD785A}" type="pres">
      <dgm:prSet presAssocID="{4990EA54-E15A-4BFA-AB35-B165FEBAAC5E}" presName="sibTrans" presStyleLbl="sibTrans2D1" presStyleIdx="1" presStyleCnt="4"/>
      <dgm:spPr/>
    </dgm:pt>
    <dgm:pt modelId="{CF41A49A-A106-46A4-B6D2-43A0F377AF0F}" type="pres">
      <dgm:prSet presAssocID="{4990EA54-E15A-4BFA-AB35-B165FEBAAC5E}" presName="connectorText" presStyleLbl="sibTrans2D1" presStyleIdx="1" presStyleCnt="4"/>
      <dgm:spPr/>
    </dgm:pt>
    <dgm:pt modelId="{7AC678B4-1AC7-4DFC-81B8-020E90A7F8BE}" type="pres">
      <dgm:prSet presAssocID="{DB0BFB21-BBAF-4412-A875-EB4887F42E7E}" presName="node" presStyleLbl="node1" presStyleIdx="2" presStyleCnt="5" custScaleX="152535">
        <dgm:presLayoutVars>
          <dgm:bulletEnabled val="1"/>
        </dgm:presLayoutVars>
      </dgm:prSet>
      <dgm:spPr/>
    </dgm:pt>
    <dgm:pt modelId="{72F49685-3738-410C-B5FD-483E9AA956AD}" type="pres">
      <dgm:prSet presAssocID="{D9416372-DF15-457E-9EA6-1705D081990A}" presName="sibTrans" presStyleLbl="sibTrans2D1" presStyleIdx="2" presStyleCnt="4"/>
      <dgm:spPr/>
    </dgm:pt>
    <dgm:pt modelId="{1322F8D6-7B9F-4FCD-A0CE-30DC3186AC43}" type="pres">
      <dgm:prSet presAssocID="{D9416372-DF15-457E-9EA6-1705D081990A}" presName="connectorText" presStyleLbl="sibTrans2D1" presStyleIdx="2" presStyleCnt="4"/>
      <dgm:spPr/>
    </dgm:pt>
    <dgm:pt modelId="{02B3C445-9384-4642-9D06-053327AF3E82}" type="pres">
      <dgm:prSet presAssocID="{ED6A0758-E0E9-4797-8014-E9850CC6A0AE}" presName="node" presStyleLbl="node1" presStyleIdx="3" presStyleCnt="5" custScaleX="152535">
        <dgm:presLayoutVars>
          <dgm:bulletEnabled val="1"/>
        </dgm:presLayoutVars>
      </dgm:prSet>
      <dgm:spPr/>
    </dgm:pt>
    <dgm:pt modelId="{92D61354-EBF1-4E35-9630-437819C48122}" type="pres">
      <dgm:prSet presAssocID="{B0289AB0-F913-46FA-A0C7-4424C08D7C54}" presName="sibTrans" presStyleLbl="sibTrans2D1" presStyleIdx="3" presStyleCnt="4"/>
      <dgm:spPr/>
    </dgm:pt>
    <dgm:pt modelId="{91100CC1-5AA6-4F04-8B26-638756B29D40}" type="pres">
      <dgm:prSet presAssocID="{B0289AB0-F913-46FA-A0C7-4424C08D7C54}" presName="connectorText" presStyleLbl="sibTrans2D1" presStyleIdx="3" presStyleCnt="4"/>
      <dgm:spPr/>
    </dgm:pt>
    <dgm:pt modelId="{12A2995A-816E-422A-998A-2CBE32E0D972}" type="pres">
      <dgm:prSet presAssocID="{D492C0D7-FAA9-4A9B-A55F-1995D674FA81}" presName="node" presStyleLbl="node1" presStyleIdx="4" presStyleCnt="5" custScaleX="152535">
        <dgm:presLayoutVars>
          <dgm:bulletEnabled val="1"/>
        </dgm:presLayoutVars>
      </dgm:prSet>
      <dgm:spPr/>
    </dgm:pt>
  </dgm:ptLst>
  <dgm:cxnLst>
    <dgm:cxn modelId="{C7DBF908-FD7D-4B68-ADB4-929A1D7325D2}" type="presOf" srcId="{B0289AB0-F913-46FA-A0C7-4424C08D7C54}" destId="{91100CC1-5AA6-4F04-8B26-638756B29D40}" srcOrd="1" destOrd="0" presId="urn:microsoft.com/office/officeart/2005/8/layout/process2"/>
    <dgm:cxn modelId="{B2BF2B0E-438F-4A17-9B1B-3901AAFAACE2}" type="presOf" srcId="{4990EA54-E15A-4BFA-AB35-B165FEBAAC5E}" destId="{77F17B06-FC9D-4B55-AF82-830507AD785A}" srcOrd="0" destOrd="0" presId="urn:microsoft.com/office/officeart/2005/8/layout/process2"/>
    <dgm:cxn modelId="{BEBB7E38-8AF2-4F55-88AF-E729B431C201}" type="presOf" srcId="{D9416372-DF15-457E-9EA6-1705D081990A}" destId="{72F49685-3738-410C-B5FD-483E9AA956AD}" srcOrd="0" destOrd="0" presId="urn:microsoft.com/office/officeart/2005/8/layout/process2"/>
    <dgm:cxn modelId="{03AB4A39-405A-461A-A299-C3718CA39BD0}" type="presOf" srcId="{3FE64BA2-6785-43FD-837C-5E476A69F411}" destId="{238EF88F-655B-4918-B83A-C3E0934099AF}" srcOrd="0" destOrd="0" presId="urn:microsoft.com/office/officeart/2005/8/layout/process2"/>
    <dgm:cxn modelId="{6D06773A-DAEE-422A-90E1-B0F53F7E5A69}" type="presOf" srcId="{D9416372-DF15-457E-9EA6-1705D081990A}" destId="{1322F8D6-7B9F-4FCD-A0CE-30DC3186AC43}" srcOrd="1" destOrd="0" presId="urn:microsoft.com/office/officeart/2005/8/layout/process2"/>
    <dgm:cxn modelId="{98AD325C-698F-40A8-9E9F-22327696BB42}" srcId="{10044A7D-E27C-4FF6-9EDC-65125D1EEC1F}" destId="{3FE64BA2-6785-43FD-837C-5E476A69F411}" srcOrd="0" destOrd="0" parTransId="{F6BC9628-62A6-4EFC-AAF7-B47A427BC7A3}" sibTransId="{2DD57E2A-38CB-4514-8059-46B5F85344AF}"/>
    <dgm:cxn modelId="{A8F9655D-CF1B-40DC-A99F-1EE3F4F1309E}" type="presOf" srcId="{2DD57E2A-38CB-4514-8059-46B5F85344AF}" destId="{242059D1-0FD0-436B-9C9B-070D3CA7192D}" srcOrd="0" destOrd="0" presId="urn:microsoft.com/office/officeart/2005/8/layout/process2"/>
    <dgm:cxn modelId="{196DE944-3959-4205-83CC-E4AAA7A29BD7}" type="presOf" srcId="{2DD57E2A-38CB-4514-8059-46B5F85344AF}" destId="{1420F67D-DC52-4024-AF2E-08F7D66215F4}" srcOrd="1" destOrd="0" presId="urn:microsoft.com/office/officeart/2005/8/layout/process2"/>
    <dgm:cxn modelId="{9D87DB55-1FBF-41FF-968C-15B95F8FECF3}" type="presOf" srcId="{DB0BFB21-BBAF-4412-A875-EB4887F42E7E}" destId="{7AC678B4-1AC7-4DFC-81B8-020E90A7F8BE}" srcOrd="0" destOrd="0" presId="urn:microsoft.com/office/officeart/2005/8/layout/process2"/>
    <dgm:cxn modelId="{FDDFAE78-115E-448C-8012-9B185ECBD85F}" srcId="{10044A7D-E27C-4FF6-9EDC-65125D1EEC1F}" destId="{DB0BFB21-BBAF-4412-A875-EB4887F42E7E}" srcOrd="2" destOrd="0" parTransId="{C4A0EC30-E338-4942-8DB8-63F4807F5DD1}" sibTransId="{D9416372-DF15-457E-9EA6-1705D081990A}"/>
    <dgm:cxn modelId="{34131A7B-0969-48E2-9319-C918D4EFFCF6}" type="presOf" srcId="{10044A7D-E27C-4FF6-9EDC-65125D1EEC1F}" destId="{F07E8E30-8B7D-4DDE-800F-49821B01D735}" srcOrd="0" destOrd="0" presId="urn:microsoft.com/office/officeart/2005/8/layout/process2"/>
    <dgm:cxn modelId="{F9A9C57C-F3AD-4401-AEFE-F6038065B854}" type="presOf" srcId="{4990EA54-E15A-4BFA-AB35-B165FEBAAC5E}" destId="{CF41A49A-A106-46A4-B6D2-43A0F377AF0F}" srcOrd="1" destOrd="0" presId="urn:microsoft.com/office/officeart/2005/8/layout/process2"/>
    <dgm:cxn modelId="{F0E3B584-A280-4153-80A6-737E4ED09C9C}" srcId="{10044A7D-E27C-4FF6-9EDC-65125D1EEC1F}" destId="{57596E27-CD96-42FB-8634-854A3F02C263}" srcOrd="1" destOrd="0" parTransId="{47D1B55B-62C5-48F2-BEF7-E1D92DCAAAE5}" sibTransId="{4990EA54-E15A-4BFA-AB35-B165FEBAAC5E}"/>
    <dgm:cxn modelId="{F5D230AA-2F5C-4A17-9FC5-837DBB8ABD3D}" type="presOf" srcId="{ED6A0758-E0E9-4797-8014-E9850CC6A0AE}" destId="{02B3C445-9384-4642-9D06-053327AF3E82}" srcOrd="0" destOrd="0" presId="urn:microsoft.com/office/officeart/2005/8/layout/process2"/>
    <dgm:cxn modelId="{4E1213CA-006C-4171-A121-FA08CFA8F8D9}" type="presOf" srcId="{D492C0D7-FAA9-4A9B-A55F-1995D674FA81}" destId="{12A2995A-816E-422A-998A-2CBE32E0D972}" srcOrd="0" destOrd="0" presId="urn:microsoft.com/office/officeart/2005/8/layout/process2"/>
    <dgm:cxn modelId="{005B95D7-F0AC-473E-B2EA-674014DE0068}" srcId="{10044A7D-E27C-4FF6-9EDC-65125D1EEC1F}" destId="{D492C0D7-FAA9-4A9B-A55F-1995D674FA81}" srcOrd="4" destOrd="0" parTransId="{C260D407-0467-42EA-A6F1-520FA2651033}" sibTransId="{567D7701-A0B2-4DAD-9E92-EF1BF4C6A14B}"/>
    <dgm:cxn modelId="{363402F3-678F-4091-99E5-65BB19A28816}" type="presOf" srcId="{B0289AB0-F913-46FA-A0C7-4424C08D7C54}" destId="{92D61354-EBF1-4E35-9630-437819C48122}" srcOrd="0" destOrd="0" presId="urn:microsoft.com/office/officeart/2005/8/layout/process2"/>
    <dgm:cxn modelId="{E5BC5BF4-4B6F-4035-A9ED-4ECB88F0BA18}" srcId="{10044A7D-E27C-4FF6-9EDC-65125D1EEC1F}" destId="{ED6A0758-E0E9-4797-8014-E9850CC6A0AE}" srcOrd="3" destOrd="0" parTransId="{479E97DD-7F41-418D-A54D-31F3775A3C35}" sibTransId="{B0289AB0-F913-46FA-A0C7-4424C08D7C54}"/>
    <dgm:cxn modelId="{C90FE5F8-116C-4844-B1B4-91D5D2AFFEF9}" type="presOf" srcId="{57596E27-CD96-42FB-8634-854A3F02C263}" destId="{1CBC940D-3B16-43E6-888E-6FC1A1A3B423}" srcOrd="0" destOrd="0" presId="urn:microsoft.com/office/officeart/2005/8/layout/process2"/>
    <dgm:cxn modelId="{C1710A7B-98AB-4BDD-8151-05B1BD2FD8CD}" type="presParOf" srcId="{F07E8E30-8B7D-4DDE-800F-49821B01D735}" destId="{238EF88F-655B-4918-B83A-C3E0934099AF}" srcOrd="0" destOrd="0" presId="urn:microsoft.com/office/officeart/2005/8/layout/process2"/>
    <dgm:cxn modelId="{ADFB07D0-9BAE-42B9-BF1F-AE056C2FEB48}" type="presParOf" srcId="{F07E8E30-8B7D-4DDE-800F-49821B01D735}" destId="{242059D1-0FD0-436B-9C9B-070D3CA7192D}" srcOrd="1" destOrd="0" presId="urn:microsoft.com/office/officeart/2005/8/layout/process2"/>
    <dgm:cxn modelId="{E4281119-2931-4A4C-80A2-F1540B98B39B}" type="presParOf" srcId="{242059D1-0FD0-436B-9C9B-070D3CA7192D}" destId="{1420F67D-DC52-4024-AF2E-08F7D66215F4}" srcOrd="0" destOrd="0" presId="urn:microsoft.com/office/officeart/2005/8/layout/process2"/>
    <dgm:cxn modelId="{0A13D02A-05E1-4B70-AFFA-26F4A9A11033}" type="presParOf" srcId="{F07E8E30-8B7D-4DDE-800F-49821B01D735}" destId="{1CBC940D-3B16-43E6-888E-6FC1A1A3B423}" srcOrd="2" destOrd="0" presId="urn:microsoft.com/office/officeart/2005/8/layout/process2"/>
    <dgm:cxn modelId="{42021BFA-E1A7-4CB8-9ABD-8791EF87E491}" type="presParOf" srcId="{F07E8E30-8B7D-4DDE-800F-49821B01D735}" destId="{77F17B06-FC9D-4B55-AF82-830507AD785A}" srcOrd="3" destOrd="0" presId="urn:microsoft.com/office/officeart/2005/8/layout/process2"/>
    <dgm:cxn modelId="{7C8F3C8E-1F7B-4688-A251-6F6D1A5F22C0}" type="presParOf" srcId="{77F17B06-FC9D-4B55-AF82-830507AD785A}" destId="{CF41A49A-A106-46A4-B6D2-43A0F377AF0F}" srcOrd="0" destOrd="0" presId="urn:microsoft.com/office/officeart/2005/8/layout/process2"/>
    <dgm:cxn modelId="{024746D5-E559-48E2-B5CB-7C8085DF46CC}" type="presParOf" srcId="{F07E8E30-8B7D-4DDE-800F-49821B01D735}" destId="{7AC678B4-1AC7-4DFC-81B8-020E90A7F8BE}" srcOrd="4" destOrd="0" presId="urn:microsoft.com/office/officeart/2005/8/layout/process2"/>
    <dgm:cxn modelId="{E5085E56-A3A6-478A-AFAD-C436C3D4816D}" type="presParOf" srcId="{F07E8E30-8B7D-4DDE-800F-49821B01D735}" destId="{72F49685-3738-410C-B5FD-483E9AA956AD}" srcOrd="5" destOrd="0" presId="urn:microsoft.com/office/officeart/2005/8/layout/process2"/>
    <dgm:cxn modelId="{A719C8A9-4604-4A75-881D-944D6CCB9D8C}" type="presParOf" srcId="{72F49685-3738-410C-B5FD-483E9AA956AD}" destId="{1322F8D6-7B9F-4FCD-A0CE-30DC3186AC43}" srcOrd="0" destOrd="0" presId="urn:microsoft.com/office/officeart/2005/8/layout/process2"/>
    <dgm:cxn modelId="{9911389E-A83E-4CD3-98BA-59E2BC59ED93}" type="presParOf" srcId="{F07E8E30-8B7D-4DDE-800F-49821B01D735}" destId="{02B3C445-9384-4642-9D06-053327AF3E82}" srcOrd="6" destOrd="0" presId="urn:microsoft.com/office/officeart/2005/8/layout/process2"/>
    <dgm:cxn modelId="{F7EDBA2E-E166-440E-960B-7E1221FA3C9A}" type="presParOf" srcId="{F07E8E30-8B7D-4DDE-800F-49821B01D735}" destId="{92D61354-EBF1-4E35-9630-437819C48122}" srcOrd="7" destOrd="0" presId="urn:microsoft.com/office/officeart/2005/8/layout/process2"/>
    <dgm:cxn modelId="{DB96F1AC-8AEE-4FDA-B307-D66B16AAEB94}" type="presParOf" srcId="{92D61354-EBF1-4E35-9630-437819C48122}" destId="{91100CC1-5AA6-4F04-8B26-638756B29D40}" srcOrd="0" destOrd="0" presId="urn:microsoft.com/office/officeart/2005/8/layout/process2"/>
    <dgm:cxn modelId="{E00CDE38-D9EE-4503-AF44-1A1AAD909DDA}" type="presParOf" srcId="{F07E8E30-8B7D-4DDE-800F-49821B01D735}" destId="{12A2995A-816E-422A-998A-2CBE32E0D972}"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71C996-4E69-4738-AF0F-CE43A284208F}" type="doc">
      <dgm:prSet loTypeId="urn:microsoft.com/office/officeart/2009/3/layout/StepUpProcess" loCatId="process" qsTypeId="urn:microsoft.com/office/officeart/2005/8/quickstyle/simple2" qsCatId="simple" csTypeId="urn:microsoft.com/office/officeart/2005/8/colors/colorful5" csCatId="colorful" phldr="1"/>
      <dgm:spPr/>
      <dgm:t>
        <a:bodyPr/>
        <a:lstStyle/>
        <a:p>
          <a:endParaRPr lang="zh-CN" altLang="en-US"/>
        </a:p>
      </dgm:t>
    </dgm:pt>
    <dgm:pt modelId="{26224F02-B214-42E6-9E1B-FCCC3172F0C1}">
      <dgm:prSet phldrT="[文本]" custT="1"/>
      <dgm:spPr/>
      <dgm:t>
        <a:bodyPr/>
        <a:lstStyle/>
        <a:p>
          <a:r>
            <a:rPr lang="zh-CN" altLang="en-US" sz="2800" b="1" dirty="0">
              <a:latin typeface="微软雅黑" panose="020B0503020204020204" pitchFamily="34" charset="-122"/>
              <a:ea typeface="微软雅黑" panose="020B0503020204020204" pitchFamily="34" charset="-122"/>
            </a:rPr>
            <a:t>收集</a:t>
          </a:r>
          <a:endParaRPr lang="en-US" altLang="zh-CN" sz="2800" b="1" dirty="0">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效率</a:t>
          </a:r>
        </a:p>
      </dgm:t>
    </dgm:pt>
    <dgm:pt modelId="{FACDBC45-05B6-4642-839B-9238222302F7}" type="parTrans" cxnId="{75DD1F5C-088C-4379-991A-56D07C84274B}">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1E76E07A-22F7-4F4B-AAC8-0FBF30EF1470}" type="sibTrans" cxnId="{75DD1F5C-088C-4379-991A-56D07C84274B}">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AEEFC06B-ABBF-4914-A5BC-5C2F796EA716}">
      <dgm:prSet custT="1"/>
      <dgm:spPr/>
      <dgm:t>
        <a:bodyPr/>
        <a:lstStyle/>
        <a:p>
          <a:r>
            <a:rPr lang="zh-CN" altLang="en-US" sz="2800" b="1" dirty="0">
              <a:latin typeface="微软雅黑" panose="020B0503020204020204" pitchFamily="34" charset="-122"/>
              <a:ea typeface="微软雅黑" panose="020B0503020204020204" pitchFamily="34" charset="-122"/>
            </a:rPr>
            <a:t>处理</a:t>
          </a:r>
          <a:endParaRPr lang="en-US" altLang="zh-CN" sz="2800" b="1" dirty="0">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效率</a:t>
          </a:r>
        </a:p>
      </dgm:t>
    </dgm:pt>
    <dgm:pt modelId="{1B1B163B-5A89-4ADA-873A-FDBC161D8C65}" type="parTrans" cxnId="{F9267EBD-8945-4626-9B8D-CF21B56829AB}">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F969DCB4-4CA4-4F2E-80C7-6AB1F1C1F64B}" type="sibTrans" cxnId="{F9267EBD-8945-4626-9B8D-CF21B56829AB}">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EAD96013-BEAE-4DA9-B852-9A638BD1FCE7}">
      <dgm:prSet custT="1"/>
      <dgm:spPr/>
      <dgm:t>
        <a:bodyPr/>
        <a:lstStyle/>
        <a:p>
          <a:r>
            <a:rPr lang="zh-CN" altLang="en-US" sz="2800" b="1" dirty="0">
              <a:latin typeface="微软雅黑" panose="020B0503020204020204" pitchFamily="34" charset="-122"/>
              <a:ea typeface="微软雅黑" panose="020B0503020204020204" pitchFamily="34" charset="-122"/>
            </a:rPr>
            <a:t>投用</a:t>
          </a:r>
          <a:endParaRPr lang="en-US" altLang="zh-CN" sz="2800" b="1" dirty="0">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效率</a:t>
          </a:r>
        </a:p>
      </dgm:t>
    </dgm:pt>
    <dgm:pt modelId="{AAEE3695-61D9-4C5F-8276-81FE536DC855}" type="parTrans" cxnId="{7943766E-06C4-4519-8E7F-D742E6293CAB}">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57E13A60-36F8-443C-AC3E-A61AE47BDD4F}" type="sibTrans" cxnId="{7943766E-06C4-4519-8E7F-D742E6293CAB}">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060911FD-35B7-44DB-A530-6EE8686172D0}">
      <dgm:prSet custT="1"/>
      <dgm:spPr/>
      <dgm:t>
        <a:bodyPr/>
        <a:lstStyle/>
        <a:p>
          <a:r>
            <a:rPr lang="zh-CN" altLang="en-US" sz="2800" b="1" dirty="0">
              <a:latin typeface="微软雅黑" panose="020B0503020204020204" pitchFamily="34" charset="-122"/>
              <a:ea typeface="微软雅黑" panose="020B0503020204020204" pitchFamily="34" charset="-122"/>
            </a:rPr>
            <a:t>总效率</a:t>
          </a:r>
        </a:p>
      </dgm:t>
    </dgm:pt>
    <dgm:pt modelId="{A16F86CA-868A-44F5-A7A1-34B4E3BC07FC}" type="parTrans" cxnId="{9BC1A1AF-E84A-459F-8437-139A8A422A50}">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E7F3677F-44AD-415A-BFCB-8B031AAFE64F}" type="sibTrans" cxnId="{9BC1A1AF-E84A-459F-8437-139A8A422A50}">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6AFA2A3A-F6F8-462C-A279-C58C19B64387}" type="pres">
      <dgm:prSet presAssocID="{7F71C996-4E69-4738-AF0F-CE43A284208F}" presName="rootnode" presStyleCnt="0">
        <dgm:presLayoutVars>
          <dgm:chMax/>
          <dgm:chPref/>
          <dgm:dir/>
          <dgm:animLvl val="lvl"/>
        </dgm:presLayoutVars>
      </dgm:prSet>
      <dgm:spPr/>
    </dgm:pt>
    <dgm:pt modelId="{7BC439E0-A213-4FF4-B9EE-0DE2354B910A}" type="pres">
      <dgm:prSet presAssocID="{060911FD-35B7-44DB-A530-6EE8686172D0}" presName="composite" presStyleCnt="0"/>
      <dgm:spPr/>
    </dgm:pt>
    <dgm:pt modelId="{9C372AA3-AE49-4829-B893-DF6CCD01B10B}" type="pres">
      <dgm:prSet presAssocID="{060911FD-35B7-44DB-A530-6EE8686172D0}" presName="LShape" presStyleLbl="alignNode1" presStyleIdx="0" presStyleCnt="7"/>
      <dgm:spPr/>
    </dgm:pt>
    <dgm:pt modelId="{93C57E58-68E8-4D90-8AE4-4327F7E1843D}" type="pres">
      <dgm:prSet presAssocID="{060911FD-35B7-44DB-A530-6EE8686172D0}" presName="ParentText" presStyleLbl="revTx" presStyleIdx="0" presStyleCnt="4" custScaleX="110080" custLinFactX="186719" custLinFactNeighborX="200000" custLinFactNeighborY="-99982">
        <dgm:presLayoutVars>
          <dgm:chMax val="0"/>
          <dgm:chPref val="0"/>
          <dgm:bulletEnabled val="1"/>
        </dgm:presLayoutVars>
      </dgm:prSet>
      <dgm:spPr/>
    </dgm:pt>
    <dgm:pt modelId="{7BAA6CFE-35BF-4D3E-B7F6-E72A260E39C6}" type="pres">
      <dgm:prSet presAssocID="{060911FD-35B7-44DB-A530-6EE8686172D0}" presName="Triangle" presStyleLbl="alignNode1" presStyleIdx="1" presStyleCnt="7"/>
      <dgm:spPr/>
    </dgm:pt>
    <dgm:pt modelId="{36E6A0F0-1FE3-456E-A9BF-B30B9DE65787}" type="pres">
      <dgm:prSet presAssocID="{E7F3677F-44AD-415A-BFCB-8B031AAFE64F}" presName="sibTrans" presStyleCnt="0"/>
      <dgm:spPr/>
    </dgm:pt>
    <dgm:pt modelId="{03405EA5-499F-45BC-9515-B5B6DAC00A4A}" type="pres">
      <dgm:prSet presAssocID="{E7F3677F-44AD-415A-BFCB-8B031AAFE64F}" presName="space" presStyleCnt="0"/>
      <dgm:spPr/>
    </dgm:pt>
    <dgm:pt modelId="{AFA1C54C-9058-4B08-B07B-BF21BA69FB0C}" type="pres">
      <dgm:prSet presAssocID="{26224F02-B214-42E6-9E1B-FCCC3172F0C1}" presName="composite" presStyleCnt="0"/>
      <dgm:spPr/>
    </dgm:pt>
    <dgm:pt modelId="{F5E39BA4-E1C1-45AF-8E71-FF1ECE74E685}" type="pres">
      <dgm:prSet presAssocID="{26224F02-B214-42E6-9E1B-FCCC3172F0C1}" presName="LShape" presStyleLbl="alignNode1" presStyleIdx="2" presStyleCnt="7"/>
      <dgm:spPr/>
    </dgm:pt>
    <dgm:pt modelId="{15CE9676-EA4D-4A1E-B62F-E2E002250CFB}" type="pres">
      <dgm:prSet presAssocID="{26224F02-B214-42E6-9E1B-FCCC3172F0C1}" presName="ParentText" presStyleLbl="revTx" presStyleIdx="1" presStyleCnt="4">
        <dgm:presLayoutVars>
          <dgm:chMax val="0"/>
          <dgm:chPref val="0"/>
          <dgm:bulletEnabled val="1"/>
        </dgm:presLayoutVars>
      </dgm:prSet>
      <dgm:spPr/>
    </dgm:pt>
    <dgm:pt modelId="{C8BEA490-C511-4B31-860F-19F9378DABE1}" type="pres">
      <dgm:prSet presAssocID="{26224F02-B214-42E6-9E1B-FCCC3172F0C1}" presName="Triangle" presStyleLbl="alignNode1" presStyleIdx="3" presStyleCnt="7"/>
      <dgm:spPr/>
    </dgm:pt>
    <dgm:pt modelId="{8CB9CDB0-3CA0-4410-9C4A-E3011BEAEB3F}" type="pres">
      <dgm:prSet presAssocID="{1E76E07A-22F7-4F4B-AAC8-0FBF30EF1470}" presName="sibTrans" presStyleCnt="0"/>
      <dgm:spPr/>
    </dgm:pt>
    <dgm:pt modelId="{5AB3EBE9-E271-4BC4-A8DB-AFA93BDE18A7}" type="pres">
      <dgm:prSet presAssocID="{1E76E07A-22F7-4F4B-AAC8-0FBF30EF1470}" presName="space" presStyleCnt="0"/>
      <dgm:spPr/>
    </dgm:pt>
    <dgm:pt modelId="{E3D1E70D-DCD5-4382-8D69-987B2893EEE5}" type="pres">
      <dgm:prSet presAssocID="{AEEFC06B-ABBF-4914-A5BC-5C2F796EA716}" presName="composite" presStyleCnt="0"/>
      <dgm:spPr/>
    </dgm:pt>
    <dgm:pt modelId="{12E80BFE-2DC8-4CD7-9E48-292765AD7C3E}" type="pres">
      <dgm:prSet presAssocID="{AEEFC06B-ABBF-4914-A5BC-5C2F796EA716}" presName="LShape" presStyleLbl="alignNode1" presStyleIdx="4" presStyleCnt="7"/>
      <dgm:spPr/>
    </dgm:pt>
    <dgm:pt modelId="{56AD7D7C-E5DF-4DEA-BD4E-7234FCF56CAC}" type="pres">
      <dgm:prSet presAssocID="{AEEFC06B-ABBF-4914-A5BC-5C2F796EA716}" presName="ParentText" presStyleLbl="revTx" presStyleIdx="2" presStyleCnt="4" custLinFactX="-100000" custLinFactNeighborX="-146338" custLinFactNeighborY="75178">
        <dgm:presLayoutVars>
          <dgm:chMax val="0"/>
          <dgm:chPref val="0"/>
          <dgm:bulletEnabled val="1"/>
        </dgm:presLayoutVars>
      </dgm:prSet>
      <dgm:spPr/>
    </dgm:pt>
    <dgm:pt modelId="{FC35A990-6ED7-44B0-B8AD-1B4E3C37DDF9}" type="pres">
      <dgm:prSet presAssocID="{AEEFC06B-ABBF-4914-A5BC-5C2F796EA716}" presName="Triangle" presStyleLbl="alignNode1" presStyleIdx="5" presStyleCnt="7"/>
      <dgm:spPr/>
    </dgm:pt>
    <dgm:pt modelId="{FE12E9E0-7535-4D0C-BB2C-3ADBC5CCE764}" type="pres">
      <dgm:prSet presAssocID="{F969DCB4-4CA4-4F2E-80C7-6AB1F1C1F64B}" presName="sibTrans" presStyleCnt="0"/>
      <dgm:spPr/>
    </dgm:pt>
    <dgm:pt modelId="{51E95240-EEB1-4DF3-9CE0-01D41ECE38B7}" type="pres">
      <dgm:prSet presAssocID="{F969DCB4-4CA4-4F2E-80C7-6AB1F1C1F64B}" presName="space" presStyleCnt="0"/>
      <dgm:spPr/>
    </dgm:pt>
    <dgm:pt modelId="{1F08E340-989A-45CD-B8FD-8B7E2B06D358}" type="pres">
      <dgm:prSet presAssocID="{EAD96013-BEAE-4DA9-B852-9A638BD1FCE7}" presName="composite" presStyleCnt="0"/>
      <dgm:spPr/>
    </dgm:pt>
    <dgm:pt modelId="{6B423D6E-358A-44D3-A71A-24E5C64C3D27}" type="pres">
      <dgm:prSet presAssocID="{EAD96013-BEAE-4DA9-B852-9A638BD1FCE7}" presName="LShape" presStyleLbl="alignNode1" presStyleIdx="6" presStyleCnt="7"/>
      <dgm:spPr/>
    </dgm:pt>
    <dgm:pt modelId="{9AE41BC2-B72F-4CAA-91DA-4361C7491582}" type="pres">
      <dgm:prSet presAssocID="{EAD96013-BEAE-4DA9-B852-9A638BD1FCE7}" presName="ParentText" presStyleLbl="revTx" presStyleIdx="3" presStyleCnt="4" custLinFactX="-18294" custLinFactNeighborX="-100000" custLinFactNeighborY="44962">
        <dgm:presLayoutVars>
          <dgm:chMax val="0"/>
          <dgm:chPref val="0"/>
          <dgm:bulletEnabled val="1"/>
        </dgm:presLayoutVars>
      </dgm:prSet>
      <dgm:spPr/>
    </dgm:pt>
  </dgm:ptLst>
  <dgm:cxnLst>
    <dgm:cxn modelId="{A8CAC716-073A-4724-9BB9-3A7E989F6147}" type="presOf" srcId="{26224F02-B214-42E6-9E1B-FCCC3172F0C1}" destId="{15CE9676-EA4D-4A1E-B62F-E2E002250CFB}" srcOrd="0" destOrd="0" presId="urn:microsoft.com/office/officeart/2009/3/layout/StepUpProcess"/>
    <dgm:cxn modelId="{89B1241C-DE71-4808-B138-53A18CECA1E4}" type="presOf" srcId="{7F71C996-4E69-4738-AF0F-CE43A284208F}" destId="{6AFA2A3A-F6F8-462C-A279-C58C19B64387}" srcOrd="0" destOrd="0" presId="urn:microsoft.com/office/officeart/2009/3/layout/StepUpProcess"/>
    <dgm:cxn modelId="{75DD1F5C-088C-4379-991A-56D07C84274B}" srcId="{7F71C996-4E69-4738-AF0F-CE43A284208F}" destId="{26224F02-B214-42E6-9E1B-FCCC3172F0C1}" srcOrd="1" destOrd="0" parTransId="{FACDBC45-05B6-4642-839B-9238222302F7}" sibTransId="{1E76E07A-22F7-4F4B-AAC8-0FBF30EF1470}"/>
    <dgm:cxn modelId="{7943766E-06C4-4519-8E7F-D742E6293CAB}" srcId="{7F71C996-4E69-4738-AF0F-CE43A284208F}" destId="{EAD96013-BEAE-4DA9-B852-9A638BD1FCE7}" srcOrd="3" destOrd="0" parTransId="{AAEE3695-61D9-4C5F-8276-81FE536DC855}" sibTransId="{57E13A60-36F8-443C-AC3E-A61AE47BDD4F}"/>
    <dgm:cxn modelId="{EE22E37B-A8D2-4194-BFCA-02ADFD21C2E0}" type="presOf" srcId="{AEEFC06B-ABBF-4914-A5BC-5C2F796EA716}" destId="{56AD7D7C-E5DF-4DEA-BD4E-7234FCF56CAC}" srcOrd="0" destOrd="0" presId="urn:microsoft.com/office/officeart/2009/3/layout/StepUpProcess"/>
    <dgm:cxn modelId="{9BC1A1AF-E84A-459F-8437-139A8A422A50}" srcId="{7F71C996-4E69-4738-AF0F-CE43A284208F}" destId="{060911FD-35B7-44DB-A530-6EE8686172D0}" srcOrd="0" destOrd="0" parTransId="{A16F86CA-868A-44F5-A7A1-34B4E3BC07FC}" sibTransId="{E7F3677F-44AD-415A-BFCB-8B031AAFE64F}"/>
    <dgm:cxn modelId="{77CAABB8-46D3-4025-B6CF-8A2B886CE0D8}" type="presOf" srcId="{EAD96013-BEAE-4DA9-B852-9A638BD1FCE7}" destId="{9AE41BC2-B72F-4CAA-91DA-4361C7491582}" srcOrd="0" destOrd="0" presId="urn:microsoft.com/office/officeart/2009/3/layout/StepUpProcess"/>
    <dgm:cxn modelId="{D01043BA-5089-4D3F-AAD4-060A8CEF52A8}" type="presOf" srcId="{060911FD-35B7-44DB-A530-6EE8686172D0}" destId="{93C57E58-68E8-4D90-8AE4-4327F7E1843D}" srcOrd="0" destOrd="0" presId="urn:microsoft.com/office/officeart/2009/3/layout/StepUpProcess"/>
    <dgm:cxn modelId="{F9267EBD-8945-4626-9B8D-CF21B56829AB}" srcId="{7F71C996-4E69-4738-AF0F-CE43A284208F}" destId="{AEEFC06B-ABBF-4914-A5BC-5C2F796EA716}" srcOrd="2" destOrd="0" parTransId="{1B1B163B-5A89-4ADA-873A-FDBC161D8C65}" sibTransId="{F969DCB4-4CA4-4F2E-80C7-6AB1F1C1F64B}"/>
    <dgm:cxn modelId="{556CD9E7-189E-43BD-946C-90576EE2B269}" type="presParOf" srcId="{6AFA2A3A-F6F8-462C-A279-C58C19B64387}" destId="{7BC439E0-A213-4FF4-B9EE-0DE2354B910A}" srcOrd="0" destOrd="0" presId="urn:microsoft.com/office/officeart/2009/3/layout/StepUpProcess"/>
    <dgm:cxn modelId="{0BE51FB2-3A9C-4C6F-A60E-BBBAA2FCB1F2}" type="presParOf" srcId="{7BC439E0-A213-4FF4-B9EE-0DE2354B910A}" destId="{9C372AA3-AE49-4829-B893-DF6CCD01B10B}" srcOrd="0" destOrd="0" presId="urn:microsoft.com/office/officeart/2009/3/layout/StepUpProcess"/>
    <dgm:cxn modelId="{CE5ECDD0-0F93-4349-A2D3-898492F7F4E7}" type="presParOf" srcId="{7BC439E0-A213-4FF4-B9EE-0DE2354B910A}" destId="{93C57E58-68E8-4D90-8AE4-4327F7E1843D}" srcOrd="1" destOrd="0" presId="urn:microsoft.com/office/officeart/2009/3/layout/StepUpProcess"/>
    <dgm:cxn modelId="{142AE0C7-7DF7-4C5C-898E-DC1A88B3F6C8}" type="presParOf" srcId="{7BC439E0-A213-4FF4-B9EE-0DE2354B910A}" destId="{7BAA6CFE-35BF-4D3E-B7F6-E72A260E39C6}" srcOrd="2" destOrd="0" presId="urn:microsoft.com/office/officeart/2009/3/layout/StepUpProcess"/>
    <dgm:cxn modelId="{F66803C9-BB27-4AD6-860A-532AD7A5AA91}" type="presParOf" srcId="{6AFA2A3A-F6F8-462C-A279-C58C19B64387}" destId="{36E6A0F0-1FE3-456E-A9BF-B30B9DE65787}" srcOrd="1" destOrd="0" presId="urn:microsoft.com/office/officeart/2009/3/layout/StepUpProcess"/>
    <dgm:cxn modelId="{7289B77E-FCB4-4487-8152-5964CD127D4E}" type="presParOf" srcId="{36E6A0F0-1FE3-456E-A9BF-B30B9DE65787}" destId="{03405EA5-499F-45BC-9515-B5B6DAC00A4A}" srcOrd="0" destOrd="0" presId="urn:microsoft.com/office/officeart/2009/3/layout/StepUpProcess"/>
    <dgm:cxn modelId="{328059EA-FC14-4658-89AE-4904EA25E732}" type="presParOf" srcId="{6AFA2A3A-F6F8-462C-A279-C58C19B64387}" destId="{AFA1C54C-9058-4B08-B07B-BF21BA69FB0C}" srcOrd="2" destOrd="0" presId="urn:microsoft.com/office/officeart/2009/3/layout/StepUpProcess"/>
    <dgm:cxn modelId="{09B126C6-5387-416C-99CB-599DA65383DF}" type="presParOf" srcId="{AFA1C54C-9058-4B08-B07B-BF21BA69FB0C}" destId="{F5E39BA4-E1C1-45AF-8E71-FF1ECE74E685}" srcOrd="0" destOrd="0" presId="urn:microsoft.com/office/officeart/2009/3/layout/StepUpProcess"/>
    <dgm:cxn modelId="{17382A7A-8F1B-4D71-A308-60FDF6B5990E}" type="presParOf" srcId="{AFA1C54C-9058-4B08-B07B-BF21BA69FB0C}" destId="{15CE9676-EA4D-4A1E-B62F-E2E002250CFB}" srcOrd="1" destOrd="0" presId="urn:microsoft.com/office/officeart/2009/3/layout/StepUpProcess"/>
    <dgm:cxn modelId="{707951C9-105C-40A9-BBB3-A3B0E93045E6}" type="presParOf" srcId="{AFA1C54C-9058-4B08-B07B-BF21BA69FB0C}" destId="{C8BEA490-C511-4B31-860F-19F9378DABE1}" srcOrd="2" destOrd="0" presId="urn:microsoft.com/office/officeart/2009/3/layout/StepUpProcess"/>
    <dgm:cxn modelId="{4A537973-347D-47EF-8342-FA258BB095FA}" type="presParOf" srcId="{6AFA2A3A-F6F8-462C-A279-C58C19B64387}" destId="{8CB9CDB0-3CA0-4410-9C4A-E3011BEAEB3F}" srcOrd="3" destOrd="0" presId="urn:microsoft.com/office/officeart/2009/3/layout/StepUpProcess"/>
    <dgm:cxn modelId="{F1FA6322-ACA4-45A1-BDB6-6AAC5A058A6C}" type="presParOf" srcId="{8CB9CDB0-3CA0-4410-9C4A-E3011BEAEB3F}" destId="{5AB3EBE9-E271-4BC4-A8DB-AFA93BDE18A7}" srcOrd="0" destOrd="0" presId="urn:microsoft.com/office/officeart/2009/3/layout/StepUpProcess"/>
    <dgm:cxn modelId="{573A1260-4D78-40E1-A65A-15C7B90E977D}" type="presParOf" srcId="{6AFA2A3A-F6F8-462C-A279-C58C19B64387}" destId="{E3D1E70D-DCD5-4382-8D69-987B2893EEE5}" srcOrd="4" destOrd="0" presId="urn:microsoft.com/office/officeart/2009/3/layout/StepUpProcess"/>
    <dgm:cxn modelId="{693237BD-DA64-4AC4-BB08-EAB44E664971}" type="presParOf" srcId="{E3D1E70D-DCD5-4382-8D69-987B2893EEE5}" destId="{12E80BFE-2DC8-4CD7-9E48-292765AD7C3E}" srcOrd="0" destOrd="0" presId="urn:microsoft.com/office/officeart/2009/3/layout/StepUpProcess"/>
    <dgm:cxn modelId="{918F3915-312A-475E-AFB7-7946C84C9A5C}" type="presParOf" srcId="{E3D1E70D-DCD5-4382-8D69-987B2893EEE5}" destId="{56AD7D7C-E5DF-4DEA-BD4E-7234FCF56CAC}" srcOrd="1" destOrd="0" presId="urn:microsoft.com/office/officeart/2009/3/layout/StepUpProcess"/>
    <dgm:cxn modelId="{0AE4912C-3CE6-4970-B5C0-B8AD9CF708EA}" type="presParOf" srcId="{E3D1E70D-DCD5-4382-8D69-987B2893EEE5}" destId="{FC35A990-6ED7-44B0-B8AD-1B4E3C37DDF9}" srcOrd="2" destOrd="0" presId="urn:microsoft.com/office/officeart/2009/3/layout/StepUpProcess"/>
    <dgm:cxn modelId="{73F65122-D4F2-4F03-BEEC-716C80A5ECBA}" type="presParOf" srcId="{6AFA2A3A-F6F8-462C-A279-C58C19B64387}" destId="{FE12E9E0-7535-4D0C-BB2C-3ADBC5CCE764}" srcOrd="5" destOrd="0" presId="urn:microsoft.com/office/officeart/2009/3/layout/StepUpProcess"/>
    <dgm:cxn modelId="{85736CD2-D814-4518-901D-EF50F7E97388}" type="presParOf" srcId="{FE12E9E0-7535-4D0C-BB2C-3ADBC5CCE764}" destId="{51E95240-EEB1-4DF3-9CE0-01D41ECE38B7}" srcOrd="0" destOrd="0" presId="urn:microsoft.com/office/officeart/2009/3/layout/StepUpProcess"/>
    <dgm:cxn modelId="{390CE074-16C4-4147-9B86-FFC4EEA673BC}" type="presParOf" srcId="{6AFA2A3A-F6F8-462C-A279-C58C19B64387}" destId="{1F08E340-989A-45CD-B8FD-8B7E2B06D358}" srcOrd="6" destOrd="0" presId="urn:microsoft.com/office/officeart/2009/3/layout/StepUpProcess"/>
    <dgm:cxn modelId="{F1B7029E-583C-43D1-A3A0-23EA0450DC24}" type="presParOf" srcId="{1F08E340-989A-45CD-B8FD-8B7E2B06D358}" destId="{6B423D6E-358A-44D3-A71A-24E5C64C3D27}" srcOrd="0" destOrd="0" presId="urn:microsoft.com/office/officeart/2009/3/layout/StepUpProcess"/>
    <dgm:cxn modelId="{BC172B0C-7C0A-4E5A-B90A-E3338FA0F72A}" type="presParOf" srcId="{1F08E340-989A-45CD-B8FD-8B7E2B06D358}" destId="{9AE41BC2-B72F-4CAA-91DA-4361C749158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4ECB00-57C8-489C-8E88-29FF0AB6D8C0}" type="doc">
      <dgm:prSet loTypeId="urn:microsoft.com/office/officeart/2005/8/layout/cycle1" loCatId="cycle" qsTypeId="urn:microsoft.com/office/officeart/2005/8/quickstyle/simple4" qsCatId="simple" csTypeId="urn:microsoft.com/office/officeart/2005/8/colors/colorful5" csCatId="colorful" phldr="1"/>
      <dgm:spPr/>
      <dgm:t>
        <a:bodyPr/>
        <a:lstStyle/>
        <a:p>
          <a:endParaRPr lang="zh-CN" altLang="en-US"/>
        </a:p>
      </dgm:t>
    </dgm:pt>
    <dgm:pt modelId="{D989C6B3-C833-4084-BFE2-185C0A0927C8}">
      <dgm:prSet phldrT="[文本]"/>
      <dgm:spPr/>
      <dgm:t>
        <a:bodyPr/>
        <a:lstStyle/>
        <a:p>
          <a:r>
            <a:rPr lang="zh-CN" altLang="en-US" dirty="0">
              <a:latin typeface="华文中宋" pitchFamily="2" charset="-122"/>
              <a:ea typeface="华文中宋" pitchFamily="2" charset="-122"/>
            </a:rPr>
            <a:t>现场</a:t>
          </a:r>
        </a:p>
      </dgm:t>
    </dgm:pt>
    <dgm:pt modelId="{0E8134F0-72C5-4358-8A1E-01EC91437062}" type="parTrans" cxnId="{1D769AD6-F12B-4672-8A0E-F3E0F033168C}">
      <dgm:prSet/>
      <dgm:spPr/>
      <dgm:t>
        <a:bodyPr/>
        <a:lstStyle/>
        <a:p>
          <a:endParaRPr lang="zh-CN" altLang="en-US">
            <a:latin typeface="华文中宋" pitchFamily="2" charset="-122"/>
            <a:ea typeface="华文中宋" pitchFamily="2" charset="-122"/>
          </a:endParaRPr>
        </a:p>
      </dgm:t>
    </dgm:pt>
    <dgm:pt modelId="{8CF75AC6-0DEE-4878-BCF5-F0C20CE1F926}" type="sibTrans" cxnId="{1D769AD6-F12B-4672-8A0E-F3E0F033168C}">
      <dgm:prSet/>
      <dgm:spPr/>
      <dgm:t>
        <a:bodyPr/>
        <a:lstStyle/>
        <a:p>
          <a:endParaRPr lang="zh-CN" altLang="en-US">
            <a:latin typeface="华文中宋" pitchFamily="2" charset="-122"/>
            <a:ea typeface="华文中宋" pitchFamily="2" charset="-122"/>
          </a:endParaRPr>
        </a:p>
      </dgm:t>
    </dgm:pt>
    <dgm:pt modelId="{5C0794E9-7221-42B9-83F8-31F8557B047E}">
      <dgm:prSet phldrT="[文本]"/>
      <dgm:spPr/>
      <dgm:t>
        <a:bodyPr/>
        <a:lstStyle/>
        <a:p>
          <a:r>
            <a:rPr lang="zh-CN" altLang="en-US" dirty="0">
              <a:latin typeface="华文中宋" pitchFamily="2" charset="-122"/>
              <a:ea typeface="华文中宋" pitchFamily="2" charset="-122"/>
            </a:rPr>
            <a:t>台账</a:t>
          </a:r>
        </a:p>
      </dgm:t>
    </dgm:pt>
    <dgm:pt modelId="{B4276DD4-0F25-43B3-9A80-BE039EB6382E}" type="parTrans" cxnId="{3B79B78C-B141-4BAD-AD58-EFBB3E5EA79A}">
      <dgm:prSet/>
      <dgm:spPr/>
      <dgm:t>
        <a:bodyPr/>
        <a:lstStyle/>
        <a:p>
          <a:endParaRPr lang="zh-CN" altLang="en-US">
            <a:latin typeface="华文中宋" pitchFamily="2" charset="-122"/>
            <a:ea typeface="华文中宋" pitchFamily="2" charset="-122"/>
          </a:endParaRPr>
        </a:p>
      </dgm:t>
    </dgm:pt>
    <dgm:pt modelId="{AB3B8023-C971-41B8-8F66-FF1BF8A460A8}" type="sibTrans" cxnId="{3B79B78C-B141-4BAD-AD58-EFBB3E5EA79A}">
      <dgm:prSet/>
      <dgm:spPr/>
      <dgm:t>
        <a:bodyPr/>
        <a:lstStyle/>
        <a:p>
          <a:endParaRPr lang="zh-CN" altLang="en-US">
            <a:latin typeface="华文中宋" pitchFamily="2" charset="-122"/>
            <a:ea typeface="华文中宋" pitchFamily="2" charset="-122"/>
          </a:endParaRPr>
        </a:p>
      </dgm:t>
    </dgm:pt>
    <dgm:pt modelId="{A1D62FE0-DA0A-47F0-ACA5-0FA018178BA6}">
      <dgm:prSet phldrT="[文本]"/>
      <dgm:spPr/>
      <dgm:t>
        <a:bodyPr/>
        <a:lstStyle/>
        <a:p>
          <a:r>
            <a:rPr lang="en-US" altLang="zh-CN" dirty="0">
              <a:latin typeface="华文中宋" pitchFamily="2" charset="-122"/>
              <a:ea typeface="华文中宋" pitchFamily="2" charset="-122"/>
            </a:rPr>
            <a:t>P&amp;ID</a:t>
          </a:r>
          <a:endParaRPr lang="zh-CN" altLang="en-US" dirty="0">
            <a:latin typeface="华文中宋" pitchFamily="2" charset="-122"/>
            <a:ea typeface="华文中宋" pitchFamily="2" charset="-122"/>
          </a:endParaRPr>
        </a:p>
      </dgm:t>
    </dgm:pt>
    <dgm:pt modelId="{E5E60AE2-25C4-40EF-A396-89416E29F129}" type="parTrans" cxnId="{896B2EE3-F929-425B-A0F3-2C9D86A0C7AC}">
      <dgm:prSet/>
      <dgm:spPr/>
      <dgm:t>
        <a:bodyPr/>
        <a:lstStyle/>
        <a:p>
          <a:endParaRPr lang="zh-CN" altLang="en-US">
            <a:latin typeface="华文中宋" pitchFamily="2" charset="-122"/>
            <a:ea typeface="华文中宋" pitchFamily="2" charset="-122"/>
          </a:endParaRPr>
        </a:p>
      </dgm:t>
    </dgm:pt>
    <dgm:pt modelId="{6BB50F20-200B-4F69-9E2F-7F6E161769ED}" type="sibTrans" cxnId="{896B2EE3-F929-425B-A0F3-2C9D86A0C7AC}">
      <dgm:prSet/>
      <dgm:spPr/>
      <dgm:t>
        <a:bodyPr/>
        <a:lstStyle/>
        <a:p>
          <a:endParaRPr lang="zh-CN" altLang="en-US">
            <a:latin typeface="华文中宋" pitchFamily="2" charset="-122"/>
            <a:ea typeface="华文中宋" pitchFamily="2" charset="-122"/>
          </a:endParaRPr>
        </a:p>
      </dgm:t>
    </dgm:pt>
    <dgm:pt modelId="{B0A0CF20-AB81-44D5-A005-8CFD624EA515}" type="pres">
      <dgm:prSet presAssocID="{0B4ECB00-57C8-489C-8E88-29FF0AB6D8C0}" presName="cycle" presStyleCnt="0">
        <dgm:presLayoutVars>
          <dgm:dir/>
          <dgm:resizeHandles val="exact"/>
        </dgm:presLayoutVars>
      </dgm:prSet>
      <dgm:spPr/>
    </dgm:pt>
    <dgm:pt modelId="{7F0FE4D4-8D69-4F23-81D6-EFB8E1C86B59}" type="pres">
      <dgm:prSet presAssocID="{D989C6B3-C833-4084-BFE2-185C0A0927C8}" presName="dummy" presStyleCnt="0"/>
      <dgm:spPr/>
    </dgm:pt>
    <dgm:pt modelId="{F4D26C07-DA07-4E3A-ABBA-E2CFB158F4FB}" type="pres">
      <dgm:prSet presAssocID="{D989C6B3-C833-4084-BFE2-185C0A0927C8}" presName="node" presStyleLbl="revTx" presStyleIdx="0" presStyleCnt="3">
        <dgm:presLayoutVars>
          <dgm:bulletEnabled val="1"/>
        </dgm:presLayoutVars>
      </dgm:prSet>
      <dgm:spPr/>
    </dgm:pt>
    <dgm:pt modelId="{76183435-6F3A-4CDF-BBBA-75AC104D18A9}" type="pres">
      <dgm:prSet presAssocID="{8CF75AC6-0DEE-4878-BCF5-F0C20CE1F926}" presName="sibTrans" presStyleLbl="node1" presStyleIdx="0" presStyleCnt="3"/>
      <dgm:spPr/>
    </dgm:pt>
    <dgm:pt modelId="{E00715BB-2BDE-4589-8623-D0B978AA9F55}" type="pres">
      <dgm:prSet presAssocID="{5C0794E9-7221-42B9-83F8-31F8557B047E}" presName="dummy" presStyleCnt="0"/>
      <dgm:spPr/>
    </dgm:pt>
    <dgm:pt modelId="{96D78F7C-77FC-4F50-9285-308BD2441F7D}" type="pres">
      <dgm:prSet presAssocID="{5C0794E9-7221-42B9-83F8-31F8557B047E}" presName="node" presStyleLbl="revTx" presStyleIdx="1" presStyleCnt="3">
        <dgm:presLayoutVars>
          <dgm:bulletEnabled val="1"/>
        </dgm:presLayoutVars>
      </dgm:prSet>
      <dgm:spPr/>
    </dgm:pt>
    <dgm:pt modelId="{1DD6BF4F-EF88-4C64-B197-CC5A2E63B025}" type="pres">
      <dgm:prSet presAssocID="{AB3B8023-C971-41B8-8F66-FF1BF8A460A8}" presName="sibTrans" presStyleLbl="node1" presStyleIdx="1" presStyleCnt="3"/>
      <dgm:spPr/>
    </dgm:pt>
    <dgm:pt modelId="{73A51F30-3FB5-48F5-A29B-1E5EA1667FEB}" type="pres">
      <dgm:prSet presAssocID="{A1D62FE0-DA0A-47F0-ACA5-0FA018178BA6}" presName="dummy" presStyleCnt="0"/>
      <dgm:spPr/>
    </dgm:pt>
    <dgm:pt modelId="{B9262193-302A-4293-B9D3-60EB83A1C549}" type="pres">
      <dgm:prSet presAssocID="{A1D62FE0-DA0A-47F0-ACA5-0FA018178BA6}" presName="node" presStyleLbl="revTx" presStyleIdx="2" presStyleCnt="3">
        <dgm:presLayoutVars>
          <dgm:bulletEnabled val="1"/>
        </dgm:presLayoutVars>
      </dgm:prSet>
      <dgm:spPr/>
    </dgm:pt>
    <dgm:pt modelId="{04D271F2-7786-4686-A942-FD7CE646C5F1}" type="pres">
      <dgm:prSet presAssocID="{6BB50F20-200B-4F69-9E2F-7F6E161769ED}" presName="sibTrans" presStyleLbl="node1" presStyleIdx="2" presStyleCnt="3"/>
      <dgm:spPr/>
    </dgm:pt>
  </dgm:ptLst>
  <dgm:cxnLst>
    <dgm:cxn modelId="{18916673-A7B3-4DA9-9572-8CCA022E9C27}" type="presOf" srcId="{8CF75AC6-0DEE-4878-BCF5-F0C20CE1F926}" destId="{76183435-6F3A-4CDF-BBBA-75AC104D18A9}" srcOrd="0" destOrd="0" presId="urn:microsoft.com/office/officeart/2005/8/layout/cycle1"/>
    <dgm:cxn modelId="{3B79B78C-B141-4BAD-AD58-EFBB3E5EA79A}" srcId="{0B4ECB00-57C8-489C-8E88-29FF0AB6D8C0}" destId="{5C0794E9-7221-42B9-83F8-31F8557B047E}" srcOrd="1" destOrd="0" parTransId="{B4276DD4-0F25-43B3-9A80-BE039EB6382E}" sibTransId="{AB3B8023-C971-41B8-8F66-FF1BF8A460A8}"/>
    <dgm:cxn modelId="{28B3DE9F-779B-44F4-8DCE-E89F8144AB93}" type="presOf" srcId="{AB3B8023-C971-41B8-8F66-FF1BF8A460A8}" destId="{1DD6BF4F-EF88-4C64-B197-CC5A2E63B025}" srcOrd="0" destOrd="0" presId="urn:microsoft.com/office/officeart/2005/8/layout/cycle1"/>
    <dgm:cxn modelId="{ABE270AD-C1E1-4702-B6C9-C937E8A4558D}" type="presOf" srcId="{5C0794E9-7221-42B9-83F8-31F8557B047E}" destId="{96D78F7C-77FC-4F50-9285-308BD2441F7D}" srcOrd="0" destOrd="0" presId="urn:microsoft.com/office/officeart/2005/8/layout/cycle1"/>
    <dgm:cxn modelId="{FE1277D4-8BFE-4DD7-A31C-A9D2E4548E52}" type="presOf" srcId="{0B4ECB00-57C8-489C-8E88-29FF0AB6D8C0}" destId="{B0A0CF20-AB81-44D5-A005-8CFD624EA515}" srcOrd="0" destOrd="0" presId="urn:microsoft.com/office/officeart/2005/8/layout/cycle1"/>
    <dgm:cxn modelId="{2C16F3D5-50B7-4746-BB81-1F73A8D1B7F2}" type="presOf" srcId="{6BB50F20-200B-4F69-9E2F-7F6E161769ED}" destId="{04D271F2-7786-4686-A942-FD7CE646C5F1}" srcOrd="0" destOrd="0" presId="urn:microsoft.com/office/officeart/2005/8/layout/cycle1"/>
    <dgm:cxn modelId="{1D769AD6-F12B-4672-8A0E-F3E0F033168C}" srcId="{0B4ECB00-57C8-489C-8E88-29FF0AB6D8C0}" destId="{D989C6B3-C833-4084-BFE2-185C0A0927C8}" srcOrd="0" destOrd="0" parTransId="{0E8134F0-72C5-4358-8A1E-01EC91437062}" sibTransId="{8CF75AC6-0DEE-4878-BCF5-F0C20CE1F926}"/>
    <dgm:cxn modelId="{896B2EE3-F929-425B-A0F3-2C9D86A0C7AC}" srcId="{0B4ECB00-57C8-489C-8E88-29FF0AB6D8C0}" destId="{A1D62FE0-DA0A-47F0-ACA5-0FA018178BA6}" srcOrd="2" destOrd="0" parTransId="{E5E60AE2-25C4-40EF-A396-89416E29F129}" sibTransId="{6BB50F20-200B-4F69-9E2F-7F6E161769ED}"/>
    <dgm:cxn modelId="{66C168E6-EC09-4999-8044-CB108126A836}" type="presOf" srcId="{D989C6B3-C833-4084-BFE2-185C0A0927C8}" destId="{F4D26C07-DA07-4E3A-ABBA-E2CFB158F4FB}" srcOrd="0" destOrd="0" presId="urn:microsoft.com/office/officeart/2005/8/layout/cycle1"/>
    <dgm:cxn modelId="{5BE2AEF9-B889-4F0D-A94E-DD64323B0D82}" type="presOf" srcId="{A1D62FE0-DA0A-47F0-ACA5-0FA018178BA6}" destId="{B9262193-302A-4293-B9D3-60EB83A1C549}" srcOrd="0" destOrd="0" presId="urn:microsoft.com/office/officeart/2005/8/layout/cycle1"/>
    <dgm:cxn modelId="{2150B2D4-7949-4826-A5B1-2B716D0E3B31}" type="presParOf" srcId="{B0A0CF20-AB81-44D5-A005-8CFD624EA515}" destId="{7F0FE4D4-8D69-4F23-81D6-EFB8E1C86B59}" srcOrd="0" destOrd="0" presId="urn:microsoft.com/office/officeart/2005/8/layout/cycle1"/>
    <dgm:cxn modelId="{8B326BAF-407C-40DC-B063-0B7E22508123}" type="presParOf" srcId="{B0A0CF20-AB81-44D5-A005-8CFD624EA515}" destId="{F4D26C07-DA07-4E3A-ABBA-E2CFB158F4FB}" srcOrd="1" destOrd="0" presId="urn:microsoft.com/office/officeart/2005/8/layout/cycle1"/>
    <dgm:cxn modelId="{B5CCC7F3-CCE9-47C6-9EAC-AAC15639EC58}" type="presParOf" srcId="{B0A0CF20-AB81-44D5-A005-8CFD624EA515}" destId="{76183435-6F3A-4CDF-BBBA-75AC104D18A9}" srcOrd="2" destOrd="0" presId="urn:microsoft.com/office/officeart/2005/8/layout/cycle1"/>
    <dgm:cxn modelId="{0438687E-2F07-49E1-9321-270CCB23FA5E}" type="presParOf" srcId="{B0A0CF20-AB81-44D5-A005-8CFD624EA515}" destId="{E00715BB-2BDE-4589-8623-D0B978AA9F55}" srcOrd="3" destOrd="0" presId="urn:microsoft.com/office/officeart/2005/8/layout/cycle1"/>
    <dgm:cxn modelId="{F4E205E0-E783-49A0-82BE-58101F44673E}" type="presParOf" srcId="{B0A0CF20-AB81-44D5-A005-8CFD624EA515}" destId="{96D78F7C-77FC-4F50-9285-308BD2441F7D}" srcOrd="4" destOrd="0" presId="urn:microsoft.com/office/officeart/2005/8/layout/cycle1"/>
    <dgm:cxn modelId="{51D96AAD-6F92-4BDA-8400-3514EAA8F1F4}" type="presParOf" srcId="{B0A0CF20-AB81-44D5-A005-8CFD624EA515}" destId="{1DD6BF4F-EF88-4C64-B197-CC5A2E63B025}" srcOrd="5" destOrd="0" presId="urn:microsoft.com/office/officeart/2005/8/layout/cycle1"/>
    <dgm:cxn modelId="{8B6066CC-235E-4EC6-8741-0514773F56D9}" type="presParOf" srcId="{B0A0CF20-AB81-44D5-A005-8CFD624EA515}" destId="{73A51F30-3FB5-48F5-A29B-1E5EA1667FEB}" srcOrd="6" destOrd="0" presId="urn:microsoft.com/office/officeart/2005/8/layout/cycle1"/>
    <dgm:cxn modelId="{8DA97D04-7B9C-487E-9C78-82F75B4ABCA2}" type="presParOf" srcId="{B0A0CF20-AB81-44D5-A005-8CFD624EA515}" destId="{B9262193-302A-4293-B9D3-60EB83A1C549}" srcOrd="7" destOrd="0" presId="urn:microsoft.com/office/officeart/2005/8/layout/cycle1"/>
    <dgm:cxn modelId="{8E5D4107-69BC-4E58-91F2-205781ED56FC}" type="presParOf" srcId="{B0A0CF20-AB81-44D5-A005-8CFD624EA515}" destId="{04D271F2-7786-4686-A942-FD7CE646C5F1}"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8FCD9-C14E-4C51-8844-7989E8EFCC06}">
      <dsp:nvSpPr>
        <dsp:cNvPr id="0" name=""/>
        <dsp:cNvSpPr/>
      </dsp:nvSpPr>
      <dsp:spPr>
        <a:xfrm>
          <a:off x="1771" y="1032703"/>
          <a:ext cx="2158875" cy="863550"/>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ts val="0"/>
            </a:spcAft>
            <a:buNone/>
          </a:pPr>
          <a:r>
            <a:rPr lang="zh-CN" altLang="en-US" sz="1800" b="1" kern="1200" dirty="0">
              <a:latin typeface="微软雅黑" panose="020B0503020204020204" pitchFamily="34" charset="-122"/>
              <a:ea typeface="微软雅黑" panose="020B0503020204020204" pitchFamily="34" charset="-122"/>
            </a:rPr>
            <a:t>生产设施（编码）</a:t>
          </a:r>
        </a:p>
      </dsp:txBody>
      <dsp:txXfrm>
        <a:off x="433546" y="1032703"/>
        <a:ext cx="1295325" cy="863550"/>
      </dsp:txXfrm>
    </dsp:sp>
    <dsp:sp modelId="{39AB4E11-E3F2-44B3-A616-14131946CF07}">
      <dsp:nvSpPr>
        <dsp:cNvPr id="0" name=""/>
        <dsp:cNvSpPr/>
      </dsp:nvSpPr>
      <dsp:spPr>
        <a:xfrm>
          <a:off x="1944760" y="1032703"/>
          <a:ext cx="2158875" cy="863550"/>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ts val="0"/>
            </a:spcAft>
            <a:buNone/>
          </a:pPr>
          <a:r>
            <a:rPr lang="zh-CN" altLang="en-US" sz="1800" b="1" kern="1200" dirty="0">
              <a:latin typeface="微软雅黑" panose="020B0503020204020204" pitchFamily="34" charset="-122"/>
              <a:ea typeface="微软雅黑" panose="020B0503020204020204" pitchFamily="34" charset="-122"/>
            </a:rPr>
            <a:t>污染治理设施（编码）</a:t>
          </a:r>
        </a:p>
      </dsp:txBody>
      <dsp:txXfrm>
        <a:off x="2376535" y="1032703"/>
        <a:ext cx="1295325" cy="863550"/>
      </dsp:txXfrm>
    </dsp:sp>
    <dsp:sp modelId="{ADAA2F18-EF36-4DFC-BCFF-BFD48B85EF6C}">
      <dsp:nvSpPr>
        <dsp:cNvPr id="0" name=""/>
        <dsp:cNvSpPr/>
      </dsp:nvSpPr>
      <dsp:spPr>
        <a:xfrm>
          <a:off x="3857651" y="1013774"/>
          <a:ext cx="2158875" cy="863550"/>
        </a:xfrm>
        <a:prstGeom prst="chevron">
          <a:avLst/>
        </a:prstGeom>
        <a:solidFill>
          <a:srgbClr val="F2B800"/>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72009" tIns="24003" rIns="24003" bIns="24003" numCol="1" spcCol="1270" anchor="ctr" anchorCtr="0">
          <a:noAutofit/>
        </a:bodyPr>
        <a:lstStyle/>
        <a:p>
          <a:pPr marL="0" lvl="0" indent="0" algn="ctr" defTabSz="914400" rtl="0" eaLnBrk="1" latinLnBrk="0" hangingPunct="1">
            <a:lnSpc>
              <a:spcPct val="90000"/>
            </a:lnSpc>
            <a:spcBef>
              <a:spcPct val="0"/>
            </a:spcBef>
            <a:spcAft>
              <a:spcPts val="0"/>
            </a:spcAft>
            <a:buFont typeface="Arial" panose="020B0604020202020204" pitchFamily="34" charset="0"/>
            <a:buNone/>
            <a:defRPr/>
          </a:pPr>
          <a:r>
            <a:rPr lang="zh-CN" altLang="en-US" sz="1800" b="1" kern="1200" dirty="0">
              <a:solidFill>
                <a:schemeClr val="lt1"/>
              </a:solidFill>
              <a:latin typeface="微软雅黑" pitchFamily="34" charset="-122"/>
              <a:ea typeface="微软雅黑" pitchFamily="34" charset="-122"/>
              <a:cs typeface="+mn-cs"/>
            </a:rPr>
            <a:t>排放口</a:t>
          </a:r>
          <a:endParaRPr lang="en-US" altLang="zh-CN" sz="1800" b="1" kern="1200" dirty="0">
            <a:solidFill>
              <a:schemeClr val="lt1"/>
            </a:solidFill>
            <a:latin typeface="微软雅黑" pitchFamily="34" charset="-122"/>
            <a:ea typeface="微软雅黑" pitchFamily="34" charset="-122"/>
            <a:cs typeface="+mn-cs"/>
          </a:endParaRPr>
        </a:p>
        <a:p>
          <a:pPr marL="0" lvl="0" indent="0" algn="ctr" defTabSz="914400" rtl="0" eaLnBrk="1" latinLnBrk="0" hangingPunct="1">
            <a:lnSpc>
              <a:spcPct val="90000"/>
            </a:lnSpc>
            <a:spcBef>
              <a:spcPct val="0"/>
            </a:spcBef>
            <a:spcAft>
              <a:spcPts val="0"/>
            </a:spcAft>
            <a:buFont typeface="Arial" panose="020B0604020202020204" pitchFamily="34" charset="0"/>
            <a:buNone/>
            <a:defRPr/>
          </a:pPr>
          <a:r>
            <a:rPr lang="zh-CN" altLang="en-US" sz="1800" b="1" kern="1200" dirty="0">
              <a:solidFill>
                <a:schemeClr val="lt1"/>
              </a:solidFill>
              <a:latin typeface="微软雅黑" pitchFamily="34" charset="-122"/>
              <a:ea typeface="微软雅黑" pitchFamily="34" charset="-122"/>
              <a:cs typeface="+mn-cs"/>
            </a:rPr>
            <a:t>（编码）</a:t>
          </a:r>
        </a:p>
      </dsp:txBody>
      <dsp:txXfrm>
        <a:off x="4289426" y="1013774"/>
        <a:ext cx="1295325" cy="8635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7C819-2661-4D1E-BA81-3BB289031B4B}">
      <dsp:nvSpPr>
        <dsp:cNvPr id="0" name=""/>
        <dsp:cNvSpPr/>
      </dsp:nvSpPr>
      <dsp:spPr>
        <a:xfrm rot="5400000">
          <a:off x="5025696" y="-3394868"/>
          <a:ext cx="1373777" cy="8512163"/>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企业领导、安环、设备管理等部门，缺乏缺乏对</a:t>
          </a:r>
          <a:r>
            <a:rPr lang="en-US" altLang="zh-CN"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LDAR</a:t>
          </a: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的正确认知；</a:t>
          </a:r>
        </a:p>
        <a:p>
          <a:pPr marL="114300" lvl="1" indent="-114300" algn="l" defTabSz="666750">
            <a:lnSpc>
              <a:spcPct val="90000"/>
            </a:lnSpc>
            <a:spcBef>
              <a:spcPct val="0"/>
            </a:spcBef>
            <a:spcAft>
              <a:spcPct val="15000"/>
            </a:spcAft>
            <a:buChar char="•"/>
          </a:pP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本着应付环保部门的态度来开展项目，没有认识到</a:t>
          </a:r>
          <a:r>
            <a:rPr lang="en-US" altLang="zh-CN"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LDAR</a:t>
          </a: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对企业带来的潜在的经济效益、安全效益和环境效益；</a:t>
          </a:r>
        </a:p>
        <a:p>
          <a:pPr marL="114300" lvl="1" indent="-114300" algn="l" defTabSz="666750">
            <a:lnSpc>
              <a:spcPct val="90000"/>
            </a:lnSpc>
            <a:spcBef>
              <a:spcPct val="0"/>
            </a:spcBef>
            <a:spcAft>
              <a:spcPct val="15000"/>
            </a:spcAft>
            <a:buChar char="•"/>
          </a:pP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对泄漏点的修复不够重视；</a:t>
          </a:r>
        </a:p>
      </dsp:txBody>
      <dsp:txXfrm rot="-5400000">
        <a:off x="1456503" y="241387"/>
        <a:ext cx="8445101" cy="1239653"/>
      </dsp:txXfrm>
    </dsp:sp>
    <dsp:sp modelId="{9E3291C4-B2D7-4C91-8AB9-EF1B40AF4693}">
      <dsp:nvSpPr>
        <dsp:cNvPr id="0" name=""/>
        <dsp:cNvSpPr/>
      </dsp:nvSpPr>
      <dsp:spPr>
        <a:xfrm>
          <a:off x="0" y="5212"/>
          <a:ext cx="1385498" cy="171722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ts val="0"/>
            </a:spcAft>
            <a:buNone/>
          </a:pPr>
          <a:r>
            <a:rPr lang="zh-CN" altLang="en-US" sz="2400" b="1" kern="1200" dirty="0">
              <a:latin typeface="微软雅黑" panose="020B0503020204020204" pitchFamily="34" charset="-122"/>
              <a:ea typeface="微软雅黑" panose="020B0503020204020204" pitchFamily="34" charset="-122"/>
            </a:rPr>
            <a:t>企业</a:t>
          </a:r>
          <a:endParaRPr lang="en-US" altLang="zh-CN" sz="2400" b="1" kern="1200" dirty="0">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ts val="0"/>
            </a:spcAft>
            <a:buNone/>
          </a:pPr>
          <a:r>
            <a:rPr lang="zh-CN" altLang="en-US" sz="2400" b="1" kern="1200" dirty="0">
              <a:latin typeface="微软雅黑" panose="020B0503020204020204" pitchFamily="34" charset="-122"/>
              <a:ea typeface="微软雅黑" panose="020B0503020204020204" pitchFamily="34" charset="-122"/>
            </a:rPr>
            <a:t>意识</a:t>
          </a:r>
        </a:p>
      </dsp:txBody>
      <dsp:txXfrm>
        <a:off x="67634" y="72846"/>
        <a:ext cx="1250230" cy="1581954"/>
      </dsp:txXfrm>
    </dsp:sp>
    <dsp:sp modelId="{0E1CC8BB-5AAE-43A6-91DC-A60FE58C4C4E}">
      <dsp:nvSpPr>
        <dsp:cNvPr id="0" name=""/>
        <dsp:cNvSpPr/>
      </dsp:nvSpPr>
      <dsp:spPr>
        <a:xfrm rot="5400000">
          <a:off x="4942993" y="-1510697"/>
          <a:ext cx="1377006" cy="8349986"/>
        </a:xfrm>
        <a:prstGeom prst="round2SameRect">
          <a:avLst/>
        </a:prstGeom>
        <a:solidFill>
          <a:schemeClr val="accent4">
            <a:tint val="40000"/>
            <a:alpha val="90000"/>
            <a:hueOff val="5430963"/>
            <a:satOff val="-25622"/>
            <a:lumOff val="-925"/>
            <a:alphaOff val="0"/>
          </a:schemeClr>
        </a:solidFill>
        <a:ln w="6350" cap="flat" cmpd="sng" algn="ctr">
          <a:solidFill>
            <a:schemeClr val="accent4">
              <a:tint val="40000"/>
              <a:alpha val="90000"/>
              <a:hueOff val="5430963"/>
              <a:satOff val="-25622"/>
              <a:lumOff val="-92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latin typeface="微软雅黑" panose="020B0503020204020204" pitchFamily="34" charset="-122"/>
              <a:ea typeface="微软雅黑" panose="020B0503020204020204" pitchFamily="34" charset="-122"/>
            </a:rPr>
            <a:t>没有规范的</a:t>
          </a:r>
          <a:r>
            <a:rPr lang="en-US" altLang="zh-CN" sz="1500" kern="1200" dirty="0">
              <a:latin typeface="微软雅黑" panose="020B0503020204020204" pitchFamily="34" charset="-122"/>
              <a:ea typeface="微软雅黑" panose="020B0503020204020204" pitchFamily="34" charset="-122"/>
            </a:rPr>
            <a:t>LDAR</a:t>
          </a:r>
          <a:r>
            <a:rPr lang="zh-CN" altLang="en-US" sz="1500" kern="1200" dirty="0">
              <a:latin typeface="微软雅黑" panose="020B0503020204020204" pitchFamily="34" charset="-122"/>
              <a:ea typeface="微软雅黑" panose="020B0503020204020204" pitchFamily="34" charset="-122"/>
            </a:rPr>
            <a:t>管理流程；</a:t>
          </a:r>
        </a:p>
        <a:p>
          <a:pPr marL="114300" lvl="1" indent="-114300" algn="l" defTabSz="666750">
            <a:lnSpc>
              <a:spcPct val="90000"/>
            </a:lnSpc>
            <a:spcBef>
              <a:spcPct val="0"/>
            </a:spcBef>
            <a:spcAft>
              <a:spcPct val="15000"/>
            </a:spcAft>
            <a:buChar char="•"/>
          </a:pPr>
          <a:r>
            <a:rPr lang="zh-CN" altLang="en-US" sz="1500" kern="1200" dirty="0">
              <a:latin typeface="微软雅黑" panose="020B0503020204020204" pitchFamily="34" charset="-122"/>
              <a:ea typeface="微软雅黑" panose="020B0503020204020204" pitchFamily="34" charset="-122"/>
            </a:rPr>
            <a:t>很多人员缺乏足够的培训和经验，甚至是“民工队伍”来检测；</a:t>
          </a:r>
        </a:p>
        <a:p>
          <a:pPr marL="114300" lvl="1" indent="-114300" algn="l" defTabSz="666750">
            <a:lnSpc>
              <a:spcPct val="90000"/>
            </a:lnSpc>
            <a:spcBef>
              <a:spcPct val="0"/>
            </a:spcBef>
            <a:spcAft>
              <a:spcPct val="15000"/>
            </a:spcAft>
            <a:buChar char="•"/>
          </a:pPr>
          <a:r>
            <a:rPr lang="zh-CN" altLang="en-US" sz="1500" kern="1200" dirty="0">
              <a:latin typeface="微软雅黑" panose="020B0503020204020204" pitchFamily="34" charset="-122"/>
              <a:ea typeface="微软雅黑" panose="020B0503020204020204" pitchFamily="34" charset="-122"/>
            </a:rPr>
            <a:t>低价中标，出于成本考虑，不按照规范实施项目（单人单台设备单天检测</a:t>
          </a:r>
          <a:r>
            <a:rPr lang="en-US" altLang="zh-CN" sz="1500" kern="1200" dirty="0">
              <a:latin typeface="微软雅黑" panose="020B0503020204020204" pitchFamily="34" charset="-122"/>
              <a:ea typeface="微软雅黑" panose="020B0503020204020204" pitchFamily="34" charset="-122"/>
            </a:rPr>
            <a:t>3</a:t>
          </a:r>
          <a:r>
            <a:rPr lang="zh-CN" altLang="en-US" sz="1500" kern="1200" dirty="0">
              <a:latin typeface="微软雅黑" panose="020B0503020204020204" pitchFamily="34" charset="-122"/>
              <a:ea typeface="微软雅黑" panose="020B0503020204020204" pitchFamily="34" charset="-122"/>
            </a:rPr>
            <a:t>千</a:t>
          </a:r>
          <a:r>
            <a:rPr lang="en-US" altLang="zh-CN" sz="1500" kern="1200" dirty="0">
              <a:latin typeface="微软雅黑" panose="020B0503020204020204" pitchFamily="34" charset="-122"/>
              <a:ea typeface="微软雅黑" panose="020B0503020204020204" pitchFamily="34" charset="-122"/>
            </a:rPr>
            <a:t>-4</a:t>
          </a:r>
          <a:r>
            <a:rPr lang="zh-CN" altLang="en-US" sz="1500" kern="1200" dirty="0">
              <a:latin typeface="微软雅黑" panose="020B0503020204020204" pitchFamily="34" charset="-122"/>
              <a:ea typeface="微软雅黑" panose="020B0503020204020204" pitchFamily="34" charset="-122"/>
            </a:rPr>
            <a:t>千个密封点）；</a:t>
          </a:r>
        </a:p>
      </dsp:txBody>
      <dsp:txXfrm rot="-5400000">
        <a:off x="1456503" y="2043013"/>
        <a:ext cx="8282766" cy="1242566"/>
      </dsp:txXfrm>
    </dsp:sp>
    <dsp:sp modelId="{DBADBB3E-608B-4F81-9037-6FBBEB7D285A}">
      <dsp:nvSpPr>
        <dsp:cNvPr id="0" name=""/>
        <dsp:cNvSpPr/>
      </dsp:nvSpPr>
      <dsp:spPr>
        <a:xfrm>
          <a:off x="0" y="1808295"/>
          <a:ext cx="1385498" cy="1717222"/>
        </a:xfrm>
        <a:prstGeom prst="round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第三方自律</a:t>
          </a:r>
        </a:p>
      </dsp:txBody>
      <dsp:txXfrm>
        <a:off x="67634" y="1875929"/>
        <a:ext cx="1250230" cy="1581954"/>
      </dsp:txXfrm>
    </dsp:sp>
    <dsp:sp modelId="{7B97CB60-A031-40EB-86B9-6F87DB3B41A7}">
      <dsp:nvSpPr>
        <dsp:cNvPr id="0" name=""/>
        <dsp:cNvSpPr/>
      </dsp:nvSpPr>
      <dsp:spPr>
        <a:xfrm rot="5400000">
          <a:off x="5015608" y="221385"/>
          <a:ext cx="1373777" cy="8491987"/>
        </a:xfrm>
        <a:prstGeom prst="round2Same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缺乏对企业项目质量的合理评估，鼓励先进，激励后进；</a:t>
          </a:r>
        </a:p>
        <a:p>
          <a:pPr marL="114300" lvl="1" indent="-114300" algn="l" defTabSz="666750">
            <a:lnSpc>
              <a:spcPct val="90000"/>
            </a:lnSpc>
            <a:spcBef>
              <a:spcPct val="0"/>
            </a:spcBef>
            <a:spcAft>
              <a:spcPct val="15000"/>
            </a:spcAft>
            <a:buChar char="•"/>
          </a:pPr>
          <a:r>
            <a:rPr lang="zh-CN" altLang="en-US" sz="1500" kern="1200" dirty="0">
              <a:solidFill>
                <a:prstClr val="black">
                  <a:hueOff val="0"/>
                  <a:satOff val="0"/>
                  <a:lumOff val="0"/>
                  <a:alphaOff val="0"/>
                </a:prstClr>
              </a:solidFill>
              <a:latin typeface="微软雅黑" panose="020B0503020204020204" pitchFamily="34" charset="-122"/>
              <a:ea typeface="微软雅黑" panose="020B0503020204020204" pitchFamily="34" charset="-122"/>
              <a:cs typeface="+mn-cs"/>
            </a:rPr>
            <a:t>缺乏对第三方检测机构的监管体系：无法保证项目质量；因恶性价格竞争，无法确保行业的健康、有序、长期发展；</a:t>
          </a:r>
        </a:p>
      </dsp:txBody>
      <dsp:txXfrm rot="-5400000">
        <a:off x="1456503" y="3847552"/>
        <a:ext cx="8424925" cy="1239653"/>
      </dsp:txXfrm>
    </dsp:sp>
    <dsp:sp modelId="{A3E713FA-35FB-4F76-96C4-CE06633CF046}">
      <dsp:nvSpPr>
        <dsp:cNvPr id="0" name=""/>
        <dsp:cNvSpPr/>
      </dsp:nvSpPr>
      <dsp:spPr>
        <a:xfrm>
          <a:off x="0" y="3611369"/>
          <a:ext cx="1385498" cy="1717222"/>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ts val="0"/>
            </a:spcAft>
            <a:buNone/>
          </a:pPr>
          <a:r>
            <a:rPr lang="zh-CN" altLang="en-US" sz="2400" b="1" kern="1200" dirty="0">
              <a:latin typeface="微软雅黑" panose="020B0503020204020204" pitchFamily="34" charset="-122"/>
              <a:ea typeface="微软雅黑" panose="020B0503020204020204" pitchFamily="34" charset="-122"/>
            </a:rPr>
            <a:t>政府</a:t>
          </a:r>
          <a:endParaRPr lang="en-US" altLang="zh-CN" sz="2400" b="1" kern="1200" dirty="0">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ts val="0"/>
            </a:spcAft>
            <a:buNone/>
          </a:pPr>
          <a:r>
            <a:rPr lang="zh-CN" altLang="en-US" sz="2400" b="1" kern="1200" dirty="0">
              <a:latin typeface="微软雅黑" panose="020B0503020204020204" pitchFamily="34" charset="-122"/>
              <a:ea typeface="微软雅黑" panose="020B0503020204020204" pitchFamily="34" charset="-122"/>
            </a:rPr>
            <a:t>监管</a:t>
          </a:r>
        </a:p>
      </dsp:txBody>
      <dsp:txXfrm>
        <a:off x="67634" y="3679003"/>
        <a:ext cx="1250230" cy="1581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F5531-A1D6-49C4-A9B1-1A52A1BDD433}">
      <dsp:nvSpPr>
        <dsp:cNvPr id="0" name=""/>
        <dsp:cNvSpPr/>
      </dsp:nvSpPr>
      <dsp:spPr>
        <a:xfrm>
          <a:off x="0" y="3489565"/>
          <a:ext cx="7080746" cy="572492"/>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积极推进有机化工等行业</a:t>
          </a:r>
          <a:r>
            <a:rPr lang="en-US" altLang="zh-CN" sz="2000" b="1" kern="1200">
              <a:latin typeface="微软雅黑" panose="020B0503020204020204" pitchFamily="34" charset="-122"/>
              <a:ea typeface="微软雅黑" panose="020B0503020204020204" pitchFamily="34" charset="-122"/>
            </a:rPr>
            <a:t>VOCs</a:t>
          </a:r>
          <a:r>
            <a:rPr lang="zh-CN" altLang="en-US" sz="2000" b="1" kern="1200">
              <a:latin typeface="微软雅黑" panose="020B0503020204020204" pitchFamily="34" charset="-122"/>
              <a:ea typeface="微软雅黑" panose="020B0503020204020204" pitchFamily="34" charset="-122"/>
            </a:rPr>
            <a:t>控制</a:t>
          </a:r>
          <a:endParaRPr lang="zh-CN" altLang="en-US" sz="2000" b="1" kern="1200" dirty="0">
            <a:latin typeface="微软雅黑" panose="020B0503020204020204" pitchFamily="34" charset="-122"/>
            <a:ea typeface="微软雅黑" panose="020B0503020204020204" pitchFamily="34" charset="-122"/>
          </a:endParaRPr>
        </a:p>
      </dsp:txBody>
      <dsp:txXfrm>
        <a:off x="0" y="3489565"/>
        <a:ext cx="7080746" cy="572492"/>
      </dsp:txXfrm>
    </dsp:sp>
    <dsp:sp modelId="{25D1A0A1-6F9B-4869-8046-5F1266E4BD6A}">
      <dsp:nvSpPr>
        <dsp:cNvPr id="0" name=""/>
        <dsp:cNvSpPr/>
      </dsp:nvSpPr>
      <dsp:spPr>
        <a:xfrm rot="10800000">
          <a:off x="0" y="2617659"/>
          <a:ext cx="7080746" cy="880492"/>
        </a:xfrm>
        <a:prstGeom prst="upArrowCallout">
          <a:avLst/>
        </a:prstGeom>
        <a:gradFill rotWithShape="0">
          <a:gsLst>
            <a:gs pos="0">
              <a:schemeClr val="accent6">
                <a:shade val="80000"/>
                <a:hueOff val="80320"/>
                <a:satOff val="-3227"/>
                <a:lumOff val="6907"/>
                <a:alphaOff val="0"/>
                <a:satMod val="103000"/>
                <a:lumMod val="102000"/>
                <a:tint val="94000"/>
              </a:schemeClr>
            </a:gs>
            <a:gs pos="50000">
              <a:schemeClr val="accent6">
                <a:shade val="80000"/>
                <a:hueOff val="80320"/>
                <a:satOff val="-3227"/>
                <a:lumOff val="6907"/>
                <a:alphaOff val="0"/>
                <a:satMod val="110000"/>
                <a:lumMod val="100000"/>
                <a:shade val="100000"/>
              </a:schemeClr>
            </a:gs>
            <a:gs pos="100000">
              <a:schemeClr val="accent6">
                <a:shade val="80000"/>
                <a:hueOff val="80320"/>
                <a:satOff val="-3227"/>
                <a:lumOff val="69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完善重点行业</a:t>
          </a:r>
          <a:r>
            <a:rPr lang="en-US" altLang="zh-CN" sz="2000" b="1" kern="1200">
              <a:latin typeface="微软雅黑" panose="020B0503020204020204" pitchFamily="34" charset="-122"/>
              <a:ea typeface="微软雅黑" panose="020B0503020204020204" pitchFamily="34" charset="-122"/>
            </a:rPr>
            <a:t>VOCs</a:t>
          </a:r>
          <a:r>
            <a:rPr lang="zh-CN" altLang="en-US" sz="2000" b="1" kern="1200">
              <a:latin typeface="微软雅黑" panose="020B0503020204020204" pitchFamily="34" charset="-122"/>
              <a:ea typeface="微软雅黑" panose="020B0503020204020204" pitchFamily="34" charset="-122"/>
            </a:rPr>
            <a:t>控制要求和政策体系</a:t>
          </a:r>
          <a:endParaRPr lang="zh-CN" altLang="en-US" sz="2000" b="1" kern="1200" dirty="0">
            <a:latin typeface="微软雅黑" panose="020B0503020204020204" pitchFamily="34" charset="-122"/>
            <a:ea typeface="微软雅黑" panose="020B0503020204020204" pitchFamily="34" charset="-122"/>
          </a:endParaRPr>
        </a:p>
      </dsp:txBody>
      <dsp:txXfrm rot="10800000">
        <a:off x="0" y="2617659"/>
        <a:ext cx="7080746" cy="572117"/>
      </dsp:txXfrm>
    </dsp:sp>
    <dsp:sp modelId="{3B273654-16EA-4878-86FF-A2F1F271617A}">
      <dsp:nvSpPr>
        <dsp:cNvPr id="0" name=""/>
        <dsp:cNvSpPr/>
      </dsp:nvSpPr>
      <dsp:spPr>
        <a:xfrm rot="10800000">
          <a:off x="0" y="1745753"/>
          <a:ext cx="7080746" cy="880492"/>
        </a:xfrm>
        <a:prstGeom prst="upArrowCallout">
          <a:avLst/>
        </a:prstGeom>
        <a:gradFill rotWithShape="0">
          <a:gsLst>
            <a:gs pos="0">
              <a:schemeClr val="accent6">
                <a:shade val="80000"/>
                <a:hueOff val="160640"/>
                <a:satOff val="-6455"/>
                <a:lumOff val="13814"/>
                <a:alphaOff val="0"/>
                <a:satMod val="103000"/>
                <a:lumMod val="102000"/>
                <a:tint val="94000"/>
              </a:schemeClr>
            </a:gs>
            <a:gs pos="50000">
              <a:schemeClr val="accent6">
                <a:shade val="80000"/>
                <a:hueOff val="160640"/>
                <a:satOff val="-6455"/>
                <a:lumOff val="13814"/>
                <a:alphaOff val="0"/>
                <a:satMod val="110000"/>
                <a:lumMod val="100000"/>
                <a:shade val="100000"/>
              </a:schemeClr>
            </a:gs>
            <a:gs pos="100000">
              <a:schemeClr val="accent6">
                <a:shade val="80000"/>
                <a:hueOff val="160640"/>
                <a:satOff val="-6455"/>
                <a:lumOff val="138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大力削减石化行业</a:t>
          </a:r>
          <a:r>
            <a:rPr lang="en-US" altLang="zh-CN" sz="2000" b="1" kern="1200">
              <a:latin typeface="微软雅黑" panose="020B0503020204020204" pitchFamily="34" charset="-122"/>
              <a:ea typeface="微软雅黑" panose="020B0503020204020204" pitchFamily="34" charset="-122"/>
            </a:rPr>
            <a:t>VOCs</a:t>
          </a:r>
          <a:r>
            <a:rPr lang="zh-CN" altLang="en-US" sz="2000" b="1" kern="1200">
              <a:latin typeface="微软雅黑" panose="020B0503020204020204" pitchFamily="34" charset="-122"/>
              <a:ea typeface="微软雅黑" panose="020B0503020204020204" pitchFamily="34" charset="-122"/>
            </a:rPr>
            <a:t>排放</a:t>
          </a:r>
          <a:endParaRPr lang="zh-CN" altLang="en-US" sz="2000" b="1" kern="1200" dirty="0">
            <a:latin typeface="微软雅黑" panose="020B0503020204020204" pitchFamily="34" charset="-122"/>
            <a:ea typeface="微软雅黑" panose="020B0503020204020204" pitchFamily="34" charset="-122"/>
          </a:endParaRPr>
        </a:p>
      </dsp:txBody>
      <dsp:txXfrm rot="10800000">
        <a:off x="0" y="1745753"/>
        <a:ext cx="7080746" cy="572117"/>
      </dsp:txXfrm>
    </dsp:sp>
    <dsp:sp modelId="{80131D32-7DD7-4EEE-A9AD-56C9C69A3B5E}">
      <dsp:nvSpPr>
        <dsp:cNvPr id="0" name=""/>
        <dsp:cNvSpPr/>
      </dsp:nvSpPr>
      <dsp:spPr>
        <a:xfrm rot="10800000">
          <a:off x="0" y="873848"/>
          <a:ext cx="7080746" cy="880492"/>
        </a:xfrm>
        <a:prstGeom prst="upArrowCallout">
          <a:avLst/>
        </a:prstGeom>
        <a:gradFill rotWithShape="0">
          <a:gsLst>
            <a:gs pos="0">
              <a:schemeClr val="accent6">
                <a:shade val="80000"/>
                <a:hueOff val="240960"/>
                <a:satOff val="-9682"/>
                <a:lumOff val="20721"/>
                <a:alphaOff val="0"/>
                <a:satMod val="103000"/>
                <a:lumMod val="102000"/>
                <a:tint val="94000"/>
              </a:schemeClr>
            </a:gs>
            <a:gs pos="50000">
              <a:schemeClr val="accent6">
                <a:shade val="80000"/>
                <a:hueOff val="240960"/>
                <a:satOff val="-9682"/>
                <a:lumOff val="20721"/>
                <a:alphaOff val="0"/>
                <a:satMod val="110000"/>
                <a:lumMod val="100000"/>
                <a:shade val="100000"/>
              </a:schemeClr>
            </a:gs>
            <a:gs pos="100000">
              <a:schemeClr val="accent6">
                <a:shade val="80000"/>
                <a:hueOff val="240960"/>
                <a:satOff val="-9682"/>
                <a:lumOff val="207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全面开展油品储运销</a:t>
          </a:r>
          <a:r>
            <a:rPr lang="en-US" altLang="zh-CN" sz="2000" b="1" kern="1200">
              <a:latin typeface="微软雅黑" panose="020B0503020204020204" pitchFamily="34" charset="-122"/>
              <a:ea typeface="微软雅黑" panose="020B0503020204020204" pitchFamily="34" charset="-122"/>
            </a:rPr>
            <a:t>VOCs</a:t>
          </a:r>
          <a:r>
            <a:rPr lang="zh-CN" altLang="en-US" sz="2000" b="1" kern="1200">
              <a:latin typeface="微软雅黑" panose="020B0503020204020204" pitchFamily="34" charset="-122"/>
              <a:ea typeface="微软雅黑" panose="020B0503020204020204" pitchFamily="34" charset="-122"/>
            </a:rPr>
            <a:t>回收治理</a:t>
          </a:r>
          <a:endParaRPr lang="zh-CN" altLang="en-US" sz="2000" b="1" kern="1200" dirty="0">
            <a:latin typeface="微软雅黑" panose="020B0503020204020204" pitchFamily="34" charset="-122"/>
            <a:ea typeface="微软雅黑" panose="020B0503020204020204" pitchFamily="34" charset="-122"/>
          </a:endParaRPr>
        </a:p>
      </dsp:txBody>
      <dsp:txXfrm rot="10800000">
        <a:off x="0" y="873848"/>
        <a:ext cx="7080746" cy="572117"/>
      </dsp:txXfrm>
    </dsp:sp>
    <dsp:sp modelId="{F24650C6-BB4D-4E6D-8FE5-3F816B99BBBB}">
      <dsp:nvSpPr>
        <dsp:cNvPr id="0" name=""/>
        <dsp:cNvSpPr/>
      </dsp:nvSpPr>
      <dsp:spPr>
        <a:xfrm rot="10800000">
          <a:off x="0" y="0"/>
          <a:ext cx="7080746" cy="880492"/>
        </a:xfrm>
        <a:prstGeom prst="upArrowCallout">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开展</a:t>
          </a:r>
          <a:r>
            <a:rPr lang="en-US" altLang="zh-CN" sz="2000" b="1" kern="1200">
              <a:latin typeface="微软雅黑" panose="020B0503020204020204" pitchFamily="34" charset="-122"/>
              <a:ea typeface="微软雅黑" panose="020B0503020204020204" pitchFamily="34" charset="-122"/>
            </a:rPr>
            <a:t>VOCs</a:t>
          </a:r>
          <a:r>
            <a:rPr lang="zh-CN" altLang="en-US" sz="2000" b="1" kern="1200">
              <a:latin typeface="微软雅黑" panose="020B0503020204020204" pitchFamily="34" charset="-122"/>
              <a:ea typeface="微软雅黑" panose="020B0503020204020204" pitchFamily="34" charset="-122"/>
            </a:rPr>
            <a:t>摸底调查</a:t>
          </a:r>
          <a:endParaRPr lang="zh-CN" altLang="en-US" sz="2000" b="1" kern="1200" dirty="0">
            <a:latin typeface="微软雅黑" panose="020B0503020204020204" pitchFamily="34" charset="-122"/>
            <a:ea typeface="微软雅黑" panose="020B0503020204020204" pitchFamily="34" charset="-122"/>
          </a:endParaRPr>
        </a:p>
      </dsp:txBody>
      <dsp:txXfrm rot="10800000">
        <a:off x="0" y="0"/>
        <a:ext cx="7080746" cy="572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0B6A9-F0BF-40AA-9A5D-82496D6F6333}">
      <dsp:nvSpPr>
        <dsp:cNvPr id="0" name=""/>
        <dsp:cNvSpPr/>
      </dsp:nvSpPr>
      <dsp:spPr>
        <a:xfrm>
          <a:off x="5721968" y="2731847"/>
          <a:ext cx="311676" cy="1999874"/>
        </a:xfrm>
        <a:custGeom>
          <a:avLst/>
          <a:gdLst/>
          <a:ahLst/>
          <a:cxnLst/>
          <a:rect l="0" t="0" r="0" b="0"/>
          <a:pathLst>
            <a:path>
              <a:moveTo>
                <a:pt x="0" y="0"/>
              </a:moveTo>
              <a:lnTo>
                <a:pt x="165883" y="0"/>
              </a:lnTo>
              <a:lnTo>
                <a:pt x="165883" y="1999874"/>
              </a:lnTo>
              <a:lnTo>
                <a:pt x="311676" y="199987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3FA872-4CA0-45D8-9AD7-21F907924905}">
      <dsp:nvSpPr>
        <dsp:cNvPr id="0" name=""/>
        <dsp:cNvSpPr/>
      </dsp:nvSpPr>
      <dsp:spPr>
        <a:xfrm>
          <a:off x="5721968" y="2731847"/>
          <a:ext cx="311676" cy="1372193"/>
        </a:xfrm>
        <a:custGeom>
          <a:avLst/>
          <a:gdLst/>
          <a:ahLst/>
          <a:cxnLst/>
          <a:rect l="0" t="0" r="0" b="0"/>
          <a:pathLst>
            <a:path>
              <a:moveTo>
                <a:pt x="0" y="0"/>
              </a:moveTo>
              <a:lnTo>
                <a:pt x="165883" y="0"/>
              </a:lnTo>
              <a:lnTo>
                <a:pt x="165883" y="1372193"/>
              </a:lnTo>
              <a:lnTo>
                <a:pt x="311676" y="137219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14DBE7-D5AA-4D8C-9877-707910132798}">
      <dsp:nvSpPr>
        <dsp:cNvPr id="0" name=""/>
        <dsp:cNvSpPr/>
      </dsp:nvSpPr>
      <dsp:spPr>
        <a:xfrm>
          <a:off x="5721968" y="2731847"/>
          <a:ext cx="311676" cy="686092"/>
        </a:xfrm>
        <a:custGeom>
          <a:avLst/>
          <a:gdLst/>
          <a:ahLst/>
          <a:cxnLst/>
          <a:rect l="0" t="0" r="0" b="0"/>
          <a:pathLst>
            <a:path>
              <a:moveTo>
                <a:pt x="0" y="0"/>
              </a:moveTo>
              <a:lnTo>
                <a:pt x="165883" y="0"/>
              </a:lnTo>
              <a:lnTo>
                <a:pt x="165883" y="686092"/>
              </a:lnTo>
              <a:lnTo>
                <a:pt x="311676" y="68609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B88254-8D7F-45D6-9BE9-DD8BB5FB64A2}">
      <dsp:nvSpPr>
        <dsp:cNvPr id="0" name=""/>
        <dsp:cNvSpPr/>
      </dsp:nvSpPr>
      <dsp:spPr>
        <a:xfrm>
          <a:off x="5721968" y="2686118"/>
          <a:ext cx="311676" cy="91440"/>
        </a:xfrm>
        <a:custGeom>
          <a:avLst/>
          <a:gdLst/>
          <a:ahLst/>
          <a:cxnLst/>
          <a:rect l="0" t="0" r="0" b="0"/>
          <a:pathLst>
            <a:path>
              <a:moveTo>
                <a:pt x="0" y="45728"/>
              </a:moveTo>
              <a:lnTo>
                <a:pt x="165883" y="45728"/>
              </a:lnTo>
              <a:lnTo>
                <a:pt x="165883" y="45720"/>
              </a:lnTo>
              <a:lnTo>
                <a:pt x="311676"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6AB923-721A-4379-B7A2-3C3B3154E94B}">
      <dsp:nvSpPr>
        <dsp:cNvPr id="0" name=""/>
        <dsp:cNvSpPr/>
      </dsp:nvSpPr>
      <dsp:spPr>
        <a:xfrm>
          <a:off x="5721968" y="2045737"/>
          <a:ext cx="311676" cy="686110"/>
        </a:xfrm>
        <a:custGeom>
          <a:avLst/>
          <a:gdLst/>
          <a:ahLst/>
          <a:cxnLst/>
          <a:rect l="0" t="0" r="0" b="0"/>
          <a:pathLst>
            <a:path>
              <a:moveTo>
                <a:pt x="0" y="686110"/>
              </a:moveTo>
              <a:lnTo>
                <a:pt x="165883" y="686110"/>
              </a:lnTo>
              <a:lnTo>
                <a:pt x="165883" y="0"/>
              </a:lnTo>
              <a:lnTo>
                <a:pt x="31167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FD8EC0-8F54-4110-97F2-E47A0C163877}">
      <dsp:nvSpPr>
        <dsp:cNvPr id="0" name=""/>
        <dsp:cNvSpPr/>
      </dsp:nvSpPr>
      <dsp:spPr>
        <a:xfrm>
          <a:off x="5721968" y="1359636"/>
          <a:ext cx="311676" cy="1372211"/>
        </a:xfrm>
        <a:custGeom>
          <a:avLst/>
          <a:gdLst/>
          <a:ahLst/>
          <a:cxnLst/>
          <a:rect l="0" t="0" r="0" b="0"/>
          <a:pathLst>
            <a:path>
              <a:moveTo>
                <a:pt x="0" y="1372211"/>
              </a:moveTo>
              <a:lnTo>
                <a:pt x="165883" y="1372211"/>
              </a:lnTo>
              <a:lnTo>
                <a:pt x="165883" y="0"/>
              </a:lnTo>
              <a:lnTo>
                <a:pt x="31167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A8C33F-68D6-4A8F-AC11-280DBFF5B455}">
      <dsp:nvSpPr>
        <dsp:cNvPr id="0" name=""/>
        <dsp:cNvSpPr/>
      </dsp:nvSpPr>
      <dsp:spPr>
        <a:xfrm>
          <a:off x="5721968" y="673535"/>
          <a:ext cx="311676" cy="2058312"/>
        </a:xfrm>
        <a:custGeom>
          <a:avLst/>
          <a:gdLst/>
          <a:ahLst/>
          <a:cxnLst/>
          <a:rect l="0" t="0" r="0" b="0"/>
          <a:pathLst>
            <a:path>
              <a:moveTo>
                <a:pt x="0" y="2058312"/>
              </a:moveTo>
              <a:lnTo>
                <a:pt x="165883" y="2058312"/>
              </a:lnTo>
              <a:lnTo>
                <a:pt x="165883" y="0"/>
              </a:lnTo>
              <a:lnTo>
                <a:pt x="31167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406B0-6083-4A2D-9F84-0B26D1A040FE}">
      <dsp:nvSpPr>
        <dsp:cNvPr id="0" name=""/>
        <dsp:cNvSpPr/>
      </dsp:nvSpPr>
      <dsp:spPr>
        <a:xfrm>
          <a:off x="1904384" y="1478025"/>
          <a:ext cx="291586" cy="1253822"/>
        </a:xfrm>
        <a:custGeom>
          <a:avLst/>
          <a:gdLst/>
          <a:ahLst/>
          <a:cxnLst/>
          <a:rect l="0" t="0" r="0" b="0"/>
          <a:pathLst>
            <a:path>
              <a:moveTo>
                <a:pt x="0" y="0"/>
              </a:moveTo>
              <a:lnTo>
                <a:pt x="145793" y="0"/>
              </a:lnTo>
              <a:lnTo>
                <a:pt x="145793" y="1253822"/>
              </a:lnTo>
              <a:lnTo>
                <a:pt x="291586" y="125382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F15C-6989-4673-A32C-266407AEC424}">
      <dsp:nvSpPr>
        <dsp:cNvPr id="0" name=""/>
        <dsp:cNvSpPr/>
      </dsp:nvSpPr>
      <dsp:spPr>
        <a:xfrm>
          <a:off x="1904384" y="1478025"/>
          <a:ext cx="291586" cy="626911"/>
        </a:xfrm>
        <a:custGeom>
          <a:avLst/>
          <a:gdLst/>
          <a:ahLst/>
          <a:cxnLst/>
          <a:rect l="0" t="0" r="0" b="0"/>
          <a:pathLst>
            <a:path>
              <a:moveTo>
                <a:pt x="0" y="0"/>
              </a:moveTo>
              <a:lnTo>
                <a:pt x="145793" y="0"/>
              </a:lnTo>
              <a:lnTo>
                <a:pt x="145793" y="626911"/>
              </a:lnTo>
              <a:lnTo>
                <a:pt x="291586" y="6269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052C8-A5F0-454F-82F7-35B085BAD581}">
      <dsp:nvSpPr>
        <dsp:cNvPr id="0" name=""/>
        <dsp:cNvSpPr/>
      </dsp:nvSpPr>
      <dsp:spPr>
        <a:xfrm>
          <a:off x="1904384" y="1432305"/>
          <a:ext cx="291586" cy="91440"/>
        </a:xfrm>
        <a:custGeom>
          <a:avLst/>
          <a:gdLst/>
          <a:ahLst/>
          <a:cxnLst/>
          <a:rect l="0" t="0" r="0" b="0"/>
          <a:pathLst>
            <a:path>
              <a:moveTo>
                <a:pt x="0" y="45720"/>
              </a:moveTo>
              <a:lnTo>
                <a:pt x="291586"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8D3260-42EF-40EA-9DAA-FC904D347130}">
      <dsp:nvSpPr>
        <dsp:cNvPr id="0" name=""/>
        <dsp:cNvSpPr/>
      </dsp:nvSpPr>
      <dsp:spPr>
        <a:xfrm>
          <a:off x="1904384" y="851113"/>
          <a:ext cx="291586" cy="626911"/>
        </a:xfrm>
        <a:custGeom>
          <a:avLst/>
          <a:gdLst/>
          <a:ahLst/>
          <a:cxnLst/>
          <a:rect l="0" t="0" r="0" b="0"/>
          <a:pathLst>
            <a:path>
              <a:moveTo>
                <a:pt x="0" y="626911"/>
              </a:moveTo>
              <a:lnTo>
                <a:pt x="145793" y="626911"/>
              </a:lnTo>
              <a:lnTo>
                <a:pt x="145793" y="0"/>
              </a:lnTo>
              <a:lnTo>
                <a:pt x="29158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945BFA-CE23-4D75-843F-CA2E33804E94}">
      <dsp:nvSpPr>
        <dsp:cNvPr id="0" name=""/>
        <dsp:cNvSpPr/>
      </dsp:nvSpPr>
      <dsp:spPr>
        <a:xfrm>
          <a:off x="1904384" y="224202"/>
          <a:ext cx="291586" cy="1253822"/>
        </a:xfrm>
        <a:custGeom>
          <a:avLst/>
          <a:gdLst/>
          <a:ahLst/>
          <a:cxnLst/>
          <a:rect l="0" t="0" r="0" b="0"/>
          <a:pathLst>
            <a:path>
              <a:moveTo>
                <a:pt x="0" y="1253822"/>
              </a:moveTo>
              <a:lnTo>
                <a:pt x="145793" y="1253822"/>
              </a:lnTo>
              <a:lnTo>
                <a:pt x="145793" y="0"/>
              </a:lnTo>
              <a:lnTo>
                <a:pt x="29158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4A14B2-5C30-4955-9A26-6795972BE1A6}">
      <dsp:nvSpPr>
        <dsp:cNvPr id="0" name=""/>
        <dsp:cNvSpPr/>
      </dsp:nvSpPr>
      <dsp:spPr>
        <a:xfrm>
          <a:off x="446451" y="961181"/>
          <a:ext cx="1457933" cy="10336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主要任务</a:t>
          </a:r>
        </a:p>
      </dsp:txBody>
      <dsp:txXfrm>
        <a:off x="446451" y="961181"/>
        <a:ext cx="1457933" cy="1033687"/>
      </dsp:txXfrm>
    </dsp:sp>
    <dsp:sp modelId="{2441639B-3A26-4C24-B68D-76FA42212065}">
      <dsp:nvSpPr>
        <dsp:cNvPr id="0" name=""/>
        <dsp:cNvSpPr/>
      </dsp:nvSpPr>
      <dsp:spPr>
        <a:xfrm>
          <a:off x="2195971" y="1867"/>
          <a:ext cx="3525996" cy="44466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组织企业开展</a:t>
          </a:r>
          <a:r>
            <a:rPr lang="en-US" altLang="en-US" sz="1800" b="1" kern="1200" dirty="0">
              <a:latin typeface="微软雅黑" panose="020B0503020204020204" pitchFamily="34" charset="-122"/>
              <a:ea typeface="微软雅黑" panose="020B0503020204020204" pitchFamily="34" charset="-122"/>
            </a:rPr>
            <a:t>VOCs</a:t>
          </a:r>
          <a:r>
            <a:rPr lang="zh-CN" altLang="en-US" sz="1800" b="1" kern="1200" dirty="0">
              <a:latin typeface="微软雅黑" panose="020B0503020204020204" pitchFamily="34" charset="-122"/>
              <a:ea typeface="微软雅黑" panose="020B0503020204020204" pitchFamily="34" charset="-122"/>
            </a:rPr>
            <a:t>污染源排查</a:t>
          </a:r>
        </a:p>
      </dsp:txBody>
      <dsp:txXfrm>
        <a:off x="2195971" y="1867"/>
        <a:ext cx="3525996" cy="444669"/>
      </dsp:txXfrm>
    </dsp:sp>
    <dsp:sp modelId="{DB365899-110A-4CE1-B1D5-6AFF6DA07DC8}">
      <dsp:nvSpPr>
        <dsp:cNvPr id="0" name=""/>
        <dsp:cNvSpPr/>
      </dsp:nvSpPr>
      <dsp:spPr>
        <a:xfrm>
          <a:off x="2195971" y="628779"/>
          <a:ext cx="3525996" cy="44466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rPr>
            <a:t>严格建设项目环境准入</a:t>
          </a:r>
          <a:endParaRPr lang="zh-CN" altLang="en-US" sz="1800" b="1" kern="1200" dirty="0">
            <a:latin typeface="微软雅黑" panose="020B0503020204020204" pitchFamily="34" charset="-122"/>
            <a:ea typeface="微软雅黑" panose="020B0503020204020204" pitchFamily="34" charset="-122"/>
          </a:endParaRPr>
        </a:p>
      </dsp:txBody>
      <dsp:txXfrm>
        <a:off x="2195971" y="628779"/>
        <a:ext cx="3525996" cy="444669"/>
      </dsp:txXfrm>
    </dsp:sp>
    <dsp:sp modelId="{3EA6EA7A-6220-4956-9522-1B15A5F48692}">
      <dsp:nvSpPr>
        <dsp:cNvPr id="0" name=""/>
        <dsp:cNvSpPr/>
      </dsp:nvSpPr>
      <dsp:spPr>
        <a:xfrm>
          <a:off x="2195971" y="1255690"/>
          <a:ext cx="3525996" cy="44466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 完善</a:t>
          </a:r>
          <a:r>
            <a:rPr lang="en-US" altLang="en-US" sz="1800" b="1" kern="1200" dirty="0">
              <a:latin typeface="微软雅黑" panose="020B0503020204020204" pitchFamily="34" charset="-122"/>
              <a:ea typeface="微软雅黑" panose="020B0503020204020204" pitchFamily="34" charset="-122"/>
            </a:rPr>
            <a:t>VOCs</a:t>
          </a:r>
          <a:r>
            <a:rPr lang="zh-CN" altLang="en-US" sz="1800" b="1" kern="1200" dirty="0">
              <a:latin typeface="微软雅黑" panose="020B0503020204020204" pitchFamily="34" charset="-122"/>
              <a:ea typeface="微软雅黑" panose="020B0503020204020204" pitchFamily="34" charset="-122"/>
            </a:rPr>
            <a:t>监督管理体系</a:t>
          </a:r>
        </a:p>
      </dsp:txBody>
      <dsp:txXfrm>
        <a:off x="2195971" y="1255690"/>
        <a:ext cx="3525996" cy="444669"/>
      </dsp:txXfrm>
    </dsp:sp>
    <dsp:sp modelId="{61C406B9-C069-4725-974A-7E7027BE45A3}">
      <dsp:nvSpPr>
        <dsp:cNvPr id="0" name=""/>
        <dsp:cNvSpPr/>
      </dsp:nvSpPr>
      <dsp:spPr>
        <a:xfrm>
          <a:off x="2195971" y="1882601"/>
          <a:ext cx="3525996" cy="44466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rPr>
            <a:t>建立企业</a:t>
          </a:r>
          <a:r>
            <a:rPr lang="en-US" altLang="en-US" sz="1800" b="1" kern="1200">
              <a:latin typeface="微软雅黑" panose="020B0503020204020204" pitchFamily="34" charset="-122"/>
              <a:ea typeface="微软雅黑" panose="020B0503020204020204" pitchFamily="34" charset="-122"/>
            </a:rPr>
            <a:t>VOCs</a:t>
          </a:r>
          <a:r>
            <a:rPr lang="zh-CN" altLang="en-US" sz="1800" b="1" kern="1200">
              <a:latin typeface="微软雅黑" panose="020B0503020204020204" pitchFamily="34" charset="-122"/>
              <a:ea typeface="微软雅黑" panose="020B0503020204020204" pitchFamily="34" charset="-122"/>
            </a:rPr>
            <a:t>管理体系</a:t>
          </a:r>
          <a:endParaRPr lang="zh-CN" altLang="en-US" sz="1800" b="1" kern="1200" dirty="0">
            <a:latin typeface="微软雅黑" panose="020B0503020204020204" pitchFamily="34" charset="-122"/>
            <a:ea typeface="微软雅黑" panose="020B0503020204020204" pitchFamily="34" charset="-122"/>
          </a:endParaRPr>
        </a:p>
      </dsp:txBody>
      <dsp:txXfrm>
        <a:off x="2195971" y="1882601"/>
        <a:ext cx="3525996" cy="444669"/>
      </dsp:txXfrm>
    </dsp:sp>
    <dsp:sp modelId="{B8982948-2D68-409B-B178-84FF38A16603}">
      <dsp:nvSpPr>
        <dsp:cNvPr id="0" name=""/>
        <dsp:cNvSpPr/>
      </dsp:nvSpPr>
      <dsp:spPr>
        <a:xfrm>
          <a:off x="2195971" y="2509512"/>
          <a:ext cx="3525996" cy="44466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严实施</a:t>
          </a:r>
          <a:r>
            <a:rPr lang="en-US" altLang="en-US" sz="1800" b="1" kern="1200" dirty="0">
              <a:latin typeface="微软雅黑" panose="020B0503020204020204" pitchFamily="34" charset="-122"/>
              <a:ea typeface="微软雅黑" panose="020B0503020204020204" pitchFamily="34" charset="-122"/>
            </a:rPr>
            <a:t>VOCs</a:t>
          </a:r>
          <a:r>
            <a:rPr lang="zh-CN" altLang="en-US" sz="1800" b="1" kern="1200" dirty="0">
              <a:latin typeface="微软雅黑" panose="020B0503020204020204" pitchFamily="34" charset="-122"/>
              <a:ea typeface="微软雅黑" panose="020B0503020204020204" pitchFamily="34" charset="-122"/>
            </a:rPr>
            <a:t>全过程污染控制</a:t>
          </a:r>
        </a:p>
      </dsp:txBody>
      <dsp:txXfrm>
        <a:off x="2195971" y="2509512"/>
        <a:ext cx="3525996" cy="444669"/>
      </dsp:txXfrm>
    </dsp:sp>
    <dsp:sp modelId="{7EEF5E18-F295-45D2-BDC4-FC8C9C816379}">
      <dsp:nvSpPr>
        <dsp:cNvPr id="0" name=""/>
        <dsp:cNvSpPr/>
      </dsp:nvSpPr>
      <dsp:spPr>
        <a:xfrm>
          <a:off x="6033645" y="421605"/>
          <a:ext cx="4016649" cy="5038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rPr>
            <a:t>进行</a:t>
          </a:r>
          <a:r>
            <a:rPr lang="en-US" altLang="zh-CN" sz="1800" b="1" kern="1200">
              <a:latin typeface="微软雅黑" panose="020B0503020204020204" pitchFamily="34" charset="-122"/>
              <a:ea typeface="微软雅黑" panose="020B0503020204020204" pitchFamily="34" charset="-122"/>
            </a:rPr>
            <a:t>VOCs</a:t>
          </a:r>
          <a:r>
            <a:rPr lang="zh-CN" altLang="en-US" sz="1800" b="1" kern="1200">
              <a:latin typeface="微软雅黑" panose="020B0503020204020204" pitchFamily="34" charset="-122"/>
              <a:ea typeface="微软雅黑" panose="020B0503020204020204" pitchFamily="34" charset="-122"/>
            </a:rPr>
            <a:t>污染源排查</a:t>
          </a:r>
          <a:endParaRPr lang="zh-CN" altLang="en-US" sz="1800" b="1" kern="1200" dirty="0">
            <a:latin typeface="微软雅黑" panose="020B0503020204020204" pitchFamily="34" charset="-122"/>
            <a:ea typeface="微软雅黑" panose="020B0503020204020204" pitchFamily="34" charset="-122"/>
          </a:endParaRPr>
        </a:p>
      </dsp:txBody>
      <dsp:txXfrm>
        <a:off x="6033645" y="421605"/>
        <a:ext cx="4016649" cy="503859"/>
      </dsp:txXfrm>
    </dsp:sp>
    <dsp:sp modelId="{7136FC54-57ED-48A3-A90A-B1D7C4FD54EB}">
      <dsp:nvSpPr>
        <dsp:cNvPr id="0" name=""/>
        <dsp:cNvSpPr/>
      </dsp:nvSpPr>
      <dsp:spPr>
        <a:xfrm>
          <a:off x="6033645" y="1107706"/>
          <a:ext cx="4016649" cy="5038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rPr>
            <a:t>大力推进清洁生产</a:t>
          </a:r>
          <a:endParaRPr lang="zh-CN" altLang="en-US" sz="1800" b="1" kern="1200" dirty="0">
            <a:latin typeface="微软雅黑" panose="020B0503020204020204" pitchFamily="34" charset="-122"/>
            <a:ea typeface="微软雅黑" panose="020B0503020204020204" pitchFamily="34" charset="-122"/>
          </a:endParaRPr>
        </a:p>
      </dsp:txBody>
      <dsp:txXfrm>
        <a:off x="6033645" y="1107706"/>
        <a:ext cx="4016649" cy="503859"/>
      </dsp:txXfrm>
    </dsp:sp>
    <dsp:sp modelId="{C7263F10-EABC-4D3B-AD00-C7CE6250BEED}">
      <dsp:nvSpPr>
        <dsp:cNvPr id="0" name=""/>
        <dsp:cNvSpPr/>
      </dsp:nvSpPr>
      <dsp:spPr>
        <a:xfrm>
          <a:off x="6033645" y="1793807"/>
          <a:ext cx="4016649" cy="5038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rPr>
            <a:t>全面推行“泄漏检测与修复”</a:t>
          </a:r>
          <a:endParaRPr lang="zh-CN" altLang="en-US" sz="1800" b="1" kern="1200" dirty="0">
            <a:latin typeface="微软雅黑" panose="020B0503020204020204" pitchFamily="34" charset="-122"/>
            <a:ea typeface="微软雅黑" panose="020B0503020204020204" pitchFamily="34" charset="-122"/>
          </a:endParaRPr>
        </a:p>
      </dsp:txBody>
      <dsp:txXfrm>
        <a:off x="6033645" y="1793807"/>
        <a:ext cx="4016649" cy="503859"/>
      </dsp:txXfrm>
    </dsp:sp>
    <dsp:sp modelId="{867906F8-1A0C-40B0-B772-A8AF88F6B162}">
      <dsp:nvSpPr>
        <dsp:cNvPr id="0" name=""/>
        <dsp:cNvSpPr/>
      </dsp:nvSpPr>
      <dsp:spPr>
        <a:xfrm>
          <a:off x="6033645" y="2479908"/>
          <a:ext cx="4016649" cy="5038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加强有组织工艺废气治理</a:t>
          </a:r>
        </a:p>
      </dsp:txBody>
      <dsp:txXfrm>
        <a:off x="6033645" y="2479908"/>
        <a:ext cx="4016649" cy="503859"/>
      </dsp:txXfrm>
    </dsp:sp>
    <dsp:sp modelId="{10F034D0-D7F3-42A8-BD8E-9404824150B8}">
      <dsp:nvSpPr>
        <dsp:cNvPr id="0" name=""/>
        <dsp:cNvSpPr/>
      </dsp:nvSpPr>
      <dsp:spPr>
        <a:xfrm>
          <a:off x="6033645" y="3166010"/>
          <a:ext cx="4016649" cy="5038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rPr>
            <a:t>严格控制储存、装卸损失</a:t>
          </a:r>
          <a:endParaRPr lang="zh-CN" altLang="en-US" sz="1800" b="1" kern="1200" dirty="0">
            <a:latin typeface="微软雅黑" panose="020B0503020204020204" pitchFamily="34" charset="-122"/>
            <a:ea typeface="微软雅黑" panose="020B0503020204020204" pitchFamily="34" charset="-122"/>
          </a:endParaRPr>
        </a:p>
      </dsp:txBody>
      <dsp:txXfrm>
        <a:off x="6033645" y="3166010"/>
        <a:ext cx="4016649" cy="503859"/>
      </dsp:txXfrm>
    </dsp:sp>
    <dsp:sp modelId="{AF0ACB0B-3ACB-458D-A2C4-DF8E7C90CA30}">
      <dsp:nvSpPr>
        <dsp:cNvPr id="0" name=""/>
        <dsp:cNvSpPr/>
      </dsp:nvSpPr>
      <dsp:spPr>
        <a:xfrm>
          <a:off x="6033645" y="3852111"/>
          <a:ext cx="4016649" cy="5038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rPr>
            <a:t>强化废水废液废渣系统逸散废气治理</a:t>
          </a:r>
          <a:endParaRPr lang="zh-CN" altLang="en-US" sz="1800" b="1" kern="1200" dirty="0">
            <a:latin typeface="微软雅黑" panose="020B0503020204020204" pitchFamily="34" charset="-122"/>
            <a:ea typeface="微软雅黑" panose="020B0503020204020204" pitchFamily="34" charset="-122"/>
          </a:endParaRPr>
        </a:p>
      </dsp:txBody>
      <dsp:txXfrm>
        <a:off x="6033645" y="3852111"/>
        <a:ext cx="4016649" cy="503859"/>
      </dsp:txXfrm>
    </dsp:sp>
    <dsp:sp modelId="{86E2D264-C43A-4233-ABF0-0407363CF173}">
      <dsp:nvSpPr>
        <dsp:cNvPr id="0" name=""/>
        <dsp:cNvSpPr/>
      </dsp:nvSpPr>
      <dsp:spPr>
        <a:xfrm>
          <a:off x="6033645" y="4479791"/>
          <a:ext cx="4016649" cy="5038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rPr>
            <a:t>加强非正常工况污染控制</a:t>
          </a:r>
          <a:endParaRPr lang="zh-CN" altLang="en-US" sz="1800" b="1" kern="1200" dirty="0">
            <a:latin typeface="微软雅黑" panose="020B0503020204020204" pitchFamily="34" charset="-122"/>
            <a:ea typeface="微软雅黑" panose="020B0503020204020204" pitchFamily="34" charset="-122"/>
          </a:endParaRPr>
        </a:p>
      </dsp:txBody>
      <dsp:txXfrm>
        <a:off x="6033645" y="4479791"/>
        <a:ext cx="4016649" cy="503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3455D-A29A-44A1-B9F3-92B5EFE51653}">
      <dsp:nvSpPr>
        <dsp:cNvPr id="0" name=""/>
        <dsp:cNvSpPr/>
      </dsp:nvSpPr>
      <dsp:spPr>
        <a:xfrm>
          <a:off x="6061815" y="4854293"/>
          <a:ext cx="682527" cy="91440"/>
        </a:xfrm>
        <a:custGeom>
          <a:avLst/>
          <a:gdLst/>
          <a:ahLst/>
          <a:cxnLst/>
          <a:rect l="0" t="0" r="0" b="0"/>
          <a:pathLst>
            <a:path>
              <a:moveTo>
                <a:pt x="0" y="49099"/>
              </a:moveTo>
              <a:lnTo>
                <a:pt x="560237" y="49099"/>
              </a:lnTo>
              <a:lnTo>
                <a:pt x="560237" y="45720"/>
              </a:lnTo>
              <a:lnTo>
                <a:pt x="682527"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F4C6C-7069-46EF-ABD1-862069D0CB7B}">
      <dsp:nvSpPr>
        <dsp:cNvPr id="0" name=""/>
        <dsp:cNvSpPr/>
      </dsp:nvSpPr>
      <dsp:spPr>
        <a:xfrm>
          <a:off x="3285711" y="2770474"/>
          <a:ext cx="1341122" cy="2132918"/>
        </a:xfrm>
        <a:custGeom>
          <a:avLst/>
          <a:gdLst/>
          <a:ahLst/>
          <a:cxnLst/>
          <a:rect l="0" t="0" r="0" b="0"/>
          <a:pathLst>
            <a:path>
              <a:moveTo>
                <a:pt x="0" y="0"/>
              </a:moveTo>
              <a:lnTo>
                <a:pt x="1218832" y="0"/>
              </a:lnTo>
              <a:lnTo>
                <a:pt x="1218832" y="2132918"/>
              </a:lnTo>
              <a:lnTo>
                <a:pt x="1341122" y="213291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9D8946-3233-470D-AE98-0C99A6C4088A}">
      <dsp:nvSpPr>
        <dsp:cNvPr id="0" name=""/>
        <dsp:cNvSpPr/>
      </dsp:nvSpPr>
      <dsp:spPr>
        <a:xfrm>
          <a:off x="6061815" y="3588770"/>
          <a:ext cx="682527" cy="785394"/>
        </a:xfrm>
        <a:custGeom>
          <a:avLst/>
          <a:gdLst/>
          <a:ahLst/>
          <a:cxnLst/>
          <a:rect l="0" t="0" r="0" b="0"/>
          <a:pathLst>
            <a:path>
              <a:moveTo>
                <a:pt x="0" y="0"/>
              </a:moveTo>
              <a:lnTo>
                <a:pt x="560237" y="0"/>
              </a:lnTo>
              <a:lnTo>
                <a:pt x="560237" y="785394"/>
              </a:lnTo>
              <a:lnTo>
                <a:pt x="682527" y="78539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2C70E6-8750-4C70-BC68-E45D44896C3E}">
      <dsp:nvSpPr>
        <dsp:cNvPr id="0" name=""/>
        <dsp:cNvSpPr/>
      </dsp:nvSpPr>
      <dsp:spPr>
        <a:xfrm>
          <a:off x="6061815" y="3588770"/>
          <a:ext cx="682527" cy="259545"/>
        </a:xfrm>
        <a:custGeom>
          <a:avLst/>
          <a:gdLst/>
          <a:ahLst/>
          <a:cxnLst/>
          <a:rect l="0" t="0" r="0" b="0"/>
          <a:pathLst>
            <a:path>
              <a:moveTo>
                <a:pt x="0" y="0"/>
              </a:moveTo>
              <a:lnTo>
                <a:pt x="560237" y="0"/>
              </a:lnTo>
              <a:lnTo>
                <a:pt x="560237" y="259545"/>
              </a:lnTo>
              <a:lnTo>
                <a:pt x="682527" y="2595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F7194-C08D-4C11-AD2B-5A6CBFBB0401}">
      <dsp:nvSpPr>
        <dsp:cNvPr id="0" name=""/>
        <dsp:cNvSpPr/>
      </dsp:nvSpPr>
      <dsp:spPr>
        <a:xfrm>
          <a:off x="6061815" y="3322466"/>
          <a:ext cx="682527" cy="266303"/>
        </a:xfrm>
        <a:custGeom>
          <a:avLst/>
          <a:gdLst/>
          <a:ahLst/>
          <a:cxnLst/>
          <a:rect l="0" t="0" r="0" b="0"/>
          <a:pathLst>
            <a:path>
              <a:moveTo>
                <a:pt x="0" y="266303"/>
              </a:moveTo>
              <a:lnTo>
                <a:pt x="560237" y="266303"/>
              </a:lnTo>
              <a:lnTo>
                <a:pt x="560237" y="0"/>
              </a:lnTo>
              <a:lnTo>
                <a:pt x="68252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92A24-8357-4596-B273-CE3DB7AEA209}">
      <dsp:nvSpPr>
        <dsp:cNvPr id="0" name=""/>
        <dsp:cNvSpPr/>
      </dsp:nvSpPr>
      <dsp:spPr>
        <a:xfrm>
          <a:off x="6061815" y="2796617"/>
          <a:ext cx="682527" cy="792152"/>
        </a:xfrm>
        <a:custGeom>
          <a:avLst/>
          <a:gdLst/>
          <a:ahLst/>
          <a:cxnLst/>
          <a:rect l="0" t="0" r="0" b="0"/>
          <a:pathLst>
            <a:path>
              <a:moveTo>
                <a:pt x="0" y="792152"/>
              </a:moveTo>
              <a:lnTo>
                <a:pt x="560237" y="792152"/>
              </a:lnTo>
              <a:lnTo>
                <a:pt x="560237" y="0"/>
              </a:lnTo>
              <a:lnTo>
                <a:pt x="68252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08A4BD-8EFE-4FAE-84A8-27D84046A22C}">
      <dsp:nvSpPr>
        <dsp:cNvPr id="0" name=""/>
        <dsp:cNvSpPr/>
      </dsp:nvSpPr>
      <dsp:spPr>
        <a:xfrm>
          <a:off x="3285711" y="2770474"/>
          <a:ext cx="1341122" cy="818296"/>
        </a:xfrm>
        <a:custGeom>
          <a:avLst/>
          <a:gdLst/>
          <a:ahLst/>
          <a:cxnLst/>
          <a:rect l="0" t="0" r="0" b="0"/>
          <a:pathLst>
            <a:path>
              <a:moveTo>
                <a:pt x="0" y="0"/>
              </a:moveTo>
              <a:lnTo>
                <a:pt x="1218832" y="0"/>
              </a:lnTo>
              <a:lnTo>
                <a:pt x="1218832" y="818296"/>
              </a:lnTo>
              <a:lnTo>
                <a:pt x="1341122" y="8182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CF304-CF30-4C9A-97F6-8887EE347F95}">
      <dsp:nvSpPr>
        <dsp:cNvPr id="0" name=""/>
        <dsp:cNvSpPr/>
      </dsp:nvSpPr>
      <dsp:spPr>
        <a:xfrm>
          <a:off x="6061815" y="1222449"/>
          <a:ext cx="682527" cy="1048318"/>
        </a:xfrm>
        <a:custGeom>
          <a:avLst/>
          <a:gdLst/>
          <a:ahLst/>
          <a:cxnLst/>
          <a:rect l="0" t="0" r="0" b="0"/>
          <a:pathLst>
            <a:path>
              <a:moveTo>
                <a:pt x="0" y="0"/>
              </a:moveTo>
              <a:lnTo>
                <a:pt x="560237" y="0"/>
              </a:lnTo>
              <a:lnTo>
                <a:pt x="560237" y="1048318"/>
              </a:lnTo>
              <a:lnTo>
                <a:pt x="682527" y="104831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54CF25-5E86-419A-8BE7-2D6B8EF6BD1C}">
      <dsp:nvSpPr>
        <dsp:cNvPr id="0" name=""/>
        <dsp:cNvSpPr/>
      </dsp:nvSpPr>
      <dsp:spPr>
        <a:xfrm>
          <a:off x="6061815" y="1222449"/>
          <a:ext cx="682527" cy="522469"/>
        </a:xfrm>
        <a:custGeom>
          <a:avLst/>
          <a:gdLst/>
          <a:ahLst/>
          <a:cxnLst/>
          <a:rect l="0" t="0" r="0" b="0"/>
          <a:pathLst>
            <a:path>
              <a:moveTo>
                <a:pt x="0" y="0"/>
              </a:moveTo>
              <a:lnTo>
                <a:pt x="560237" y="0"/>
              </a:lnTo>
              <a:lnTo>
                <a:pt x="560237" y="522469"/>
              </a:lnTo>
              <a:lnTo>
                <a:pt x="682527" y="5224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C63AE8-3A01-480E-95C0-A572B5434E1D}">
      <dsp:nvSpPr>
        <dsp:cNvPr id="0" name=""/>
        <dsp:cNvSpPr/>
      </dsp:nvSpPr>
      <dsp:spPr>
        <a:xfrm>
          <a:off x="6061815" y="1173350"/>
          <a:ext cx="682527" cy="91440"/>
        </a:xfrm>
        <a:custGeom>
          <a:avLst/>
          <a:gdLst/>
          <a:ahLst/>
          <a:cxnLst/>
          <a:rect l="0" t="0" r="0" b="0"/>
          <a:pathLst>
            <a:path>
              <a:moveTo>
                <a:pt x="0" y="49099"/>
              </a:moveTo>
              <a:lnTo>
                <a:pt x="560237" y="49099"/>
              </a:lnTo>
              <a:lnTo>
                <a:pt x="560237" y="45720"/>
              </a:lnTo>
              <a:lnTo>
                <a:pt x="682527"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905287-A0E2-498D-8EC0-63CDDE1B77E2}">
      <dsp:nvSpPr>
        <dsp:cNvPr id="0" name=""/>
        <dsp:cNvSpPr/>
      </dsp:nvSpPr>
      <dsp:spPr>
        <a:xfrm>
          <a:off x="6061815" y="693221"/>
          <a:ext cx="682527" cy="529228"/>
        </a:xfrm>
        <a:custGeom>
          <a:avLst/>
          <a:gdLst/>
          <a:ahLst/>
          <a:cxnLst/>
          <a:rect l="0" t="0" r="0" b="0"/>
          <a:pathLst>
            <a:path>
              <a:moveTo>
                <a:pt x="0" y="529228"/>
              </a:moveTo>
              <a:lnTo>
                <a:pt x="560237" y="529228"/>
              </a:lnTo>
              <a:lnTo>
                <a:pt x="560237" y="0"/>
              </a:lnTo>
              <a:lnTo>
                <a:pt x="68252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71C5F0-01D5-4C81-9336-907F507DEF72}">
      <dsp:nvSpPr>
        <dsp:cNvPr id="0" name=""/>
        <dsp:cNvSpPr/>
      </dsp:nvSpPr>
      <dsp:spPr>
        <a:xfrm>
          <a:off x="6061815" y="186492"/>
          <a:ext cx="682527" cy="1035956"/>
        </a:xfrm>
        <a:custGeom>
          <a:avLst/>
          <a:gdLst/>
          <a:ahLst/>
          <a:cxnLst/>
          <a:rect l="0" t="0" r="0" b="0"/>
          <a:pathLst>
            <a:path>
              <a:moveTo>
                <a:pt x="0" y="1035956"/>
              </a:moveTo>
              <a:lnTo>
                <a:pt x="560237" y="1035956"/>
              </a:lnTo>
              <a:lnTo>
                <a:pt x="560237" y="0"/>
              </a:lnTo>
              <a:lnTo>
                <a:pt x="68252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F322E8-44ED-4A21-BAF5-DE2496CC61F0}">
      <dsp:nvSpPr>
        <dsp:cNvPr id="0" name=""/>
        <dsp:cNvSpPr/>
      </dsp:nvSpPr>
      <dsp:spPr>
        <a:xfrm>
          <a:off x="3285711" y="1222449"/>
          <a:ext cx="1341122" cy="1548024"/>
        </a:xfrm>
        <a:custGeom>
          <a:avLst/>
          <a:gdLst/>
          <a:ahLst/>
          <a:cxnLst/>
          <a:rect l="0" t="0" r="0" b="0"/>
          <a:pathLst>
            <a:path>
              <a:moveTo>
                <a:pt x="0" y="1548024"/>
              </a:moveTo>
              <a:lnTo>
                <a:pt x="1218832" y="1548024"/>
              </a:lnTo>
              <a:lnTo>
                <a:pt x="1218832" y="0"/>
              </a:lnTo>
              <a:lnTo>
                <a:pt x="134112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2F96F0-789C-42D4-85C7-1E2C83C1292A}">
      <dsp:nvSpPr>
        <dsp:cNvPr id="0" name=""/>
        <dsp:cNvSpPr/>
      </dsp:nvSpPr>
      <dsp:spPr>
        <a:xfrm>
          <a:off x="972807" y="2203089"/>
          <a:ext cx="2312904" cy="113476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zh-CN" altLang="en-US" sz="2400" b="1" kern="1200" dirty="0">
              <a:latin typeface="微软雅黑" panose="020B0503020204020204" pitchFamily="34" charset="-122"/>
              <a:ea typeface="微软雅黑" panose="020B0503020204020204" pitchFamily="34" charset="-122"/>
            </a:rPr>
            <a:t>全过程</a:t>
          </a:r>
          <a:endParaRPr lang="en-US" altLang="zh-CN" sz="2400" b="1" kern="1200" dirty="0">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ts val="0"/>
            </a:spcAft>
            <a:buNone/>
          </a:pPr>
          <a:r>
            <a:rPr lang="zh-CN" altLang="en-US" sz="2400" b="1" kern="1200" dirty="0">
              <a:latin typeface="微软雅黑" panose="020B0503020204020204" pitchFamily="34" charset="-122"/>
              <a:ea typeface="微软雅黑" panose="020B0503020204020204" pitchFamily="34" charset="-122"/>
            </a:rPr>
            <a:t>精细化污染控制</a:t>
          </a:r>
        </a:p>
      </dsp:txBody>
      <dsp:txXfrm>
        <a:off x="972807" y="2203089"/>
        <a:ext cx="2312904" cy="1134768"/>
      </dsp:txXfrm>
    </dsp:sp>
    <dsp:sp modelId="{D3DCF006-DEE9-49D5-A4E6-87586B9F53DD}">
      <dsp:nvSpPr>
        <dsp:cNvPr id="0" name=""/>
        <dsp:cNvSpPr/>
      </dsp:nvSpPr>
      <dsp:spPr>
        <a:xfrm>
          <a:off x="4626834" y="961171"/>
          <a:ext cx="1434980" cy="52255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源头控制</a:t>
          </a:r>
        </a:p>
      </dsp:txBody>
      <dsp:txXfrm>
        <a:off x="4626834" y="961171"/>
        <a:ext cx="1434980" cy="522557"/>
      </dsp:txXfrm>
    </dsp:sp>
    <dsp:sp modelId="{76A73DEF-044D-4AFD-BB54-9461EAD3C9AF}">
      <dsp:nvSpPr>
        <dsp:cNvPr id="0" name=""/>
        <dsp:cNvSpPr/>
      </dsp:nvSpPr>
      <dsp:spPr>
        <a:xfrm>
          <a:off x="6744343" y="0"/>
          <a:ext cx="1222904" cy="372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a typeface="方正楷体简体" pitchFamily="2" charset="-122"/>
            </a:rPr>
            <a:t>规划控制</a:t>
          </a:r>
          <a:endParaRPr lang="zh-CN" altLang="en-US" sz="1800" b="1" kern="1200" dirty="0"/>
        </a:p>
      </dsp:txBody>
      <dsp:txXfrm>
        <a:off x="6744343" y="0"/>
        <a:ext cx="1222904" cy="372985"/>
      </dsp:txXfrm>
    </dsp:sp>
    <dsp:sp modelId="{88537C19-FC2F-41C1-8821-54479C53A085}">
      <dsp:nvSpPr>
        <dsp:cNvPr id="0" name=""/>
        <dsp:cNvSpPr/>
      </dsp:nvSpPr>
      <dsp:spPr>
        <a:xfrm>
          <a:off x="6744343" y="506728"/>
          <a:ext cx="1222904" cy="372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a typeface="方正楷体简体" pitchFamily="2" charset="-122"/>
            </a:rPr>
            <a:t>设计控制</a:t>
          </a:r>
          <a:endParaRPr lang="en-US" altLang="zh-CN" sz="1800" b="1" kern="1200" dirty="0">
            <a:ea typeface="方正楷体简体" pitchFamily="2" charset="-122"/>
          </a:endParaRPr>
        </a:p>
      </dsp:txBody>
      <dsp:txXfrm>
        <a:off x="6744343" y="506728"/>
        <a:ext cx="1222904" cy="372985"/>
      </dsp:txXfrm>
    </dsp:sp>
    <dsp:sp modelId="{C229F556-9D52-45B4-9280-2D3017009448}">
      <dsp:nvSpPr>
        <dsp:cNvPr id="0" name=""/>
        <dsp:cNvSpPr/>
      </dsp:nvSpPr>
      <dsp:spPr>
        <a:xfrm>
          <a:off x="6744343" y="1032577"/>
          <a:ext cx="1222904" cy="372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a typeface="方正楷体简体" pitchFamily="2" charset="-122"/>
            </a:rPr>
            <a:t>施工控制</a:t>
          </a:r>
          <a:endParaRPr lang="en-US" altLang="zh-CN" sz="1800" b="1" kern="1200" dirty="0">
            <a:ea typeface="方正楷体简体" pitchFamily="2" charset="-122"/>
          </a:endParaRPr>
        </a:p>
      </dsp:txBody>
      <dsp:txXfrm>
        <a:off x="6744343" y="1032577"/>
        <a:ext cx="1222904" cy="372985"/>
      </dsp:txXfrm>
    </dsp:sp>
    <dsp:sp modelId="{17D5C8E1-72E6-49B5-A545-3919084F7292}">
      <dsp:nvSpPr>
        <dsp:cNvPr id="0" name=""/>
        <dsp:cNvSpPr/>
      </dsp:nvSpPr>
      <dsp:spPr>
        <a:xfrm>
          <a:off x="6744343" y="1558426"/>
          <a:ext cx="1222904" cy="372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ea typeface="方正楷体简体" pitchFamily="2" charset="-122"/>
            </a:rPr>
            <a:t>采购控制</a:t>
          </a:r>
          <a:endParaRPr lang="en-US" altLang="zh-CN" sz="1800" b="1" kern="1200" dirty="0">
            <a:ea typeface="方正楷体简体" pitchFamily="2" charset="-122"/>
          </a:endParaRPr>
        </a:p>
      </dsp:txBody>
      <dsp:txXfrm>
        <a:off x="6744343" y="1558426"/>
        <a:ext cx="1222904" cy="372985"/>
      </dsp:txXfrm>
    </dsp:sp>
    <dsp:sp modelId="{35028CE9-C822-4CA2-8C8C-A664D9792442}">
      <dsp:nvSpPr>
        <dsp:cNvPr id="0" name=""/>
        <dsp:cNvSpPr/>
      </dsp:nvSpPr>
      <dsp:spPr>
        <a:xfrm>
          <a:off x="6744343" y="2084275"/>
          <a:ext cx="1222904" cy="372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ea typeface="方正楷体简体" pitchFamily="2" charset="-122"/>
            </a:rPr>
            <a:t>原料控制</a:t>
          </a:r>
          <a:endParaRPr lang="en-US" altLang="zh-CN" sz="1800" b="1" kern="1200" dirty="0">
            <a:ea typeface="方正楷体简体" pitchFamily="2" charset="-122"/>
          </a:endParaRPr>
        </a:p>
      </dsp:txBody>
      <dsp:txXfrm>
        <a:off x="6744343" y="2084275"/>
        <a:ext cx="1222904" cy="372985"/>
      </dsp:txXfrm>
    </dsp:sp>
    <dsp:sp modelId="{661CA2C8-214B-41E7-B163-2FAB3AE8E23C}">
      <dsp:nvSpPr>
        <dsp:cNvPr id="0" name=""/>
        <dsp:cNvSpPr/>
      </dsp:nvSpPr>
      <dsp:spPr>
        <a:xfrm>
          <a:off x="4626834" y="3327491"/>
          <a:ext cx="1434980" cy="52255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ea typeface="方正楷体简体" pitchFamily="2" charset="-122"/>
            </a:rPr>
            <a:t>过程控制</a:t>
          </a:r>
          <a:endParaRPr lang="en-US" altLang="zh-CN" sz="1800" b="1" kern="1200" dirty="0">
            <a:ea typeface="方正楷体简体" pitchFamily="2" charset="-122"/>
          </a:endParaRPr>
        </a:p>
      </dsp:txBody>
      <dsp:txXfrm>
        <a:off x="4626834" y="3327491"/>
        <a:ext cx="1434980" cy="522557"/>
      </dsp:txXfrm>
    </dsp:sp>
    <dsp:sp modelId="{3DFA437C-C467-4327-B4EC-D0EE14211C8C}">
      <dsp:nvSpPr>
        <dsp:cNvPr id="0" name=""/>
        <dsp:cNvSpPr/>
      </dsp:nvSpPr>
      <dsp:spPr>
        <a:xfrm>
          <a:off x="6744343" y="2610124"/>
          <a:ext cx="1222904" cy="372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ea typeface="方正楷体简体" pitchFamily="2" charset="-122"/>
            </a:rPr>
            <a:t>工艺</a:t>
          </a:r>
          <a:endParaRPr lang="en-US" altLang="zh-CN" sz="1800" b="1" kern="1200" dirty="0">
            <a:ea typeface="方正楷体简体" pitchFamily="2" charset="-122"/>
          </a:endParaRPr>
        </a:p>
      </dsp:txBody>
      <dsp:txXfrm>
        <a:off x="6744343" y="2610124"/>
        <a:ext cx="1222904" cy="372985"/>
      </dsp:txXfrm>
    </dsp:sp>
    <dsp:sp modelId="{39A0C231-D0C9-4E44-82BF-37E5769CED8A}">
      <dsp:nvSpPr>
        <dsp:cNvPr id="0" name=""/>
        <dsp:cNvSpPr/>
      </dsp:nvSpPr>
      <dsp:spPr>
        <a:xfrm>
          <a:off x="6744343" y="3135973"/>
          <a:ext cx="1222904" cy="372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ea typeface="方正楷体简体" pitchFamily="2" charset="-122"/>
            </a:rPr>
            <a:t>设备</a:t>
          </a:r>
          <a:endParaRPr lang="en-US" altLang="zh-CN" sz="1800" b="1" kern="1200" dirty="0">
            <a:ea typeface="方正楷体简体" pitchFamily="2" charset="-122"/>
          </a:endParaRPr>
        </a:p>
      </dsp:txBody>
      <dsp:txXfrm>
        <a:off x="6744343" y="3135973"/>
        <a:ext cx="1222904" cy="372985"/>
      </dsp:txXfrm>
    </dsp:sp>
    <dsp:sp modelId="{431E0F07-CA71-4FB4-A808-B5D4756E203A}">
      <dsp:nvSpPr>
        <dsp:cNvPr id="0" name=""/>
        <dsp:cNvSpPr/>
      </dsp:nvSpPr>
      <dsp:spPr>
        <a:xfrm>
          <a:off x="6744343" y="3661822"/>
          <a:ext cx="1222904" cy="372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ea typeface="方正楷体简体" pitchFamily="2" charset="-122"/>
            </a:rPr>
            <a:t>仪表</a:t>
          </a:r>
          <a:endParaRPr lang="en-US" altLang="zh-CN" sz="1800" b="1" kern="1200" dirty="0">
            <a:ea typeface="方正楷体简体" pitchFamily="2" charset="-122"/>
          </a:endParaRPr>
        </a:p>
      </dsp:txBody>
      <dsp:txXfrm>
        <a:off x="6744343" y="3661822"/>
        <a:ext cx="1222904" cy="372985"/>
      </dsp:txXfrm>
    </dsp:sp>
    <dsp:sp modelId="{1525409A-D092-4614-85BD-47B85DFC4ACE}">
      <dsp:nvSpPr>
        <dsp:cNvPr id="0" name=""/>
        <dsp:cNvSpPr/>
      </dsp:nvSpPr>
      <dsp:spPr>
        <a:xfrm>
          <a:off x="6744343" y="4187671"/>
          <a:ext cx="1222904" cy="372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a:ea typeface="方正楷体简体" pitchFamily="2" charset="-122"/>
            </a:rPr>
            <a:t>LDAR</a:t>
          </a:r>
          <a:endParaRPr lang="en-US" altLang="zh-CN" sz="1800" b="1" kern="1200" dirty="0">
            <a:ea typeface="方正楷体简体" pitchFamily="2" charset="-122"/>
          </a:endParaRPr>
        </a:p>
      </dsp:txBody>
      <dsp:txXfrm>
        <a:off x="6744343" y="4187671"/>
        <a:ext cx="1222904" cy="372985"/>
      </dsp:txXfrm>
    </dsp:sp>
    <dsp:sp modelId="{B13E1C3E-616B-482A-A02B-DEE3F634A38A}">
      <dsp:nvSpPr>
        <dsp:cNvPr id="0" name=""/>
        <dsp:cNvSpPr/>
      </dsp:nvSpPr>
      <dsp:spPr>
        <a:xfrm>
          <a:off x="4626834" y="4642114"/>
          <a:ext cx="1434980" cy="52255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ea typeface="方正楷体简体" pitchFamily="2" charset="-122"/>
            </a:rPr>
            <a:t>末端治理</a:t>
          </a:r>
          <a:endParaRPr lang="en-US" altLang="zh-CN" sz="1800" b="1" kern="1200" dirty="0">
            <a:ea typeface="方正楷体简体" pitchFamily="2" charset="-122"/>
          </a:endParaRPr>
        </a:p>
      </dsp:txBody>
      <dsp:txXfrm>
        <a:off x="4626834" y="4642114"/>
        <a:ext cx="1434980" cy="522557"/>
      </dsp:txXfrm>
    </dsp:sp>
    <dsp:sp modelId="{FE26F6D0-14F9-44ED-8789-7A1BEC161C97}">
      <dsp:nvSpPr>
        <dsp:cNvPr id="0" name=""/>
        <dsp:cNvSpPr/>
      </dsp:nvSpPr>
      <dsp:spPr>
        <a:xfrm>
          <a:off x="6744343" y="4713520"/>
          <a:ext cx="1222904" cy="3729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a typeface="方正楷体简体" pitchFamily="2" charset="-122"/>
            </a:rPr>
            <a:t>治理措施</a:t>
          </a:r>
          <a:endParaRPr lang="en-US" altLang="zh-CN" sz="1800" b="1" kern="1200" dirty="0">
            <a:ea typeface="方正楷体简体" pitchFamily="2" charset="-122"/>
          </a:endParaRPr>
        </a:p>
      </dsp:txBody>
      <dsp:txXfrm>
        <a:off x="6744343" y="4713520"/>
        <a:ext cx="1222904" cy="372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05F9-EE90-414C-8DDD-D141F5129610}">
      <dsp:nvSpPr>
        <dsp:cNvPr id="0" name=""/>
        <dsp:cNvSpPr/>
      </dsp:nvSpPr>
      <dsp:spPr>
        <a:xfrm>
          <a:off x="1286773" y="573103"/>
          <a:ext cx="3831950" cy="3831950"/>
        </a:xfrm>
        <a:prstGeom prst="blockArc">
          <a:avLst>
            <a:gd name="adj1" fmla="val 10800000"/>
            <a:gd name="adj2" fmla="val 16200000"/>
            <a:gd name="adj3" fmla="val 464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9D93363-01FD-4B33-94A1-BD2D18674953}">
      <dsp:nvSpPr>
        <dsp:cNvPr id="0" name=""/>
        <dsp:cNvSpPr/>
      </dsp:nvSpPr>
      <dsp:spPr>
        <a:xfrm>
          <a:off x="1286773" y="573103"/>
          <a:ext cx="3831950" cy="3831950"/>
        </a:xfrm>
        <a:prstGeom prst="blockArc">
          <a:avLst>
            <a:gd name="adj1" fmla="val 5400000"/>
            <a:gd name="adj2" fmla="val 10800000"/>
            <a:gd name="adj3" fmla="val 464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D60892-C795-4B32-8DFD-7D4B1D23EBF7}">
      <dsp:nvSpPr>
        <dsp:cNvPr id="0" name=""/>
        <dsp:cNvSpPr/>
      </dsp:nvSpPr>
      <dsp:spPr>
        <a:xfrm>
          <a:off x="1286773" y="573103"/>
          <a:ext cx="3831950" cy="3831950"/>
        </a:xfrm>
        <a:prstGeom prst="blockArc">
          <a:avLst>
            <a:gd name="adj1" fmla="val 0"/>
            <a:gd name="adj2" fmla="val 5400000"/>
            <a:gd name="adj3" fmla="val 464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6AB526-A921-4B35-8004-72C5B9B384D7}">
      <dsp:nvSpPr>
        <dsp:cNvPr id="0" name=""/>
        <dsp:cNvSpPr/>
      </dsp:nvSpPr>
      <dsp:spPr>
        <a:xfrm>
          <a:off x="1276733" y="559193"/>
          <a:ext cx="3831950" cy="3831950"/>
        </a:xfrm>
        <a:prstGeom prst="blockArc">
          <a:avLst>
            <a:gd name="adj1" fmla="val 16200000"/>
            <a:gd name="adj2" fmla="val 0"/>
            <a:gd name="adj3" fmla="val 464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BDD3DD-E665-4D38-BE8D-4A77D99DAFD0}">
      <dsp:nvSpPr>
        <dsp:cNvPr id="0" name=""/>
        <dsp:cNvSpPr/>
      </dsp:nvSpPr>
      <dsp:spPr>
        <a:xfrm>
          <a:off x="2341103" y="1633909"/>
          <a:ext cx="1764013" cy="17640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cs typeface="STZhongsong" charset="0"/>
            </a:rPr>
            <a:t>开放式</a:t>
          </a:r>
          <a:endParaRPr lang="en-US" altLang="zh-CN" sz="2000" b="1" kern="1200">
            <a:latin typeface="微软雅黑" panose="020B0503020204020204" pitchFamily="34" charset="-122"/>
            <a:ea typeface="微软雅黑" panose="020B0503020204020204" pitchFamily="34" charset="-122"/>
            <a:cs typeface="STZhongsong" charset="0"/>
          </a:endParaRPr>
        </a:p>
        <a:p>
          <a:pPr marL="0" lvl="0" indent="0" algn="ctr"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cs typeface="STZhongsong" charset="0"/>
            </a:rPr>
            <a:t>管理平台</a:t>
          </a:r>
          <a:endParaRPr lang="zh-CN" altLang="en-US" sz="2000" b="1" kern="1200" dirty="0">
            <a:latin typeface="微软雅黑" panose="020B0503020204020204" pitchFamily="34" charset="-122"/>
            <a:ea typeface="微软雅黑" panose="020B0503020204020204" pitchFamily="34" charset="-122"/>
            <a:cs typeface="STZhongsong" charset="0"/>
          </a:endParaRPr>
        </a:p>
      </dsp:txBody>
      <dsp:txXfrm>
        <a:off x="2599437" y="1892243"/>
        <a:ext cx="1247345" cy="1247345"/>
      </dsp:txXfrm>
    </dsp:sp>
    <dsp:sp modelId="{6C8A1075-A38E-4557-9FDE-7D9E695FE73E}">
      <dsp:nvSpPr>
        <dsp:cNvPr id="0" name=""/>
        <dsp:cNvSpPr/>
      </dsp:nvSpPr>
      <dsp:spPr>
        <a:xfrm>
          <a:off x="2585343" y="151"/>
          <a:ext cx="1234809" cy="12348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cs typeface="STZhongsong" charset="0"/>
            </a:rPr>
            <a:t>政府引导监管</a:t>
          </a:r>
        </a:p>
      </dsp:txBody>
      <dsp:txXfrm>
        <a:off x="2766177" y="180985"/>
        <a:ext cx="873141" cy="873141"/>
      </dsp:txXfrm>
    </dsp:sp>
    <dsp:sp modelId="{ACEFD5D8-590F-4B78-8A3F-C1EC5BDFA537}">
      <dsp:nvSpPr>
        <dsp:cNvPr id="0" name=""/>
        <dsp:cNvSpPr/>
      </dsp:nvSpPr>
      <dsp:spPr>
        <a:xfrm>
          <a:off x="4456865" y="1871673"/>
          <a:ext cx="1234809" cy="12348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cs typeface="STZhongsong" charset="0"/>
            </a:rPr>
            <a:t>社会</a:t>
          </a:r>
          <a:endParaRPr lang="en-US" altLang="zh-CN" sz="1800" b="1" kern="1200" dirty="0">
            <a:latin typeface="微软雅黑" panose="020B0503020204020204" pitchFamily="34" charset="-122"/>
            <a:ea typeface="微软雅黑" panose="020B0503020204020204" pitchFamily="34" charset="-122"/>
            <a:cs typeface="STZhongsong" charset="0"/>
          </a:endParaRPr>
        </a:p>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cs typeface="STZhongsong" charset="0"/>
            </a:rPr>
            <a:t>监督</a:t>
          </a:r>
        </a:p>
      </dsp:txBody>
      <dsp:txXfrm>
        <a:off x="4637699" y="2052507"/>
        <a:ext cx="873141" cy="873141"/>
      </dsp:txXfrm>
    </dsp:sp>
    <dsp:sp modelId="{31F6CA4E-8434-4DE0-B312-25867C841265}">
      <dsp:nvSpPr>
        <dsp:cNvPr id="0" name=""/>
        <dsp:cNvSpPr/>
      </dsp:nvSpPr>
      <dsp:spPr>
        <a:xfrm>
          <a:off x="2585343" y="3743195"/>
          <a:ext cx="1234809" cy="12348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cs typeface="STZhongsong" charset="0"/>
            </a:rPr>
            <a:t>企业申报施治</a:t>
          </a:r>
          <a:endParaRPr lang="zh-CN" altLang="en-US" sz="1800" b="1" kern="1200" dirty="0">
            <a:latin typeface="微软雅黑" panose="020B0503020204020204" pitchFamily="34" charset="-122"/>
            <a:ea typeface="微软雅黑" panose="020B0503020204020204" pitchFamily="34" charset="-122"/>
            <a:cs typeface="STZhongsong" charset="0"/>
          </a:endParaRPr>
        </a:p>
      </dsp:txBody>
      <dsp:txXfrm>
        <a:off x="2766177" y="3924029"/>
        <a:ext cx="873141" cy="873141"/>
      </dsp:txXfrm>
    </dsp:sp>
    <dsp:sp modelId="{D76886BA-7D4D-4086-A285-60B9EA750FCB}">
      <dsp:nvSpPr>
        <dsp:cNvPr id="0" name=""/>
        <dsp:cNvSpPr/>
      </dsp:nvSpPr>
      <dsp:spPr>
        <a:xfrm>
          <a:off x="713821" y="1871673"/>
          <a:ext cx="1234809" cy="12348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a:latin typeface="微软雅黑" panose="020B0503020204020204" pitchFamily="34" charset="-122"/>
              <a:ea typeface="微软雅黑" panose="020B0503020204020204" pitchFamily="34" charset="-122"/>
              <a:cs typeface="STZhongsong" charset="0"/>
            </a:rPr>
            <a:t>第三方参与</a:t>
          </a:r>
          <a:endParaRPr lang="zh-CN" altLang="en-US" sz="1800" b="1" kern="1200" dirty="0">
            <a:latin typeface="微软雅黑" panose="020B0503020204020204" pitchFamily="34" charset="-122"/>
            <a:ea typeface="微软雅黑" panose="020B0503020204020204" pitchFamily="34" charset="-122"/>
            <a:cs typeface="STZhongsong" charset="0"/>
          </a:endParaRPr>
        </a:p>
      </dsp:txBody>
      <dsp:txXfrm>
        <a:off x="894655" y="2052507"/>
        <a:ext cx="873141" cy="8731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1F75B-C46D-47EC-9F2E-896AAB1CBAEA}">
      <dsp:nvSpPr>
        <dsp:cNvPr id="0" name=""/>
        <dsp:cNvSpPr/>
      </dsp:nvSpPr>
      <dsp:spPr>
        <a:xfrm>
          <a:off x="244770" y="1836287"/>
          <a:ext cx="832058" cy="1762830"/>
        </a:xfrm>
        <a:prstGeom prst="upArrow">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0ECEE78-A8C1-440D-B573-94D7A0BF18C2}">
      <dsp:nvSpPr>
        <dsp:cNvPr id="0" name=""/>
        <dsp:cNvSpPr/>
      </dsp:nvSpPr>
      <dsp:spPr>
        <a:xfrm>
          <a:off x="0" y="0"/>
          <a:ext cx="2521381" cy="1762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STZhongsong" charset="0"/>
              <a:ea typeface="STZhongsong" charset="0"/>
              <a:cs typeface="STZhongsong" charset="0"/>
            </a:rPr>
            <a:t>        </a:t>
          </a:r>
          <a:endParaRPr lang="en-US" altLang="zh-CN" sz="1800" b="1" kern="1200" dirty="0">
            <a:latin typeface="STZhongsong" charset="0"/>
            <a:ea typeface="STZhongsong" charset="0"/>
            <a:cs typeface="STZhongsong" charset="0"/>
          </a:endParaRPr>
        </a:p>
        <a:p>
          <a:pPr marL="0" lvl="0" indent="0" algn="l" defTabSz="800100">
            <a:lnSpc>
              <a:spcPct val="900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cs typeface="STZhongsong" charset="0"/>
            </a:rPr>
            <a:t>       </a:t>
          </a:r>
          <a:r>
            <a:rPr lang="zh-CN" altLang="en-US" sz="2000" b="1" kern="1200" dirty="0">
              <a:latin typeface="微软雅黑" panose="020B0503020204020204" pitchFamily="34" charset="-122"/>
              <a:ea typeface="微软雅黑" panose="020B0503020204020204" pitchFamily="34" charset="-122"/>
              <a:cs typeface="STZhongsong" charset="0"/>
            </a:rPr>
            <a:t>政府监管责任</a:t>
          </a:r>
        </a:p>
      </dsp:txBody>
      <dsp:txXfrm>
        <a:off x="0" y="0"/>
        <a:ext cx="2521381" cy="1762830"/>
      </dsp:txXfrm>
    </dsp:sp>
    <dsp:sp modelId="{3E414E56-121A-4699-AD87-8A1BA1486C39}">
      <dsp:nvSpPr>
        <dsp:cNvPr id="0" name=""/>
        <dsp:cNvSpPr/>
      </dsp:nvSpPr>
      <dsp:spPr>
        <a:xfrm>
          <a:off x="-26346" y="73445"/>
          <a:ext cx="832058" cy="1762830"/>
        </a:xfrm>
        <a:prstGeom prst="downArrow">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278E9E9-4909-42E2-9EB9-11F1CB2A3CD0}">
      <dsp:nvSpPr>
        <dsp:cNvPr id="0" name=""/>
        <dsp:cNvSpPr/>
      </dsp:nvSpPr>
      <dsp:spPr>
        <a:xfrm>
          <a:off x="275970" y="1909732"/>
          <a:ext cx="2521381" cy="1762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cs typeface="STZhongsong" charset="0"/>
            </a:rPr>
            <a:t>       </a:t>
          </a:r>
          <a:r>
            <a:rPr lang="zh-CN" altLang="en-US" sz="2000" b="1" kern="1200" dirty="0">
              <a:latin typeface="微软雅黑" panose="020B0503020204020204" pitchFamily="34" charset="-122"/>
              <a:ea typeface="微软雅黑" panose="020B0503020204020204" pitchFamily="34" charset="-122"/>
              <a:cs typeface="STZhongsong" charset="0"/>
            </a:rPr>
            <a:t>企业主体责任</a:t>
          </a:r>
          <a:endParaRPr lang="en-US" altLang="zh-CN" sz="2000" b="1" kern="1200" dirty="0">
            <a:latin typeface="微软雅黑" panose="020B0503020204020204" pitchFamily="34" charset="-122"/>
            <a:ea typeface="微软雅黑" panose="020B0503020204020204" pitchFamily="34" charset="-122"/>
            <a:cs typeface="STZhongsong" charset="0"/>
          </a:endParaRPr>
        </a:p>
        <a:p>
          <a:pPr marL="0" lvl="0" indent="0" algn="l" defTabSz="8001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cs typeface="STZhongsong" charset="0"/>
            </a:rPr>
            <a:t>       社会监督责任</a:t>
          </a:r>
          <a:endParaRPr lang="en-US" altLang="zh-CN" sz="2000" b="1" kern="1200" dirty="0">
            <a:latin typeface="微软雅黑" panose="020B0503020204020204" pitchFamily="34" charset="-122"/>
            <a:ea typeface="微软雅黑" panose="020B0503020204020204" pitchFamily="34" charset="-122"/>
            <a:cs typeface="STZhongsong" charset="0"/>
          </a:endParaRPr>
        </a:p>
        <a:p>
          <a:pPr marL="0" lvl="0" indent="0" algn="l" defTabSz="8001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cs typeface="STZhongsong" charset="0"/>
            </a:rPr>
            <a:t>       环保产业</a:t>
          </a:r>
        </a:p>
      </dsp:txBody>
      <dsp:txXfrm>
        <a:off x="275970" y="1909732"/>
        <a:ext cx="2521381" cy="17628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EF88F-655B-4918-B83A-C3E0934099AF}">
      <dsp:nvSpPr>
        <dsp:cNvPr id="0" name=""/>
        <dsp:cNvSpPr/>
      </dsp:nvSpPr>
      <dsp:spPr>
        <a:xfrm>
          <a:off x="183888" y="2479"/>
          <a:ext cx="2260987" cy="57986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实测法</a:t>
          </a:r>
        </a:p>
      </dsp:txBody>
      <dsp:txXfrm>
        <a:off x="200872" y="19463"/>
        <a:ext cx="2227019" cy="545894"/>
      </dsp:txXfrm>
    </dsp:sp>
    <dsp:sp modelId="{242059D1-0FD0-436B-9C9B-070D3CA7192D}">
      <dsp:nvSpPr>
        <dsp:cNvPr id="0" name=""/>
        <dsp:cNvSpPr/>
      </dsp:nvSpPr>
      <dsp:spPr>
        <a:xfrm rot="5400000">
          <a:off x="1205658" y="596839"/>
          <a:ext cx="217448" cy="2609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b="1" kern="1200">
            <a:latin typeface="微软雅黑" panose="020B0503020204020204" pitchFamily="34" charset="-122"/>
            <a:ea typeface="微软雅黑" panose="020B0503020204020204" pitchFamily="34" charset="-122"/>
          </a:endParaRPr>
        </a:p>
      </dsp:txBody>
      <dsp:txXfrm rot="-5400000">
        <a:off x="1236101" y="618584"/>
        <a:ext cx="156562" cy="152214"/>
      </dsp:txXfrm>
    </dsp:sp>
    <dsp:sp modelId="{1CBC940D-3B16-43E6-888E-6FC1A1A3B423}">
      <dsp:nvSpPr>
        <dsp:cNvPr id="0" name=""/>
        <dsp:cNvSpPr/>
      </dsp:nvSpPr>
      <dsp:spPr>
        <a:xfrm>
          <a:off x="183888" y="872274"/>
          <a:ext cx="2260987" cy="57986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公式方程法</a:t>
          </a:r>
        </a:p>
      </dsp:txBody>
      <dsp:txXfrm>
        <a:off x="200872" y="889258"/>
        <a:ext cx="2227019" cy="545894"/>
      </dsp:txXfrm>
    </dsp:sp>
    <dsp:sp modelId="{77F17B06-FC9D-4B55-AF82-830507AD785A}">
      <dsp:nvSpPr>
        <dsp:cNvPr id="0" name=""/>
        <dsp:cNvSpPr/>
      </dsp:nvSpPr>
      <dsp:spPr>
        <a:xfrm rot="5400000">
          <a:off x="1205658" y="1466633"/>
          <a:ext cx="217448" cy="260938"/>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b="1" kern="1200">
            <a:latin typeface="微软雅黑" panose="020B0503020204020204" pitchFamily="34" charset="-122"/>
            <a:ea typeface="微软雅黑" panose="020B0503020204020204" pitchFamily="34" charset="-122"/>
          </a:endParaRPr>
        </a:p>
      </dsp:txBody>
      <dsp:txXfrm rot="-5400000">
        <a:off x="1236101" y="1488378"/>
        <a:ext cx="156562" cy="152214"/>
      </dsp:txXfrm>
    </dsp:sp>
    <dsp:sp modelId="{7AC678B4-1AC7-4DFC-81B8-020E90A7F8BE}">
      <dsp:nvSpPr>
        <dsp:cNvPr id="0" name=""/>
        <dsp:cNvSpPr/>
      </dsp:nvSpPr>
      <dsp:spPr>
        <a:xfrm>
          <a:off x="183888" y="1742068"/>
          <a:ext cx="2260987" cy="57986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物料衡算法</a:t>
          </a:r>
        </a:p>
      </dsp:txBody>
      <dsp:txXfrm>
        <a:off x="200872" y="1759052"/>
        <a:ext cx="2227019" cy="545894"/>
      </dsp:txXfrm>
    </dsp:sp>
    <dsp:sp modelId="{72F49685-3738-410C-B5FD-483E9AA956AD}">
      <dsp:nvSpPr>
        <dsp:cNvPr id="0" name=""/>
        <dsp:cNvSpPr/>
      </dsp:nvSpPr>
      <dsp:spPr>
        <a:xfrm rot="5400000">
          <a:off x="1205658" y="2336428"/>
          <a:ext cx="217448" cy="260938"/>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b="1" kern="1200">
            <a:latin typeface="微软雅黑" panose="020B0503020204020204" pitchFamily="34" charset="-122"/>
            <a:ea typeface="微软雅黑" panose="020B0503020204020204" pitchFamily="34" charset="-122"/>
          </a:endParaRPr>
        </a:p>
      </dsp:txBody>
      <dsp:txXfrm rot="-5400000">
        <a:off x="1236101" y="2358173"/>
        <a:ext cx="156562" cy="152214"/>
      </dsp:txXfrm>
    </dsp:sp>
    <dsp:sp modelId="{02B3C445-9384-4642-9D06-053327AF3E82}">
      <dsp:nvSpPr>
        <dsp:cNvPr id="0" name=""/>
        <dsp:cNvSpPr/>
      </dsp:nvSpPr>
      <dsp:spPr>
        <a:xfrm>
          <a:off x="183888" y="2611862"/>
          <a:ext cx="2260987" cy="57986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工程估算法</a:t>
          </a:r>
        </a:p>
      </dsp:txBody>
      <dsp:txXfrm>
        <a:off x="200872" y="2628846"/>
        <a:ext cx="2227019" cy="545894"/>
      </dsp:txXfrm>
    </dsp:sp>
    <dsp:sp modelId="{92D61354-EBF1-4E35-9630-437819C48122}">
      <dsp:nvSpPr>
        <dsp:cNvPr id="0" name=""/>
        <dsp:cNvSpPr/>
      </dsp:nvSpPr>
      <dsp:spPr>
        <a:xfrm rot="5400000">
          <a:off x="1205658" y="3206222"/>
          <a:ext cx="217448" cy="260938"/>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b="1" kern="1200">
            <a:latin typeface="微软雅黑" panose="020B0503020204020204" pitchFamily="34" charset="-122"/>
            <a:ea typeface="微软雅黑" panose="020B0503020204020204" pitchFamily="34" charset="-122"/>
          </a:endParaRPr>
        </a:p>
      </dsp:txBody>
      <dsp:txXfrm rot="-5400000">
        <a:off x="1236101" y="3227967"/>
        <a:ext cx="156562" cy="152214"/>
      </dsp:txXfrm>
    </dsp:sp>
    <dsp:sp modelId="{12A2995A-816E-422A-998A-2CBE32E0D972}">
      <dsp:nvSpPr>
        <dsp:cNvPr id="0" name=""/>
        <dsp:cNvSpPr/>
      </dsp:nvSpPr>
      <dsp:spPr>
        <a:xfrm>
          <a:off x="183888" y="3481657"/>
          <a:ext cx="2260987" cy="57986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排放系数法</a:t>
          </a:r>
        </a:p>
      </dsp:txBody>
      <dsp:txXfrm>
        <a:off x="200872" y="3498641"/>
        <a:ext cx="2227019" cy="5458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72AA3-AE49-4829-B893-DF6CCD01B10B}">
      <dsp:nvSpPr>
        <dsp:cNvPr id="0" name=""/>
        <dsp:cNvSpPr/>
      </dsp:nvSpPr>
      <dsp:spPr>
        <a:xfrm rot="5400000">
          <a:off x="3017220" y="785753"/>
          <a:ext cx="759794" cy="126428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3C57E58-68E8-4D90-8AE4-4327F7E1843D}">
      <dsp:nvSpPr>
        <dsp:cNvPr id="0" name=""/>
        <dsp:cNvSpPr/>
      </dsp:nvSpPr>
      <dsp:spPr>
        <a:xfrm>
          <a:off x="7246877" y="163177"/>
          <a:ext cx="1256453" cy="100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总效率</a:t>
          </a:r>
        </a:p>
      </dsp:txBody>
      <dsp:txXfrm>
        <a:off x="7246877" y="163177"/>
        <a:ext cx="1256453" cy="1000504"/>
      </dsp:txXfrm>
    </dsp:sp>
    <dsp:sp modelId="{7BAA6CFE-35BF-4D3E-B7F6-E72A260E39C6}">
      <dsp:nvSpPr>
        <dsp:cNvPr id="0" name=""/>
        <dsp:cNvSpPr/>
      </dsp:nvSpPr>
      <dsp:spPr>
        <a:xfrm>
          <a:off x="3816433" y="692675"/>
          <a:ext cx="215358" cy="215358"/>
        </a:xfrm>
        <a:prstGeom prst="triangle">
          <a:avLst>
            <a:gd name="adj" fmla="val 100000"/>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5E39BA4-E1C1-45AF-8E71-FF1ECE74E685}">
      <dsp:nvSpPr>
        <dsp:cNvPr id="0" name=""/>
        <dsp:cNvSpPr/>
      </dsp:nvSpPr>
      <dsp:spPr>
        <a:xfrm rot="5400000">
          <a:off x="4472044" y="439991"/>
          <a:ext cx="759794" cy="1264281"/>
        </a:xfrm>
        <a:prstGeom prst="corner">
          <a:avLst>
            <a:gd name="adj1" fmla="val 16120"/>
            <a:gd name="adj2" fmla="val 16110"/>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5CE9676-EA4D-4A1E-B62F-E2E002250CFB}">
      <dsp:nvSpPr>
        <dsp:cNvPr id="0" name=""/>
        <dsp:cNvSpPr/>
      </dsp:nvSpPr>
      <dsp:spPr>
        <a:xfrm>
          <a:off x="4345215" y="817738"/>
          <a:ext cx="1141400" cy="100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收集</a:t>
          </a:r>
          <a:endParaRPr lang="en-US" altLang="zh-CN" sz="2800" b="1" kern="1200" dirty="0">
            <a:latin typeface="微软雅黑" panose="020B0503020204020204" pitchFamily="34" charset="-122"/>
            <a:ea typeface="微软雅黑" panose="020B0503020204020204" pitchFamily="34" charset="-122"/>
          </a:endParaRPr>
        </a:p>
        <a:p>
          <a:pPr marL="0" lvl="0" indent="0" algn="l"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效率</a:t>
          </a:r>
        </a:p>
      </dsp:txBody>
      <dsp:txXfrm>
        <a:off x="4345215" y="817738"/>
        <a:ext cx="1141400" cy="1000504"/>
      </dsp:txXfrm>
    </dsp:sp>
    <dsp:sp modelId="{C8BEA490-C511-4B31-860F-19F9378DABE1}">
      <dsp:nvSpPr>
        <dsp:cNvPr id="0" name=""/>
        <dsp:cNvSpPr/>
      </dsp:nvSpPr>
      <dsp:spPr>
        <a:xfrm>
          <a:off x="5271257" y="346913"/>
          <a:ext cx="215358" cy="215358"/>
        </a:xfrm>
        <a:prstGeom prst="triangle">
          <a:avLst>
            <a:gd name="adj" fmla="val 10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2E80BFE-2DC8-4CD7-9E48-292765AD7C3E}">
      <dsp:nvSpPr>
        <dsp:cNvPr id="0" name=""/>
        <dsp:cNvSpPr/>
      </dsp:nvSpPr>
      <dsp:spPr>
        <a:xfrm rot="5400000">
          <a:off x="5926867" y="94228"/>
          <a:ext cx="759794" cy="1264281"/>
        </a:xfrm>
        <a:prstGeom prst="corner">
          <a:avLst>
            <a:gd name="adj1" fmla="val 16120"/>
            <a:gd name="adj2" fmla="val 16110"/>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6AD7D7C-E5DF-4DEA-BD4E-7234FCF56CAC}">
      <dsp:nvSpPr>
        <dsp:cNvPr id="0" name=""/>
        <dsp:cNvSpPr/>
      </dsp:nvSpPr>
      <dsp:spPr>
        <a:xfrm>
          <a:off x="2988336" y="1164210"/>
          <a:ext cx="1141400" cy="100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处理</a:t>
          </a:r>
          <a:endParaRPr lang="en-US" altLang="zh-CN" sz="2800" b="1" kern="1200" dirty="0">
            <a:latin typeface="微软雅黑" panose="020B0503020204020204" pitchFamily="34" charset="-122"/>
            <a:ea typeface="微软雅黑" panose="020B0503020204020204" pitchFamily="34" charset="-122"/>
          </a:endParaRPr>
        </a:p>
        <a:p>
          <a:pPr marL="0" lvl="0" indent="0" algn="l"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效率</a:t>
          </a:r>
        </a:p>
      </dsp:txBody>
      <dsp:txXfrm>
        <a:off x="2988336" y="1164210"/>
        <a:ext cx="1141400" cy="1000504"/>
      </dsp:txXfrm>
    </dsp:sp>
    <dsp:sp modelId="{FC35A990-6ED7-44B0-B8AD-1B4E3C37DDF9}">
      <dsp:nvSpPr>
        <dsp:cNvPr id="0" name=""/>
        <dsp:cNvSpPr/>
      </dsp:nvSpPr>
      <dsp:spPr>
        <a:xfrm>
          <a:off x="6726080" y="1150"/>
          <a:ext cx="215358" cy="215358"/>
        </a:xfrm>
        <a:prstGeom prst="triangle">
          <a:avLst>
            <a:gd name="adj" fmla="val 100000"/>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B423D6E-358A-44D3-A71A-24E5C64C3D27}">
      <dsp:nvSpPr>
        <dsp:cNvPr id="0" name=""/>
        <dsp:cNvSpPr/>
      </dsp:nvSpPr>
      <dsp:spPr>
        <a:xfrm rot="5400000">
          <a:off x="7381690" y="-251533"/>
          <a:ext cx="759794" cy="1264281"/>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AE41BC2-B72F-4CAA-91DA-4361C7491582}">
      <dsp:nvSpPr>
        <dsp:cNvPr id="0" name=""/>
        <dsp:cNvSpPr/>
      </dsp:nvSpPr>
      <dsp:spPr>
        <a:xfrm>
          <a:off x="5904654" y="576060"/>
          <a:ext cx="1141400" cy="100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投用</a:t>
          </a:r>
          <a:endParaRPr lang="en-US" altLang="zh-CN" sz="2800" b="1" kern="1200" dirty="0">
            <a:latin typeface="微软雅黑" panose="020B0503020204020204" pitchFamily="34" charset="-122"/>
            <a:ea typeface="微软雅黑" panose="020B0503020204020204" pitchFamily="34" charset="-122"/>
          </a:endParaRPr>
        </a:p>
        <a:p>
          <a:pPr marL="0" lvl="0" indent="0" algn="l"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效率</a:t>
          </a:r>
        </a:p>
      </dsp:txBody>
      <dsp:txXfrm>
        <a:off x="5904654" y="576060"/>
        <a:ext cx="1141400" cy="10005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26C07-DA07-4E3A-ABBA-E2CFB158F4FB}">
      <dsp:nvSpPr>
        <dsp:cNvPr id="0" name=""/>
        <dsp:cNvSpPr/>
      </dsp:nvSpPr>
      <dsp:spPr>
        <a:xfrm>
          <a:off x="1922768" y="163891"/>
          <a:ext cx="831949" cy="83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华文中宋" pitchFamily="2" charset="-122"/>
              <a:ea typeface="华文中宋" pitchFamily="2" charset="-122"/>
            </a:rPr>
            <a:t>现场</a:t>
          </a:r>
        </a:p>
      </dsp:txBody>
      <dsp:txXfrm>
        <a:off x="1922768" y="163891"/>
        <a:ext cx="831949" cy="831949"/>
      </dsp:txXfrm>
    </dsp:sp>
    <dsp:sp modelId="{76183435-6F3A-4CDF-BBBA-75AC104D18A9}">
      <dsp:nvSpPr>
        <dsp:cNvPr id="0" name=""/>
        <dsp:cNvSpPr/>
      </dsp:nvSpPr>
      <dsp:spPr>
        <a:xfrm>
          <a:off x="653748" y="-283"/>
          <a:ext cx="1969102" cy="1969102"/>
        </a:xfrm>
        <a:prstGeom prst="circularArrow">
          <a:avLst>
            <a:gd name="adj1" fmla="val 8239"/>
            <a:gd name="adj2" fmla="val 575293"/>
            <a:gd name="adj3" fmla="val 2967628"/>
            <a:gd name="adj4" fmla="val 49194"/>
            <a:gd name="adj5" fmla="val 961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6D78F7C-77FC-4F50-9285-308BD2441F7D}">
      <dsp:nvSpPr>
        <dsp:cNvPr id="0" name=""/>
        <dsp:cNvSpPr/>
      </dsp:nvSpPr>
      <dsp:spPr>
        <a:xfrm>
          <a:off x="1222325" y="1377094"/>
          <a:ext cx="831949" cy="83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华文中宋" pitchFamily="2" charset="-122"/>
              <a:ea typeface="华文中宋" pitchFamily="2" charset="-122"/>
            </a:rPr>
            <a:t>台账</a:t>
          </a:r>
        </a:p>
      </dsp:txBody>
      <dsp:txXfrm>
        <a:off x="1222325" y="1377094"/>
        <a:ext cx="831949" cy="831949"/>
      </dsp:txXfrm>
    </dsp:sp>
    <dsp:sp modelId="{1DD6BF4F-EF88-4C64-B197-CC5A2E63B025}">
      <dsp:nvSpPr>
        <dsp:cNvPr id="0" name=""/>
        <dsp:cNvSpPr/>
      </dsp:nvSpPr>
      <dsp:spPr>
        <a:xfrm>
          <a:off x="653748" y="-283"/>
          <a:ext cx="1969102" cy="1969102"/>
        </a:xfrm>
        <a:prstGeom prst="circularArrow">
          <a:avLst>
            <a:gd name="adj1" fmla="val 8239"/>
            <a:gd name="adj2" fmla="val 575293"/>
            <a:gd name="adj3" fmla="val 10175513"/>
            <a:gd name="adj4" fmla="val 7257079"/>
            <a:gd name="adj5" fmla="val 9612"/>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9262193-302A-4293-B9D3-60EB83A1C549}">
      <dsp:nvSpPr>
        <dsp:cNvPr id="0" name=""/>
        <dsp:cNvSpPr/>
      </dsp:nvSpPr>
      <dsp:spPr>
        <a:xfrm>
          <a:off x="521882" y="163891"/>
          <a:ext cx="831949" cy="83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latin typeface="华文中宋" pitchFamily="2" charset="-122"/>
              <a:ea typeface="华文中宋" pitchFamily="2" charset="-122"/>
            </a:rPr>
            <a:t>P&amp;ID</a:t>
          </a:r>
          <a:endParaRPr lang="zh-CN" altLang="en-US" sz="2300" kern="1200" dirty="0">
            <a:latin typeface="华文中宋" pitchFamily="2" charset="-122"/>
            <a:ea typeface="华文中宋" pitchFamily="2" charset="-122"/>
          </a:endParaRPr>
        </a:p>
      </dsp:txBody>
      <dsp:txXfrm>
        <a:off x="521882" y="163891"/>
        <a:ext cx="831949" cy="831949"/>
      </dsp:txXfrm>
    </dsp:sp>
    <dsp:sp modelId="{04D271F2-7786-4686-A942-FD7CE646C5F1}">
      <dsp:nvSpPr>
        <dsp:cNvPr id="0" name=""/>
        <dsp:cNvSpPr/>
      </dsp:nvSpPr>
      <dsp:spPr>
        <a:xfrm>
          <a:off x="653748" y="-283"/>
          <a:ext cx="1969102" cy="1969102"/>
        </a:xfrm>
        <a:prstGeom prst="circularArrow">
          <a:avLst>
            <a:gd name="adj1" fmla="val 8239"/>
            <a:gd name="adj2" fmla="val 575293"/>
            <a:gd name="adj3" fmla="val 16860245"/>
            <a:gd name="adj4" fmla="val 14964462"/>
            <a:gd name="adj5" fmla="val 9612"/>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78D8F-05F3-4CF1-B1A6-8433E0BD369D}" type="datetimeFigureOut">
              <a:rPr lang="zh-CN" altLang="en-US" smtClean="0"/>
              <a:t>2020/8/5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1CF3B-BAD4-428E-AEC5-C26829F5D3AE}" type="slidenum">
              <a:rPr lang="zh-CN" altLang="en-US" smtClean="0"/>
              <a:t>‹#›</a:t>
            </a:fld>
            <a:endParaRPr lang="zh-CN" altLang="en-US"/>
          </a:p>
        </p:txBody>
      </p:sp>
    </p:spTree>
    <p:extLst>
      <p:ext uri="{BB962C8B-B14F-4D97-AF65-F5344CB8AC3E}">
        <p14:creationId xmlns:p14="http://schemas.microsoft.com/office/powerpoint/2010/main" val="107169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D1CF3B-BAD4-428E-AEC5-C26829F5D3AE}" type="slidenum">
              <a:rPr lang="zh-CN" altLang="en-US" smtClean="0"/>
              <a:t>27</a:t>
            </a:fld>
            <a:endParaRPr lang="zh-CN" altLang="en-US"/>
          </a:p>
        </p:txBody>
      </p:sp>
    </p:spTree>
    <p:extLst>
      <p:ext uri="{BB962C8B-B14F-4D97-AF65-F5344CB8AC3E}">
        <p14:creationId xmlns:p14="http://schemas.microsoft.com/office/powerpoint/2010/main" val="293518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567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9A5C62D-440F-4505-AD9C-FA6468355A52}" type="datetimeFigureOut">
              <a:rPr lang="zh-CN" altLang="en-US" smtClean="0"/>
              <a:t>2020/8/5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E1135D-4008-45E2-AE13-742B690BD22B}" type="slidenum">
              <a:rPr lang="zh-CN" altLang="en-US" smtClean="0"/>
              <a:t>‹#›</a:t>
            </a:fld>
            <a:endParaRPr lang="zh-CN" altLang="en-US"/>
          </a:p>
        </p:txBody>
      </p:sp>
    </p:spTree>
    <p:extLst>
      <p:ext uri="{BB962C8B-B14F-4D97-AF65-F5344CB8AC3E}">
        <p14:creationId xmlns:p14="http://schemas.microsoft.com/office/powerpoint/2010/main" val="260057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A5C62D-440F-4505-AD9C-FA6468355A52}" type="datetimeFigureOut">
              <a:rPr lang="zh-CN" altLang="en-US" smtClean="0"/>
              <a:t>2020/8/5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E1135D-4008-45E2-AE13-742B690BD22B}" type="slidenum">
              <a:rPr lang="zh-CN" altLang="en-US" smtClean="0"/>
              <a:t>‹#›</a:t>
            </a:fld>
            <a:endParaRPr lang="zh-CN" altLang="en-US"/>
          </a:p>
        </p:txBody>
      </p:sp>
    </p:spTree>
    <p:extLst>
      <p:ext uri="{BB962C8B-B14F-4D97-AF65-F5344CB8AC3E}">
        <p14:creationId xmlns:p14="http://schemas.microsoft.com/office/powerpoint/2010/main" val="22715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A5C62D-440F-4505-AD9C-FA6468355A52}" type="datetimeFigureOut">
              <a:rPr lang="zh-CN" altLang="en-US" smtClean="0"/>
              <a:t>2020/8/5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E1135D-4008-45E2-AE13-742B690BD22B}" type="slidenum">
              <a:rPr lang="zh-CN" altLang="en-US" smtClean="0"/>
              <a:t>‹#›</a:t>
            </a:fld>
            <a:endParaRPr lang="zh-CN" altLang="en-US"/>
          </a:p>
        </p:txBody>
      </p:sp>
    </p:spTree>
    <p:extLst>
      <p:ext uri="{BB962C8B-B14F-4D97-AF65-F5344CB8AC3E}">
        <p14:creationId xmlns:p14="http://schemas.microsoft.com/office/powerpoint/2010/main" val="77821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9A5C62D-440F-4505-AD9C-FA6468355A52}" type="datetimeFigureOut">
              <a:rPr lang="zh-CN" altLang="en-US" smtClean="0"/>
              <a:t>2020/8/5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E1135D-4008-45E2-AE13-742B690BD22B}" type="slidenum">
              <a:rPr lang="zh-CN" altLang="en-US" smtClean="0"/>
              <a:t>‹#›</a:t>
            </a:fld>
            <a:endParaRPr lang="zh-CN" altLang="en-US"/>
          </a:p>
        </p:txBody>
      </p:sp>
    </p:spTree>
    <p:extLst>
      <p:ext uri="{BB962C8B-B14F-4D97-AF65-F5344CB8AC3E}">
        <p14:creationId xmlns:p14="http://schemas.microsoft.com/office/powerpoint/2010/main" val="280743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矩形 3"/>
          <p:cNvSpPr/>
          <p:nvPr userDrawn="1"/>
        </p:nvSpPr>
        <p:spPr>
          <a:xfrm>
            <a:off x="0" y="223520"/>
            <a:ext cx="12191999" cy="7502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3" descr="D:\Users\zhangjiongjie\桌面\tablet-1737896_960_720.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115"/>
          <a:stretch/>
        </p:blipFill>
        <p:spPr bwMode="auto">
          <a:xfrm>
            <a:off x="241464" y="-36701"/>
            <a:ext cx="1860468" cy="9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24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65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9A5C62D-440F-4505-AD9C-FA6468355A52}" type="datetimeFigureOut">
              <a:rPr lang="zh-CN" altLang="en-US" smtClean="0"/>
              <a:t>2020/8/5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E1135D-4008-45E2-AE13-742B690BD22B}" type="slidenum">
              <a:rPr lang="zh-CN" altLang="en-US" smtClean="0"/>
              <a:t>‹#›</a:t>
            </a:fld>
            <a:endParaRPr lang="zh-CN" altLang="en-US"/>
          </a:p>
        </p:txBody>
      </p:sp>
    </p:spTree>
    <p:extLst>
      <p:ext uri="{BB962C8B-B14F-4D97-AF65-F5344CB8AC3E}">
        <p14:creationId xmlns:p14="http://schemas.microsoft.com/office/powerpoint/2010/main" val="204072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9A5C62D-440F-4505-AD9C-FA6468355A52}" type="datetimeFigureOut">
              <a:rPr lang="zh-CN" altLang="en-US" smtClean="0"/>
              <a:t>2020/8/5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E1135D-4008-45E2-AE13-742B690BD22B}" type="slidenum">
              <a:rPr lang="zh-CN" altLang="en-US" smtClean="0"/>
              <a:t>‹#›</a:t>
            </a:fld>
            <a:endParaRPr lang="zh-CN" altLang="en-US"/>
          </a:p>
        </p:txBody>
      </p:sp>
    </p:spTree>
    <p:extLst>
      <p:ext uri="{BB962C8B-B14F-4D97-AF65-F5344CB8AC3E}">
        <p14:creationId xmlns:p14="http://schemas.microsoft.com/office/powerpoint/2010/main" val="291509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9A5C62D-440F-4505-AD9C-FA6468355A52}" type="datetimeFigureOut">
              <a:rPr lang="zh-CN" altLang="en-US" smtClean="0"/>
              <a:t>2020/8/5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E1135D-4008-45E2-AE13-742B690BD22B}" type="slidenum">
              <a:rPr lang="zh-CN" altLang="en-US" smtClean="0"/>
              <a:t>‹#›</a:t>
            </a:fld>
            <a:endParaRPr lang="zh-CN" altLang="en-US"/>
          </a:p>
        </p:txBody>
      </p:sp>
    </p:spTree>
    <p:extLst>
      <p:ext uri="{BB962C8B-B14F-4D97-AF65-F5344CB8AC3E}">
        <p14:creationId xmlns:p14="http://schemas.microsoft.com/office/powerpoint/2010/main" val="42195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A5C62D-440F-4505-AD9C-FA6468355A52}" type="datetimeFigureOut">
              <a:rPr lang="zh-CN" altLang="en-US" smtClean="0"/>
              <a:t>2020/8/5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E1135D-4008-45E2-AE13-742B690BD22B}" type="slidenum">
              <a:rPr lang="zh-CN" altLang="en-US" smtClean="0"/>
              <a:t>‹#›</a:t>
            </a:fld>
            <a:endParaRPr lang="zh-CN" altLang="en-US"/>
          </a:p>
        </p:txBody>
      </p:sp>
    </p:spTree>
    <p:extLst>
      <p:ext uri="{BB962C8B-B14F-4D97-AF65-F5344CB8AC3E}">
        <p14:creationId xmlns:p14="http://schemas.microsoft.com/office/powerpoint/2010/main" val="38816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9A5C62D-440F-4505-AD9C-FA6468355A52}" type="datetimeFigureOut">
              <a:rPr lang="zh-CN" altLang="en-US" smtClean="0"/>
              <a:t>2020/8/5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E1135D-4008-45E2-AE13-742B690BD22B}" type="slidenum">
              <a:rPr lang="zh-CN" altLang="en-US" smtClean="0"/>
              <a:t>‹#›</a:t>
            </a:fld>
            <a:endParaRPr lang="zh-CN" altLang="en-US"/>
          </a:p>
        </p:txBody>
      </p:sp>
    </p:spTree>
    <p:extLst>
      <p:ext uri="{BB962C8B-B14F-4D97-AF65-F5344CB8AC3E}">
        <p14:creationId xmlns:p14="http://schemas.microsoft.com/office/powerpoint/2010/main" val="238414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5C62D-440F-4505-AD9C-FA6468355A52}" type="datetimeFigureOut">
              <a:rPr lang="zh-CN" altLang="en-US" smtClean="0"/>
              <a:t>2020/8/5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1135D-4008-45E2-AE13-742B690BD22B}" type="slidenum">
              <a:rPr lang="zh-CN" altLang="en-US" smtClean="0"/>
              <a:t>‹#›</a:t>
            </a:fld>
            <a:endParaRPr lang="zh-CN" altLang="en-US"/>
          </a:p>
        </p:txBody>
      </p:sp>
    </p:spTree>
    <p:extLst>
      <p:ext uri="{BB962C8B-B14F-4D97-AF65-F5344CB8AC3E}">
        <p14:creationId xmlns:p14="http://schemas.microsoft.com/office/powerpoint/2010/main" val="37175105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diagramColors" Target="../diagrams/colors8.xml"/><Relationship Id="rId11" Type="http://schemas.openxmlformats.org/officeDocument/2006/relationships/image" Target="../media/image46.wmf"/><Relationship Id="rId5" Type="http://schemas.openxmlformats.org/officeDocument/2006/relationships/diagramQuickStyle" Target="../diagrams/quickStyle8.xml"/><Relationship Id="rId10" Type="http://schemas.openxmlformats.org/officeDocument/2006/relationships/oleObject" Target="../embeddings/oleObject2.bin"/><Relationship Id="rId4" Type="http://schemas.openxmlformats.org/officeDocument/2006/relationships/diagramLayout" Target="../diagrams/layout8.xml"/><Relationship Id="rId9" Type="http://schemas.openxmlformats.org/officeDocument/2006/relationships/image" Target="../media/image45.w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Layout" Target="../diagrams/layout9.xml"/><Relationship Id="rId7" Type="http://schemas.openxmlformats.org/officeDocument/2006/relationships/image" Target="../media/image48.jpe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5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6" y="0"/>
            <a:ext cx="12203875" cy="6858000"/>
          </a:xfrm>
          <a:prstGeom prst="rect">
            <a:avLst/>
          </a:prstGeom>
          <a:gradFill flip="none" rotWithShape="1">
            <a:gsLst>
              <a:gs pos="0">
                <a:schemeClr val="tx1">
                  <a:lumMod val="65000"/>
                  <a:lumOff val="35000"/>
                </a:schemeClr>
              </a:gs>
              <a:gs pos="70000">
                <a:schemeClr val="tx1">
                  <a:lumMod val="75000"/>
                  <a:lumOff val="25000"/>
                </a:schemeClr>
              </a:gs>
              <a:gs pos="100000">
                <a:schemeClr val="tx1">
                  <a:lumMod val="95000"/>
                  <a:lumOff val="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44" y="0"/>
            <a:ext cx="12193143"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203875"/>
              <a:gd name="connsiteY0" fmla="*/ 3146961 h 6858000"/>
              <a:gd name="connsiteX1" fmla="*/ 12203875 w 12203875"/>
              <a:gd name="connsiteY1" fmla="*/ 0 h 6858000"/>
              <a:gd name="connsiteX2" fmla="*/ 12203875 w 12203875"/>
              <a:gd name="connsiteY2" fmla="*/ 6858000 h 6858000"/>
              <a:gd name="connsiteX3" fmla="*/ 11875 w 12203875"/>
              <a:gd name="connsiteY3" fmla="*/ 6858000 h 6858000"/>
              <a:gd name="connsiteX4" fmla="*/ 0 w 12203875"/>
              <a:gd name="connsiteY4" fmla="*/ 3146961 h 6858000"/>
              <a:gd name="connsiteX0" fmla="*/ 0 w 12203875"/>
              <a:gd name="connsiteY0" fmla="*/ 3146961 h 6858000"/>
              <a:gd name="connsiteX1" fmla="*/ 12203875 w 12203875"/>
              <a:gd name="connsiteY1" fmla="*/ 0 h 6858000"/>
              <a:gd name="connsiteX2" fmla="*/ 12203875 w 12203875"/>
              <a:gd name="connsiteY2" fmla="*/ 6858000 h 6858000"/>
              <a:gd name="connsiteX3" fmla="*/ 11875 w 12203875"/>
              <a:gd name="connsiteY3" fmla="*/ 6858000 h 6858000"/>
              <a:gd name="connsiteX4" fmla="*/ 0 w 12203875"/>
              <a:gd name="connsiteY4" fmla="*/ 3146961 h 6858000"/>
              <a:gd name="connsiteX0" fmla="*/ 0 w 12203875"/>
              <a:gd name="connsiteY0" fmla="*/ 3146961 h 6858000"/>
              <a:gd name="connsiteX1" fmla="*/ 12203875 w 12203875"/>
              <a:gd name="connsiteY1" fmla="*/ 0 h 6858000"/>
              <a:gd name="connsiteX2" fmla="*/ 12203875 w 12203875"/>
              <a:gd name="connsiteY2" fmla="*/ 6858000 h 6858000"/>
              <a:gd name="connsiteX3" fmla="*/ 11875 w 12203875"/>
              <a:gd name="connsiteY3" fmla="*/ 6858000 h 6858000"/>
              <a:gd name="connsiteX4" fmla="*/ 0 w 12203875"/>
              <a:gd name="connsiteY4" fmla="*/ 3146961 h 6858000"/>
              <a:gd name="connsiteX0" fmla="*/ 0 w 12203875"/>
              <a:gd name="connsiteY0" fmla="*/ 3930733 h 6858000"/>
              <a:gd name="connsiteX1" fmla="*/ 12203875 w 12203875"/>
              <a:gd name="connsiteY1" fmla="*/ 0 h 6858000"/>
              <a:gd name="connsiteX2" fmla="*/ 12203875 w 12203875"/>
              <a:gd name="connsiteY2" fmla="*/ 6858000 h 6858000"/>
              <a:gd name="connsiteX3" fmla="*/ 11875 w 12203875"/>
              <a:gd name="connsiteY3" fmla="*/ 6858000 h 6858000"/>
              <a:gd name="connsiteX4" fmla="*/ 0 w 12203875"/>
              <a:gd name="connsiteY4" fmla="*/ 3930733 h 6858000"/>
              <a:gd name="connsiteX0" fmla="*/ 0 w 12203875"/>
              <a:gd name="connsiteY0" fmla="*/ 3930733 h 6858000"/>
              <a:gd name="connsiteX1" fmla="*/ 12203875 w 12203875"/>
              <a:gd name="connsiteY1" fmla="*/ 0 h 6858000"/>
              <a:gd name="connsiteX2" fmla="*/ 12203875 w 12203875"/>
              <a:gd name="connsiteY2" fmla="*/ 6858000 h 6858000"/>
              <a:gd name="connsiteX3" fmla="*/ 11875 w 12203875"/>
              <a:gd name="connsiteY3" fmla="*/ 6858000 h 6858000"/>
              <a:gd name="connsiteX4" fmla="*/ 0 w 12203875"/>
              <a:gd name="connsiteY4" fmla="*/ 3930733 h 6858000"/>
              <a:gd name="connsiteX0" fmla="*/ 0 w 12203875"/>
              <a:gd name="connsiteY0" fmla="*/ 3467595 h 6858000"/>
              <a:gd name="connsiteX1" fmla="*/ 12203875 w 12203875"/>
              <a:gd name="connsiteY1" fmla="*/ 0 h 6858000"/>
              <a:gd name="connsiteX2" fmla="*/ 12203875 w 12203875"/>
              <a:gd name="connsiteY2" fmla="*/ 6858000 h 6858000"/>
              <a:gd name="connsiteX3" fmla="*/ 11875 w 12203875"/>
              <a:gd name="connsiteY3" fmla="*/ 6858000 h 6858000"/>
              <a:gd name="connsiteX4" fmla="*/ 0 w 12203875"/>
              <a:gd name="connsiteY4" fmla="*/ 3467595 h 6858000"/>
              <a:gd name="connsiteX0" fmla="*/ 0 w 12203875"/>
              <a:gd name="connsiteY0" fmla="*/ 3906982 h 6858000"/>
              <a:gd name="connsiteX1" fmla="*/ 12203875 w 12203875"/>
              <a:gd name="connsiteY1" fmla="*/ 0 h 6858000"/>
              <a:gd name="connsiteX2" fmla="*/ 12203875 w 12203875"/>
              <a:gd name="connsiteY2" fmla="*/ 6858000 h 6858000"/>
              <a:gd name="connsiteX3" fmla="*/ 11875 w 12203875"/>
              <a:gd name="connsiteY3" fmla="*/ 6858000 h 6858000"/>
              <a:gd name="connsiteX4" fmla="*/ 0 w 12203875"/>
              <a:gd name="connsiteY4" fmla="*/ 3906982 h 6858000"/>
              <a:gd name="connsiteX0" fmla="*/ 1143 w 12193143"/>
              <a:gd name="connsiteY0" fmla="*/ 3835730 h 6858000"/>
              <a:gd name="connsiteX1" fmla="*/ 12193143 w 12193143"/>
              <a:gd name="connsiteY1" fmla="*/ 0 h 6858000"/>
              <a:gd name="connsiteX2" fmla="*/ 12193143 w 12193143"/>
              <a:gd name="connsiteY2" fmla="*/ 6858000 h 6858000"/>
              <a:gd name="connsiteX3" fmla="*/ 1143 w 12193143"/>
              <a:gd name="connsiteY3" fmla="*/ 6858000 h 6858000"/>
              <a:gd name="connsiteX4" fmla="*/ 1143 w 12193143"/>
              <a:gd name="connsiteY4" fmla="*/ 3835730 h 6858000"/>
              <a:gd name="connsiteX0" fmla="*/ 1143 w 12193143"/>
              <a:gd name="connsiteY0" fmla="*/ 3693226 h 6858000"/>
              <a:gd name="connsiteX1" fmla="*/ 12193143 w 12193143"/>
              <a:gd name="connsiteY1" fmla="*/ 0 h 6858000"/>
              <a:gd name="connsiteX2" fmla="*/ 12193143 w 12193143"/>
              <a:gd name="connsiteY2" fmla="*/ 6858000 h 6858000"/>
              <a:gd name="connsiteX3" fmla="*/ 1143 w 12193143"/>
              <a:gd name="connsiteY3" fmla="*/ 6858000 h 6858000"/>
              <a:gd name="connsiteX4" fmla="*/ 1143 w 12193143"/>
              <a:gd name="connsiteY4" fmla="*/ 369322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143" h="6858000">
                <a:moveTo>
                  <a:pt x="1143" y="3693226"/>
                </a:moveTo>
                <a:cubicBezTo>
                  <a:pt x="6432291" y="6301840"/>
                  <a:pt x="8125185" y="1048987"/>
                  <a:pt x="12193143" y="0"/>
                </a:cubicBezTo>
                <a:lnTo>
                  <a:pt x="12193143" y="6858000"/>
                </a:lnTo>
                <a:lnTo>
                  <a:pt x="1143" y="6858000"/>
                </a:lnTo>
                <a:cubicBezTo>
                  <a:pt x="-2815" y="5620987"/>
                  <a:pt x="5101" y="4847112"/>
                  <a:pt x="1143" y="3693226"/>
                </a:cubicBezTo>
                <a:close/>
              </a:path>
            </a:pathLst>
          </a:custGeom>
          <a: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53336" y="943906"/>
            <a:ext cx="7094521" cy="830997"/>
          </a:xfrm>
          <a:prstGeom prst="rect">
            <a:avLst/>
          </a:prstGeom>
          <a:noFill/>
        </p:spPr>
        <p:txBody>
          <a:bodyPr wrap="square" rtlCol="0">
            <a:spAutoFit/>
          </a:bodyPr>
          <a:lstStyle/>
          <a:p>
            <a:pPr algn="ctr"/>
            <a:r>
              <a:rPr lang="zh-CN" altLang="en-US" sz="4800" b="1" spc="300" dirty="0">
                <a:solidFill>
                  <a:schemeClr val="bg1"/>
                </a:solidFill>
                <a:latin typeface="微软雅黑" panose="020B0503020204020204" pitchFamily="34" charset="-122"/>
                <a:ea typeface="微软雅黑" panose="020B0503020204020204" pitchFamily="34" charset="-122"/>
              </a:rPr>
              <a:t>化工行业环境管理要求</a:t>
            </a:r>
          </a:p>
        </p:txBody>
      </p:sp>
      <p:sp>
        <p:nvSpPr>
          <p:cNvPr id="7" name="TextBox 6"/>
          <p:cNvSpPr txBox="1"/>
          <p:nvPr/>
        </p:nvSpPr>
        <p:spPr>
          <a:xfrm>
            <a:off x="4611583" y="2718809"/>
            <a:ext cx="2956956"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汇报人：</a:t>
            </a:r>
            <a:r>
              <a:rPr lang="en-US" altLang="zh-CN" sz="2400" b="1" dirty="0">
                <a:solidFill>
                  <a:schemeClr val="bg1"/>
                </a:solidFill>
                <a:latin typeface="微软雅黑" panose="020B0503020204020204" pitchFamily="34" charset="-122"/>
                <a:ea typeface="微软雅黑" panose="020B0503020204020204" pitchFamily="34" charset="-122"/>
              </a:rPr>
              <a:t>XX</a:t>
            </a:r>
          </a:p>
          <a:p>
            <a:r>
              <a:rPr lang="zh-CN" altLang="en-US" sz="2400" b="1" kern="2000" spc="2300" dirty="0">
                <a:solidFill>
                  <a:schemeClr val="bg1"/>
                </a:solidFill>
                <a:latin typeface="微软雅黑" panose="020B0503020204020204" pitchFamily="34" charset="-122"/>
                <a:ea typeface="微软雅黑" panose="020B0503020204020204" pitchFamily="34" charset="-122"/>
              </a:rPr>
              <a:t>日</a:t>
            </a:r>
            <a:r>
              <a:rPr lang="zh-CN" altLang="en-US" sz="2400" b="1" dirty="0">
                <a:solidFill>
                  <a:schemeClr val="bg1"/>
                </a:solidFill>
                <a:latin typeface="微软雅黑" panose="020B0503020204020204" pitchFamily="34" charset="-122"/>
                <a:ea typeface="微软雅黑" panose="020B0503020204020204" pitchFamily="34" charset="-122"/>
              </a:rPr>
              <a:t>期：</a:t>
            </a:r>
            <a:r>
              <a:rPr lang="en-US" altLang="zh-CN" sz="2400" b="1" dirty="0">
                <a:solidFill>
                  <a:schemeClr val="bg1"/>
                </a:solidFill>
                <a:latin typeface="微软雅黑" panose="020B0503020204020204" pitchFamily="34" charset="-122"/>
                <a:ea typeface="微软雅黑" panose="020B0503020204020204" pitchFamily="34" charset="-122"/>
              </a:rPr>
              <a:t>XX</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8331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6185" y="294305"/>
            <a:ext cx="10520830" cy="646331"/>
          </a:xfrm>
          <a:prstGeom prst="rect">
            <a:avLst/>
          </a:prstGeom>
        </p:spPr>
        <p:txBody>
          <a:bodyPr wrap="none">
            <a:spAutoFit/>
          </a:bodyP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rPr>
              <a:t>火电厂大气污染物排放标准（</a:t>
            </a:r>
            <a:r>
              <a:rPr lang="en-US" altLang="zh-CN" sz="3600" b="1" dirty="0">
                <a:solidFill>
                  <a:schemeClr val="bg1"/>
                </a:solidFill>
                <a:latin typeface="微软雅黑" panose="020B0503020204020204" pitchFamily="34" charset="-122"/>
                <a:ea typeface="微软雅黑" panose="020B0503020204020204" pitchFamily="34" charset="-122"/>
              </a:rPr>
              <a:t>GB 13223—2011</a:t>
            </a:r>
            <a:r>
              <a:rPr lang="zh-CN" altLang="en-US" sz="3600" b="1" dirty="0">
                <a:solidFill>
                  <a:schemeClr val="bg1"/>
                </a:solidFill>
                <a:latin typeface="微软雅黑" panose="020B0503020204020204" pitchFamily="34" charset="-122"/>
                <a:ea typeface="微软雅黑" panose="020B0503020204020204" pitchFamily="34" charset="-122"/>
              </a:rPr>
              <a:t>）</a:t>
            </a:r>
          </a:p>
        </p:txBody>
      </p:sp>
      <p:sp>
        <p:nvSpPr>
          <p:cNvPr id="3" name="Rectangle 2"/>
          <p:cNvSpPr txBox="1">
            <a:spLocks noRot="1" noChangeArrowheads="1"/>
          </p:cNvSpPr>
          <p:nvPr/>
        </p:nvSpPr>
        <p:spPr>
          <a:xfrm>
            <a:off x="827768" y="1163183"/>
            <a:ext cx="8785225" cy="71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火力发电锅炉及燃气轮机组大气污染物排放浓度限值</a:t>
            </a:r>
          </a:p>
        </p:txBody>
      </p:sp>
      <p:graphicFrame>
        <p:nvGraphicFramePr>
          <p:cNvPr id="4" name="表格 3"/>
          <p:cNvGraphicFramePr>
            <a:graphicFrameLocks noGrp="1"/>
          </p:cNvGraphicFramePr>
          <p:nvPr>
            <p:extLst>
              <p:ext uri="{D42A27DB-BD31-4B8C-83A1-F6EECF244321}">
                <p14:modId xmlns:p14="http://schemas.microsoft.com/office/powerpoint/2010/main" val="1205429686"/>
              </p:ext>
            </p:extLst>
          </p:nvPr>
        </p:nvGraphicFramePr>
        <p:xfrm>
          <a:off x="1034596" y="1838778"/>
          <a:ext cx="10047286" cy="4736192"/>
        </p:xfrm>
        <a:graphic>
          <a:graphicData uri="http://schemas.openxmlformats.org/drawingml/2006/table">
            <a:tbl>
              <a:tblPr firstRow="1" bandRow="1">
                <a:tableStyleId>{5940675A-B579-460E-94D1-54222C63F5DA}</a:tableStyleId>
              </a:tblPr>
              <a:tblGrid>
                <a:gridCol w="786309">
                  <a:extLst>
                    <a:ext uri="{9D8B030D-6E8A-4147-A177-3AD203B41FA5}">
                      <a16:colId xmlns:a16="http://schemas.microsoft.com/office/drawing/2014/main" val="20000"/>
                    </a:ext>
                  </a:extLst>
                </a:gridCol>
                <a:gridCol w="2358928">
                  <a:extLst>
                    <a:ext uri="{9D8B030D-6E8A-4147-A177-3AD203B41FA5}">
                      <a16:colId xmlns:a16="http://schemas.microsoft.com/office/drawing/2014/main" val="20001"/>
                    </a:ext>
                  </a:extLst>
                </a:gridCol>
                <a:gridCol w="2096826">
                  <a:extLst>
                    <a:ext uri="{9D8B030D-6E8A-4147-A177-3AD203B41FA5}">
                      <a16:colId xmlns:a16="http://schemas.microsoft.com/office/drawing/2014/main" val="20002"/>
                    </a:ext>
                  </a:extLst>
                </a:gridCol>
                <a:gridCol w="1456127">
                  <a:extLst>
                    <a:ext uri="{9D8B030D-6E8A-4147-A177-3AD203B41FA5}">
                      <a16:colId xmlns:a16="http://schemas.microsoft.com/office/drawing/2014/main" val="20003"/>
                    </a:ext>
                  </a:extLst>
                </a:gridCol>
                <a:gridCol w="1890185">
                  <a:extLst>
                    <a:ext uri="{9D8B030D-6E8A-4147-A177-3AD203B41FA5}">
                      <a16:colId xmlns:a16="http://schemas.microsoft.com/office/drawing/2014/main" val="20004"/>
                    </a:ext>
                  </a:extLst>
                </a:gridCol>
                <a:gridCol w="1458911">
                  <a:extLst>
                    <a:ext uri="{9D8B030D-6E8A-4147-A177-3AD203B41FA5}">
                      <a16:colId xmlns:a16="http://schemas.microsoft.com/office/drawing/2014/main" val="20005"/>
                    </a:ext>
                  </a:extLst>
                </a:gridCol>
              </a:tblGrid>
              <a:tr h="617250">
                <a:tc>
                  <a:txBody>
                    <a:bodyPr/>
                    <a:lstStyle/>
                    <a:p>
                      <a:pPr algn="ctr" latinLnBrk="0"/>
                      <a:r>
                        <a:rPr lang="zh-CN" altLang="en-US" sz="1800" b="1" dirty="0">
                          <a:solidFill>
                            <a:schemeClr val="bg1"/>
                          </a:solidFill>
                          <a:effectLst/>
                          <a:latin typeface="宋体" panose="02010600030101010101" pitchFamily="2" charset="-122"/>
                          <a:ea typeface="宋体" panose="02010600030101010101" pitchFamily="2" charset="-122"/>
                        </a:rPr>
                        <a:t>序号</a:t>
                      </a:r>
                    </a:p>
                  </a:txBody>
                  <a:tcPr marL="91434" marR="91434" marT="45728" marB="45728"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800" b="1" kern="1200" dirty="0">
                          <a:solidFill>
                            <a:schemeClr val="bg1"/>
                          </a:solidFill>
                          <a:effectLst/>
                          <a:latin typeface="宋体" panose="02010600030101010101" pitchFamily="2" charset="-122"/>
                          <a:ea typeface="宋体" panose="02010600030101010101" pitchFamily="2" charset="-122"/>
                          <a:cs typeface="+mn-cs"/>
                        </a:rPr>
                        <a:t>燃料和热能</a:t>
                      </a:r>
                      <a:endParaRPr lang="en-US" altLang="zh-CN" sz="1800" b="1" kern="1200" dirty="0">
                        <a:solidFill>
                          <a:schemeClr val="bg1"/>
                        </a:solidFill>
                        <a:effectLst/>
                        <a:latin typeface="宋体" panose="02010600030101010101" pitchFamily="2" charset="-122"/>
                        <a:ea typeface="宋体" panose="02010600030101010101" pitchFamily="2" charset="-122"/>
                        <a:cs typeface="+mn-cs"/>
                      </a:endParaRPr>
                    </a:p>
                    <a:p>
                      <a:pPr algn="ctr" latinLnBrk="0"/>
                      <a:r>
                        <a:rPr lang="zh-CN" altLang="zh-CN" sz="1800" b="1" kern="1200" dirty="0">
                          <a:solidFill>
                            <a:schemeClr val="bg1"/>
                          </a:solidFill>
                          <a:effectLst/>
                          <a:latin typeface="宋体" panose="02010600030101010101" pitchFamily="2" charset="-122"/>
                          <a:ea typeface="宋体" panose="02010600030101010101" pitchFamily="2" charset="-122"/>
                          <a:cs typeface="+mn-cs"/>
                        </a:rPr>
                        <a:t> 转化设施类型</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34" marR="9143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800" b="1" kern="1200" dirty="0">
                          <a:solidFill>
                            <a:schemeClr val="bg1"/>
                          </a:solidFill>
                          <a:effectLst/>
                          <a:latin typeface="宋体" panose="02010600030101010101" pitchFamily="2" charset="-122"/>
                          <a:ea typeface="宋体" panose="02010600030101010101" pitchFamily="2" charset="-122"/>
                          <a:cs typeface="+mn-cs"/>
                        </a:rPr>
                        <a:t> 污染物项目</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34" marR="9143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800" b="1" kern="1200" dirty="0">
                          <a:solidFill>
                            <a:schemeClr val="bg1"/>
                          </a:solidFill>
                          <a:effectLst/>
                          <a:latin typeface="宋体" panose="02010600030101010101" pitchFamily="2" charset="-122"/>
                          <a:ea typeface="宋体" panose="02010600030101010101" pitchFamily="2" charset="-122"/>
                          <a:cs typeface="+mn-cs"/>
                        </a:rPr>
                        <a:t>适用条件</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34" marR="9143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en-US" sz="1800" b="1" i="0" dirty="0">
                          <a:solidFill>
                            <a:schemeClr val="bg1"/>
                          </a:solidFill>
                          <a:effectLst/>
                          <a:latin typeface="宋体" panose="02010600030101010101" pitchFamily="2" charset="-122"/>
                          <a:ea typeface="宋体" panose="02010600030101010101" pitchFamily="2" charset="-122"/>
                        </a:rPr>
                        <a:t>限值（</a:t>
                      </a:r>
                      <a:r>
                        <a:rPr lang="en-US" altLang="zh-CN" sz="1800" b="1" i="0" kern="1200" dirty="0">
                          <a:solidFill>
                            <a:schemeClr val="bg1"/>
                          </a:solidFill>
                          <a:effectLst/>
                          <a:latin typeface="宋体" panose="02010600030101010101" pitchFamily="2" charset="-122"/>
                          <a:ea typeface="宋体" panose="02010600030101010101" pitchFamily="2" charset="-122"/>
                          <a:cs typeface="+mn-cs"/>
                        </a:rPr>
                        <a:t>mg/m</a:t>
                      </a:r>
                      <a:r>
                        <a:rPr lang="en-US" altLang="zh-CN" sz="1800" b="1" i="0" kern="1200" baseline="30000" dirty="0">
                          <a:solidFill>
                            <a:schemeClr val="bg1"/>
                          </a:solidFill>
                          <a:effectLst/>
                          <a:latin typeface="宋体" panose="02010600030101010101" pitchFamily="2" charset="-122"/>
                          <a:ea typeface="宋体" panose="02010600030101010101" pitchFamily="2" charset="-122"/>
                          <a:cs typeface="+mn-cs"/>
                        </a:rPr>
                        <a:t>3</a:t>
                      </a:r>
                      <a:r>
                        <a:rPr lang="zh-CN" altLang="en-US" sz="1800" b="1" i="0" kern="1200" dirty="0">
                          <a:solidFill>
                            <a:schemeClr val="bg1"/>
                          </a:solidFill>
                          <a:effectLst/>
                          <a:latin typeface="宋体" panose="02010600030101010101" pitchFamily="2" charset="-122"/>
                          <a:ea typeface="宋体" panose="02010600030101010101" pitchFamily="2" charset="-122"/>
                          <a:cs typeface="+mn-cs"/>
                        </a:rPr>
                        <a:t>）</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34" marR="9143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800" b="1" kern="1200" dirty="0">
                          <a:solidFill>
                            <a:schemeClr val="bg1"/>
                          </a:solidFill>
                          <a:effectLst/>
                          <a:latin typeface="宋体" panose="02010600030101010101" pitchFamily="2" charset="-122"/>
                          <a:ea typeface="宋体" panose="02010600030101010101" pitchFamily="2" charset="-122"/>
                          <a:cs typeface="+mn-cs"/>
                        </a:rPr>
                        <a:t>污染物排放监控位置</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34" marR="91434" marT="45728" marB="45728"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503811">
                <a:tc rowSpan="5">
                  <a:txBody>
                    <a:bodyPr/>
                    <a:lstStyle/>
                    <a:p>
                      <a:pPr algn="ctr"/>
                      <a:r>
                        <a:rPr lang="en-US" altLang="zh-CN" sz="1800" dirty="0">
                          <a:latin typeface="宋体" panose="02010600030101010101" pitchFamily="2" charset="-122"/>
                          <a:ea typeface="宋体" panose="02010600030101010101" pitchFamily="2" charset="-122"/>
                        </a:rPr>
                        <a:t>1</a:t>
                      </a:r>
                      <a:endParaRPr lang="zh-CN" altLang="en-US" sz="1800" dirty="0">
                        <a:latin typeface="宋体" panose="02010600030101010101" pitchFamily="2" charset="-122"/>
                        <a:ea typeface="宋体" panose="02010600030101010101" pitchFamily="2" charset="-122"/>
                      </a:endParaRPr>
                    </a:p>
                  </a:txBody>
                  <a:tcPr marL="91434" marR="91434" marT="45728" marB="45728" anchor="ctr">
                    <a:lnT w="12700" cap="flat" cmpd="sng" algn="ctr">
                      <a:solidFill>
                        <a:schemeClr val="bg1"/>
                      </a:solidFill>
                      <a:prstDash val="solid"/>
                      <a:round/>
                      <a:headEnd type="none" w="med" len="med"/>
                      <a:tailEnd type="none" w="med" len="med"/>
                    </a:lnT>
                  </a:tcPr>
                </a:tc>
                <a:tc rowSpan="5">
                  <a:txBody>
                    <a:bodyPr/>
                    <a:lstStyle/>
                    <a:p>
                      <a:pPr algn="ctr"/>
                      <a:r>
                        <a:rPr lang="zh-CN" altLang="en-US" sz="1800" dirty="0">
                          <a:latin typeface="宋体" panose="02010600030101010101" pitchFamily="2" charset="-122"/>
                          <a:ea typeface="宋体" panose="02010600030101010101" pitchFamily="2" charset="-122"/>
                        </a:rPr>
                        <a:t>燃煤锅炉</a:t>
                      </a:r>
                    </a:p>
                  </a:txBody>
                  <a:tcPr marL="91434" marR="91434" marT="45728" marB="45728" anchor="ctr">
                    <a:lnT w="12700" cap="flat" cmpd="sng" algn="ctr">
                      <a:solidFill>
                        <a:schemeClr val="bg1"/>
                      </a:solidFill>
                      <a:prstDash val="solid"/>
                      <a:round/>
                      <a:headEnd type="none" w="med" len="med"/>
                      <a:tailEnd type="none" w="med" len="med"/>
                    </a:lnT>
                  </a:tcPr>
                </a:tc>
                <a:tc>
                  <a:txBody>
                    <a:bodyPr/>
                    <a:lstStyle/>
                    <a:p>
                      <a:pPr algn="ctr"/>
                      <a:r>
                        <a:rPr lang="zh-CN" altLang="en-US" sz="1800" dirty="0">
                          <a:latin typeface="宋体" panose="02010600030101010101" pitchFamily="2" charset="-122"/>
                          <a:ea typeface="宋体" panose="02010600030101010101" pitchFamily="2" charset="-122"/>
                        </a:rPr>
                        <a:t>烟尘</a:t>
                      </a:r>
                    </a:p>
                  </a:txBody>
                  <a:tcPr marL="91434" marR="91434" marT="45728" marB="45728" anchor="ctr">
                    <a:lnT w="12700" cap="flat" cmpd="sng" algn="ctr">
                      <a:solidFill>
                        <a:schemeClr val="bg1"/>
                      </a:solidFill>
                      <a:prstDash val="solid"/>
                      <a:round/>
                      <a:headEnd type="none" w="med" len="med"/>
                      <a:tailEnd type="none" w="med" len="med"/>
                    </a:lnT>
                  </a:tcPr>
                </a:tc>
                <a:tc>
                  <a:txBody>
                    <a:bodyPr/>
                    <a:lstStyle/>
                    <a:p>
                      <a:pPr algn="ctr"/>
                      <a:r>
                        <a:rPr lang="zh-CN" altLang="en-US" sz="1800" dirty="0">
                          <a:latin typeface="宋体" panose="02010600030101010101" pitchFamily="2" charset="-122"/>
                          <a:ea typeface="宋体" panose="02010600030101010101" pitchFamily="2" charset="-122"/>
                        </a:rPr>
                        <a:t>全部</a:t>
                      </a:r>
                    </a:p>
                  </a:txBody>
                  <a:tcPr marL="91434" marR="91434" marT="45728" marB="45728" anchor="ctr">
                    <a:lnT w="12700" cap="flat" cmpd="sng" algn="ctr">
                      <a:solidFill>
                        <a:schemeClr val="bg1"/>
                      </a:solidFill>
                      <a:prstDash val="solid"/>
                      <a:round/>
                      <a:headEnd type="none" w="med" len="med"/>
                      <a:tailEnd type="none" w="med" len="med"/>
                    </a:lnT>
                  </a:tcPr>
                </a:tc>
                <a:tc>
                  <a:txBody>
                    <a:bodyPr/>
                    <a:lstStyle/>
                    <a:p>
                      <a:pPr algn="ctr"/>
                      <a:r>
                        <a:rPr lang="en-US" altLang="zh-CN" sz="1800" dirty="0">
                          <a:latin typeface="宋体" panose="02010600030101010101" pitchFamily="2" charset="-122"/>
                          <a:ea typeface="宋体" panose="02010600030101010101" pitchFamily="2" charset="-122"/>
                        </a:rPr>
                        <a:t>30</a:t>
                      </a:r>
                      <a:endParaRPr lang="zh-CN" altLang="en-US" sz="1800" dirty="0">
                        <a:latin typeface="宋体" panose="02010600030101010101" pitchFamily="2" charset="-122"/>
                        <a:ea typeface="宋体" panose="02010600030101010101" pitchFamily="2" charset="-122"/>
                      </a:endParaRPr>
                    </a:p>
                  </a:txBody>
                  <a:tcPr marL="91434" marR="91434" marT="45728" marB="45728" anchor="ctr">
                    <a:lnT w="12700" cap="flat" cmpd="sng" algn="ctr">
                      <a:solidFill>
                        <a:schemeClr val="bg1"/>
                      </a:solidFill>
                      <a:prstDash val="solid"/>
                      <a:round/>
                      <a:headEnd type="none" w="med" len="med"/>
                      <a:tailEnd type="none" w="med" len="med"/>
                    </a:lnT>
                  </a:tcPr>
                </a:tc>
                <a:tc rowSpan="5">
                  <a:txBody>
                    <a:bodyPr/>
                    <a:lstStyle/>
                    <a:p>
                      <a:pPr algn="ctr"/>
                      <a:r>
                        <a:rPr lang="zh-CN" altLang="en-US" sz="1800" dirty="0">
                          <a:latin typeface="宋体" panose="02010600030101010101" pitchFamily="2" charset="-122"/>
                          <a:ea typeface="宋体" panose="02010600030101010101" pitchFamily="2" charset="-122"/>
                        </a:rPr>
                        <a:t>烟囱或烟道</a:t>
                      </a:r>
                    </a:p>
                  </a:txBody>
                  <a:tcPr marL="91434" marR="91434" marT="45728" marB="45728"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617250">
                <a:tc vMerge="1">
                  <a:txBody>
                    <a:bodyPr/>
                    <a:lstStyle/>
                    <a:p>
                      <a:endParaRPr lang="zh-CN" altLang="en-US" dirty="0"/>
                    </a:p>
                  </a:txBody>
                  <a:tcPr/>
                </a:tc>
                <a:tc vMerge="1">
                  <a:txBody>
                    <a:bodyPr/>
                    <a:lstStyle/>
                    <a:p>
                      <a:endParaRPr lang="zh-CN" altLang="en-US" dirty="0"/>
                    </a:p>
                  </a:txBody>
                  <a:tcPr/>
                </a:tc>
                <a:tc rowSpan="2">
                  <a:txBody>
                    <a:bodyPr/>
                    <a:lstStyle/>
                    <a:p>
                      <a:pPr algn="ctr"/>
                      <a:r>
                        <a:rPr lang="zh-CN" altLang="en-US" sz="1800" dirty="0">
                          <a:latin typeface="宋体" panose="02010600030101010101" pitchFamily="2" charset="-122"/>
                          <a:ea typeface="宋体" panose="02010600030101010101" pitchFamily="2" charset="-122"/>
                        </a:rPr>
                        <a:t>二氧化硫</a:t>
                      </a:r>
                    </a:p>
                  </a:txBody>
                  <a:tcPr marL="91434" marR="91434" marT="45728" marB="45728" anchor="ctr"/>
                </a:tc>
                <a:tc>
                  <a:txBody>
                    <a:bodyPr/>
                    <a:lstStyle/>
                    <a:p>
                      <a:pPr algn="ctr"/>
                      <a:r>
                        <a:rPr lang="zh-CN" altLang="en-US" sz="1800" dirty="0">
                          <a:latin typeface="宋体" panose="02010600030101010101" pitchFamily="2" charset="-122"/>
                          <a:ea typeface="宋体" panose="02010600030101010101" pitchFamily="2" charset="-122"/>
                        </a:rPr>
                        <a:t>新建锅炉</a:t>
                      </a:r>
                    </a:p>
                  </a:txBody>
                  <a:tcPr marL="91434" marR="91434" marT="45728" marB="45728" anchor="ctr"/>
                </a:tc>
                <a:tc>
                  <a:txBody>
                    <a:bodyPr/>
                    <a:lstStyle/>
                    <a:p>
                      <a:pPr algn="ctr"/>
                      <a:r>
                        <a:rPr lang="en-US" altLang="zh-CN" sz="1800" dirty="0">
                          <a:latin typeface="宋体" panose="02010600030101010101" pitchFamily="2" charset="-122"/>
                          <a:ea typeface="宋体" panose="02010600030101010101" pitchFamily="2" charset="-122"/>
                        </a:rPr>
                        <a:t>100</a:t>
                      </a:r>
                    </a:p>
                    <a:p>
                      <a:pPr algn="ctr"/>
                      <a:r>
                        <a:rPr lang="en-US" altLang="zh-CN" sz="1800" dirty="0">
                          <a:latin typeface="宋体" panose="02010600030101010101" pitchFamily="2" charset="-122"/>
                          <a:ea typeface="宋体" panose="02010600030101010101" pitchFamily="2" charset="-122"/>
                        </a:rPr>
                        <a:t>200</a:t>
                      </a:r>
                      <a:r>
                        <a:rPr lang="zh-CN" altLang="en-US" sz="1800" baseline="30000" dirty="0">
                          <a:latin typeface="宋体" panose="02010600030101010101" pitchFamily="2" charset="-122"/>
                          <a:ea typeface="宋体" panose="02010600030101010101" pitchFamily="2" charset="-122"/>
                        </a:rPr>
                        <a:t>（</a:t>
                      </a:r>
                      <a:r>
                        <a:rPr lang="en-US" altLang="zh-CN" sz="1800" baseline="30000" dirty="0">
                          <a:latin typeface="宋体" panose="02010600030101010101" pitchFamily="2" charset="-122"/>
                          <a:ea typeface="宋体" panose="02010600030101010101" pitchFamily="2" charset="-122"/>
                        </a:rPr>
                        <a:t>1</a:t>
                      </a:r>
                      <a:r>
                        <a:rPr lang="zh-CN" altLang="en-US" sz="1800" baseline="30000" dirty="0">
                          <a:latin typeface="宋体" panose="02010600030101010101" pitchFamily="2" charset="-122"/>
                          <a:ea typeface="宋体" panose="02010600030101010101" pitchFamily="2" charset="-122"/>
                        </a:rPr>
                        <a:t>）</a:t>
                      </a:r>
                    </a:p>
                  </a:txBody>
                  <a:tcPr marL="91434" marR="91434" marT="45728" marB="45728" anchor="ctr"/>
                </a:tc>
                <a:tc vMerge="1">
                  <a:txBody>
                    <a:bodyPr/>
                    <a:lstStyle/>
                    <a:p>
                      <a:pPr algn="ctr"/>
                      <a:endParaRPr lang="zh-CN" altLang="en-US" dirty="0"/>
                    </a:p>
                  </a:txBody>
                  <a:tcPr/>
                </a:tc>
                <a:extLst>
                  <a:ext uri="{0D108BD9-81ED-4DB2-BD59-A6C34878D82A}">
                    <a16:rowId xmlns:a16="http://schemas.microsoft.com/office/drawing/2014/main" val="10002"/>
                  </a:ext>
                </a:extLst>
              </a:tr>
              <a:tr h="617250">
                <a:tc vMerge="1">
                  <a:txBody>
                    <a:bodyPr/>
                    <a:lstStyle/>
                    <a:p>
                      <a:endParaRPr lang="zh-CN" altLang="en-US" dirty="0"/>
                    </a:p>
                  </a:txBody>
                  <a:tcPr/>
                </a:tc>
                <a:tc vMerge="1">
                  <a:txBody>
                    <a:bodyPr/>
                    <a:lstStyle/>
                    <a:p>
                      <a:endParaRPr lang="zh-CN" altLang="en-US" dirty="0"/>
                    </a:p>
                  </a:txBody>
                  <a:tcPr/>
                </a:tc>
                <a:tc vMerge="1">
                  <a:txBody>
                    <a:bodyPr/>
                    <a:lstStyle/>
                    <a:p>
                      <a:pPr algn="ctr"/>
                      <a:endParaRPr lang="zh-CN" altLang="en-US" dirty="0"/>
                    </a:p>
                  </a:txBody>
                  <a:tcPr anchor="ctr"/>
                </a:tc>
                <a:tc>
                  <a:txBody>
                    <a:bodyPr/>
                    <a:lstStyle/>
                    <a:p>
                      <a:pPr algn="ctr"/>
                      <a:r>
                        <a:rPr lang="zh-CN" altLang="en-US" sz="1800" dirty="0">
                          <a:latin typeface="宋体" panose="02010600030101010101" pitchFamily="2" charset="-122"/>
                          <a:ea typeface="宋体" panose="02010600030101010101" pitchFamily="2" charset="-122"/>
                        </a:rPr>
                        <a:t>现有锅炉</a:t>
                      </a:r>
                    </a:p>
                  </a:txBody>
                  <a:tcPr marL="91434" marR="91434" marT="45728" marB="45728" anchor="ctr"/>
                </a:tc>
                <a:tc>
                  <a:txBody>
                    <a:bodyPr/>
                    <a:lstStyle/>
                    <a:p>
                      <a:pPr algn="ctr"/>
                      <a:r>
                        <a:rPr lang="en-US" altLang="zh-CN" sz="1800" dirty="0">
                          <a:latin typeface="宋体" panose="02010600030101010101" pitchFamily="2" charset="-122"/>
                          <a:ea typeface="宋体" panose="02010600030101010101" pitchFamily="2" charset="-122"/>
                        </a:rPr>
                        <a:t>200</a:t>
                      </a:r>
                    </a:p>
                    <a:p>
                      <a:pPr algn="ctr"/>
                      <a:r>
                        <a:rPr lang="en-US" altLang="zh-CN" sz="1800" dirty="0">
                          <a:latin typeface="宋体" panose="02010600030101010101" pitchFamily="2" charset="-122"/>
                          <a:ea typeface="宋体" panose="02010600030101010101" pitchFamily="2" charset="-122"/>
                        </a:rPr>
                        <a:t>400</a:t>
                      </a:r>
                      <a:r>
                        <a:rPr lang="zh-CN" altLang="en-US" sz="1800" baseline="30000" dirty="0">
                          <a:latin typeface="宋体" panose="02010600030101010101" pitchFamily="2" charset="-122"/>
                          <a:ea typeface="宋体" panose="02010600030101010101" pitchFamily="2" charset="-122"/>
                        </a:rPr>
                        <a:t>（</a:t>
                      </a:r>
                      <a:r>
                        <a:rPr lang="en-US" altLang="zh-CN" sz="1800" baseline="30000" dirty="0">
                          <a:latin typeface="宋体" panose="02010600030101010101" pitchFamily="2" charset="-122"/>
                          <a:ea typeface="宋体" panose="02010600030101010101" pitchFamily="2" charset="-122"/>
                        </a:rPr>
                        <a:t>1</a:t>
                      </a:r>
                      <a:r>
                        <a:rPr lang="zh-CN" altLang="en-US" sz="1800" baseline="30000" dirty="0">
                          <a:latin typeface="宋体" panose="02010600030101010101" pitchFamily="2" charset="-122"/>
                          <a:ea typeface="宋体" panose="02010600030101010101" pitchFamily="2" charset="-122"/>
                        </a:rPr>
                        <a:t>）</a:t>
                      </a:r>
                    </a:p>
                  </a:txBody>
                  <a:tcPr marL="91434" marR="91434" marT="45728" marB="45728" anchor="ctr"/>
                </a:tc>
                <a:tc vMerge="1">
                  <a:txBody>
                    <a:bodyPr/>
                    <a:lstStyle/>
                    <a:p>
                      <a:pPr algn="ctr"/>
                      <a:endParaRPr lang="zh-CN" altLang="en-US" dirty="0"/>
                    </a:p>
                  </a:txBody>
                  <a:tcPr/>
                </a:tc>
                <a:extLst>
                  <a:ext uri="{0D108BD9-81ED-4DB2-BD59-A6C34878D82A}">
                    <a16:rowId xmlns:a16="http://schemas.microsoft.com/office/drawing/2014/main" val="10003"/>
                  </a:ext>
                </a:extLst>
              </a:tr>
              <a:tr h="61725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800" dirty="0">
                          <a:latin typeface="宋体" panose="02010600030101010101" pitchFamily="2" charset="-122"/>
                          <a:ea typeface="宋体" panose="02010600030101010101" pitchFamily="2" charset="-122"/>
                        </a:rPr>
                        <a:t>氮氧化物</a:t>
                      </a:r>
                      <a:endParaRPr lang="en-US" altLang="zh-CN" sz="1800" dirty="0">
                        <a:latin typeface="宋体" panose="02010600030101010101" pitchFamily="2" charset="-122"/>
                        <a:ea typeface="宋体" panose="02010600030101010101" pitchFamily="2" charset="-122"/>
                      </a:endParaRPr>
                    </a:p>
                    <a:p>
                      <a:pPr algn="ctr"/>
                      <a:r>
                        <a:rPr lang="zh-CN" altLang="en-US" sz="1800" dirty="0">
                          <a:latin typeface="宋体" panose="02010600030101010101" pitchFamily="2" charset="-122"/>
                          <a:ea typeface="宋体" panose="02010600030101010101" pitchFamily="2" charset="-122"/>
                        </a:rPr>
                        <a:t>（以</a:t>
                      </a:r>
                      <a:r>
                        <a:rPr lang="en-US" altLang="zh-CN" sz="1800" dirty="0">
                          <a:latin typeface="宋体" panose="02010600030101010101" pitchFamily="2" charset="-122"/>
                          <a:ea typeface="宋体" panose="02010600030101010101" pitchFamily="2" charset="-122"/>
                        </a:rPr>
                        <a:t>NO</a:t>
                      </a:r>
                      <a:r>
                        <a:rPr lang="en-US" altLang="zh-CN" sz="1800" baseline="-250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计）</a:t>
                      </a:r>
                    </a:p>
                  </a:txBody>
                  <a:tcPr marL="91434" marR="91434" marT="45728" marB="45728" anchor="ctr"/>
                </a:tc>
                <a:tc>
                  <a:txBody>
                    <a:bodyPr/>
                    <a:lstStyle/>
                    <a:p>
                      <a:pPr algn="ctr"/>
                      <a:r>
                        <a:rPr lang="zh-CN" altLang="en-US" sz="1800" dirty="0">
                          <a:latin typeface="宋体" panose="02010600030101010101" pitchFamily="2" charset="-122"/>
                          <a:ea typeface="宋体" panose="02010600030101010101" pitchFamily="2" charset="-122"/>
                        </a:rPr>
                        <a:t>全部</a:t>
                      </a:r>
                    </a:p>
                  </a:txBody>
                  <a:tcPr marL="91434" marR="91434" marT="45728" marB="45728" anchor="ctr"/>
                </a:tc>
                <a:tc>
                  <a:txBody>
                    <a:bodyPr/>
                    <a:lstStyle/>
                    <a:p>
                      <a:pPr algn="ctr"/>
                      <a:r>
                        <a:rPr lang="en-US" altLang="zh-CN" sz="1800" dirty="0">
                          <a:latin typeface="宋体" panose="02010600030101010101" pitchFamily="2" charset="-122"/>
                          <a:ea typeface="宋体" panose="02010600030101010101" pitchFamily="2" charset="-122"/>
                        </a:rPr>
                        <a:t>100</a:t>
                      </a:r>
                    </a:p>
                    <a:p>
                      <a:pPr algn="ctr"/>
                      <a:r>
                        <a:rPr lang="en-US" altLang="zh-CN" sz="1800" dirty="0">
                          <a:latin typeface="宋体" panose="02010600030101010101" pitchFamily="2" charset="-122"/>
                          <a:ea typeface="宋体" panose="02010600030101010101" pitchFamily="2" charset="-122"/>
                        </a:rPr>
                        <a:t>200</a:t>
                      </a:r>
                      <a:r>
                        <a:rPr lang="zh-CN" altLang="en-US" sz="1800" baseline="30000" dirty="0">
                          <a:latin typeface="宋体" panose="02010600030101010101" pitchFamily="2" charset="-122"/>
                          <a:ea typeface="宋体" panose="02010600030101010101" pitchFamily="2" charset="-122"/>
                        </a:rPr>
                        <a:t>（</a:t>
                      </a:r>
                      <a:r>
                        <a:rPr lang="en-US" altLang="zh-CN" sz="1800" baseline="30000" dirty="0">
                          <a:latin typeface="宋体" panose="02010600030101010101" pitchFamily="2" charset="-122"/>
                          <a:ea typeface="宋体" panose="02010600030101010101" pitchFamily="2" charset="-122"/>
                        </a:rPr>
                        <a:t>2</a:t>
                      </a:r>
                      <a:r>
                        <a:rPr lang="zh-CN" altLang="en-US" sz="1800" baseline="30000" dirty="0">
                          <a:latin typeface="宋体" panose="02010600030101010101" pitchFamily="2" charset="-122"/>
                          <a:ea typeface="宋体" panose="02010600030101010101" pitchFamily="2" charset="-122"/>
                        </a:rPr>
                        <a:t>）</a:t>
                      </a:r>
                    </a:p>
                  </a:txBody>
                  <a:tcPr marL="91434" marR="91434" marT="45728" marB="45728" anchor="ctr"/>
                </a:tc>
                <a:tc vMerge="1">
                  <a:txBody>
                    <a:bodyPr/>
                    <a:lstStyle/>
                    <a:p>
                      <a:pPr algn="ctr"/>
                      <a:endParaRPr lang="zh-CN" altLang="en-US" dirty="0"/>
                    </a:p>
                  </a:txBody>
                  <a:tcPr/>
                </a:tc>
                <a:extLst>
                  <a:ext uri="{0D108BD9-81ED-4DB2-BD59-A6C34878D82A}">
                    <a16:rowId xmlns:a16="http://schemas.microsoft.com/office/drawing/2014/main" val="10004"/>
                  </a:ext>
                </a:extLst>
              </a:tr>
              <a:tr h="485454">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800" dirty="0">
                          <a:latin typeface="宋体" panose="02010600030101010101" pitchFamily="2" charset="-122"/>
                          <a:ea typeface="宋体" panose="02010600030101010101" pitchFamily="2" charset="-122"/>
                        </a:rPr>
                        <a:t>汞及其化合物</a:t>
                      </a:r>
                    </a:p>
                  </a:txBody>
                  <a:tcPr marL="91434" marR="91434" marT="45728" marB="45728" anchor="ctr"/>
                </a:tc>
                <a:tc>
                  <a:txBody>
                    <a:bodyPr/>
                    <a:lstStyle/>
                    <a:p>
                      <a:pPr algn="ctr"/>
                      <a:r>
                        <a:rPr lang="zh-CN" altLang="en-US" sz="1800" dirty="0">
                          <a:latin typeface="宋体" panose="02010600030101010101" pitchFamily="2" charset="-122"/>
                          <a:ea typeface="宋体" panose="02010600030101010101" pitchFamily="2" charset="-122"/>
                        </a:rPr>
                        <a:t>全部</a:t>
                      </a:r>
                    </a:p>
                  </a:txBody>
                  <a:tcPr marL="91434" marR="91434" marT="45728" marB="45728" anchor="ctr"/>
                </a:tc>
                <a:tc>
                  <a:txBody>
                    <a:bodyPr/>
                    <a:lstStyle/>
                    <a:p>
                      <a:pPr algn="ctr"/>
                      <a:r>
                        <a:rPr lang="en-US" altLang="zh-CN" sz="1800" dirty="0">
                          <a:latin typeface="宋体" panose="02010600030101010101" pitchFamily="2" charset="-122"/>
                          <a:ea typeface="宋体" panose="02010600030101010101" pitchFamily="2" charset="-122"/>
                        </a:rPr>
                        <a:t>0.03</a:t>
                      </a:r>
                      <a:endParaRPr lang="zh-CN" altLang="en-US" sz="1800" dirty="0">
                        <a:latin typeface="宋体" panose="02010600030101010101" pitchFamily="2" charset="-122"/>
                        <a:ea typeface="宋体" panose="02010600030101010101" pitchFamily="2" charset="-122"/>
                      </a:endParaRPr>
                    </a:p>
                  </a:txBody>
                  <a:tcPr marL="91434" marR="91434" marT="45728" marB="45728" anchor="ctr"/>
                </a:tc>
                <a:tc vMerge="1">
                  <a:txBody>
                    <a:bodyPr/>
                    <a:lstStyle/>
                    <a:p>
                      <a:pPr algn="ctr"/>
                      <a:endParaRPr lang="zh-CN" altLang="en-US" dirty="0"/>
                    </a:p>
                  </a:txBody>
                  <a:tcPr/>
                </a:tc>
                <a:extLst>
                  <a:ext uri="{0D108BD9-81ED-4DB2-BD59-A6C34878D82A}">
                    <a16:rowId xmlns:a16="http://schemas.microsoft.com/office/drawing/2014/main" val="10005"/>
                  </a:ext>
                </a:extLst>
              </a:tr>
              <a:tr h="1186543">
                <a:tc gridSpan="6">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rPr>
                        <a:t>注</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en-US" altLang="zh-CN" sz="1600" dirty="0">
                          <a:latin typeface="宋体" panose="02010600030101010101" pitchFamily="2" charset="-122"/>
                          <a:ea typeface="宋体" panose="02010600030101010101" pitchFamily="2" charset="-122"/>
                          <a:sym typeface="Wingdings" panose="05000000000000000000" pitchFamily="2" charset="2"/>
                        </a:rPr>
                        <a:t>1</a:t>
                      </a:r>
                      <a:r>
                        <a:rPr lang="zh-CN" altLang="en-US" sz="1600" dirty="0">
                          <a:latin typeface="宋体" panose="02010600030101010101" pitchFamily="2" charset="-122"/>
                          <a:ea typeface="宋体" panose="02010600030101010101" pitchFamily="2" charset="-122"/>
                          <a:sym typeface="Wingdings" panose="05000000000000000000" pitchFamily="2" charset="2"/>
                        </a:rPr>
                        <a:t>）位于广西壮族自治区、重庆市、四川省和贵州省的火力发电锅炉执行该限值。</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2</a:t>
                      </a:r>
                      <a:r>
                        <a:rPr lang="zh-CN" altLang="en-US" sz="1600" dirty="0">
                          <a:latin typeface="宋体" panose="02010600030101010101" pitchFamily="2" charset="-122"/>
                          <a:ea typeface="宋体" panose="02010600030101010101" pitchFamily="2" charset="-122"/>
                          <a:sym typeface="Wingdings" panose="05000000000000000000" pitchFamily="2" charset="2"/>
                        </a:rPr>
                        <a:t>）采用</a:t>
                      </a:r>
                      <a:r>
                        <a:rPr lang="en-US" altLang="zh-CN" sz="1600" dirty="0">
                          <a:latin typeface="宋体" panose="02010600030101010101" pitchFamily="2" charset="-122"/>
                          <a:ea typeface="宋体" panose="02010600030101010101" pitchFamily="2" charset="-122"/>
                          <a:sym typeface="Wingdings" panose="05000000000000000000" pitchFamily="2" charset="2"/>
                        </a:rPr>
                        <a:t>W</a:t>
                      </a:r>
                      <a:r>
                        <a:rPr lang="zh-CN" altLang="en-US" sz="1600" dirty="0">
                          <a:latin typeface="宋体" panose="02010600030101010101" pitchFamily="2" charset="-122"/>
                          <a:ea typeface="宋体" panose="02010600030101010101" pitchFamily="2" charset="-122"/>
                          <a:sym typeface="Wingdings" panose="05000000000000000000" pitchFamily="2" charset="2"/>
                        </a:rPr>
                        <a:t>型火焰炉膛的火力发电锅炉，现有循环流化床火力发电锅炉，以及</a:t>
                      </a:r>
                      <a:r>
                        <a:rPr lang="en-US" altLang="zh-CN" sz="1600" dirty="0">
                          <a:latin typeface="宋体" panose="02010600030101010101" pitchFamily="2" charset="-122"/>
                          <a:ea typeface="宋体" panose="02010600030101010101" pitchFamily="2" charset="-122"/>
                          <a:sym typeface="Wingdings" panose="05000000000000000000" pitchFamily="2" charset="2"/>
                        </a:rPr>
                        <a:t>2003</a:t>
                      </a:r>
                      <a:r>
                        <a:rPr lang="zh-CN" altLang="en-US" sz="1600" dirty="0">
                          <a:latin typeface="宋体" panose="02010600030101010101" pitchFamily="2" charset="-122"/>
                          <a:ea typeface="宋体" panose="02010600030101010101" pitchFamily="2" charset="-122"/>
                          <a:sym typeface="Wingdings" panose="05000000000000000000" pitchFamily="2" charset="2"/>
                        </a:rPr>
                        <a:t>年</a:t>
                      </a:r>
                      <a:r>
                        <a:rPr lang="en-US" altLang="zh-CN" sz="1600" dirty="0">
                          <a:latin typeface="宋体" panose="02010600030101010101" pitchFamily="2" charset="-122"/>
                          <a:ea typeface="宋体" panose="02010600030101010101" pitchFamily="2" charset="-122"/>
                          <a:sym typeface="Wingdings" panose="05000000000000000000" pitchFamily="2" charset="2"/>
                        </a:rPr>
                        <a:t>12</a:t>
                      </a:r>
                      <a:r>
                        <a:rPr lang="zh-CN" altLang="en-US" sz="1600" dirty="0">
                          <a:latin typeface="宋体" panose="02010600030101010101" pitchFamily="2" charset="-122"/>
                          <a:ea typeface="宋体" panose="02010600030101010101" pitchFamily="2" charset="-122"/>
                          <a:sym typeface="Wingdings" panose="05000000000000000000" pitchFamily="2" charset="2"/>
                        </a:rPr>
                        <a:t>月</a:t>
                      </a:r>
                      <a:r>
                        <a:rPr lang="en-US" altLang="zh-CN" sz="1600" dirty="0">
                          <a:latin typeface="宋体" panose="02010600030101010101" pitchFamily="2" charset="-122"/>
                          <a:ea typeface="宋体" panose="02010600030101010101" pitchFamily="2" charset="-122"/>
                          <a:sym typeface="Wingdings" panose="05000000000000000000" pitchFamily="2" charset="2"/>
                        </a:rPr>
                        <a:t>31</a:t>
                      </a:r>
                      <a:r>
                        <a:rPr lang="zh-CN" altLang="en-US" sz="1600" dirty="0">
                          <a:latin typeface="宋体" panose="02010600030101010101" pitchFamily="2" charset="-122"/>
                          <a:ea typeface="宋体" panose="02010600030101010101" pitchFamily="2" charset="-122"/>
                          <a:sym typeface="Wingdings" panose="05000000000000000000" pitchFamily="2" charset="2"/>
                        </a:rPr>
                        <a:t>日前建成投产或通过建设项目环境影响报告书审批的火力发电锅炉执行该限值。</a:t>
                      </a:r>
                      <a:endParaRPr lang="zh-CN" altLang="en-US" sz="1600" dirty="0">
                        <a:latin typeface="宋体" panose="02010600030101010101" pitchFamily="2" charset="-122"/>
                        <a:ea typeface="宋体" panose="02010600030101010101" pitchFamily="2" charset="-122"/>
                      </a:endParaRPr>
                    </a:p>
                  </a:txBody>
                  <a:tcPr marL="91434" marR="91434" marT="45728" marB="45728" anchor="ctr"/>
                </a:tc>
                <a:tc hMerge="1">
                  <a:txBody>
                    <a:bodyPr/>
                    <a:lstStyle/>
                    <a:p>
                      <a:pPr algn="ctr"/>
                      <a:endParaRPr lang="zh-CN" altLang="en-US" dirty="0"/>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8218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6185" y="294305"/>
            <a:ext cx="10520830" cy="646331"/>
          </a:xfrm>
          <a:prstGeom prst="rect">
            <a:avLst/>
          </a:prstGeom>
        </p:spPr>
        <p:txBody>
          <a:bodyPr wrap="none">
            <a:spAutoFit/>
          </a:bodyP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rPr>
              <a:t>火电厂大气污染物排放标准（</a:t>
            </a:r>
            <a:r>
              <a:rPr lang="en-US" altLang="zh-CN" sz="3600" b="1" dirty="0">
                <a:solidFill>
                  <a:schemeClr val="bg1"/>
                </a:solidFill>
                <a:latin typeface="微软雅黑" panose="020B0503020204020204" pitchFamily="34" charset="-122"/>
                <a:ea typeface="微软雅黑" panose="020B0503020204020204" pitchFamily="34" charset="-122"/>
              </a:rPr>
              <a:t>GB 13223—2011</a:t>
            </a:r>
            <a:r>
              <a:rPr lang="zh-CN" altLang="en-US" sz="3600" b="1" dirty="0">
                <a:solidFill>
                  <a:schemeClr val="bg1"/>
                </a:solidFill>
                <a:latin typeface="微软雅黑" panose="020B0503020204020204" pitchFamily="34" charset="-122"/>
                <a:ea typeface="微软雅黑" panose="020B0503020204020204" pitchFamily="34" charset="-122"/>
              </a:rPr>
              <a:t>）</a:t>
            </a:r>
          </a:p>
        </p:txBody>
      </p:sp>
      <p:sp>
        <p:nvSpPr>
          <p:cNvPr id="3" name="Rectangle 2"/>
          <p:cNvSpPr txBox="1">
            <a:spLocks noRot="1" noChangeArrowheads="1"/>
          </p:cNvSpPr>
          <p:nvPr/>
        </p:nvSpPr>
        <p:spPr>
          <a:xfrm>
            <a:off x="827768" y="1163183"/>
            <a:ext cx="8785225" cy="71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火力发电锅炉及燃气轮机组大气污染物排放浓度限值</a:t>
            </a:r>
          </a:p>
        </p:txBody>
      </p:sp>
      <p:graphicFrame>
        <p:nvGraphicFramePr>
          <p:cNvPr id="5" name="表格 4"/>
          <p:cNvGraphicFramePr>
            <a:graphicFrameLocks noGrp="1"/>
          </p:cNvGraphicFramePr>
          <p:nvPr>
            <p:extLst>
              <p:ext uri="{D42A27DB-BD31-4B8C-83A1-F6EECF244321}">
                <p14:modId xmlns:p14="http://schemas.microsoft.com/office/powerpoint/2010/main" val="2286026434"/>
              </p:ext>
            </p:extLst>
          </p:nvPr>
        </p:nvGraphicFramePr>
        <p:xfrm>
          <a:off x="1034595" y="1838778"/>
          <a:ext cx="10047287" cy="4529365"/>
        </p:xfrm>
        <a:graphic>
          <a:graphicData uri="http://schemas.openxmlformats.org/drawingml/2006/table">
            <a:tbl>
              <a:tblPr firstRow="1" bandRow="1">
                <a:tableStyleId>{5940675A-B579-460E-94D1-54222C63F5DA}</a:tableStyleId>
              </a:tblPr>
              <a:tblGrid>
                <a:gridCol w="786311">
                  <a:extLst>
                    <a:ext uri="{9D8B030D-6E8A-4147-A177-3AD203B41FA5}">
                      <a16:colId xmlns:a16="http://schemas.microsoft.com/office/drawing/2014/main" val="20000"/>
                    </a:ext>
                  </a:extLst>
                </a:gridCol>
                <a:gridCol w="2184193">
                  <a:extLst>
                    <a:ext uri="{9D8B030D-6E8A-4147-A177-3AD203B41FA5}">
                      <a16:colId xmlns:a16="http://schemas.microsoft.com/office/drawing/2014/main" val="20001"/>
                    </a:ext>
                  </a:extLst>
                </a:gridCol>
                <a:gridCol w="1747353">
                  <a:extLst>
                    <a:ext uri="{9D8B030D-6E8A-4147-A177-3AD203B41FA5}">
                      <a16:colId xmlns:a16="http://schemas.microsoft.com/office/drawing/2014/main" val="20002"/>
                    </a:ext>
                  </a:extLst>
                </a:gridCol>
                <a:gridCol w="1980334">
                  <a:extLst>
                    <a:ext uri="{9D8B030D-6E8A-4147-A177-3AD203B41FA5}">
                      <a16:colId xmlns:a16="http://schemas.microsoft.com/office/drawing/2014/main" val="20003"/>
                    </a:ext>
                  </a:extLst>
                </a:gridCol>
                <a:gridCol w="1735021">
                  <a:extLst>
                    <a:ext uri="{9D8B030D-6E8A-4147-A177-3AD203B41FA5}">
                      <a16:colId xmlns:a16="http://schemas.microsoft.com/office/drawing/2014/main" val="20004"/>
                    </a:ext>
                  </a:extLst>
                </a:gridCol>
                <a:gridCol w="1614075">
                  <a:extLst>
                    <a:ext uri="{9D8B030D-6E8A-4147-A177-3AD203B41FA5}">
                      <a16:colId xmlns:a16="http://schemas.microsoft.com/office/drawing/2014/main" val="20005"/>
                    </a:ext>
                  </a:extLst>
                </a:gridCol>
              </a:tblGrid>
              <a:tr h="852878">
                <a:tc>
                  <a:txBody>
                    <a:bodyPr/>
                    <a:lstStyle/>
                    <a:p>
                      <a:pPr algn="ctr" latinLnBrk="0"/>
                      <a:r>
                        <a:rPr lang="zh-CN" altLang="en-US" sz="1800" b="1" dirty="0">
                          <a:solidFill>
                            <a:schemeClr val="bg1"/>
                          </a:solidFill>
                          <a:effectLst/>
                          <a:latin typeface="宋体" panose="02010600030101010101" pitchFamily="2" charset="-122"/>
                          <a:ea typeface="宋体" panose="02010600030101010101" pitchFamily="2" charset="-122"/>
                        </a:rPr>
                        <a:t>序号</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28" marR="91428" marT="45711" marB="45711"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800" b="1" kern="1200" dirty="0">
                          <a:solidFill>
                            <a:schemeClr val="bg1"/>
                          </a:solidFill>
                          <a:effectLst/>
                          <a:latin typeface="宋体" panose="02010600030101010101" pitchFamily="2" charset="-122"/>
                          <a:ea typeface="宋体" panose="02010600030101010101" pitchFamily="2" charset="-122"/>
                          <a:cs typeface="+mn-cs"/>
                        </a:rPr>
                        <a:t>燃料和热能</a:t>
                      </a:r>
                      <a:endParaRPr lang="en-US" altLang="zh-CN" sz="1800" b="1" kern="1200" dirty="0">
                        <a:solidFill>
                          <a:schemeClr val="bg1"/>
                        </a:solidFill>
                        <a:effectLst/>
                        <a:latin typeface="宋体" panose="02010600030101010101" pitchFamily="2" charset="-122"/>
                        <a:ea typeface="宋体" panose="02010600030101010101" pitchFamily="2" charset="-122"/>
                        <a:cs typeface="+mn-cs"/>
                      </a:endParaRPr>
                    </a:p>
                    <a:p>
                      <a:pPr algn="ctr" latinLnBrk="0"/>
                      <a:r>
                        <a:rPr lang="zh-CN" altLang="zh-CN" sz="1800" b="1" kern="1200" dirty="0">
                          <a:solidFill>
                            <a:schemeClr val="bg1"/>
                          </a:solidFill>
                          <a:effectLst/>
                          <a:latin typeface="宋体" panose="02010600030101010101" pitchFamily="2" charset="-122"/>
                          <a:ea typeface="宋体" panose="02010600030101010101" pitchFamily="2" charset="-122"/>
                          <a:cs typeface="+mn-cs"/>
                        </a:rPr>
                        <a:t> 转化设施类型</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28" marR="91428" marT="45711" marB="4571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800" b="1" kern="1200" dirty="0">
                          <a:solidFill>
                            <a:schemeClr val="bg1"/>
                          </a:solidFill>
                          <a:effectLst/>
                          <a:latin typeface="宋体" panose="02010600030101010101" pitchFamily="2" charset="-122"/>
                          <a:ea typeface="宋体" panose="02010600030101010101" pitchFamily="2" charset="-122"/>
                          <a:cs typeface="+mn-cs"/>
                        </a:rPr>
                        <a:t> 污染物项目</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28" marR="91428" marT="45711" marB="4571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800" b="1" kern="1200" dirty="0">
                          <a:solidFill>
                            <a:schemeClr val="bg1"/>
                          </a:solidFill>
                          <a:effectLst/>
                          <a:latin typeface="宋体" panose="02010600030101010101" pitchFamily="2" charset="-122"/>
                          <a:ea typeface="宋体" panose="02010600030101010101" pitchFamily="2" charset="-122"/>
                          <a:cs typeface="+mn-cs"/>
                        </a:rPr>
                        <a:t>适用条件</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28" marR="91428" marT="45711" marB="4571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en-US" sz="1800" b="1" i="0" dirty="0">
                          <a:solidFill>
                            <a:schemeClr val="bg1"/>
                          </a:solidFill>
                          <a:effectLst/>
                          <a:latin typeface="宋体" panose="02010600030101010101" pitchFamily="2" charset="-122"/>
                          <a:ea typeface="宋体" panose="02010600030101010101" pitchFamily="2" charset="-122"/>
                        </a:rPr>
                        <a:t>限值（</a:t>
                      </a:r>
                      <a:r>
                        <a:rPr lang="en-US" altLang="zh-CN" sz="1800" b="1" i="0" kern="1200" dirty="0">
                          <a:solidFill>
                            <a:schemeClr val="bg1"/>
                          </a:solidFill>
                          <a:effectLst/>
                          <a:latin typeface="宋体" panose="02010600030101010101" pitchFamily="2" charset="-122"/>
                          <a:ea typeface="宋体" panose="02010600030101010101" pitchFamily="2" charset="-122"/>
                          <a:cs typeface="+mn-cs"/>
                        </a:rPr>
                        <a:t>mg/m</a:t>
                      </a:r>
                      <a:r>
                        <a:rPr lang="en-US" altLang="zh-CN" sz="1800" b="1" i="0" kern="1200" baseline="30000" dirty="0">
                          <a:solidFill>
                            <a:schemeClr val="bg1"/>
                          </a:solidFill>
                          <a:effectLst/>
                          <a:latin typeface="宋体" panose="02010600030101010101" pitchFamily="2" charset="-122"/>
                          <a:ea typeface="宋体" panose="02010600030101010101" pitchFamily="2" charset="-122"/>
                          <a:cs typeface="+mn-cs"/>
                        </a:rPr>
                        <a:t>3</a:t>
                      </a:r>
                      <a:r>
                        <a:rPr lang="zh-CN" altLang="en-US" sz="1800" b="1" i="0" kern="1200" dirty="0">
                          <a:solidFill>
                            <a:schemeClr val="bg1"/>
                          </a:solidFill>
                          <a:effectLst/>
                          <a:latin typeface="宋体" panose="02010600030101010101" pitchFamily="2" charset="-122"/>
                          <a:ea typeface="宋体" panose="02010600030101010101" pitchFamily="2" charset="-122"/>
                          <a:cs typeface="+mn-cs"/>
                        </a:rPr>
                        <a:t>）</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28" marR="91428" marT="45711" marB="4571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800" b="1" kern="1200" dirty="0">
                          <a:solidFill>
                            <a:schemeClr val="bg1"/>
                          </a:solidFill>
                          <a:effectLst/>
                          <a:latin typeface="宋体" panose="02010600030101010101" pitchFamily="2" charset="-122"/>
                          <a:ea typeface="宋体" panose="02010600030101010101" pitchFamily="2" charset="-122"/>
                          <a:cs typeface="+mn-cs"/>
                        </a:rPr>
                        <a:t>污染物排放监控位置</a:t>
                      </a:r>
                      <a:endParaRPr lang="zh-CN" altLang="en-US" sz="1800" b="1" i="0" dirty="0">
                        <a:solidFill>
                          <a:schemeClr val="bg1"/>
                        </a:solidFill>
                        <a:effectLst/>
                        <a:latin typeface="宋体" panose="02010600030101010101" pitchFamily="2" charset="-122"/>
                        <a:ea typeface="宋体" panose="02010600030101010101" pitchFamily="2" charset="-122"/>
                      </a:endParaRPr>
                    </a:p>
                  </a:txBody>
                  <a:tcPr marL="91428" marR="91428" marT="45711" marB="45711"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508657">
                <a:tc rowSpan="6">
                  <a:txBody>
                    <a:bodyPr/>
                    <a:lstStyle/>
                    <a:p>
                      <a:pPr algn="ctr"/>
                      <a:r>
                        <a:rPr lang="en-US" altLang="zh-CN" sz="1800" dirty="0">
                          <a:latin typeface="宋体" panose="02010600030101010101" pitchFamily="2" charset="-122"/>
                          <a:ea typeface="宋体" panose="02010600030101010101" pitchFamily="2" charset="-122"/>
                        </a:rPr>
                        <a:t>2</a:t>
                      </a:r>
                      <a:endParaRPr lang="zh-CN" altLang="en-US" sz="1800" dirty="0">
                        <a:latin typeface="宋体" panose="02010600030101010101" pitchFamily="2" charset="-122"/>
                        <a:ea typeface="宋体" panose="02010600030101010101" pitchFamily="2" charset="-122"/>
                      </a:endParaRPr>
                    </a:p>
                  </a:txBody>
                  <a:tcPr marL="91428" marR="91428" marT="45711" marB="45711" anchor="ctr">
                    <a:lnT w="12700" cap="flat" cmpd="sng" algn="ctr">
                      <a:solidFill>
                        <a:schemeClr val="bg1"/>
                      </a:solidFill>
                      <a:prstDash val="solid"/>
                      <a:round/>
                      <a:headEnd type="none" w="med" len="med"/>
                      <a:tailEnd type="none" w="med" len="med"/>
                    </a:lnT>
                  </a:tcPr>
                </a:tc>
                <a:tc rowSpan="6">
                  <a:txBody>
                    <a:bodyPr/>
                    <a:lstStyle/>
                    <a:p>
                      <a:pPr algn="ctr"/>
                      <a:r>
                        <a:rPr lang="zh-CN" altLang="en-US" sz="1800" dirty="0">
                          <a:latin typeface="宋体" panose="02010600030101010101" pitchFamily="2" charset="-122"/>
                          <a:ea typeface="宋体" panose="02010600030101010101" pitchFamily="2" charset="-122"/>
                        </a:rPr>
                        <a:t>以油为燃料的锅炉或燃气轮机组</a:t>
                      </a:r>
                    </a:p>
                  </a:txBody>
                  <a:tcPr marL="91428" marR="91428" marT="45711" marB="45711" anchor="ctr">
                    <a:lnT w="12700" cap="flat" cmpd="sng" algn="ctr">
                      <a:solidFill>
                        <a:schemeClr val="bg1"/>
                      </a:solidFill>
                      <a:prstDash val="solid"/>
                      <a:round/>
                      <a:headEnd type="none" w="med" len="med"/>
                      <a:tailEnd type="none" w="med" len="med"/>
                    </a:lnT>
                  </a:tcPr>
                </a:tc>
                <a:tc>
                  <a:txBody>
                    <a:bodyPr/>
                    <a:lstStyle/>
                    <a:p>
                      <a:pPr algn="ctr"/>
                      <a:r>
                        <a:rPr lang="zh-CN" altLang="en-US" sz="1800" dirty="0">
                          <a:latin typeface="宋体" panose="02010600030101010101" pitchFamily="2" charset="-122"/>
                          <a:ea typeface="宋体" panose="02010600030101010101" pitchFamily="2" charset="-122"/>
                        </a:rPr>
                        <a:t>烟尘</a:t>
                      </a:r>
                    </a:p>
                  </a:txBody>
                  <a:tcPr marL="91428" marR="91428" marT="45711" marB="45711" anchor="ctr">
                    <a:lnT w="12700" cap="flat" cmpd="sng" algn="ctr">
                      <a:solidFill>
                        <a:schemeClr val="bg1"/>
                      </a:solidFill>
                      <a:prstDash val="solid"/>
                      <a:round/>
                      <a:headEnd type="none" w="med" len="med"/>
                      <a:tailEnd type="none" w="med" len="med"/>
                    </a:lnT>
                  </a:tcPr>
                </a:tc>
                <a:tc>
                  <a:txBody>
                    <a:bodyPr/>
                    <a:lstStyle/>
                    <a:p>
                      <a:pPr algn="ctr"/>
                      <a:r>
                        <a:rPr lang="zh-CN" altLang="en-US" sz="1800" dirty="0">
                          <a:latin typeface="宋体" panose="02010600030101010101" pitchFamily="2" charset="-122"/>
                          <a:ea typeface="宋体" panose="02010600030101010101" pitchFamily="2" charset="-122"/>
                        </a:rPr>
                        <a:t>全部</a:t>
                      </a:r>
                    </a:p>
                  </a:txBody>
                  <a:tcPr marL="91428" marR="91428" marT="45711" marB="45711" anchor="ctr">
                    <a:lnT w="12700" cap="flat" cmpd="sng" algn="ctr">
                      <a:solidFill>
                        <a:schemeClr val="bg1"/>
                      </a:solidFill>
                      <a:prstDash val="solid"/>
                      <a:round/>
                      <a:headEnd type="none" w="med" len="med"/>
                      <a:tailEnd type="none" w="med" len="med"/>
                    </a:lnT>
                  </a:tcPr>
                </a:tc>
                <a:tc>
                  <a:txBody>
                    <a:bodyPr/>
                    <a:lstStyle/>
                    <a:p>
                      <a:pPr algn="ctr"/>
                      <a:r>
                        <a:rPr lang="en-US" altLang="zh-CN" sz="1800" dirty="0">
                          <a:latin typeface="宋体" panose="02010600030101010101" pitchFamily="2" charset="-122"/>
                          <a:ea typeface="宋体" panose="02010600030101010101" pitchFamily="2" charset="-122"/>
                        </a:rPr>
                        <a:t>30</a:t>
                      </a:r>
                      <a:endParaRPr lang="zh-CN" altLang="en-US" sz="1800" dirty="0">
                        <a:latin typeface="宋体" panose="02010600030101010101" pitchFamily="2" charset="-122"/>
                        <a:ea typeface="宋体" panose="02010600030101010101" pitchFamily="2" charset="-122"/>
                      </a:endParaRPr>
                    </a:p>
                  </a:txBody>
                  <a:tcPr marL="91428" marR="91428" marT="45711" marB="45711" anchor="ctr">
                    <a:lnT w="12700" cap="flat" cmpd="sng" algn="ctr">
                      <a:solidFill>
                        <a:schemeClr val="bg1"/>
                      </a:solidFill>
                      <a:prstDash val="solid"/>
                      <a:round/>
                      <a:headEnd type="none" w="med" len="med"/>
                      <a:tailEnd type="none" w="med" len="med"/>
                    </a:lnT>
                  </a:tcPr>
                </a:tc>
                <a:tc rowSpan="6">
                  <a:txBody>
                    <a:bodyPr/>
                    <a:lstStyle/>
                    <a:p>
                      <a:pPr algn="ctr"/>
                      <a:r>
                        <a:rPr lang="zh-CN" altLang="en-US" sz="1800" dirty="0">
                          <a:latin typeface="宋体" panose="02010600030101010101" pitchFamily="2" charset="-122"/>
                          <a:ea typeface="宋体" panose="02010600030101010101" pitchFamily="2" charset="-122"/>
                        </a:rPr>
                        <a:t>烟囱或烟道</a:t>
                      </a:r>
                    </a:p>
                  </a:txBody>
                  <a:tcPr marL="91428" marR="91428" marT="45711" marB="45711"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852878">
                <a:tc vMerge="1">
                  <a:txBody>
                    <a:bodyPr/>
                    <a:lstStyle/>
                    <a:p>
                      <a:endParaRPr lang="zh-CN" altLang="en-US" dirty="0"/>
                    </a:p>
                  </a:txBody>
                  <a:tcPr/>
                </a:tc>
                <a:tc vMerge="1">
                  <a:txBody>
                    <a:bodyPr/>
                    <a:lstStyle/>
                    <a:p>
                      <a:endParaRPr lang="zh-CN" altLang="en-US" dirty="0"/>
                    </a:p>
                  </a:txBody>
                  <a:tcPr/>
                </a:tc>
                <a:tc rowSpan="2">
                  <a:txBody>
                    <a:bodyPr/>
                    <a:lstStyle/>
                    <a:p>
                      <a:pPr algn="ctr"/>
                      <a:endParaRPr lang="en-US" altLang="zh-CN" sz="1800" dirty="0">
                        <a:latin typeface="宋体" panose="02010600030101010101" pitchFamily="2" charset="-122"/>
                        <a:ea typeface="宋体" panose="02010600030101010101" pitchFamily="2" charset="-122"/>
                      </a:endParaRPr>
                    </a:p>
                    <a:p>
                      <a:pPr algn="ctr"/>
                      <a:endParaRPr lang="en-US" altLang="zh-CN" sz="1800" dirty="0">
                        <a:latin typeface="宋体" panose="02010600030101010101" pitchFamily="2" charset="-122"/>
                        <a:ea typeface="宋体" panose="02010600030101010101" pitchFamily="2" charset="-122"/>
                      </a:endParaRPr>
                    </a:p>
                    <a:p>
                      <a:pPr algn="ctr"/>
                      <a:r>
                        <a:rPr lang="zh-CN" altLang="en-US" sz="1800" dirty="0">
                          <a:latin typeface="宋体" panose="02010600030101010101" pitchFamily="2" charset="-122"/>
                          <a:ea typeface="宋体" panose="02010600030101010101" pitchFamily="2" charset="-122"/>
                        </a:rPr>
                        <a:t>二氧化硫</a:t>
                      </a:r>
                    </a:p>
                  </a:txBody>
                  <a:tcPr marL="91428" marR="91428" marT="45711" marB="45711" anchor="ctr"/>
                </a:tc>
                <a:tc>
                  <a:txBody>
                    <a:bodyPr/>
                    <a:lstStyle/>
                    <a:p>
                      <a:pPr algn="ctr"/>
                      <a:r>
                        <a:rPr lang="zh-CN" altLang="en-US" sz="1800" dirty="0">
                          <a:latin typeface="宋体" panose="02010600030101010101" pitchFamily="2" charset="-122"/>
                          <a:ea typeface="宋体" panose="02010600030101010101" pitchFamily="2" charset="-122"/>
                        </a:rPr>
                        <a:t>新建锅炉及燃气轮机组</a:t>
                      </a:r>
                    </a:p>
                  </a:txBody>
                  <a:tcPr marL="91428" marR="91428" marT="45711" marB="45711" anchor="ctr"/>
                </a:tc>
                <a:tc>
                  <a:txBody>
                    <a:bodyPr/>
                    <a:lstStyle/>
                    <a:p>
                      <a:pPr algn="ctr"/>
                      <a:r>
                        <a:rPr lang="en-US" altLang="zh-CN" sz="1800" dirty="0">
                          <a:latin typeface="宋体" panose="02010600030101010101" pitchFamily="2" charset="-122"/>
                          <a:ea typeface="宋体" panose="02010600030101010101" pitchFamily="2" charset="-122"/>
                        </a:rPr>
                        <a:t>100</a:t>
                      </a:r>
                    </a:p>
                  </a:txBody>
                  <a:tcPr marL="91428" marR="91428" marT="45711" marB="45711" anchor="ctr"/>
                </a:tc>
                <a:tc vMerge="1">
                  <a:txBody>
                    <a:bodyPr/>
                    <a:lstStyle/>
                    <a:p>
                      <a:pPr algn="ctr"/>
                      <a:endParaRPr lang="zh-CN" altLang="en-US" dirty="0"/>
                    </a:p>
                  </a:txBody>
                  <a:tcPr/>
                </a:tc>
                <a:extLst>
                  <a:ext uri="{0D108BD9-81ED-4DB2-BD59-A6C34878D82A}">
                    <a16:rowId xmlns:a16="http://schemas.microsoft.com/office/drawing/2014/main" val="10002"/>
                  </a:ext>
                </a:extLst>
              </a:tr>
              <a:tr h="852878">
                <a:tc vMerge="1">
                  <a:txBody>
                    <a:bodyPr/>
                    <a:lstStyle/>
                    <a:p>
                      <a:endParaRPr lang="zh-CN" altLang="en-US" dirty="0"/>
                    </a:p>
                  </a:txBody>
                  <a:tcPr/>
                </a:tc>
                <a:tc vMerge="1">
                  <a:txBody>
                    <a:bodyPr/>
                    <a:lstStyle/>
                    <a:p>
                      <a:endParaRPr lang="zh-CN" altLang="en-US" dirty="0"/>
                    </a:p>
                  </a:txBody>
                  <a:tcPr/>
                </a:tc>
                <a:tc vMerge="1">
                  <a:txBody>
                    <a:bodyPr/>
                    <a:lstStyle/>
                    <a:p>
                      <a:pPr algn="ct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a:latin typeface="宋体" panose="02010600030101010101" pitchFamily="2" charset="-122"/>
                          <a:ea typeface="宋体" panose="02010600030101010101" pitchFamily="2" charset="-122"/>
                        </a:rPr>
                        <a:t>现有锅炉及燃气轮机组</a:t>
                      </a:r>
                    </a:p>
                  </a:txBody>
                  <a:tcPr marL="91428" marR="91428" marT="45711" marB="45711" anchor="ctr"/>
                </a:tc>
                <a:tc>
                  <a:txBody>
                    <a:bodyPr/>
                    <a:lstStyle/>
                    <a:p>
                      <a:pPr algn="ctr"/>
                      <a:r>
                        <a:rPr lang="en-US" altLang="zh-CN" sz="1800" dirty="0">
                          <a:latin typeface="宋体" panose="02010600030101010101" pitchFamily="2" charset="-122"/>
                          <a:ea typeface="宋体" panose="02010600030101010101" pitchFamily="2" charset="-122"/>
                        </a:rPr>
                        <a:t>200</a:t>
                      </a:r>
                    </a:p>
                  </a:txBody>
                  <a:tcPr marL="91428" marR="91428" marT="45711" marB="45711" anchor="ctr"/>
                </a:tc>
                <a:tc vMerge="1">
                  <a:txBody>
                    <a:bodyPr/>
                    <a:lstStyle/>
                    <a:p>
                      <a:pPr algn="ctr"/>
                      <a:endParaRPr lang="zh-CN" altLang="en-US" dirty="0"/>
                    </a:p>
                  </a:txBody>
                  <a:tcPr/>
                </a:tc>
                <a:extLst>
                  <a:ext uri="{0D108BD9-81ED-4DB2-BD59-A6C34878D82A}">
                    <a16:rowId xmlns:a16="http://schemas.microsoft.com/office/drawing/2014/main" val="10003"/>
                  </a:ext>
                </a:extLst>
              </a:tr>
              <a:tr h="487358">
                <a:tc vMerge="1">
                  <a:txBody>
                    <a:bodyPr/>
                    <a:lstStyle/>
                    <a:p>
                      <a:endParaRPr lang="zh-CN" altLang="en-US" dirty="0"/>
                    </a:p>
                  </a:txBody>
                  <a:tcPr/>
                </a:tc>
                <a:tc vMerge="1">
                  <a:txBody>
                    <a:bodyPr/>
                    <a:lstStyle/>
                    <a:p>
                      <a:endParaRPr lang="zh-CN" altLang="en-US" dirty="0"/>
                    </a:p>
                  </a:txBody>
                  <a:tcPr/>
                </a:tc>
                <a:tc rowSpan="3">
                  <a:txBody>
                    <a:bodyPr/>
                    <a:lstStyle/>
                    <a:p>
                      <a:pPr algn="ctr"/>
                      <a:r>
                        <a:rPr lang="zh-CN" altLang="en-US" sz="1800" dirty="0">
                          <a:latin typeface="宋体" panose="02010600030101010101" pitchFamily="2" charset="-122"/>
                          <a:ea typeface="宋体" panose="02010600030101010101" pitchFamily="2" charset="-122"/>
                        </a:rPr>
                        <a:t>氮氧化物（以</a:t>
                      </a:r>
                      <a:r>
                        <a:rPr lang="en-US" altLang="zh-CN" sz="1800" dirty="0">
                          <a:latin typeface="宋体" panose="02010600030101010101" pitchFamily="2" charset="-122"/>
                          <a:ea typeface="宋体" panose="02010600030101010101" pitchFamily="2" charset="-122"/>
                        </a:rPr>
                        <a:t>NO</a:t>
                      </a:r>
                      <a:r>
                        <a:rPr lang="en-US" altLang="zh-CN" sz="1800" baseline="-250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计）</a:t>
                      </a:r>
                    </a:p>
                  </a:txBody>
                  <a:tcPr marL="91428" marR="91428" marT="45711" marB="45711" anchor="ctr"/>
                </a:tc>
                <a:tc>
                  <a:txBody>
                    <a:bodyPr/>
                    <a:lstStyle/>
                    <a:p>
                      <a:pPr algn="ctr"/>
                      <a:r>
                        <a:rPr lang="zh-CN" altLang="en-US" sz="1800" dirty="0">
                          <a:latin typeface="宋体" panose="02010600030101010101" pitchFamily="2" charset="-122"/>
                          <a:ea typeface="宋体" panose="02010600030101010101" pitchFamily="2" charset="-122"/>
                        </a:rPr>
                        <a:t>新建燃油锅炉</a:t>
                      </a:r>
                    </a:p>
                  </a:txBody>
                  <a:tcPr marL="91428" marR="91428" marT="45711" marB="45711" anchor="ctr"/>
                </a:tc>
                <a:tc>
                  <a:txBody>
                    <a:bodyPr/>
                    <a:lstStyle/>
                    <a:p>
                      <a:pPr algn="ctr"/>
                      <a:r>
                        <a:rPr lang="en-US" altLang="zh-CN" sz="1800" dirty="0">
                          <a:latin typeface="宋体" panose="02010600030101010101" pitchFamily="2" charset="-122"/>
                          <a:ea typeface="宋体" panose="02010600030101010101" pitchFamily="2" charset="-122"/>
                        </a:rPr>
                        <a:t>100</a:t>
                      </a:r>
                    </a:p>
                  </a:txBody>
                  <a:tcPr marL="91428" marR="91428" marT="45711" marB="45711" anchor="ctr"/>
                </a:tc>
                <a:tc vMerge="1">
                  <a:txBody>
                    <a:bodyPr/>
                    <a:lstStyle/>
                    <a:p>
                      <a:pPr algn="ctr"/>
                      <a:endParaRPr lang="zh-CN" altLang="en-US" dirty="0"/>
                    </a:p>
                  </a:txBody>
                  <a:tcPr/>
                </a:tc>
                <a:extLst>
                  <a:ext uri="{0D108BD9-81ED-4DB2-BD59-A6C34878D82A}">
                    <a16:rowId xmlns:a16="http://schemas.microsoft.com/office/drawing/2014/main" val="10004"/>
                  </a:ext>
                </a:extLst>
              </a:tr>
              <a:tr h="487358">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a:latin typeface="宋体" panose="02010600030101010101" pitchFamily="2" charset="-122"/>
                          <a:ea typeface="宋体" panose="02010600030101010101" pitchFamily="2" charset="-122"/>
                        </a:rPr>
                        <a:t>现有燃油锅炉</a:t>
                      </a:r>
                    </a:p>
                  </a:txBody>
                  <a:tcPr marL="91428" marR="91428" marT="45711" marB="45711" anchor="ctr"/>
                </a:tc>
                <a:tc>
                  <a:txBody>
                    <a:bodyPr/>
                    <a:lstStyle/>
                    <a:p>
                      <a:pPr algn="ctr"/>
                      <a:r>
                        <a:rPr lang="en-US" altLang="zh-CN" sz="1800" dirty="0">
                          <a:latin typeface="宋体" panose="02010600030101010101" pitchFamily="2" charset="-122"/>
                          <a:ea typeface="宋体" panose="02010600030101010101" pitchFamily="2" charset="-122"/>
                        </a:rPr>
                        <a:t>200</a:t>
                      </a:r>
                    </a:p>
                  </a:txBody>
                  <a:tcPr marL="91428" marR="91428" marT="45711" marB="45711" anchor="ctr"/>
                </a:tc>
                <a:tc vMerge="1">
                  <a:txBody>
                    <a:bodyPr/>
                    <a:lstStyle/>
                    <a:p>
                      <a:pPr algn="ctr"/>
                      <a:endParaRPr lang="zh-CN" altLang="en-US" dirty="0"/>
                    </a:p>
                  </a:txBody>
                  <a:tcPr/>
                </a:tc>
                <a:extLst>
                  <a:ext uri="{0D108BD9-81ED-4DB2-BD59-A6C34878D82A}">
                    <a16:rowId xmlns:a16="http://schemas.microsoft.com/office/drawing/2014/main" val="10005"/>
                  </a:ext>
                </a:extLst>
              </a:tr>
              <a:tr h="487358">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algn="ctr"/>
                      <a:r>
                        <a:rPr lang="zh-CN" altLang="en-US" sz="1800" dirty="0">
                          <a:latin typeface="宋体" panose="02010600030101010101" pitchFamily="2" charset="-122"/>
                          <a:ea typeface="宋体" panose="02010600030101010101" pitchFamily="2" charset="-122"/>
                        </a:rPr>
                        <a:t>燃气轮机组</a:t>
                      </a:r>
                    </a:p>
                  </a:txBody>
                  <a:tcPr marL="91428" marR="91428" marT="45711" marB="45711" anchor="ctr"/>
                </a:tc>
                <a:tc>
                  <a:txBody>
                    <a:bodyPr/>
                    <a:lstStyle/>
                    <a:p>
                      <a:pPr algn="ctr"/>
                      <a:r>
                        <a:rPr lang="en-US" altLang="zh-CN" sz="1800" dirty="0">
                          <a:latin typeface="宋体" panose="02010600030101010101" pitchFamily="2" charset="-122"/>
                          <a:ea typeface="宋体" panose="02010600030101010101" pitchFamily="2" charset="-122"/>
                        </a:rPr>
                        <a:t>120</a:t>
                      </a:r>
                    </a:p>
                  </a:txBody>
                  <a:tcPr marL="91428" marR="91428" marT="45711" marB="45711" anchor="ctr"/>
                </a:tc>
                <a:tc vMerge="1">
                  <a:txBody>
                    <a:bodyPr/>
                    <a:lstStyle/>
                    <a:p>
                      <a:pPr algn="ctr"/>
                      <a:endParaRPr lang="zh-CN" alt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1970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6185" y="294305"/>
            <a:ext cx="10520830" cy="646331"/>
          </a:xfrm>
          <a:prstGeom prst="rect">
            <a:avLst/>
          </a:prstGeom>
        </p:spPr>
        <p:txBody>
          <a:bodyPr wrap="none">
            <a:spAutoFit/>
          </a:bodyP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rPr>
              <a:t>火电厂大气污染物排放标准（</a:t>
            </a:r>
            <a:r>
              <a:rPr lang="en-US" altLang="zh-CN" sz="3600" b="1" dirty="0">
                <a:solidFill>
                  <a:schemeClr val="bg1"/>
                </a:solidFill>
                <a:latin typeface="微软雅黑" panose="020B0503020204020204" pitchFamily="34" charset="-122"/>
                <a:ea typeface="微软雅黑" panose="020B0503020204020204" pitchFamily="34" charset="-122"/>
              </a:rPr>
              <a:t>GB 13223—2011</a:t>
            </a:r>
            <a:r>
              <a:rPr lang="zh-CN" altLang="en-US" sz="3600" b="1" dirty="0">
                <a:solidFill>
                  <a:schemeClr val="bg1"/>
                </a:solidFill>
                <a:latin typeface="微软雅黑" panose="020B0503020204020204" pitchFamily="34" charset="-122"/>
                <a:ea typeface="微软雅黑" panose="020B0503020204020204" pitchFamily="34" charset="-122"/>
              </a:rPr>
              <a:t>）</a:t>
            </a:r>
          </a:p>
        </p:txBody>
      </p:sp>
      <p:sp>
        <p:nvSpPr>
          <p:cNvPr id="3" name="Rectangle 2"/>
          <p:cNvSpPr txBox="1">
            <a:spLocks noRot="1" noChangeArrowheads="1"/>
          </p:cNvSpPr>
          <p:nvPr/>
        </p:nvSpPr>
        <p:spPr>
          <a:xfrm>
            <a:off x="827768" y="1163183"/>
            <a:ext cx="8785225" cy="71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火力发电锅炉及燃气轮机组大气污染物排放浓度限值</a:t>
            </a:r>
          </a:p>
        </p:txBody>
      </p:sp>
      <p:graphicFrame>
        <p:nvGraphicFramePr>
          <p:cNvPr id="6" name="表格 5"/>
          <p:cNvGraphicFramePr>
            <a:graphicFrameLocks noGrp="1"/>
          </p:cNvGraphicFramePr>
          <p:nvPr>
            <p:extLst>
              <p:ext uri="{D42A27DB-BD31-4B8C-83A1-F6EECF244321}">
                <p14:modId xmlns:p14="http://schemas.microsoft.com/office/powerpoint/2010/main" val="1816953267"/>
              </p:ext>
            </p:extLst>
          </p:nvPr>
        </p:nvGraphicFramePr>
        <p:xfrm>
          <a:off x="1034594" y="1860547"/>
          <a:ext cx="10047287" cy="4722814"/>
        </p:xfrm>
        <a:graphic>
          <a:graphicData uri="http://schemas.openxmlformats.org/drawingml/2006/table">
            <a:tbl>
              <a:tblPr firstRow="1" bandRow="1">
                <a:tableStyleId>{5940675A-B579-460E-94D1-54222C63F5DA}</a:tableStyleId>
              </a:tblPr>
              <a:tblGrid>
                <a:gridCol w="786310">
                  <a:extLst>
                    <a:ext uri="{9D8B030D-6E8A-4147-A177-3AD203B41FA5}">
                      <a16:colId xmlns:a16="http://schemas.microsoft.com/office/drawing/2014/main" val="20000"/>
                    </a:ext>
                  </a:extLst>
                </a:gridCol>
                <a:gridCol w="2184193">
                  <a:extLst>
                    <a:ext uri="{9D8B030D-6E8A-4147-A177-3AD203B41FA5}">
                      <a16:colId xmlns:a16="http://schemas.microsoft.com/office/drawing/2014/main" val="20001"/>
                    </a:ext>
                  </a:extLst>
                </a:gridCol>
                <a:gridCol w="1747354">
                  <a:extLst>
                    <a:ext uri="{9D8B030D-6E8A-4147-A177-3AD203B41FA5}">
                      <a16:colId xmlns:a16="http://schemas.microsoft.com/office/drawing/2014/main" val="20002"/>
                    </a:ext>
                  </a:extLst>
                </a:gridCol>
                <a:gridCol w="2310750">
                  <a:extLst>
                    <a:ext uri="{9D8B030D-6E8A-4147-A177-3AD203B41FA5}">
                      <a16:colId xmlns:a16="http://schemas.microsoft.com/office/drawing/2014/main" val="20003"/>
                    </a:ext>
                  </a:extLst>
                </a:gridCol>
                <a:gridCol w="1344131">
                  <a:extLst>
                    <a:ext uri="{9D8B030D-6E8A-4147-A177-3AD203B41FA5}">
                      <a16:colId xmlns:a16="http://schemas.microsoft.com/office/drawing/2014/main" val="20004"/>
                    </a:ext>
                  </a:extLst>
                </a:gridCol>
                <a:gridCol w="1674549">
                  <a:extLst>
                    <a:ext uri="{9D8B030D-6E8A-4147-A177-3AD203B41FA5}">
                      <a16:colId xmlns:a16="http://schemas.microsoft.com/office/drawing/2014/main" val="20005"/>
                    </a:ext>
                  </a:extLst>
                </a:gridCol>
              </a:tblGrid>
              <a:tr h="607303">
                <a:tc>
                  <a:txBody>
                    <a:bodyPr/>
                    <a:lstStyle/>
                    <a:p>
                      <a:pPr algn="ctr" latinLnBrk="0"/>
                      <a:r>
                        <a:rPr lang="zh-CN" altLang="en-US" sz="1600" b="1" dirty="0">
                          <a:solidFill>
                            <a:schemeClr val="bg1"/>
                          </a:solidFill>
                          <a:effectLst/>
                          <a:latin typeface="宋体" panose="02010600030101010101" pitchFamily="2" charset="-122"/>
                          <a:ea typeface="宋体" panose="02010600030101010101" pitchFamily="2" charset="-122"/>
                        </a:rPr>
                        <a:t>序号</a:t>
                      </a:r>
                    </a:p>
                  </a:txBody>
                  <a:tcPr marL="91439" marR="91439" marT="45715" marB="4571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600" b="1" kern="1200" dirty="0">
                          <a:solidFill>
                            <a:schemeClr val="bg1"/>
                          </a:solidFill>
                          <a:effectLst/>
                          <a:latin typeface="宋体" panose="02010600030101010101" pitchFamily="2" charset="-122"/>
                          <a:ea typeface="宋体" panose="02010600030101010101" pitchFamily="2" charset="-122"/>
                          <a:cs typeface="+mn-cs"/>
                        </a:rPr>
                        <a:t>燃料和热能 </a:t>
                      </a:r>
                      <a:endParaRPr lang="en-US" altLang="zh-CN" sz="1600" b="1" kern="1200" dirty="0">
                        <a:solidFill>
                          <a:schemeClr val="bg1"/>
                        </a:solidFill>
                        <a:effectLst/>
                        <a:latin typeface="宋体" panose="02010600030101010101" pitchFamily="2" charset="-122"/>
                        <a:ea typeface="宋体" panose="02010600030101010101" pitchFamily="2" charset="-122"/>
                        <a:cs typeface="+mn-cs"/>
                      </a:endParaRPr>
                    </a:p>
                    <a:p>
                      <a:pPr algn="ctr" latinLnBrk="0"/>
                      <a:r>
                        <a:rPr lang="zh-CN" altLang="zh-CN" sz="1600" b="1" kern="1200" dirty="0">
                          <a:solidFill>
                            <a:schemeClr val="bg1"/>
                          </a:solidFill>
                          <a:effectLst/>
                          <a:latin typeface="宋体" panose="02010600030101010101" pitchFamily="2" charset="-122"/>
                          <a:ea typeface="宋体" panose="02010600030101010101" pitchFamily="2" charset="-122"/>
                          <a:cs typeface="+mn-cs"/>
                        </a:rPr>
                        <a:t>转化设施类型</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9" marR="91439" marT="45715" marB="457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600" b="1" kern="1200" dirty="0">
                          <a:solidFill>
                            <a:schemeClr val="bg1"/>
                          </a:solidFill>
                          <a:effectLst/>
                          <a:latin typeface="宋体" panose="02010600030101010101" pitchFamily="2" charset="-122"/>
                          <a:ea typeface="宋体" panose="02010600030101010101" pitchFamily="2" charset="-122"/>
                          <a:cs typeface="+mn-cs"/>
                        </a:rPr>
                        <a:t> 污染物项目</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9" marR="91439" marT="45715" marB="457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600" b="1" kern="1200" dirty="0">
                          <a:solidFill>
                            <a:schemeClr val="bg1"/>
                          </a:solidFill>
                          <a:effectLst/>
                          <a:latin typeface="宋体" panose="02010600030101010101" pitchFamily="2" charset="-122"/>
                          <a:ea typeface="宋体" panose="02010600030101010101" pitchFamily="2" charset="-122"/>
                          <a:cs typeface="+mn-cs"/>
                        </a:rPr>
                        <a:t>适用条件</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9" marR="91439" marT="45715" marB="457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en-US" sz="1600" b="1" i="0" dirty="0">
                          <a:solidFill>
                            <a:schemeClr val="bg1"/>
                          </a:solidFill>
                          <a:effectLst/>
                          <a:latin typeface="宋体" panose="02010600030101010101" pitchFamily="2" charset="-122"/>
                          <a:ea typeface="宋体" panose="02010600030101010101" pitchFamily="2" charset="-122"/>
                        </a:rPr>
                        <a:t>限值（</a:t>
                      </a:r>
                      <a:r>
                        <a:rPr lang="en-US" altLang="zh-CN" sz="1600" b="1" i="0" kern="1200" dirty="0">
                          <a:solidFill>
                            <a:schemeClr val="bg1"/>
                          </a:solidFill>
                          <a:effectLst/>
                          <a:latin typeface="宋体" panose="02010600030101010101" pitchFamily="2" charset="-122"/>
                          <a:ea typeface="宋体" panose="02010600030101010101" pitchFamily="2" charset="-122"/>
                          <a:cs typeface="+mn-cs"/>
                        </a:rPr>
                        <a:t>mg/m</a:t>
                      </a:r>
                      <a:r>
                        <a:rPr lang="en-US" altLang="zh-CN" sz="1600" b="1" i="0" kern="1200" baseline="30000" dirty="0">
                          <a:solidFill>
                            <a:schemeClr val="bg1"/>
                          </a:solidFill>
                          <a:effectLst/>
                          <a:latin typeface="宋体" panose="02010600030101010101" pitchFamily="2" charset="-122"/>
                          <a:ea typeface="宋体" panose="02010600030101010101" pitchFamily="2" charset="-122"/>
                          <a:cs typeface="+mn-cs"/>
                        </a:rPr>
                        <a:t>3</a:t>
                      </a:r>
                      <a:r>
                        <a:rPr lang="zh-CN" altLang="en-US" sz="1600" b="1" i="0" kern="1200" dirty="0">
                          <a:solidFill>
                            <a:schemeClr val="bg1"/>
                          </a:solidFill>
                          <a:effectLst/>
                          <a:latin typeface="宋体" panose="02010600030101010101" pitchFamily="2" charset="-122"/>
                          <a:ea typeface="宋体" panose="02010600030101010101" pitchFamily="2" charset="-122"/>
                          <a:cs typeface="+mn-cs"/>
                        </a:rPr>
                        <a:t>）</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9" marR="91439" marT="45715" marB="457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600" b="1" kern="1200" dirty="0">
                          <a:solidFill>
                            <a:schemeClr val="bg1"/>
                          </a:solidFill>
                          <a:effectLst/>
                          <a:latin typeface="宋体" panose="02010600030101010101" pitchFamily="2" charset="-122"/>
                          <a:ea typeface="宋体" panose="02010600030101010101" pitchFamily="2" charset="-122"/>
                          <a:cs typeface="+mn-cs"/>
                        </a:rPr>
                        <a:t>污染物排放监控位置</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9" marR="91439" marT="45715" marB="45715"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579110">
                <a:tc rowSpan="8">
                  <a:txBody>
                    <a:bodyPr/>
                    <a:lstStyle/>
                    <a:p>
                      <a:pPr algn="ctr"/>
                      <a:r>
                        <a:rPr lang="en-US" altLang="zh-CN" sz="1600" dirty="0">
                          <a:latin typeface="宋体" panose="02010600030101010101" pitchFamily="2" charset="-122"/>
                          <a:ea typeface="宋体" panose="02010600030101010101" pitchFamily="2" charset="-122"/>
                        </a:rPr>
                        <a:t>3</a:t>
                      </a:r>
                      <a:endParaRPr lang="zh-CN" altLang="en-US" sz="1600" dirty="0">
                        <a:latin typeface="宋体" panose="02010600030101010101" pitchFamily="2" charset="-122"/>
                        <a:ea typeface="宋体" panose="02010600030101010101" pitchFamily="2" charset="-122"/>
                      </a:endParaRPr>
                    </a:p>
                  </a:txBody>
                  <a:tcPr marL="91439" marR="91439" marT="45715" marB="45715" anchor="ctr">
                    <a:lnT w="12700" cap="flat" cmpd="sng" algn="ctr">
                      <a:solidFill>
                        <a:schemeClr val="bg1"/>
                      </a:solidFill>
                      <a:prstDash val="solid"/>
                      <a:round/>
                      <a:headEnd type="none" w="med" len="med"/>
                      <a:tailEnd type="none" w="med" len="med"/>
                    </a:lnT>
                  </a:tcPr>
                </a:tc>
                <a:tc rowSpan="8">
                  <a:txBody>
                    <a:bodyPr/>
                    <a:lstStyle/>
                    <a:p>
                      <a:pPr algn="ctr"/>
                      <a:r>
                        <a:rPr lang="zh-CN" altLang="en-US" sz="1600" dirty="0">
                          <a:latin typeface="宋体" panose="02010600030101010101" pitchFamily="2" charset="-122"/>
                          <a:ea typeface="宋体" panose="02010600030101010101" pitchFamily="2" charset="-122"/>
                        </a:rPr>
                        <a:t>以气体为燃料的锅炉或燃气轮机组</a:t>
                      </a:r>
                    </a:p>
                  </a:txBody>
                  <a:tcPr marL="91439" marR="91439" marT="45715" marB="45715" anchor="ctr">
                    <a:lnT w="12700" cap="flat" cmpd="sng" algn="ctr">
                      <a:solidFill>
                        <a:schemeClr val="bg1"/>
                      </a:solidFill>
                      <a:prstDash val="solid"/>
                      <a:round/>
                      <a:headEnd type="none" w="med" len="med"/>
                      <a:tailEnd type="none" w="med" len="med"/>
                    </a:lnT>
                  </a:tcPr>
                </a:tc>
                <a:tc>
                  <a:txBody>
                    <a:bodyPr/>
                    <a:lstStyle/>
                    <a:p>
                      <a:pPr algn="ctr"/>
                      <a:r>
                        <a:rPr lang="zh-CN" altLang="en-US" sz="1600" dirty="0">
                          <a:latin typeface="宋体" panose="02010600030101010101" pitchFamily="2" charset="-122"/>
                          <a:ea typeface="宋体" panose="02010600030101010101" pitchFamily="2" charset="-122"/>
                        </a:rPr>
                        <a:t>烟尘</a:t>
                      </a:r>
                    </a:p>
                  </a:txBody>
                  <a:tcPr marL="91439" marR="91439" marT="45715" marB="45715" anchor="ct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rPr>
                        <a:t>天然气锅炉及燃气轮机组</a:t>
                      </a:r>
                    </a:p>
                  </a:txBody>
                  <a:tcPr marL="91439" marR="91439" marT="45715" marB="45715" anchor="ctr">
                    <a:lnT w="12700" cap="flat" cmpd="sng" algn="ctr">
                      <a:solidFill>
                        <a:schemeClr val="bg1"/>
                      </a:solidFill>
                      <a:prstDash val="solid"/>
                      <a:round/>
                      <a:headEnd type="none" w="med" len="med"/>
                      <a:tailEnd type="none" w="med" len="med"/>
                    </a:lnT>
                  </a:tcPr>
                </a:tc>
                <a:tc>
                  <a:txBody>
                    <a:bodyPr/>
                    <a:lstStyle/>
                    <a:p>
                      <a:pPr algn="ctr"/>
                      <a:r>
                        <a:rPr lang="en-US" altLang="zh-CN" sz="1600" dirty="0">
                          <a:latin typeface="宋体" panose="02010600030101010101" pitchFamily="2" charset="-122"/>
                          <a:ea typeface="宋体" panose="02010600030101010101" pitchFamily="2" charset="-122"/>
                        </a:rPr>
                        <a:t>5</a:t>
                      </a:r>
                      <a:endParaRPr lang="zh-CN" altLang="en-US" sz="1600" dirty="0">
                        <a:latin typeface="宋体" panose="02010600030101010101" pitchFamily="2" charset="-122"/>
                        <a:ea typeface="宋体" panose="02010600030101010101" pitchFamily="2" charset="-122"/>
                      </a:endParaRPr>
                    </a:p>
                  </a:txBody>
                  <a:tcPr marL="91439" marR="91439" marT="45715" marB="45715" anchor="ctr">
                    <a:lnT w="12700" cap="flat" cmpd="sng" algn="ctr">
                      <a:solidFill>
                        <a:schemeClr val="bg1"/>
                      </a:solidFill>
                      <a:prstDash val="solid"/>
                      <a:round/>
                      <a:headEnd type="none" w="med" len="med"/>
                      <a:tailEnd type="none" w="med" len="med"/>
                    </a:lnT>
                  </a:tcPr>
                </a:tc>
                <a:tc rowSpan="8">
                  <a:txBody>
                    <a:bodyPr/>
                    <a:lstStyle/>
                    <a:p>
                      <a:pPr algn="ctr"/>
                      <a:r>
                        <a:rPr lang="zh-CN" altLang="en-US" sz="1600" dirty="0">
                          <a:latin typeface="宋体" panose="02010600030101010101" pitchFamily="2" charset="-122"/>
                          <a:ea typeface="宋体" panose="02010600030101010101" pitchFamily="2" charset="-122"/>
                        </a:rPr>
                        <a:t>烟囱或烟道</a:t>
                      </a:r>
                    </a:p>
                  </a:txBody>
                  <a:tcPr marL="91439" marR="91439" marT="45715" marB="4571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686068">
                <a:tc vMerge="1">
                  <a:txBody>
                    <a:bodyPr/>
                    <a:lstStyle/>
                    <a:p>
                      <a:endParaRPr lang="zh-CN" altLang="en-US"/>
                    </a:p>
                  </a:txBody>
                  <a:tcPr/>
                </a:tc>
                <a:tc vMerge="1">
                  <a:txBody>
                    <a:bodyPr/>
                    <a:lstStyle/>
                    <a:p>
                      <a:endParaRPr lang="zh-CN" altLang="en-US"/>
                    </a:p>
                  </a:txBody>
                  <a:tcPr/>
                </a:tc>
                <a:tc>
                  <a:txBody>
                    <a:bodyPr/>
                    <a:lstStyle/>
                    <a:p>
                      <a:pPr algn="ctr"/>
                      <a:endParaRPr lang="zh-CN" altLang="en-US" sz="1600" dirty="0">
                        <a:latin typeface="宋体" panose="02010600030101010101" pitchFamily="2" charset="-122"/>
                        <a:ea typeface="宋体" panose="02010600030101010101" pitchFamily="2" charset="-122"/>
                      </a:endParaRPr>
                    </a:p>
                  </a:txBody>
                  <a:tcPr marL="91439" marR="91439"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rPr>
                        <a:t>其他气体燃料锅炉及燃气轮机组</a:t>
                      </a:r>
                    </a:p>
                  </a:txBody>
                  <a:tcPr marL="91439" marR="91439" marT="45715" marB="45715" anchor="ctr"/>
                </a:tc>
                <a:tc>
                  <a:txBody>
                    <a:bodyPr/>
                    <a:lstStyle/>
                    <a:p>
                      <a:pPr algn="ctr"/>
                      <a:r>
                        <a:rPr lang="en-US" altLang="zh-CN" sz="1600" dirty="0">
                          <a:latin typeface="宋体" panose="02010600030101010101" pitchFamily="2" charset="-122"/>
                          <a:ea typeface="宋体" panose="02010600030101010101" pitchFamily="2" charset="-122"/>
                        </a:rPr>
                        <a:t>10</a:t>
                      </a:r>
                      <a:endParaRPr lang="zh-CN" altLang="en-US" sz="1600" dirty="0">
                        <a:latin typeface="宋体" panose="02010600030101010101" pitchFamily="2" charset="-122"/>
                        <a:ea typeface="宋体" panose="02010600030101010101" pitchFamily="2" charset="-122"/>
                      </a:endParaRPr>
                    </a:p>
                  </a:txBody>
                  <a:tcPr marL="91439" marR="91439" marT="45715" marB="45715" anchor="ctr"/>
                </a:tc>
                <a:tc vMerge="1">
                  <a:txBody>
                    <a:bodyPr/>
                    <a:lstStyle/>
                    <a:p>
                      <a:endParaRPr lang="zh-CN" altLang="en-US"/>
                    </a:p>
                  </a:txBody>
                  <a:tcPr/>
                </a:tc>
                <a:extLst>
                  <a:ext uri="{0D108BD9-81ED-4DB2-BD59-A6C34878D82A}">
                    <a16:rowId xmlns:a16="http://schemas.microsoft.com/office/drawing/2014/main" val="10002"/>
                  </a:ext>
                </a:extLst>
              </a:tr>
              <a:tr h="607303">
                <a:tc vMerge="1">
                  <a:txBody>
                    <a:bodyPr/>
                    <a:lstStyle/>
                    <a:p>
                      <a:endParaRPr lang="zh-CN" altLang="en-US" dirty="0"/>
                    </a:p>
                  </a:txBody>
                  <a:tcPr/>
                </a:tc>
                <a:tc vMerge="1">
                  <a:txBody>
                    <a:bodyPr/>
                    <a:lstStyle/>
                    <a:p>
                      <a:endParaRPr lang="zh-CN" altLang="en-US" dirty="0"/>
                    </a:p>
                  </a:txBody>
                  <a:tcPr/>
                </a:tc>
                <a:tc rowSpan="2">
                  <a:txBody>
                    <a:bodyPr/>
                    <a:lstStyle/>
                    <a:p>
                      <a:pPr algn="ctr"/>
                      <a:endParaRPr lang="en-US" altLang="zh-CN" sz="1600" dirty="0">
                        <a:latin typeface="宋体" panose="02010600030101010101" pitchFamily="2" charset="-122"/>
                        <a:ea typeface="宋体" panose="02010600030101010101" pitchFamily="2" charset="-122"/>
                      </a:endParaRPr>
                    </a:p>
                    <a:p>
                      <a:pPr algn="ctr"/>
                      <a:endParaRPr lang="en-US" altLang="zh-CN" sz="1600" dirty="0">
                        <a:latin typeface="宋体" panose="02010600030101010101" pitchFamily="2" charset="-122"/>
                        <a:ea typeface="宋体" panose="02010600030101010101" pitchFamily="2" charset="-122"/>
                      </a:endParaRPr>
                    </a:p>
                    <a:p>
                      <a:pPr algn="ctr"/>
                      <a:r>
                        <a:rPr lang="zh-CN" altLang="en-US" sz="1600" dirty="0">
                          <a:latin typeface="宋体" panose="02010600030101010101" pitchFamily="2" charset="-122"/>
                          <a:ea typeface="宋体" panose="02010600030101010101" pitchFamily="2" charset="-122"/>
                        </a:rPr>
                        <a:t>二氧化硫</a:t>
                      </a:r>
                    </a:p>
                  </a:txBody>
                  <a:tcPr marL="91439" marR="91439"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rPr>
                        <a:t>天然气锅炉及燃气轮机组</a:t>
                      </a:r>
                    </a:p>
                  </a:txBody>
                  <a:tcPr marL="91439" marR="91439" marT="45715" marB="45715" anchor="ctr"/>
                </a:tc>
                <a:tc>
                  <a:txBody>
                    <a:bodyPr/>
                    <a:lstStyle/>
                    <a:p>
                      <a:pPr algn="ctr"/>
                      <a:r>
                        <a:rPr lang="en-US" altLang="zh-CN" sz="1600" dirty="0">
                          <a:latin typeface="宋体" panose="02010600030101010101" pitchFamily="2" charset="-122"/>
                          <a:ea typeface="宋体" panose="02010600030101010101" pitchFamily="2" charset="-122"/>
                        </a:rPr>
                        <a:t>35</a:t>
                      </a:r>
                    </a:p>
                  </a:txBody>
                  <a:tcPr marL="91439" marR="91439" marT="45715" marB="45715" anchor="ctr"/>
                </a:tc>
                <a:tc vMerge="1">
                  <a:txBody>
                    <a:bodyPr/>
                    <a:lstStyle/>
                    <a:p>
                      <a:pPr algn="ctr"/>
                      <a:endParaRPr lang="zh-CN" altLang="en-US" dirty="0"/>
                    </a:p>
                  </a:txBody>
                  <a:tcPr/>
                </a:tc>
                <a:extLst>
                  <a:ext uri="{0D108BD9-81ED-4DB2-BD59-A6C34878D82A}">
                    <a16:rowId xmlns:a16="http://schemas.microsoft.com/office/drawing/2014/main" val="10003"/>
                  </a:ext>
                </a:extLst>
              </a:tr>
              <a:tr h="646351">
                <a:tc vMerge="1">
                  <a:txBody>
                    <a:bodyPr/>
                    <a:lstStyle/>
                    <a:p>
                      <a:endParaRPr lang="zh-CN" altLang="en-US" dirty="0"/>
                    </a:p>
                  </a:txBody>
                  <a:tcPr/>
                </a:tc>
                <a:tc vMerge="1">
                  <a:txBody>
                    <a:bodyPr/>
                    <a:lstStyle/>
                    <a:p>
                      <a:endParaRPr lang="zh-CN" altLang="en-US" dirty="0"/>
                    </a:p>
                  </a:txBody>
                  <a:tcPr/>
                </a:tc>
                <a:tc vMerge="1">
                  <a:txBody>
                    <a:bodyPr/>
                    <a:lstStyle/>
                    <a:p>
                      <a:pPr algn="ct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rPr>
                        <a:t>其他气体燃料锅炉及燃气轮机组</a:t>
                      </a:r>
                    </a:p>
                  </a:txBody>
                  <a:tcPr marL="91439" marR="91439" marT="45715" marB="45715" anchor="ctr"/>
                </a:tc>
                <a:tc>
                  <a:txBody>
                    <a:bodyPr/>
                    <a:lstStyle/>
                    <a:p>
                      <a:pPr algn="ctr"/>
                      <a:r>
                        <a:rPr lang="en-US" altLang="zh-CN" sz="1600" dirty="0">
                          <a:latin typeface="宋体" panose="02010600030101010101" pitchFamily="2" charset="-122"/>
                          <a:ea typeface="宋体" panose="02010600030101010101" pitchFamily="2" charset="-122"/>
                        </a:rPr>
                        <a:t>100</a:t>
                      </a:r>
                    </a:p>
                  </a:txBody>
                  <a:tcPr marL="91439" marR="91439" marT="45715" marB="45715" anchor="ctr"/>
                </a:tc>
                <a:tc vMerge="1">
                  <a:txBody>
                    <a:bodyPr/>
                    <a:lstStyle/>
                    <a:p>
                      <a:pPr algn="ctr"/>
                      <a:endParaRPr lang="zh-CN" altLang="en-US" dirty="0"/>
                    </a:p>
                  </a:txBody>
                  <a:tcPr/>
                </a:tc>
                <a:extLst>
                  <a:ext uri="{0D108BD9-81ED-4DB2-BD59-A6C34878D82A}">
                    <a16:rowId xmlns:a16="http://schemas.microsoft.com/office/drawing/2014/main" val="10004"/>
                  </a:ext>
                </a:extLst>
              </a:tr>
              <a:tr h="335270">
                <a:tc vMerge="1">
                  <a:txBody>
                    <a:bodyPr/>
                    <a:lstStyle/>
                    <a:p>
                      <a:endParaRPr lang="zh-CN" altLang="en-US" dirty="0"/>
                    </a:p>
                  </a:txBody>
                  <a:tcPr/>
                </a:tc>
                <a:tc vMerge="1">
                  <a:txBody>
                    <a:bodyPr/>
                    <a:lstStyle/>
                    <a:p>
                      <a:endParaRPr lang="zh-CN" altLang="en-US" dirty="0"/>
                    </a:p>
                  </a:txBody>
                  <a:tcPr/>
                </a:tc>
                <a:tc rowSpan="4">
                  <a:txBody>
                    <a:bodyPr/>
                    <a:lstStyle/>
                    <a:p>
                      <a:pPr algn="ctr"/>
                      <a:endParaRPr lang="en-US" altLang="zh-CN" sz="1600" dirty="0">
                        <a:latin typeface="宋体" panose="02010600030101010101" pitchFamily="2" charset="-122"/>
                        <a:ea typeface="宋体" panose="02010600030101010101" pitchFamily="2" charset="-122"/>
                      </a:endParaRPr>
                    </a:p>
                    <a:p>
                      <a:pPr algn="ctr"/>
                      <a:r>
                        <a:rPr lang="zh-CN" altLang="en-US" sz="1600" dirty="0">
                          <a:latin typeface="宋体" panose="02010600030101010101" pitchFamily="2" charset="-122"/>
                          <a:ea typeface="宋体" panose="02010600030101010101" pitchFamily="2" charset="-122"/>
                        </a:rPr>
                        <a:t>氮氧化物（以</a:t>
                      </a:r>
                      <a:r>
                        <a:rPr lang="en-US" altLang="zh-CN" sz="1600" dirty="0">
                          <a:latin typeface="宋体" panose="02010600030101010101" pitchFamily="2" charset="-122"/>
                          <a:ea typeface="宋体" panose="02010600030101010101" pitchFamily="2" charset="-122"/>
                        </a:rPr>
                        <a:t>NO</a:t>
                      </a:r>
                      <a:r>
                        <a:rPr lang="en-US" altLang="zh-CN" sz="1600" baseline="-250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计）</a:t>
                      </a:r>
                    </a:p>
                  </a:txBody>
                  <a:tcPr marL="91439" marR="91439" marT="45715" marB="45715" anchor="ctr"/>
                </a:tc>
                <a:tc>
                  <a:txBody>
                    <a:bodyPr/>
                    <a:lstStyle/>
                    <a:p>
                      <a:pPr algn="ctr"/>
                      <a:r>
                        <a:rPr lang="zh-CN" altLang="en-US" sz="1600" dirty="0">
                          <a:latin typeface="宋体" panose="02010600030101010101" pitchFamily="2" charset="-122"/>
                          <a:ea typeface="宋体" panose="02010600030101010101" pitchFamily="2" charset="-122"/>
                        </a:rPr>
                        <a:t>天然气锅炉</a:t>
                      </a:r>
                    </a:p>
                  </a:txBody>
                  <a:tcPr marL="91439" marR="91439" marT="45715" marB="45715" anchor="ctr"/>
                </a:tc>
                <a:tc>
                  <a:txBody>
                    <a:bodyPr/>
                    <a:lstStyle/>
                    <a:p>
                      <a:pPr algn="ctr"/>
                      <a:r>
                        <a:rPr lang="en-US" altLang="zh-CN" sz="1600" dirty="0">
                          <a:latin typeface="宋体" panose="02010600030101010101" pitchFamily="2" charset="-122"/>
                          <a:ea typeface="宋体" panose="02010600030101010101" pitchFamily="2" charset="-122"/>
                        </a:rPr>
                        <a:t>100</a:t>
                      </a:r>
                    </a:p>
                  </a:txBody>
                  <a:tcPr marL="91439" marR="91439" marT="45715" marB="45715" anchor="ctr"/>
                </a:tc>
                <a:tc vMerge="1">
                  <a:txBody>
                    <a:bodyPr/>
                    <a:lstStyle/>
                    <a:p>
                      <a:pPr algn="ctr"/>
                      <a:endParaRPr lang="zh-CN" altLang="en-US" dirty="0"/>
                    </a:p>
                  </a:txBody>
                  <a:tcPr/>
                </a:tc>
                <a:extLst>
                  <a:ext uri="{0D108BD9-81ED-4DB2-BD59-A6C34878D82A}">
                    <a16:rowId xmlns:a16="http://schemas.microsoft.com/office/drawing/2014/main" val="10005"/>
                  </a:ext>
                </a:extLst>
              </a:tr>
              <a:tr h="335270">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rPr>
                        <a:t>其他气体燃料锅炉</a:t>
                      </a:r>
                    </a:p>
                  </a:txBody>
                  <a:tcPr marL="91439" marR="91439" marT="45715" marB="45715" anchor="ctr"/>
                </a:tc>
                <a:tc>
                  <a:txBody>
                    <a:bodyPr/>
                    <a:lstStyle/>
                    <a:p>
                      <a:pPr algn="ctr"/>
                      <a:r>
                        <a:rPr lang="en-US" altLang="zh-CN" sz="1600" dirty="0">
                          <a:latin typeface="宋体" panose="02010600030101010101" pitchFamily="2" charset="-122"/>
                          <a:ea typeface="宋体" panose="02010600030101010101" pitchFamily="2" charset="-122"/>
                        </a:rPr>
                        <a:t>200</a:t>
                      </a:r>
                    </a:p>
                  </a:txBody>
                  <a:tcPr marL="91439" marR="91439" marT="45715" marB="45715" anchor="ctr"/>
                </a:tc>
                <a:tc vMerge="1">
                  <a:txBody>
                    <a:bodyPr/>
                    <a:lstStyle/>
                    <a:p>
                      <a:pPr algn="ctr"/>
                      <a:endParaRPr lang="zh-CN" altLang="en-US" dirty="0"/>
                    </a:p>
                  </a:txBody>
                  <a:tcPr/>
                </a:tc>
                <a:extLst>
                  <a:ext uri="{0D108BD9-81ED-4DB2-BD59-A6C34878D82A}">
                    <a16:rowId xmlns:a16="http://schemas.microsoft.com/office/drawing/2014/main" val="10006"/>
                  </a:ext>
                </a:extLst>
              </a:tr>
              <a:tr h="347029">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algn="ctr"/>
                      <a:r>
                        <a:rPr lang="zh-CN" altLang="en-US" sz="1600" dirty="0">
                          <a:latin typeface="宋体" panose="02010600030101010101" pitchFamily="2" charset="-122"/>
                          <a:ea typeface="宋体" panose="02010600030101010101" pitchFamily="2" charset="-122"/>
                        </a:rPr>
                        <a:t>天然气燃气轮机组</a:t>
                      </a:r>
                    </a:p>
                  </a:txBody>
                  <a:tcPr marL="91439" marR="91439" marT="45715" marB="45715" anchor="ctr"/>
                </a:tc>
                <a:tc>
                  <a:txBody>
                    <a:bodyPr/>
                    <a:lstStyle/>
                    <a:p>
                      <a:pPr algn="ctr"/>
                      <a:r>
                        <a:rPr lang="en-US" altLang="zh-CN" sz="1600" dirty="0">
                          <a:latin typeface="宋体" panose="02010600030101010101" pitchFamily="2" charset="-122"/>
                          <a:ea typeface="宋体" panose="02010600030101010101" pitchFamily="2" charset="-122"/>
                        </a:rPr>
                        <a:t>50</a:t>
                      </a:r>
                    </a:p>
                  </a:txBody>
                  <a:tcPr marL="91439" marR="91439" marT="45715" marB="45715" anchor="ctr"/>
                </a:tc>
                <a:tc vMerge="1">
                  <a:txBody>
                    <a:bodyPr/>
                    <a:lstStyle/>
                    <a:p>
                      <a:pPr algn="ctr"/>
                      <a:endParaRPr lang="zh-CN" altLang="en-US" dirty="0"/>
                    </a:p>
                  </a:txBody>
                  <a:tcPr/>
                </a:tc>
                <a:extLst>
                  <a:ext uri="{0D108BD9-81ED-4DB2-BD59-A6C34878D82A}">
                    <a16:rowId xmlns:a16="http://schemas.microsoft.com/office/drawing/2014/main" val="10007"/>
                  </a:ext>
                </a:extLst>
              </a:tr>
              <a:tr h="579110">
                <a:tc vMerge="1">
                  <a:txBody>
                    <a:bodyPr/>
                    <a:lstStyle/>
                    <a:p>
                      <a:pPr algn="ctr"/>
                      <a:endParaRPr lang="zh-CN" altLang="en-US" sz="1600" dirty="0"/>
                    </a:p>
                  </a:txBody>
                  <a:tcPr anchor="ctr"/>
                </a:tc>
                <a:tc vMerge="1">
                  <a:txBody>
                    <a:bodyPr/>
                    <a:lstStyle/>
                    <a:p>
                      <a:pPr algn="ctr"/>
                      <a:endParaRPr lang="zh-CN" altLang="en-US" sz="1600" dirty="0"/>
                    </a:p>
                  </a:txBody>
                  <a:tcPr anchor="ctr"/>
                </a:tc>
                <a:tc vMerge="1">
                  <a:txBody>
                    <a:bodyPr/>
                    <a:lstStyle/>
                    <a:p>
                      <a:pPr algn="ctr"/>
                      <a:endParaRPr lang="zh-CN"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rPr>
                        <a:t>其他气体燃料燃气轮机组</a:t>
                      </a:r>
                    </a:p>
                  </a:txBody>
                  <a:tcPr marL="91439" marR="91439" marT="45715" marB="45715" anchor="ctr"/>
                </a:tc>
                <a:tc>
                  <a:txBody>
                    <a:bodyPr/>
                    <a:lstStyle/>
                    <a:p>
                      <a:pPr algn="ctr"/>
                      <a:r>
                        <a:rPr lang="en-US" altLang="zh-CN" sz="1600" dirty="0">
                          <a:latin typeface="宋体" panose="02010600030101010101" pitchFamily="2" charset="-122"/>
                          <a:ea typeface="宋体" panose="02010600030101010101" pitchFamily="2" charset="-122"/>
                        </a:rPr>
                        <a:t>120</a:t>
                      </a:r>
                    </a:p>
                  </a:txBody>
                  <a:tcPr marL="91439" marR="91439" marT="45715" marB="45715" anchor="ctr"/>
                </a:tc>
                <a:tc vMerge="1">
                  <a:txBody>
                    <a:bodyPr/>
                    <a:lstStyle/>
                    <a:p>
                      <a:pPr algn="ctr"/>
                      <a:endParaRPr lang="zh-CN" altLang="en-US" sz="1600"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3021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6185" y="294305"/>
            <a:ext cx="10520830" cy="646331"/>
          </a:xfrm>
          <a:prstGeom prst="rect">
            <a:avLst/>
          </a:prstGeom>
        </p:spPr>
        <p:txBody>
          <a:bodyPr wrap="none">
            <a:spAutoFit/>
          </a:bodyP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rPr>
              <a:t>火电厂大气污染物排放标准（</a:t>
            </a:r>
            <a:r>
              <a:rPr lang="en-US" altLang="zh-CN" sz="3600" b="1" dirty="0">
                <a:solidFill>
                  <a:schemeClr val="bg1"/>
                </a:solidFill>
                <a:latin typeface="微软雅黑" panose="020B0503020204020204" pitchFamily="34" charset="-122"/>
                <a:ea typeface="微软雅黑" panose="020B0503020204020204" pitchFamily="34" charset="-122"/>
              </a:rPr>
              <a:t>GB 13223—2011</a:t>
            </a:r>
            <a:r>
              <a:rPr lang="zh-CN" altLang="en-US" sz="3600" b="1" dirty="0">
                <a:solidFill>
                  <a:schemeClr val="bg1"/>
                </a:solidFill>
                <a:latin typeface="微软雅黑" panose="020B0503020204020204" pitchFamily="34" charset="-122"/>
                <a:ea typeface="微软雅黑" panose="020B0503020204020204" pitchFamily="34" charset="-122"/>
              </a:rPr>
              <a:t>）</a:t>
            </a:r>
          </a:p>
        </p:txBody>
      </p:sp>
      <p:sp>
        <p:nvSpPr>
          <p:cNvPr id="3" name="Rectangle 2"/>
          <p:cNvSpPr txBox="1">
            <a:spLocks noRot="1" noChangeArrowheads="1"/>
          </p:cNvSpPr>
          <p:nvPr/>
        </p:nvSpPr>
        <p:spPr>
          <a:xfrm>
            <a:off x="827768" y="1163183"/>
            <a:ext cx="8785225" cy="71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大气污染物特别排放限值</a:t>
            </a:r>
          </a:p>
        </p:txBody>
      </p:sp>
      <p:graphicFrame>
        <p:nvGraphicFramePr>
          <p:cNvPr id="5" name="表格 4"/>
          <p:cNvGraphicFramePr>
            <a:graphicFrameLocks noGrp="1"/>
          </p:cNvGraphicFramePr>
          <p:nvPr>
            <p:extLst>
              <p:ext uri="{D42A27DB-BD31-4B8C-83A1-F6EECF244321}">
                <p14:modId xmlns:p14="http://schemas.microsoft.com/office/powerpoint/2010/main" val="1827075792"/>
              </p:ext>
            </p:extLst>
          </p:nvPr>
        </p:nvGraphicFramePr>
        <p:xfrm>
          <a:off x="1121679" y="1849658"/>
          <a:ext cx="10047286" cy="4850438"/>
        </p:xfrm>
        <a:graphic>
          <a:graphicData uri="http://schemas.openxmlformats.org/drawingml/2006/table">
            <a:tbl>
              <a:tblPr firstRow="1" bandRow="1">
                <a:tableStyleId>{5940675A-B579-460E-94D1-54222C63F5DA}</a:tableStyleId>
              </a:tblPr>
              <a:tblGrid>
                <a:gridCol w="786309">
                  <a:extLst>
                    <a:ext uri="{9D8B030D-6E8A-4147-A177-3AD203B41FA5}">
                      <a16:colId xmlns:a16="http://schemas.microsoft.com/office/drawing/2014/main" val="20000"/>
                    </a:ext>
                  </a:extLst>
                </a:gridCol>
                <a:gridCol w="2358928">
                  <a:extLst>
                    <a:ext uri="{9D8B030D-6E8A-4147-A177-3AD203B41FA5}">
                      <a16:colId xmlns:a16="http://schemas.microsoft.com/office/drawing/2014/main" val="20001"/>
                    </a:ext>
                  </a:extLst>
                </a:gridCol>
                <a:gridCol w="1921471">
                  <a:extLst>
                    <a:ext uri="{9D8B030D-6E8A-4147-A177-3AD203B41FA5}">
                      <a16:colId xmlns:a16="http://schemas.microsoft.com/office/drawing/2014/main" val="20002"/>
                    </a:ext>
                  </a:extLst>
                </a:gridCol>
                <a:gridCol w="1631482">
                  <a:extLst>
                    <a:ext uri="{9D8B030D-6E8A-4147-A177-3AD203B41FA5}">
                      <a16:colId xmlns:a16="http://schemas.microsoft.com/office/drawing/2014/main" val="20003"/>
                    </a:ext>
                  </a:extLst>
                </a:gridCol>
                <a:gridCol w="1674548">
                  <a:extLst>
                    <a:ext uri="{9D8B030D-6E8A-4147-A177-3AD203B41FA5}">
                      <a16:colId xmlns:a16="http://schemas.microsoft.com/office/drawing/2014/main" val="20004"/>
                    </a:ext>
                  </a:extLst>
                </a:gridCol>
                <a:gridCol w="1674548">
                  <a:extLst>
                    <a:ext uri="{9D8B030D-6E8A-4147-A177-3AD203B41FA5}">
                      <a16:colId xmlns:a16="http://schemas.microsoft.com/office/drawing/2014/main" val="20005"/>
                    </a:ext>
                  </a:extLst>
                </a:gridCol>
              </a:tblGrid>
              <a:tr h="541998">
                <a:tc>
                  <a:txBody>
                    <a:bodyPr/>
                    <a:lstStyle/>
                    <a:p>
                      <a:pPr algn="ctr" latinLnBrk="0"/>
                      <a:r>
                        <a:rPr lang="zh-CN" altLang="en-US" sz="1600" b="1" dirty="0">
                          <a:solidFill>
                            <a:schemeClr val="bg1"/>
                          </a:solidFill>
                          <a:effectLst/>
                          <a:latin typeface="宋体" panose="02010600030101010101" pitchFamily="2" charset="-122"/>
                          <a:ea typeface="宋体" panose="02010600030101010101" pitchFamily="2" charset="-122"/>
                        </a:rPr>
                        <a:t>序号 </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4" marR="91434" marT="45733" marB="45733"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600" b="1" kern="1200" dirty="0">
                          <a:solidFill>
                            <a:schemeClr val="bg1"/>
                          </a:solidFill>
                          <a:effectLst/>
                          <a:latin typeface="宋体" panose="02010600030101010101" pitchFamily="2" charset="-122"/>
                          <a:ea typeface="宋体" panose="02010600030101010101" pitchFamily="2" charset="-122"/>
                          <a:cs typeface="+mn-cs"/>
                        </a:rPr>
                        <a:t>燃料和热能</a:t>
                      </a:r>
                      <a:endParaRPr lang="en-US" altLang="zh-CN" sz="1600" b="1" kern="1200" dirty="0">
                        <a:solidFill>
                          <a:schemeClr val="bg1"/>
                        </a:solidFill>
                        <a:effectLst/>
                        <a:latin typeface="宋体" panose="02010600030101010101" pitchFamily="2" charset="-122"/>
                        <a:ea typeface="宋体" panose="02010600030101010101" pitchFamily="2" charset="-122"/>
                        <a:cs typeface="+mn-cs"/>
                      </a:endParaRPr>
                    </a:p>
                    <a:p>
                      <a:pPr algn="ctr" latinLnBrk="0"/>
                      <a:r>
                        <a:rPr lang="zh-CN" altLang="zh-CN" sz="1600" b="1" kern="1200" dirty="0">
                          <a:solidFill>
                            <a:schemeClr val="bg1"/>
                          </a:solidFill>
                          <a:effectLst/>
                          <a:latin typeface="宋体" panose="02010600030101010101" pitchFamily="2" charset="-122"/>
                          <a:ea typeface="宋体" panose="02010600030101010101" pitchFamily="2" charset="-122"/>
                          <a:cs typeface="+mn-cs"/>
                        </a:rPr>
                        <a:t> 转化设施类型</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4" marR="91434"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600" b="1" kern="1200" dirty="0">
                          <a:solidFill>
                            <a:schemeClr val="bg1"/>
                          </a:solidFill>
                          <a:effectLst/>
                          <a:latin typeface="宋体" panose="02010600030101010101" pitchFamily="2" charset="-122"/>
                          <a:ea typeface="宋体" panose="02010600030101010101" pitchFamily="2" charset="-122"/>
                          <a:cs typeface="+mn-cs"/>
                        </a:rPr>
                        <a:t> 污染物项目</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4" marR="91434"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600" b="1" kern="1200" dirty="0">
                          <a:solidFill>
                            <a:schemeClr val="bg1"/>
                          </a:solidFill>
                          <a:effectLst/>
                          <a:latin typeface="宋体" panose="02010600030101010101" pitchFamily="2" charset="-122"/>
                          <a:ea typeface="宋体" panose="02010600030101010101" pitchFamily="2" charset="-122"/>
                          <a:cs typeface="+mn-cs"/>
                        </a:rPr>
                        <a:t>适用条件</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4" marR="91434"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en-US" sz="1600" b="1" i="0" dirty="0">
                          <a:solidFill>
                            <a:schemeClr val="bg1"/>
                          </a:solidFill>
                          <a:effectLst/>
                          <a:latin typeface="宋体" panose="02010600030101010101" pitchFamily="2" charset="-122"/>
                          <a:ea typeface="宋体" panose="02010600030101010101" pitchFamily="2" charset="-122"/>
                        </a:rPr>
                        <a:t>限值（</a:t>
                      </a:r>
                      <a:r>
                        <a:rPr lang="en-US" altLang="zh-CN" sz="1600" b="1" i="0" kern="1200" dirty="0">
                          <a:solidFill>
                            <a:schemeClr val="bg1"/>
                          </a:solidFill>
                          <a:effectLst/>
                          <a:latin typeface="宋体" panose="02010600030101010101" pitchFamily="2" charset="-122"/>
                          <a:ea typeface="宋体" panose="02010600030101010101" pitchFamily="2" charset="-122"/>
                          <a:cs typeface="+mn-cs"/>
                        </a:rPr>
                        <a:t>mg/m</a:t>
                      </a:r>
                      <a:r>
                        <a:rPr lang="en-US" altLang="zh-CN" sz="1600" b="1" i="0" kern="1200" baseline="30000" dirty="0">
                          <a:solidFill>
                            <a:schemeClr val="bg1"/>
                          </a:solidFill>
                          <a:effectLst/>
                          <a:latin typeface="宋体" panose="02010600030101010101" pitchFamily="2" charset="-122"/>
                          <a:ea typeface="宋体" panose="02010600030101010101" pitchFamily="2" charset="-122"/>
                          <a:cs typeface="+mn-cs"/>
                        </a:rPr>
                        <a:t>3</a:t>
                      </a:r>
                      <a:r>
                        <a:rPr lang="zh-CN" altLang="en-US" sz="1600" b="1" i="0" kern="1200" dirty="0">
                          <a:solidFill>
                            <a:schemeClr val="bg1"/>
                          </a:solidFill>
                          <a:effectLst/>
                          <a:latin typeface="宋体" panose="02010600030101010101" pitchFamily="2" charset="-122"/>
                          <a:ea typeface="宋体" panose="02010600030101010101" pitchFamily="2" charset="-122"/>
                          <a:cs typeface="+mn-cs"/>
                        </a:rPr>
                        <a:t>）</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4" marR="91434"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latinLnBrk="0"/>
                      <a:r>
                        <a:rPr lang="zh-CN" altLang="zh-CN" sz="1600" b="1" kern="1200" dirty="0">
                          <a:solidFill>
                            <a:schemeClr val="bg1"/>
                          </a:solidFill>
                          <a:effectLst/>
                          <a:latin typeface="宋体" panose="02010600030101010101" pitchFamily="2" charset="-122"/>
                          <a:ea typeface="宋体" panose="02010600030101010101" pitchFamily="2" charset="-122"/>
                          <a:cs typeface="+mn-cs"/>
                        </a:rPr>
                        <a:t>污染物排放监控位置</a:t>
                      </a:r>
                      <a:endParaRPr lang="zh-CN" altLang="en-US" sz="1600" b="1" i="0" dirty="0">
                        <a:solidFill>
                          <a:schemeClr val="bg1"/>
                        </a:solidFill>
                        <a:effectLst/>
                        <a:latin typeface="宋体" panose="02010600030101010101" pitchFamily="2" charset="-122"/>
                        <a:ea typeface="宋体" panose="02010600030101010101" pitchFamily="2" charset="-122"/>
                      </a:endParaRPr>
                    </a:p>
                  </a:txBody>
                  <a:tcPr marL="91434" marR="91434" marT="45733" marB="45733"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313788">
                <a:tc rowSpan="4">
                  <a:txBody>
                    <a:bodyPr/>
                    <a:lstStyle/>
                    <a:p>
                      <a:pPr algn="ctr"/>
                      <a:r>
                        <a:rPr lang="en-US" altLang="zh-CN" sz="1600" dirty="0">
                          <a:latin typeface="宋体" panose="02010600030101010101" pitchFamily="2" charset="-122"/>
                          <a:ea typeface="宋体" panose="02010600030101010101" pitchFamily="2" charset="-122"/>
                        </a:rPr>
                        <a:t>1</a:t>
                      </a:r>
                      <a:endParaRPr lang="zh-CN" altLang="en-US" sz="1600" dirty="0">
                        <a:latin typeface="宋体" panose="02010600030101010101" pitchFamily="2" charset="-122"/>
                        <a:ea typeface="宋体" panose="02010600030101010101" pitchFamily="2" charset="-122"/>
                      </a:endParaRPr>
                    </a:p>
                  </a:txBody>
                  <a:tcPr marL="91434" marR="91434" marT="45733" marB="45733" anchor="ctr">
                    <a:lnT w="12700" cap="flat" cmpd="sng" algn="ctr">
                      <a:solidFill>
                        <a:schemeClr val="bg1"/>
                      </a:solidFill>
                      <a:prstDash val="solid"/>
                      <a:round/>
                      <a:headEnd type="none" w="med" len="med"/>
                      <a:tailEnd type="none" w="med" len="med"/>
                    </a:lnT>
                  </a:tcPr>
                </a:tc>
                <a:tc rowSpan="4">
                  <a:txBody>
                    <a:bodyPr/>
                    <a:lstStyle/>
                    <a:p>
                      <a:pPr algn="ctr"/>
                      <a:r>
                        <a:rPr lang="zh-CN" altLang="en-US" sz="1600" dirty="0">
                          <a:latin typeface="宋体" panose="02010600030101010101" pitchFamily="2" charset="-122"/>
                          <a:ea typeface="宋体" panose="02010600030101010101" pitchFamily="2" charset="-122"/>
                        </a:rPr>
                        <a:t>燃煤锅炉</a:t>
                      </a:r>
                    </a:p>
                  </a:txBody>
                  <a:tcPr marL="91434" marR="91434" marT="45733" marB="45733" anchor="ctr">
                    <a:lnT w="12700" cap="flat" cmpd="sng" algn="ctr">
                      <a:solidFill>
                        <a:schemeClr val="bg1"/>
                      </a:solidFill>
                      <a:prstDash val="solid"/>
                      <a:round/>
                      <a:headEnd type="none" w="med" len="med"/>
                      <a:tailEnd type="none" w="med" len="med"/>
                    </a:lnT>
                  </a:tcPr>
                </a:tc>
                <a:tc>
                  <a:txBody>
                    <a:bodyPr/>
                    <a:lstStyle/>
                    <a:p>
                      <a:pPr algn="ctr"/>
                      <a:r>
                        <a:rPr lang="zh-CN" altLang="en-US" sz="1600" dirty="0">
                          <a:latin typeface="宋体" panose="02010600030101010101" pitchFamily="2" charset="-122"/>
                          <a:ea typeface="宋体" panose="02010600030101010101" pitchFamily="2" charset="-122"/>
                        </a:rPr>
                        <a:t>烟尘</a:t>
                      </a:r>
                    </a:p>
                  </a:txBody>
                  <a:tcPr marL="91434" marR="91434" marT="45733" marB="45733" anchor="ctr">
                    <a:lnT w="12700" cap="flat" cmpd="sng" algn="ctr">
                      <a:solidFill>
                        <a:schemeClr val="bg1"/>
                      </a:solidFill>
                      <a:prstDash val="solid"/>
                      <a:round/>
                      <a:headEnd type="none" w="med" len="med"/>
                      <a:tailEnd type="none" w="med" len="med"/>
                    </a:lnT>
                  </a:tcPr>
                </a:tc>
                <a:tc>
                  <a:txBody>
                    <a:bodyPr/>
                    <a:lstStyle/>
                    <a:p>
                      <a:pPr algn="ctr"/>
                      <a:r>
                        <a:rPr lang="zh-CN" altLang="en-US" sz="1600" dirty="0">
                          <a:latin typeface="宋体" panose="02010600030101010101" pitchFamily="2" charset="-122"/>
                          <a:ea typeface="宋体" panose="02010600030101010101" pitchFamily="2" charset="-122"/>
                        </a:rPr>
                        <a:t>全部</a:t>
                      </a:r>
                    </a:p>
                  </a:txBody>
                  <a:tcPr marL="91434" marR="91434" marT="45733" marB="45733" anchor="ctr">
                    <a:lnT w="12700" cap="flat" cmpd="sng" algn="ctr">
                      <a:solidFill>
                        <a:schemeClr val="bg1"/>
                      </a:solidFill>
                      <a:prstDash val="solid"/>
                      <a:round/>
                      <a:headEnd type="none" w="med" len="med"/>
                      <a:tailEnd type="none" w="med" len="med"/>
                    </a:lnT>
                  </a:tcPr>
                </a:tc>
                <a:tc>
                  <a:txBody>
                    <a:bodyPr/>
                    <a:lstStyle/>
                    <a:p>
                      <a:pPr algn="ctr"/>
                      <a:r>
                        <a:rPr lang="en-US" altLang="zh-CN" sz="1600" dirty="0">
                          <a:latin typeface="宋体" panose="02010600030101010101" pitchFamily="2" charset="-122"/>
                          <a:ea typeface="宋体" panose="02010600030101010101" pitchFamily="2" charset="-122"/>
                        </a:rPr>
                        <a:t>20</a:t>
                      </a:r>
                      <a:endParaRPr lang="zh-CN" altLang="en-US" sz="1600" dirty="0">
                        <a:latin typeface="宋体" panose="02010600030101010101" pitchFamily="2" charset="-122"/>
                        <a:ea typeface="宋体" panose="02010600030101010101" pitchFamily="2" charset="-122"/>
                      </a:endParaRPr>
                    </a:p>
                  </a:txBody>
                  <a:tcPr marL="91434" marR="91434" marT="45733" marB="45733" anchor="ctr">
                    <a:lnT w="12700" cap="flat" cmpd="sng" algn="ctr">
                      <a:solidFill>
                        <a:schemeClr val="bg1"/>
                      </a:solidFill>
                      <a:prstDash val="solid"/>
                      <a:round/>
                      <a:headEnd type="none" w="med" len="med"/>
                      <a:tailEnd type="none" w="med" len="med"/>
                    </a:lnT>
                  </a:tcPr>
                </a:tc>
                <a:tc rowSpan="12">
                  <a:txBody>
                    <a:bodyPr/>
                    <a:lstStyle/>
                    <a:p>
                      <a:pPr algn="ctr"/>
                      <a:r>
                        <a:rPr lang="zh-CN" altLang="en-US" sz="1600" dirty="0">
                          <a:latin typeface="宋体" panose="02010600030101010101" pitchFamily="2" charset="-122"/>
                          <a:ea typeface="宋体" panose="02010600030101010101" pitchFamily="2" charset="-122"/>
                        </a:rPr>
                        <a:t>烟囱或烟道</a:t>
                      </a:r>
                    </a:p>
                  </a:txBody>
                  <a:tcPr marL="91434" marR="91434" marT="45733" marB="45733"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39086">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600" dirty="0">
                          <a:latin typeface="宋体" panose="02010600030101010101" pitchFamily="2" charset="-122"/>
                          <a:ea typeface="宋体" panose="02010600030101010101" pitchFamily="2" charset="-122"/>
                        </a:rPr>
                        <a:t>二氧化硫</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全部</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50</a:t>
                      </a:r>
                    </a:p>
                  </a:txBody>
                  <a:tcPr marL="91434" marR="91434" marT="45733" marB="45733" anchor="ctr"/>
                </a:tc>
                <a:tc vMerge="1">
                  <a:txBody>
                    <a:bodyPr/>
                    <a:lstStyle/>
                    <a:p>
                      <a:pPr algn="ctr"/>
                      <a:endParaRPr lang="zh-CN" altLang="en-US" dirty="0"/>
                    </a:p>
                  </a:txBody>
                  <a:tcPr/>
                </a:tc>
                <a:extLst>
                  <a:ext uri="{0D108BD9-81ED-4DB2-BD59-A6C34878D82A}">
                    <a16:rowId xmlns:a16="http://schemas.microsoft.com/office/drawing/2014/main" val="10002"/>
                  </a:ext>
                </a:extLst>
              </a:tr>
              <a:tr h="541998">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600" dirty="0">
                          <a:latin typeface="宋体" panose="02010600030101010101" pitchFamily="2" charset="-122"/>
                          <a:ea typeface="宋体" panose="02010600030101010101" pitchFamily="2" charset="-122"/>
                        </a:rPr>
                        <a:t>氮氧化物</a:t>
                      </a:r>
                      <a:endParaRPr lang="en-US" altLang="zh-CN" sz="1600" dirty="0">
                        <a:latin typeface="宋体" panose="02010600030101010101" pitchFamily="2" charset="-122"/>
                        <a:ea typeface="宋体" panose="02010600030101010101" pitchFamily="2" charset="-122"/>
                      </a:endParaRPr>
                    </a:p>
                    <a:p>
                      <a:pPr algn="ctr"/>
                      <a:r>
                        <a:rPr lang="zh-CN" altLang="en-US" sz="1600" dirty="0">
                          <a:latin typeface="宋体" panose="02010600030101010101" pitchFamily="2" charset="-122"/>
                          <a:ea typeface="宋体" panose="02010600030101010101" pitchFamily="2" charset="-122"/>
                        </a:rPr>
                        <a:t>（以</a:t>
                      </a:r>
                      <a:r>
                        <a:rPr lang="en-US" altLang="zh-CN" sz="1600" dirty="0">
                          <a:latin typeface="宋体" panose="02010600030101010101" pitchFamily="2" charset="-122"/>
                          <a:ea typeface="宋体" panose="02010600030101010101" pitchFamily="2" charset="-122"/>
                        </a:rPr>
                        <a:t>NO</a:t>
                      </a:r>
                      <a:r>
                        <a:rPr lang="en-US" altLang="zh-CN" sz="1600" baseline="-250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计）</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全部</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100</a:t>
                      </a:r>
                    </a:p>
                  </a:txBody>
                  <a:tcPr marL="91434" marR="91434" marT="45733" marB="45733" anchor="ctr"/>
                </a:tc>
                <a:tc vMerge="1">
                  <a:txBody>
                    <a:bodyPr/>
                    <a:lstStyle/>
                    <a:p>
                      <a:pPr algn="ctr"/>
                      <a:endParaRPr lang="zh-CN" altLang="en-US" dirty="0"/>
                    </a:p>
                  </a:txBody>
                  <a:tcPr/>
                </a:tc>
                <a:extLst>
                  <a:ext uri="{0D108BD9-81ED-4DB2-BD59-A6C34878D82A}">
                    <a16:rowId xmlns:a16="http://schemas.microsoft.com/office/drawing/2014/main" val="10003"/>
                  </a:ext>
                </a:extLst>
              </a:tr>
              <a:tr h="327211">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600" dirty="0">
                          <a:latin typeface="宋体" panose="02010600030101010101" pitchFamily="2" charset="-122"/>
                          <a:ea typeface="宋体" panose="02010600030101010101" pitchFamily="2" charset="-122"/>
                        </a:rPr>
                        <a:t>汞及其化合物</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全部</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0.03</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vMerge="1">
                  <a:txBody>
                    <a:bodyPr/>
                    <a:lstStyle/>
                    <a:p>
                      <a:pPr algn="ctr"/>
                      <a:endParaRPr lang="zh-CN" altLang="en-US" dirty="0"/>
                    </a:p>
                  </a:txBody>
                  <a:tcPr/>
                </a:tc>
                <a:extLst>
                  <a:ext uri="{0D108BD9-81ED-4DB2-BD59-A6C34878D82A}">
                    <a16:rowId xmlns:a16="http://schemas.microsoft.com/office/drawing/2014/main" val="10004"/>
                  </a:ext>
                </a:extLst>
              </a:tr>
              <a:tr h="327211">
                <a:tc rowSpan="4">
                  <a:txBody>
                    <a:bodyPr/>
                    <a:lstStyle/>
                    <a:p>
                      <a:pPr algn="ctr"/>
                      <a:r>
                        <a:rPr lang="en-US" altLang="zh-CN" sz="1600" dirty="0">
                          <a:latin typeface="宋体" panose="02010600030101010101" pitchFamily="2" charset="-122"/>
                          <a:ea typeface="宋体" panose="02010600030101010101" pitchFamily="2" charset="-122"/>
                        </a:rPr>
                        <a:t>2</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rowSpan="4">
                  <a:txBody>
                    <a:bodyPr/>
                    <a:lstStyle/>
                    <a:p>
                      <a:pPr algn="ctr"/>
                      <a:r>
                        <a:rPr lang="zh-CN" altLang="en-US" sz="1600" dirty="0">
                          <a:latin typeface="宋体" panose="02010600030101010101" pitchFamily="2" charset="-122"/>
                          <a:ea typeface="宋体" panose="02010600030101010101" pitchFamily="2" charset="-122"/>
                        </a:rPr>
                        <a:t>以油为燃料的锅炉或燃气轮机组</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烟尘</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全部</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20</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vMerge="1">
                  <a:txBody>
                    <a:bodyPr/>
                    <a:lstStyle/>
                    <a:p>
                      <a:pPr algn="ctr"/>
                      <a:endParaRPr lang="zh-CN" altLang="en-US" dirty="0"/>
                    </a:p>
                  </a:txBody>
                  <a:tcPr anchor="ctr"/>
                </a:tc>
                <a:extLst>
                  <a:ext uri="{0D108BD9-81ED-4DB2-BD59-A6C34878D82A}">
                    <a16:rowId xmlns:a16="http://schemas.microsoft.com/office/drawing/2014/main" val="10005"/>
                  </a:ext>
                </a:extLst>
              </a:tr>
              <a:tr h="327211">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rPr>
                        <a:t>二氧化硫</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全部</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50</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vMerge="1">
                  <a:txBody>
                    <a:bodyPr/>
                    <a:lstStyle/>
                    <a:p>
                      <a:pPr algn="ctr"/>
                      <a:endParaRPr lang="zh-CN" altLang="en-US" dirty="0"/>
                    </a:p>
                  </a:txBody>
                  <a:tcPr anchor="ctr"/>
                </a:tc>
                <a:extLst>
                  <a:ext uri="{0D108BD9-81ED-4DB2-BD59-A6C34878D82A}">
                    <a16:rowId xmlns:a16="http://schemas.microsoft.com/office/drawing/2014/main" val="10006"/>
                  </a:ext>
                </a:extLst>
              </a:tr>
              <a:tr h="327211">
                <a:tc vMerge="1">
                  <a:txBody>
                    <a:bodyPr/>
                    <a:lstStyle/>
                    <a:p>
                      <a:pPr algn="ctr"/>
                      <a:endParaRPr lang="zh-CN" altLang="en-US" dirty="0"/>
                    </a:p>
                  </a:txBody>
                  <a:tcPr anchor="ctr"/>
                </a:tc>
                <a:tc vMerge="1">
                  <a:txBody>
                    <a:bodyPr/>
                    <a:lstStyle/>
                    <a:p>
                      <a:pPr algn="ctr"/>
                      <a:endParaRPr lang="zh-CN" altLang="en-US" dirty="0"/>
                    </a:p>
                  </a:txBody>
                  <a:tcPr anchor="ctr"/>
                </a:tc>
                <a:tc rowSpan="2">
                  <a:txBody>
                    <a:bodyPr/>
                    <a:lstStyle/>
                    <a:p>
                      <a:pPr algn="ctr"/>
                      <a:r>
                        <a:rPr lang="zh-CN" altLang="en-US" sz="1600" dirty="0">
                          <a:latin typeface="宋体" panose="02010600030101010101" pitchFamily="2" charset="-122"/>
                          <a:ea typeface="宋体" panose="02010600030101010101" pitchFamily="2" charset="-122"/>
                        </a:rPr>
                        <a:t>氮氧化物</a:t>
                      </a:r>
                      <a:endParaRPr lang="en-US" altLang="zh-CN" sz="1600" dirty="0">
                        <a:latin typeface="宋体" panose="02010600030101010101" pitchFamily="2" charset="-122"/>
                        <a:ea typeface="宋体" panose="02010600030101010101" pitchFamily="2" charset="-122"/>
                      </a:endParaRPr>
                    </a:p>
                    <a:p>
                      <a:pPr algn="ctr"/>
                      <a:r>
                        <a:rPr lang="zh-CN" altLang="en-US" sz="1600" dirty="0">
                          <a:latin typeface="宋体" panose="02010600030101010101" pitchFamily="2" charset="-122"/>
                          <a:ea typeface="宋体" panose="02010600030101010101" pitchFamily="2" charset="-122"/>
                        </a:rPr>
                        <a:t>（以</a:t>
                      </a:r>
                      <a:r>
                        <a:rPr lang="en-US" altLang="zh-CN" sz="1600" dirty="0">
                          <a:latin typeface="宋体" panose="02010600030101010101" pitchFamily="2" charset="-122"/>
                          <a:ea typeface="宋体" panose="02010600030101010101" pitchFamily="2" charset="-122"/>
                        </a:rPr>
                        <a:t>NO</a:t>
                      </a:r>
                      <a:r>
                        <a:rPr lang="en-US" altLang="zh-CN" sz="1600" baseline="-250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计）</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燃油锅炉</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100</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vMerge="1">
                  <a:txBody>
                    <a:bodyPr/>
                    <a:lstStyle/>
                    <a:p>
                      <a:pPr algn="ctr"/>
                      <a:endParaRPr lang="zh-CN" altLang="en-US" dirty="0"/>
                    </a:p>
                  </a:txBody>
                  <a:tcPr anchor="ctr"/>
                </a:tc>
                <a:extLst>
                  <a:ext uri="{0D108BD9-81ED-4DB2-BD59-A6C34878D82A}">
                    <a16:rowId xmlns:a16="http://schemas.microsoft.com/office/drawing/2014/main" val="10007"/>
                  </a:ext>
                </a:extLst>
              </a:tr>
              <a:tr h="327211">
                <a:tc vMerge="1">
                  <a:txBody>
                    <a:bodyPr/>
                    <a:lstStyle/>
                    <a:p>
                      <a:pPr algn="ctr"/>
                      <a:endParaRPr lang="zh-CN" altLang="en-US"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algn="ctr"/>
                      <a:r>
                        <a:rPr lang="zh-CN" altLang="en-US" sz="1600" dirty="0">
                          <a:latin typeface="宋体" panose="02010600030101010101" pitchFamily="2" charset="-122"/>
                          <a:ea typeface="宋体" panose="02010600030101010101" pitchFamily="2" charset="-122"/>
                        </a:rPr>
                        <a:t>燃气轮机组</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120</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vMerge="1">
                  <a:txBody>
                    <a:bodyPr/>
                    <a:lstStyle/>
                    <a:p>
                      <a:pPr algn="ctr"/>
                      <a:endParaRPr lang="zh-CN" altLang="en-US" dirty="0"/>
                    </a:p>
                  </a:txBody>
                  <a:tcPr anchor="ctr"/>
                </a:tc>
                <a:extLst>
                  <a:ext uri="{0D108BD9-81ED-4DB2-BD59-A6C34878D82A}">
                    <a16:rowId xmlns:a16="http://schemas.microsoft.com/office/drawing/2014/main" val="10008"/>
                  </a:ext>
                </a:extLst>
              </a:tr>
              <a:tr h="327211">
                <a:tc rowSpan="4">
                  <a:txBody>
                    <a:bodyPr/>
                    <a:lstStyle/>
                    <a:p>
                      <a:pPr algn="ctr"/>
                      <a:r>
                        <a:rPr lang="en-US" altLang="zh-CN" sz="1600" dirty="0">
                          <a:latin typeface="宋体" panose="02010600030101010101" pitchFamily="2" charset="-122"/>
                          <a:ea typeface="宋体" panose="02010600030101010101" pitchFamily="2" charset="-122"/>
                        </a:rPr>
                        <a:t>3</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rowSpan="4">
                  <a:txBody>
                    <a:bodyPr/>
                    <a:lstStyle/>
                    <a:p>
                      <a:pPr algn="ctr"/>
                      <a:r>
                        <a:rPr lang="zh-CN" altLang="en-US" sz="1600" dirty="0">
                          <a:latin typeface="宋体" panose="02010600030101010101" pitchFamily="2" charset="-122"/>
                          <a:ea typeface="宋体" panose="02010600030101010101" pitchFamily="2" charset="-122"/>
                        </a:rPr>
                        <a:t>以气体为燃料的锅炉或燃气轮机组</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烟尘</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全部</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5</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vMerge="1">
                  <a:txBody>
                    <a:bodyPr/>
                    <a:lstStyle/>
                    <a:p>
                      <a:pPr algn="ctr"/>
                      <a:endParaRPr lang="zh-CN" altLang="en-US" dirty="0"/>
                    </a:p>
                  </a:txBody>
                  <a:tcPr anchor="ctr"/>
                </a:tc>
                <a:extLst>
                  <a:ext uri="{0D108BD9-81ED-4DB2-BD59-A6C34878D82A}">
                    <a16:rowId xmlns:a16="http://schemas.microsoft.com/office/drawing/2014/main" val="10009"/>
                  </a:ext>
                </a:extLst>
              </a:tr>
              <a:tr h="327211">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rPr>
                        <a:t>二氧化硫</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全部</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35</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vMerge="1">
                  <a:txBody>
                    <a:bodyPr/>
                    <a:lstStyle/>
                    <a:p>
                      <a:pPr algn="ctr"/>
                      <a:endParaRPr lang="zh-CN" altLang="en-US" dirty="0"/>
                    </a:p>
                  </a:txBody>
                  <a:tcPr anchor="ctr"/>
                </a:tc>
                <a:extLst>
                  <a:ext uri="{0D108BD9-81ED-4DB2-BD59-A6C34878D82A}">
                    <a16:rowId xmlns:a16="http://schemas.microsoft.com/office/drawing/2014/main" val="10010"/>
                  </a:ext>
                </a:extLst>
              </a:tr>
              <a:tr h="327211">
                <a:tc vMerge="1">
                  <a:txBody>
                    <a:bodyPr/>
                    <a:lstStyle/>
                    <a:p>
                      <a:pPr algn="ctr"/>
                      <a:endParaRPr lang="zh-CN" altLang="en-US" dirty="0"/>
                    </a:p>
                  </a:txBody>
                  <a:tcPr anchor="ctr"/>
                </a:tc>
                <a:tc vMerge="1">
                  <a:txBody>
                    <a:bodyPr/>
                    <a:lstStyle/>
                    <a:p>
                      <a:pPr algn="ctr"/>
                      <a:endParaRPr lang="zh-CN" altLang="en-US" dirty="0"/>
                    </a:p>
                  </a:txBody>
                  <a:tcPr anchor="ctr"/>
                </a:tc>
                <a:tc rowSpan="2">
                  <a:txBody>
                    <a:bodyPr/>
                    <a:lstStyle/>
                    <a:p>
                      <a:pPr algn="ctr"/>
                      <a:r>
                        <a:rPr lang="zh-CN" altLang="en-US" sz="1600" dirty="0">
                          <a:latin typeface="宋体" panose="02010600030101010101" pitchFamily="2" charset="-122"/>
                          <a:ea typeface="宋体" panose="02010600030101010101" pitchFamily="2" charset="-122"/>
                        </a:rPr>
                        <a:t>氮氧化物</a:t>
                      </a:r>
                      <a:endParaRPr lang="en-US" altLang="zh-CN" sz="1600" dirty="0">
                        <a:latin typeface="宋体" panose="02010600030101010101" pitchFamily="2" charset="-122"/>
                        <a:ea typeface="宋体" panose="02010600030101010101" pitchFamily="2" charset="-122"/>
                      </a:endParaRPr>
                    </a:p>
                    <a:p>
                      <a:pPr algn="ctr"/>
                      <a:r>
                        <a:rPr lang="zh-CN" altLang="en-US" sz="1600" dirty="0">
                          <a:latin typeface="宋体" panose="02010600030101010101" pitchFamily="2" charset="-122"/>
                          <a:ea typeface="宋体" panose="02010600030101010101" pitchFamily="2" charset="-122"/>
                        </a:rPr>
                        <a:t>（以</a:t>
                      </a:r>
                      <a:r>
                        <a:rPr lang="en-US" altLang="zh-CN" sz="1600" dirty="0">
                          <a:latin typeface="宋体" panose="02010600030101010101" pitchFamily="2" charset="-122"/>
                          <a:ea typeface="宋体" panose="02010600030101010101" pitchFamily="2" charset="-122"/>
                        </a:rPr>
                        <a:t>NO</a:t>
                      </a:r>
                      <a:r>
                        <a:rPr lang="en-US" altLang="zh-CN" sz="1600" baseline="-250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计）</a:t>
                      </a:r>
                    </a:p>
                  </a:txBody>
                  <a:tcPr marL="91434" marR="91434" marT="45733" marB="45733" anchor="ctr"/>
                </a:tc>
                <a:tc>
                  <a:txBody>
                    <a:bodyPr/>
                    <a:lstStyle/>
                    <a:p>
                      <a:pPr algn="ctr"/>
                      <a:r>
                        <a:rPr lang="zh-CN" altLang="en-US" sz="1600" dirty="0">
                          <a:latin typeface="宋体" panose="02010600030101010101" pitchFamily="2" charset="-122"/>
                          <a:ea typeface="宋体" panose="02010600030101010101" pitchFamily="2" charset="-122"/>
                        </a:rPr>
                        <a:t>燃油锅炉</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100</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vMerge="1">
                  <a:txBody>
                    <a:bodyPr/>
                    <a:lstStyle/>
                    <a:p>
                      <a:pPr algn="ctr"/>
                      <a:endParaRPr lang="zh-CN" altLang="en-US" dirty="0"/>
                    </a:p>
                  </a:txBody>
                  <a:tcPr anchor="ctr"/>
                </a:tc>
                <a:extLst>
                  <a:ext uri="{0D108BD9-81ED-4DB2-BD59-A6C34878D82A}">
                    <a16:rowId xmlns:a16="http://schemas.microsoft.com/office/drawing/2014/main" val="10011"/>
                  </a:ext>
                </a:extLst>
              </a:tr>
              <a:tr h="327211">
                <a:tc vMerge="1">
                  <a:txBody>
                    <a:bodyPr/>
                    <a:lstStyle/>
                    <a:p>
                      <a:pPr algn="ctr"/>
                      <a:endParaRPr lang="zh-CN" altLang="en-US"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algn="ctr"/>
                      <a:r>
                        <a:rPr lang="zh-CN" altLang="en-US" sz="1600" dirty="0">
                          <a:latin typeface="宋体" panose="02010600030101010101" pitchFamily="2" charset="-122"/>
                          <a:ea typeface="宋体" panose="02010600030101010101" pitchFamily="2" charset="-122"/>
                        </a:rPr>
                        <a:t>燃气轮机组</a:t>
                      </a:r>
                    </a:p>
                  </a:txBody>
                  <a:tcPr marL="91434" marR="91434" marT="45733" marB="45733" anchor="ctr"/>
                </a:tc>
                <a:tc>
                  <a:txBody>
                    <a:bodyPr/>
                    <a:lstStyle/>
                    <a:p>
                      <a:pPr algn="ctr"/>
                      <a:r>
                        <a:rPr lang="en-US" altLang="zh-CN" sz="1600" dirty="0">
                          <a:latin typeface="宋体" panose="02010600030101010101" pitchFamily="2" charset="-122"/>
                          <a:ea typeface="宋体" panose="02010600030101010101" pitchFamily="2" charset="-122"/>
                        </a:rPr>
                        <a:t>50</a:t>
                      </a:r>
                      <a:endParaRPr lang="zh-CN" altLang="en-US" sz="1600" dirty="0">
                        <a:latin typeface="宋体" panose="02010600030101010101" pitchFamily="2" charset="-122"/>
                        <a:ea typeface="宋体" panose="02010600030101010101" pitchFamily="2" charset="-122"/>
                      </a:endParaRPr>
                    </a:p>
                  </a:txBody>
                  <a:tcPr marL="91434" marR="91434" marT="45733" marB="45733" anchor="ctr"/>
                </a:tc>
                <a:tc vMerge="1">
                  <a:txBody>
                    <a:bodyPr/>
                    <a:lstStyle/>
                    <a:p>
                      <a:pPr algn="ctr"/>
                      <a:endParaRPr lang="zh-CN" altLang="en-US" dirty="0"/>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80911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7942" y="294305"/>
            <a:ext cx="10381367" cy="615553"/>
          </a:xfrm>
          <a:prstGeom prst="rect">
            <a:avLst/>
          </a:prstGeom>
        </p:spPr>
        <p:txBody>
          <a:bodyPr wrap="none">
            <a:spAutoFit/>
          </a:bodyPr>
          <a:lstStyle/>
          <a:p>
            <a:pPr lvl="0" algn="ctr">
              <a:defRPr/>
            </a:pPr>
            <a:r>
              <a:rPr lang="zh-CN" altLang="en-US" sz="3400" b="1" dirty="0">
                <a:solidFill>
                  <a:prstClr val="white"/>
                </a:solidFill>
                <a:latin typeface="微软雅黑" panose="020B0503020204020204" pitchFamily="34" charset="-122"/>
                <a:ea typeface="微软雅黑" panose="020B0503020204020204" pitchFamily="34" charset="-122"/>
              </a:rPr>
              <a:t>石油炼制工业污染物排放标准（</a:t>
            </a:r>
            <a:r>
              <a:rPr lang="en-US" altLang="zh-CN" sz="3400" b="1" dirty="0">
                <a:solidFill>
                  <a:prstClr val="white"/>
                </a:solidFill>
                <a:latin typeface="微软雅黑" panose="020B0503020204020204" pitchFamily="34" charset="-122"/>
                <a:ea typeface="微软雅黑" panose="020B0503020204020204" pitchFamily="34" charset="-122"/>
              </a:rPr>
              <a:t>GB 31570—2015</a:t>
            </a:r>
            <a:r>
              <a:rPr lang="zh-CN" altLang="en-US" sz="3400" b="1" dirty="0">
                <a:solidFill>
                  <a:prstClr val="white"/>
                </a:solidFill>
                <a:latin typeface="微软雅黑" panose="020B0503020204020204" pitchFamily="34" charset="-122"/>
                <a:ea typeface="微软雅黑" panose="020B0503020204020204" pitchFamily="34" charset="-122"/>
              </a:rPr>
              <a:t>）</a:t>
            </a:r>
          </a:p>
        </p:txBody>
      </p:sp>
      <p:sp>
        <p:nvSpPr>
          <p:cNvPr id="3" name="Rectangle 2"/>
          <p:cNvSpPr txBox="1">
            <a:spLocks noRot="1" noChangeArrowheads="1"/>
          </p:cNvSpPr>
          <p:nvPr/>
        </p:nvSpPr>
        <p:spPr>
          <a:xfrm>
            <a:off x="827768" y="1163183"/>
            <a:ext cx="10025289" cy="71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日起新建企业实施，</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日起全面实施 </a:t>
            </a:r>
          </a:p>
          <a:p>
            <a:pPr>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1781596523"/>
              </p:ext>
            </p:extLst>
          </p:nvPr>
        </p:nvGraphicFramePr>
        <p:xfrm>
          <a:off x="1121679" y="1784345"/>
          <a:ext cx="10090607" cy="4979672"/>
        </p:xfrm>
        <a:graphic>
          <a:graphicData uri="http://schemas.openxmlformats.org/drawingml/2006/table">
            <a:tbl>
              <a:tblPr>
                <a:tableStyleId>{5C22544A-7EE6-4342-B048-85BDC9FD1C3A}</a:tableStyleId>
              </a:tblPr>
              <a:tblGrid>
                <a:gridCol w="725686">
                  <a:extLst>
                    <a:ext uri="{9D8B030D-6E8A-4147-A177-3AD203B41FA5}">
                      <a16:colId xmlns:a16="http://schemas.microsoft.com/office/drawing/2014/main" val="483076321"/>
                    </a:ext>
                  </a:extLst>
                </a:gridCol>
                <a:gridCol w="1527005">
                  <a:extLst>
                    <a:ext uri="{9D8B030D-6E8A-4147-A177-3AD203B41FA5}">
                      <a16:colId xmlns:a16="http://schemas.microsoft.com/office/drawing/2014/main" val="762155747"/>
                    </a:ext>
                  </a:extLst>
                </a:gridCol>
                <a:gridCol w="1068279">
                  <a:extLst>
                    <a:ext uri="{9D8B030D-6E8A-4147-A177-3AD203B41FA5}">
                      <a16:colId xmlns:a16="http://schemas.microsoft.com/office/drawing/2014/main" val="1565328706"/>
                    </a:ext>
                  </a:extLst>
                </a:gridCol>
                <a:gridCol w="948849">
                  <a:extLst>
                    <a:ext uri="{9D8B030D-6E8A-4147-A177-3AD203B41FA5}">
                      <a16:colId xmlns:a16="http://schemas.microsoft.com/office/drawing/2014/main" val="1271034161"/>
                    </a:ext>
                  </a:extLst>
                </a:gridCol>
                <a:gridCol w="948849">
                  <a:extLst>
                    <a:ext uri="{9D8B030D-6E8A-4147-A177-3AD203B41FA5}">
                      <a16:colId xmlns:a16="http://schemas.microsoft.com/office/drawing/2014/main" val="3892635742"/>
                    </a:ext>
                  </a:extLst>
                </a:gridCol>
                <a:gridCol w="948849">
                  <a:extLst>
                    <a:ext uri="{9D8B030D-6E8A-4147-A177-3AD203B41FA5}">
                      <a16:colId xmlns:a16="http://schemas.microsoft.com/office/drawing/2014/main" val="428973824"/>
                    </a:ext>
                  </a:extLst>
                </a:gridCol>
                <a:gridCol w="948849">
                  <a:extLst>
                    <a:ext uri="{9D8B030D-6E8A-4147-A177-3AD203B41FA5}">
                      <a16:colId xmlns:a16="http://schemas.microsoft.com/office/drawing/2014/main" val="732036644"/>
                    </a:ext>
                  </a:extLst>
                </a:gridCol>
                <a:gridCol w="948849">
                  <a:extLst>
                    <a:ext uri="{9D8B030D-6E8A-4147-A177-3AD203B41FA5}">
                      <a16:colId xmlns:a16="http://schemas.microsoft.com/office/drawing/2014/main" val="4271256720"/>
                    </a:ext>
                  </a:extLst>
                </a:gridCol>
                <a:gridCol w="948849">
                  <a:extLst>
                    <a:ext uri="{9D8B030D-6E8A-4147-A177-3AD203B41FA5}">
                      <a16:colId xmlns:a16="http://schemas.microsoft.com/office/drawing/2014/main" val="1813592017"/>
                    </a:ext>
                  </a:extLst>
                </a:gridCol>
                <a:gridCol w="1076543">
                  <a:extLst>
                    <a:ext uri="{9D8B030D-6E8A-4147-A177-3AD203B41FA5}">
                      <a16:colId xmlns:a16="http://schemas.microsoft.com/office/drawing/2014/main" val="367242761"/>
                    </a:ext>
                  </a:extLst>
                </a:gridCol>
              </a:tblGrid>
              <a:tr h="926217">
                <a:tc>
                  <a:txBody>
                    <a:bodyPr/>
                    <a:lstStyle/>
                    <a:p>
                      <a:pPr algn="ctr" rtl="0" fontAlgn="ctr"/>
                      <a:r>
                        <a:rPr lang="zh-CN" altLang="en-US" sz="1600" b="1" u="none" strike="noStrike" dirty="0">
                          <a:solidFill>
                            <a:schemeClr val="bg1"/>
                          </a:solidFill>
                          <a:effectLst/>
                          <a:latin typeface="宋体" panose="02010600030101010101" pitchFamily="2" charset="-122"/>
                          <a:ea typeface="宋体" panose="02010600030101010101" pitchFamily="2" charset="-122"/>
                        </a:rPr>
                        <a:t>序号 </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zh-CN" altLang="en-US" sz="1600" b="1" u="none" strike="noStrike" dirty="0">
                          <a:solidFill>
                            <a:schemeClr val="bg1"/>
                          </a:solidFill>
                          <a:effectLst/>
                          <a:latin typeface="宋体" panose="02010600030101010101" pitchFamily="2" charset="-122"/>
                          <a:ea typeface="宋体" panose="02010600030101010101" pitchFamily="2" charset="-122"/>
                        </a:rPr>
                        <a:t>污染物项目</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zh-CN" altLang="en-US" sz="1600" b="1" u="none" strike="noStrike" dirty="0">
                          <a:solidFill>
                            <a:schemeClr val="bg1"/>
                          </a:solidFill>
                          <a:effectLst/>
                          <a:latin typeface="宋体" panose="02010600030101010101" pitchFamily="2" charset="-122"/>
                          <a:ea typeface="宋体" panose="02010600030101010101" pitchFamily="2" charset="-122"/>
                        </a:rPr>
                        <a:t>工艺加热炉</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zh-CN" altLang="en-US" sz="1600" b="1" u="none" strike="noStrike" dirty="0">
                          <a:solidFill>
                            <a:schemeClr val="bg1"/>
                          </a:solidFill>
                          <a:effectLst/>
                          <a:latin typeface="宋体" panose="02010600030101010101" pitchFamily="2" charset="-122"/>
                          <a:ea typeface="宋体" panose="02010600030101010101" pitchFamily="2" charset="-122"/>
                        </a:rPr>
                        <a:t>催化裂化催化剂再生烟气</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zh-CN" altLang="en-US" sz="1600" b="1" u="none" strike="noStrike" dirty="0">
                          <a:solidFill>
                            <a:schemeClr val="bg1"/>
                          </a:solidFill>
                          <a:effectLst/>
                          <a:latin typeface="宋体" panose="02010600030101010101" pitchFamily="2" charset="-122"/>
                          <a:ea typeface="宋体" panose="02010600030101010101" pitchFamily="2" charset="-122"/>
                        </a:rPr>
                        <a:t>重整催化剂再生烟气</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zh-CN" altLang="en-US" sz="1600" b="1" u="none" strike="noStrike" dirty="0">
                          <a:solidFill>
                            <a:schemeClr val="bg1"/>
                          </a:solidFill>
                          <a:effectLst/>
                          <a:latin typeface="宋体" panose="02010600030101010101" pitchFamily="2" charset="-122"/>
                          <a:ea typeface="宋体" panose="02010600030101010101" pitchFamily="2" charset="-122"/>
                        </a:rPr>
                        <a:t>酸性气回收装置</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zh-CN" altLang="en-US" sz="1600" b="1" u="none" strike="noStrike" dirty="0">
                          <a:solidFill>
                            <a:schemeClr val="bg1"/>
                          </a:solidFill>
                          <a:effectLst/>
                          <a:latin typeface="宋体" panose="02010600030101010101" pitchFamily="2" charset="-122"/>
                          <a:ea typeface="宋体" panose="02010600030101010101" pitchFamily="2" charset="-122"/>
                        </a:rPr>
                        <a:t>氧化沥青装置</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zh-CN" altLang="en-US" sz="1600" b="1" u="none" strike="noStrike" dirty="0">
                          <a:solidFill>
                            <a:schemeClr val="bg1"/>
                          </a:solidFill>
                          <a:effectLst/>
                          <a:latin typeface="宋体" panose="02010600030101010101" pitchFamily="2" charset="-122"/>
                          <a:ea typeface="宋体" panose="02010600030101010101" pitchFamily="2" charset="-122"/>
                        </a:rPr>
                        <a:t>废水处理有机废气收集处理装置</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zh-CN" altLang="en-US" sz="1600" b="1" u="none" strike="noStrike" dirty="0">
                          <a:solidFill>
                            <a:schemeClr val="bg1"/>
                          </a:solidFill>
                          <a:effectLst/>
                          <a:latin typeface="宋体" panose="02010600030101010101" pitchFamily="2" charset="-122"/>
                          <a:ea typeface="宋体" panose="02010600030101010101" pitchFamily="2" charset="-122"/>
                        </a:rPr>
                        <a:t>有机废气排放口</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zh-CN" altLang="en-US" sz="1600" b="1" u="none" strike="noStrike" dirty="0">
                          <a:solidFill>
                            <a:schemeClr val="bg1"/>
                          </a:solidFill>
                          <a:effectLst/>
                          <a:latin typeface="宋体" panose="02010600030101010101" pitchFamily="2" charset="-122"/>
                          <a:ea typeface="宋体" panose="02010600030101010101" pitchFamily="2" charset="-122"/>
                        </a:rPr>
                        <a:t>污染物排放监控位置</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extLst>
                  <a:ext uri="{0D108BD9-81ED-4DB2-BD59-A6C34878D82A}">
                    <a16:rowId xmlns:a16="http://schemas.microsoft.com/office/drawing/2014/main" val="2610597770"/>
                  </a:ext>
                </a:extLst>
              </a:tr>
              <a:tr h="274435">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1</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dirty="0">
                          <a:effectLst/>
                          <a:latin typeface="宋体" panose="02010600030101010101" pitchFamily="2" charset="-122"/>
                          <a:ea typeface="宋体" panose="02010600030101010101" pitchFamily="2" charset="-122"/>
                        </a:rPr>
                        <a:t>颗粒物</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20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50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12">
                  <a:txBody>
                    <a:bodyPr/>
                    <a:lstStyle/>
                    <a:p>
                      <a:pPr algn="ctr" fontAlgn="ctr"/>
                      <a:r>
                        <a:rPr lang="zh-CN" altLang="en-US" sz="1600" u="none" strike="noStrike" dirty="0">
                          <a:effectLst/>
                          <a:latin typeface="宋体" panose="02010600030101010101" pitchFamily="2" charset="-122"/>
                          <a:ea typeface="宋体" panose="02010600030101010101" pitchFamily="2" charset="-122"/>
                        </a:rPr>
                        <a:t>车间或生产设施排气筒</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1419893"/>
                  </a:ext>
                </a:extLst>
              </a:tr>
              <a:tr h="274435">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2</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dirty="0">
                          <a:effectLst/>
                          <a:latin typeface="宋体" panose="02010600030101010101" pitchFamily="2" charset="-122"/>
                          <a:ea typeface="宋体" panose="02010600030101010101" pitchFamily="2" charset="-122"/>
                        </a:rPr>
                        <a:t>镍及其化合物</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0.5</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361591197"/>
                  </a:ext>
                </a:extLst>
              </a:tr>
              <a:tr h="417604">
                <a:tc>
                  <a:txBody>
                    <a:bodyPr/>
                    <a:lstStyle/>
                    <a:p>
                      <a:pPr algn="ctr" fontAlgn="ctr"/>
                      <a:r>
                        <a:rPr lang="en-US" altLang="zh-CN" sz="1600" u="none" strike="noStrike">
                          <a:effectLst/>
                          <a:latin typeface="宋体" panose="02010600030101010101" pitchFamily="2" charset="-122"/>
                          <a:ea typeface="宋体" panose="02010600030101010101" pitchFamily="2" charset="-122"/>
                        </a:rPr>
                        <a:t>3</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dirty="0">
                          <a:effectLst/>
                          <a:latin typeface="宋体" panose="02010600030101010101" pitchFamily="2" charset="-122"/>
                          <a:ea typeface="宋体" panose="02010600030101010101" pitchFamily="2" charset="-122"/>
                        </a:rPr>
                        <a:t>二氧化硫</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100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100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400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3957925413"/>
                  </a:ext>
                </a:extLst>
              </a:tr>
              <a:tr h="514565">
                <a:tc>
                  <a:txBody>
                    <a:bodyPr/>
                    <a:lstStyle/>
                    <a:p>
                      <a:pPr algn="ctr" fontAlgn="ctr"/>
                      <a:r>
                        <a:rPr lang="en-US" altLang="zh-CN" sz="1600" u="none" strike="noStrike">
                          <a:effectLst/>
                          <a:latin typeface="宋体" panose="02010600030101010101" pitchFamily="2" charset="-122"/>
                          <a:ea typeface="宋体" panose="02010600030101010101" pitchFamily="2" charset="-122"/>
                        </a:rPr>
                        <a:t>4</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dirty="0">
                          <a:effectLst/>
                          <a:latin typeface="宋体" panose="02010600030101010101" pitchFamily="2" charset="-122"/>
                          <a:ea typeface="宋体" panose="02010600030101010101" pitchFamily="2" charset="-122"/>
                        </a:rPr>
                        <a:t>氮氧化物</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150</a:t>
                      </a:r>
                      <a:br>
                        <a:rPr lang="en-US" altLang="zh-CN" sz="1600" u="none" strike="noStrike" dirty="0">
                          <a:effectLst/>
                          <a:latin typeface="宋体" panose="02010600030101010101" pitchFamily="2" charset="-122"/>
                          <a:ea typeface="宋体" panose="02010600030101010101" pitchFamily="2" charset="-122"/>
                        </a:rPr>
                      </a:br>
                      <a:r>
                        <a:rPr lang="en-US" altLang="zh-CN" sz="1600" u="none" strike="noStrike" dirty="0">
                          <a:effectLst/>
                          <a:latin typeface="宋体" panose="02010600030101010101" pitchFamily="2" charset="-122"/>
                          <a:ea typeface="宋体" panose="02010600030101010101" pitchFamily="2" charset="-122"/>
                        </a:rPr>
                        <a:t>180</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200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3726005072"/>
                  </a:ext>
                </a:extLst>
              </a:tr>
              <a:tr h="274435">
                <a:tc>
                  <a:txBody>
                    <a:bodyPr/>
                    <a:lstStyle/>
                    <a:p>
                      <a:pPr algn="ctr" fontAlgn="ctr"/>
                      <a:r>
                        <a:rPr lang="en-US" altLang="zh-CN" sz="1600" u="none" strike="noStrike">
                          <a:effectLst/>
                          <a:latin typeface="宋体" panose="02010600030101010101" pitchFamily="2" charset="-122"/>
                          <a:ea typeface="宋体" panose="02010600030101010101" pitchFamily="2" charset="-122"/>
                        </a:rPr>
                        <a:t>5</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a:effectLst/>
                          <a:latin typeface="宋体" panose="02010600030101010101" pitchFamily="2" charset="-122"/>
                          <a:ea typeface="宋体" panose="02010600030101010101" pitchFamily="2" charset="-122"/>
                        </a:rPr>
                        <a:t>硫酸雾</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30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2621716883"/>
                  </a:ext>
                </a:extLst>
              </a:tr>
              <a:tr h="320174">
                <a:tc>
                  <a:txBody>
                    <a:bodyPr/>
                    <a:lstStyle/>
                    <a:p>
                      <a:pPr algn="ctr" fontAlgn="ctr"/>
                      <a:r>
                        <a:rPr lang="en-US" altLang="zh-CN" sz="1600" u="none" strike="noStrike">
                          <a:effectLst/>
                          <a:latin typeface="宋体" panose="02010600030101010101" pitchFamily="2" charset="-122"/>
                          <a:ea typeface="宋体" panose="02010600030101010101" pitchFamily="2" charset="-122"/>
                        </a:rPr>
                        <a:t>6</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a:effectLst/>
                          <a:latin typeface="宋体" panose="02010600030101010101" pitchFamily="2" charset="-122"/>
                          <a:ea typeface="宋体" panose="02010600030101010101" pitchFamily="2" charset="-122"/>
                        </a:rPr>
                        <a:t>氯化氢</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30</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235217910"/>
                  </a:ext>
                </a:extLst>
              </a:tr>
              <a:tr h="274435">
                <a:tc>
                  <a:txBody>
                    <a:bodyPr/>
                    <a:lstStyle/>
                    <a:p>
                      <a:pPr algn="ctr" fontAlgn="ctr"/>
                      <a:r>
                        <a:rPr lang="en-US" altLang="zh-CN" sz="1600" u="none" strike="noStrike">
                          <a:effectLst/>
                          <a:latin typeface="宋体" panose="02010600030101010101" pitchFamily="2" charset="-122"/>
                          <a:ea typeface="宋体" panose="02010600030101010101" pitchFamily="2" charset="-122"/>
                        </a:rPr>
                        <a:t>7</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a:effectLst/>
                          <a:latin typeface="宋体" panose="02010600030101010101" pitchFamily="2" charset="-122"/>
                          <a:ea typeface="宋体" panose="02010600030101010101" pitchFamily="2" charset="-122"/>
                        </a:rPr>
                        <a:t>沥青烟</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20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3473380835"/>
                  </a:ext>
                </a:extLst>
              </a:tr>
              <a:tr h="274435">
                <a:tc>
                  <a:txBody>
                    <a:bodyPr/>
                    <a:lstStyle/>
                    <a:p>
                      <a:pPr algn="ctr" fontAlgn="ctr"/>
                      <a:r>
                        <a:rPr lang="en-US" altLang="zh-CN" sz="1600" u="none" strike="noStrike">
                          <a:effectLst/>
                          <a:latin typeface="宋体" panose="02010600030101010101" pitchFamily="2" charset="-122"/>
                          <a:ea typeface="宋体" panose="02010600030101010101" pitchFamily="2" charset="-122"/>
                        </a:rPr>
                        <a:t>8</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a:effectLst/>
                          <a:latin typeface="宋体" panose="02010600030101010101" pitchFamily="2" charset="-122"/>
                          <a:ea typeface="宋体" panose="02010600030101010101" pitchFamily="2" charset="-122"/>
                        </a:rPr>
                        <a:t>苯并（</a:t>
                      </a:r>
                      <a:r>
                        <a:rPr lang="en-US" sz="1600" u="none" strike="noStrike">
                          <a:effectLst/>
                          <a:latin typeface="宋体" panose="02010600030101010101" pitchFamily="2" charset="-122"/>
                          <a:ea typeface="宋体" panose="02010600030101010101" pitchFamily="2" charset="-122"/>
                        </a:rPr>
                        <a:t>a）</a:t>
                      </a:r>
                      <a:r>
                        <a:rPr lang="zh-CN" altLang="en-US" sz="1600" u="none" strike="noStrike">
                          <a:effectLst/>
                          <a:latin typeface="宋体" panose="02010600030101010101" pitchFamily="2" charset="-122"/>
                          <a:ea typeface="宋体" panose="02010600030101010101" pitchFamily="2" charset="-122"/>
                        </a:rPr>
                        <a:t>芘</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0.0003</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974269329"/>
                  </a:ext>
                </a:extLst>
              </a:tr>
              <a:tr h="274435">
                <a:tc>
                  <a:txBody>
                    <a:bodyPr/>
                    <a:lstStyle/>
                    <a:p>
                      <a:pPr algn="ctr" fontAlgn="ctr"/>
                      <a:r>
                        <a:rPr lang="en-US" altLang="zh-CN" sz="1600" u="none" strike="noStrike">
                          <a:effectLst/>
                          <a:latin typeface="宋体" panose="02010600030101010101" pitchFamily="2" charset="-122"/>
                          <a:ea typeface="宋体" panose="02010600030101010101" pitchFamily="2" charset="-122"/>
                        </a:rPr>
                        <a:t>9</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a:effectLst/>
                          <a:latin typeface="宋体" panose="02010600030101010101" pitchFamily="2" charset="-122"/>
                          <a:ea typeface="宋体" panose="02010600030101010101" pitchFamily="2" charset="-122"/>
                        </a:rPr>
                        <a:t>苯</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4</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3817810504"/>
                  </a:ext>
                </a:extLst>
              </a:tr>
              <a:tr h="274435">
                <a:tc>
                  <a:txBody>
                    <a:bodyPr/>
                    <a:lstStyle/>
                    <a:p>
                      <a:pPr algn="ctr" fontAlgn="ctr"/>
                      <a:r>
                        <a:rPr lang="en-US" altLang="zh-CN" sz="1600" u="none" strike="noStrike">
                          <a:effectLst/>
                          <a:latin typeface="宋体" panose="02010600030101010101" pitchFamily="2" charset="-122"/>
                          <a:ea typeface="宋体" panose="02010600030101010101" pitchFamily="2" charset="-122"/>
                        </a:rPr>
                        <a:t>10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a:effectLst/>
                          <a:latin typeface="宋体" panose="02010600030101010101" pitchFamily="2" charset="-122"/>
                          <a:ea typeface="宋体" panose="02010600030101010101" pitchFamily="2" charset="-122"/>
                        </a:rPr>
                        <a:t>甲苯</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15</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2385802536"/>
                  </a:ext>
                </a:extLst>
              </a:tr>
              <a:tr h="274435">
                <a:tc>
                  <a:txBody>
                    <a:bodyPr/>
                    <a:lstStyle/>
                    <a:p>
                      <a:pPr algn="ctr" fontAlgn="ctr"/>
                      <a:r>
                        <a:rPr lang="en-US" altLang="zh-CN" sz="1600" u="none" strike="noStrike">
                          <a:effectLst/>
                          <a:latin typeface="宋体" panose="02010600030101010101" pitchFamily="2" charset="-122"/>
                          <a:ea typeface="宋体" panose="02010600030101010101" pitchFamily="2" charset="-122"/>
                        </a:rPr>
                        <a:t>11</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a:effectLst/>
                          <a:latin typeface="宋体" panose="02010600030101010101" pitchFamily="2" charset="-122"/>
                          <a:ea typeface="宋体" panose="02010600030101010101" pitchFamily="2" charset="-122"/>
                        </a:rPr>
                        <a:t>二甲苯</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20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2389709802"/>
                  </a:ext>
                </a:extLst>
              </a:tr>
              <a:tr h="548869">
                <a:tc>
                  <a:txBody>
                    <a:bodyPr/>
                    <a:lstStyle/>
                    <a:p>
                      <a:pPr algn="ctr" fontAlgn="ctr"/>
                      <a:r>
                        <a:rPr lang="en-US" altLang="zh-CN" sz="1600" u="none" strike="noStrike" dirty="0">
                          <a:effectLst/>
                          <a:latin typeface="宋体" panose="02010600030101010101" pitchFamily="2" charset="-122"/>
                          <a:ea typeface="宋体" panose="02010600030101010101" pitchFamily="2" charset="-122"/>
                        </a:rPr>
                        <a:t>12</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dirty="0">
                          <a:effectLst/>
                          <a:latin typeface="宋体" panose="02010600030101010101" pitchFamily="2" charset="-122"/>
                          <a:ea typeface="宋体" panose="02010600030101010101" pitchFamily="2" charset="-122"/>
                        </a:rPr>
                        <a:t>非甲烷总烃</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60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600" u="none" strike="noStrike">
                          <a:effectLst/>
                          <a:latin typeface="宋体" panose="02010600030101010101" pitchFamily="2" charset="-122"/>
                          <a:ea typeface="宋体" panose="02010600030101010101" pitchFamily="2" charset="-122"/>
                        </a:rPr>
                        <a:t>120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600" u="none" strike="noStrike" dirty="0">
                          <a:effectLst/>
                          <a:latin typeface="宋体" panose="02010600030101010101" pitchFamily="2" charset="-122"/>
                          <a:ea typeface="宋体" panose="02010600030101010101" pitchFamily="2" charset="-122"/>
                        </a:rPr>
                        <a:t>去除效率≥</a:t>
                      </a:r>
                      <a:r>
                        <a:rPr lang="en-US" altLang="zh-CN" sz="1600" u="none" strike="noStrike" dirty="0">
                          <a:effectLst/>
                          <a:latin typeface="宋体" panose="02010600030101010101" pitchFamily="2" charset="-122"/>
                          <a:ea typeface="宋体" panose="02010600030101010101" pitchFamily="2" charset="-122"/>
                        </a:rPr>
                        <a:t>95%</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463014619"/>
                  </a:ext>
                </a:extLst>
              </a:tr>
            </a:tbl>
          </a:graphicData>
        </a:graphic>
      </p:graphicFrame>
      <p:sp>
        <p:nvSpPr>
          <p:cNvPr id="4" name="矩形 3"/>
          <p:cNvSpPr/>
          <p:nvPr/>
        </p:nvSpPr>
        <p:spPr>
          <a:xfrm>
            <a:off x="3483429" y="3352800"/>
            <a:ext cx="3712028" cy="3265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341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563722997"/>
              </p:ext>
            </p:extLst>
          </p:nvPr>
        </p:nvGraphicFramePr>
        <p:xfrm>
          <a:off x="1088573" y="1785254"/>
          <a:ext cx="10123712" cy="4876803"/>
        </p:xfrm>
        <a:graphic>
          <a:graphicData uri="http://schemas.openxmlformats.org/drawingml/2006/table">
            <a:tbl>
              <a:tblPr>
                <a:tableStyleId>{5C22544A-7EE6-4342-B048-85BDC9FD1C3A}</a:tableStyleId>
              </a:tblPr>
              <a:tblGrid>
                <a:gridCol w="544284">
                  <a:extLst>
                    <a:ext uri="{9D8B030D-6E8A-4147-A177-3AD203B41FA5}">
                      <a16:colId xmlns:a16="http://schemas.microsoft.com/office/drawing/2014/main" val="1441201486"/>
                    </a:ext>
                  </a:extLst>
                </a:gridCol>
                <a:gridCol w="1447800">
                  <a:extLst>
                    <a:ext uri="{9D8B030D-6E8A-4147-A177-3AD203B41FA5}">
                      <a16:colId xmlns:a16="http://schemas.microsoft.com/office/drawing/2014/main" val="3823624454"/>
                    </a:ext>
                  </a:extLst>
                </a:gridCol>
                <a:gridCol w="1045029">
                  <a:extLst>
                    <a:ext uri="{9D8B030D-6E8A-4147-A177-3AD203B41FA5}">
                      <a16:colId xmlns:a16="http://schemas.microsoft.com/office/drawing/2014/main" val="1088248924"/>
                    </a:ext>
                  </a:extLst>
                </a:gridCol>
                <a:gridCol w="1077685">
                  <a:extLst>
                    <a:ext uri="{9D8B030D-6E8A-4147-A177-3AD203B41FA5}">
                      <a16:colId xmlns:a16="http://schemas.microsoft.com/office/drawing/2014/main" val="2618733074"/>
                    </a:ext>
                  </a:extLst>
                </a:gridCol>
                <a:gridCol w="1023258">
                  <a:extLst>
                    <a:ext uri="{9D8B030D-6E8A-4147-A177-3AD203B41FA5}">
                      <a16:colId xmlns:a16="http://schemas.microsoft.com/office/drawing/2014/main" val="612169775"/>
                    </a:ext>
                  </a:extLst>
                </a:gridCol>
                <a:gridCol w="979714">
                  <a:extLst>
                    <a:ext uri="{9D8B030D-6E8A-4147-A177-3AD203B41FA5}">
                      <a16:colId xmlns:a16="http://schemas.microsoft.com/office/drawing/2014/main" val="600434288"/>
                    </a:ext>
                  </a:extLst>
                </a:gridCol>
                <a:gridCol w="914400">
                  <a:extLst>
                    <a:ext uri="{9D8B030D-6E8A-4147-A177-3AD203B41FA5}">
                      <a16:colId xmlns:a16="http://schemas.microsoft.com/office/drawing/2014/main" val="2090535073"/>
                    </a:ext>
                  </a:extLst>
                </a:gridCol>
                <a:gridCol w="1163216">
                  <a:extLst>
                    <a:ext uri="{9D8B030D-6E8A-4147-A177-3AD203B41FA5}">
                      <a16:colId xmlns:a16="http://schemas.microsoft.com/office/drawing/2014/main" val="3690684680"/>
                    </a:ext>
                  </a:extLst>
                </a:gridCol>
                <a:gridCol w="964163">
                  <a:extLst>
                    <a:ext uri="{9D8B030D-6E8A-4147-A177-3AD203B41FA5}">
                      <a16:colId xmlns:a16="http://schemas.microsoft.com/office/drawing/2014/main" val="2028500578"/>
                    </a:ext>
                  </a:extLst>
                </a:gridCol>
                <a:gridCol w="964163">
                  <a:extLst>
                    <a:ext uri="{9D8B030D-6E8A-4147-A177-3AD203B41FA5}">
                      <a16:colId xmlns:a16="http://schemas.microsoft.com/office/drawing/2014/main" val="861233767"/>
                    </a:ext>
                  </a:extLst>
                </a:gridCol>
              </a:tblGrid>
              <a:tr h="749409">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序号 </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污染物项目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工艺加热炉</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催化裂化催化剂再生烟气</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重整催化剂再生烟气</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酸性气回收装置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氧化沥青装置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废水处理有机废气收集处理装置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有机废气排放口</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污染物排放监控位置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1965019"/>
                  </a:ext>
                </a:extLst>
              </a:tr>
              <a:tr h="224822">
                <a:tc>
                  <a:txBody>
                    <a:bodyPr/>
                    <a:lstStyle/>
                    <a:p>
                      <a:pPr algn="ctr" fontAlgn="ctr"/>
                      <a:r>
                        <a:rPr lang="en-US" altLang="zh-CN" sz="1400" u="none" strike="noStrike">
                          <a:effectLst/>
                          <a:latin typeface="宋体" panose="02010600030101010101" pitchFamily="2" charset="-122"/>
                          <a:ea typeface="宋体" panose="02010600030101010101" pitchFamily="2" charset="-122"/>
                        </a:rPr>
                        <a:t>1</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颗粒物</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20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30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2">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车间或生产设施排气筒</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2141898"/>
                  </a:ext>
                </a:extLst>
              </a:tr>
              <a:tr h="224822">
                <a:tc>
                  <a:txBody>
                    <a:bodyPr/>
                    <a:lstStyle/>
                    <a:p>
                      <a:pPr algn="ctr" fontAlgn="ctr"/>
                      <a:r>
                        <a:rPr lang="en-US" altLang="zh-CN" sz="1400" u="none" strike="noStrike">
                          <a:effectLst/>
                          <a:latin typeface="宋体" panose="02010600030101010101" pitchFamily="2" charset="-122"/>
                          <a:ea typeface="宋体" panose="02010600030101010101" pitchFamily="2" charset="-122"/>
                        </a:rPr>
                        <a:t>2</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镍及其化合物</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0.3</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3255646474"/>
                  </a:ext>
                </a:extLst>
              </a:tr>
              <a:tr h="224822">
                <a:tc>
                  <a:txBody>
                    <a:bodyPr/>
                    <a:lstStyle/>
                    <a:p>
                      <a:pPr algn="ctr" fontAlgn="ctr"/>
                      <a:r>
                        <a:rPr lang="en-US" altLang="zh-CN" sz="1400" u="none" strike="noStrike">
                          <a:effectLst/>
                          <a:latin typeface="宋体" panose="02010600030101010101" pitchFamily="2" charset="-122"/>
                          <a:ea typeface="宋体" panose="02010600030101010101" pitchFamily="2" charset="-122"/>
                        </a:rPr>
                        <a:t>3</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二氧化硫</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100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3372884390"/>
                  </a:ext>
                </a:extLst>
              </a:tr>
              <a:tr h="337234">
                <a:tc>
                  <a:txBody>
                    <a:bodyPr/>
                    <a:lstStyle/>
                    <a:p>
                      <a:pPr algn="ctr" fontAlgn="ctr"/>
                      <a:r>
                        <a:rPr lang="en-US" altLang="zh-CN" sz="1400" u="none" strike="noStrike">
                          <a:effectLst/>
                          <a:latin typeface="宋体" panose="02010600030101010101" pitchFamily="2" charset="-122"/>
                          <a:ea typeface="宋体" panose="02010600030101010101" pitchFamily="2" charset="-122"/>
                        </a:rPr>
                        <a:t>4</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氮氧化物</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100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100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1855416892"/>
                  </a:ext>
                </a:extLst>
              </a:tr>
              <a:tr h="262293">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5</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硫酸雾</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5</a:t>
                      </a:r>
                      <a:r>
                        <a:rPr lang="zh-CN" altLang="en-US" sz="1400" u="none" strike="noStrike" baseline="30000">
                          <a:effectLst/>
                          <a:latin typeface="宋体" panose="02010600030101010101" pitchFamily="2" charset="-122"/>
                          <a:ea typeface="宋体" panose="02010600030101010101" pitchFamily="2" charset="-122"/>
                        </a:rPr>
                        <a:t>（</a:t>
                      </a:r>
                      <a:r>
                        <a:rPr lang="en-US" altLang="zh-CN" sz="1400" u="none" strike="noStrike" baseline="30000">
                          <a:effectLst/>
                          <a:latin typeface="宋体" panose="02010600030101010101" pitchFamily="2" charset="-122"/>
                          <a:ea typeface="宋体" panose="02010600030101010101" pitchFamily="2" charset="-122"/>
                        </a:rPr>
                        <a:t>3</a:t>
                      </a:r>
                      <a:r>
                        <a:rPr lang="zh-CN" altLang="en-US" sz="1400" u="none" strike="noStrike" baseline="30000">
                          <a:effectLst/>
                          <a:latin typeface="宋体" panose="02010600030101010101" pitchFamily="2" charset="-122"/>
                          <a:ea typeface="宋体" panose="02010600030101010101" pitchFamily="2" charset="-122"/>
                        </a:rPr>
                        <a:t>）</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1362513118"/>
                  </a:ext>
                </a:extLst>
              </a:tr>
              <a:tr h="224822">
                <a:tc>
                  <a:txBody>
                    <a:bodyPr/>
                    <a:lstStyle/>
                    <a:p>
                      <a:pPr algn="ctr" fontAlgn="ctr"/>
                      <a:r>
                        <a:rPr lang="en-US" altLang="zh-CN" sz="1400" u="none" strike="noStrike">
                          <a:effectLst/>
                          <a:latin typeface="宋体" panose="02010600030101010101" pitchFamily="2" charset="-122"/>
                          <a:ea typeface="宋体" panose="02010600030101010101" pitchFamily="2" charset="-122"/>
                        </a:rPr>
                        <a:t>6</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氯化氢</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10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2507471539"/>
                  </a:ext>
                </a:extLst>
              </a:tr>
              <a:tr h="224822">
                <a:tc>
                  <a:txBody>
                    <a:bodyPr/>
                    <a:lstStyle/>
                    <a:p>
                      <a:pPr algn="ctr" fontAlgn="ctr"/>
                      <a:r>
                        <a:rPr lang="en-US" altLang="zh-CN" sz="1400" u="none" strike="noStrike">
                          <a:effectLst/>
                          <a:latin typeface="宋体" panose="02010600030101010101" pitchFamily="2" charset="-122"/>
                          <a:ea typeface="宋体" panose="02010600030101010101" pitchFamily="2" charset="-122"/>
                        </a:rPr>
                        <a:t>7</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沥青烟</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10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2439185624"/>
                  </a:ext>
                </a:extLst>
              </a:tr>
              <a:tr h="224822">
                <a:tc>
                  <a:txBody>
                    <a:bodyPr/>
                    <a:lstStyle/>
                    <a:p>
                      <a:pPr algn="ctr" fontAlgn="ctr"/>
                      <a:r>
                        <a:rPr lang="en-US" altLang="zh-CN" sz="1400" u="none" strike="noStrike">
                          <a:effectLst/>
                          <a:latin typeface="宋体" panose="02010600030101010101" pitchFamily="2" charset="-122"/>
                          <a:ea typeface="宋体" panose="02010600030101010101" pitchFamily="2" charset="-122"/>
                        </a:rPr>
                        <a:t>8</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苯并（</a:t>
                      </a:r>
                      <a:r>
                        <a:rPr lang="en-US" sz="1400" u="none" strike="noStrike">
                          <a:effectLst/>
                          <a:latin typeface="宋体" panose="02010600030101010101" pitchFamily="2" charset="-122"/>
                          <a:ea typeface="宋体" panose="02010600030101010101" pitchFamily="2" charset="-122"/>
                        </a:rPr>
                        <a:t>a）</a:t>
                      </a:r>
                      <a:r>
                        <a:rPr lang="zh-CN" altLang="en-US" sz="1400" u="none" strike="noStrike">
                          <a:effectLst/>
                          <a:latin typeface="宋体" panose="02010600030101010101" pitchFamily="2" charset="-122"/>
                          <a:ea typeface="宋体" panose="02010600030101010101" pitchFamily="2" charset="-122"/>
                        </a:rPr>
                        <a:t>芘</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0.0003</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3476009127"/>
                  </a:ext>
                </a:extLst>
              </a:tr>
              <a:tr h="224822">
                <a:tc>
                  <a:txBody>
                    <a:bodyPr/>
                    <a:lstStyle/>
                    <a:p>
                      <a:pPr algn="ctr" fontAlgn="ctr"/>
                      <a:r>
                        <a:rPr lang="en-US" altLang="zh-CN" sz="1400" u="none" strike="noStrike">
                          <a:effectLst/>
                          <a:latin typeface="宋体" panose="02010600030101010101" pitchFamily="2" charset="-122"/>
                          <a:ea typeface="宋体" panose="02010600030101010101" pitchFamily="2" charset="-122"/>
                        </a:rPr>
                        <a:t>9</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苯</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4</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3175087441"/>
                  </a:ext>
                </a:extLst>
              </a:tr>
              <a:tr h="224822">
                <a:tc>
                  <a:txBody>
                    <a:bodyPr/>
                    <a:lstStyle/>
                    <a:p>
                      <a:pPr algn="ctr" fontAlgn="ctr"/>
                      <a:r>
                        <a:rPr lang="en-US" altLang="zh-CN" sz="1400" u="none" strike="noStrike">
                          <a:effectLst/>
                          <a:latin typeface="宋体" panose="02010600030101010101" pitchFamily="2" charset="-122"/>
                          <a:ea typeface="宋体" panose="02010600030101010101" pitchFamily="2" charset="-122"/>
                        </a:rPr>
                        <a:t>10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甲苯</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15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4265749995"/>
                  </a:ext>
                </a:extLst>
              </a:tr>
              <a:tr h="224822">
                <a:tc>
                  <a:txBody>
                    <a:bodyPr/>
                    <a:lstStyle/>
                    <a:p>
                      <a:pPr algn="ctr" fontAlgn="ctr"/>
                      <a:r>
                        <a:rPr lang="en-US" altLang="zh-CN" sz="1400" u="none" strike="noStrike">
                          <a:effectLst/>
                          <a:latin typeface="宋体" panose="02010600030101010101" pitchFamily="2" charset="-122"/>
                          <a:ea typeface="宋体" panose="02010600030101010101" pitchFamily="2" charset="-122"/>
                        </a:rPr>
                        <a:t>11</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二甲苯</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20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1953051845"/>
                  </a:ext>
                </a:extLst>
              </a:tr>
              <a:tr h="652016">
                <a:tc>
                  <a:txBody>
                    <a:bodyPr/>
                    <a:lstStyle/>
                    <a:p>
                      <a:pPr algn="ctr" fontAlgn="ctr"/>
                      <a:r>
                        <a:rPr lang="en-US" altLang="zh-CN" sz="1400" u="none" strike="noStrike">
                          <a:effectLst/>
                          <a:latin typeface="宋体" panose="02010600030101010101" pitchFamily="2" charset="-122"/>
                          <a:ea typeface="宋体" panose="02010600030101010101" pitchFamily="2" charset="-122"/>
                        </a:rPr>
                        <a:t>12</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非甲烷总烃</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30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120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去除效率≥</a:t>
                      </a:r>
                      <a:r>
                        <a:rPr lang="en-US" altLang="zh-CN" sz="1400" u="none" strike="noStrike" dirty="0">
                          <a:effectLst/>
                          <a:latin typeface="宋体" panose="02010600030101010101" pitchFamily="2" charset="-122"/>
                          <a:ea typeface="宋体" panose="02010600030101010101" pitchFamily="2" charset="-122"/>
                        </a:rPr>
                        <a:t>97%</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1830954020"/>
                  </a:ext>
                </a:extLst>
              </a:tr>
              <a:tr h="852453">
                <a:tc gridSpan="10">
                  <a:txBody>
                    <a:bodyPr/>
                    <a:lstStyle/>
                    <a:p>
                      <a:pPr algn="l" fontAlgn="t"/>
                      <a:r>
                        <a:rPr lang="zh-CN" altLang="en-US" sz="1400" u="none" strike="noStrike" dirty="0">
                          <a:effectLst/>
                          <a:latin typeface="宋体" panose="02010600030101010101" pitchFamily="2" charset="-122"/>
                          <a:ea typeface="宋体" panose="02010600030101010101" pitchFamily="2" charset="-122"/>
                        </a:rPr>
                        <a:t>注：（</a:t>
                      </a:r>
                      <a:r>
                        <a:rPr lang="en-US" altLang="zh-CN" sz="1400" u="none" strike="noStrike" dirty="0">
                          <a:effectLst/>
                          <a:latin typeface="宋体" panose="02010600030101010101" pitchFamily="2" charset="-122"/>
                          <a:ea typeface="宋体" panose="02010600030101010101" pitchFamily="2" charset="-122"/>
                        </a:rPr>
                        <a:t>1</a:t>
                      </a:r>
                      <a:r>
                        <a:rPr lang="zh-CN" altLang="en-US" sz="1400" u="none" strike="noStrike" dirty="0">
                          <a:effectLst/>
                          <a:latin typeface="宋体" panose="02010600030101010101" pitchFamily="2" charset="-122"/>
                          <a:ea typeface="宋体" panose="02010600030101010101" pitchFamily="2" charset="-122"/>
                        </a:rPr>
                        <a:t>）催化裂化余热锅炉吹灰时，再生烟气污染物浓度最大值不应超过表中限值的</a:t>
                      </a:r>
                      <a:r>
                        <a:rPr lang="en-US" altLang="zh-CN" sz="1400" u="none" strike="noStrike" dirty="0">
                          <a:effectLst/>
                          <a:latin typeface="宋体" panose="02010600030101010101" pitchFamily="2" charset="-122"/>
                          <a:ea typeface="宋体" panose="02010600030101010101" pitchFamily="2" charset="-122"/>
                        </a:rPr>
                        <a:t>2</a:t>
                      </a:r>
                      <a:r>
                        <a:rPr lang="zh-CN" altLang="en-US" sz="1400" u="none" strike="noStrike" dirty="0">
                          <a:effectLst/>
                          <a:latin typeface="宋体" panose="02010600030101010101" pitchFamily="2" charset="-122"/>
                          <a:ea typeface="宋体" panose="02010600030101010101" pitchFamily="2" charset="-122"/>
                        </a:rPr>
                        <a:t>倍且每次持续时间不应大于</a:t>
                      </a:r>
                      <a:r>
                        <a:rPr lang="en-US" altLang="zh-CN" sz="1400" u="none" strike="noStrike" dirty="0">
                          <a:effectLst/>
                          <a:latin typeface="宋体" panose="02010600030101010101" pitchFamily="2" charset="-122"/>
                          <a:ea typeface="宋体" panose="02010600030101010101" pitchFamily="2" charset="-122"/>
                        </a:rPr>
                        <a:t>1</a:t>
                      </a:r>
                      <a:r>
                        <a:rPr lang="zh-CN" altLang="en-US" sz="1400" u="none" strike="noStrike" dirty="0">
                          <a:effectLst/>
                          <a:latin typeface="宋体" panose="02010600030101010101" pitchFamily="2" charset="-122"/>
                          <a:ea typeface="宋体" panose="02010600030101010101" pitchFamily="2" charset="-122"/>
                        </a:rPr>
                        <a:t>小时。</a:t>
                      </a:r>
                      <a:br>
                        <a:rPr lang="zh-CN" altLang="en-US" sz="1400" u="none" strike="noStrike" dirty="0">
                          <a:effectLst/>
                          <a:latin typeface="宋体" panose="02010600030101010101" pitchFamily="2" charset="-122"/>
                          <a:ea typeface="宋体" panose="02010600030101010101" pitchFamily="2" charset="-122"/>
                        </a:rPr>
                      </a:br>
                      <a:r>
                        <a:rPr lang="zh-CN" altLang="en-US" sz="1400" u="none" strike="noStrike" dirty="0">
                          <a:effectLst/>
                          <a:latin typeface="宋体" panose="02010600030101010101" pitchFamily="2" charset="-122"/>
                          <a:ea typeface="宋体" panose="02010600030101010101" pitchFamily="2" charset="-122"/>
                        </a:rPr>
                        <a:t>   </a:t>
                      </a:r>
                      <a:r>
                        <a:rPr lang="zh-CN" altLang="en-US" sz="1400" u="none" strike="noStrike" baseline="0" dirty="0">
                          <a:effectLst/>
                          <a:latin typeface="宋体" panose="02010600030101010101" pitchFamily="2" charset="-122"/>
                          <a:ea typeface="宋体" panose="02010600030101010101" pitchFamily="2" charset="-122"/>
                        </a:rPr>
                        <a:t> </a:t>
                      </a:r>
                      <a:r>
                        <a:rPr lang="zh-CN" altLang="en-US" sz="1400" u="none" strike="noStrike" dirty="0">
                          <a:effectLst/>
                          <a:latin typeface="宋体" panose="02010600030101010101" pitchFamily="2" charset="-122"/>
                          <a:ea typeface="宋体" panose="02010600030101010101" pitchFamily="2" charset="-122"/>
                        </a:rPr>
                        <a:t>（</a:t>
                      </a:r>
                      <a:r>
                        <a:rPr lang="en-US" altLang="zh-CN" sz="1400" u="none" strike="noStrike" dirty="0">
                          <a:effectLst/>
                          <a:latin typeface="宋体" panose="02010600030101010101" pitchFamily="2" charset="-122"/>
                          <a:ea typeface="宋体" panose="02010600030101010101" pitchFamily="2" charset="-122"/>
                        </a:rPr>
                        <a:t>2</a:t>
                      </a:r>
                      <a:r>
                        <a:rPr lang="zh-CN" altLang="en-US" sz="1400" u="none" strike="noStrike" dirty="0">
                          <a:effectLst/>
                          <a:latin typeface="宋体" panose="02010600030101010101" pitchFamily="2" charset="-122"/>
                          <a:ea typeface="宋体" panose="02010600030101010101" pitchFamily="2" charset="-122"/>
                        </a:rPr>
                        <a:t>）有机废气中若含有颗粒物、二氧化硫或氮氧化合物，执行工艺加热炉相应污染物控制要求。</a:t>
                      </a:r>
                      <a:br>
                        <a:rPr lang="zh-CN" altLang="en-US" sz="1400" u="none" strike="noStrike" dirty="0">
                          <a:effectLst/>
                          <a:latin typeface="宋体" panose="02010600030101010101" pitchFamily="2" charset="-122"/>
                          <a:ea typeface="宋体" panose="02010600030101010101" pitchFamily="2" charset="-122"/>
                        </a:rPr>
                      </a:br>
                      <a:r>
                        <a:rPr lang="zh-CN" altLang="en-US" sz="1400" u="none" strike="noStrike" dirty="0">
                          <a:effectLst/>
                          <a:latin typeface="宋体" panose="02010600030101010101" pitchFamily="2" charset="-122"/>
                          <a:ea typeface="宋体" panose="02010600030101010101" pitchFamily="2" charset="-122"/>
                        </a:rPr>
                        <a:t>    （</a:t>
                      </a:r>
                      <a:r>
                        <a:rPr lang="en-US" altLang="zh-CN" sz="1400" u="none" strike="noStrike" dirty="0">
                          <a:effectLst/>
                          <a:latin typeface="宋体" panose="02010600030101010101" pitchFamily="2" charset="-122"/>
                          <a:ea typeface="宋体" panose="02010600030101010101" pitchFamily="2" charset="-122"/>
                        </a:rPr>
                        <a:t>3</a:t>
                      </a:r>
                      <a:r>
                        <a:rPr lang="zh-CN" altLang="en-US" sz="1400" u="none" strike="noStrike" dirty="0">
                          <a:effectLst/>
                          <a:latin typeface="宋体" panose="02010600030101010101" pitchFamily="2" charset="-122"/>
                          <a:ea typeface="宋体" panose="02010600030101010101" pitchFamily="2" charset="-122"/>
                        </a:rPr>
                        <a:t>）酸性气体回收装置产生硫酸时执行该限值。</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64677943"/>
                  </a:ext>
                </a:extLst>
              </a:tr>
            </a:tbl>
          </a:graphicData>
        </a:graphic>
      </p:graphicFrame>
      <p:sp>
        <p:nvSpPr>
          <p:cNvPr id="2" name="矩形 1"/>
          <p:cNvSpPr/>
          <p:nvPr/>
        </p:nvSpPr>
        <p:spPr>
          <a:xfrm>
            <a:off x="1808828" y="294305"/>
            <a:ext cx="10381368" cy="615553"/>
          </a:xfrm>
          <a:prstGeom prst="rect">
            <a:avLst/>
          </a:prstGeom>
        </p:spPr>
        <p:txBody>
          <a:bodyPr wrap="none">
            <a:spAutoFit/>
          </a:bodyPr>
          <a:lstStyle/>
          <a:p>
            <a:pPr algn="ctr">
              <a:defRPr/>
            </a:pPr>
            <a:r>
              <a:rPr lang="zh-CN" altLang="en-US" sz="3400" b="1" dirty="0">
                <a:solidFill>
                  <a:schemeClr val="bg1"/>
                </a:solidFill>
                <a:latin typeface="微软雅黑" panose="020B0503020204020204" pitchFamily="34" charset="-122"/>
                <a:ea typeface="微软雅黑" panose="020B0503020204020204" pitchFamily="34" charset="-122"/>
              </a:rPr>
              <a:t>石油炼制工业污染物排放标准（</a:t>
            </a:r>
            <a:r>
              <a:rPr lang="en-US" altLang="zh-CN" sz="3400" b="1" dirty="0">
                <a:solidFill>
                  <a:schemeClr val="bg1"/>
                </a:solidFill>
                <a:latin typeface="微软雅黑" panose="020B0503020204020204" pitchFamily="34" charset="-122"/>
                <a:ea typeface="微软雅黑" panose="020B0503020204020204" pitchFamily="34" charset="-122"/>
              </a:rPr>
              <a:t>GB 31570—2015</a:t>
            </a:r>
            <a:r>
              <a:rPr lang="zh-CN" altLang="en-US" sz="3400" b="1" dirty="0">
                <a:solidFill>
                  <a:schemeClr val="bg1"/>
                </a:solidFill>
                <a:latin typeface="微软雅黑" panose="020B0503020204020204" pitchFamily="34" charset="-122"/>
                <a:ea typeface="微软雅黑" panose="020B0503020204020204" pitchFamily="34" charset="-122"/>
              </a:rPr>
              <a:t>）</a:t>
            </a:r>
          </a:p>
        </p:txBody>
      </p:sp>
      <p:sp>
        <p:nvSpPr>
          <p:cNvPr id="3" name="Rectangle 2"/>
          <p:cNvSpPr txBox="1">
            <a:spLocks noRot="1" noChangeArrowheads="1"/>
          </p:cNvSpPr>
          <p:nvPr/>
        </p:nvSpPr>
        <p:spPr>
          <a:xfrm>
            <a:off x="827768" y="1163183"/>
            <a:ext cx="10025289" cy="71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日起新建企业实施，</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日起全面实施 </a:t>
            </a:r>
          </a:p>
        </p:txBody>
      </p:sp>
    </p:spTree>
    <p:extLst>
      <p:ext uri="{BB962C8B-B14F-4D97-AF65-F5344CB8AC3E}">
        <p14:creationId xmlns:p14="http://schemas.microsoft.com/office/powerpoint/2010/main" val="93499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8671" y="305191"/>
            <a:ext cx="10381368" cy="615553"/>
          </a:xfrm>
          <a:prstGeom prst="rect">
            <a:avLst/>
          </a:prstGeom>
        </p:spPr>
        <p:txBody>
          <a:bodyPr wrap="none">
            <a:spAutoFit/>
          </a:bodyPr>
          <a:lstStyle/>
          <a:p>
            <a:r>
              <a:rPr lang="zh-CN" altLang="en-US" sz="3400" b="1" dirty="0">
                <a:solidFill>
                  <a:schemeClr val="bg1"/>
                </a:solidFill>
                <a:latin typeface="微软雅黑" panose="020B0503020204020204" pitchFamily="34" charset="-122"/>
                <a:ea typeface="微软雅黑" panose="020B0503020204020204" pitchFamily="34" charset="-122"/>
              </a:rPr>
              <a:t>石油化学工业污染物排放标准（</a:t>
            </a:r>
            <a:r>
              <a:rPr lang="en-US" altLang="zh-CN" sz="3400" b="1" dirty="0">
                <a:solidFill>
                  <a:schemeClr val="bg1"/>
                </a:solidFill>
                <a:latin typeface="微软雅黑" panose="020B0503020204020204" pitchFamily="34" charset="-122"/>
                <a:ea typeface="微软雅黑" panose="020B0503020204020204" pitchFamily="34" charset="-122"/>
              </a:rPr>
              <a:t>GB 31571—2015</a:t>
            </a:r>
            <a:r>
              <a:rPr lang="zh-CN" altLang="en-US" sz="3400" b="1" dirty="0">
                <a:solidFill>
                  <a:schemeClr val="bg1"/>
                </a:solidFill>
                <a:latin typeface="微软雅黑" panose="020B0503020204020204" pitchFamily="34" charset="-122"/>
                <a:ea typeface="微软雅黑" panose="020B0503020204020204" pitchFamily="34" charset="-122"/>
              </a:rPr>
              <a:t>）</a:t>
            </a:r>
          </a:p>
        </p:txBody>
      </p:sp>
      <p:sp>
        <p:nvSpPr>
          <p:cNvPr id="4" name="Rectangle 2"/>
          <p:cNvSpPr txBox="1">
            <a:spLocks noRot="1" noChangeArrowheads="1"/>
          </p:cNvSpPr>
          <p:nvPr/>
        </p:nvSpPr>
        <p:spPr>
          <a:xfrm>
            <a:off x="827768" y="1163183"/>
            <a:ext cx="10025289" cy="71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日起新建企业实施，</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日起全面实施 </a:t>
            </a:r>
          </a:p>
          <a:p>
            <a:pPr>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20947552"/>
              </p:ext>
            </p:extLst>
          </p:nvPr>
        </p:nvGraphicFramePr>
        <p:xfrm>
          <a:off x="1143002" y="1806120"/>
          <a:ext cx="9720941" cy="4737924"/>
        </p:xfrm>
        <a:graphic>
          <a:graphicData uri="http://schemas.openxmlformats.org/drawingml/2006/table">
            <a:tbl>
              <a:tblPr>
                <a:tableStyleId>{5C22544A-7EE6-4342-B048-85BDC9FD1C3A}</a:tableStyleId>
              </a:tblPr>
              <a:tblGrid>
                <a:gridCol w="1294427">
                  <a:extLst>
                    <a:ext uri="{9D8B030D-6E8A-4147-A177-3AD203B41FA5}">
                      <a16:colId xmlns:a16="http://schemas.microsoft.com/office/drawing/2014/main" val="3070431549"/>
                    </a:ext>
                  </a:extLst>
                </a:gridCol>
                <a:gridCol w="1941641">
                  <a:extLst>
                    <a:ext uri="{9D8B030D-6E8A-4147-A177-3AD203B41FA5}">
                      <a16:colId xmlns:a16="http://schemas.microsoft.com/office/drawing/2014/main" val="2139626375"/>
                    </a:ext>
                  </a:extLst>
                </a:gridCol>
                <a:gridCol w="1294427">
                  <a:extLst>
                    <a:ext uri="{9D8B030D-6E8A-4147-A177-3AD203B41FA5}">
                      <a16:colId xmlns:a16="http://schemas.microsoft.com/office/drawing/2014/main" val="294273032"/>
                    </a:ext>
                  </a:extLst>
                </a:gridCol>
                <a:gridCol w="1340602">
                  <a:extLst>
                    <a:ext uri="{9D8B030D-6E8A-4147-A177-3AD203B41FA5}">
                      <a16:colId xmlns:a16="http://schemas.microsoft.com/office/drawing/2014/main" val="2932651173"/>
                    </a:ext>
                  </a:extLst>
                </a:gridCol>
                <a:gridCol w="1248252">
                  <a:extLst>
                    <a:ext uri="{9D8B030D-6E8A-4147-A177-3AD203B41FA5}">
                      <a16:colId xmlns:a16="http://schemas.microsoft.com/office/drawing/2014/main" val="852936940"/>
                    </a:ext>
                  </a:extLst>
                </a:gridCol>
                <a:gridCol w="1294427">
                  <a:extLst>
                    <a:ext uri="{9D8B030D-6E8A-4147-A177-3AD203B41FA5}">
                      <a16:colId xmlns:a16="http://schemas.microsoft.com/office/drawing/2014/main" val="421289472"/>
                    </a:ext>
                  </a:extLst>
                </a:gridCol>
                <a:gridCol w="1307165">
                  <a:extLst>
                    <a:ext uri="{9D8B030D-6E8A-4147-A177-3AD203B41FA5}">
                      <a16:colId xmlns:a16="http://schemas.microsoft.com/office/drawing/2014/main" val="137869058"/>
                    </a:ext>
                  </a:extLst>
                </a:gridCol>
              </a:tblGrid>
              <a:tr h="458109">
                <a:tc rowSpan="2">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序号 </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rowSpan="2">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污染物项目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rowSpan="2">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工艺加热炉</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gridSpan="3">
                  <a:txBody>
                    <a:bodyPr/>
                    <a:lstStyle/>
                    <a:p>
                      <a:pPr algn="ctr" fontAlgn="b"/>
                      <a:r>
                        <a:rPr lang="zh-CN" altLang="en-US" sz="1400" b="1" u="none" strike="noStrike" dirty="0">
                          <a:solidFill>
                            <a:schemeClr val="bg1"/>
                          </a:solidFill>
                          <a:effectLst/>
                          <a:latin typeface="宋体" panose="02010600030101010101" pitchFamily="2" charset="-122"/>
                          <a:ea typeface="宋体" panose="02010600030101010101" pitchFamily="2" charset="-122"/>
                        </a:rPr>
                        <a:t>有机废气排放口</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zh-CN" altLang="en-US"/>
                    </a:p>
                  </a:txBody>
                  <a:tcPr/>
                </a:tc>
                <a:tc hMerge="1">
                  <a:txBody>
                    <a:bodyPr/>
                    <a:lstStyle/>
                    <a:p>
                      <a:endParaRPr lang="zh-CN" altLang="en-US"/>
                    </a:p>
                  </a:txBody>
                  <a:tcPr/>
                </a:tc>
                <a:tc rowSpan="2">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污染物排放监控位置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7670964"/>
                  </a:ext>
                </a:extLst>
              </a:tr>
              <a:tr h="68637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废水处理有机废气收集处理装置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含卤代烃有机废气</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其他有机废气</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vMerge="1">
                  <a:txBody>
                    <a:bodyPr/>
                    <a:lstStyle/>
                    <a:p>
                      <a:endParaRPr lang="zh-CN" altLang="en-US"/>
                    </a:p>
                  </a:txBody>
                  <a:tcPr/>
                </a:tc>
                <a:extLst>
                  <a:ext uri="{0D108BD9-81ED-4DB2-BD59-A6C34878D82A}">
                    <a16:rowId xmlns:a16="http://schemas.microsoft.com/office/drawing/2014/main" val="222778832"/>
                  </a:ext>
                </a:extLst>
              </a:tr>
              <a:tr h="293342">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颗粒物</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20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车间或生产设施排气筒</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5088908"/>
                  </a:ext>
                </a:extLst>
              </a:tr>
              <a:tr h="293342">
                <a:tc>
                  <a:txBody>
                    <a:bodyPr/>
                    <a:lstStyle/>
                    <a:p>
                      <a:pPr algn="ctr" fontAlgn="ctr"/>
                      <a:r>
                        <a:rPr lang="en-US" altLang="zh-CN" sz="1400" u="none" strike="noStrike">
                          <a:effectLst/>
                          <a:latin typeface="宋体" panose="02010600030101010101" pitchFamily="2" charset="-122"/>
                          <a:ea typeface="宋体" panose="02010600030101010101" pitchFamily="2" charset="-122"/>
                        </a:rPr>
                        <a:t>2</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二氧化硫</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100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638468346"/>
                  </a:ext>
                </a:extLst>
              </a:tr>
              <a:tr h="660018">
                <a:tc>
                  <a:txBody>
                    <a:bodyPr/>
                    <a:lstStyle/>
                    <a:p>
                      <a:pPr algn="ctr" fontAlgn="ctr"/>
                      <a:r>
                        <a:rPr lang="en-US" altLang="zh-CN" sz="1400" u="none" strike="noStrike">
                          <a:effectLst/>
                          <a:latin typeface="宋体" panose="02010600030101010101" pitchFamily="2" charset="-122"/>
                          <a:ea typeface="宋体" panose="02010600030101010101" pitchFamily="2" charset="-122"/>
                        </a:rPr>
                        <a:t>3</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氮氧化物</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150</a:t>
                      </a:r>
                      <a:br>
                        <a:rPr lang="en-US" altLang="zh-CN" sz="1400" u="none" strike="noStrike" dirty="0">
                          <a:effectLst/>
                          <a:latin typeface="宋体" panose="02010600030101010101" pitchFamily="2" charset="-122"/>
                          <a:ea typeface="宋体" panose="02010600030101010101" pitchFamily="2" charset="-122"/>
                        </a:rPr>
                      </a:br>
                      <a:r>
                        <a:rPr lang="en-US" altLang="zh-CN" sz="1400" u="none" strike="noStrike" dirty="0">
                          <a:effectLst/>
                          <a:latin typeface="宋体" panose="02010600030101010101" pitchFamily="2" charset="-122"/>
                          <a:ea typeface="宋体" panose="02010600030101010101" pitchFamily="2" charset="-122"/>
                        </a:rPr>
                        <a:t>180</a:t>
                      </a:r>
                      <a:r>
                        <a:rPr lang="zh-CN" altLang="en-US" sz="1400" u="none" strike="noStrike" dirty="0">
                          <a:effectLst/>
                          <a:latin typeface="宋体" panose="02010600030101010101" pitchFamily="2" charset="-122"/>
                          <a:ea typeface="宋体" panose="02010600030101010101" pitchFamily="2" charset="-122"/>
                        </a:rPr>
                        <a:t>（</a:t>
                      </a:r>
                      <a:r>
                        <a:rPr lang="en-US" altLang="zh-CN" sz="1400" u="none" strike="noStrike" dirty="0">
                          <a:effectLst/>
                          <a:latin typeface="宋体" panose="02010600030101010101" pitchFamily="2" charset="-122"/>
                          <a:ea typeface="宋体" panose="02010600030101010101" pitchFamily="2" charset="-122"/>
                        </a:rPr>
                        <a:t>2</a:t>
                      </a:r>
                      <a:r>
                        <a:rPr lang="zh-CN" altLang="en-US" sz="1400" u="none" strike="noStrike" dirty="0">
                          <a:effectLst/>
                          <a:latin typeface="宋体" panose="02010600030101010101" pitchFamily="2" charset="-122"/>
                          <a:ea typeface="宋体" panose="02010600030101010101" pitchFamily="2" charset="-122"/>
                        </a:rPr>
                        <a:t>）</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4256698805"/>
                  </a:ext>
                </a:extLst>
              </a:tr>
              <a:tr h="586683">
                <a:tc>
                  <a:txBody>
                    <a:bodyPr/>
                    <a:lstStyle/>
                    <a:p>
                      <a:pPr algn="ctr" fontAlgn="ctr"/>
                      <a:r>
                        <a:rPr lang="en-US" altLang="zh-CN" sz="1400" u="none" strike="noStrike">
                          <a:effectLst/>
                          <a:latin typeface="宋体" panose="02010600030101010101" pitchFamily="2" charset="-122"/>
                          <a:ea typeface="宋体" panose="02010600030101010101" pitchFamily="2" charset="-122"/>
                        </a:rPr>
                        <a:t>4</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非甲烷总烃</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120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去除效率≥</a:t>
                      </a:r>
                      <a:r>
                        <a:rPr lang="en-US" altLang="zh-CN" sz="1400" u="none" strike="noStrike" dirty="0">
                          <a:effectLst/>
                          <a:latin typeface="宋体" panose="02010600030101010101" pitchFamily="2" charset="-122"/>
                          <a:ea typeface="宋体" panose="02010600030101010101" pitchFamily="2" charset="-122"/>
                        </a:rPr>
                        <a:t>95%</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去除效率≥</a:t>
                      </a:r>
                      <a:r>
                        <a:rPr lang="en-US" altLang="zh-CN" sz="1400" u="none" strike="noStrike">
                          <a:effectLst/>
                          <a:latin typeface="宋体" panose="02010600030101010101" pitchFamily="2" charset="-122"/>
                          <a:ea typeface="宋体" panose="02010600030101010101" pitchFamily="2" charset="-122"/>
                        </a:rPr>
                        <a:t>95%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1832295035"/>
                  </a:ext>
                </a:extLst>
              </a:tr>
              <a:tr h="293342">
                <a:tc>
                  <a:txBody>
                    <a:bodyPr/>
                    <a:lstStyle/>
                    <a:p>
                      <a:pPr algn="ctr" fontAlgn="ctr"/>
                      <a:r>
                        <a:rPr lang="en-US" altLang="zh-CN" sz="1400" u="none" strike="noStrike">
                          <a:effectLst/>
                          <a:latin typeface="宋体" panose="02010600030101010101" pitchFamily="2" charset="-122"/>
                          <a:ea typeface="宋体" panose="02010600030101010101" pitchFamily="2" charset="-122"/>
                        </a:rPr>
                        <a:t>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氯化氢</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30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2140458417"/>
                  </a:ext>
                </a:extLst>
              </a:tr>
              <a:tr h="293342">
                <a:tc>
                  <a:txBody>
                    <a:bodyPr/>
                    <a:lstStyle/>
                    <a:p>
                      <a:pPr algn="ctr" fontAlgn="ctr"/>
                      <a:r>
                        <a:rPr lang="en-US" altLang="zh-CN" sz="1400" u="none" strike="noStrike">
                          <a:effectLst/>
                          <a:latin typeface="宋体" panose="02010600030101010101" pitchFamily="2" charset="-122"/>
                          <a:ea typeface="宋体" panose="02010600030101010101" pitchFamily="2" charset="-122"/>
                        </a:rPr>
                        <a:t>6</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氟化氢</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2117361652"/>
                  </a:ext>
                </a:extLst>
              </a:tr>
              <a:tr h="293342">
                <a:tc>
                  <a:txBody>
                    <a:bodyPr/>
                    <a:lstStyle/>
                    <a:p>
                      <a:pPr algn="ctr" fontAlgn="ctr"/>
                      <a:r>
                        <a:rPr lang="en-US" altLang="zh-CN" sz="1400" u="none" strike="noStrike">
                          <a:effectLst/>
                          <a:latin typeface="宋体" panose="02010600030101010101" pitchFamily="2" charset="-122"/>
                          <a:ea typeface="宋体" panose="02010600030101010101" pitchFamily="2" charset="-122"/>
                        </a:rPr>
                        <a:t>7</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溴化氢</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5.0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1877734447"/>
                  </a:ext>
                </a:extLst>
              </a:tr>
              <a:tr h="293342">
                <a:tc>
                  <a:txBody>
                    <a:bodyPr/>
                    <a:lstStyle/>
                    <a:p>
                      <a:pPr algn="ctr" fontAlgn="ctr"/>
                      <a:r>
                        <a:rPr lang="en-US" altLang="zh-CN" sz="1400" u="none" strike="noStrike">
                          <a:effectLst/>
                          <a:latin typeface="宋体" panose="02010600030101010101" pitchFamily="2" charset="-122"/>
                          <a:ea typeface="宋体" panose="02010600030101010101" pitchFamily="2" charset="-122"/>
                        </a:rPr>
                        <a:t>8</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氯气</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4</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5.0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132650880"/>
                  </a:ext>
                </a:extLst>
              </a:tr>
              <a:tr h="586683">
                <a:tc>
                  <a:txBody>
                    <a:bodyPr/>
                    <a:lstStyle/>
                    <a:p>
                      <a:pPr algn="ctr" fontAlgn="ctr"/>
                      <a:r>
                        <a:rPr lang="en-US" altLang="zh-CN" sz="1400" u="none" strike="noStrike">
                          <a:effectLst/>
                          <a:latin typeface="宋体" panose="02010600030101010101" pitchFamily="2" charset="-122"/>
                          <a:ea typeface="宋体" panose="02010600030101010101" pitchFamily="2" charset="-122"/>
                        </a:rPr>
                        <a:t>9</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废气有机特征污染物</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15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　</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3982465795"/>
                  </a:ext>
                </a:extLst>
              </a:tr>
            </a:tbl>
          </a:graphicData>
        </a:graphic>
      </p:graphicFrame>
    </p:spTree>
    <p:extLst>
      <p:ext uri="{BB962C8B-B14F-4D97-AF65-F5344CB8AC3E}">
        <p14:creationId xmlns:p14="http://schemas.microsoft.com/office/powerpoint/2010/main" val="76982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8671" y="305191"/>
            <a:ext cx="10381368" cy="615553"/>
          </a:xfrm>
          <a:prstGeom prst="rect">
            <a:avLst/>
          </a:prstGeom>
        </p:spPr>
        <p:txBody>
          <a:bodyPr wrap="none">
            <a:spAutoFit/>
          </a:bodyPr>
          <a:lstStyle/>
          <a:p>
            <a:r>
              <a:rPr lang="zh-CN" altLang="en-US" sz="3400" b="1" dirty="0">
                <a:solidFill>
                  <a:schemeClr val="bg1"/>
                </a:solidFill>
                <a:latin typeface="微软雅黑" panose="020B0503020204020204" pitchFamily="34" charset="-122"/>
                <a:ea typeface="微软雅黑" panose="020B0503020204020204" pitchFamily="34" charset="-122"/>
              </a:rPr>
              <a:t>石油化学工业污染物排放标准（</a:t>
            </a:r>
            <a:r>
              <a:rPr lang="en-US" altLang="zh-CN" sz="3400" b="1" dirty="0">
                <a:solidFill>
                  <a:schemeClr val="bg1"/>
                </a:solidFill>
                <a:latin typeface="微软雅黑" panose="020B0503020204020204" pitchFamily="34" charset="-122"/>
                <a:ea typeface="微软雅黑" panose="020B0503020204020204" pitchFamily="34" charset="-122"/>
              </a:rPr>
              <a:t>GB 31571—2015</a:t>
            </a:r>
            <a:r>
              <a:rPr lang="zh-CN" altLang="en-US" sz="3400" b="1" dirty="0">
                <a:solidFill>
                  <a:schemeClr val="bg1"/>
                </a:solidFill>
                <a:latin typeface="微软雅黑" panose="020B0503020204020204" pitchFamily="34" charset="-122"/>
                <a:ea typeface="微软雅黑" panose="020B0503020204020204" pitchFamily="34" charset="-122"/>
              </a:rPr>
              <a:t>）</a:t>
            </a:r>
          </a:p>
        </p:txBody>
      </p:sp>
      <p:sp>
        <p:nvSpPr>
          <p:cNvPr id="4" name="Rectangle 2"/>
          <p:cNvSpPr txBox="1">
            <a:spLocks noRot="1" noChangeArrowheads="1"/>
          </p:cNvSpPr>
          <p:nvPr/>
        </p:nvSpPr>
        <p:spPr>
          <a:xfrm>
            <a:off x="827768" y="1163183"/>
            <a:ext cx="10025289" cy="71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日起新建企业实施，</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日起全面实施 </a:t>
            </a:r>
          </a:p>
          <a:p>
            <a:pPr>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517233478"/>
              </p:ext>
            </p:extLst>
          </p:nvPr>
        </p:nvGraphicFramePr>
        <p:xfrm>
          <a:off x="1143004" y="1806120"/>
          <a:ext cx="9720938" cy="4883274"/>
        </p:xfrm>
        <a:graphic>
          <a:graphicData uri="http://schemas.openxmlformats.org/drawingml/2006/table">
            <a:tbl>
              <a:tblPr>
                <a:tableStyleId>{5C22544A-7EE6-4342-B048-85BDC9FD1C3A}</a:tableStyleId>
              </a:tblPr>
              <a:tblGrid>
                <a:gridCol w="1296125">
                  <a:extLst>
                    <a:ext uri="{9D8B030D-6E8A-4147-A177-3AD203B41FA5}">
                      <a16:colId xmlns:a16="http://schemas.microsoft.com/office/drawing/2014/main" val="2377379329"/>
                    </a:ext>
                  </a:extLst>
                </a:gridCol>
                <a:gridCol w="1944188">
                  <a:extLst>
                    <a:ext uri="{9D8B030D-6E8A-4147-A177-3AD203B41FA5}">
                      <a16:colId xmlns:a16="http://schemas.microsoft.com/office/drawing/2014/main" val="2607872697"/>
                    </a:ext>
                  </a:extLst>
                </a:gridCol>
                <a:gridCol w="1296125">
                  <a:extLst>
                    <a:ext uri="{9D8B030D-6E8A-4147-A177-3AD203B41FA5}">
                      <a16:colId xmlns:a16="http://schemas.microsoft.com/office/drawing/2014/main" val="1595701175"/>
                    </a:ext>
                  </a:extLst>
                </a:gridCol>
                <a:gridCol w="1296125">
                  <a:extLst>
                    <a:ext uri="{9D8B030D-6E8A-4147-A177-3AD203B41FA5}">
                      <a16:colId xmlns:a16="http://schemas.microsoft.com/office/drawing/2014/main" val="2254059483"/>
                    </a:ext>
                  </a:extLst>
                </a:gridCol>
                <a:gridCol w="1296125">
                  <a:extLst>
                    <a:ext uri="{9D8B030D-6E8A-4147-A177-3AD203B41FA5}">
                      <a16:colId xmlns:a16="http://schemas.microsoft.com/office/drawing/2014/main" val="2078994731"/>
                    </a:ext>
                  </a:extLst>
                </a:gridCol>
                <a:gridCol w="1296125">
                  <a:extLst>
                    <a:ext uri="{9D8B030D-6E8A-4147-A177-3AD203B41FA5}">
                      <a16:colId xmlns:a16="http://schemas.microsoft.com/office/drawing/2014/main" val="2915007480"/>
                    </a:ext>
                  </a:extLst>
                </a:gridCol>
                <a:gridCol w="1296125">
                  <a:extLst>
                    <a:ext uri="{9D8B030D-6E8A-4147-A177-3AD203B41FA5}">
                      <a16:colId xmlns:a16="http://schemas.microsoft.com/office/drawing/2014/main" val="2080366569"/>
                    </a:ext>
                  </a:extLst>
                </a:gridCol>
              </a:tblGrid>
              <a:tr h="381909">
                <a:tc rowSpan="2">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序号 </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污染物项目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工艺加热炉</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fontAlgn="b"/>
                      <a:r>
                        <a:rPr lang="zh-CN" altLang="en-US" sz="1400" b="1" u="none" strike="noStrike" dirty="0">
                          <a:solidFill>
                            <a:schemeClr val="bg1"/>
                          </a:solidFill>
                          <a:effectLst/>
                          <a:latin typeface="宋体" panose="02010600030101010101" pitchFamily="2" charset="-122"/>
                          <a:ea typeface="宋体" panose="02010600030101010101" pitchFamily="2" charset="-122"/>
                        </a:rPr>
                        <a:t>有机废气排放口</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zh-CN" altLang="en-US"/>
                    </a:p>
                  </a:txBody>
                  <a:tcPr/>
                </a:tc>
                <a:tc hMerge="1">
                  <a:txBody>
                    <a:bodyPr/>
                    <a:lstStyle/>
                    <a:p>
                      <a:endParaRPr lang="zh-CN" altLang="en-US"/>
                    </a:p>
                  </a:txBody>
                  <a:tcPr/>
                </a:tc>
                <a:tc rowSpan="2">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污染物排放监控位置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820535597"/>
                  </a:ext>
                </a:extLst>
              </a:tr>
              <a:tr h="81905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废水处理有机废气收集处理装置</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含卤代烃有机废气</a:t>
                      </a:r>
                      <a:r>
                        <a:rPr lang="zh-CN" altLang="en-US" sz="1400" b="1" u="none" strike="noStrike" baseline="30000" dirty="0">
                          <a:solidFill>
                            <a:schemeClr val="bg1"/>
                          </a:solidFill>
                          <a:effectLst/>
                          <a:latin typeface="宋体" panose="02010600030101010101" pitchFamily="2" charset="-122"/>
                          <a:ea typeface="宋体" panose="02010600030101010101" pitchFamily="2" charset="-122"/>
                        </a:rPr>
                        <a:t>（</a:t>
                      </a:r>
                      <a:r>
                        <a:rPr lang="en-US" altLang="zh-CN" sz="1400" b="1" u="none" strike="noStrike" baseline="30000" dirty="0">
                          <a:solidFill>
                            <a:schemeClr val="bg1"/>
                          </a:solidFill>
                          <a:effectLst/>
                          <a:latin typeface="宋体" panose="02010600030101010101" pitchFamily="2" charset="-122"/>
                          <a:ea typeface="宋体" panose="02010600030101010101" pitchFamily="2" charset="-122"/>
                        </a:rPr>
                        <a:t>1</a:t>
                      </a:r>
                      <a:r>
                        <a:rPr lang="zh-CN" altLang="en-US" sz="1400" b="1" u="none" strike="noStrike" baseline="30000" dirty="0">
                          <a:solidFill>
                            <a:schemeClr val="bg1"/>
                          </a:solidFill>
                          <a:effectLst/>
                          <a:latin typeface="宋体" panose="02010600030101010101" pitchFamily="2" charset="-122"/>
                          <a:ea typeface="宋体" panose="02010600030101010101" pitchFamily="2" charset="-122"/>
                        </a:rPr>
                        <a:t>）</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ctr"/>
                      <a:r>
                        <a:rPr lang="zh-CN" altLang="en-US" sz="1400" b="1" u="none" strike="noStrike" dirty="0">
                          <a:solidFill>
                            <a:schemeClr val="bg1"/>
                          </a:solidFill>
                          <a:effectLst/>
                          <a:latin typeface="宋体" panose="02010600030101010101" pitchFamily="2" charset="-122"/>
                          <a:ea typeface="宋体" panose="02010600030101010101" pitchFamily="2" charset="-122"/>
                        </a:rPr>
                        <a:t>其他有机废气</a:t>
                      </a:r>
                      <a:r>
                        <a:rPr lang="zh-CN" altLang="en-US" sz="1400" b="1" u="none" strike="noStrike" baseline="30000" dirty="0">
                          <a:solidFill>
                            <a:schemeClr val="bg1"/>
                          </a:solidFill>
                          <a:effectLst/>
                          <a:latin typeface="宋体" panose="02010600030101010101" pitchFamily="2" charset="-122"/>
                          <a:ea typeface="宋体" panose="02010600030101010101" pitchFamily="2" charset="-122"/>
                        </a:rPr>
                        <a:t>（</a:t>
                      </a:r>
                      <a:r>
                        <a:rPr lang="en-US" altLang="zh-CN" sz="1400" b="1" u="none" strike="noStrike" baseline="30000" dirty="0">
                          <a:solidFill>
                            <a:schemeClr val="bg1"/>
                          </a:solidFill>
                          <a:effectLst/>
                          <a:latin typeface="宋体" panose="02010600030101010101" pitchFamily="2" charset="-122"/>
                          <a:ea typeface="宋体" panose="02010600030101010101" pitchFamily="2" charset="-122"/>
                        </a:rPr>
                        <a:t>1</a:t>
                      </a:r>
                      <a:r>
                        <a:rPr lang="zh-CN" altLang="en-US" sz="1400" b="1" u="none" strike="noStrike" baseline="30000" dirty="0">
                          <a:solidFill>
                            <a:schemeClr val="bg1"/>
                          </a:solidFill>
                          <a:effectLst/>
                          <a:latin typeface="宋体" panose="02010600030101010101" pitchFamily="2" charset="-122"/>
                          <a:ea typeface="宋体" panose="02010600030101010101" pitchFamily="2" charset="-122"/>
                        </a:rPr>
                        <a:t>）</a:t>
                      </a:r>
                      <a:endParaRPr lang="zh-CN" altLang="en-US" sz="14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endParaRPr lang="zh-CN" altLang="en-US"/>
                    </a:p>
                  </a:txBody>
                  <a:tcPr/>
                </a:tc>
                <a:extLst>
                  <a:ext uri="{0D108BD9-81ED-4DB2-BD59-A6C34878D82A}">
                    <a16:rowId xmlns:a16="http://schemas.microsoft.com/office/drawing/2014/main" val="1482722769"/>
                  </a:ext>
                </a:extLst>
              </a:tr>
              <a:tr h="447065">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颗粒物</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20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车间或生产设施排气筒</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872717"/>
                  </a:ext>
                </a:extLst>
              </a:tr>
              <a:tr h="235478">
                <a:tc>
                  <a:txBody>
                    <a:bodyPr/>
                    <a:lstStyle/>
                    <a:p>
                      <a:pPr algn="ctr" fontAlgn="ctr"/>
                      <a:r>
                        <a:rPr lang="en-US" altLang="zh-CN" sz="1400" u="none" strike="noStrike">
                          <a:effectLst/>
                          <a:latin typeface="宋体" panose="02010600030101010101" pitchFamily="2" charset="-122"/>
                          <a:ea typeface="宋体" panose="02010600030101010101" pitchFamily="2" charset="-122"/>
                        </a:rPr>
                        <a:t>2</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二氧化硫</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2098140292"/>
                  </a:ext>
                </a:extLst>
              </a:tr>
              <a:tr h="552859">
                <a:tc>
                  <a:txBody>
                    <a:bodyPr/>
                    <a:lstStyle/>
                    <a:p>
                      <a:pPr algn="ctr" fontAlgn="ctr"/>
                      <a:r>
                        <a:rPr lang="en-US" altLang="zh-CN" sz="1400" u="none" strike="noStrike">
                          <a:effectLst/>
                          <a:latin typeface="宋体" panose="02010600030101010101" pitchFamily="2" charset="-122"/>
                          <a:ea typeface="宋体" panose="02010600030101010101" pitchFamily="2" charset="-122"/>
                        </a:rPr>
                        <a:t>3</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氮氧化物</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100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3345751305"/>
                  </a:ext>
                </a:extLst>
              </a:tr>
              <a:tr h="491430">
                <a:tc>
                  <a:txBody>
                    <a:bodyPr/>
                    <a:lstStyle/>
                    <a:p>
                      <a:pPr algn="ctr" fontAlgn="ctr"/>
                      <a:r>
                        <a:rPr lang="en-US" altLang="zh-CN" sz="1400" u="none" strike="noStrike">
                          <a:effectLst/>
                          <a:latin typeface="宋体" panose="02010600030101010101" pitchFamily="2" charset="-122"/>
                          <a:ea typeface="宋体" panose="02010600030101010101" pitchFamily="2" charset="-122"/>
                        </a:rPr>
                        <a:t>4</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非甲烷总烃</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120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去除效率≥</a:t>
                      </a:r>
                      <a:r>
                        <a:rPr lang="en-US" altLang="zh-CN" sz="1400" u="none" strike="noStrike" dirty="0">
                          <a:effectLst/>
                          <a:latin typeface="宋体" panose="02010600030101010101" pitchFamily="2" charset="-122"/>
                          <a:ea typeface="宋体" panose="02010600030101010101" pitchFamily="2" charset="-122"/>
                        </a:rPr>
                        <a:t>97%</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去除效率≥</a:t>
                      </a:r>
                      <a:r>
                        <a:rPr lang="en-US" altLang="zh-CN" sz="1400" u="none" strike="noStrike" dirty="0">
                          <a:effectLst/>
                          <a:latin typeface="宋体" panose="02010600030101010101" pitchFamily="2" charset="-122"/>
                          <a:ea typeface="宋体" panose="02010600030101010101" pitchFamily="2" charset="-122"/>
                        </a:rPr>
                        <a:t>97%</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339173096"/>
                  </a:ext>
                </a:extLst>
              </a:tr>
              <a:tr h="245715">
                <a:tc>
                  <a:txBody>
                    <a:bodyPr/>
                    <a:lstStyle/>
                    <a:p>
                      <a:pPr algn="ctr" fontAlgn="ctr"/>
                      <a:r>
                        <a:rPr lang="en-US" altLang="zh-CN" sz="1400" u="none" strike="noStrike">
                          <a:effectLst/>
                          <a:latin typeface="宋体" panose="02010600030101010101" pitchFamily="2" charset="-122"/>
                          <a:ea typeface="宋体" panose="02010600030101010101" pitchFamily="2" charset="-122"/>
                        </a:rPr>
                        <a:t>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氯化氢</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30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2552343842"/>
                  </a:ext>
                </a:extLst>
              </a:tr>
              <a:tr h="245715">
                <a:tc>
                  <a:txBody>
                    <a:bodyPr/>
                    <a:lstStyle/>
                    <a:p>
                      <a:pPr algn="ctr" fontAlgn="ctr"/>
                      <a:r>
                        <a:rPr lang="en-US" altLang="zh-CN" sz="1400" u="none" strike="noStrike">
                          <a:effectLst/>
                          <a:latin typeface="宋体" panose="02010600030101010101" pitchFamily="2" charset="-122"/>
                          <a:ea typeface="宋体" panose="02010600030101010101" pitchFamily="2" charset="-122"/>
                        </a:rPr>
                        <a:t>6</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氟化氢</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2646840217"/>
                  </a:ext>
                </a:extLst>
              </a:tr>
              <a:tr h="245715">
                <a:tc>
                  <a:txBody>
                    <a:bodyPr/>
                    <a:lstStyle/>
                    <a:p>
                      <a:pPr algn="ctr" fontAlgn="ctr"/>
                      <a:r>
                        <a:rPr lang="en-US" altLang="zh-CN" sz="1400" u="none" strike="noStrike">
                          <a:effectLst/>
                          <a:latin typeface="宋体" panose="02010600030101010101" pitchFamily="2" charset="-122"/>
                          <a:ea typeface="宋体" panose="02010600030101010101" pitchFamily="2" charset="-122"/>
                        </a:rPr>
                        <a:t>7</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溴化氢</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5.0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4235253652"/>
                  </a:ext>
                </a:extLst>
              </a:tr>
              <a:tr h="245715">
                <a:tc>
                  <a:txBody>
                    <a:bodyPr/>
                    <a:lstStyle/>
                    <a:p>
                      <a:pPr algn="ctr" fontAlgn="ctr"/>
                      <a:r>
                        <a:rPr lang="en-US" altLang="zh-CN" sz="1400" u="none" strike="noStrike">
                          <a:effectLst/>
                          <a:latin typeface="宋体" panose="02010600030101010101" pitchFamily="2" charset="-122"/>
                          <a:ea typeface="宋体" panose="02010600030101010101" pitchFamily="2" charset="-122"/>
                        </a:rPr>
                        <a:t>8</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氯气</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4</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5.0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latin typeface="宋体" panose="02010600030101010101" pitchFamily="2" charset="-122"/>
                          <a:ea typeface="宋体" panose="02010600030101010101" pitchFamily="2" charset="-122"/>
                        </a:rPr>
                        <a:t>-</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val="843152810"/>
                  </a:ext>
                </a:extLst>
              </a:tr>
              <a:tr h="491430">
                <a:tc>
                  <a:txBody>
                    <a:bodyPr/>
                    <a:lstStyle/>
                    <a:p>
                      <a:pPr algn="ctr" fontAlgn="ctr"/>
                      <a:r>
                        <a:rPr lang="en-US" altLang="zh-CN" sz="1400" u="none" strike="noStrike">
                          <a:effectLst/>
                          <a:latin typeface="宋体" panose="02010600030101010101" pitchFamily="2" charset="-122"/>
                          <a:ea typeface="宋体" panose="02010600030101010101" pitchFamily="2" charset="-122"/>
                        </a:rPr>
                        <a:t>9</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400" u="none" strike="noStrike">
                          <a:effectLst/>
                          <a:latin typeface="宋体" panose="02010600030101010101" pitchFamily="2" charset="-122"/>
                          <a:ea typeface="宋体" panose="02010600030101010101" pitchFamily="2" charset="-122"/>
                        </a:rPr>
                        <a:t>废气有机特征污染物</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effectLst/>
                          <a:latin typeface="宋体" panose="02010600030101010101" pitchFamily="2" charset="-122"/>
                          <a:ea typeface="宋体" panose="02010600030101010101" pitchFamily="2" charset="-122"/>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zh-CN" altLang="en-US" sz="1400" u="none" strike="noStrike" dirty="0">
                          <a:effectLst/>
                          <a:latin typeface="宋体" panose="02010600030101010101" pitchFamily="2" charset="-122"/>
                          <a:ea typeface="宋体" panose="02010600030101010101" pitchFamily="2" charset="-122"/>
                        </a:rPr>
                        <a:t>有机特征污染物及排放浓度限值</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87238146"/>
                  </a:ext>
                </a:extLst>
              </a:tr>
              <a:tr h="481192">
                <a:tc gridSpan="7">
                  <a:txBody>
                    <a:bodyPr/>
                    <a:lstStyle/>
                    <a:p>
                      <a:pPr algn="l" fontAlgn="t"/>
                      <a:r>
                        <a:rPr lang="zh-CN" altLang="en-US" sz="1400" u="none" strike="noStrike" dirty="0">
                          <a:effectLst/>
                          <a:latin typeface="宋体" panose="02010600030101010101" pitchFamily="2" charset="-122"/>
                          <a:ea typeface="宋体" panose="02010600030101010101" pitchFamily="2" charset="-122"/>
                        </a:rPr>
                        <a:t>注：（</a:t>
                      </a:r>
                      <a:r>
                        <a:rPr lang="en-US" altLang="zh-CN" sz="1400" u="none" strike="noStrike" dirty="0">
                          <a:effectLst/>
                          <a:latin typeface="宋体" panose="02010600030101010101" pitchFamily="2" charset="-122"/>
                          <a:ea typeface="宋体" panose="02010600030101010101" pitchFamily="2" charset="-122"/>
                        </a:rPr>
                        <a:t>1</a:t>
                      </a:r>
                      <a:r>
                        <a:rPr lang="zh-CN" altLang="en-US" sz="1400" u="none" strike="noStrike" dirty="0">
                          <a:effectLst/>
                          <a:latin typeface="宋体" panose="02010600030101010101" pitchFamily="2" charset="-122"/>
                          <a:ea typeface="宋体" panose="02010600030101010101" pitchFamily="2" charset="-122"/>
                        </a:rPr>
                        <a:t>）有机废气中若含有颗粒物、二氧化硫或氮氢化物，执行工艺加热炉相应污染物控制要求。</a:t>
                      </a:r>
                      <a:br>
                        <a:rPr lang="zh-CN" altLang="en-US" sz="1400" u="none" strike="noStrike" dirty="0">
                          <a:effectLst/>
                          <a:latin typeface="宋体" panose="02010600030101010101" pitchFamily="2" charset="-122"/>
                          <a:ea typeface="宋体" panose="02010600030101010101" pitchFamily="2" charset="-122"/>
                        </a:rPr>
                      </a:br>
                      <a:r>
                        <a:rPr lang="zh-CN" altLang="en-US" sz="1400" u="none" strike="noStrike" dirty="0">
                          <a:effectLst/>
                          <a:latin typeface="宋体" panose="02010600030101010101" pitchFamily="2" charset="-122"/>
                          <a:ea typeface="宋体" panose="02010600030101010101" pitchFamily="2" charset="-122"/>
                        </a:rPr>
                        <a:t>    （</a:t>
                      </a:r>
                      <a:r>
                        <a:rPr lang="en-US" altLang="zh-CN" sz="1400" u="none" strike="noStrike" dirty="0">
                          <a:effectLst/>
                          <a:latin typeface="宋体" panose="02010600030101010101" pitchFamily="2" charset="-122"/>
                          <a:ea typeface="宋体" panose="02010600030101010101" pitchFamily="2" charset="-122"/>
                        </a:rPr>
                        <a:t>2</a:t>
                      </a:r>
                      <a:r>
                        <a:rPr lang="zh-CN" altLang="en-US" sz="1400" u="none" strike="noStrike" dirty="0">
                          <a:effectLst/>
                          <a:latin typeface="宋体" panose="02010600030101010101" pitchFamily="2" charset="-122"/>
                          <a:ea typeface="宋体" panose="02010600030101010101" pitchFamily="2" charset="-122"/>
                        </a:rPr>
                        <a:t>）待国家污染物检测方法标准发布后实施。</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04574791"/>
                  </a:ext>
                </a:extLst>
              </a:tr>
            </a:tbl>
          </a:graphicData>
        </a:graphic>
      </p:graphicFrame>
    </p:spTree>
    <p:extLst>
      <p:ext uri="{BB962C8B-B14F-4D97-AF65-F5344CB8AC3E}">
        <p14:creationId xmlns:p14="http://schemas.microsoft.com/office/powerpoint/2010/main" val="250494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2504" y="305192"/>
            <a:ext cx="6186309" cy="646331"/>
          </a:xfrm>
          <a:prstGeom prst="rect">
            <a:avLst/>
          </a:prstGeom>
        </p:spPr>
        <p:txBody>
          <a:bodyPr wrap="none">
            <a:spAutoFit/>
          </a:bodyPr>
          <a:lstStyle/>
          <a:p>
            <a:pPr algn="ctr" eaLnBrk="0" hangingPunct="0">
              <a:defRPr/>
            </a:pPr>
            <a:r>
              <a:rPr lang="zh-CN" altLang="en-US" sz="3600" b="1" dirty="0">
                <a:solidFill>
                  <a:schemeClr val="bg1"/>
                </a:solidFill>
                <a:latin typeface="微软雅黑" panose="020B0503020204020204" pitchFamily="34" charset="-122"/>
                <a:ea typeface="微软雅黑" panose="020B0503020204020204" pitchFamily="34" charset="-122"/>
              </a:rPr>
              <a:t>燃煤机组节能减排升级与改造</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rcRect l="8523" t="6119" r="8549"/>
          <a:stretch>
            <a:fillRect/>
          </a:stretch>
        </p:blipFill>
        <p:spPr>
          <a:xfrm>
            <a:off x="4197201" y="2584134"/>
            <a:ext cx="3379256" cy="2545444"/>
          </a:xfrm>
          <a:custGeom>
            <a:avLst/>
            <a:gdLst>
              <a:gd name="connsiteX0" fmla="*/ 1689628 w 3379256"/>
              <a:gd name="connsiteY0" fmla="*/ 0 h 2545444"/>
              <a:gd name="connsiteX1" fmla="*/ 3379256 w 3379256"/>
              <a:gd name="connsiteY1" fmla="*/ 1272722 h 2545444"/>
              <a:gd name="connsiteX2" fmla="*/ 1689628 w 3379256"/>
              <a:gd name="connsiteY2" fmla="*/ 2545444 h 2545444"/>
              <a:gd name="connsiteX3" fmla="*/ 0 w 3379256"/>
              <a:gd name="connsiteY3" fmla="*/ 1272722 h 2545444"/>
              <a:gd name="connsiteX4" fmla="*/ 1689628 w 3379256"/>
              <a:gd name="connsiteY4" fmla="*/ 0 h 254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256" h="2545444">
                <a:moveTo>
                  <a:pt x="1689628" y="0"/>
                </a:moveTo>
                <a:cubicBezTo>
                  <a:pt x="2622784" y="0"/>
                  <a:pt x="3379256" y="569817"/>
                  <a:pt x="3379256" y="1272722"/>
                </a:cubicBezTo>
                <a:cubicBezTo>
                  <a:pt x="3379256" y="1975627"/>
                  <a:pt x="2622784" y="2545444"/>
                  <a:pt x="1689628" y="2545444"/>
                </a:cubicBezTo>
                <a:cubicBezTo>
                  <a:pt x="756472" y="2545444"/>
                  <a:pt x="0" y="1975627"/>
                  <a:pt x="0" y="1272722"/>
                </a:cubicBezTo>
                <a:cubicBezTo>
                  <a:pt x="0" y="569817"/>
                  <a:pt x="756472" y="0"/>
                  <a:pt x="1689628" y="0"/>
                </a:cubicBezTo>
                <a:close/>
              </a:path>
            </a:pathLst>
          </a:custGeom>
          <a:ln>
            <a:solidFill>
              <a:srgbClr val="00A84C"/>
            </a:solidFill>
          </a:ln>
        </p:spPr>
      </p:pic>
      <p:cxnSp>
        <p:nvCxnSpPr>
          <p:cNvPr id="9" name="直接连接符 8"/>
          <p:cNvCxnSpPr/>
          <p:nvPr/>
        </p:nvCxnSpPr>
        <p:spPr>
          <a:xfrm flipV="1">
            <a:off x="108857" y="3886200"/>
            <a:ext cx="3962400" cy="0"/>
          </a:xfrm>
          <a:prstGeom prst="line">
            <a:avLst/>
          </a:prstGeom>
          <a:ln w="6350">
            <a:solidFill>
              <a:srgbClr val="00A84C"/>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685314" y="3820886"/>
            <a:ext cx="3962400" cy="0"/>
          </a:xfrm>
          <a:prstGeom prst="line">
            <a:avLst/>
          </a:prstGeom>
          <a:ln w="6350">
            <a:solidFill>
              <a:srgbClr val="00A84C"/>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flipV="1">
            <a:off x="5327399" y="1878943"/>
            <a:ext cx="1080000" cy="0"/>
          </a:xfrm>
          <a:prstGeom prst="line">
            <a:avLst/>
          </a:prstGeom>
          <a:ln w="6350">
            <a:solidFill>
              <a:srgbClr val="00A84C"/>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flipV="1">
            <a:off x="5327399" y="5830457"/>
            <a:ext cx="1080000" cy="0"/>
          </a:xfrm>
          <a:prstGeom prst="line">
            <a:avLst/>
          </a:prstGeom>
          <a:ln w="6350">
            <a:solidFill>
              <a:srgbClr val="00A84C"/>
            </a:solidFill>
            <a:prstDash val="soli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51962" y="1217338"/>
            <a:ext cx="2133600" cy="540000"/>
            <a:chOff x="2623459" y="1306285"/>
            <a:chExt cx="2133600" cy="540000"/>
          </a:xfrm>
        </p:grpSpPr>
        <p:sp>
          <p:nvSpPr>
            <p:cNvPr id="15" name="矩形: 圆角 14"/>
            <p:cNvSpPr/>
            <p:nvPr/>
          </p:nvSpPr>
          <p:spPr>
            <a:xfrm>
              <a:off x="2623459" y="1306285"/>
              <a:ext cx="2133600" cy="540000"/>
            </a:xfrm>
            <a:prstGeom prst="round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695930" y="1349829"/>
              <a:ext cx="2031325" cy="461665"/>
            </a:xfrm>
            <a:prstGeom prst="rect">
              <a:avLst/>
            </a:prstGeom>
            <a:noFill/>
          </p:spPr>
          <p:txBody>
            <a:bodyPr wrap="none">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rPr>
                <a:t>新建燃煤机组</a:t>
              </a:r>
            </a:p>
          </p:txBody>
        </p:sp>
      </p:grpSp>
      <p:grpSp>
        <p:nvGrpSpPr>
          <p:cNvPr id="17" name="组合 16"/>
          <p:cNvGrpSpPr/>
          <p:nvPr/>
        </p:nvGrpSpPr>
        <p:grpSpPr>
          <a:xfrm>
            <a:off x="9571833" y="4165232"/>
            <a:ext cx="2133600" cy="540000"/>
            <a:chOff x="2623459" y="1306285"/>
            <a:chExt cx="2133600" cy="540000"/>
          </a:xfrm>
        </p:grpSpPr>
        <p:sp>
          <p:nvSpPr>
            <p:cNvPr id="18" name="矩形: 圆角 17"/>
            <p:cNvSpPr/>
            <p:nvPr/>
          </p:nvSpPr>
          <p:spPr>
            <a:xfrm>
              <a:off x="2623459" y="1306285"/>
              <a:ext cx="2133600" cy="540000"/>
            </a:xfrm>
            <a:prstGeom prst="round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695930" y="1349829"/>
              <a:ext cx="2031325" cy="461665"/>
            </a:xfrm>
            <a:prstGeom prst="rect">
              <a:avLst/>
            </a:prstGeom>
            <a:noFill/>
          </p:spPr>
          <p:txBody>
            <a:bodyPr wrap="none">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rPr>
                <a:t>落后机组淘汰</a:t>
              </a:r>
            </a:p>
          </p:txBody>
        </p:sp>
      </p:grpSp>
      <p:grpSp>
        <p:nvGrpSpPr>
          <p:cNvPr id="20" name="组合 19"/>
          <p:cNvGrpSpPr/>
          <p:nvPr/>
        </p:nvGrpSpPr>
        <p:grpSpPr>
          <a:xfrm>
            <a:off x="239487" y="4188865"/>
            <a:ext cx="2177607" cy="540000"/>
            <a:chOff x="2623459" y="1306285"/>
            <a:chExt cx="2177607" cy="540000"/>
          </a:xfrm>
        </p:grpSpPr>
        <p:sp>
          <p:nvSpPr>
            <p:cNvPr id="21" name="矩形: 圆角 20"/>
            <p:cNvSpPr/>
            <p:nvPr/>
          </p:nvSpPr>
          <p:spPr>
            <a:xfrm>
              <a:off x="2623459" y="1306285"/>
              <a:ext cx="2133600" cy="540000"/>
            </a:xfrm>
            <a:prstGeom prst="round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641500" y="1360715"/>
              <a:ext cx="2159566" cy="430887"/>
            </a:xfrm>
            <a:prstGeom prst="rect">
              <a:avLst/>
            </a:prstGeom>
            <a:noFill/>
          </p:spPr>
          <p:txBody>
            <a:bodyPr wrap="none">
              <a:spAutoFit/>
            </a:bodyPr>
            <a:lstStyle/>
            <a:p>
              <a:pPr lvl="0"/>
              <a:r>
                <a:rPr lang="zh-CN" altLang="en-US" sz="2200" b="1" dirty="0">
                  <a:solidFill>
                    <a:schemeClr val="bg1"/>
                  </a:solidFill>
                  <a:latin typeface="微软雅黑" panose="020B0503020204020204" pitchFamily="34" charset="-122"/>
                  <a:ea typeface="微软雅黑" panose="020B0503020204020204" pitchFamily="34" charset="-122"/>
                </a:rPr>
                <a:t>不具备改造条件</a:t>
              </a:r>
            </a:p>
          </p:txBody>
        </p:sp>
      </p:grpSp>
      <p:grpSp>
        <p:nvGrpSpPr>
          <p:cNvPr id="23" name="组合 22"/>
          <p:cNvGrpSpPr/>
          <p:nvPr/>
        </p:nvGrpSpPr>
        <p:grpSpPr>
          <a:xfrm>
            <a:off x="9601637" y="1311312"/>
            <a:ext cx="2133600" cy="540000"/>
            <a:chOff x="2623459" y="1306285"/>
            <a:chExt cx="2133600" cy="540000"/>
          </a:xfrm>
        </p:grpSpPr>
        <p:sp>
          <p:nvSpPr>
            <p:cNvPr id="24" name="矩形: 圆角 23"/>
            <p:cNvSpPr/>
            <p:nvPr/>
          </p:nvSpPr>
          <p:spPr>
            <a:xfrm>
              <a:off x="2623459" y="1306285"/>
              <a:ext cx="2133600" cy="540000"/>
            </a:xfrm>
            <a:prstGeom prst="round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695930" y="1349829"/>
              <a:ext cx="2031325" cy="461665"/>
            </a:xfrm>
            <a:prstGeom prst="rect">
              <a:avLst/>
            </a:prstGeom>
            <a:noFill/>
          </p:spPr>
          <p:txBody>
            <a:bodyPr wrap="none">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rPr>
                <a:t>现有燃煤机组</a:t>
              </a:r>
            </a:p>
          </p:txBody>
        </p:sp>
      </p:grpSp>
      <p:sp>
        <p:nvSpPr>
          <p:cNvPr id="26" name="矩形 25"/>
          <p:cNvSpPr/>
          <p:nvPr/>
        </p:nvSpPr>
        <p:spPr>
          <a:xfrm>
            <a:off x="206829" y="1900757"/>
            <a:ext cx="4245427" cy="1745478"/>
          </a:xfrm>
          <a:prstGeom prst="rect">
            <a:avLst/>
          </a:prstGeom>
        </p:spPr>
        <p:txBody>
          <a:bodyPr wrap="square">
            <a:spAutoFit/>
          </a:bodyPr>
          <a:lstStyle/>
          <a:p>
            <a:pPr marL="285750" lvl="0" indent="-285750">
              <a:lnSpc>
                <a:spcPct val="13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东部地区（辽、京、津、冀、鲁、沪、苏、浙、闽、粤、琼）基本达到燃气轮机组排放限值（基准氧含量</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条件下，烟尘、二氧化硫、氮氧化物浓度分别不高于</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35</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毫克</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立方米），中部（黑、吉、晋、皖、鄂、湘、豫、赣）原则上达到，西部鼓励达到</a:t>
            </a:r>
            <a:endParaRPr lang="zh-CN" altLang="en-US" sz="1400" dirty="0">
              <a:latin typeface="微软雅黑" panose="020B0503020204020204" pitchFamily="34" charset="-122"/>
              <a:ea typeface="微软雅黑" panose="020B0503020204020204" pitchFamily="34" charset="-122"/>
            </a:endParaRPr>
          </a:p>
        </p:txBody>
      </p:sp>
      <p:sp>
        <p:nvSpPr>
          <p:cNvPr id="28" name="矩形 27"/>
          <p:cNvSpPr/>
          <p:nvPr/>
        </p:nvSpPr>
        <p:spPr>
          <a:xfrm>
            <a:off x="7630887" y="2195657"/>
            <a:ext cx="4288971" cy="905248"/>
          </a:xfrm>
          <a:prstGeom prst="rect">
            <a:avLst/>
          </a:prstGeom>
        </p:spPr>
        <p:txBody>
          <a:bodyPr wrap="square">
            <a:spAutoFit/>
          </a:bodyPr>
          <a:lstStyle/>
          <a:p>
            <a:pPr marL="285750" indent="-285750">
              <a:lnSpc>
                <a:spcPct val="13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东部地区</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万千瓦及以上公用机组、</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万千瓦及以上自备机组及其他有条件的机组，改造后基本达到燃气轮机组排放限值</a:t>
            </a:r>
          </a:p>
        </p:txBody>
      </p:sp>
      <p:sp>
        <p:nvSpPr>
          <p:cNvPr id="29" name="矩形 28"/>
          <p:cNvSpPr/>
          <p:nvPr/>
        </p:nvSpPr>
        <p:spPr>
          <a:xfrm>
            <a:off x="191775" y="4917890"/>
            <a:ext cx="4499967" cy="1212640"/>
          </a:xfrm>
          <a:prstGeom prst="rect">
            <a:avLst/>
          </a:prstGeom>
        </p:spPr>
        <p:txBody>
          <a:bodyPr wrap="square">
            <a:spAutoFit/>
          </a:bodyPr>
          <a:lstStyle/>
          <a:p>
            <a:pPr marL="285750" indent="-285750">
              <a:lnSpc>
                <a:spcPct val="13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燃煤机组必须安装高效脱硫脱硝除尘设施，推动实施烟气脱硝全工况运行</a:t>
            </a:r>
          </a:p>
          <a:p>
            <a:pPr marL="285750" indent="-285750">
              <a:lnSpc>
                <a:spcPct val="13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限期治理，一厂一策，做到稳定达标</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3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达标排放是法定责任</a:t>
            </a:r>
          </a:p>
        </p:txBody>
      </p:sp>
      <p:sp>
        <p:nvSpPr>
          <p:cNvPr id="30" name="矩形 29"/>
          <p:cNvSpPr/>
          <p:nvPr/>
        </p:nvSpPr>
        <p:spPr>
          <a:xfrm>
            <a:off x="7671356" y="4917890"/>
            <a:ext cx="4034077" cy="1212640"/>
          </a:xfrm>
          <a:prstGeom prst="rect">
            <a:avLst/>
          </a:prstGeom>
        </p:spPr>
        <p:txBody>
          <a:bodyPr wrap="square">
            <a:spAutoFit/>
          </a:bodyPr>
          <a:lstStyle/>
          <a:p>
            <a:pPr marL="285750" lvl="0" indent="-285750">
              <a:lnSpc>
                <a:spcPct val="13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对经整改仍不符合能耗、环保、质量、安全等要求的，由地方政府予以淘汰关停</a:t>
            </a:r>
          </a:p>
          <a:p>
            <a:pPr marL="285750" lvl="0" indent="-285750">
              <a:lnSpc>
                <a:spcPct val="13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优先淘汰改造后仍不符合能效、环保等标准的</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万千瓦以下机组</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91846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8928" y="305191"/>
            <a:ext cx="9777035" cy="615553"/>
          </a:xfrm>
          <a:prstGeom prst="rect">
            <a:avLst/>
          </a:prstGeom>
        </p:spPr>
        <p:txBody>
          <a:bodyPr wrap="none">
            <a:spAutoFit/>
          </a:bodyPr>
          <a:lstStyle/>
          <a:p>
            <a:pPr>
              <a:spcBef>
                <a:spcPct val="0"/>
              </a:spcBef>
            </a:pPr>
            <a:r>
              <a:rPr lang="zh-CN" altLang="en-US" sz="3400" b="1" dirty="0">
                <a:solidFill>
                  <a:schemeClr val="bg1"/>
                </a:solidFill>
                <a:latin typeface="微软雅黑" panose="020B0503020204020204" pitchFamily="34" charset="-122"/>
                <a:ea typeface="微软雅黑" panose="020B0503020204020204" pitchFamily="34" charset="-122"/>
              </a:rPr>
              <a:t>“十二五”催化裂化二氧化硫治理目标责任书项目</a:t>
            </a: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t="-251" r="-287"/>
          <a:stretch/>
        </p:blipFill>
        <p:spPr bwMode="auto">
          <a:xfrm>
            <a:off x="1788928" y="1251859"/>
            <a:ext cx="870099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80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noChangeAspect="1"/>
          </p:cNvGrpSpPr>
          <p:nvPr/>
        </p:nvGrpSpPr>
        <p:grpSpPr>
          <a:xfrm>
            <a:off x="799874" y="2256309"/>
            <a:ext cx="4128397" cy="2845699"/>
            <a:chOff x="894865" y="2185059"/>
            <a:chExt cx="4496541" cy="3099460"/>
          </a:xfrm>
          <a:effectLst>
            <a:outerShdw blurRad="50800" dist="38100" dir="2700000" algn="tl" rotWithShape="0">
              <a:prstClr val="black">
                <a:alpha val="40000"/>
              </a:prstClr>
            </a:outerShdw>
          </a:effectLst>
        </p:grpSpPr>
        <p:sp>
          <p:nvSpPr>
            <p:cNvPr id="4" name="矩形 3"/>
            <p:cNvSpPr/>
            <p:nvPr/>
          </p:nvSpPr>
          <p:spPr>
            <a:xfrm>
              <a:off x="894865" y="2185059"/>
              <a:ext cx="4496541" cy="30994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E:\pollution\tablet-1737896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290" y="2317996"/>
              <a:ext cx="4236028" cy="282401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矩形 4"/>
          <p:cNvSpPr>
            <a:spLocks noChangeAspect="1"/>
          </p:cNvSpPr>
          <p:nvPr/>
        </p:nvSpPr>
        <p:spPr>
          <a:xfrm>
            <a:off x="5480479" y="2018790"/>
            <a:ext cx="684000" cy="68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1</a:t>
            </a:r>
            <a:endParaRPr lang="zh-CN" altLang="en-US" sz="3200" b="1" dirty="0">
              <a:latin typeface="微软雅黑" panose="020B0503020204020204" pitchFamily="34" charset="-122"/>
              <a:ea typeface="微软雅黑" panose="020B0503020204020204" pitchFamily="34" charset="-122"/>
            </a:endParaRPr>
          </a:p>
        </p:txBody>
      </p:sp>
      <p:sp>
        <p:nvSpPr>
          <p:cNvPr id="7" name="矩形 6"/>
          <p:cNvSpPr>
            <a:spLocks noChangeAspect="1"/>
          </p:cNvSpPr>
          <p:nvPr/>
        </p:nvSpPr>
        <p:spPr>
          <a:xfrm>
            <a:off x="5480479" y="3386289"/>
            <a:ext cx="684000" cy="68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2</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a:spLocks noChangeAspect="1"/>
          </p:cNvSpPr>
          <p:nvPr/>
        </p:nvSpPr>
        <p:spPr>
          <a:xfrm>
            <a:off x="5492354" y="4674769"/>
            <a:ext cx="684000" cy="68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3</a:t>
            </a:r>
            <a:endParaRPr lang="zh-CN" altLang="en-US" sz="3200" b="1" dirty="0">
              <a:latin typeface="微软雅黑" panose="020B0503020204020204" pitchFamily="34" charset="-122"/>
              <a:ea typeface="微软雅黑" panose="020B0503020204020204" pitchFamily="34" charset="-122"/>
            </a:endParaRPr>
          </a:p>
        </p:txBody>
      </p:sp>
      <p:sp>
        <p:nvSpPr>
          <p:cNvPr id="9" name="TextBox 8"/>
          <p:cNvSpPr txBox="1"/>
          <p:nvPr/>
        </p:nvSpPr>
        <p:spPr>
          <a:xfrm>
            <a:off x="5480479" y="805205"/>
            <a:ext cx="3598223"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目  录</a:t>
            </a:r>
          </a:p>
        </p:txBody>
      </p:sp>
      <p:sp>
        <p:nvSpPr>
          <p:cNvPr id="10" name="矩形 9"/>
          <p:cNvSpPr/>
          <p:nvPr/>
        </p:nvSpPr>
        <p:spPr>
          <a:xfrm>
            <a:off x="6779486" y="2049568"/>
            <a:ext cx="3467616" cy="584775"/>
          </a:xfrm>
          <a:prstGeom prst="rect">
            <a:avLst/>
          </a:prstGeom>
        </p:spPr>
        <p:txBody>
          <a:bodyPr wrap="none" anchor="ctr">
            <a:spAutoFit/>
          </a:bodyPr>
          <a:lstStyle/>
          <a:p>
            <a:pPr marL="0" lvl="1" algn="ctr">
              <a:spcBef>
                <a:spcPct val="0"/>
              </a:spcBef>
            </a:pP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当前大气环境形势</a:t>
            </a:r>
            <a:endPar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779486" y="3435901"/>
            <a:ext cx="5109091" cy="584775"/>
          </a:xfrm>
          <a:prstGeom prst="rect">
            <a:avLst/>
          </a:prstGeom>
        </p:spPr>
        <p:txBody>
          <a:bodyPr wrap="none" anchor="ctr">
            <a:spAutoFit/>
          </a:bodyPr>
          <a:lstStyle/>
          <a:p>
            <a:pPr marL="0" lvl="1" algn="ctr">
              <a:spcBef>
                <a:spcPct val="0"/>
              </a:spcBef>
            </a:pP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石化行业环境保护管理要求</a:t>
            </a:r>
          </a:p>
        </p:txBody>
      </p:sp>
      <p:sp>
        <p:nvSpPr>
          <p:cNvPr id="12" name="矩形 11"/>
          <p:cNvSpPr/>
          <p:nvPr/>
        </p:nvSpPr>
        <p:spPr>
          <a:xfrm>
            <a:off x="6779486" y="4724381"/>
            <a:ext cx="4574266" cy="584775"/>
          </a:xfrm>
          <a:prstGeom prst="rect">
            <a:avLst/>
          </a:prstGeom>
        </p:spPr>
        <p:txBody>
          <a:bodyPr wrap="none" anchor="ctr">
            <a:spAutoFit/>
          </a:bodyPr>
          <a:lstStyle/>
          <a:p>
            <a:pPr marL="0" lvl="1" algn="ctr">
              <a:spcBef>
                <a:spcPct val="0"/>
              </a:spcBef>
            </a:pP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石化企业</a:t>
            </a:r>
            <a:r>
              <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rPr>
              <a:t>VOCs</a:t>
            </a: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环保要求</a:t>
            </a:r>
          </a:p>
        </p:txBody>
      </p:sp>
    </p:spTree>
    <p:extLst>
      <p:ext uri="{BB962C8B-B14F-4D97-AF65-F5344CB8AC3E}">
        <p14:creationId xmlns:p14="http://schemas.microsoft.com/office/powerpoint/2010/main" val="1313882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t="40119" b="10101"/>
          <a:stretch/>
        </p:blipFill>
        <p:spPr>
          <a:xfrm>
            <a:off x="997857" y="3592288"/>
            <a:ext cx="3798086" cy="2519361"/>
          </a:xfrm>
          <a:custGeom>
            <a:avLst/>
            <a:gdLst>
              <a:gd name="connsiteX0" fmla="*/ 0 w 3798086"/>
              <a:gd name="connsiteY0" fmla="*/ 0 h 2519361"/>
              <a:gd name="connsiteX1" fmla="*/ 3798086 w 3798086"/>
              <a:gd name="connsiteY1" fmla="*/ 0 h 2519361"/>
              <a:gd name="connsiteX2" fmla="*/ 3798086 w 3798086"/>
              <a:gd name="connsiteY2" fmla="*/ 2519361 h 2519361"/>
              <a:gd name="connsiteX3" fmla="*/ 0 w 3798086"/>
              <a:gd name="connsiteY3" fmla="*/ 2519361 h 2519361"/>
            </a:gdLst>
            <a:ahLst/>
            <a:cxnLst>
              <a:cxn ang="0">
                <a:pos x="connsiteX0" y="connsiteY0"/>
              </a:cxn>
              <a:cxn ang="0">
                <a:pos x="connsiteX1" y="connsiteY1"/>
              </a:cxn>
              <a:cxn ang="0">
                <a:pos x="connsiteX2" y="connsiteY2"/>
              </a:cxn>
              <a:cxn ang="0">
                <a:pos x="connsiteX3" y="connsiteY3"/>
              </a:cxn>
            </a:cxnLst>
            <a:rect l="l" t="t" r="r" b="b"/>
            <a:pathLst>
              <a:path w="3798086" h="2519361">
                <a:moveTo>
                  <a:pt x="0" y="0"/>
                </a:moveTo>
                <a:lnTo>
                  <a:pt x="3798086" y="0"/>
                </a:lnTo>
                <a:lnTo>
                  <a:pt x="3798086" y="2519361"/>
                </a:lnTo>
                <a:lnTo>
                  <a:pt x="0" y="2519361"/>
                </a:lnTo>
                <a:close/>
              </a:path>
            </a:pathLst>
          </a:custGeom>
        </p:spPr>
      </p:pic>
      <p:sp>
        <p:nvSpPr>
          <p:cNvPr id="2" name="矩形 1"/>
          <p:cNvSpPr/>
          <p:nvPr/>
        </p:nvSpPr>
        <p:spPr>
          <a:xfrm>
            <a:off x="2049644" y="283419"/>
            <a:ext cx="5724644" cy="646331"/>
          </a:xfrm>
          <a:prstGeom prst="rect">
            <a:avLst/>
          </a:prstGeom>
        </p:spPr>
        <p:txBody>
          <a:bodyPr wrap="none">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催化裂化再生烟气脱硫进展</a:t>
            </a:r>
          </a:p>
        </p:txBody>
      </p:sp>
      <p:sp>
        <p:nvSpPr>
          <p:cNvPr id="3" name="内容占位符 2"/>
          <p:cNvSpPr txBox="1">
            <a:spLocks/>
          </p:cNvSpPr>
          <p:nvPr/>
        </p:nvSpPr>
        <p:spPr>
          <a:xfrm>
            <a:off x="5300315" y="2377712"/>
            <a:ext cx="6006314" cy="31298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spcBef>
                <a:spcPts val="0"/>
              </a:spcBef>
              <a:spcAft>
                <a:spcPts val="1200"/>
              </a:spcAft>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主要采用钠碱法脱硫工艺，部分配套建设</a:t>
            </a:r>
            <a:r>
              <a:rPr lang="en-US" altLang="zh-CN" sz="1800" dirty="0">
                <a:latin typeface="微软雅黑" panose="020B0503020204020204" pitchFamily="34" charset="-122"/>
                <a:ea typeface="微软雅黑" panose="020B0503020204020204" pitchFamily="34" charset="-122"/>
              </a:rPr>
              <a:t>SCR</a:t>
            </a:r>
            <a:r>
              <a:rPr lang="zh-CN" altLang="en-US" sz="1800" dirty="0">
                <a:latin typeface="微软雅黑" panose="020B0503020204020204" pitchFamily="34" charset="-122"/>
                <a:ea typeface="微软雅黑" panose="020B0503020204020204" pitchFamily="34" charset="-122"/>
              </a:rPr>
              <a:t>脱硝；</a:t>
            </a:r>
            <a:endParaRPr lang="en-US" altLang="zh-CN" sz="1800" dirty="0">
              <a:latin typeface="微软雅黑" panose="020B0503020204020204" pitchFamily="34" charset="-122"/>
              <a:ea typeface="微软雅黑" panose="020B0503020204020204" pitchFamily="34" charset="-122"/>
            </a:endParaRPr>
          </a:p>
          <a:p>
            <a:pPr algn="just">
              <a:lnSpc>
                <a:spcPct val="130000"/>
              </a:lnSpc>
              <a:spcBef>
                <a:spcPts val="0"/>
              </a:spcBef>
              <a:spcAft>
                <a:spcPts val="1200"/>
              </a:spcAft>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集中在</a:t>
            </a:r>
            <a:r>
              <a:rPr lang="en-US" altLang="zh-CN" sz="1800" dirty="0">
                <a:latin typeface="微软雅黑" panose="020B0503020204020204" pitchFamily="34" charset="-122"/>
                <a:ea typeface="微软雅黑" panose="020B0503020204020204" pitchFamily="34" charset="-122"/>
              </a:rPr>
              <a:t>2013</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2014</a:t>
            </a:r>
            <a:r>
              <a:rPr lang="zh-CN" altLang="en-US" sz="1800" dirty="0">
                <a:latin typeface="微软雅黑" panose="020B0503020204020204" pitchFamily="34" charset="-122"/>
                <a:ea typeface="微软雅黑" panose="020B0503020204020204" pitchFamily="34" charset="-122"/>
              </a:rPr>
              <a:t>年建成；</a:t>
            </a:r>
            <a:endParaRPr lang="en-US" altLang="zh-CN" sz="1800" dirty="0">
              <a:latin typeface="微软雅黑" panose="020B0503020204020204" pitchFamily="34" charset="-122"/>
              <a:ea typeface="微软雅黑" panose="020B0503020204020204" pitchFamily="34" charset="-122"/>
            </a:endParaRPr>
          </a:p>
          <a:p>
            <a:pPr algn="just">
              <a:lnSpc>
                <a:spcPct val="130000"/>
              </a:lnSpc>
              <a:spcBef>
                <a:spcPts val="0"/>
              </a:spcBef>
              <a:spcAft>
                <a:spcPts val="1200"/>
              </a:spcAft>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中石油、中石化进展较快；</a:t>
            </a:r>
            <a:endParaRPr lang="en-US" altLang="zh-CN" sz="1800" dirty="0">
              <a:latin typeface="微软雅黑" panose="020B0503020204020204" pitchFamily="34" charset="-122"/>
              <a:ea typeface="微软雅黑" panose="020B0503020204020204" pitchFamily="34" charset="-122"/>
            </a:endParaRPr>
          </a:p>
          <a:p>
            <a:pPr algn="just">
              <a:lnSpc>
                <a:spcPct val="130000"/>
              </a:lnSpc>
              <a:spcBef>
                <a:spcPts val="0"/>
              </a:spcBef>
              <a:spcAft>
                <a:spcPts val="1200"/>
              </a:spcAft>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截至</a:t>
            </a:r>
            <a:r>
              <a:rPr lang="en-US" altLang="zh-CN" sz="1800" dirty="0">
                <a:latin typeface="微软雅黑" panose="020B0503020204020204" pitchFamily="34" charset="-122"/>
                <a:ea typeface="微软雅黑" panose="020B0503020204020204" pitchFamily="34" charset="-122"/>
              </a:rPr>
              <a:t>2014</a:t>
            </a:r>
            <a:r>
              <a:rPr lang="zh-CN" altLang="en-US" sz="1800" dirty="0">
                <a:latin typeface="微软雅黑" panose="020B0503020204020204" pitchFamily="34" charset="-122"/>
                <a:ea typeface="微软雅黑" panose="020B0503020204020204" pitchFamily="34" charset="-122"/>
              </a:rPr>
              <a:t>年底，中石油</a:t>
            </a:r>
            <a:r>
              <a:rPr lang="en-US" altLang="zh-CN" sz="1800" dirty="0">
                <a:latin typeface="微软雅黑" panose="020B0503020204020204" pitchFamily="34" charset="-122"/>
                <a:ea typeface="微软雅黑" panose="020B0503020204020204" pitchFamily="34" charset="-122"/>
              </a:rPr>
              <a:t>27</a:t>
            </a:r>
            <a:r>
              <a:rPr lang="zh-CN" altLang="en-US" sz="1800" dirty="0">
                <a:latin typeface="微软雅黑" panose="020B0503020204020204" pitchFamily="34" charset="-122"/>
                <a:ea typeface="微软雅黑" panose="020B0503020204020204" pitchFamily="34" charset="-122"/>
              </a:rPr>
              <a:t>套、</a:t>
            </a:r>
            <a:r>
              <a:rPr lang="en-US" altLang="zh-CN" sz="1800" dirty="0">
                <a:latin typeface="微软雅黑" panose="020B0503020204020204" pitchFamily="34" charset="-122"/>
                <a:ea typeface="微软雅黑" panose="020B0503020204020204" pitchFamily="34" charset="-122"/>
              </a:rPr>
              <a:t>3870</a:t>
            </a:r>
            <a:r>
              <a:rPr lang="zh-CN" altLang="en-US" sz="1800" dirty="0">
                <a:latin typeface="微软雅黑" panose="020B0503020204020204" pitchFamily="34" charset="-122"/>
                <a:ea typeface="微软雅黑" panose="020B0503020204020204" pitchFamily="34" charset="-122"/>
              </a:rPr>
              <a:t>万吨配套建设脱硫设施，约占</a:t>
            </a:r>
            <a:r>
              <a:rPr lang="en-US" altLang="zh-CN" sz="1800" dirty="0">
                <a:latin typeface="微软雅黑" panose="020B0503020204020204" pitchFamily="34" charset="-122"/>
                <a:ea typeface="微软雅黑" panose="020B0503020204020204" pitchFamily="34" charset="-122"/>
              </a:rPr>
              <a:t>69%</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algn="just">
              <a:lnSpc>
                <a:spcPct val="130000"/>
              </a:lnSpc>
              <a:spcBef>
                <a:spcPts val="0"/>
              </a:spcBef>
              <a:spcAft>
                <a:spcPts val="1200"/>
              </a:spcAft>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中石化</a:t>
            </a:r>
            <a:r>
              <a:rPr lang="en-US" altLang="zh-CN" sz="1800" dirty="0">
                <a:latin typeface="微软雅黑" panose="020B0503020204020204" pitchFamily="34" charset="-122"/>
                <a:ea typeface="微软雅黑" panose="020B0503020204020204" pitchFamily="34" charset="-122"/>
              </a:rPr>
              <a:t>40</a:t>
            </a:r>
            <a:r>
              <a:rPr lang="zh-CN" altLang="en-US" sz="1800" dirty="0">
                <a:latin typeface="微软雅黑" panose="020B0503020204020204" pitchFamily="34" charset="-122"/>
                <a:ea typeface="微软雅黑" panose="020B0503020204020204" pitchFamily="34" charset="-122"/>
              </a:rPr>
              <a:t>套、</a:t>
            </a:r>
            <a:r>
              <a:rPr lang="en-US" altLang="zh-CN" sz="1800" dirty="0">
                <a:latin typeface="微软雅黑" panose="020B0503020204020204" pitchFamily="34" charset="-122"/>
                <a:ea typeface="微软雅黑" panose="020B0503020204020204" pitchFamily="34" charset="-122"/>
              </a:rPr>
              <a:t>6095</a:t>
            </a:r>
            <a:r>
              <a:rPr lang="zh-CN" altLang="en-US" sz="1800" dirty="0">
                <a:latin typeface="微软雅黑" panose="020B0503020204020204" pitchFamily="34" charset="-122"/>
                <a:ea typeface="微软雅黑" panose="020B0503020204020204" pitchFamily="34" charset="-122"/>
              </a:rPr>
              <a:t>万吨，约</a:t>
            </a:r>
            <a:r>
              <a:rPr lang="en-US" altLang="zh-CN" sz="1800" dirty="0">
                <a:latin typeface="微软雅黑" panose="020B0503020204020204" pitchFamily="34" charset="-122"/>
                <a:ea typeface="微软雅黑" panose="020B0503020204020204" pitchFamily="34" charset="-122"/>
              </a:rPr>
              <a:t>80%</a:t>
            </a:r>
            <a:r>
              <a:rPr lang="zh-CN" altLang="en-US" sz="1800" dirty="0">
                <a:latin typeface="微软雅黑" panose="020B0503020204020204" pitchFamily="34" charset="-122"/>
                <a:ea typeface="微软雅黑" panose="020B0503020204020204" pitchFamily="34" charset="-122"/>
              </a:rPr>
              <a:t>。</a:t>
            </a:r>
          </a:p>
          <a:p>
            <a:pPr algn="just"/>
            <a:endParaRPr lang="zh-CN" altLang="en-US" dirty="0"/>
          </a:p>
        </p:txBody>
      </p:sp>
      <p:sp>
        <p:nvSpPr>
          <p:cNvPr id="8" name="矩形 7"/>
          <p:cNvSpPr/>
          <p:nvPr/>
        </p:nvSpPr>
        <p:spPr>
          <a:xfrm>
            <a:off x="522515" y="2100944"/>
            <a:ext cx="11168742" cy="3592286"/>
          </a:xfrm>
          <a:prstGeom prst="rect">
            <a:avLst/>
          </a:prstGeom>
          <a:noFill/>
          <a:ln>
            <a:solidFill>
              <a:srgbClr val="00B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b="59881"/>
          <a:stretch/>
        </p:blipFill>
        <p:spPr>
          <a:xfrm>
            <a:off x="997857" y="1561875"/>
            <a:ext cx="3798086" cy="2030413"/>
          </a:xfrm>
          <a:custGeom>
            <a:avLst/>
            <a:gdLst>
              <a:gd name="connsiteX0" fmla="*/ 0 w 3798086"/>
              <a:gd name="connsiteY0" fmla="*/ 0 h 2030413"/>
              <a:gd name="connsiteX1" fmla="*/ 3798086 w 3798086"/>
              <a:gd name="connsiteY1" fmla="*/ 0 h 2030413"/>
              <a:gd name="connsiteX2" fmla="*/ 3798086 w 3798086"/>
              <a:gd name="connsiteY2" fmla="*/ 2030413 h 2030413"/>
              <a:gd name="connsiteX3" fmla="*/ 0 w 3798086"/>
              <a:gd name="connsiteY3" fmla="*/ 2030413 h 2030413"/>
            </a:gdLst>
            <a:ahLst/>
            <a:cxnLst>
              <a:cxn ang="0">
                <a:pos x="connsiteX0" y="connsiteY0"/>
              </a:cxn>
              <a:cxn ang="0">
                <a:pos x="connsiteX1" y="connsiteY1"/>
              </a:cxn>
              <a:cxn ang="0">
                <a:pos x="connsiteX2" y="connsiteY2"/>
              </a:cxn>
              <a:cxn ang="0">
                <a:pos x="connsiteX3" y="connsiteY3"/>
              </a:cxn>
            </a:cxnLst>
            <a:rect l="l" t="t" r="r" b="b"/>
            <a:pathLst>
              <a:path w="3798086" h="2030413">
                <a:moveTo>
                  <a:pt x="0" y="0"/>
                </a:moveTo>
                <a:lnTo>
                  <a:pt x="3798086" y="0"/>
                </a:lnTo>
                <a:lnTo>
                  <a:pt x="3798086" y="2030413"/>
                </a:lnTo>
                <a:lnTo>
                  <a:pt x="0" y="2030413"/>
                </a:lnTo>
                <a:close/>
              </a:path>
            </a:pathLst>
          </a:custGeom>
        </p:spPr>
      </p:pic>
    </p:spTree>
    <p:extLst>
      <p:ext uri="{BB962C8B-B14F-4D97-AF65-F5344CB8AC3E}">
        <p14:creationId xmlns:p14="http://schemas.microsoft.com/office/powerpoint/2010/main" val="2984021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梯形 18"/>
          <p:cNvSpPr/>
          <p:nvPr/>
        </p:nvSpPr>
        <p:spPr>
          <a:xfrm rot="16200000">
            <a:off x="7058319" y="1799430"/>
            <a:ext cx="4942916" cy="4362028"/>
          </a:xfrm>
          <a:prstGeom prst="trapezoid">
            <a:avLst/>
          </a:prstGeom>
          <a:solidFill>
            <a:srgbClr val="75DB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p:nvSpPr>
        <p:spPr>
          <a:xfrm rot="5400000">
            <a:off x="134099" y="1815788"/>
            <a:ext cx="4942916" cy="4362028"/>
          </a:xfrm>
          <a:prstGeom prst="trapezoid">
            <a:avLst/>
          </a:prstGeom>
          <a:solidFill>
            <a:srgbClr val="00B45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79865" y="274640"/>
            <a:ext cx="3877985" cy="646331"/>
          </a:xfrm>
          <a:prstGeom prst="rect">
            <a:avLst/>
          </a:prstGeom>
        </p:spPr>
        <p:txBody>
          <a:bodyPr wrap="none">
            <a:spAutoFit/>
          </a:bodyP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rPr>
              <a:t>排污许可管理要求</a:t>
            </a:r>
          </a:p>
        </p:txBody>
      </p:sp>
      <p:sp>
        <p:nvSpPr>
          <p:cNvPr id="2" name="矩形 1"/>
          <p:cNvSpPr>
            <a:spLocks noChangeAspect="1"/>
          </p:cNvSpPr>
          <p:nvPr/>
        </p:nvSpPr>
        <p:spPr>
          <a:xfrm>
            <a:off x="4310986" y="2796019"/>
            <a:ext cx="3384000" cy="241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785" y="2842251"/>
            <a:ext cx="3249387" cy="2315715"/>
          </a:xfrm>
          <a:prstGeom prst="rect">
            <a:avLst/>
          </a:prstGeom>
          <a:ln>
            <a:solidFill>
              <a:schemeClr val="bg1">
                <a:lumMod val="85000"/>
              </a:schemeClr>
            </a:solidFill>
          </a:ln>
        </p:spPr>
      </p:pic>
      <p:sp>
        <p:nvSpPr>
          <p:cNvPr id="10" name="矩形: 圆角 4"/>
          <p:cNvSpPr txBox="1"/>
          <p:nvPr/>
        </p:nvSpPr>
        <p:spPr>
          <a:xfrm>
            <a:off x="7869297" y="2437734"/>
            <a:ext cx="4021048" cy="30854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ts val="1800"/>
              </a:spcAft>
              <a:buNone/>
            </a:pPr>
            <a:r>
              <a:rPr lang="en-US" sz="2000" b="1" kern="1200" dirty="0">
                <a:latin typeface="微软雅黑" panose="020B0503020204020204" pitchFamily="34" charset="-122"/>
                <a:ea typeface="微软雅黑" panose="020B0503020204020204" pitchFamily="34" charset="-122"/>
              </a:rPr>
              <a:t>《</a:t>
            </a:r>
            <a:r>
              <a:rPr lang="zh-CN" sz="2000" b="1" kern="1200" dirty="0">
                <a:latin typeface="微软雅黑" panose="020B0503020204020204" pitchFamily="34" charset="-122"/>
                <a:ea typeface="微软雅黑" panose="020B0503020204020204" pitchFamily="34" charset="-122"/>
              </a:rPr>
              <a:t>大气法</a:t>
            </a:r>
            <a:r>
              <a:rPr lang="en-US" sz="2000" b="1" kern="1200" dirty="0">
                <a:latin typeface="微软雅黑" panose="020B0503020204020204" pitchFamily="34" charset="-122"/>
                <a:ea typeface="微软雅黑" panose="020B0503020204020204" pitchFamily="34" charset="-122"/>
              </a:rPr>
              <a:t>》</a:t>
            </a:r>
          </a:p>
          <a:p>
            <a:pPr marL="0" lvl="0" indent="0" algn="l" defTabSz="1022350" rtl="0">
              <a:spcBef>
                <a:spcPct val="0"/>
              </a:spcBef>
              <a:spcAft>
                <a:spcPts val="1200"/>
              </a:spcAft>
              <a:buNone/>
            </a:pPr>
            <a:r>
              <a:rPr lang="zh-CN" kern="1200" dirty="0">
                <a:latin typeface="微软雅黑" panose="020B0503020204020204" pitchFamily="34" charset="-122"/>
                <a:ea typeface="微软雅黑" panose="020B0503020204020204" pitchFamily="34" charset="-122"/>
              </a:rPr>
              <a:t>排放工业废气或者本法第七十八条规定名录中所列有毒有害大气污染物的企业事业单位、集中供热设施的燃煤热源生产运营单位以及其他依法实行排污许可管理的单位，应当取得排污许可证。排污许可的具体办法和实施步骤由国务院规定。</a:t>
            </a:r>
          </a:p>
        </p:txBody>
      </p:sp>
      <p:sp>
        <p:nvSpPr>
          <p:cNvPr id="18" name="矩形 17"/>
          <p:cNvSpPr/>
          <p:nvPr/>
        </p:nvSpPr>
        <p:spPr>
          <a:xfrm>
            <a:off x="587829" y="2780483"/>
            <a:ext cx="3559831" cy="2262158"/>
          </a:xfrm>
          <a:prstGeom prst="rect">
            <a:avLst/>
          </a:prstGeom>
        </p:spPr>
        <p:txBody>
          <a:bodyPr wrap="square">
            <a:spAutoFit/>
          </a:bodyPr>
          <a:lstStyle/>
          <a:p>
            <a:pPr algn="r" defTabSz="1022350">
              <a:lnSpc>
                <a:spcPct val="90000"/>
              </a:lnSpc>
              <a:spcBef>
                <a:spcPct val="0"/>
              </a:spcBef>
              <a:spcAft>
                <a:spcPts val="1800"/>
              </a:spcAft>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环保法</a:t>
            </a:r>
            <a:r>
              <a:rPr lang="en-US" altLang="zh-CN" sz="2000" b="1" dirty="0">
                <a:latin typeface="微软雅黑" panose="020B0503020204020204" pitchFamily="34" charset="-122"/>
                <a:ea typeface="微软雅黑" panose="020B0503020204020204" pitchFamily="34" charset="-122"/>
              </a:rPr>
              <a:t>》</a:t>
            </a:r>
          </a:p>
          <a:p>
            <a:pPr defTabSz="1022350">
              <a:spcBef>
                <a:spcPct val="0"/>
              </a:spcBef>
              <a:spcAft>
                <a:spcPct val="35000"/>
              </a:spcAft>
            </a:pPr>
            <a:r>
              <a:rPr lang="zh-CN" altLang="en-US" dirty="0">
                <a:latin typeface="微软雅黑" panose="020B0503020204020204" pitchFamily="34" charset="-122"/>
                <a:ea typeface="微软雅黑" panose="020B0503020204020204" pitchFamily="34" charset="-122"/>
              </a:rPr>
              <a:t>第四十五条国家依照法律规定实行排污许可管理制度。实行排污许可管理的企业事业单位和其他生产经营者应当按照排污许可证的要求排放污染物；未取得排污许可证的，不得排放污染物。</a:t>
            </a:r>
          </a:p>
        </p:txBody>
      </p:sp>
    </p:spTree>
    <p:extLst>
      <p:ext uri="{BB962C8B-B14F-4D97-AF65-F5344CB8AC3E}">
        <p14:creationId xmlns:p14="http://schemas.microsoft.com/office/powerpoint/2010/main" val="703225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728343" y="5899476"/>
            <a:ext cx="6127606" cy="65187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744146" y="4467833"/>
            <a:ext cx="6127606" cy="81580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744146" y="3149150"/>
            <a:ext cx="6096000" cy="65187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5611963" y="5440957"/>
            <a:ext cx="2476677" cy="501445"/>
          </a:xfrm>
          <a:prstGeom prst="roundRect">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5611963" y="4017405"/>
            <a:ext cx="2476677" cy="501445"/>
          </a:xfrm>
          <a:prstGeom prst="roundRect">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5487452" y="2672430"/>
            <a:ext cx="2476677" cy="501445"/>
          </a:xfrm>
          <a:prstGeom prst="roundRect">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11634" y="283420"/>
            <a:ext cx="7571303" cy="646331"/>
          </a:xfrm>
          <a:prstGeom prst="rect">
            <a:avLst/>
          </a:prstGeom>
        </p:spPr>
        <p:txBody>
          <a:bodyPr wrap="none">
            <a:spAutoFit/>
          </a:bodyPr>
          <a:lstStyle/>
          <a:p>
            <a:pPr algn="ctr">
              <a:spcBef>
                <a:spcPct val="0"/>
              </a:spcBef>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rPr>
              <a:t>《</a:t>
            </a:r>
            <a:r>
              <a:rPr lang="zh-CN" altLang="en-US" sz="3600" b="1" dirty="0">
                <a:solidFill>
                  <a:schemeClr val="bg1"/>
                </a:solidFill>
                <a:latin typeface="微软雅黑" panose="020B0503020204020204" pitchFamily="34" charset="-122"/>
                <a:ea typeface="微软雅黑" panose="020B0503020204020204" pitchFamily="34" charset="-122"/>
              </a:rPr>
              <a:t>控制污染物排放许可制实施方案</a:t>
            </a:r>
            <a:r>
              <a:rPr lang="en-US" altLang="zh-CN" sz="3600" b="1" dirty="0">
                <a:solidFill>
                  <a:schemeClr val="bg1"/>
                </a:solidFill>
                <a:latin typeface="微软雅黑" panose="020B0503020204020204" pitchFamily="34" charset="-122"/>
                <a:ea typeface="微软雅黑" panose="020B0503020204020204" pitchFamily="34" charset="-122"/>
              </a:rPr>
              <a:t>》</a:t>
            </a:r>
          </a:p>
        </p:txBody>
      </p:sp>
      <p:sp>
        <p:nvSpPr>
          <p:cNvPr id="3" name="内容占位符 2"/>
          <p:cNvSpPr>
            <a:spLocks noChangeArrowheads="1"/>
          </p:cNvSpPr>
          <p:nvPr/>
        </p:nvSpPr>
        <p:spPr bwMode="auto">
          <a:xfrm>
            <a:off x="5616881" y="4032082"/>
            <a:ext cx="6254871" cy="533734"/>
          </a:xfrm>
          <a:prstGeom prst="rect">
            <a:avLst/>
          </a:prstGeom>
          <a:noFill/>
          <a:ln>
            <a:noFill/>
          </a:ln>
        </p:spPr>
        <p:txBody>
          <a:bodyPr/>
          <a:lstStyle>
            <a:lvl1pPr marL="273050" indent="-273050" eaLnBrk="0" hangingPunct="0">
              <a:spcBef>
                <a:spcPct val="20000"/>
              </a:spcBef>
              <a:buChar char="•"/>
              <a:defRPr sz="3200">
                <a:solidFill>
                  <a:schemeClr val="tx1"/>
                </a:solidFill>
                <a:latin typeface="Calibri" pitchFamily="34" charset="0"/>
                <a:ea typeface="宋体" pitchFamily="2" charset="-122"/>
              </a:defRPr>
            </a:lvl1pPr>
            <a:lvl2pPr marL="742950" indent="-285750" eaLnBrk="0" hangingPunct="0">
              <a:spcBef>
                <a:spcPct val="20000"/>
              </a:spcBef>
              <a:buChar char="–"/>
              <a:defRPr sz="2800">
                <a:solidFill>
                  <a:schemeClr val="tx1"/>
                </a:solidFill>
                <a:latin typeface="Calibri" pitchFamily="34" charset="0"/>
                <a:ea typeface="宋体" pitchFamily="2" charset="-122"/>
              </a:defRPr>
            </a:lvl2pPr>
            <a:lvl3pPr marL="1143000" indent="-228600" eaLnBrk="0" hangingPunct="0">
              <a:spcBef>
                <a:spcPct val="20000"/>
              </a:spcBef>
              <a:buChar char="•"/>
              <a:defRPr sz="2400">
                <a:solidFill>
                  <a:schemeClr val="tx1"/>
                </a:solidFill>
                <a:latin typeface="Calibri" pitchFamily="34" charset="0"/>
                <a:ea typeface="宋体" pitchFamily="2" charset="-122"/>
              </a:defRPr>
            </a:lvl3pPr>
            <a:lvl4pPr marL="1600200" indent="-228600" eaLnBrk="0" hangingPunct="0">
              <a:spcBef>
                <a:spcPct val="20000"/>
              </a:spcBef>
              <a:buChar char="–"/>
              <a:defRPr sz="2000">
                <a:solidFill>
                  <a:schemeClr val="tx1"/>
                </a:solidFill>
                <a:latin typeface="Calibri" pitchFamily="34" charset="0"/>
                <a:ea typeface="宋体" pitchFamily="2" charset="-122"/>
              </a:defRPr>
            </a:lvl4pPr>
            <a:lvl5pPr marL="2057400" indent="-228600" eaLnBrk="0" hangingPunct="0">
              <a:spcBef>
                <a:spcPct val="20000"/>
              </a:spcBef>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indent="0" eaLnBrk="1" hangingPunct="1">
              <a:lnSpc>
                <a:spcPct val="130000"/>
              </a:lnSpc>
              <a:spcBef>
                <a:spcPts val="1200"/>
              </a:spcBef>
              <a:spcAft>
                <a:spcPts val="600"/>
              </a:spcAft>
              <a:buNone/>
              <a:defRPr/>
            </a:pPr>
            <a:r>
              <a:rPr lang="zh-CN" altLang="en-US" sz="2000" b="1" dirty="0">
                <a:solidFill>
                  <a:schemeClr val="bg1"/>
                </a:solidFill>
                <a:latin typeface="微软雅黑" panose="020B0503020204020204" pitchFamily="34" charset="-122"/>
                <a:ea typeface="微软雅黑" panose="020B0503020204020204" pitchFamily="34" charset="-122"/>
              </a:rPr>
              <a:t>全责清晰，强化监管</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0" indent="0" eaLnBrk="1" hangingPunct="1">
              <a:spcBef>
                <a:spcPct val="0"/>
              </a:spcBef>
              <a:buFont typeface="Arial" panose="020B0604020202020204" pitchFamily="34" charset="0"/>
              <a:buNone/>
              <a:defRPr/>
            </a:pPr>
            <a:endParaRPr lang="en-US" altLang="zh-CN" sz="2000" dirty="0">
              <a:solidFill>
                <a:srgbClr val="000000"/>
              </a:solidFill>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5006" r="2876" b="10564"/>
          <a:stretch/>
        </p:blipFill>
        <p:spPr>
          <a:xfrm>
            <a:off x="415738" y="2003319"/>
            <a:ext cx="4213089" cy="2617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463815" y="4867342"/>
            <a:ext cx="4116934" cy="1212640"/>
          </a:xfrm>
          <a:prstGeom prst="rect">
            <a:avLst/>
          </a:prstGeom>
        </p:spPr>
        <p:txBody>
          <a:bodyPr wrap="square">
            <a:spAutoFit/>
          </a:bodyPr>
          <a:lstStyle/>
          <a:p>
            <a:pPr>
              <a:lnSpc>
                <a:spcPct val="130000"/>
              </a:lnSpc>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zh-CN" sz="1400" dirty="0">
                <a:solidFill>
                  <a:srgbClr val="000000"/>
                </a:solidFill>
                <a:latin typeface="微软雅黑" panose="020B0503020204020204" pitchFamily="34" charset="-122"/>
                <a:ea typeface="微软雅黑" panose="020B0503020204020204" pitchFamily="34" charset="-122"/>
              </a:rPr>
              <a:t>建立和完善排污许可制度，是环保部贯彻落实党中央国务院生态文明体制改革的任务之一。去年</a:t>
            </a:r>
            <a:r>
              <a:rPr lang="en-US" altLang="zh-CN" sz="1400" dirty="0">
                <a:solidFill>
                  <a:srgbClr val="000000"/>
                </a:solidFill>
                <a:latin typeface="微软雅黑" panose="020B0503020204020204" pitchFamily="34" charset="-122"/>
                <a:ea typeface="微软雅黑" panose="020B0503020204020204" pitchFamily="34" charset="-122"/>
              </a:rPr>
              <a:t>11</a:t>
            </a:r>
            <a:r>
              <a:rPr lang="zh-CN" altLang="zh-CN" sz="1400" dirty="0">
                <a:solidFill>
                  <a:srgbClr val="000000"/>
                </a:solidFill>
                <a:latin typeface="微软雅黑" panose="020B0503020204020204" pitchFamily="34" charset="-122"/>
                <a:ea typeface="微软雅黑" panose="020B0503020204020204" pitchFamily="34" charset="-122"/>
              </a:rPr>
              <a:t>月，国务院出台</a:t>
            </a:r>
            <a:r>
              <a:rPr lang="zh-CN" altLang="zh-CN" sz="1400" b="1" dirty="0">
                <a:solidFill>
                  <a:srgbClr val="FF0000"/>
                </a:solidFill>
                <a:latin typeface="微软雅黑" panose="020B0503020204020204" pitchFamily="34" charset="-122"/>
                <a:ea typeface="微软雅黑" panose="020B0503020204020204" pitchFamily="34" charset="-122"/>
              </a:rPr>
              <a:t>《控制污染物排放许可制实施方案》</a:t>
            </a:r>
            <a:r>
              <a:rPr lang="zh-CN" altLang="zh-CN" sz="1400" dirty="0">
                <a:solidFill>
                  <a:srgbClr val="000000"/>
                </a:solidFill>
                <a:latin typeface="微软雅黑" panose="020B0503020204020204" pitchFamily="34" charset="-122"/>
                <a:ea typeface="微软雅黑" panose="020B0503020204020204" pitchFamily="34" charset="-122"/>
              </a:rPr>
              <a:t>，明确了制度改革的顶层设计和实施路径。</a:t>
            </a:r>
            <a:endParaRPr lang="zh-CN" altLang="en-US" sz="1400" dirty="0"/>
          </a:p>
        </p:txBody>
      </p:sp>
      <p:cxnSp>
        <p:nvCxnSpPr>
          <p:cNvPr id="11" name="直接连接符 10"/>
          <p:cNvCxnSpPr/>
          <p:nvPr/>
        </p:nvCxnSpPr>
        <p:spPr>
          <a:xfrm flipV="1">
            <a:off x="415738" y="4807974"/>
            <a:ext cx="4213089" cy="0"/>
          </a:xfrm>
          <a:prstGeom prst="line">
            <a:avLst/>
          </a:prstGeom>
          <a:ln w="12700">
            <a:gradFill flip="none" rotWithShape="1">
              <a:gsLst>
                <a:gs pos="0">
                  <a:schemeClr val="tx1">
                    <a:lumMod val="50000"/>
                    <a:lumOff val="50000"/>
                    <a:alpha val="40000"/>
                  </a:schemeClr>
                </a:gs>
                <a:gs pos="50000">
                  <a:schemeClr val="tx1">
                    <a:lumMod val="95000"/>
                    <a:lumOff val="5000"/>
                    <a:alpha val="80000"/>
                  </a:schemeClr>
                </a:gs>
                <a:gs pos="100000">
                  <a:schemeClr val="tx1">
                    <a:lumMod val="50000"/>
                    <a:lumOff val="50000"/>
                    <a:alpha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左大括号 12"/>
          <p:cNvSpPr/>
          <p:nvPr/>
        </p:nvSpPr>
        <p:spPr>
          <a:xfrm>
            <a:off x="4776277" y="1494503"/>
            <a:ext cx="333157" cy="4227871"/>
          </a:xfrm>
          <a:prstGeom prst="leftBrace">
            <a:avLst>
              <a:gd name="adj1" fmla="val 0"/>
              <a:gd name="adj2" fmla="val 50000"/>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连接符 14"/>
          <p:cNvCxnSpPr/>
          <p:nvPr/>
        </p:nvCxnSpPr>
        <p:spPr>
          <a:xfrm>
            <a:off x="4935794" y="2910351"/>
            <a:ext cx="13765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45626" y="4291781"/>
            <a:ext cx="13765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487452" y="1335681"/>
            <a:ext cx="6352694" cy="1114404"/>
            <a:chOff x="5467789" y="1518846"/>
            <a:chExt cx="6352694" cy="1114404"/>
          </a:xfrm>
        </p:grpSpPr>
        <p:sp>
          <p:nvSpPr>
            <p:cNvPr id="4" name="矩形 3"/>
            <p:cNvSpPr/>
            <p:nvPr/>
          </p:nvSpPr>
          <p:spPr>
            <a:xfrm>
              <a:off x="5692877" y="1981377"/>
              <a:ext cx="6127606" cy="65187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5467789" y="1529093"/>
              <a:ext cx="2476677" cy="501445"/>
            </a:xfrm>
            <a:prstGeom prst="roundRect">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497252" y="1518846"/>
              <a:ext cx="2492990" cy="492443"/>
            </a:xfrm>
            <a:prstGeom prst="rect">
              <a:avLst/>
            </a:prstGeom>
          </p:spPr>
          <p:txBody>
            <a:bodyPr wrap="none">
              <a:spAutoFit/>
            </a:bodyPr>
            <a:lstStyle/>
            <a:p>
              <a:pPr lvl="0">
                <a:lnSpc>
                  <a:spcPct val="130000"/>
                </a:lnSpc>
                <a:spcBef>
                  <a:spcPts val="600"/>
                </a:spcBef>
                <a:spcAft>
                  <a:spcPts val="600"/>
                </a:spcAft>
                <a:defRPr/>
              </a:pPr>
              <a:r>
                <a:rPr lang="zh-CN" altLang="en-US" sz="2000" b="1" dirty="0">
                  <a:solidFill>
                    <a:prstClr val="white"/>
                  </a:solidFill>
                  <a:latin typeface="微软雅黑" panose="020B0503020204020204" pitchFamily="34" charset="-122"/>
                  <a:ea typeface="微软雅黑" panose="020B0503020204020204" pitchFamily="34" charset="-122"/>
                </a:rPr>
                <a:t>精简高效，衔接顺畅</a:t>
              </a:r>
              <a:endParaRPr lang="en-US" altLang="zh-CN" sz="2000" b="1" dirty="0">
                <a:solidFill>
                  <a:prstClr val="white"/>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5744146" y="1779588"/>
            <a:ext cx="6096000" cy="664797"/>
          </a:xfrm>
          <a:prstGeom prst="rect">
            <a:avLst/>
          </a:prstGeom>
        </p:spPr>
        <p:txBody>
          <a:bodyPr>
            <a:spAutoFit/>
          </a:bodyPr>
          <a:lstStyle/>
          <a:p>
            <a:pPr lvl="0">
              <a:lnSpc>
                <a:spcPct val="130000"/>
              </a:lnSpc>
              <a:spcBef>
                <a:spcPts val="600"/>
              </a:spcBef>
              <a:spcAft>
                <a:spcPts val="600"/>
              </a:spcAft>
              <a:defRPr/>
            </a:pPr>
            <a:r>
              <a:rPr lang="zh-CN" altLang="zh-CN" sz="1400" dirty="0">
                <a:solidFill>
                  <a:srgbClr val="000000"/>
                </a:solidFill>
                <a:latin typeface="微软雅黑" panose="020B0503020204020204" pitchFamily="34" charset="-122"/>
                <a:ea typeface="微软雅黑" panose="020B0503020204020204" pitchFamily="34" charset="-122"/>
              </a:rPr>
              <a:t>衔接</a:t>
            </a:r>
            <a:r>
              <a:rPr lang="zh-CN" altLang="zh-CN" sz="1400" b="1" dirty="0">
                <a:solidFill>
                  <a:srgbClr val="FF0000"/>
                </a:solidFill>
                <a:latin typeface="微软雅黑" panose="020B0503020204020204" pitchFamily="34" charset="-122"/>
                <a:ea typeface="微软雅黑" panose="020B0503020204020204" pitchFamily="34" charset="-122"/>
              </a:rPr>
              <a:t>环境影响评价</a:t>
            </a:r>
            <a:r>
              <a:rPr lang="zh-CN" altLang="en-US" sz="1400" b="1" dirty="0">
                <a:solidFill>
                  <a:srgbClr val="FF0000"/>
                </a:solidFill>
                <a:latin typeface="微软雅黑" panose="020B0503020204020204" pitchFamily="34" charset="-122"/>
                <a:ea typeface="微软雅黑" panose="020B0503020204020204" pitchFamily="34" charset="-122"/>
              </a:rPr>
              <a:t>管理制度，融合总量控制制度，</a:t>
            </a:r>
            <a:r>
              <a:rPr lang="zh-CN" altLang="en-US" sz="1400" dirty="0">
                <a:solidFill>
                  <a:srgbClr val="000000"/>
                </a:solidFill>
                <a:latin typeface="微软雅黑" panose="020B0503020204020204" pitchFamily="34" charset="-122"/>
                <a:ea typeface="微软雅黑" panose="020B0503020204020204" pitchFamily="34" charset="-122"/>
              </a:rPr>
              <a:t>为</a:t>
            </a:r>
            <a:r>
              <a:rPr lang="zh-CN" altLang="en-US" sz="1400" b="1" dirty="0">
                <a:solidFill>
                  <a:srgbClr val="FF0000"/>
                </a:solidFill>
                <a:latin typeface="微软雅黑" panose="020B0503020204020204" pitchFamily="34" charset="-122"/>
                <a:ea typeface="微软雅黑" panose="020B0503020204020204" pitchFamily="34" charset="-122"/>
              </a:rPr>
              <a:t>排污收费、环境统计、   </a:t>
            </a:r>
            <a:endParaRPr lang="en-US" altLang="zh-CN" sz="1400" b="1" dirty="0">
              <a:solidFill>
                <a:srgbClr val="FF0000"/>
              </a:solidFill>
              <a:latin typeface="微软雅黑" panose="020B0503020204020204" pitchFamily="34" charset="-122"/>
              <a:ea typeface="微软雅黑" panose="020B0503020204020204" pitchFamily="34" charset="-122"/>
            </a:endParaRPr>
          </a:p>
          <a:p>
            <a:pPr lvl="0">
              <a:spcBef>
                <a:spcPct val="0"/>
              </a:spcBef>
              <a:defRPr/>
            </a:pPr>
            <a:r>
              <a:rPr lang="zh-CN" altLang="en-US" sz="1400" b="1" dirty="0">
                <a:solidFill>
                  <a:srgbClr val="FF0000"/>
                </a:solidFill>
                <a:latin typeface="微软雅黑" panose="020B0503020204020204" pitchFamily="34" charset="-122"/>
                <a:ea typeface="微软雅黑" panose="020B0503020204020204" pitchFamily="34" charset="-122"/>
              </a:rPr>
              <a:t>排污权交易</a:t>
            </a:r>
            <a:r>
              <a:rPr lang="zh-CN" altLang="en-US" sz="1400" dirty="0">
                <a:solidFill>
                  <a:srgbClr val="000000"/>
                </a:solidFill>
                <a:latin typeface="微软雅黑" panose="020B0503020204020204" pitchFamily="34" charset="-122"/>
                <a:ea typeface="微软雅黑" panose="020B0503020204020204" pitchFamily="34" charset="-122"/>
              </a:rPr>
              <a:t>等工作提供统一的污染物排放数据</a:t>
            </a:r>
            <a:r>
              <a:rPr lang="zh-CN" altLang="zh-CN" sz="1400" dirty="0">
                <a:solidFill>
                  <a:srgbClr val="000000"/>
                </a:solidFill>
                <a:latin typeface="微软雅黑" panose="020B0503020204020204" pitchFamily="34" charset="-122"/>
                <a:ea typeface="微软雅黑" panose="020B0503020204020204" pitchFamily="34" charset="-122"/>
              </a:rPr>
              <a:t>。</a:t>
            </a:r>
            <a:endParaRPr lang="zh-CN" altLang="zh-CN" dirty="0">
              <a:solidFill>
                <a:srgbClr val="000000"/>
              </a:solidFill>
              <a:latin typeface="微软雅黑" panose="020B0503020204020204" pitchFamily="34" charset="-122"/>
              <a:ea typeface="微软雅黑" panose="020B0503020204020204" pitchFamily="34" charset="-122"/>
            </a:endParaRPr>
          </a:p>
        </p:txBody>
      </p:sp>
      <p:sp>
        <p:nvSpPr>
          <p:cNvPr id="25" name="矩形 24"/>
          <p:cNvSpPr/>
          <p:nvPr/>
        </p:nvSpPr>
        <p:spPr>
          <a:xfrm>
            <a:off x="5479295" y="2681432"/>
            <a:ext cx="2492990" cy="492443"/>
          </a:xfrm>
          <a:prstGeom prst="rect">
            <a:avLst/>
          </a:prstGeom>
        </p:spPr>
        <p:txBody>
          <a:bodyPr wrap="none">
            <a:spAutoFit/>
          </a:bodyPr>
          <a:lstStyle/>
          <a:p>
            <a:pPr lvl="0">
              <a:lnSpc>
                <a:spcPct val="130000"/>
              </a:lnSpc>
              <a:spcBef>
                <a:spcPts val="1200"/>
              </a:spcBef>
              <a:spcAft>
                <a:spcPts val="600"/>
              </a:spcAft>
              <a:defRPr/>
            </a:pPr>
            <a:r>
              <a:rPr lang="zh-CN" altLang="en-US" sz="2000" b="1" dirty="0">
                <a:solidFill>
                  <a:prstClr val="white"/>
                </a:solidFill>
                <a:latin typeface="微软雅黑" panose="020B0503020204020204" pitchFamily="34" charset="-122"/>
                <a:ea typeface="微软雅黑" panose="020B0503020204020204" pitchFamily="34" charset="-122"/>
              </a:rPr>
              <a:t>公平公正，一企一证</a:t>
            </a:r>
            <a:endParaRPr lang="en-US" altLang="zh-CN" sz="2000" b="1" dirty="0">
              <a:solidFill>
                <a:prstClr val="white"/>
              </a:solidFill>
              <a:latin typeface="微软雅黑" panose="020B0503020204020204" pitchFamily="34" charset="-122"/>
              <a:ea typeface="微软雅黑" panose="020B0503020204020204" pitchFamily="34" charset="-122"/>
            </a:endParaRPr>
          </a:p>
        </p:txBody>
      </p:sp>
      <p:sp>
        <p:nvSpPr>
          <p:cNvPr id="27" name="矩形 26"/>
          <p:cNvSpPr/>
          <p:nvPr/>
        </p:nvSpPr>
        <p:spPr>
          <a:xfrm>
            <a:off x="5728343" y="3153381"/>
            <a:ext cx="6096000" cy="652486"/>
          </a:xfrm>
          <a:prstGeom prst="rect">
            <a:avLst/>
          </a:prstGeom>
        </p:spPr>
        <p:txBody>
          <a:bodyPr>
            <a:spAutoFit/>
          </a:bodyPr>
          <a:lstStyle/>
          <a:p>
            <a:pPr lvl="0">
              <a:lnSpc>
                <a:spcPct val="130000"/>
              </a:lnSpc>
              <a:spcBef>
                <a:spcPts val="1200"/>
              </a:spcBef>
              <a:spcAft>
                <a:spcPts val="600"/>
              </a:spcAft>
              <a:defRPr/>
            </a:pPr>
            <a:r>
              <a:rPr lang="zh-CN" altLang="en-US" sz="1400" dirty="0">
                <a:solidFill>
                  <a:srgbClr val="000000"/>
                </a:solidFill>
                <a:latin typeface="微软雅黑" panose="020B0503020204020204" pitchFamily="34" charset="-122"/>
                <a:ea typeface="微软雅黑" panose="020B0503020204020204" pitchFamily="34" charset="-122"/>
              </a:rPr>
              <a:t>向企业核发的排污许可证，作为生产运营期排污行为的</a:t>
            </a:r>
            <a:r>
              <a:rPr lang="zh-CN" altLang="en-US" sz="1400" b="1" dirty="0">
                <a:solidFill>
                  <a:srgbClr val="FF0000"/>
                </a:solidFill>
                <a:latin typeface="微软雅黑" panose="020B0503020204020204" pitchFamily="34" charset="-122"/>
                <a:ea typeface="微软雅黑" panose="020B0503020204020204" pitchFamily="34" charset="-122"/>
              </a:rPr>
              <a:t>唯一行政许可</a:t>
            </a:r>
            <a:r>
              <a:rPr lang="zh-CN" altLang="en-US" sz="1400" dirty="0">
                <a:solidFill>
                  <a:srgbClr val="000000"/>
                </a:solidFill>
                <a:latin typeface="微软雅黑" panose="020B0503020204020204" pitchFamily="34" charset="-122"/>
                <a:ea typeface="微软雅黑" panose="020B0503020204020204" pitchFamily="34" charset="-122"/>
              </a:rPr>
              <a:t>，并明确其排污行为依法应当遵守的环境管理要求和承担的法律责任义务。</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5611963" y="5444088"/>
            <a:ext cx="6096000" cy="453457"/>
          </a:xfrm>
          <a:prstGeom prst="rect">
            <a:avLst/>
          </a:prstGeom>
        </p:spPr>
        <p:txBody>
          <a:bodyPr>
            <a:spAutoFit/>
          </a:bodyPr>
          <a:lstStyle/>
          <a:p>
            <a:pPr lvl="0">
              <a:lnSpc>
                <a:spcPct val="130000"/>
              </a:lnSpc>
              <a:spcBef>
                <a:spcPts val="1200"/>
              </a:spcBef>
              <a:spcAft>
                <a:spcPts val="600"/>
              </a:spcAft>
              <a:defRPr/>
            </a:pPr>
            <a:r>
              <a:rPr lang="zh-CN" altLang="en-US" sz="2000" b="1" dirty="0">
                <a:solidFill>
                  <a:prstClr val="white"/>
                </a:solidFill>
                <a:latin typeface="微软雅黑" panose="020B0503020204020204" pitchFamily="34" charset="-122"/>
                <a:ea typeface="微软雅黑" panose="020B0503020204020204" pitchFamily="34" charset="-122"/>
              </a:rPr>
              <a:t>公开透明，社会共治</a:t>
            </a:r>
            <a:endParaRPr lang="en-US" altLang="zh-CN" sz="2000" b="1" dirty="0">
              <a:solidFill>
                <a:prstClr val="white"/>
              </a:solidFill>
              <a:latin typeface="微软雅黑" panose="020B0503020204020204" pitchFamily="34" charset="-122"/>
              <a:ea typeface="微软雅黑" panose="020B0503020204020204" pitchFamily="34" charset="-122"/>
            </a:endParaRPr>
          </a:p>
        </p:txBody>
      </p:sp>
      <p:sp>
        <p:nvSpPr>
          <p:cNvPr id="31" name="矩形 30"/>
          <p:cNvSpPr/>
          <p:nvPr/>
        </p:nvSpPr>
        <p:spPr>
          <a:xfrm>
            <a:off x="5775752" y="4500848"/>
            <a:ext cx="6096000" cy="769441"/>
          </a:xfrm>
          <a:prstGeom prst="rect">
            <a:avLst/>
          </a:prstGeom>
        </p:spPr>
        <p:txBody>
          <a:bodyPr>
            <a:spAutoFit/>
          </a:bodyPr>
          <a:lstStyle/>
          <a:p>
            <a:r>
              <a:rPr lang="zh-CN" altLang="en-US" sz="16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企事业单位依法申领排污许可证，</a:t>
            </a:r>
            <a:r>
              <a:rPr lang="zh-CN" altLang="en-US" sz="1400" b="1" dirty="0">
                <a:solidFill>
                  <a:srgbClr val="FF0000"/>
                </a:solidFill>
                <a:latin typeface="微软雅黑" panose="020B0503020204020204" pitchFamily="34" charset="-122"/>
                <a:ea typeface="微软雅黑" panose="020B0503020204020204" pitchFamily="34" charset="-122"/>
              </a:rPr>
              <a:t>按证排污，自证守法</a:t>
            </a:r>
            <a:r>
              <a:rPr lang="zh-CN" altLang="en-US" sz="1400" dirty="0">
                <a:solidFill>
                  <a:srgbClr val="000000"/>
                </a:solidFill>
                <a:latin typeface="微软雅黑" panose="020B0503020204020204" pitchFamily="34" charset="-122"/>
                <a:ea typeface="微软雅黑" panose="020B0503020204020204" pitchFamily="34" charset="-122"/>
              </a:rPr>
              <a:t>。环境保护部门基于企事业单位守法承诺，依法发放排污许可证，</a:t>
            </a:r>
            <a:r>
              <a:rPr lang="zh-CN" altLang="en-US" sz="1400" b="1" dirty="0">
                <a:solidFill>
                  <a:srgbClr val="FF0000"/>
                </a:solidFill>
                <a:latin typeface="微软雅黑" panose="020B0503020204020204" pitchFamily="34" charset="-122"/>
                <a:ea typeface="微软雅黑" panose="020B0503020204020204" pitchFamily="34" charset="-122"/>
              </a:rPr>
              <a:t>依证强化事中事后监管</a:t>
            </a:r>
            <a:r>
              <a:rPr lang="zh-CN" altLang="en-US" sz="1400" dirty="0">
                <a:solidFill>
                  <a:srgbClr val="000000"/>
                </a:solidFill>
                <a:latin typeface="微软雅黑" panose="020B0503020204020204" pitchFamily="34" charset="-122"/>
                <a:ea typeface="微软雅黑" panose="020B0503020204020204" pitchFamily="34" charset="-122"/>
              </a:rPr>
              <a:t>，对违法排污行为实施严厉打击。</a:t>
            </a:r>
            <a:endParaRPr lang="zh-CN" altLang="en-US" dirty="0"/>
          </a:p>
        </p:txBody>
      </p:sp>
      <p:sp>
        <p:nvSpPr>
          <p:cNvPr id="33" name="矩形 32"/>
          <p:cNvSpPr/>
          <p:nvPr/>
        </p:nvSpPr>
        <p:spPr>
          <a:xfrm>
            <a:off x="5760618" y="5899253"/>
            <a:ext cx="6096000" cy="553998"/>
          </a:xfrm>
          <a:prstGeom prst="rect">
            <a:avLst/>
          </a:prstGeom>
        </p:spPr>
        <p:txBody>
          <a:bodyPr>
            <a:spAutoFit/>
          </a:bodyPr>
          <a:lstStyle/>
          <a:p>
            <a:r>
              <a:rPr lang="zh-CN" altLang="en-US" sz="1600" dirty="0">
                <a:solidFill>
                  <a:srgbClr val="000000"/>
                </a:solidFill>
                <a:latin typeface="微软雅黑" panose="020B0503020204020204" pitchFamily="34" charset="-122"/>
                <a:ea typeface="微软雅黑" panose="020B0503020204020204" pitchFamily="34" charset="-122"/>
              </a:rPr>
              <a:t> </a:t>
            </a:r>
            <a:r>
              <a:rPr lang="zh-CN" altLang="en-US" sz="1400" b="1" dirty="0">
                <a:solidFill>
                  <a:srgbClr val="FF0000"/>
                </a:solidFill>
                <a:latin typeface="微软雅黑" panose="020B0503020204020204" pitchFamily="34" charset="-122"/>
                <a:ea typeface="微软雅黑" panose="020B0503020204020204" pitchFamily="34" charset="-122"/>
              </a:rPr>
              <a:t>申领、核发、监管流程全过程公开</a:t>
            </a:r>
            <a:r>
              <a:rPr lang="zh-CN" altLang="en-US" sz="1400" dirty="0">
                <a:solidFill>
                  <a:srgbClr val="000000"/>
                </a:solidFill>
                <a:latin typeface="微软雅黑" panose="020B0503020204020204" pitchFamily="34" charset="-122"/>
                <a:ea typeface="微软雅黑" panose="020B0503020204020204" pitchFamily="34" charset="-122"/>
              </a:rPr>
              <a:t>，企事业单位污染物排放和环境保护部门监管执法信息及时公开。</a:t>
            </a:r>
            <a:endParaRPr lang="zh-CN" altLang="en-US" dirty="0"/>
          </a:p>
        </p:txBody>
      </p:sp>
    </p:spTree>
    <p:extLst>
      <p:ext uri="{BB962C8B-B14F-4D97-AF65-F5344CB8AC3E}">
        <p14:creationId xmlns:p14="http://schemas.microsoft.com/office/powerpoint/2010/main" val="122612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2123888" y="1366684"/>
            <a:ext cx="9468344" cy="5053781"/>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123888" y="283421"/>
            <a:ext cx="2031325" cy="646331"/>
          </a:xfrm>
          <a:prstGeom prst="rect">
            <a:avLst/>
          </a:prstGeom>
        </p:spPr>
        <p:txBody>
          <a:bodyPr wrap="none">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工作目标</a:t>
            </a:r>
          </a:p>
        </p:txBody>
      </p:sp>
      <p:sp>
        <p:nvSpPr>
          <p:cNvPr id="3" name="矩形 2"/>
          <p:cNvSpPr/>
          <p:nvPr/>
        </p:nvSpPr>
        <p:spPr>
          <a:xfrm>
            <a:off x="3421746" y="1522151"/>
            <a:ext cx="7492060" cy="5847755"/>
          </a:xfrm>
          <a:prstGeom prst="rect">
            <a:avLst/>
          </a:prstGeom>
        </p:spPr>
        <p:txBody>
          <a:bodyPr wrap="square">
            <a:spAutoFit/>
          </a:bodyPr>
          <a:lstStyle/>
          <a:p>
            <a:pPr lvl="1">
              <a:buSzPct val="80000"/>
              <a:defRPr/>
            </a:pPr>
            <a:r>
              <a:rPr lang="en-US" altLang="zh-CN" dirty="0">
                <a:solidFill>
                  <a:srgbClr val="000000"/>
                </a:solidFill>
              </a:rPr>
              <a:t>        </a:t>
            </a:r>
            <a:r>
              <a:rPr lang="zh-CN" altLang="zh-CN" dirty="0">
                <a:solidFill>
                  <a:srgbClr val="000000"/>
                </a:solidFill>
                <a:latin typeface="微软雅黑" panose="020B0503020204020204" pitchFamily="34" charset="-122"/>
                <a:ea typeface="微软雅黑" panose="020B0503020204020204" pitchFamily="34" charset="-122"/>
              </a:rPr>
              <a:t>为贯彻落实《</a:t>
            </a:r>
            <a:r>
              <a:rPr lang="zh-CN" altLang="en-US" dirty="0">
                <a:solidFill>
                  <a:srgbClr val="000000"/>
                </a:solidFill>
                <a:latin typeface="微软雅黑" panose="020B0503020204020204" pitchFamily="34" charset="-122"/>
                <a:ea typeface="微软雅黑" panose="020B0503020204020204" pitchFamily="34" charset="-122"/>
              </a:rPr>
              <a:t>控制污染物</a:t>
            </a:r>
            <a:r>
              <a:rPr lang="zh-CN" altLang="zh-CN" dirty="0">
                <a:solidFill>
                  <a:srgbClr val="000000"/>
                </a:solidFill>
                <a:latin typeface="微软雅黑" panose="020B0503020204020204" pitchFamily="34" charset="-122"/>
                <a:ea typeface="微软雅黑" panose="020B0503020204020204" pitchFamily="34" charset="-122"/>
              </a:rPr>
              <a:t>排放许可制实施方案》的总体要求</a:t>
            </a:r>
            <a:r>
              <a:rPr lang="zh-CN" altLang="en-US" dirty="0">
                <a:solidFill>
                  <a:srgbClr val="000000"/>
                </a:solidFill>
                <a:latin typeface="微软雅黑" panose="020B0503020204020204" pitchFamily="34" charset="-122"/>
                <a:ea typeface="微软雅黑" panose="020B0503020204020204" pitchFamily="34" charset="-122"/>
              </a:rPr>
              <a:t>，</a:t>
            </a:r>
            <a:r>
              <a:rPr lang="zh-CN" altLang="zh-CN" dirty="0">
                <a:solidFill>
                  <a:srgbClr val="000000"/>
                </a:solidFill>
                <a:latin typeface="微软雅黑" panose="020B0503020204020204" pitchFamily="34" charset="-122"/>
                <a:ea typeface="微软雅黑" panose="020B0503020204020204" pitchFamily="34" charset="-122"/>
              </a:rPr>
              <a:t>率先实施火电</a:t>
            </a:r>
            <a:r>
              <a:rPr lang="zh-CN" altLang="en-US" dirty="0">
                <a:solidFill>
                  <a:srgbClr val="000000"/>
                </a:solidFill>
                <a:latin typeface="微软雅黑" panose="020B0503020204020204" pitchFamily="34" charset="-122"/>
                <a:ea typeface="微软雅黑" panose="020B0503020204020204" pitchFamily="34" charset="-122"/>
              </a:rPr>
              <a:t>、造纸</a:t>
            </a:r>
            <a:r>
              <a:rPr lang="zh-CN" altLang="zh-CN" dirty="0">
                <a:solidFill>
                  <a:srgbClr val="000000"/>
                </a:solidFill>
                <a:latin typeface="微软雅黑" panose="020B0503020204020204" pitchFamily="34" charset="-122"/>
                <a:ea typeface="微软雅黑" panose="020B0503020204020204" pitchFamily="34" charset="-122"/>
              </a:rPr>
              <a:t>行业排污许可制度，建立火电等行业排污许可制技术方法体系和</a:t>
            </a:r>
            <a:r>
              <a:rPr lang="en-US" altLang="zh-CN" dirty="0">
                <a:solidFill>
                  <a:srgbClr val="000000"/>
                </a:solidFill>
                <a:latin typeface="微软雅黑" panose="020B0503020204020204" pitchFamily="34" charset="-122"/>
                <a:ea typeface="微软雅黑" panose="020B0503020204020204" pitchFamily="34" charset="-122"/>
              </a:rPr>
              <a:t>“</a:t>
            </a:r>
            <a:r>
              <a:rPr lang="zh-CN" altLang="zh-CN" dirty="0">
                <a:solidFill>
                  <a:srgbClr val="000000"/>
                </a:solidFill>
                <a:latin typeface="微软雅黑" panose="020B0503020204020204" pitchFamily="34" charset="-122"/>
                <a:ea typeface="微软雅黑" panose="020B0503020204020204" pitchFamily="34" charset="-122"/>
              </a:rPr>
              <a:t>一证式</a:t>
            </a:r>
            <a:r>
              <a:rPr lang="en-US" altLang="zh-CN" dirty="0">
                <a:solidFill>
                  <a:srgbClr val="000000"/>
                </a:solidFill>
                <a:latin typeface="微软雅黑" panose="020B0503020204020204" pitchFamily="34" charset="-122"/>
                <a:ea typeface="微软雅黑" panose="020B0503020204020204" pitchFamily="34" charset="-122"/>
              </a:rPr>
              <a:t>”</a:t>
            </a:r>
            <a:r>
              <a:rPr lang="zh-CN" altLang="zh-CN" dirty="0">
                <a:solidFill>
                  <a:srgbClr val="000000"/>
                </a:solidFill>
                <a:latin typeface="微软雅黑" panose="020B0503020204020204" pitchFamily="34" charset="-122"/>
                <a:ea typeface="微软雅黑" panose="020B0503020204020204" pitchFamily="34" charset="-122"/>
              </a:rPr>
              <a:t>管理模式，推动企业全面达标排放，促进环境质量有效改善，形成可推广、可复制的行业排污许可管理经验，为在全国全面实施排污许可制度奠定基础。</a:t>
            </a:r>
            <a:endParaRPr lang="en-US" altLang="zh-CN" dirty="0">
              <a:solidFill>
                <a:srgbClr val="000000"/>
              </a:solidFill>
              <a:latin typeface="微软雅黑" panose="020B0503020204020204" pitchFamily="34" charset="-122"/>
              <a:ea typeface="微软雅黑" panose="020B0503020204020204" pitchFamily="34" charset="-122"/>
            </a:endParaRPr>
          </a:p>
          <a:p>
            <a:pPr lvl="1">
              <a:buSzPct val="80000"/>
              <a:defRPr/>
            </a:pPr>
            <a:endParaRPr lang="en-US" altLang="zh-CN" sz="2000" dirty="0">
              <a:solidFill>
                <a:srgbClr val="000000"/>
              </a:solidFill>
              <a:latin typeface="微软雅黑" panose="020B0503020204020204" pitchFamily="34" charset="-122"/>
              <a:ea typeface="微软雅黑" panose="020B0503020204020204" pitchFamily="34" charset="-122"/>
            </a:endParaRPr>
          </a:p>
          <a:p>
            <a:pPr marL="800100" lvl="1" indent="-342900">
              <a:buSzPct val="80000"/>
              <a:buFont typeface="Wingdings" panose="05000000000000000000" pitchFamily="2" charset="2"/>
              <a:buChar char="l"/>
              <a:defRPr/>
            </a:pPr>
            <a:r>
              <a:rPr lang="en-US" altLang="zh-CN" dirty="0">
                <a:solidFill>
                  <a:srgbClr val="000000"/>
                </a:solidFill>
                <a:latin typeface="微软雅黑" panose="020B0503020204020204" pitchFamily="34" charset="-122"/>
                <a:ea typeface="微软雅黑" panose="020B0503020204020204" pitchFamily="34" charset="-122"/>
              </a:rPr>
              <a:t>2017</a:t>
            </a:r>
            <a:r>
              <a:rPr lang="zh-CN" altLang="zh-CN" dirty="0">
                <a:solidFill>
                  <a:srgbClr val="000000"/>
                </a:solidFill>
                <a:latin typeface="微软雅黑" panose="020B0503020204020204" pitchFamily="34" charset="-122"/>
                <a:ea typeface="微软雅黑" panose="020B0503020204020204" pitchFamily="34" charset="-122"/>
              </a:rPr>
              <a:t>年</a:t>
            </a:r>
            <a:r>
              <a:rPr lang="en-US" altLang="zh-CN" b="1" dirty="0">
                <a:solidFill>
                  <a:srgbClr val="FF0000"/>
                </a:solidFill>
                <a:latin typeface="微软雅黑" panose="020B0503020204020204" pitchFamily="34" charset="-122"/>
                <a:ea typeface="微软雅黑" panose="020B0503020204020204" pitchFamily="34" charset="-122"/>
              </a:rPr>
              <a:t>6</a:t>
            </a:r>
            <a:r>
              <a:rPr lang="zh-CN" altLang="en-US" b="1" dirty="0">
                <a:solidFill>
                  <a:srgbClr val="FF0000"/>
                </a:solidFill>
                <a:latin typeface="微软雅黑" panose="020B0503020204020204" pitchFamily="34" charset="-122"/>
                <a:ea typeface="微软雅黑" panose="020B0503020204020204" pitchFamily="34" charset="-122"/>
              </a:rPr>
              <a:t>月</a:t>
            </a:r>
            <a:r>
              <a:rPr lang="zh-CN" altLang="zh-CN" b="1" dirty="0">
                <a:solidFill>
                  <a:srgbClr val="FF0000"/>
                </a:solidFill>
                <a:latin typeface="微软雅黑" panose="020B0503020204020204" pitchFamily="34" charset="-122"/>
                <a:ea typeface="微软雅黑" panose="020B0503020204020204" pitchFamily="34" charset="-122"/>
              </a:rPr>
              <a:t>底</a:t>
            </a:r>
            <a:r>
              <a:rPr lang="zh-CN" altLang="en-US" b="1" dirty="0">
                <a:solidFill>
                  <a:srgbClr val="FF0000"/>
                </a:solidFill>
                <a:latin typeface="微软雅黑" panose="020B0503020204020204" pitchFamily="34" charset="-122"/>
                <a:ea typeface="微软雅黑" panose="020B0503020204020204" pitchFamily="34" charset="-122"/>
              </a:rPr>
              <a:t>前</a:t>
            </a:r>
            <a:r>
              <a:rPr lang="zh-CN" altLang="zh-CN" dirty="0">
                <a:solidFill>
                  <a:srgbClr val="000000"/>
                </a:solidFill>
                <a:latin typeface="微软雅黑" panose="020B0503020204020204" pitchFamily="34" charset="-122"/>
                <a:ea typeface="微软雅黑" panose="020B0503020204020204" pitchFamily="34" charset="-122"/>
              </a:rPr>
              <a:t>，完成全国</a:t>
            </a:r>
            <a:r>
              <a:rPr lang="zh-CN" altLang="zh-CN" b="1" dirty="0">
                <a:solidFill>
                  <a:srgbClr val="FF0000"/>
                </a:solidFill>
                <a:latin typeface="微软雅黑" panose="020B0503020204020204" pitchFamily="34" charset="-122"/>
                <a:ea typeface="微软雅黑" panose="020B0503020204020204" pitchFamily="34" charset="-122"/>
              </a:rPr>
              <a:t>火电（含自备电厂）</a:t>
            </a:r>
            <a:r>
              <a:rPr lang="zh-CN" altLang="en-US" b="1" dirty="0">
                <a:solidFill>
                  <a:srgbClr val="FF0000"/>
                </a:solidFill>
                <a:latin typeface="微软雅黑" panose="020B0503020204020204" pitchFamily="34" charset="-122"/>
                <a:ea typeface="微软雅黑" panose="020B0503020204020204" pitchFamily="34" charset="-122"/>
              </a:rPr>
              <a:t>、造纸</a:t>
            </a:r>
            <a:r>
              <a:rPr lang="zh-CN" altLang="zh-CN" dirty="0">
                <a:solidFill>
                  <a:srgbClr val="000000"/>
                </a:solidFill>
                <a:latin typeface="微软雅黑" panose="020B0503020204020204" pitchFamily="34" charset="-122"/>
                <a:ea typeface="微软雅黑" panose="020B0503020204020204" pitchFamily="34" charset="-122"/>
              </a:rPr>
              <a:t>企业排污许可证申请核发。持证企业基本建立自行监测、信息公开、记录台账及定期报告制度</a:t>
            </a:r>
            <a:r>
              <a:rPr lang="zh-CN" altLang="en-US" dirty="0">
                <a:solidFill>
                  <a:srgbClr val="000000"/>
                </a:solidFill>
                <a:latin typeface="微软雅黑" panose="020B0503020204020204" pitchFamily="34" charset="-122"/>
                <a:ea typeface="微软雅黑" panose="020B0503020204020204" pitchFamily="34" charset="-122"/>
              </a:rPr>
              <a:t>。</a:t>
            </a:r>
            <a:r>
              <a:rPr lang="zh-CN" altLang="zh-CN" dirty="0">
                <a:solidFill>
                  <a:srgbClr val="000000"/>
                </a:solidFill>
                <a:latin typeface="微软雅黑" panose="020B0503020204020204" pitchFamily="34" charset="-122"/>
                <a:ea typeface="微软雅黑" panose="020B0503020204020204" pitchFamily="34" charset="-122"/>
              </a:rPr>
              <a:t>完成“</a:t>
            </a:r>
            <a:r>
              <a:rPr lang="en-US" altLang="zh-CN" b="1" dirty="0">
                <a:solidFill>
                  <a:srgbClr val="FF0000"/>
                </a:solidFill>
                <a:latin typeface="微软雅黑" panose="020B0503020204020204" pitchFamily="34" charset="-122"/>
                <a:ea typeface="微软雅黑" panose="020B0503020204020204" pitchFamily="34" charset="-122"/>
              </a:rPr>
              <a:t>1+2</a:t>
            </a:r>
            <a:r>
              <a:rPr lang="zh-CN" altLang="zh-CN" dirty="0">
                <a:solidFill>
                  <a:srgbClr val="000000"/>
                </a:solidFill>
                <a:latin typeface="微软雅黑" panose="020B0503020204020204" pitchFamily="34" charset="-122"/>
                <a:ea typeface="微软雅黑" panose="020B0503020204020204" pitchFamily="34" charset="-122"/>
              </a:rPr>
              <a:t>”城市</a:t>
            </a:r>
            <a:r>
              <a:rPr lang="zh-CN" altLang="zh-CN" b="1" dirty="0">
                <a:solidFill>
                  <a:srgbClr val="FF0000"/>
                </a:solidFill>
                <a:latin typeface="微软雅黑" panose="020B0503020204020204" pitchFamily="34" charset="-122"/>
                <a:ea typeface="微软雅黑" panose="020B0503020204020204" pitchFamily="34" charset="-122"/>
              </a:rPr>
              <a:t>钢铁、水泥</a:t>
            </a:r>
            <a:r>
              <a:rPr lang="zh-CN" altLang="zh-CN" dirty="0">
                <a:solidFill>
                  <a:srgbClr val="000000"/>
                </a:solidFill>
                <a:latin typeface="微软雅黑" panose="020B0503020204020204" pitchFamily="34" charset="-122"/>
                <a:ea typeface="微软雅黑" panose="020B0503020204020204" pitchFamily="34" charset="-122"/>
              </a:rPr>
              <a:t>企业排放许可证核发工作</a:t>
            </a:r>
            <a:r>
              <a:rPr lang="zh-CN" altLang="en-US" dirty="0">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a:p>
            <a:pPr marL="800100" lvl="1" indent="-342900">
              <a:buSzPct val="80000"/>
              <a:buFont typeface="Wingdings" panose="05000000000000000000" pitchFamily="2" charset="2"/>
              <a:buChar char="l"/>
              <a:defRPr/>
            </a:pPr>
            <a:endParaRPr lang="en-US" altLang="zh-CN" dirty="0">
              <a:solidFill>
                <a:srgbClr val="000000"/>
              </a:solidFill>
              <a:latin typeface="微软雅黑" panose="020B0503020204020204" pitchFamily="34" charset="-122"/>
              <a:ea typeface="微软雅黑" panose="020B0503020204020204" pitchFamily="34" charset="-122"/>
            </a:endParaRPr>
          </a:p>
          <a:p>
            <a:pPr marL="800100" lvl="1" indent="-342900">
              <a:buSzPct val="80000"/>
              <a:buFont typeface="Wingdings" panose="05000000000000000000" pitchFamily="2" charset="2"/>
              <a:buChar char="l"/>
              <a:defRPr/>
            </a:pPr>
            <a:r>
              <a:rPr lang="en-US" altLang="zh-CN" dirty="0">
                <a:solidFill>
                  <a:srgbClr val="000000"/>
                </a:solidFill>
                <a:latin typeface="微软雅黑" panose="020B0503020204020204" pitchFamily="34" charset="-122"/>
                <a:ea typeface="微软雅黑" panose="020B0503020204020204" pitchFamily="34" charset="-122"/>
              </a:rPr>
              <a:t>2017</a:t>
            </a:r>
            <a:r>
              <a:rPr lang="zh-CN" altLang="zh-CN" dirty="0">
                <a:solidFill>
                  <a:srgbClr val="000000"/>
                </a:solidFill>
                <a:latin typeface="微软雅黑" panose="020B0503020204020204" pitchFamily="34" charset="-122"/>
                <a:ea typeface="微软雅黑" panose="020B0503020204020204" pitchFamily="34" charset="-122"/>
              </a:rPr>
              <a:t>年</a:t>
            </a:r>
            <a:r>
              <a:rPr lang="en-US" altLang="zh-CN" b="1" dirty="0">
                <a:solidFill>
                  <a:srgbClr val="FF0000"/>
                </a:solidFill>
                <a:latin typeface="微软雅黑" panose="020B0503020204020204" pitchFamily="34" charset="-122"/>
                <a:ea typeface="微软雅黑" panose="020B0503020204020204" pitchFamily="34" charset="-122"/>
              </a:rPr>
              <a:t>10</a:t>
            </a:r>
            <a:r>
              <a:rPr lang="zh-CN" altLang="en-US" b="1" dirty="0">
                <a:solidFill>
                  <a:srgbClr val="FF0000"/>
                </a:solidFill>
                <a:latin typeface="微软雅黑" panose="020B0503020204020204" pitchFamily="34" charset="-122"/>
                <a:ea typeface="微软雅黑" panose="020B0503020204020204" pitchFamily="34" charset="-122"/>
              </a:rPr>
              <a:t>月</a:t>
            </a:r>
            <a:r>
              <a:rPr lang="zh-CN" altLang="zh-CN" b="1" dirty="0">
                <a:solidFill>
                  <a:srgbClr val="FF0000"/>
                </a:solidFill>
                <a:latin typeface="微软雅黑" panose="020B0503020204020204" pitchFamily="34" charset="-122"/>
                <a:ea typeface="微软雅黑" panose="020B0503020204020204" pitchFamily="34" charset="-122"/>
              </a:rPr>
              <a:t>底</a:t>
            </a:r>
            <a:r>
              <a:rPr lang="zh-CN" altLang="en-US" b="1" dirty="0">
                <a:solidFill>
                  <a:srgbClr val="FF0000"/>
                </a:solidFill>
                <a:latin typeface="微软雅黑" panose="020B0503020204020204" pitchFamily="34" charset="-122"/>
                <a:ea typeface="微软雅黑" panose="020B0503020204020204" pitchFamily="34" charset="-122"/>
              </a:rPr>
              <a:t>前</a:t>
            </a:r>
            <a:r>
              <a:rPr lang="zh-CN" altLang="zh-CN" dirty="0">
                <a:solidFill>
                  <a:srgbClr val="000000"/>
                </a:solidFill>
                <a:latin typeface="微软雅黑" panose="020B0503020204020204" pitchFamily="34" charset="-122"/>
                <a:ea typeface="微软雅黑" panose="020B0503020204020204" pitchFamily="34" charset="-122"/>
              </a:rPr>
              <a:t>，完成“</a:t>
            </a:r>
            <a:r>
              <a:rPr lang="en-US" altLang="zh-CN" b="1" dirty="0">
                <a:solidFill>
                  <a:srgbClr val="FF0000"/>
                </a:solidFill>
                <a:latin typeface="微软雅黑" panose="020B0503020204020204" pitchFamily="34" charset="-122"/>
                <a:ea typeface="微软雅黑" panose="020B0503020204020204" pitchFamily="34" charset="-122"/>
              </a:rPr>
              <a:t>2+26</a:t>
            </a:r>
            <a:r>
              <a:rPr lang="zh-CN" altLang="zh-CN" dirty="0">
                <a:solidFill>
                  <a:srgbClr val="000000"/>
                </a:solidFill>
                <a:latin typeface="微软雅黑" panose="020B0503020204020204" pitchFamily="34" charset="-122"/>
                <a:ea typeface="微软雅黑" panose="020B0503020204020204" pitchFamily="34" charset="-122"/>
              </a:rPr>
              <a:t>”城市</a:t>
            </a:r>
            <a:r>
              <a:rPr lang="zh-CN" altLang="zh-CN" b="1" dirty="0">
                <a:solidFill>
                  <a:srgbClr val="FF0000"/>
                </a:solidFill>
                <a:latin typeface="微软雅黑" panose="020B0503020204020204" pitchFamily="34" charset="-122"/>
                <a:ea typeface="微软雅黑" panose="020B0503020204020204" pitchFamily="34" charset="-122"/>
              </a:rPr>
              <a:t>钢铁、水泥</a:t>
            </a:r>
            <a:r>
              <a:rPr lang="zh-CN" altLang="zh-CN" dirty="0">
                <a:solidFill>
                  <a:srgbClr val="000000"/>
                </a:solidFill>
                <a:latin typeface="微软雅黑" panose="020B0503020204020204" pitchFamily="34" charset="-122"/>
                <a:ea typeface="微软雅黑" panose="020B0503020204020204" pitchFamily="34" charset="-122"/>
              </a:rPr>
              <a:t>行业排污许可证发放工作。</a:t>
            </a:r>
            <a:endParaRPr lang="en-US" altLang="zh-CN" dirty="0">
              <a:solidFill>
                <a:srgbClr val="000000"/>
              </a:solidFill>
              <a:latin typeface="微软雅黑" panose="020B0503020204020204" pitchFamily="34" charset="-122"/>
              <a:ea typeface="微软雅黑" panose="020B0503020204020204" pitchFamily="34" charset="-122"/>
            </a:endParaRPr>
          </a:p>
          <a:p>
            <a:pPr marL="800100" lvl="1" indent="-342900">
              <a:buSzPct val="80000"/>
              <a:buFont typeface="Wingdings" panose="05000000000000000000" pitchFamily="2" charset="2"/>
              <a:buChar char="l"/>
              <a:defRPr/>
            </a:pPr>
            <a:endParaRPr lang="en-US" altLang="zh-CN" dirty="0">
              <a:solidFill>
                <a:srgbClr val="000000"/>
              </a:solidFill>
              <a:latin typeface="微软雅黑" panose="020B0503020204020204" pitchFamily="34" charset="-122"/>
              <a:ea typeface="微软雅黑" panose="020B0503020204020204" pitchFamily="34" charset="-122"/>
            </a:endParaRPr>
          </a:p>
          <a:p>
            <a:pPr marL="800100" lvl="1" indent="-342900">
              <a:buSzPct val="80000"/>
              <a:buFont typeface="Wingdings" panose="05000000000000000000" pitchFamily="2" charset="2"/>
              <a:buChar char="l"/>
              <a:defRPr/>
            </a:pPr>
            <a:r>
              <a:rPr lang="en-US" altLang="zh-CN" dirty="0">
                <a:solidFill>
                  <a:srgbClr val="000000"/>
                </a:solidFill>
                <a:latin typeface="微软雅黑" panose="020B0503020204020204" pitchFamily="34" charset="-122"/>
                <a:ea typeface="微软雅黑" panose="020B0503020204020204" pitchFamily="34" charset="-122"/>
              </a:rPr>
              <a:t>2017</a:t>
            </a:r>
            <a:r>
              <a:rPr lang="zh-CN" altLang="en-US" dirty="0">
                <a:solidFill>
                  <a:srgbClr val="000000"/>
                </a:solidFill>
                <a:latin typeface="微软雅黑" panose="020B0503020204020204" pitchFamily="34" charset="-122"/>
                <a:ea typeface="微软雅黑" panose="020B0503020204020204" pitchFamily="34" charset="-122"/>
              </a:rPr>
              <a:t>年</a:t>
            </a:r>
            <a:r>
              <a:rPr lang="en-US" altLang="zh-CN" b="1" dirty="0">
                <a:solidFill>
                  <a:srgbClr val="FF0000"/>
                </a:solidFill>
                <a:latin typeface="微软雅黑" panose="020B0503020204020204" pitchFamily="34" charset="-122"/>
                <a:ea typeface="微软雅黑" panose="020B0503020204020204" pitchFamily="34" charset="-122"/>
              </a:rPr>
              <a:t>12</a:t>
            </a:r>
            <a:r>
              <a:rPr lang="zh-CN" altLang="en-US" b="1" dirty="0">
                <a:solidFill>
                  <a:srgbClr val="FF0000"/>
                </a:solidFill>
                <a:latin typeface="微软雅黑" panose="020B0503020204020204" pitchFamily="34" charset="-122"/>
                <a:ea typeface="微软雅黑" panose="020B0503020204020204" pitchFamily="34" charset="-122"/>
              </a:rPr>
              <a:t>月底前</a:t>
            </a:r>
            <a:r>
              <a:rPr lang="zh-CN" altLang="en-US" dirty="0">
                <a:solidFill>
                  <a:srgbClr val="000000"/>
                </a:solidFill>
                <a:latin typeface="微软雅黑" panose="020B0503020204020204" pitchFamily="34" charset="-122"/>
                <a:ea typeface="微软雅黑" panose="020B0503020204020204" pitchFamily="34" charset="-122"/>
              </a:rPr>
              <a:t>，完成</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大气污染防治行动计划</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和</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水污染防治行动计划</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规定的</a:t>
            </a:r>
            <a:r>
              <a:rPr lang="zh-CN" altLang="en-US" b="1" dirty="0">
                <a:solidFill>
                  <a:srgbClr val="FF0000"/>
                </a:solidFill>
                <a:latin typeface="微软雅黑" panose="020B0503020204020204" pitchFamily="34" charset="-122"/>
                <a:ea typeface="微软雅黑" panose="020B0503020204020204" pitchFamily="34" charset="-122"/>
              </a:rPr>
              <a:t>重点行业</a:t>
            </a:r>
            <a:r>
              <a:rPr lang="zh-CN" altLang="en-US" dirty="0">
                <a:solidFill>
                  <a:srgbClr val="000000"/>
                </a:solidFill>
                <a:latin typeface="微软雅黑" panose="020B0503020204020204" pitchFamily="34" charset="-122"/>
                <a:ea typeface="微软雅黑" panose="020B0503020204020204" pitchFamily="34" charset="-122"/>
              </a:rPr>
              <a:t>和</a:t>
            </a:r>
            <a:r>
              <a:rPr lang="zh-CN" altLang="en-US" b="1" dirty="0">
                <a:solidFill>
                  <a:srgbClr val="FF0000"/>
                </a:solidFill>
                <a:latin typeface="微软雅黑" panose="020B0503020204020204" pitchFamily="34" charset="-122"/>
                <a:ea typeface="微软雅黑" panose="020B0503020204020204" pitchFamily="34" charset="-122"/>
              </a:rPr>
              <a:t>产能过剩行业</a:t>
            </a:r>
            <a:r>
              <a:rPr lang="zh-CN" altLang="en-US" dirty="0">
                <a:solidFill>
                  <a:srgbClr val="000000"/>
                </a:solidFill>
                <a:latin typeface="微软雅黑" panose="020B0503020204020204" pitchFamily="34" charset="-122"/>
                <a:ea typeface="微软雅黑" panose="020B0503020204020204" pitchFamily="34" charset="-122"/>
              </a:rPr>
              <a:t>排污许可证的申请与核发工作。</a:t>
            </a:r>
            <a:endParaRPr lang="en-US" altLang="zh-CN" dirty="0">
              <a:solidFill>
                <a:srgbClr val="000000"/>
              </a:solidFill>
              <a:latin typeface="微软雅黑" panose="020B0503020204020204" pitchFamily="34" charset="-122"/>
              <a:ea typeface="微软雅黑" panose="020B0503020204020204" pitchFamily="34" charset="-122"/>
            </a:endParaRPr>
          </a:p>
          <a:p>
            <a:pPr marL="800100" lvl="1" indent="-342900">
              <a:buSzPct val="80000"/>
              <a:buFont typeface="Wingdings" pitchFamily="2" charset="2"/>
              <a:buChar char="Ø"/>
              <a:defRPr/>
            </a:pPr>
            <a:endParaRPr lang="en-US" altLang="zh-CN" sz="2000" dirty="0">
              <a:solidFill>
                <a:srgbClr val="000000"/>
              </a:solidFill>
            </a:endParaRPr>
          </a:p>
          <a:p>
            <a:pPr marL="800100" lvl="1" indent="-342900">
              <a:lnSpc>
                <a:spcPct val="150000"/>
              </a:lnSpc>
              <a:spcBef>
                <a:spcPts val="1200"/>
              </a:spcBef>
              <a:spcAft>
                <a:spcPts val="1200"/>
              </a:spcAft>
              <a:buSzPct val="80000"/>
              <a:buFont typeface="Wingdings" panose="05000000000000000000" pitchFamily="2" charset="2"/>
              <a:buChar char="p"/>
              <a:defRPr/>
            </a:pPr>
            <a:endParaRPr lang="zh-CN" altLang="zh-CN" sz="2400" b="1" dirty="0">
              <a:solidFill>
                <a:srgbClr val="000000"/>
              </a:solidFill>
              <a:latin typeface="宋体"/>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24903" y="2456168"/>
            <a:ext cx="2997970" cy="2997969"/>
          </a:xfrm>
          <a:custGeom>
            <a:avLst/>
            <a:gdLst>
              <a:gd name="connsiteX0" fmla="*/ 1498965 w 2997970"/>
              <a:gd name="connsiteY0" fmla="*/ 0 h 2997969"/>
              <a:gd name="connsiteX1" fmla="*/ 1499005 w 2997970"/>
              <a:gd name="connsiteY1" fmla="*/ 0 h 2997969"/>
              <a:gd name="connsiteX2" fmla="*/ 1652248 w 2997970"/>
              <a:gd name="connsiteY2" fmla="*/ 7738 h 2997969"/>
              <a:gd name="connsiteX3" fmla="*/ 2997970 w 2997970"/>
              <a:gd name="connsiteY3" fmla="*/ 1498984 h 2997969"/>
              <a:gd name="connsiteX4" fmla="*/ 1498985 w 2997970"/>
              <a:gd name="connsiteY4" fmla="*/ 2997969 h 2997969"/>
              <a:gd name="connsiteX5" fmla="*/ 0 w 2997970"/>
              <a:gd name="connsiteY5" fmla="*/ 1498984 h 2997969"/>
              <a:gd name="connsiteX6" fmla="*/ 1345723 w 2997970"/>
              <a:gd name="connsiteY6" fmla="*/ 7738 h 299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970" h="2997969">
                <a:moveTo>
                  <a:pt x="1498965" y="0"/>
                </a:moveTo>
                <a:lnTo>
                  <a:pt x="1499005" y="0"/>
                </a:lnTo>
                <a:lnTo>
                  <a:pt x="1652248" y="7738"/>
                </a:lnTo>
                <a:cubicBezTo>
                  <a:pt x="2408120" y="84501"/>
                  <a:pt x="2997970" y="722859"/>
                  <a:pt x="2997970" y="1498984"/>
                </a:cubicBezTo>
                <a:cubicBezTo>
                  <a:pt x="2997970" y="2326851"/>
                  <a:pt x="2326852" y="2997969"/>
                  <a:pt x="1498985" y="2997969"/>
                </a:cubicBezTo>
                <a:cubicBezTo>
                  <a:pt x="671118" y="2997969"/>
                  <a:pt x="0" y="2326851"/>
                  <a:pt x="0" y="1498984"/>
                </a:cubicBezTo>
                <a:cubicBezTo>
                  <a:pt x="0" y="722859"/>
                  <a:pt x="589850" y="84501"/>
                  <a:pt x="1345723" y="7738"/>
                </a:cubicBezTo>
                <a:close/>
              </a:path>
            </a:pathLst>
          </a:custGeom>
          <a:ln>
            <a:solidFill>
              <a:schemeClr val="bg1">
                <a:lumMod val="65000"/>
              </a:schemeClr>
            </a:solidFill>
          </a:ln>
        </p:spPr>
      </p:pic>
    </p:spTree>
    <p:extLst>
      <p:ext uri="{BB962C8B-B14F-4D97-AF65-F5344CB8AC3E}">
        <p14:creationId xmlns:p14="http://schemas.microsoft.com/office/powerpoint/2010/main" val="157092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47137" y="1542666"/>
            <a:ext cx="4968552" cy="4248472"/>
            <a:chOff x="2927648" y="1412776"/>
            <a:chExt cx="4968552" cy="4248472"/>
          </a:xfrm>
        </p:grpSpPr>
        <p:grpSp>
          <p:nvGrpSpPr>
            <p:cNvPr id="11" name="组合 10"/>
            <p:cNvGrpSpPr/>
            <p:nvPr/>
          </p:nvGrpSpPr>
          <p:grpSpPr>
            <a:xfrm>
              <a:off x="2927648" y="1412776"/>
              <a:ext cx="4968552" cy="4248472"/>
              <a:chOff x="2927648" y="1412776"/>
              <a:chExt cx="4968552" cy="4248472"/>
            </a:xfrm>
          </p:grpSpPr>
          <p:sp>
            <p:nvSpPr>
              <p:cNvPr id="31" name="椭圆 30"/>
              <p:cNvSpPr/>
              <p:nvPr/>
            </p:nvSpPr>
            <p:spPr>
              <a:xfrm>
                <a:off x="4439816" y="1412776"/>
                <a:ext cx="1944216" cy="1944216"/>
              </a:xfrm>
              <a:prstGeom prst="ellipse">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t" anchorCtr="0" forceAA="0" compatLnSpc="1">
                <a:prstTxWarp prst="textNoShape">
                  <a:avLst/>
                </a:prstTxWarp>
                <a:noAutofit/>
              </a:bodyP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椭圆 31"/>
              <p:cNvSpPr/>
              <p:nvPr/>
            </p:nvSpPr>
            <p:spPr>
              <a:xfrm>
                <a:off x="4439816" y="3717032"/>
                <a:ext cx="1944216" cy="1944216"/>
              </a:xfrm>
              <a:prstGeom prst="ellipse">
                <a:avLst/>
              </a:prstGeom>
              <a:solidFill>
                <a:srgbClr val="F6AC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180000" numCol="1" spcCol="0" rtlCol="0" fromWordArt="0" anchor="b" anchorCtr="0" forceAA="0" compatLnSpc="1">
                <a:prstTxWarp prst="textNoShape">
                  <a:avLst/>
                </a:prstTxWarp>
                <a:noAutofit/>
              </a:bodyP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椭圆 32"/>
              <p:cNvSpPr/>
              <p:nvPr/>
            </p:nvSpPr>
            <p:spPr>
              <a:xfrm rot="5400000">
                <a:off x="5951984" y="2557847"/>
                <a:ext cx="1944216" cy="1944216"/>
              </a:xfrm>
              <a:prstGeom prst="ellipse">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t" anchorCtr="0" forceAA="0" compatLnSpc="1">
                <a:prstTxWarp prst="textNoShape">
                  <a:avLst/>
                </a:prstTxWarp>
                <a:noAutofit/>
              </a:bodyP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椭圆 33"/>
              <p:cNvSpPr/>
              <p:nvPr/>
            </p:nvSpPr>
            <p:spPr>
              <a:xfrm rot="16200000">
                <a:off x="2927648" y="2557847"/>
                <a:ext cx="1944216" cy="1944216"/>
              </a:xfrm>
              <a:prstGeom prst="ellipse">
                <a:avLst/>
              </a:prstGeom>
              <a:solidFill>
                <a:srgbClr val="CB4D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t" anchorCtr="0" forceAA="0" compatLnSpc="1">
                <a:prstTxWarp prst="textNoShape">
                  <a:avLst/>
                </a:prstTxWarp>
                <a:noAutofit/>
              </a:bodyP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任意多边形 34"/>
              <p:cNvSpPr/>
              <p:nvPr/>
            </p:nvSpPr>
            <p:spPr>
              <a:xfrm>
                <a:off x="4245024" y="2423026"/>
                <a:ext cx="2327185" cy="2397856"/>
              </a:xfrm>
              <a:custGeom>
                <a:avLst/>
                <a:gdLst>
                  <a:gd name="connsiteX0" fmla="*/ 1222158 w 2452851"/>
                  <a:gd name="connsiteY0" fmla="*/ 0 h 2527338"/>
                  <a:gd name="connsiteX1" fmla="*/ 2028245 w 2452851"/>
                  <a:gd name="connsiteY1" fmla="*/ 428594 h 2527338"/>
                  <a:gd name="connsiteX2" fmla="*/ 2071861 w 2452851"/>
                  <a:gd name="connsiteY2" fmla="*/ 500388 h 2527338"/>
                  <a:gd name="connsiteX3" fmla="*/ 2168127 w 2452851"/>
                  <a:gd name="connsiteY3" fmla="*/ 579814 h 2527338"/>
                  <a:gd name="connsiteX4" fmla="*/ 2452851 w 2452851"/>
                  <a:gd name="connsiteY4" fmla="*/ 1267198 h 2527338"/>
                  <a:gd name="connsiteX5" fmla="*/ 2168127 w 2452851"/>
                  <a:gd name="connsiteY5" fmla="*/ 1954582 h 2527338"/>
                  <a:gd name="connsiteX6" fmla="*/ 2121928 w 2452851"/>
                  <a:gd name="connsiteY6" fmla="*/ 1992700 h 2527338"/>
                  <a:gd name="connsiteX7" fmla="*/ 2109454 w 2452851"/>
                  <a:gd name="connsiteY7" fmla="*/ 2018594 h 2527338"/>
                  <a:gd name="connsiteX8" fmla="*/ 1254674 w 2452851"/>
                  <a:gd name="connsiteY8" fmla="*/ 2527338 h 2527338"/>
                  <a:gd name="connsiteX9" fmla="*/ 448587 w 2452851"/>
                  <a:gd name="connsiteY9" fmla="*/ 2098745 h 2527338"/>
                  <a:gd name="connsiteX10" fmla="*/ 435346 w 2452851"/>
                  <a:gd name="connsiteY10" fmla="*/ 2076949 h 2527338"/>
                  <a:gd name="connsiteX11" fmla="*/ 428594 w 2452851"/>
                  <a:gd name="connsiteY11" fmla="*/ 2073284 h 2527338"/>
                  <a:gd name="connsiteX12" fmla="*/ 0 w 2452851"/>
                  <a:gd name="connsiteY12" fmla="*/ 1267197 h 2527338"/>
                  <a:gd name="connsiteX13" fmla="*/ 284724 w 2452851"/>
                  <a:gd name="connsiteY13" fmla="*/ 579813 h 2527338"/>
                  <a:gd name="connsiteX14" fmla="*/ 365081 w 2452851"/>
                  <a:gd name="connsiteY14" fmla="*/ 513513 h 2527338"/>
                  <a:gd name="connsiteX15" fmla="*/ 367379 w 2452851"/>
                  <a:gd name="connsiteY15" fmla="*/ 508744 h 2527338"/>
                  <a:gd name="connsiteX16" fmla="*/ 1222158 w 2452851"/>
                  <a:gd name="connsiteY16" fmla="*/ 0 h 25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851" h="2527338">
                    <a:moveTo>
                      <a:pt x="1222158" y="0"/>
                    </a:moveTo>
                    <a:cubicBezTo>
                      <a:pt x="1557708" y="0"/>
                      <a:pt x="1853550" y="170011"/>
                      <a:pt x="2028245" y="428594"/>
                    </a:cubicBezTo>
                    <a:lnTo>
                      <a:pt x="2071861" y="500388"/>
                    </a:lnTo>
                    <a:lnTo>
                      <a:pt x="2168127" y="579814"/>
                    </a:lnTo>
                    <a:cubicBezTo>
                      <a:pt x="2344044" y="755731"/>
                      <a:pt x="2452851" y="998758"/>
                      <a:pt x="2452851" y="1267198"/>
                    </a:cubicBezTo>
                    <a:cubicBezTo>
                      <a:pt x="2452851" y="1535638"/>
                      <a:pt x="2344044" y="1778665"/>
                      <a:pt x="2168127" y="1954582"/>
                    </a:cubicBezTo>
                    <a:lnTo>
                      <a:pt x="2121928" y="1992700"/>
                    </a:lnTo>
                    <a:lnTo>
                      <a:pt x="2109454" y="2018594"/>
                    </a:lnTo>
                    <a:cubicBezTo>
                      <a:pt x="1944838" y="2321625"/>
                      <a:pt x="1623779" y="2527338"/>
                      <a:pt x="1254674" y="2527338"/>
                    </a:cubicBezTo>
                    <a:cubicBezTo>
                      <a:pt x="919124" y="2527338"/>
                      <a:pt x="623282" y="2357327"/>
                      <a:pt x="448587" y="2098745"/>
                    </a:cubicBezTo>
                    <a:lnTo>
                      <a:pt x="435346" y="2076949"/>
                    </a:lnTo>
                    <a:lnTo>
                      <a:pt x="428594" y="2073284"/>
                    </a:lnTo>
                    <a:cubicBezTo>
                      <a:pt x="170011" y="1898589"/>
                      <a:pt x="0" y="1602747"/>
                      <a:pt x="0" y="1267197"/>
                    </a:cubicBezTo>
                    <a:cubicBezTo>
                      <a:pt x="0" y="998757"/>
                      <a:pt x="108807" y="755730"/>
                      <a:pt x="284724" y="579813"/>
                    </a:cubicBezTo>
                    <a:lnTo>
                      <a:pt x="365081" y="513513"/>
                    </a:lnTo>
                    <a:lnTo>
                      <a:pt x="367379" y="508744"/>
                    </a:lnTo>
                    <a:cubicBezTo>
                      <a:pt x="531995" y="205713"/>
                      <a:pt x="853053" y="0"/>
                      <a:pt x="12221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sp>
          <p:nvSpPr>
            <p:cNvPr id="29" name="Freeform 6"/>
            <p:cNvSpPr>
              <a:spLocks noChangeAspect="1" noEditPoints="1"/>
            </p:cNvSpPr>
            <p:nvPr/>
          </p:nvSpPr>
          <p:spPr bwMode="auto">
            <a:xfrm>
              <a:off x="6952817" y="3223618"/>
              <a:ext cx="503635" cy="505635"/>
            </a:xfrm>
            <a:custGeom>
              <a:avLst/>
              <a:gdLst>
                <a:gd name="T0" fmla="*/ 243 w 243"/>
                <a:gd name="T1" fmla="*/ 64 h 244"/>
                <a:gd name="T2" fmla="*/ 243 w 243"/>
                <a:gd name="T3" fmla="*/ 70 h 244"/>
                <a:gd name="T4" fmla="*/ 235 w 243"/>
                <a:gd name="T5" fmla="*/ 91 h 244"/>
                <a:gd name="T6" fmla="*/ 212 w 243"/>
                <a:gd name="T7" fmla="*/ 114 h 244"/>
                <a:gd name="T8" fmla="*/ 199 w 243"/>
                <a:gd name="T9" fmla="*/ 119 h 244"/>
                <a:gd name="T10" fmla="*/ 197 w 243"/>
                <a:gd name="T11" fmla="*/ 120 h 244"/>
                <a:gd name="T12" fmla="*/ 198 w 243"/>
                <a:gd name="T13" fmla="*/ 128 h 244"/>
                <a:gd name="T14" fmla="*/ 192 w 243"/>
                <a:gd name="T15" fmla="*/ 162 h 244"/>
                <a:gd name="T16" fmla="*/ 149 w 243"/>
                <a:gd name="T17" fmla="*/ 207 h 244"/>
                <a:gd name="T18" fmla="*/ 106 w 243"/>
                <a:gd name="T19" fmla="*/ 214 h 244"/>
                <a:gd name="T20" fmla="*/ 68 w 243"/>
                <a:gd name="T21" fmla="*/ 201 h 244"/>
                <a:gd name="T22" fmla="*/ 65 w 243"/>
                <a:gd name="T23" fmla="*/ 201 h 244"/>
                <a:gd name="T24" fmla="*/ 1 w 243"/>
                <a:gd name="T25" fmla="*/ 243 h 244"/>
                <a:gd name="T26" fmla="*/ 0 w 243"/>
                <a:gd name="T27" fmla="*/ 244 h 244"/>
                <a:gd name="T28" fmla="*/ 0 w 243"/>
                <a:gd name="T29" fmla="*/ 243 h 244"/>
                <a:gd name="T30" fmla="*/ 43 w 243"/>
                <a:gd name="T31" fmla="*/ 178 h 244"/>
                <a:gd name="T32" fmla="*/ 43 w 243"/>
                <a:gd name="T33" fmla="*/ 176 h 244"/>
                <a:gd name="T34" fmla="*/ 32 w 243"/>
                <a:gd name="T35" fmla="*/ 150 h 244"/>
                <a:gd name="T36" fmla="*/ 30 w 243"/>
                <a:gd name="T37" fmla="*/ 125 h 244"/>
                <a:gd name="T38" fmla="*/ 44 w 243"/>
                <a:gd name="T39" fmla="*/ 84 h 244"/>
                <a:gd name="T40" fmla="*/ 75 w 243"/>
                <a:gd name="T41" fmla="*/ 56 h 244"/>
                <a:gd name="T42" fmla="*/ 101 w 243"/>
                <a:gd name="T43" fmla="*/ 47 h 244"/>
                <a:gd name="T44" fmla="*/ 121 w 243"/>
                <a:gd name="T45" fmla="*/ 47 h 244"/>
                <a:gd name="T46" fmla="*/ 123 w 243"/>
                <a:gd name="T47" fmla="*/ 47 h 244"/>
                <a:gd name="T48" fmla="*/ 126 w 243"/>
                <a:gd name="T49" fmla="*/ 38 h 244"/>
                <a:gd name="T50" fmla="*/ 146 w 243"/>
                <a:gd name="T51" fmla="*/ 13 h 244"/>
                <a:gd name="T52" fmla="*/ 167 w 243"/>
                <a:gd name="T53" fmla="*/ 2 h 244"/>
                <a:gd name="T54" fmla="*/ 178 w 243"/>
                <a:gd name="T55" fmla="*/ 0 h 244"/>
                <a:gd name="T56" fmla="*/ 180 w 243"/>
                <a:gd name="T57" fmla="*/ 0 h 244"/>
                <a:gd name="T58" fmla="*/ 186 w 243"/>
                <a:gd name="T59" fmla="*/ 0 h 244"/>
                <a:gd name="T60" fmla="*/ 187 w 243"/>
                <a:gd name="T61" fmla="*/ 0 h 244"/>
                <a:gd name="T62" fmla="*/ 214 w 243"/>
                <a:gd name="T63" fmla="*/ 9 h 244"/>
                <a:gd name="T64" fmla="*/ 242 w 243"/>
                <a:gd name="T65" fmla="*/ 50 h 244"/>
                <a:gd name="T66" fmla="*/ 243 w 243"/>
                <a:gd name="T67" fmla="*/ 57 h 244"/>
                <a:gd name="T68" fmla="*/ 243 w 243"/>
                <a:gd name="T69" fmla="*/ 64 h 244"/>
                <a:gd name="T70" fmla="*/ 167 w 243"/>
                <a:gd name="T71" fmla="*/ 129 h 244"/>
                <a:gd name="T72" fmla="*/ 166 w 243"/>
                <a:gd name="T73" fmla="*/ 120 h 244"/>
                <a:gd name="T74" fmla="*/ 165 w 243"/>
                <a:gd name="T75" fmla="*/ 119 h 244"/>
                <a:gd name="T76" fmla="*/ 160 w 243"/>
                <a:gd name="T77" fmla="*/ 117 h 244"/>
                <a:gd name="T78" fmla="*/ 158 w 243"/>
                <a:gd name="T79" fmla="*/ 118 h 244"/>
                <a:gd name="T80" fmla="*/ 137 w 243"/>
                <a:gd name="T81" fmla="*/ 139 h 244"/>
                <a:gd name="T82" fmla="*/ 105 w 243"/>
                <a:gd name="T83" fmla="*/ 138 h 244"/>
                <a:gd name="T84" fmla="*/ 99 w 243"/>
                <a:gd name="T85" fmla="*/ 120 h 244"/>
                <a:gd name="T86" fmla="*/ 106 w 243"/>
                <a:gd name="T87" fmla="*/ 105 h 244"/>
                <a:gd name="T88" fmla="*/ 126 w 243"/>
                <a:gd name="T89" fmla="*/ 85 h 244"/>
                <a:gd name="T90" fmla="*/ 126 w 243"/>
                <a:gd name="T91" fmla="*/ 83 h 244"/>
                <a:gd name="T92" fmla="*/ 125 w 243"/>
                <a:gd name="T93" fmla="*/ 79 h 244"/>
                <a:gd name="T94" fmla="*/ 123 w 243"/>
                <a:gd name="T95" fmla="*/ 77 h 244"/>
                <a:gd name="T96" fmla="*/ 89 w 243"/>
                <a:gd name="T97" fmla="*/ 83 h 244"/>
                <a:gd name="T98" fmla="*/ 61 w 243"/>
                <a:gd name="T99" fmla="*/ 138 h 244"/>
                <a:gd name="T100" fmla="*/ 74 w 243"/>
                <a:gd name="T101" fmla="*/ 165 h 244"/>
                <a:gd name="T102" fmla="*/ 127 w 243"/>
                <a:gd name="T103" fmla="*/ 182 h 244"/>
                <a:gd name="T104" fmla="*/ 167 w 243"/>
                <a:gd name="T105" fmla="*/ 129 h 244"/>
                <a:gd name="T106" fmla="*/ 183 w 243"/>
                <a:gd name="T107" fmla="*/ 92 h 244"/>
                <a:gd name="T108" fmla="*/ 214 w 243"/>
                <a:gd name="T109" fmla="*/ 61 h 244"/>
                <a:gd name="T110" fmla="*/ 183 w 243"/>
                <a:gd name="T111" fmla="*/ 31 h 244"/>
                <a:gd name="T112" fmla="*/ 152 w 243"/>
                <a:gd name="T113" fmla="*/ 61 h 244"/>
                <a:gd name="T114" fmla="*/ 183 w 243"/>
                <a:gd name="T115" fmla="*/ 9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244">
                  <a:moveTo>
                    <a:pt x="243" y="64"/>
                  </a:moveTo>
                  <a:cubicBezTo>
                    <a:pt x="243" y="66"/>
                    <a:pt x="243" y="68"/>
                    <a:pt x="243" y="70"/>
                  </a:cubicBezTo>
                  <a:cubicBezTo>
                    <a:pt x="242" y="77"/>
                    <a:pt x="239" y="84"/>
                    <a:pt x="235" y="91"/>
                  </a:cubicBezTo>
                  <a:cubicBezTo>
                    <a:pt x="230" y="101"/>
                    <a:pt x="222" y="109"/>
                    <a:pt x="212" y="114"/>
                  </a:cubicBezTo>
                  <a:cubicBezTo>
                    <a:pt x="208" y="116"/>
                    <a:pt x="203" y="118"/>
                    <a:pt x="199" y="119"/>
                  </a:cubicBezTo>
                  <a:cubicBezTo>
                    <a:pt x="198" y="119"/>
                    <a:pt x="198" y="120"/>
                    <a:pt x="197" y="120"/>
                  </a:cubicBezTo>
                  <a:cubicBezTo>
                    <a:pt x="198" y="122"/>
                    <a:pt x="198" y="125"/>
                    <a:pt x="198" y="128"/>
                  </a:cubicBezTo>
                  <a:cubicBezTo>
                    <a:pt x="198" y="139"/>
                    <a:pt x="197" y="151"/>
                    <a:pt x="192" y="162"/>
                  </a:cubicBezTo>
                  <a:cubicBezTo>
                    <a:pt x="184" y="182"/>
                    <a:pt x="169" y="197"/>
                    <a:pt x="149" y="207"/>
                  </a:cubicBezTo>
                  <a:cubicBezTo>
                    <a:pt x="136" y="213"/>
                    <a:pt x="121" y="215"/>
                    <a:pt x="106" y="214"/>
                  </a:cubicBezTo>
                  <a:cubicBezTo>
                    <a:pt x="92" y="213"/>
                    <a:pt x="80" y="208"/>
                    <a:pt x="68" y="201"/>
                  </a:cubicBezTo>
                  <a:cubicBezTo>
                    <a:pt x="67" y="200"/>
                    <a:pt x="66" y="200"/>
                    <a:pt x="65" y="201"/>
                  </a:cubicBezTo>
                  <a:cubicBezTo>
                    <a:pt x="44" y="215"/>
                    <a:pt x="22" y="229"/>
                    <a:pt x="1" y="243"/>
                  </a:cubicBezTo>
                  <a:cubicBezTo>
                    <a:pt x="1" y="243"/>
                    <a:pt x="0" y="244"/>
                    <a:pt x="0" y="244"/>
                  </a:cubicBezTo>
                  <a:cubicBezTo>
                    <a:pt x="0" y="243"/>
                    <a:pt x="0" y="243"/>
                    <a:pt x="0" y="243"/>
                  </a:cubicBezTo>
                  <a:cubicBezTo>
                    <a:pt x="15" y="221"/>
                    <a:pt x="29" y="199"/>
                    <a:pt x="43" y="178"/>
                  </a:cubicBezTo>
                  <a:cubicBezTo>
                    <a:pt x="44" y="177"/>
                    <a:pt x="44" y="177"/>
                    <a:pt x="43" y="176"/>
                  </a:cubicBezTo>
                  <a:cubicBezTo>
                    <a:pt x="38" y="168"/>
                    <a:pt x="35" y="159"/>
                    <a:pt x="32" y="150"/>
                  </a:cubicBezTo>
                  <a:cubicBezTo>
                    <a:pt x="31" y="142"/>
                    <a:pt x="30" y="133"/>
                    <a:pt x="30" y="125"/>
                  </a:cubicBezTo>
                  <a:cubicBezTo>
                    <a:pt x="31" y="110"/>
                    <a:pt x="36" y="97"/>
                    <a:pt x="44" y="84"/>
                  </a:cubicBezTo>
                  <a:cubicBezTo>
                    <a:pt x="52" y="72"/>
                    <a:pt x="62" y="63"/>
                    <a:pt x="75" y="56"/>
                  </a:cubicBezTo>
                  <a:cubicBezTo>
                    <a:pt x="83" y="52"/>
                    <a:pt x="92" y="49"/>
                    <a:pt x="101" y="47"/>
                  </a:cubicBezTo>
                  <a:cubicBezTo>
                    <a:pt x="108" y="46"/>
                    <a:pt x="114" y="46"/>
                    <a:pt x="121" y="47"/>
                  </a:cubicBezTo>
                  <a:cubicBezTo>
                    <a:pt x="122" y="47"/>
                    <a:pt x="123" y="47"/>
                    <a:pt x="123" y="47"/>
                  </a:cubicBezTo>
                  <a:cubicBezTo>
                    <a:pt x="124" y="44"/>
                    <a:pt x="125" y="41"/>
                    <a:pt x="126" y="38"/>
                  </a:cubicBezTo>
                  <a:cubicBezTo>
                    <a:pt x="130" y="28"/>
                    <a:pt x="137" y="19"/>
                    <a:pt x="146" y="13"/>
                  </a:cubicBezTo>
                  <a:cubicBezTo>
                    <a:pt x="152" y="8"/>
                    <a:pt x="159" y="4"/>
                    <a:pt x="167" y="2"/>
                  </a:cubicBezTo>
                  <a:cubicBezTo>
                    <a:pt x="170" y="1"/>
                    <a:pt x="174" y="1"/>
                    <a:pt x="178" y="0"/>
                  </a:cubicBezTo>
                  <a:cubicBezTo>
                    <a:pt x="179" y="0"/>
                    <a:pt x="179" y="0"/>
                    <a:pt x="180" y="0"/>
                  </a:cubicBezTo>
                  <a:cubicBezTo>
                    <a:pt x="182" y="0"/>
                    <a:pt x="184" y="0"/>
                    <a:pt x="186" y="0"/>
                  </a:cubicBezTo>
                  <a:cubicBezTo>
                    <a:pt x="187" y="0"/>
                    <a:pt x="187" y="0"/>
                    <a:pt x="187" y="0"/>
                  </a:cubicBezTo>
                  <a:cubicBezTo>
                    <a:pt x="197" y="1"/>
                    <a:pt x="206" y="4"/>
                    <a:pt x="214" y="9"/>
                  </a:cubicBezTo>
                  <a:cubicBezTo>
                    <a:pt x="229" y="18"/>
                    <a:pt x="239" y="32"/>
                    <a:pt x="242" y="50"/>
                  </a:cubicBezTo>
                  <a:cubicBezTo>
                    <a:pt x="243" y="52"/>
                    <a:pt x="243" y="55"/>
                    <a:pt x="243" y="57"/>
                  </a:cubicBezTo>
                  <a:cubicBezTo>
                    <a:pt x="243" y="59"/>
                    <a:pt x="243" y="61"/>
                    <a:pt x="243" y="64"/>
                  </a:cubicBezTo>
                  <a:close/>
                  <a:moveTo>
                    <a:pt x="167" y="129"/>
                  </a:moveTo>
                  <a:cubicBezTo>
                    <a:pt x="167" y="126"/>
                    <a:pt x="167" y="123"/>
                    <a:pt x="166" y="120"/>
                  </a:cubicBezTo>
                  <a:cubicBezTo>
                    <a:pt x="166" y="120"/>
                    <a:pt x="166" y="119"/>
                    <a:pt x="165" y="119"/>
                  </a:cubicBezTo>
                  <a:cubicBezTo>
                    <a:pt x="164" y="118"/>
                    <a:pt x="162" y="118"/>
                    <a:pt x="160" y="117"/>
                  </a:cubicBezTo>
                  <a:cubicBezTo>
                    <a:pt x="159" y="117"/>
                    <a:pt x="159" y="117"/>
                    <a:pt x="158" y="118"/>
                  </a:cubicBezTo>
                  <a:cubicBezTo>
                    <a:pt x="151" y="125"/>
                    <a:pt x="144" y="132"/>
                    <a:pt x="137" y="139"/>
                  </a:cubicBezTo>
                  <a:cubicBezTo>
                    <a:pt x="128" y="147"/>
                    <a:pt x="113" y="146"/>
                    <a:pt x="105" y="138"/>
                  </a:cubicBezTo>
                  <a:cubicBezTo>
                    <a:pt x="101" y="133"/>
                    <a:pt x="99" y="127"/>
                    <a:pt x="99" y="120"/>
                  </a:cubicBezTo>
                  <a:cubicBezTo>
                    <a:pt x="99" y="114"/>
                    <a:pt x="102" y="109"/>
                    <a:pt x="106" y="105"/>
                  </a:cubicBezTo>
                  <a:cubicBezTo>
                    <a:pt x="113" y="98"/>
                    <a:pt x="119" y="92"/>
                    <a:pt x="126" y="85"/>
                  </a:cubicBezTo>
                  <a:cubicBezTo>
                    <a:pt x="126" y="85"/>
                    <a:pt x="127" y="84"/>
                    <a:pt x="126" y="83"/>
                  </a:cubicBezTo>
                  <a:cubicBezTo>
                    <a:pt x="126" y="82"/>
                    <a:pt x="125" y="80"/>
                    <a:pt x="125" y="79"/>
                  </a:cubicBezTo>
                  <a:cubicBezTo>
                    <a:pt x="124" y="78"/>
                    <a:pt x="124" y="77"/>
                    <a:pt x="123" y="77"/>
                  </a:cubicBezTo>
                  <a:cubicBezTo>
                    <a:pt x="111" y="75"/>
                    <a:pt x="99" y="77"/>
                    <a:pt x="89" y="83"/>
                  </a:cubicBezTo>
                  <a:cubicBezTo>
                    <a:pt x="69" y="93"/>
                    <a:pt x="57" y="115"/>
                    <a:pt x="61" y="138"/>
                  </a:cubicBezTo>
                  <a:cubicBezTo>
                    <a:pt x="62" y="148"/>
                    <a:pt x="67" y="158"/>
                    <a:pt x="74" y="165"/>
                  </a:cubicBezTo>
                  <a:cubicBezTo>
                    <a:pt x="88" y="181"/>
                    <a:pt x="106" y="187"/>
                    <a:pt x="127" y="182"/>
                  </a:cubicBezTo>
                  <a:cubicBezTo>
                    <a:pt x="151" y="176"/>
                    <a:pt x="168" y="154"/>
                    <a:pt x="167" y="129"/>
                  </a:cubicBezTo>
                  <a:close/>
                  <a:moveTo>
                    <a:pt x="183" y="92"/>
                  </a:moveTo>
                  <a:cubicBezTo>
                    <a:pt x="200" y="92"/>
                    <a:pt x="214" y="78"/>
                    <a:pt x="214" y="61"/>
                  </a:cubicBezTo>
                  <a:cubicBezTo>
                    <a:pt x="214" y="44"/>
                    <a:pt x="200" y="31"/>
                    <a:pt x="183" y="31"/>
                  </a:cubicBezTo>
                  <a:cubicBezTo>
                    <a:pt x="166" y="31"/>
                    <a:pt x="152" y="45"/>
                    <a:pt x="152" y="61"/>
                  </a:cubicBezTo>
                  <a:cubicBezTo>
                    <a:pt x="152" y="79"/>
                    <a:pt x="166" y="92"/>
                    <a:pt x="183" y="9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4"/>
            <p:cNvSpPr>
              <a:spLocks noEditPoints="1"/>
            </p:cNvSpPr>
            <p:nvPr/>
          </p:nvSpPr>
          <p:spPr bwMode="auto">
            <a:xfrm>
              <a:off x="5188049" y="4969755"/>
              <a:ext cx="515627" cy="480483"/>
            </a:xfrm>
            <a:custGeom>
              <a:avLst/>
              <a:gdLst>
                <a:gd name="T0" fmla="*/ 106 w 213"/>
                <a:gd name="T1" fmla="*/ 189 h 189"/>
                <a:gd name="T2" fmla="*/ 36 w 213"/>
                <a:gd name="T3" fmla="*/ 189 h 189"/>
                <a:gd name="T4" fmla="*/ 14 w 213"/>
                <a:gd name="T5" fmla="*/ 182 h 189"/>
                <a:gd name="T6" fmla="*/ 0 w 213"/>
                <a:gd name="T7" fmla="*/ 158 h 189"/>
                <a:gd name="T8" fmla="*/ 0 w 213"/>
                <a:gd name="T9" fmla="*/ 153 h 189"/>
                <a:gd name="T10" fmla="*/ 0 w 213"/>
                <a:gd name="T11" fmla="*/ 36 h 189"/>
                <a:gd name="T12" fmla="*/ 10 w 213"/>
                <a:gd name="T13" fmla="*/ 10 h 189"/>
                <a:gd name="T14" fmla="*/ 30 w 213"/>
                <a:gd name="T15" fmla="*/ 0 h 189"/>
                <a:gd name="T16" fmla="*/ 37 w 213"/>
                <a:gd name="T17" fmla="*/ 0 h 189"/>
                <a:gd name="T18" fmla="*/ 94 w 213"/>
                <a:gd name="T19" fmla="*/ 0 h 189"/>
                <a:gd name="T20" fmla="*/ 125 w 213"/>
                <a:gd name="T21" fmla="*/ 18 h 189"/>
                <a:gd name="T22" fmla="*/ 127 w 213"/>
                <a:gd name="T23" fmla="*/ 22 h 189"/>
                <a:gd name="T24" fmla="*/ 129 w 213"/>
                <a:gd name="T25" fmla="*/ 23 h 189"/>
                <a:gd name="T26" fmla="*/ 176 w 213"/>
                <a:gd name="T27" fmla="*/ 23 h 189"/>
                <a:gd name="T28" fmla="*/ 199 w 213"/>
                <a:gd name="T29" fmla="*/ 31 h 189"/>
                <a:gd name="T30" fmla="*/ 212 w 213"/>
                <a:gd name="T31" fmla="*/ 53 h 189"/>
                <a:gd name="T32" fmla="*/ 213 w 213"/>
                <a:gd name="T33" fmla="*/ 61 h 189"/>
                <a:gd name="T34" fmla="*/ 213 w 213"/>
                <a:gd name="T35" fmla="*/ 153 h 189"/>
                <a:gd name="T36" fmla="*/ 203 w 213"/>
                <a:gd name="T37" fmla="*/ 178 h 189"/>
                <a:gd name="T38" fmla="*/ 177 w 213"/>
                <a:gd name="T39" fmla="*/ 189 h 189"/>
                <a:gd name="T40" fmla="*/ 106 w 213"/>
                <a:gd name="T41" fmla="*/ 189 h 189"/>
                <a:gd name="T42" fmla="*/ 106 w 213"/>
                <a:gd name="T43" fmla="*/ 47 h 189"/>
                <a:gd name="T44" fmla="*/ 106 w 213"/>
                <a:gd name="T45" fmla="*/ 46 h 189"/>
                <a:gd name="T46" fmla="*/ 106 w 213"/>
                <a:gd name="T47" fmla="*/ 35 h 189"/>
                <a:gd name="T48" fmla="*/ 94 w 213"/>
                <a:gd name="T49" fmla="*/ 23 h 189"/>
                <a:gd name="T50" fmla="*/ 35 w 213"/>
                <a:gd name="T51" fmla="*/ 23 h 189"/>
                <a:gd name="T52" fmla="*/ 28 w 213"/>
                <a:gd name="T53" fmla="*/ 26 h 189"/>
                <a:gd name="T54" fmla="*/ 23 w 213"/>
                <a:gd name="T55" fmla="*/ 36 h 189"/>
                <a:gd name="T56" fmla="*/ 23 w 213"/>
                <a:gd name="T57" fmla="*/ 153 h 189"/>
                <a:gd name="T58" fmla="*/ 23 w 213"/>
                <a:gd name="T59" fmla="*/ 154 h 189"/>
                <a:gd name="T60" fmla="*/ 34 w 213"/>
                <a:gd name="T61" fmla="*/ 165 h 189"/>
                <a:gd name="T62" fmla="*/ 47 w 213"/>
                <a:gd name="T63" fmla="*/ 165 h 189"/>
                <a:gd name="T64" fmla="*/ 47 w 213"/>
                <a:gd name="T65" fmla="*/ 165 h 189"/>
                <a:gd name="T66" fmla="*/ 47 w 213"/>
                <a:gd name="T67" fmla="*/ 164 h 189"/>
                <a:gd name="T68" fmla="*/ 47 w 213"/>
                <a:gd name="T69" fmla="*/ 113 h 189"/>
                <a:gd name="T70" fmla="*/ 47 w 213"/>
                <a:gd name="T71" fmla="*/ 83 h 189"/>
                <a:gd name="T72" fmla="*/ 50 w 213"/>
                <a:gd name="T73" fmla="*/ 75 h 189"/>
                <a:gd name="T74" fmla="*/ 60 w 213"/>
                <a:gd name="T75" fmla="*/ 71 h 189"/>
                <a:gd name="T76" fmla="*/ 188 w 213"/>
                <a:gd name="T77" fmla="*/ 71 h 189"/>
                <a:gd name="T78" fmla="*/ 189 w 213"/>
                <a:gd name="T79" fmla="*/ 71 h 189"/>
                <a:gd name="T80" fmla="*/ 189 w 213"/>
                <a:gd name="T81" fmla="*/ 58 h 189"/>
                <a:gd name="T82" fmla="*/ 187 w 213"/>
                <a:gd name="T83" fmla="*/ 52 h 189"/>
                <a:gd name="T84" fmla="*/ 176 w 213"/>
                <a:gd name="T85" fmla="*/ 47 h 189"/>
                <a:gd name="T86" fmla="*/ 108 w 213"/>
                <a:gd name="T87" fmla="*/ 47 h 189"/>
                <a:gd name="T88" fmla="*/ 106 w 213"/>
                <a:gd name="T89" fmla="*/ 4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189">
                  <a:moveTo>
                    <a:pt x="106" y="189"/>
                  </a:moveTo>
                  <a:cubicBezTo>
                    <a:pt x="83" y="189"/>
                    <a:pt x="59" y="189"/>
                    <a:pt x="36" y="189"/>
                  </a:cubicBezTo>
                  <a:cubicBezTo>
                    <a:pt x="28" y="189"/>
                    <a:pt x="20" y="187"/>
                    <a:pt x="14" y="182"/>
                  </a:cubicBezTo>
                  <a:cubicBezTo>
                    <a:pt x="6" y="176"/>
                    <a:pt x="1" y="168"/>
                    <a:pt x="0" y="158"/>
                  </a:cubicBezTo>
                  <a:cubicBezTo>
                    <a:pt x="0" y="156"/>
                    <a:pt x="0" y="154"/>
                    <a:pt x="0" y="153"/>
                  </a:cubicBezTo>
                  <a:cubicBezTo>
                    <a:pt x="0" y="114"/>
                    <a:pt x="0" y="75"/>
                    <a:pt x="0" y="36"/>
                  </a:cubicBezTo>
                  <a:cubicBezTo>
                    <a:pt x="0" y="26"/>
                    <a:pt x="3" y="17"/>
                    <a:pt x="10" y="10"/>
                  </a:cubicBezTo>
                  <a:cubicBezTo>
                    <a:pt x="15" y="5"/>
                    <a:pt x="22" y="1"/>
                    <a:pt x="30" y="0"/>
                  </a:cubicBezTo>
                  <a:cubicBezTo>
                    <a:pt x="32" y="0"/>
                    <a:pt x="35" y="0"/>
                    <a:pt x="37" y="0"/>
                  </a:cubicBezTo>
                  <a:cubicBezTo>
                    <a:pt x="56" y="0"/>
                    <a:pt x="75" y="0"/>
                    <a:pt x="94" y="0"/>
                  </a:cubicBezTo>
                  <a:cubicBezTo>
                    <a:pt x="108" y="0"/>
                    <a:pt x="118" y="6"/>
                    <a:pt x="125" y="18"/>
                  </a:cubicBezTo>
                  <a:cubicBezTo>
                    <a:pt x="126" y="19"/>
                    <a:pt x="127" y="21"/>
                    <a:pt x="127" y="22"/>
                  </a:cubicBezTo>
                  <a:cubicBezTo>
                    <a:pt x="128" y="23"/>
                    <a:pt x="128" y="23"/>
                    <a:pt x="129" y="23"/>
                  </a:cubicBezTo>
                  <a:cubicBezTo>
                    <a:pt x="145" y="23"/>
                    <a:pt x="160" y="23"/>
                    <a:pt x="176" y="23"/>
                  </a:cubicBezTo>
                  <a:cubicBezTo>
                    <a:pt x="185" y="23"/>
                    <a:pt x="193" y="26"/>
                    <a:pt x="199" y="31"/>
                  </a:cubicBezTo>
                  <a:cubicBezTo>
                    <a:pt x="207" y="37"/>
                    <a:pt x="211" y="44"/>
                    <a:pt x="212" y="53"/>
                  </a:cubicBezTo>
                  <a:cubicBezTo>
                    <a:pt x="213" y="56"/>
                    <a:pt x="213" y="58"/>
                    <a:pt x="213" y="61"/>
                  </a:cubicBezTo>
                  <a:cubicBezTo>
                    <a:pt x="213" y="91"/>
                    <a:pt x="213" y="122"/>
                    <a:pt x="213" y="153"/>
                  </a:cubicBezTo>
                  <a:cubicBezTo>
                    <a:pt x="213" y="162"/>
                    <a:pt x="210" y="171"/>
                    <a:pt x="203" y="178"/>
                  </a:cubicBezTo>
                  <a:cubicBezTo>
                    <a:pt x="196" y="185"/>
                    <a:pt x="187" y="189"/>
                    <a:pt x="177" y="189"/>
                  </a:cubicBezTo>
                  <a:cubicBezTo>
                    <a:pt x="153" y="189"/>
                    <a:pt x="130" y="189"/>
                    <a:pt x="106" y="189"/>
                  </a:cubicBezTo>
                  <a:close/>
                  <a:moveTo>
                    <a:pt x="106" y="47"/>
                  </a:moveTo>
                  <a:cubicBezTo>
                    <a:pt x="106" y="46"/>
                    <a:pt x="106" y="46"/>
                    <a:pt x="106" y="46"/>
                  </a:cubicBezTo>
                  <a:cubicBezTo>
                    <a:pt x="106" y="42"/>
                    <a:pt x="106" y="39"/>
                    <a:pt x="106" y="35"/>
                  </a:cubicBezTo>
                  <a:cubicBezTo>
                    <a:pt x="106" y="28"/>
                    <a:pt x="101" y="23"/>
                    <a:pt x="94" y="23"/>
                  </a:cubicBezTo>
                  <a:cubicBezTo>
                    <a:pt x="75" y="23"/>
                    <a:pt x="55" y="23"/>
                    <a:pt x="35" y="23"/>
                  </a:cubicBezTo>
                  <a:cubicBezTo>
                    <a:pt x="33" y="23"/>
                    <a:pt x="30" y="24"/>
                    <a:pt x="28" y="26"/>
                  </a:cubicBezTo>
                  <a:cubicBezTo>
                    <a:pt x="25" y="28"/>
                    <a:pt x="23" y="32"/>
                    <a:pt x="23" y="36"/>
                  </a:cubicBezTo>
                  <a:cubicBezTo>
                    <a:pt x="23" y="75"/>
                    <a:pt x="23" y="114"/>
                    <a:pt x="23" y="153"/>
                  </a:cubicBezTo>
                  <a:cubicBezTo>
                    <a:pt x="23" y="153"/>
                    <a:pt x="23" y="154"/>
                    <a:pt x="23" y="154"/>
                  </a:cubicBezTo>
                  <a:cubicBezTo>
                    <a:pt x="24" y="160"/>
                    <a:pt x="28" y="165"/>
                    <a:pt x="34" y="165"/>
                  </a:cubicBezTo>
                  <a:cubicBezTo>
                    <a:pt x="38" y="166"/>
                    <a:pt x="42" y="165"/>
                    <a:pt x="47" y="165"/>
                  </a:cubicBezTo>
                  <a:cubicBezTo>
                    <a:pt x="47" y="165"/>
                    <a:pt x="47" y="165"/>
                    <a:pt x="47" y="165"/>
                  </a:cubicBezTo>
                  <a:cubicBezTo>
                    <a:pt x="47" y="165"/>
                    <a:pt x="47" y="164"/>
                    <a:pt x="47" y="164"/>
                  </a:cubicBezTo>
                  <a:cubicBezTo>
                    <a:pt x="47" y="147"/>
                    <a:pt x="47" y="130"/>
                    <a:pt x="47" y="113"/>
                  </a:cubicBezTo>
                  <a:cubicBezTo>
                    <a:pt x="47" y="103"/>
                    <a:pt x="47" y="93"/>
                    <a:pt x="47" y="83"/>
                  </a:cubicBezTo>
                  <a:cubicBezTo>
                    <a:pt x="47" y="80"/>
                    <a:pt x="48" y="78"/>
                    <a:pt x="50" y="75"/>
                  </a:cubicBezTo>
                  <a:cubicBezTo>
                    <a:pt x="52" y="72"/>
                    <a:pt x="56" y="71"/>
                    <a:pt x="60" y="71"/>
                  </a:cubicBezTo>
                  <a:cubicBezTo>
                    <a:pt x="102" y="71"/>
                    <a:pt x="145" y="71"/>
                    <a:pt x="188" y="71"/>
                  </a:cubicBezTo>
                  <a:cubicBezTo>
                    <a:pt x="188" y="71"/>
                    <a:pt x="189" y="71"/>
                    <a:pt x="189" y="71"/>
                  </a:cubicBezTo>
                  <a:cubicBezTo>
                    <a:pt x="189" y="66"/>
                    <a:pt x="189" y="62"/>
                    <a:pt x="189" y="58"/>
                  </a:cubicBezTo>
                  <a:cubicBezTo>
                    <a:pt x="189" y="56"/>
                    <a:pt x="188" y="54"/>
                    <a:pt x="187" y="52"/>
                  </a:cubicBezTo>
                  <a:cubicBezTo>
                    <a:pt x="184" y="48"/>
                    <a:pt x="181" y="47"/>
                    <a:pt x="176" y="47"/>
                  </a:cubicBezTo>
                  <a:cubicBezTo>
                    <a:pt x="154" y="47"/>
                    <a:pt x="131" y="47"/>
                    <a:pt x="108" y="47"/>
                  </a:cubicBezTo>
                  <a:cubicBezTo>
                    <a:pt x="107" y="47"/>
                    <a:pt x="107" y="47"/>
                    <a:pt x="106"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 name="矩形 1"/>
          <p:cNvSpPr/>
          <p:nvPr/>
        </p:nvSpPr>
        <p:spPr>
          <a:xfrm>
            <a:off x="1946787" y="333137"/>
            <a:ext cx="10058400" cy="523220"/>
          </a:xfrm>
          <a:prstGeom prst="rect">
            <a:avLst/>
          </a:prstGeom>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排污许可证申请与核发技术规范石化工业</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（征求意见稿）</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286"/>
          <a:stretch/>
        </p:blipFill>
        <p:spPr bwMode="auto">
          <a:xfrm>
            <a:off x="4956559" y="2680235"/>
            <a:ext cx="2160000" cy="2160000"/>
          </a:xfrm>
          <a:prstGeom prst="ellipse">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内容占位符 3"/>
          <p:cNvSpPr txBox="1">
            <a:spLocks/>
          </p:cNvSpPr>
          <p:nvPr/>
        </p:nvSpPr>
        <p:spPr>
          <a:xfrm>
            <a:off x="7180972" y="5178197"/>
            <a:ext cx="4176712" cy="1568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800" b="1" dirty="0">
                <a:latin typeface="微软雅黑" panose="020B0503020204020204" pitchFamily="34" charset="-122"/>
                <a:ea typeface="微软雅黑" panose="020B0503020204020204" pitchFamily="34" charset="-122"/>
              </a:rPr>
              <a:t>主要内容：</a:t>
            </a:r>
            <a:endParaRPr lang="en-US" altLang="zh-CN" sz="1800" b="1" dirty="0">
              <a:latin typeface="微软雅黑" panose="020B0503020204020204" pitchFamily="34" charset="-122"/>
              <a:ea typeface="微软雅黑" panose="020B0503020204020204" pitchFamily="34" charset="-122"/>
            </a:endParaRPr>
          </a:p>
          <a:p>
            <a:pPr marL="0" indent="0">
              <a:buNone/>
            </a:pPr>
            <a:r>
              <a:rPr lang="zh-CN" altLang="en-US" sz="1400" dirty="0">
                <a:latin typeface="微软雅黑" panose="020B0503020204020204" pitchFamily="34" charset="-122"/>
                <a:ea typeface="微软雅黑" panose="020B0503020204020204" pitchFamily="34" charset="-122"/>
              </a:rPr>
              <a:t>规定了石化工业排污单位排污许可证申请与核发的</a:t>
            </a:r>
            <a:r>
              <a:rPr lang="zh-CN" altLang="en-US" sz="1400" dirty="0">
                <a:solidFill>
                  <a:srgbClr val="FF0000"/>
                </a:solidFill>
                <a:latin typeface="微软雅黑" panose="020B0503020204020204" pitchFamily="34" charset="-122"/>
                <a:ea typeface="微软雅黑" panose="020B0503020204020204" pitchFamily="34" charset="-122"/>
              </a:rPr>
              <a:t>填报要求、许可排放限值确定、合规判定方法、实际排放量核算方法以及自行监测、环境管理台账与执行报告</a:t>
            </a:r>
            <a:r>
              <a:rPr lang="zh-CN" altLang="en-US" sz="1400" dirty="0">
                <a:latin typeface="微软雅黑" panose="020B0503020204020204" pitchFamily="34" charset="-122"/>
                <a:ea typeface="微软雅黑" panose="020B0503020204020204" pitchFamily="34" charset="-122"/>
              </a:rPr>
              <a:t>等环境管理要求，提出石化工业污染防治可行技术</a:t>
            </a:r>
            <a:endParaRPr lang="en-US" altLang="zh-CN" sz="1400"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en-US" altLang="zh-CN" sz="1600"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en-US" altLang="zh-CN" sz="1600" dirty="0">
              <a:latin typeface="微软雅黑" panose="020B0503020204020204" pitchFamily="34" charset="-122"/>
              <a:ea typeface="微软雅黑" panose="020B0503020204020204" pitchFamily="34" charset="-122"/>
            </a:endParaRPr>
          </a:p>
        </p:txBody>
      </p:sp>
      <p:sp>
        <p:nvSpPr>
          <p:cNvPr id="6" name="TextBox 4"/>
          <p:cNvSpPr txBox="1">
            <a:spLocks noChangeArrowheads="1"/>
          </p:cNvSpPr>
          <p:nvPr/>
        </p:nvSpPr>
        <p:spPr bwMode="auto">
          <a:xfrm>
            <a:off x="551491" y="3575645"/>
            <a:ext cx="287972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indent="0">
              <a:spcBef>
                <a:spcPts val="1000"/>
              </a:spcBef>
              <a:spcAft>
                <a:spcPts val="1200"/>
              </a:spcAft>
              <a:buNone/>
            </a:pPr>
            <a:r>
              <a:rPr lang="zh-CN" altLang="en-US" sz="1800" b="1" dirty="0">
                <a:latin typeface="微软雅黑" panose="020B0503020204020204" pitchFamily="34" charset="-122"/>
                <a:ea typeface="微软雅黑" panose="020B0503020204020204" pitchFamily="34" charset="-122"/>
              </a:rPr>
              <a:t>适用：</a:t>
            </a:r>
            <a:endParaRPr lang="en-US" altLang="zh-CN" sz="1800" b="1" dirty="0">
              <a:latin typeface="微软雅黑" panose="020B0503020204020204" pitchFamily="34" charset="-122"/>
              <a:ea typeface="微软雅黑" panose="020B0503020204020204" pitchFamily="34" charset="-122"/>
            </a:endParaRPr>
          </a:p>
          <a:p>
            <a:pPr marL="0" indent="0">
              <a:spcBef>
                <a:spcPts val="0"/>
              </a:spcBef>
              <a:buNone/>
            </a:pPr>
            <a:r>
              <a:rPr lang="zh-CN" altLang="en-US" sz="1400" dirty="0">
                <a:latin typeface="微软雅黑" panose="020B0503020204020204" pitchFamily="34" charset="-122"/>
                <a:ea typeface="微软雅黑" panose="020B0503020204020204" pitchFamily="34" charset="-122"/>
              </a:rPr>
              <a:t>用于指导石化工业排污单位</a:t>
            </a:r>
            <a:r>
              <a:rPr lang="zh-CN" altLang="en-US" sz="1400" dirty="0">
                <a:solidFill>
                  <a:srgbClr val="FF0000"/>
                </a:solidFill>
                <a:latin typeface="微软雅黑" panose="020B0503020204020204" pitchFamily="34" charset="-122"/>
                <a:ea typeface="微软雅黑" panose="020B0503020204020204" pitchFamily="34" charset="-122"/>
              </a:rPr>
              <a:t>填报</a:t>
            </a:r>
            <a:r>
              <a:rPr lang="en-US" altLang="zh-CN" sz="1400" dirty="0">
                <a:solidFill>
                  <a:srgbClr val="FF0000"/>
                </a:solidFill>
                <a:latin typeface="微软雅黑" panose="020B0503020204020204" pitchFamily="34" charset="-122"/>
                <a:ea typeface="微软雅黑" panose="020B0503020204020204" pitchFamily="34" charset="-122"/>
              </a:rPr>
              <a:t>《</a:t>
            </a:r>
            <a:r>
              <a:rPr lang="zh-CN" altLang="en-US" sz="1400" dirty="0">
                <a:solidFill>
                  <a:srgbClr val="FF0000"/>
                </a:solidFill>
                <a:latin typeface="微软雅黑" panose="020B0503020204020204" pitchFamily="34" charset="-122"/>
                <a:ea typeface="微软雅黑" panose="020B0503020204020204" pitchFamily="34" charset="-122"/>
              </a:rPr>
              <a:t>排污许可证申请表</a:t>
            </a:r>
            <a:r>
              <a:rPr lang="en-US" altLang="zh-CN" sz="1400" dirty="0">
                <a:solidFill>
                  <a:srgbClr val="FF0000"/>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及网上填报相关申请信息，同时适用于指导核发机关</a:t>
            </a:r>
            <a:r>
              <a:rPr lang="zh-CN" altLang="en-US" sz="1400" dirty="0">
                <a:solidFill>
                  <a:srgbClr val="FF0000"/>
                </a:solidFill>
                <a:latin typeface="微软雅黑" panose="020B0503020204020204" pitchFamily="34" charset="-122"/>
                <a:ea typeface="微软雅黑" panose="020B0503020204020204" pitchFamily="34" charset="-122"/>
              </a:rPr>
              <a:t>审核确定排污许可证许可要求</a:t>
            </a:r>
          </a:p>
        </p:txBody>
      </p:sp>
      <p:sp>
        <p:nvSpPr>
          <p:cNvPr id="7" name="内容占位符 3"/>
          <p:cNvSpPr txBox="1">
            <a:spLocks/>
          </p:cNvSpPr>
          <p:nvPr/>
        </p:nvSpPr>
        <p:spPr>
          <a:xfrm>
            <a:off x="8748508" y="2514774"/>
            <a:ext cx="3428383" cy="872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800" b="1" dirty="0">
                <a:latin typeface="微软雅黑" panose="020B0503020204020204" pitchFamily="34" charset="-122"/>
                <a:ea typeface="微软雅黑" panose="020B0503020204020204" pitchFamily="34" charset="-122"/>
              </a:rPr>
              <a:t>意见征集网址：</a:t>
            </a:r>
            <a:endParaRPr lang="en-US" altLang="zh-CN" sz="1800" b="1" dirty="0">
              <a:latin typeface="微软雅黑" panose="020B0503020204020204" pitchFamily="34" charset="-122"/>
              <a:ea typeface="微软雅黑" panose="020B0503020204020204" pitchFamily="34" charset="-122"/>
            </a:endParaRPr>
          </a:p>
          <a:p>
            <a:pPr marL="0" indent="0">
              <a:lnSpc>
                <a:spcPct val="100000"/>
              </a:lnSpc>
              <a:buNone/>
            </a:pPr>
            <a:r>
              <a:rPr lang="en-US" altLang="zh-CN" sz="1400" dirty="0">
                <a:solidFill>
                  <a:schemeClr val="accent1"/>
                </a:solidFill>
                <a:latin typeface="微软雅黑" panose="020B0503020204020204" pitchFamily="34" charset="-122"/>
                <a:ea typeface="微软雅黑" panose="020B0503020204020204" pitchFamily="34" charset="-122"/>
              </a:rPr>
              <a:t>http://www.zhb.gov.cn/gkml/hbb/bgth/201705/t20170508_413700.htm</a:t>
            </a:r>
          </a:p>
        </p:txBody>
      </p:sp>
      <p:sp>
        <p:nvSpPr>
          <p:cNvPr id="8" name="内容占位符 3"/>
          <p:cNvSpPr txBox="1">
            <a:spLocks/>
          </p:cNvSpPr>
          <p:nvPr/>
        </p:nvSpPr>
        <p:spPr>
          <a:xfrm>
            <a:off x="1497819" y="1277698"/>
            <a:ext cx="3464090" cy="7284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800" b="1" dirty="0">
                <a:latin typeface="微软雅黑" panose="020B0503020204020204" pitchFamily="34" charset="-122"/>
                <a:ea typeface="微软雅黑" panose="020B0503020204020204" pitchFamily="34" charset="-122"/>
              </a:rPr>
              <a:t>企业排污许可证申请试填报网址：</a:t>
            </a:r>
            <a:endParaRPr lang="en-US" altLang="zh-CN" sz="1800" b="1" dirty="0">
              <a:latin typeface="微软雅黑" panose="020B0503020204020204" pitchFamily="34" charset="-122"/>
              <a:ea typeface="微软雅黑" panose="020B0503020204020204" pitchFamily="34" charset="-122"/>
            </a:endParaRPr>
          </a:p>
          <a:p>
            <a:pPr marL="0" indent="0">
              <a:lnSpc>
                <a:spcPct val="100000"/>
              </a:lnSpc>
              <a:buNone/>
            </a:pPr>
            <a:r>
              <a:rPr lang="en-US" altLang="zh-CN" sz="1400" dirty="0">
                <a:solidFill>
                  <a:schemeClr val="accent1"/>
                </a:solidFill>
                <a:latin typeface="微软雅黑" panose="020B0503020204020204" pitchFamily="34" charset="-122"/>
                <a:ea typeface="微软雅黑" panose="020B0503020204020204" pitchFamily="34" charset="-122"/>
              </a:rPr>
              <a:t>http://121.40.139.218:8081/permitExtGT/outside/default.jsp</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40" name="Freeform 89"/>
          <p:cNvSpPr>
            <a:spLocks noChangeAspect="1" noEditPoints="1"/>
          </p:cNvSpPr>
          <p:nvPr/>
        </p:nvSpPr>
        <p:spPr bwMode="auto">
          <a:xfrm>
            <a:off x="5726203" y="1845806"/>
            <a:ext cx="620712" cy="504825"/>
          </a:xfrm>
          <a:custGeom>
            <a:avLst/>
            <a:gdLst>
              <a:gd name="T0" fmla="*/ 2147483646 w 214"/>
              <a:gd name="T1" fmla="*/ 0 h 173"/>
              <a:gd name="T2" fmla="*/ 2147483646 w 214"/>
              <a:gd name="T3" fmla="*/ 0 h 173"/>
              <a:gd name="T4" fmla="*/ 0 w 214"/>
              <a:gd name="T5" fmla="*/ 2147483646 h 173"/>
              <a:gd name="T6" fmla="*/ 0 w 214"/>
              <a:gd name="T7" fmla="*/ 2147483646 h 173"/>
              <a:gd name="T8" fmla="*/ 2147483646 w 214"/>
              <a:gd name="T9" fmla="*/ 2147483646 h 173"/>
              <a:gd name="T10" fmla="*/ 2147483646 w 214"/>
              <a:gd name="T11" fmla="*/ 2147483646 h 173"/>
              <a:gd name="T12" fmla="*/ 2147483646 w 214"/>
              <a:gd name="T13" fmla="*/ 2147483646 h 173"/>
              <a:gd name="T14" fmla="*/ 2147483646 w 214"/>
              <a:gd name="T15" fmla="*/ 2147483646 h 173"/>
              <a:gd name="T16" fmla="*/ 2147483646 w 214"/>
              <a:gd name="T17" fmla="*/ 2147483646 h 173"/>
              <a:gd name="T18" fmla="*/ 2147483646 w 214"/>
              <a:gd name="T19" fmla="*/ 2147483646 h 173"/>
              <a:gd name="T20" fmla="*/ 2147483646 w 214"/>
              <a:gd name="T21" fmla="*/ 2147483646 h 173"/>
              <a:gd name="T22" fmla="*/ 2147483646 w 214"/>
              <a:gd name="T23" fmla="*/ 2147483646 h 173"/>
              <a:gd name="T24" fmla="*/ 2147483646 w 214"/>
              <a:gd name="T25" fmla="*/ 2147483646 h 173"/>
              <a:gd name="T26" fmla="*/ 2147483646 w 214"/>
              <a:gd name="T27" fmla="*/ 2147483646 h 173"/>
              <a:gd name="T28" fmla="*/ 2147483646 w 214"/>
              <a:gd name="T29" fmla="*/ 2147483646 h 173"/>
              <a:gd name="T30" fmla="*/ 2147483646 w 214"/>
              <a:gd name="T31" fmla="*/ 2147483646 h 173"/>
              <a:gd name="T32" fmla="*/ 2147483646 w 214"/>
              <a:gd name="T33" fmla="*/ 2147483646 h 173"/>
              <a:gd name="T34" fmla="*/ 2147483646 w 214"/>
              <a:gd name="T35" fmla="*/ 2147483646 h 173"/>
              <a:gd name="T36" fmla="*/ 2147483646 w 214"/>
              <a:gd name="T37" fmla="*/ 0 h 173"/>
              <a:gd name="T38" fmla="*/ 2147483646 w 214"/>
              <a:gd name="T39" fmla="*/ 2147483646 h 173"/>
              <a:gd name="T40" fmla="*/ 2147483646 w 214"/>
              <a:gd name="T41" fmla="*/ 2147483646 h 173"/>
              <a:gd name="T42" fmla="*/ 2147483646 w 214"/>
              <a:gd name="T43" fmla="*/ 2147483646 h 173"/>
              <a:gd name="T44" fmla="*/ 2147483646 w 214"/>
              <a:gd name="T45" fmla="*/ 2147483646 h 173"/>
              <a:gd name="T46" fmla="*/ 2147483646 w 214"/>
              <a:gd name="T47" fmla="*/ 2147483646 h 173"/>
              <a:gd name="T48" fmla="*/ 2147483646 w 214"/>
              <a:gd name="T49" fmla="*/ 2147483646 h 173"/>
              <a:gd name="T50" fmla="*/ 2147483646 w 214"/>
              <a:gd name="T51" fmla="*/ 2147483646 h 173"/>
              <a:gd name="T52" fmla="*/ 2147483646 w 214"/>
              <a:gd name="T53" fmla="*/ 2147483646 h 173"/>
              <a:gd name="T54" fmla="*/ 2147483646 w 214"/>
              <a:gd name="T55" fmla="*/ 2147483646 h 173"/>
              <a:gd name="T56" fmla="*/ 2147483646 w 214"/>
              <a:gd name="T57" fmla="*/ 2147483646 h 173"/>
              <a:gd name="T58" fmla="*/ 2147483646 w 214"/>
              <a:gd name="T59" fmla="*/ 2147483646 h 173"/>
              <a:gd name="T60" fmla="*/ 2147483646 w 214"/>
              <a:gd name="T61" fmla="*/ 2147483646 h 173"/>
              <a:gd name="T62" fmla="*/ 2147483646 w 214"/>
              <a:gd name="T63" fmla="*/ 2147483646 h 173"/>
              <a:gd name="T64" fmla="*/ 2147483646 w 214"/>
              <a:gd name="T65" fmla="*/ 2147483646 h 173"/>
              <a:gd name="T66" fmla="*/ 2147483646 w 214"/>
              <a:gd name="T67" fmla="*/ 2147483646 h 173"/>
              <a:gd name="T68" fmla="*/ 2147483646 w 214"/>
              <a:gd name="T69" fmla="*/ 2147483646 h 173"/>
              <a:gd name="T70" fmla="*/ 2147483646 w 214"/>
              <a:gd name="T71" fmla="*/ 2147483646 h 173"/>
              <a:gd name="T72" fmla="*/ 2147483646 w 214"/>
              <a:gd name="T73" fmla="*/ 2147483646 h 173"/>
              <a:gd name="T74" fmla="*/ 2147483646 w 214"/>
              <a:gd name="T75" fmla="*/ 2147483646 h 173"/>
              <a:gd name="T76" fmla="*/ 2147483646 w 214"/>
              <a:gd name="T77" fmla="*/ 2147483646 h 173"/>
              <a:gd name="T78" fmla="*/ 2147483646 w 214"/>
              <a:gd name="T79" fmla="*/ 2147483646 h 173"/>
              <a:gd name="T80" fmla="*/ 2147483646 w 214"/>
              <a:gd name="T81" fmla="*/ 2147483646 h 173"/>
              <a:gd name="T82" fmla="*/ 2147483646 w 214"/>
              <a:gd name="T83" fmla="*/ 2147483646 h 173"/>
              <a:gd name="T84" fmla="*/ 2147483646 w 214"/>
              <a:gd name="T85" fmla="*/ 2147483646 h 173"/>
              <a:gd name="T86" fmla="*/ 2147483646 w 214"/>
              <a:gd name="T87" fmla="*/ 2147483646 h 173"/>
              <a:gd name="T88" fmla="*/ 2147483646 w 214"/>
              <a:gd name="T89" fmla="*/ 2147483646 h 173"/>
              <a:gd name="T90" fmla="*/ 2147483646 w 214"/>
              <a:gd name="T91" fmla="*/ 2147483646 h 173"/>
              <a:gd name="T92" fmla="*/ 2147483646 w 214"/>
              <a:gd name="T93" fmla="*/ 2147483646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4" h="173">
                <a:moveTo>
                  <a:pt x="195" y="0"/>
                </a:moveTo>
                <a:cubicBezTo>
                  <a:pt x="19" y="0"/>
                  <a:pt x="19" y="0"/>
                  <a:pt x="19" y="0"/>
                </a:cubicBezTo>
                <a:cubicBezTo>
                  <a:pt x="9" y="0"/>
                  <a:pt x="0" y="9"/>
                  <a:pt x="0" y="19"/>
                </a:cubicBezTo>
                <a:cubicBezTo>
                  <a:pt x="0" y="128"/>
                  <a:pt x="0" y="128"/>
                  <a:pt x="0" y="128"/>
                </a:cubicBezTo>
                <a:cubicBezTo>
                  <a:pt x="0" y="139"/>
                  <a:pt x="9" y="147"/>
                  <a:pt x="19" y="147"/>
                </a:cubicBezTo>
                <a:cubicBezTo>
                  <a:pt x="90" y="147"/>
                  <a:pt x="90" y="147"/>
                  <a:pt x="90" y="147"/>
                </a:cubicBezTo>
                <a:cubicBezTo>
                  <a:pt x="90" y="160"/>
                  <a:pt x="90" y="160"/>
                  <a:pt x="90" y="160"/>
                </a:cubicBezTo>
                <a:cubicBezTo>
                  <a:pt x="64" y="160"/>
                  <a:pt x="64" y="160"/>
                  <a:pt x="64" y="160"/>
                </a:cubicBezTo>
                <a:cubicBezTo>
                  <a:pt x="59" y="160"/>
                  <a:pt x="54" y="164"/>
                  <a:pt x="54" y="170"/>
                </a:cubicBezTo>
                <a:cubicBezTo>
                  <a:pt x="54" y="173"/>
                  <a:pt x="54" y="173"/>
                  <a:pt x="54" y="173"/>
                </a:cubicBezTo>
                <a:cubicBezTo>
                  <a:pt x="160" y="173"/>
                  <a:pt x="160" y="173"/>
                  <a:pt x="160" y="173"/>
                </a:cubicBezTo>
                <a:cubicBezTo>
                  <a:pt x="160" y="170"/>
                  <a:pt x="160" y="170"/>
                  <a:pt x="160" y="170"/>
                </a:cubicBezTo>
                <a:cubicBezTo>
                  <a:pt x="160" y="164"/>
                  <a:pt x="156" y="160"/>
                  <a:pt x="150" y="160"/>
                </a:cubicBezTo>
                <a:cubicBezTo>
                  <a:pt x="125" y="160"/>
                  <a:pt x="125" y="160"/>
                  <a:pt x="125" y="160"/>
                </a:cubicBezTo>
                <a:cubicBezTo>
                  <a:pt x="125" y="147"/>
                  <a:pt x="125" y="147"/>
                  <a:pt x="125" y="147"/>
                </a:cubicBezTo>
                <a:cubicBezTo>
                  <a:pt x="195" y="147"/>
                  <a:pt x="195" y="147"/>
                  <a:pt x="195" y="147"/>
                </a:cubicBezTo>
                <a:cubicBezTo>
                  <a:pt x="206" y="147"/>
                  <a:pt x="214" y="139"/>
                  <a:pt x="214" y="128"/>
                </a:cubicBezTo>
                <a:cubicBezTo>
                  <a:pt x="214" y="19"/>
                  <a:pt x="214" y="19"/>
                  <a:pt x="214" y="19"/>
                </a:cubicBezTo>
                <a:cubicBezTo>
                  <a:pt x="214" y="9"/>
                  <a:pt x="206" y="0"/>
                  <a:pt x="195" y="0"/>
                </a:cubicBezTo>
                <a:close/>
                <a:moveTo>
                  <a:pt x="60" y="82"/>
                </a:moveTo>
                <a:cubicBezTo>
                  <a:pt x="76" y="89"/>
                  <a:pt x="76" y="89"/>
                  <a:pt x="76" y="89"/>
                </a:cubicBezTo>
                <a:cubicBezTo>
                  <a:pt x="82" y="65"/>
                  <a:pt x="82" y="65"/>
                  <a:pt x="82" y="65"/>
                </a:cubicBezTo>
                <a:cubicBezTo>
                  <a:pt x="107" y="80"/>
                  <a:pt x="107" y="80"/>
                  <a:pt x="107" y="80"/>
                </a:cubicBezTo>
                <a:cubicBezTo>
                  <a:pt x="125" y="51"/>
                  <a:pt x="125" y="51"/>
                  <a:pt x="125" y="51"/>
                </a:cubicBezTo>
                <a:cubicBezTo>
                  <a:pt x="166" y="32"/>
                  <a:pt x="166" y="32"/>
                  <a:pt x="166" y="32"/>
                </a:cubicBezTo>
                <a:cubicBezTo>
                  <a:pt x="169" y="38"/>
                  <a:pt x="169" y="38"/>
                  <a:pt x="169" y="38"/>
                </a:cubicBezTo>
                <a:cubicBezTo>
                  <a:pt x="129" y="56"/>
                  <a:pt x="129" y="56"/>
                  <a:pt x="129" y="56"/>
                </a:cubicBezTo>
                <a:cubicBezTo>
                  <a:pt x="110" y="89"/>
                  <a:pt x="110" y="89"/>
                  <a:pt x="110" y="89"/>
                </a:cubicBezTo>
                <a:cubicBezTo>
                  <a:pt x="86" y="75"/>
                  <a:pt x="86" y="75"/>
                  <a:pt x="86" y="75"/>
                </a:cubicBezTo>
                <a:cubicBezTo>
                  <a:pt x="80" y="98"/>
                  <a:pt x="80" y="98"/>
                  <a:pt x="80" y="98"/>
                </a:cubicBezTo>
                <a:cubicBezTo>
                  <a:pt x="61" y="90"/>
                  <a:pt x="61" y="90"/>
                  <a:pt x="61" y="90"/>
                </a:cubicBezTo>
                <a:cubicBezTo>
                  <a:pt x="49" y="101"/>
                  <a:pt x="49" y="101"/>
                  <a:pt x="49" y="101"/>
                </a:cubicBezTo>
                <a:cubicBezTo>
                  <a:pt x="45" y="97"/>
                  <a:pt x="45" y="97"/>
                  <a:pt x="45" y="97"/>
                </a:cubicBezTo>
                <a:lnTo>
                  <a:pt x="60" y="82"/>
                </a:lnTo>
                <a:close/>
                <a:moveTo>
                  <a:pt x="176" y="125"/>
                </a:moveTo>
                <a:cubicBezTo>
                  <a:pt x="176" y="118"/>
                  <a:pt x="176" y="118"/>
                  <a:pt x="176" y="118"/>
                </a:cubicBezTo>
                <a:cubicBezTo>
                  <a:pt x="29" y="118"/>
                  <a:pt x="29" y="118"/>
                  <a:pt x="29" y="118"/>
                </a:cubicBezTo>
                <a:cubicBezTo>
                  <a:pt x="29" y="38"/>
                  <a:pt x="29" y="38"/>
                  <a:pt x="29" y="38"/>
                </a:cubicBezTo>
                <a:cubicBezTo>
                  <a:pt x="21" y="38"/>
                  <a:pt x="21" y="38"/>
                  <a:pt x="21" y="38"/>
                </a:cubicBezTo>
                <a:cubicBezTo>
                  <a:pt x="31" y="21"/>
                  <a:pt x="31" y="21"/>
                  <a:pt x="31" y="21"/>
                </a:cubicBezTo>
                <a:cubicBezTo>
                  <a:pt x="42" y="38"/>
                  <a:pt x="42" y="38"/>
                  <a:pt x="42" y="38"/>
                </a:cubicBezTo>
                <a:cubicBezTo>
                  <a:pt x="35" y="38"/>
                  <a:pt x="35" y="38"/>
                  <a:pt x="35" y="38"/>
                </a:cubicBezTo>
                <a:cubicBezTo>
                  <a:pt x="35" y="112"/>
                  <a:pt x="35" y="112"/>
                  <a:pt x="35" y="112"/>
                </a:cubicBezTo>
                <a:cubicBezTo>
                  <a:pt x="176" y="112"/>
                  <a:pt x="176" y="112"/>
                  <a:pt x="176" y="112"/>
                </a:cubicBezTo>
                <a:cubicBezTo>
                  <a:pt x="176" y="104"/>
                  <a:pt x="176" y="104"/>
                  <a:pt x="176" y="104"/>
                </a:cubicBezTo>
                <a:cubicBezTo>
                  <a:pt x="194" y="115"/>
                  <a:pt x="194" y="115"/>
                  <a:pt x="194" y="115"/>
                </a:cubicBezTo>
                <a:lnTo>
                  <a:pt x="176"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21"/>
          <p:cNvSpPr>
            <a:spLocks noChangeAspect="1" noEditPoints="1"/>
          </p:cNvSpPr>
          <p:nvPr/>
        </p:nvSpPr>
        <p:spPr bwMode="auto">
          <a:xfrm>
            <a:off x="3950626" y="3412988"/>
            <a:ext cx="493712" cy="493713"/>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3" name="直接连接符 42"/>
          <p:cNvCxnSpPr/>
          <p:nvPr/>
        </p:nvCxnSpPr>
        <p:spPr>
          <a:xfrm flipH="1" flipV="1">
            <a:off x="5059305" y="1616316"/>
            <a:ext cx="432048" cy="99801"/>
          </a:xfrm>
          <a:prstGeom prst="line">
            <a:avLst/>
          </a:prstGeom>
          <a:ln w="9525">
            <a:solidFill>
              <a:srgbClr val="00B45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788303" y="1616316"/>
            <a:ext cx="3271002" cy="0"/>
          </a:xfrm>
          <a:prstGeom prst="line">
            <a:avLst/>
          </a:prstGeom>
          <a:ln w="9525">
            <a:solidFill>
              <a:srgbClr val="00B45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739866" y="2881634"/>
            <a:ext cx="1354161" cy="0"/>
          </a:xfrm>
          <a:prstGeom prst="line">
            <a:avLst/>
          </a:prstGeom>
          <a:ln w="9525">
            <a:solidFill>
              <a:srgbClr val="75DBFF"/>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8395855" y="2881634"/>
            <a:ext cx="344012" cy="471874"/>
          </a:xfrm>
          <a:prstGeom prst="line">
            <a:avLst/>
          </a:prstGeom>
          <a:ln w="9525">
            <a:solidFill>
              <a:srgbClr val="75DBFF"/>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929317" y="5534671"/>
            <a:ext cx="1136792"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flipV="1">
            <a:off x="6806604" y="5417191"/>
            <a:ext cx="122713" cy="11748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92470" y="3930451"/>
            <a:ext cx="2410692" cy="0"/>
          </a:xfrm>
          <a:prstGeom prst="line">
            <a:avLst/>
          </a:prstGeom>
          <a:ln w="9525">
            <a:solidFill>
              <a:srgbClr val="B73F09"/>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103162" y="3412988"/>
            <a:ext cx="483303" cy="517463"/>
          </a:xfrm>
          <a:prstGeom prst="line">
            <a:avLst/>
          </a:prstGeom>
          <a:ln w="9525">
            <a:solidFill>
              <a:srgbClr val="B73F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74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6787" y="333137"/>
            <a:ext cx="10058400" cy="523220"/>
          </a:xfrm>
          <a:prstGeom prst="rect">
            <a:avLst/>
          </a:prstGeom>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排污许可证申请与核发技术规范石化工业</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（征求意见稿）</a:t>
            </a:r>
          </a:p>
        </p:txBody>
      </p:sp>
      <p:sp>
        <p:nvSpPr>
          <p:cNvPr id="21" name="Text Box 25"/>
          <p:cNvSpPr txBox="1">
            <a:spLocks noChangeArrowheads="1"/>
          </p:cNvSpPr>
          <p:nvPr/>
        </p:nvSpPr>
        <p:spPr bwMode="auto">
          <a:xfrm>
            <a:off x="8140491" y="2897690"/>
            <a:ext cx="3117315" cy="1569660"/>
          </a:xfrm>
          <a:prstGeom prst="rect">
            <a:avLst/>
          </a:prstGeom>
          <a:noFill/>
          <a:ln w="9525">
            <a:noFill/>
            <a:miter lim="800000"/>
            <a:headEnd/>
            <a:tailEnd/>
          </a:ln>
        </p:spPr>
        <p:txBody>
          <a:bodyPr wrap="square">
            <a:spAutoFit/>
          </a:bodyPr>
          <a:lstStyle/>
          <a:p>
            <a:pPr eaLnBrk="1" hangingPunct="1">
              <a:lnSpc>
                <a:spcPct val="150000"/>
              </a:lnSpc>
              <a:buFont typeface="Arial" panose="020B0604020202020204" pitchFamily="34" charset="0"/>
              <a:buNone/>
              <a:defRPr/>
            </a:pPr>
            <a:r>
              <a:rPr lang="zh-CN" altLang="zh-CN" sz="1600" dirty="0">
                <a:solidFill>
                  <a:schemeClr val="bg2">
                    <a:lumMod val="10000"/>
                  </a:schemeClr>
                </a:solidFill>
                <a:latin typeface="微软雅黑" pitchFamily="34" charset="-122"/>
                <a:ea typeface="微软雅黑" pitchFamily="34" charset="-122"/>
              </a:rPr>
              <a:t>对于</a:t>
            </a:r>
            <a:r>
              <a:rPr lang="zh-CN" altLang="zh-CN" sz="1600" dirty="0">
                <a:solidFill>
                  <a:srgbClr val="FF0000"/>
                </a:solidFill>
                <a:latin typeface="微软雅黑" pitchFamily="34" charset="-122"/>
                <a:ea typeface="微软雅黑" pitchFamily="34" charset="-122"/>
              </a:rPr>
              <a:t>新增污染源</a:t>
            </a:r>
            <a:r>
              <a:rPr lang="zh-CN" altLang="zh-CN" sz="1600" dirty="0">
                <a:solidFill>
                  <a:schemeClr val="bg2">
                    <a:lumMod val="10000"/>
                  </a:schemeClr>
                </a:solidFill>
                <a:latin typeface="微软雅黑" pitchFamily="34" charset="-122"/>
                <a:ea typeface="微软雅黑" pitchFamily="34" charset="-122"/>
              </a:rPr>
              <a:t>，依据环境影响评价文件及批复要求、总量控制指标及本标准推荐的方法从严确定许可排放限值。</a:t>
            </a:r>
          </a:p>
        </p:txBody>
      </p:sp>
      <p:sp>
        <p:nvSpPr>
          <p:cNvPr id="23" name="AutoShape 27"/>
          <p:cNvSpPr>
            <a:spLocks noChangeAspect="1" noChangeArrowheads="1" noTextEdit="1"/>
          </p:cNvSpPr>
          <p:nvPr/>
        </p:nvSpPr>
        <p:spPr bwMode="gray">
          <a:xfrm flipH="1">
            <a:off x="6300788" y="3084970"/>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 name="Text Box 37"/>
          <p:cNvSpPr txBox="1">
            <a:spLocks noChangeArrowheads="1"/>
          </p:cNvSpPr>
          <p:nvPr/>
        </p:nvSpPr>
        <p:spPr bwMode="auto">
          <a:xfrm>
            <a:off x="4620021" y="5735605"/>
            <a:ext cx="2180255" cy="307777"/>
          </a:xfrm>
          <a:prstGeom prst="rect">
            <a:avLst/>
          </a:prstGeom>
          <a:noFill/>
          <a:ln w="9525" algn="ctr">
            <a:noFill/>
            <a:miter lim="800000"/>
            <a:headEnd/>
            <a:tailEnd/>
          </a:ln>
        </p:spPr>
        <p:txBody>
          <a:bodyPr wrap="square">
            <a:spAutoFit/>
          </a:bodyPr>
          <a:lstStyle/>
          <a:p>
            <a:pPr algn="ctr">
              <a:buFont typeface="Arial" panose="020B0604020202020204" pitchFamily="34" charset="0"/>
              <a:buNone/>
              <a:defRPr/>
            </a:pPr>
            <a:r>
              <a:rPr lang="zh-CN" altLang="en-US" sz="1400" dirty="0">
                <a:solidFill>
                  <a:schemeClr val="bg2">
                    <a:lumMod val="10000"/>
                  </a:schemeClr>
                </a:solidFill>
                <a:latin typeface="宋体" panose="02010600030101010101" pitchFamily="2" charset="-122"/>
                <a:ea typeface="宋体" panose="02010600030101010101" pitchFamily="2" charset="-122"/>
              </a:rPr>
              <a:t>许可排放限值一般原则</a:t>
            </a:r>
            <a:endParaRPr lang="en-US" altLang="zh-CN" sz="1400" dirty="0">
              <a:solidFill>
                <a:schemeClr val="bg2">
                  <a:lumMod val="10000"/>
                </a:schemeClr>
              </a:solidFill>
              <a:latin typeface="宋体" panose="02010600030101010101" pitchFamily="2" charset="-122"/>
              <a:ea typeface="宋体" panose="02010600030101010101" pitchFamily="2" charset="-122"/>
            </a:endParaRPr>
          </a:p>
        </p:txBody>
      </p:sp>
      <p:sp>
        <p:nvSpPr>
          <p:cNvPr id="42" name="Text Box 38"/>
          <p:cNvSpPr txBox="1">
            <a:spLocks noChangeArrowheads="1"/>
          </p:cNvSpPr>
          <p:nvPr/>
        </p:nvSpPr>
        <p:spPr bwMode="auto">
          <a:xfrm>
            <a:off x="724396" y="3082356"/>
            <a:ext cx="2848950" cy="1200329"/>
          </a:xfrm>
          <a:prstGeom prst="rect">
            <a:avLst/>
          </a:prstGeom>
          <a:noFill/>
          <a:ln w="9525">
            <a:noFill/>
            <a:miter lim="800000"/>
            <a:headEnd/>
            <a:tailEnd/>
          </a:ln>
        </p:spPr>
        <p:txBody>
          <a:bodyPr wrap="square">
            <a:spAutoFit/>
          </a:bodyPr>
          <a:lstStyle/>
          <a:p>
            <a:pPr eaLnBrk="1" hangingPunct="1">
              <a:lnSpc>
                <a:spcPct val="150000"/>
              </a:lnSpc>
              <a:buFont typeface="Arial" panose="020B0604020202020204" pitchFamily="34" charset="0"/>
              <a:buNone/>
              <a:defRPr/>
            </a:pPr>
            <a:r>
              <a:rPr lang="zh-CN" altLang="zh-CN" sz="1600" dirty="0">
                <a:solidFill>
                  <a:schemeClr val="bg2">
                    <a:lumMod val="10000"/>
                  </a:schemeClr>
                </a:solidFill>
                <a:latin typeface="微软雅黑" pitchFamily="34" charset="-122"/>
                <a:ea typeface="微软雅黑" pitchFamily="34" charset="-122"/>
              </a:rPr>
              <a:t>对于</a:t>
            </a:r>
            <a:r>
              <a:rPr lang="zh-CN" altLang="zh-CN" sz="1600" dirty="0">
                <a:solidFill>
                  <a:srgbClr val="FF0000"/>
                </a:solidFill>
                <a:latin typeface="微软雅黑" pitchFamily="34" charset="-122"/>
                <a:ea typeface="微软雅黑" pitchFamily="34" charset="-122"/>
              </a:rPr>
              <a:t>现有污染源</a:t>
            </a:r>
            <a:r>
              <a:rPr lang="zh-CN" altLang="zh-CN" sz="1600" dirty="0">
                <a:solidFill>
                  <a:schemeClr val="bg2">
                    <a:lumMod val="10000"/>
                  </a:schemeClr>
                </a:solidFill>
                <a:latin typeface="微软雅黑" pitchFamily="34" charset="-122"/>
                <a:ea typeface="微软雅黑" pitchFamily="34" charset="-122"/>
              </a:rPr>
              <a:t>，依据总量控制指标及本标准推荐的方法从严确定许可排放限值。</a:t>
            </a:r>
            <a:endParaRPr lang="en-US" altLang="zh-CN" sz="1600" dirty="0">
              <a:solidFill>
                <a:schemeClr val="bg2">
                  <a:lumMod val="10000"/>
                </a:schemeClr>
              </a:solidFill>
              <a:latin typeface="微软雅黑" pitchFamily="34" charset="-122"/>
              <a:ea typeface="微软雅黑" pitchFamily="34" charset="-122"/>
            </a:endParaRPr>
          </a:p>
        </p:txBody>
      </p:sp>
      <p:grpSp>
        <p:nvGrpSpPr>
          <p:cNvPr id="43" name="组合 6"/>
          <p:cNvGrpSpPr>
            <a:grpSpLocks noChangeAspect="1"/>
          </p:cNvGrpSpPr>
          <p:nvPr/>
        </p:nvGrpSpPr>
        <p:grpSpPr bwMode="auto">
          <a:xfrm>
            <a:off x="3855260" y="1971304"/>
            <a:ext cx="3704573" cy="3515830"/>
            <a:chOff x="4295801" y="2420889"/>
            <a:chExt cx="2929007" cy="2780418"/>
          </a:xfrm>
        </p:grpSpPr>
        <p:grpSp>
          <p:nvGrpSpPr>
            <p:cNvPr id="44" name="组合 4"/>
            <p:cNvGrpSpPr>
              <a:grpSpLocks noChangeAspect="1"/>
            </p:cNvGrpSpPr>
            <p:nvPr/>
          </p:nvGrpSpPr>
          <p:grpSpPr>
            <a:xfrm rot="16200000">
              <a:off x="4370096" y="2346594"/>
              <a:ext cx="2780418" cy="2929007"/>
              <a:chOff x="5447928" y="1786776"/>
              <a:chExt cx="2571750" cy="2709188"/>
            </a:xfrm>
            <a:solidFill>
              <a:srgbClr val="C00000"/>
            </a:solidFill>
            <a:effectLst/>
          </p:grpSpPr>
          <p:sp>
            <p:nvSpPr>
              <p:cNvPr id="47" name="椭圆 3"/>
              <p:cNvSpPr>
                <a:spLocks noChangeAspect="1"/>
              </p:cNvSpPr>
              <p:nvPr/>
            </p:nvSpPr>
            <p:spPr>
              <a:xfrm>
                <a:off x="5447928" y="1786776"/>
                <a:ext cx="2571750" cy="1285875"/>
              </a:xfrm>
              <a:custGeom>
                <a:avLst/>
                <a:gdLst/>
                <a:ahLst/>
                <a:cxnLst/>
                <a:rect l="l" t="t" r="r" b="b"/>
                <a:pathLst>
                  <a:path w="2571750" h="1285875">
                    <a:moveTo>
                      <a:pt x="1285875" y="0"/>
                    </a:moveTo>
                    <a:cubicBezTo>
                      <a:pt x="1996044" y="0"/>
                      <a:pt x="2571750" y="575706"/>
                      <a:pt x="2571750" y="1285875"/>
                    </a:cubicBezTo>
                    <a:lnTo>
                      <a:pt x="0" y="1285875"/>
                    </a:lnTo>
                    <a:cubicBezTo>
                      <a:pt x="0" y="575706"/>
                      <a:pt x="575706" y="0"/>
                      <a:pt x="1285875" y="0"/>
                    </a:cubicBezTo>
                    <a:close/>
                  </a:path>
                </a:pathLst>
              </a:cu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sz="2400" b="1" dirty="0">
                  <a:latin typeface="微软雅黑" pitchFamily="34" charset="-122"/>
                  <a:ea typeface="微软雅黑" pitchFamily="34" charset="-122"/>
                </a:endParaRPr>
              </a:p>
            </p:txBody>
          </p:sp>
          <p:sp>
            <p:nvSpPr>
              <p:cNvPr id="48" name="椭圆 3"/>
              <p:cNvSpPr>
                <a:spLocks noChangeAspect="1"/>
              </p:cNvSpPr>
              <p:nvPr/>
            </p:nvSpPr>
            <p:spPr>
              <a:xfrm rot="10800000">
                <a:off x="5447928" y="3210089"/>
                <a:ext cx="2571750" cy="1285875"/>
              </a:xfrm>
              <a:custGeom>
                <a:avLst/>
                <a:gdLst/>
                <a:ahLst/>
                <a:cxnLst/>
                <a:rect l="l" t="t" r="r" b="b"/>
                <a:pathLst>
                  <a:path w="2571750" h="1285875">
                    <a:moveTo>
                      <a:pt x="1285875" y="0"/>
                    </a:moveTo>
                    <a:cubicBezTo>
                      <a:pt x="1996044" y="0"/>
                      <a:pt x="2571750" y="575706"/>
                      <a:pt x="2571750" y="1285875"/>
                    </a:cubicBezTo>
                    <a:lnTo>
                      <a:pt x="0" y="1285875"/>
                    </a:lnTo>
                    <a:cubicBezTo>
                      <a:pt x="0" y="575706"/>
                      <a:pt x="575706" y="0"/>
                      <a:pt x="1285875" y="0"/>
                    </a:cubicBezTo>
                    <a:close/>
                  </a:path>
                </a:pathLst>
              </a:custGeom>
              <a:solidFill>
                <a:srgbClr val="F2B800"/>
              </a:solid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sz="2400" b="1" dirty="0">
                  <a:latin typeface="微软雅黑" pitchFamily="34" charset="-122"/>
                  <a:ea typeface="微软雅黑" pitchFamily="34" charset="-122"/>
                </a:endParaRPr>
              </a:p>
            </p:txBody>
          </p:sp>
        </p:grpSp>
        <p:sp>
          <p:nvSpPr>
            <p:cNvPr id="45" name="文本框 1"/>
            <p:cNvSpPr txBox="1">
              <a:spLocks noChangeArrowheads="1"/>
            </p:cNvSpPr>
            <p:nvPr/>
          </p:nvSpPr>
          <p:spPr bwMode="auto">
            <a:xfrm>
              <a:off x="4862577" y="2922693"/>
              <a:ext cx="626013" cy="177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zh-CN" altLang="en-US" sz="2800" b="1" dirty="0">
                  <a:solidFill>
                    <a:schemeClr val="bg1"/>
                  </a:solidFill>
                  <a:latin typeface="微软雅黑" pitchFamily="34" charset="-122"/>
                  <a:ea typeface="微软雅黑" pitchFamily="34" charset="-122"/>
                </a:rPr>
                <a:t>现有污染源</a:t>
              </a:r>
              <a:endParaRPr lang="en-US" altLang="zh-CN" sz="2800" b="1" dirty="0">
                <a:solidFill>
                  <a:schemeClr val="bg1"/>
                </a:solidFill>
                <a:latin typeface="微软雅黑" pitchFamily="34" charset="-122"/>
                <a:ea typeface="微软雅黑" pitchFamily="34" charset="-122"/>
              </a:endParaRPr>
            </a:p>
          </p:txBody>
        </p:sp>
        <p:sp>
          <p:nvSpPr>
            <p:cNvPr id="46" name="文本框 7"/>
            <p:cNvSpPr txBox="1">
              <a:spLocks noChangeArrowheads="1"/>
            </p:cNvSpPr>
            <p:nvPr/>
          </p:nvSpPr>
          <p:spPr bwMode="auto">
            <a:xfrm>
              <a:off x="6137179" y="2922693"/>
              <a:ext cx="626013" cy="177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zh-CN" altLang="en-US" sz="2800" b="1" dirty="0">
                  <a:solidFill>
                    <a:schemeClr val="bg1"/>
                  </a:solidFill>
                  <a:latin typeface="微软雅黑" pitchFamily="34" charset="-122"/>
                  <a:ea typeface="微软雅黑" pitchFamily="34" charset="-122"/>
                </a:rPr>
                <a:t>新增污染源</a:t>
              </a:r>
              <a:endParaRPr lang="en-US" altLang="zh-CN" sz="2800" b="1" dirty="0">
                <a:solidFill>
                  <a:schemeClr val="bg1"/>
                </a:solidFill>
                <a:latin typeface="微软雅黑" pitchFamily="34" charset="-122"/>
                <a:ea typeface="微软雅黑" pitchFamily="34" charset="-122"/>
              </a:endParaRPr>
            </a:p>
          </p:txBody>
        </p:sp>
      </p:grpSp>
      <p:cxnSp>
        <p:nvCxnSpPr>
          <p:cNvPr id="49" name="直接连接符 48"/>
          <p:cNvCxnSpPr/>
          <p:nvPr/>
        </p:nvCxnSpPr>
        <p:spPr>
          <a:xfrm flipV="1">
            <a:off x="4508795" y="5688105"/>
            <a:ext cx="2412000" cy="0"/>
          </a:xfrm>
          <a:prstGeom prst="line">
            <a:avLst/>
          </a:prstGeom>
          <a:ln w="12700">
            <a:gradFill flip="none" rotWithShape="1">
              <a:gsLst>
                <a:gs pos="0">
                  <a:schemeClr val="tx1">
                    <a:lumMod val="50000"/>
                    <a:lumOff val="50000"/>
                    <a:alpha val="40000"/>
                  </a:schemeClr>
                </a:gs>
                <a:gs pos="50000">
                  <a:schemeClr val="tx1">
                    <a:lumMod val="95000"/>
                    <a:lumOff val="5000"/>
                    <a:alpha val="80000"/>
                  </a:schemeClr>
                </a:gs>
                <a:gs pos="100000">
                  <a:schemeClr val="tx1">
                    <a:lumMod val="50000"/>
                    <a:lumOff val="50000"/>
                    <a:alpha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049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6787" y="333137"/>
            <a:ext cx="10058400" cy="523220"/>
          </a:xfrm>
          <a:prstGeom prst="rect">
            <a:avLst/>
          </a:prstGeom>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排污许可证申请与核发技术规范石化工业</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（征求意见稿）</a:t>
            </a:r>
          </a:p>
        </p:txBody>
      </p:sp>
      <p:sp>
        <p:nvSpPr>
          <p:cNvPr id="9" name="圆角矩形 8"/>
          <p:cNvSpPr/>
          <p:nvPr/>
        </p:nvSpPr>
        <p:spPr>
          <a:xfrm>
            <a:off x="914398" y="2743190"/>
            <a:ext cx="1330037" cy="1251281"/>
          </a:xfrm>
          <a:prstGeom prst="roundRect">
            <a:avLst/>
          </a:prstGeom>
          <a:solidFill>
            <a:srgbClr val="00B451"/>
          </a:solidFill>
          <a:ln w="25400" cmpd="thinThick">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许可排放限值</a:t>
            </a:r>
          </a:p>
        </p:txBody>
      </p:sp>
      <p:sp>
        <p:nvSpPr>
          <p:cNvPr id="26" name="圆角矩形 25"/>
          <p:cNvSpPr/>
          <p:nvPr/>
        </p:nvSpPr>
        <p:spPr>
          <a:xfrm>
            <a:off x="2943102" y="1561608"/>
            <a:ext cx="1330037" cy="629392"/>
          </a:xfrm>
          <a:prstGeom prst="roundRect">
            <a:avLst/>
          </a:prstGeom>
          <a:solidFill>
            <a:srgbClr val="00B451"/>
          </a:solidFill>
          <a:ln w="25400" cmpd="thinThick">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许可排放限值</a:t>
            </a:r>
          </a:p>
        </p:txBody>
      </p:sp>
      <p:sp>
        <p:nvSpPr>
          <p:cNvPr id="27" name="圆角矩形 26"/>
          <p:cNvSpPr/>
          <p:nvPr/>
        </p:nvSpPr>
        <p:spPr>
          <a:xfrm>
            <a:off x="2943102" y="4438228"/>
            <a:ext cx="1330037" cy="629392"/>
          </a:xfrm>
          <a:prstGeom prst="roundRect">
            <a:avLst/>
          </a:prstGeom>
          <a:solidFill>
            <a:srgbClr val="00B451"/>
          </a:solidFill>
          <a:ln w="25400" cmpd="thinThick">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许可排放限值</a:t>
            </a:r>
          </a:p>
        </p:txBody>
      </p:sp>
      <p:sp>
        <p:nvSpPr>
          <p:cNvPr id="28" name="圆角矩形 27"/>
          <p:cNvSpPr/>
          <p:nvPr/>
        </p:nvSpPr>
        <p:spPr>
          <a:xfrm>
            <a:off x="5088579" y="1561608"/>
            <a:ext cx="1330037" cy="629392"/>
          </a:xfrm>
          <a:prstGeom prst="roundRect">
            <a:avLst/>
          </a:prstGeom>
          <a:solidFill>
            <a:srgbClr val="00B451"/>
          </a:solidFill>
          <a:ln w="25400" cmpd="thinThick">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排放标准</a:t>
            </a:r>
          </a:p>
        </p:txBody>
      </p:sp>
      <p:sp>
        <p:nvSpPr>
          <p:cNvPr id="30" name="圆角矩形 29"/>
          <p:cNvSpPr/>
          <p:nvPr/>
        </p:nvSpPr>
        <p:spPr>
          <a:xfrm>
            <a:off x="5088578" y="3205722"/>
            <a:ext cx="1330037" cy="630000"/>
          </a:xfrm>
          <a:prstGeom prst="roundRect">
            <a:avLst/>
          </a:prstGeom>
          <a:solidFill>
            <a:srgbClr val="00B451"/>
          </a:solidFill>
          <a:ln w="25400" cmpd="thinThick">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废水</a:t>
            </a:r>
          </a:p>
        </p:txBody>
      </p:sp>
      <p:sp>
        <p:nvSpPr>
          <p:cNvPr id="36" name="圆角矩形 35"/>
          <p:cNvSpPr/>
          <p:nvPr/>
        </p:nvSpPr>
        <p:spPr>
          <a:xfrm>
            <a:off x="5112327" y="4437924"/>
            <a:ext cx="1330037" cy="630000"/>
          </a:xfrm>
          <a:prstGeom prst="roundRect">
            <a:avLst/>
          </a:prstGeom>
          <a:solidFill>
            <a:srgbClr val="00B451"/>
          </a:solidFill>
          <a:ln w="25400" cmpd="thinThick">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废气有组织</a:t>
            </a:r>
          </a:p>
        </p:txBody>
      </p:sp>
      <p:sp>
        <p:nvSpPr>
          <p:cNvPr id="37" name="圆角矩形 36"/>
          <p:cNvSpPr/>
          <p:nvPr/>
        </p:nvSpPr>
        <p:spPr>
          <a:xfrm>
            <a:off x="5122227" y="5641221"/>
            <a:ext cx="1330037" cy="630000"/>
          </a:xfrm>
          <a:prstGeom prst="roundRect">
            <a:avLst/>
          </a:prstGeom>
          <a:solidFill>
            <a:srgbClr val="00B451"/>
          </a:solidFill>
          <a:ln w="25400" cmpd="thinThick">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废气无组织</a:t>
            </a:r>
          </a:p>
        </p:txBody>
      </p:sp>
      <p:cxnSp>
        <p:nvCxnSpPr>
          <p:cNvPr id="13" name="直接连接符 12"/>
          <p:cNvCxnSpPr>
            <a:stCxn id="9" idx="3"/>
            <a:endCxn id="26" idx="1"/>
          </p:cNvCxnSpPr>
          <p:nvPr/>
        </p:nvCxnSpPr>
        <p:spPr>
          <a:xfrm flipV="1">
            <a:off x="2244435" y="1876304"/>
            <a:ext cx="698667" cy="14925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9" idx="3"/>
            <a:endCxn id="27" idx="1"/>
          </p:cNvCxnSpPr>
          <p:nvPr/>
        </p:nvCxnSpPr>
        <p:spPr>
          <a:xfrm>
            <a:off x="2244435" y="3368831"/>
            <a:ext cx="698667" cy="13840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26" idx="3"/>
            <a:endCxn id="28" idx="1"/>
          </p:cNvCxnSpPr>
          <p:nvPr/>
        </p:nvCxnSpPr>
        <p:spPr>
          <a:xfrm>
            <a:off x="4273139" y="1876304"/>
            <a:ext cx="8154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27" idx="3"/>
            <a:endCxn id="30" idx="1"/>
          </p:cNvCxnSpPr>
          <p:nvPr/>
        </p:nvCxnSpPr>
        <p:spPr>
          <a:xfrm flipV="1">
            <a:off x="4273139" y="3520722"/>
            <a:ext cx="815439" cy="12322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27" idx="3"/>
            <a:endCxn id="36" idx="1"/>
          </p:cNvCxnSpPr>
          <p:nvPr/>
        </p:nvCxnSpPr>
        <p:spPr>
          <a:xfrm>
            <a:off x="4273139" y="4752924"/>
            <a:ext cx="8391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27" idx="3"/>
            <a:endCxn id="37" idx="1"/>
          </p:cNvCxnSpPr>
          <p:nvPr/>
        </p:nvCxnSpPr>
        <p:spPr>
          <a:xfrm>
            <a:off x="4273139" y="4752924"/>
            <a:ext cx="849088" cy="120329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6847553" y="3205722"/>
            <a:ext cx="2541531" cy="630000"/>
          </a:xfrm>
          <a:prstGeom prst="roundRect">
            <a:avLst/>
          </a:prstGeom>
          <a:solidFill>
            <a:srgbClr val="00B451"/>
          </a:solidFill>
          <a:ln w="25400" cmpd="thinThick">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化学需氧量、氨氮、总氮、总磷</a:t>
            </a:r>
          </a:p>
        </p:txBody>
      </p:sp>
      <p:sp>
        <p:nvSpPr>
          <p:cNvPr id="68" name="圆角矩形 67"/>
          <p:cNvSpPr/>
          <p:nvPr/>
        </p:nvSpPr>
        <p:spPr>
          <a:xfrm>
            <a:off x="6847553" y="4421169"/>
            <a:ext cx="2541532" cy="630000"/>
          </a:xfrm>
          <a:prstGeom prst="roundRect">
            <a:avLst/>
          </a:prstGeom>
          <a:solidFill>
            <a:srgbClr val="00B451"/>
          </a:solidFill>
          <a:ln w="25400" cmpd="thinThick">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颗粒物、二氧化硫、氮氧化物、挥发性有机物</a:t>
            </a:r>
          </a:p>
        </p:txBody>
      </p:sp>
      <p:sp>
        <p:nvSpPr>
          <p:cNvPr id="69" name="圆角矩形 68"/>
          <p:cNvSpPr/>
          <p:nvPr/>
        </p:nvSpPr>
        <p:spPr>
          <a:xfrm>
            <a:off x="6859429" y="5665413"/>
            <a:ext cx="2541531" cy="630000"/>
          </a:xfrm>
          <a:prstGeom prst="roundRect">
            <a:avLst/>
          </a:prstGeom>
          <a:solidFill>
            <a:srgbClr val="00B451"/>
          </a:solidFill>
          <a:ln w="25400" cmpd="thinThick">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挥发性有机物</a:t>
            </a:r>
          </a:p>
        </p:txBody>
      </p:sp>
      <p:sp>
        <p:nvSpPr>
          <p:cNvPr id="70" name="圆角矩形 69"/>
          <p:cNvSpPr/>
          <p:nvPr/>
        </p:nvSpPr>
        <p:spPr>
          <a:xfrm>
            <a:off x="4999512" y="5545777"/>
            <a:ext cx="4548249" cy="855023"/>
          </a:xfrm>
          <a:prstGeom prst="round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6041" y="5265318"/>
            <a:ext cx="1009671" cy="1381806"/>
          </a:xfrm>
          <a:prstGeom prst="rect">
            <a:avLst/>
          </a:prstGeom>
        </p:spPr>
      </p:pic>
    </p:spTree>
    <p:extLst>
      <p:ext uri="{BB962C8B-B14F-4D97-AF65-F5344CB8AC3E}">
        <p14:creationId xmlns:p14="http://schemas.microsoft.com/office/powerpoint/2010/main" val="3848103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33840" y="275502"/>
            <a:ext cx="3877985" cy="646331"/>
          </a:xfrm>
          <a:prstGeom prst="rect">
            <a:avLst/>
          </a:prstGeom>
        </p:spPr>
        <p:txBody>
          <a:bodyPr wrap="none">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技术规范编制思路</a:t>
            </a:r>
          </a:p>
        </p:txBody>
      </p:sp>
      <p:graphicFrame>
        <p:nvGraphicFramePr>
          <p:cNvPr id="4" name="图示 3"/>
          <p:cNvGraphicFramePr/>
          <p:nvPr>
            <p:extLst>
              <p:ext uri="{D42A27DB-BD31-4B8C-83A1-F6EECF244321}">
                <p14:modId xmlns:p14="http://schemas.microsoft.com/office/powerpoint/2010/main" val="2119721836"/>
              </p:ext>
            </p:extLst>
          </p:nvPr>
        </p:nvGraphicFramePr>
        <p:xfrm>
          <a:off x="1061090" y="1441181"/>
          <a:ext cx="6048396"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5275929" y="3655757"/>
            <a:ext cx="1143000" cy="85725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buFont typeface="Arial" panose="020B0604020202020204" pitchFamily="34" charset="0"/>
              <a:buNone/>
              <a:defRPr/>
            </a:pPr>
            <a:r>
              <a:rPr lang="zh-CN" altLang="en-US" sz="2000" b="1" dirty="0">
                <a:latin typeface="微软雅黑" panose="020B0503020204020204" pitchFamily="34" charset="-122"/>
                <a:ea typeface="微软雅黑" panose="020B0503020204020204" pitchFamily="34" charset="-122"/>
              </a:rPr>
              <a:t>污染</a:t>
            </a:r>
            <a:endParaRPr lang="en-US" altLang="zh-CN" sz="2000" b="1" dirty="0">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defRPr/>
            </a:pPr>
            <a:r>
              <a:rPr lang="zh-CN" altLang="en-US" sz="2000" b="1" dirty="0">
                <a:latin typeface="微软雅黑" panose="020B0503020204020204" pitchFamily="34" charset="-122"/>
                <a:ea typeface="微软雅黑" panose="020B0503020204020204" pitchFamily="34" charset="-122"/>
              </a:rPr>
              <a:t>因子</a:t>
            </a:r>
          </a:p>
        </p:txBody>
      </p:sp>
      <p:sp>
        <p:nvSpPr>
          <p:cNvPr id="6" name="矩形 5"/>
          <p:cNvSpPr/>
          <p:nvPr/>
        </p:nvSpPr>
        <p:spPr>
          <a:xfrm>
            <a:off x="3618271" y="4870205"/>
            <a:ext cx="1229033" cy="500066"/>
          </a:xfrm>
          <a:prstGeom prst="rect">
            <a:avLst/>
          </a:prstGeom>
          <a:solidFill>
            <a:srgbClr val="00B451"/>
          </a:solidFill>
          <a:ln>
            <a:noFill/>
          </a:ln>
          <a:effectLst/>
        </p:spPr>
        <p:style>
          <a:lnRef idx="0">
            <a:schemeClr val="accent1"/>
          </a:lnRef>
          <a:fillRef idx="3">
            <a:schemeClr val="accent1"/>
          </a:fillRef>
          <a:effectRef idx="3">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dirty="0">
                <a:latin typeface="微软雅黑" panose="020B0503020204020204" pitchFamily="34" charset="-122"/>
                <a:ea typeface="微软雅黑" panose="020B0503020204020204" pitchFamily="34" charset="-122"/>
              </a:rPr>
              <a:t>许可量（年）</a:t>
            </a:r>
          </a:p>
        </p:txBody>
      </p:sp>
      <p:sp>
        <p:nvSpPr>
          <p:cNvPr id="7" name="矩形 6"/>
          <p:cNvSpPr/>
          <p:nvPr/>
        </p:nvSpPr>
        <p:spPr>
          <a:xfrm>
            <a:off x="5256268" y="4870205"/>
            <a:ext cx="1214446" cy="500066"/>
          </a:xfrm>
          <a:prstGeom prst="rect">
            <a:avLst/>
          </a:prstGeom>
          <a:solidFill>
            <a:srgbClr val="00B451"/>
          </a:solidFill>
          <a:ln>
            <a:noFill/>
          </a:ln>
          <a:effectLst/>
        </p:spPr>
        <p:style>
          <a:lnRef idx="0">
            <a:schemeClr val="accent1"/>
          </a:lnRef>
          <a:fillRef idx="3">
            <a:schemeClr val="accent1"/>
          </a:fillRef>
          <a:effectRef idx="3">
            <a:schemeClr val="accent1"/>
          </a:effectRef>
          <a:fontRef idx="minor">
            <a:schemeClr val="lt1"/>
          </a:fontRef>
        </p:style>
        <p:txBody>
          <a:bodyPr anchor="ctr"/>
          <a:lstStyle/>
          <a:p>
            <a:pPr algn="ctr">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rPr>
              <a:t>许可浓度</a:t>
            </a:r>
          </a:p>
        </p:txBody>
      </p:sp>
      <p:sp>
        <p:nvSpPr>
          <p:cNvPr id="8" name="矩形 7"/>
          <p:cNvSpPr/>
          <p:nvPr/>
        </p:nvSpPr>
        <p:spPr>
          <a:xfrm>
            <a:off x="2497395" y="1371345"/>
            <a:ext cx="2930013" cy="6429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2000" b="1" dirty="0">
                <a:latin typeface="微软雅黑" panose="020B0503020204020204" pitchFamily="34" charset="-122"/>
                <a:ea typeface="微软雅黑" panose="020B0503020204020204" pitchFamily="34" charset="-122"/>
              </a:rPr>
              <a:t>原辅材料、产品</a:t>
            </a:r>
          </a:p>
        </p:txBody>
      </p:sp>
      <p:sp>
        <p:nvSpPr>
          <p:cNvPr id="9" name="下箭头 8"/>
          <p:cNvSpPr/>
          <p:nvPr/>
        </p:nvSpPr>
        <p:spPr>
          <a:xfrm>
            <a:off x="3740408" y="2085720"/>
            <a:ext cx="357187" cy="28575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pPr>
            <a:endParaRPr lang="zh-CN" altLang="en-US" b="1">
              <a:latin typeface="微软雅黑" panose="020B0503020204020204" pitchFamily="34" charset="-122"/>
              <a:ea typeface="微软雅黑" panose="020B0503020204020204" pitchFamily="34" charset="-122"/>
            </a:endParaRPr>
          </a:p>
        </p:txBody>
      </p:sp>
      <p:sp>
        <p:nvSpPr>
          <p:cNvPr id="11" name="下箭头 10"/>
          <p:cNvSpPr/>
          <p:nvPr/>
        </p:nvSpPr>
        <p:spPr>
          <a:xfrm>
            <a:off x="5704554" y="4584445"/>
            <a:ext cx="285750" cy="28575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pPr>
            <a:endParaRPr lang="zh-CN" altLang="en-US" b="1">
              <a:latin typeface="微软雅黑" panose="020B0503020204020204" pitchFamily="34" charset="-122"/>
              <a:ea typeface="微软雅黑" panose="020B0503020204020204" pitchFamily="34" charset="-122"/>
            </a:endParaRPr>
          </a:p>
        </p:txBody>
      </p:sp>
      <p:sp>
        <p:nvSpPr>
          <p:cNvPr id="12" name="矩形 11"/>
          <p:cNvSpPr/>
          <p:nvPr/>
        </p:nvSpPr>
        <p:spPr>
          <a:xfrm>
            <a:off x="3618271" y="3655757"/>
            <a:ext cx="1229033" cy="857250"/>
          </a:xfrm>
          <a:prstGeom prst="rect">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dirty="0">
                <a:latin typeface="微软雅黑" panose="020B0503020204020204" pitchFamily="34" charset="-122"/>
                <a:ea typeface="微软雅黑" panose="020B0503020204020204" pitchFamily="34" charset="-122"/>
              </a:rPr>
              <a:t>排放</a:t>
            </a:r>
            <a:endParaRPr lang="en-US" altLang="zh-CN" b="1" dirty="0">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defRPr/>
            </a:pPr>
            <a:r>
              <a:rPr lang="zh-CN" altLang="en-US" b="1" dirty="0">
                <a:latin typeface="微软雅黑" panose="020B0503020204020204" pitchFamily="34" charset="-122"/>
                <a:ea typeface="微软雅黑" panose="020B0503020204020204" pitchFamily="34" charset="-122"/>
              </a:rPr>
              <a:t>标准</a:t>
            </a:r>
          </a:p>
        </p:txBody>
      </p:sp>
      <p:sp>
        <p:nvSpPr>
          <p:cNvPr id="13" name="右箭头 12"/>
          <p:cNvSpPr/>
          <p:nvPr/>
        </p:nvSpPr>
        <p:spPr>
          <a:xfrm>
            <a:off x="4912904" y="3941507"/>
            <a:ext cx="363025" cy="28575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pPr>
            <a:endParaRPr lang="zh-CN" altLang="en-US" b="1">
              <a:latin typeface="微软雅黑" panose="020B0503020204020204" pitchFamily="34" charset="-122"/>
              <a:ea typeface="微软雅黑" panose="020B0503020204020204" pitchFamily="34" charset="-122"/>
            </a:endParaRPr>
          </a:p>
        </p:txBody>
      </p:sp>
      <p:sp>
        <p:nvSpPr>
          <p:cNvPr id="15" name="矩形 14"/>
          <p:cNvSpPr/>
          <p:nvPr/>
        </p:nvSpPr>
        <p:spPr>
          <a:xfrm>
            <a:off x="6847554" y="3648538"/>
            <a:ext cx="1214434" cy="859929"/>
          </a:xfrm>
          <a:prstGeom prst="rect">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dirty="0">
                <a:latin typeface="微软雅黑" panose="020B0503020204020204" pitchFamily="34" charset="-122"/>
                <a:ea typeface="微软雅黑" panose="020B0503020204020204" pitchFamily="34" charset="-122"/>
              </a:rPr>
              <a:t>自行</a:t>
            </a:r>
            <a:endParaRPr lang="en-US" altLang="zh-CN" b="1" dirty="0">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defRPr/>
            </a:pPr>
            <a:r>
              <a:rPr lang="zh-CN" altLang="en-US" b="1" dirty="0">
                <a:latin typeface="微软雅黑" panose="020B0503020204020204" pitchFamily="34" charset="-122"/>
                <a:ea typeface="微软雅黑" panose="020B0503020204020204" pitchFamily="34" charset="-122"/>
              </a:rPr>
              <a:t>监测</a:t>
            </a:r>
          </a:p>
        </p:txBody>
      </p:sp>
      <p:sp>
        <p:nvSpPr>
          <p:cNvPr id="16" name="矩形 15"/>
          <p:cNvSpPr/>
          <p:nvPr/>
        </p:nvSpPr>
        <p:spPr>
          <a:xfrm>
            <a:off x="1914664" y="6091979"/>
            <a:ext cx="5286375" cy="565883"/>
          </a:xfrm>
          <a:prstGeom prst="rect">
            <a:avLst/>
          </a:prstGeom>
          <a:noFill/>
          <a:ln w="22225">
            <a:solidFill>
              <a:srgbClr val="FF0000"/>
            </a:solidFill>
            <a:prstDash val="lgDash"/>
          </a:ln>
        </p:spPr>
        <p:style>
          <a:lnRef idx="1">
            <a:schemeClr val="accent6"/>
          </a:lnRef>
          <a:fillRef idx="3">
            <a:schemeClr val="accent6"/>
          </a:fillRef>
          <a:effectRef idx="2">
            <a:schemeClr val="accent6"/>
          </a:effectRef>
          <a:fontRef idx="minor">
            <a:schemeClr val="lt1"/>
          </a:fontRef>
        </p:style>
        <p:txBody>
          <a:bodyPr anchor="ctr"/>
          <a:lstStyle/>
          <a:p>
            <a:pPr algn="ctr">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台账记录、执行报告、信息公开</a:t>
            </a:r>
          </a:p>
        </p:txBody>
      </p:sp>
      <p:sp>
        <p:nvSpPr>
          <p:cNvPr id="17" name="右箭头 16"/>
          <p:cNvSpPr/>
          <p:nvPr/>
        </p:nvSpPr>
        <p:spPr>
          <a:xfrm>
            <a:off x="6500199" y="4941632"/>
            <a:ext cx="357187" cy="28575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pPr>
            <a:endParaRPr lang="zh-CN" altLang="en-US" b="1">
              <a:latin typeface="微软雅黑" panose="020B0503020204020204" pitchFamily="34" charset="-122"/>
              <a:ea typeface="微软雅黑" panose="020B0503020204020204" pitchFamily="34" charset="-122"/>
            </a:endParaRPr>
          </a:p>
        </p:txBody>
      </p:sp>
      <p:sp>
        <p:nvSpPr>
          <p:cNvPr id="18" name="矩形 17"/>
          <p:cNvSpPr/>
          <p:nvPr/>
        </p:nvSpPr>
        <p:spPr>
          <a:xfrm>
            <a:off x="6847553" y="4870196"/>
            <a:ext cx="1214435" cy="515936"/>
          </a:xfrm>
          <a:prstGeom prst="rect">
            <a:avLst/>
          </a:prstGeom>
          <a:solidFill>
            <a:srgbClr val="00B451"/>
          </a:solidFill>
          <a:ln>
            <a:noFill/>
          </a:ln>
          <a:effectLst/>
        </p:spPr>
        <p:style>
          <a:lnRef idx="0">
            <a:schemeClr val="accent1"/>
          </a:lnRef>
          <a:fillRef idx="3">
            <a:schemeClr val="accent1"/>
          </a:fillRef>
          <a:effectRef idx="3">
            <a:schemeClr val="accent1"/>
          </a:effectRef>
          <a:fontRef idx="minor">
            <a:schemeClr val="lt1"/>
          </a:fontRef>
        </p:style>
        <p:txBody>
          <a:bodyPr anchor="ctr"/>
          <a:lstStyle/>
          <a:p>
            <a:pPr algn="ctr">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rPr>
              <a:t>达标判定</a:t>
            </a:r>
          </a:p>
        </p:txBody>
      </p:sp>
      <p:sp>
        <p:nvSpPr>
          <p:cNvPr id="19" name="左箭头 18"/>
          <p:cNvSpPr/>
          <p:nvPr/>
        </p:nvSpPr>
        <p:spPr>
          <a:xfrm>
            <a:off x="4847304" y="4941632"/>
            <a:ext cx="357188" cy="285750"/>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pPr>
            <a:endParaRPr lang="zh-CN" altLang="en-US" b="1">
              <a:latin typeface="微软雅黑" panose="020B0503020204020204" pitchFamily="34" charset="-122"/>
              <a:ea typeface="微软雅黑" panose="020B0503020204020204" pitchFamily="34" charset="-122"/>
            </a:endParaRPr>
          </a:p>
        </p:txBody>
      </p:sp>
      <p:sp>
        <p:nvSpPr>
          <p:cNvPr id="21" name="矩形 20"/>
          <p:cNvSpPr/>
          <p:nvPr/>
        </p:nvSpPr>
        <p:spPr>
          <a:xfrm>
            <a:off x="9417806" y="2874278"/>
            <a:ext cx="1820334" cy="1167368"/>
          </a:xfrm>
          <a:prstGeom prst="rect">
            <a:avLst/>
          </a:prstGeom>
          <a:noFill/>
          <a:ln w="22225">
            <a:solidFill>
              <a:srgbClr val="FF0000"/>
            </a:solidFill>
            <a:prstDash val="lgDash"/>
          </a:ln>
        </p:spPr>
        <p:style>
          <a:lnRef idx="1">
            <a:schemeClr val="accent6"/>
          </a:lnRef>
          <a:fillRef idx="3">
            <a:schemeClr val="accent6"/>
          </a:fillRef>
          <a:effectRef idx="2">
            <a:schemeClr val="accent6"/>
          </a:effectRef>
          <a:fontRef idx="minor">
            <a:schemeClr val="lt1"/>
          </a:fontRef>
        </p:style>
        <p:txBody>
          <a:bodyPr anchor="ctr"/>
          <a:lstStyle/>
          <a:p>
            <a:pPr algn="ctr" eaLnBrk="1" hangingPunct="1">
              <a:lnSpc>
                <a:spcPct val="130000"/>
              </a:lnSpc>
              <a:spcAft>
                <a:spcPts val="300"/>
              </a:spcAft>
              <a:buFont typeface="Arial" panose="020B0604020202020204" pitchFamily="34" charset="0"/>
              <a:buNone/>
              <a:defRPr/>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企业许可证（唯一编码）</a:t>
            </a:r>
          </a:p>
        </p:txBody>
      </p:sp>
      <p:sp>
        <p:nvSpPr>
          <p:cNvPr id="27" name="矩形 26"/>
          <p:cNvSpPr/>
          <p:nvPr/>
        </p:nvSpPr>
        <p:spPr>
          <a:xfrm>
            <a:off x="1338141" y="4660414"/>
            <a:ext cx="1549990" cy="717777"/>
          </a:xfrm>
          <a:prstGeom prst="rect">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rPr>
              <a:t>污染治理设施运行维护</a:t>
            </a:r>
          </a:p>
        </p:txBody>
      </p:sp>
      <p:sp>
        <p:nvSpPr>
          <p:cNvPr id="28" name="下箭头 10"/>
          <p:cNvSpPr/>
          <p:nvPr/>
        </p:nvSpPr>
        <p:spPr>
          <a:xfrm>
            <a:off x="5704554" y="3353576"/>
            <a:ext cx="285750" cy="28575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pPr>
            <a:endParaRPr lang="zh-CN" altLang="en-US" b="1">
              <a:latin typeface="微软雅黑" panose="020B0503020204020204" pitchFamily="34" charset="-122"/>
              <a:ea typeface="微软雅黑" panose="020B0503020204020204" pitchFamily="34" charset="-122"/>
            </a:endParaRPr>
          </a:p>
        </p:txBody>
      </p:sp>
      <p:sp>
        <p:nvSpPr>
          <p:cNvPr id="29" name="右箭头 12"/>
          <p:cNvSpPr/>
          <p:nvPr/>
        </p:nvSpPr>
        <p:spPr>
          <a:xfrm>
            <a:off x="6490367" y="3941507"/>
            <a:ext cx="363025" cy="28575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pPr>
            <a:endParaRPr lang="zh-CN" altLang="en-US" b="1">
              <a:latin typeface="微软雅黑" panose="020B0503020204020204" pitchFamily="34" charset="-122"/>
              <a:ea typeface="微软雅黑" panose="020B0503020204020204" pitchFamily="34" charset="-122"/>
            </a:endParaRPr>
          </a:p>
        </p:txBody>
      </p:sp>
      <p:sp>
        <p:nvSpPr>
          <p:cNvPr id="3" name="右大括号 2"/>
          <p:cNvSpPr/>
          <p:nvPr/>
        </p:nvSpPr>
        <p:spPr>
          <a:xfrm>
            <a:off x="8603560" y="1371345"/>
            <a:ext cx="315081" cy="4173235"/>
          </a:xfrm>
          <a:prstGeom prst="rightBrace">
            <a:avLst>
              <a:gd name="adj1" fmla="val 103982"/>
              <a:gd name="adj2" fmla="val 50000"/>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30" name="左大括号 29"/>
          <p:cNvSpPr/>
          <p:nvPr/>
        </p:nvSpPr>
        <p:spPr>
          <a:xfrm rot="16200000">
            <a:off x="4512202" y="2359377"/>
            <a:ext cx="248617" cy="6850956"/>
          </a:xfrm>
          <a:prstGeom prst="leftBrace">
            <a:avLst>
              <a:gd name="adj1" fmla="val 103248"/>
              <a:gd name="adj2" fmla="val 50000"/>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p>
        </p:txBody>
      </p:sp>
    </p:spTree>
    <p:extLst>
      <p:ext uri="{BB962C8B-B14F-4D97-AF65-F5344CB8AC3E}">
        <p14:creationId xmlns:p14="http://schemas.microsoft.com/office/powerpoint/2010/main" val="2050066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265089" y="1786309"/>
            <a:ext cx="5926911" cy="383181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045890" y="275503"/>
            <a:ext cx="5262979" cy="646331"/>
          </a:xfrm>
          <a:prstGeom prst="rect">
            <a:avLst/>
          </a:prstGeom>
        </p:spPr>
        <p:txBody>
          <a:bodyPr wrap="none">
            <a:spAutoFit/>
          </a:bodyPr>
          <a:lstStyle/>
          <a:p>
            <a:pPr>
              <a:defRPr/>
            </a:pPr>
            <a:r>
              <a:rPr lang="zh-CN" altLang="en-US" sz="3600" b="1" dirty="0">
                <a:solidFill>
                  <a:schemeClr val="bg1"/>
                </a:solidFill>
                <a:latin typeface="微软雅黑" panose="020B0503020204020204" pitchFamily="34" charset="-122"/>
                <a:ea typeface="微软雅黑" panose="020B0503020204020204" pitchFamily="34" charset="-122"/>
              </a:rPr>
              <a:t>重污染天气应急预案修订</a:t>
            </a:r>
          </a:p>
        </p:txBody>
      </p:sp>
      <p:sp>
        <p:nvSpPr>
          <p:cNvPr id="3" name="TextBox 1"/>
          <p:cNvSpPr txBox="1">
            <a:spLocks noChangeArrowheads="1"/>
          </p:cNvSpPr>
          <p:nvPr/>
        </p:nvSpPr>
        <p:spPr bwMode="auto">
          <a:xfrm>
            <a:off x="6448301" y="1945695"/>
            <a:ext cx="5569528" cy="3416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lnSpc>
                <a:spcPct val="150000"/>
              </a:lnSpc>
              <a:spcBef>
                <a:spcPct val="0"/>
              </a:spcBef>
              <a:buFont typeface="Arial" pitchFamily="34" charset="0"/>
              <a:buNone/>
            </a:pPr>
            <a:r>
              <a:rPr lang="zh-CN" altLang="en-US" sz="1800" dirty="0">
                <a:latin typeface="微软雅黑" panose="020B0503020204020204" pitchFamily="34" charset="-122"/>
                <a:ea typeface="微软雅黑" panose="020B0503020204020204" pitchFamily="34" charset="-122"/>
              </a:rPr>
              <a:t>     </a:t>
            </a:r>
            <a:r>
              <a:rPr lang="en-US" altLang="zh-CN" sz="1800" dirty="0">
                <a:solidFill>
                  <a:srgbClr val="FF0000"/>
                </a:solidFill>
                <a:latin typeface="微软雅黑" panose="020B0503020204020204" pitchFamily="34" charset="-122"/>
                <a:ea typeface="微软雅黑" panose="020B0503020204020204" pitchFamily="34" charset="-122"/>
              </a:rPr>
              <a:t>2017</a:t>
            </a:r>
            <a:r>
              <a:rPr lang="zh-CN" altLang="en-US" sz="1800" dirty="0">
                <a:solidFill>
                  <a:srgbClr val="FF0000"/>
                </a:solidFill>
                <a:latin typeface="微软雅黑" panose="020B0503020204020204" pitchFamily="34" charset="-122"/>
                <a:ea typeface="微软雅黑" panose="020B0503020204020204" pitchFamily="34" charset="-122"/>
              </a:rPr>
              <a:t>年</a:t>
            </a:r>
            <a:r>
              <a:rPr lang="en-US" altLang="zh-CN" sz="1800" dirty="0">
                <a:solidFill>
                  <a:srgbClr val="FF0000"/>
                </a:solidFill>
                <a:latin typeface="微软雅黑" panose="020B0503020204020204" pitchFamily="34" charset="-122"/>
                <a:ea typeface="微软雅黑" panose="020B0503020204020204" pitchFamily="34" charset="-122"/>
              </a:rPr>
              <a:t>4</a:t>
            </a:r>
            <a:r>
              <a:rPr lang="zh-CN" altLang="en-US" sz="1800" dirty="0">
                <a:solidFill>
                  <a:srgbClr val="FF0000"/>
                </a:solidFill>
                <a:latin typeface="微软雅黑" panose="020B0503020204020204" pitchFamily="34" charset="-122"/>
                <a:ea typeface="微软雅黑" panose="020B0503020204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rPr>
              <a:t>28</a:t>
            </a:r>
            <a:r>
              <a:rPr lang="zh-CN" altLang="en-US" sz="1800" dirty="0">
                <a:solidFill>
                  <a:srgbClr val="FF0000"/>
                </a:solidFill>
                <a:latin typeface="微软雅黑" panose="020B0503020204020204" pitchFamily="34" charset="-122"/>
                <a:ea typeface="微软雅黑" panose="020B0503020204020204" pitchFamily="34" charset="-122"/>
              </a:rPr>
              <a:t>日</a:t>
            </a:r>
            <a:r>
              <a:rPr lang="zh-CN" altLang="en-US" sz="1800" dirty="0">
                <a:latin typeface="微软雅黑" panose="020B0503020204020204" pitchFamily="34" charset="-122"/>
                <a:ea typeface="微软雅黑" panose="020B0503020204020204" pitchFamily="34" charset="-122"/>
              </a:rPr>
              <a:t>，印发</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重污染天气应急预案修订工作方案</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（征求意见稿），正式征求</a:t>
            </a:r>
            <a:r>
              <a:rPr lang="zh-CN" altLang="en-US" sz="1800" dirty="0">
                <a:solidFill>
                  <a:srgbClr val="FF0000"/>
                </a:solidFill>
                <a:latin typeface="微软雅黑" panose="020B0503020204020204" pitchFamily="34" charset="-122"/>
                <a:ea typeface="微软雅黑" panose="020B0503020204020204" pitchFamily="34" charset="-122"/>
              </a:rPr>
              <a:t>“</a:t>
            </a:r>
            <a:r>
              <a:rPr lang="en-US" altLang="zh-CN" sz="1800" dirty="0">
                <a:solidFill>
                  <a:srgbClr val="FF0000"/>
                </a:solidFill>
                <a:latin typeface="微软雅黑" panose="020B0503020204020204" pitchFamily="34" charset="-122"/>
                <a:ea typeface="微软雅黑" panose="020B0503020204020204" pitchFamily="34" charset="-122"/>
              </a:rPr>
              <a:t>2+26</a:t>
            </a:r>
            <a:r>
              <a:rPr lang="zh-CN" altLang="en-US" sz="1800" dirty="0">
                <a:solidFill>
                  <a:srgbClr val="FF0000"/>
                </a:solidFill>
                <a:latin typeface="微软雅黑" panose="020B0503020204020204" pitchFamily="34" charset="-122"/>
                <a:ea typeface="微软雅黑" panose="020B0503020204020204" pitchFamily="34" charset="-122"/>
              </a:rPr>
              <a:t>”城市人民政府</a:t>
            </a:r>
            <a:r>
              <a:rPr lang="zh-CN" altLang="en-US" sz="1800" dirty="0">
                <a:latin typeface="微软雅黑" panose="020B0503020204020204" pitchFamily="34" charset="-122"/>
                <a:ea typeface="微软雅黑" panose="020B0503020204020204" pitchFamily="34" charset="-122"/>
              </a:rPr>
              <a:t>以及京津冀晋鲁豫</a:t>
            </a:r>
            <a:r>
              <a:rPr lang="zh-CN" altLang="en-US" sz="1800" dirty="0">
                <a:solidFill>
                  <a:srgbClr val="FF0000"/>
                </a:solidFill>
                <a:latin typeface="微软雅黑" panose="020B0503020204020204" pitchFamily="34" charset="-122"/>
                <a:ea typeface="微软雅黑" panose="020B0503020204020204" pitchFamily="34" charset="-122"/>
              </a:rPr>
              <a:t>环境保护厅（局）</a:t>
            </a:r>
            <a:r>
              <a:rPr lang="zh-CN" altLang="en-US" sz="1800" dirty="0">
                <a:latin typeface="微软雅黑" panose="020B0503020204020204" pitchFamily="34" charset="-122"/>
                <a:ea typeface="微软雅黑" panose="020B0503020204020204" pitchFamily="34" charset="-122"/>
              </a:rPr>
              <a:t>意见，要求</a:t>
            </a:r>
            <a:r>
              <a:rPr lang="en-US" altLang="zh-CN" sz="1800" dirty="0">
                <a:solidFill>
                  <a:srgbClr val="FF0000"/>
                </a:solidFill>
                <a:latin typeface="微软雅黑" panose="020B0503020204020204" pitchFamily="34" charset="-122"/>
                <a:ea typeface="微软雅黑" panose="020B0503020204020204" pitchFamily="34" charset="-122"/>
              </a:rPr>
              <a:t>5</a:t>
            </a:r>
            <a:r>
              <a:rPr lang="zh-CN" altLang="en-US" sz="1800" dirty="0">
                <a:solidFill>
                  <a:srgbClr val="FF0000"/>
                </a:solidFill>
                <a:latin typeface="微软雅黑" panose="020B0503020204020204" pitchFamily="34" charset="-122"/>
                <a:ea typeface="微软雅黑" panose="020B0503020204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rPr>
              <a:t>5</a:t>
            </a:r>
            <a:r>
              <a:rPr lang="zh-CN" altLang="en-US" sz="1800" dirty="0">
                <a:solidFill>
                  <a:srgbClr val="FF0000"/>
                </a:solidFill>
                <a:latin typeface="微软雅黑" panose="020B0503020204020204" pitchFamily="34" charset="-122"/>
                <a:ea typeface="微软雅黑" panose="020B0503020204020204" pitchFamily="34" charset="-122"/>
              </a:rPr>
              <a:t>日</a:t>
            </a:r>
            <a:r>
              <a:rPr lang="en-US" altLang="zh-CN" sz="1800" dirty="0">
                <a:solidFill>
                  <a:srgbClr val="FF0000"/>
                </a:solidFill>
                <a:latin typeface="微软雅黑" panose="020B0503020204020204" pitchFamily="34" charset="-122"/>
                <a:ea typeface="微软雅黑" panose="020B0503020204020204" pitchFamily="34" charset="-122"/>
              </a:rPr>
              <a:t>17</a:t>
            </a:r>
            <a:r>
              <a:rPr lang="zh-CN" altLang="en-US" sz="1800" dirty="0">
                <a:solidFill>
                  <a:srgbClr val="FF0000"/>
                </a:solidFill>
                <a:latin typeface="微软雅黑" panose="020B0503020204020204" pitchFamily="34" charset="-122"/>
                <a:ea typeface="微软雅黑" panose="020B0503020204020204" pitchFamily="34" charset="-122"/>
              </a:rPr>
              <a:t>时</a:t>
            </a:r>
            <a:r>
              <a:rPr lang="zh-CN" altLang="en-US" sz="1800" dirty="0">
                <a:latin typeface="微软雅黑" panose="020B0503020204020204" pitchFamily="34" charset="-122"/>
                <a:ea typeface="微软雅黑" panose="020B0503020204020204" pitchFamily="34" charset="-122"/>
              </a:rPr>
              <a:t>前反馈。</a:t>
            </a:r>
            <a:endParaRPr lang="en-US" altLang="zh-CN" sz="1800" dirty="0">
              <a:latin typeface="微软雅黑" panose="020B0503020204020204" pitchFamily="34" charset="-122"/>
              <a:ea typeface="微软雅黑" panose="020B0503020204020204" pitchFamily="34" charset="-122"/>
            </a:endParaRPr>
          </a:p>
          <a:p>
            <a:pPr>
              <a:lnSpc>
                <a:spcPct val="150000"/>
              </a:lnSpc>
              <a:spcBef>
                <a:spcPct val="0"/>
              </a:spcBef>
              <a:buNone/>
            </a:pPr>
            <a:r>
              <a:rPr lang="zh-CN" altLang="en-US" sz="1800" dirty="0">
                <a:latin typeface="微软雅黑" panose="020B0503020204020204" pitchFamily="34" charset="-122"/>
                <a:ea typeface="微软雅黑" panose="020B0503020204020204" pitchFamily="34" charset="-122"/>
              </a:rPr>
              <a:t>     提出预警启动和解除、</a:t>
            </a:r>
            <a:r>
              <a:rPr lang="zh-CN" altLang="en-US" sz="1800" dirty="0">
                <a:solidFill>
                  <a:srgbClr val="FF0000"/>
                </a:solidFill>
                <a:latin typeface="微软雅黑" panose="020B0503020204020204" pitchFamily="34" charset="-122"/>
                <a:ea typeface="微软雅黑" panose="020B0503020204020204" pitchFamily="34" charset="-122"/>
              </a:rPr>
              <a:t>打断判定</a:t>
            </a:r>
            <a:r>
              <a:rPr lang="zh-CN" altLang="en-US" sz="1800" dirty="0">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区域应急联动</a:t>
            </a:r>
            <a:r>
              <a:rPr lang="zh-CN" altLang="en-US" sz="1800" dirty="0">
                <a:latin typeface="微软雅黑" panose="020B0503020204020204" pitchFamily="34" charset="-122"/>
                <a:ea typeface="微软雅黑" panose="020B0503020204020204" pitchFamily="34" charset="-122"/>
              </a:rPr>
              <a:t>的明确规定和标准；明确不同预警级别污染物减排比例、减排基数核算方法及减排措施和路径；细化应急措施清单编制工作，规定修订方式、程序及完成时限。</a:t>
            </a:r>
            <a:endParaRPr lang="en-US" altLang="zh-CN" sz="1800" dirty="0">
              <a:latin typeface="微软雅黑" panose="020B0503020204020204" pitchFamily="34" charset="-122"/>
              <a:ea typeface="微软雅黑" panose="020B0503020204020204" pitchFamily="34" charset="-122"/>
            </a:endParaRPr>
          </a:p>
        </p:txBody>
      </p:sp>
      <p:pic>
        <p:nvPicPr>
          <p:cNvPr id="2050" name="Picture 2" descr="D:\Users\zhangjiongjie\桌面\14688077032099068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6309"/>
            <a:ext cx="6265089" cy="383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7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45890" y="275503"/>
            <a:ext cx="5262979" cy="646331"/>
          </a:xfrm>
          <a:prstGeom prst="rect">
            <a:avLst/>
          </a:prstGeom>
        </p:spPr>
        <p:txBody>
          <a:bodyPr wrap="none">
            <a:spAutoFit/>
          </a:bodyPr>
          <a:lstStyle/>
          <a:p>
            <a:pPr>
              <a:defRPr/>
            </a:pPr>
            <a:r>
              <a:rPr lang="zh-CN" altLang="en-US" sz="3600" b="1" dirty="0">
                <a:solidFill>
                  <a:schemeClr val="bg1"/>
                </a:solidFill>
                <a:latin typeface="微软雅黑" panose="020B0503020204020204" pitchFamily="34" charset="-122"/>
                <a:ea typeface="微软雅黑" panose="020B0503020204020204" pitchFamily="34" charset="-122"/>
              </a:rPr>
              <a:t>重污染天气应急预案修订</a:t>
            </a:r>
          </a:p>
        </p:txBody>
      </p:sp>
      <p:graphicFrame>
        <p:nvGraphicFramePr>
          <p:cNvPr id="3" name="表格 2"/>
          <p:cNvGraphicFramePr>
            <a:graphicFrameLocks noGrp="1"/>
          </p:cNvGraphicFramePr>
          <p:nvPr>
            <p:extLst>
              <p:ext uri="{D42A27DB-BD31-4B8C-83A1-F6EECF244321}">
                <p14:modId xmlns:p14="http://schemas.microsoft.com/office/powerpoint/2010/main" val="3472220430"/>
              </p:ext>
            </p:extLst>
          </p:nvPr>
        </p:nvGraphicFramePr>
        <p:xfrm>
          <a:off x="1391536" y="1359538"/>
          <a:ext cx="9023123" cy="3616221"/>
        </p:xfrm>
        <a:graphic>
          <a:graphicData uri="http://schemas.openxmlformats.org/drawingml/2006/table">
            <a:tbl>
              <a:tblPr/>
              <a:tblGrid>
                <a:gridCol w="1928099">
                  <a:extLst>
                    <a:ext uri="{9D8B030D-6E8A-4147-A177-3AD203B41FA5}">
                      <a16:colId xmlns:a16="http://schemas.microsoft.com/office/drawing/2014/main" val="20000"/>
                    </a:ext>
                  </a:extLst>
                </a:gridCol>
                <a:gridCol w="7095024">
                  <a:extLst>
                    <a:ext uri="{9D8B030D-6E8A-4147-A177-3AD203B41FA5}">
                      <a16:colId xmlns:a16="http://schemas.microsoft.com/office/drawing/2014/main" val="20001"/>
                    </a:ext>
                  </a:extLst>
                </a:gridCol>
              </a:tblGrid>
              <a:tr h="6044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SimHei" charset="-122"/>
                        </a:rPr>
                        <a:t>预警级别</a:t>
                      </a:r>
                    </a:p>
                  </a:txBody>
                  <a:tcPr marL="68581" marR="68581"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SimHei" charset="-122"/>
                        </a:rPr>
                        <a:t>预警分级标准</a:t>
                      </a:r>
                    </a:p>
                  </a:txBody>
                  <a:tcPr marL="68581" marR="68581"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27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蓝色预警</a:t>
                      </a:r>
                    </a:p>
                  </a:txBody>
                  <a:tcPr marL="68581" marR="68581"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预测</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AQI</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日均值</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&gt;200</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，且未达到高级别预警条件</a:t>
                      </a:r>
                      <a:endPar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endParaRPr>
                    </a:p>
                  </a:txBody>
                  <a:tcPr marL="68581" marR="68581"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56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黄色预警</a:t>
                      </a:r>
                    </a:p>
                  </a:txBody>
                  <a:tcPr marL="68581" marR="68581"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预测</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AQI</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日均值＞</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200</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将持续</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2</a:t>
                      </a: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天及以上，且未达到高级别预警条件</a:t>
                      </a:r>
                    </a:p>
                  </a:txBody>
                  <a:tcPr marL="68581" marR="68581"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809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橙色预警</a:t>
                      </a:r>
                    </a:p>
                  </a:txBody>
                  <a:tcPr marL="68581" marR="68581"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预测</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AQI</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日均值</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&gt;200</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将持续</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3</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天及以上，</a:t>
                      </a:r>
                      <a:r>
                        <a:rPr kumimoji="0" lang="zh-CN" altLang="zh-CN" sz="16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SimHei" charset="-122"/>
                        </a:rPr>
                        <a:t>或</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预测</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AQI</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日均值</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&gt;300</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，且未达到高级别预警条件；</a:t>
                      </a:r>
                    </a:p>
                  </a:txBody>
                  <a:tcPr marL="68581" marR="68581"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32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红色预警</a:t>
                      </a:r>
                    </a:p>
                  </a:txBody>
                  <a:tcPr marL="68581" marR="68581"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预测</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AQI</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日均值</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&gt;200</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将持续</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4</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天及以上，</a:t>
                      </a:r>
                      <a:r>
                        <a:rPr kumimoji="0" lang="zh-CN" altLang="zh-CN" sz="16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SimHei" charset="-122"/>
                        </a:rPr>
                        <a:t>或</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预测</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AQI</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日均值</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&gt;300</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将持续</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2</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天及以上，或预测</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AQI</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日均值达到</a:t>
                      </a:r>
                      <a:r>
                        <a:rPr kumimoji="0" lang="en-US"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500</a:t>
                      </a:r>
                      <a:r>
                        <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SimHei" charset="-122"/>
                        </a:rPr>
                        <a:t>。</a:t>
                      </a:r>
                    </a:p>
                  </a:txBody>
                  <a:tcPr marL="68581" marR="68581"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bl>
          </a:graphicData>
        </a:graphic>
      </p:graphicFrame>
      <p:sp>
        <p:nvSpPr>
          <p:cNvPr id="4" name="文本框 6"/>
          <p:cNvSpPr txBox="1">
            <a:spLocks noChangeArrowheads="1"/>
          </p:cNvSpPr>
          <p:nvPr/>
        </p:nvSpPr>
        <p:spPr bwMode="auto">
          <a:xfrm>
            <a:off x="1431041" y="5217308"/>
            <a:ext cx="89717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 typeface="Wingdings" pitchFamily="2" charset="2"/>
              <a:buChar char="l"/>
            </a:pPr>
            <a:r>
              <a:rPr lang="zh-CN" altLang="en-US" sz="1800" dirty="0">
                <a:latin typeface="微软雅黑" panose="020B0503020204020204" pitchFamily="34" charset="-122"/>
                <a:ea typeface="微软雅黑" panose="020B0503020204020204" pitchFamily="34" charset="-122"/>
              </a:rPr>
              <a:t>当预测发生前后两次重污染过程，且</a:t>
            </a:r>
            <a:r>
              <a:rPr lang="zh-CN" altLang="en-US" sz="1800" dirty="0">
                <a:solidFill>
                  <a:srgbClr val="FF0000"/>
                </a:solidFill>
                <a:latin typeface="微软雅黑" panose="020B0503020204020204" pitchFamily="34" charset="-122"/>
                <a:ea typeface="微软雅黑" panose="020B0503020204020204" pitchFamily="34" charset="-122"/>
              </a:rPr>
              <a:t>间隔时间不超过24小时</a:t>
            </a:r>
            <a:r>
              <a:rPr lang="zh-CN" altLang="en-US" sz="1800" dirty="0">
                <a:latin typeface="微软雅黑" panose="020B0503020204020204" pitchFamily="34" charset="-122"/>
                <a:ea typeface="微软雅黑" panose="020B0503020204020204" pitchFamily="34" charset="-122"/>
              </a:rPr>
              <a:t>，应按一次重污染过程统计，从严启动预警。</a:t>
            </a:r>
          </a:p>
          <a:p>
            <a:pPr eaLnBrk="1" hangingPunct="1">
              <a:spcBef>
                <a:spcPct val="0"/>
              </a:spcBef>
              <a:buFont typeface="Wingdings" pitchFamily="2" charset="2"/>
              <a:buChar char="l"/>
            </a:pPr>
            <a:r>
              <a:rPr lang="zh-CN" altLang="zh-CN" sz="1800" dirty="0">
                <a:latin typeface="微软雅黑" panose="020B0503020204020204" pitchFamily="34" charset="-122"/>
                <a:ea typeface="微软雅黑" panose="020B0503020204020204" pitchFamily="34" charset="-122"/>
              </a:rPr>
              <a:t>当预测或监测空气质量改善到轻度污染及以下级别，且</a:t>
            </a:r>
            <a:r>
              <a:rPr lang="zh-CN" altLang="zh-CN" sz="1800" dirty="0">
                <a:solidFill>
                  <a:srgbClr val="FF0000"/>
                </a:solidFill>
                <a:latin typeface="微软雅黑" panose="020B0503020204020204" pitchFamily="34" charset="-122"/>
                <a:ea typeface="微软雅黑" panose="020B0503020204020204" pitchFamily="34" charset="-122"/>
              </a:rPr>
              <a:t>预测将持续超过</a:t>
            </a:r>
            <a:r>
              <a:rPr lang="en-US" altLang="zh-CN" sz="1800" dirty="0">
                <a:solidFill>
                  <a:srgbClr val="FF0000"/>
                </a:solidFill>
                <a:latin typeface="微软雅黑" panose="020B0503020204020204" pitchFamily="34" charset="-122"/>
                <a:ea typeface="微软雅黑" panose="020B0503020204020204" pitchFamily="34" charset="-122"/>
              </a:rPr>
              <a:t>36</a:t>
            </a:r>
            <a:r>
              <a:rPr lang="zh-CN" altLang="zh-CN" sz="1800" dirty="0">
                <a:solidFill>
                  <a:srgbClr val="FF0000"/>
                </a:solidFill>
                <a:latin typeface="微软雅黑" panose="020B0503020204020204" pitchFamily="34" charset="-122"/>
                <a:ea typeface="微软雅黑" panose="020B0503020204020204" pitchFamily="34" charset="-122"/>
              </a:rPr>
              <a:t>小时，可以解除预警</a:t>
            </a:r>
            <a:r>
              <a:rPr lang="zh-CN" altLang="en-US" sz="1800" dirty="0">
                <a:solidFill>
                  <a:srgbClr val="FF0000"/>
                </a:solidFill>
                <a:latin typeface="微软雅黑" panose="020B0503020204020204" pitchFamily="34" charset="-122"/>
                <a:ea typeface="微软雅黑" panose="020B0503020204020204" pitchFamily="34" charset="-122"/>
              </a:rPr>
              <a:t>，并提前</a:t>
            </a:r>
            <a:r>
              <a:rPr lang="en-US" altLang="zh-CN" sz="1800" dirty="0">
                <a:solidFill>
                  <a:srgbClr val="FF0000"/>
                </a:solidFill>
                <a:latin typeface="微软雅黑" panose="020B0503020204020204" pitchFamily="34" charset="-122"/>
                <a:ea typeface="微软雅黑" panose="020B0503020204020204" pitchFamily="34" charset="-122"/>
              </a:rPr>
              <a:t>24</a:t>
            </a:r>
            <a:r>
              <a:rPr lang="zh-CN" altLang="en-US" sz="1800" dirty="0">
                <a:solidFill>
                  <a:srgbClr val="FF0000"/>
                </a:solidFill>
                <a:latin typeface="微软雅黑" panose="020B0503020204020204" pitchFamily="34" charset="-122"/>
                <a:ea typeface="微软雅黑" panose="020B0503020204020204" pitchFamily="34" charset="-122"/>
              </a:rPr>
              <a:t>小时发布解除预警信息</a:t>
            </a:r>
            <a:r>
              <a:rPr lang="zh-CN" altLang="zh-CN"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565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ollution\tablet-1737896_960_7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39" r="14745"/>
          <a:stretch/>
        </p:blipFill>
        <p:spPr bwMode="auto">
          <a:xfrm>
            <a:off x="1939612" y="2237440"/>
            <a:ext cx="2668029" cy="2268301"/>
          </a:xfrm>
          <a:prstGeom prst="rect">
            <a:avLst/>
          </a:prstGeom>
          <a:noFill/>
          <a:ln w="1270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5" name="矩形 4"/>
          <p:cNvSpPr>
            <a:spLocks noChangeAspect="1"/>
          </p:cNvSpPr>
          <p:nvPr/>
        </p:nvSpPr>
        <p:spPr>
          <a:xfrm>
            <a:off x="1489612" y="2591256"/>
            <a:ext cx="900000" cy="9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1</a:t>
            </a:r>
            <a:endParaRPr lang="zh-CN" altLang="en-US" sz="3600" b="1" dirty="0">
              <a:latin typeface="微软雅黑" panose="020B0503020204020204" pitchFamily="34" charset="-122"/>
              <a:ea typeface="微软雅黑" panose="020B0503020204020204" pitchFamily="34" charset="-122"/>
            </a:endParaRPr>
          </a:p>
        </p:txBody>
      </p:sp>
      <p:sp>
        <p:nvSpPr>
          <p:cNvPr id="10" name="矩形 9"/>
          <p:cNvSpPr/>
          <p:nvPr/>
        </p:nvSpPr>
        <p:spPr>
          <a:xfrm>
            <a:off x="5285149" y="3218902"/>
            <a:ext cx="4698723" cy="769441"/>
          </a:xfrm>
          <a:prstGeom prst="rect">
            <a:avLst/>
          </a:prstGeom>
        </p:spPr>
        <p:txBody>
          <a:bodyPr wrap="none" anchor="ctr">
            <a:spAutoFit/>
          </a:bodyPr>
          <a:lstStyle/>
          <a:p>
            <a:pPr marL="0" lvl="1" algn="ctr">
              <a:spcBef>
                <a:spcPct val="0"/>
              </a:spcBef>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rPr>
              <a:t>当前大气环境形势</a:t>
            </a:r>
            <a:endPar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4106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45890" y="275503"/>
            <a:ext cx="5262979" cy="646331"/>
          </a:xfrm>
          <a:prstGeom prst="rect">
            <a:avLst/>
          </a:prstGeom>
        </p:spPr>
        <p:txBody>
          <a:bodyPr wrap="none">
            <a:spAutoFit/>
          </a:bodyPr>
          <a:lstStyle/>
          <a:p>
            <a:pPr>
              <a:defRPr/>
            </a:pPr>
            <a:r>
              <a:rPr lang="zh-CN" altLang="en-US" sz="3600" b="1" dirty="0">
                <a:solidFill>
                  <a:schemeClr val="bg1"/>
                </a:solidFill>
                <a:latin typeface="微软雅黑" panose="020B0503020204020204" pitchFamily="34" charset="-122"/>
                <a:ea typeface="微软雅黑" panose="020B0503020204020204" pitchFamily="34" charset="-122"/>
              </a:rPr>
              <a:t>重污染天气应急预案修订</a:t>
            </a:r>
          </a:p>
        </p:txBody>
      </p:sp>
      <p:sp>
        <p:nvSpPr>
          <p:cNvPr id="6" name="矩形 5"/>
          <p:cNvSpPr/>
          <p:nvPr/>
        </p:nvSpPr>
        <p:spPr>
          <a:xfrm>
            <a:off x="2529322" y="2248135"/>
            <a:ext cx="7804381" cy="923330"/>
          </a:xfrm>
          <a:prstGeom prst="rect">
            <a:avLst/>
          </a:prstGeom>
        </p:spPr>
        <p:txBody>
          <a:bodyPr wrap="square">
            <a:spAutoFit/>
          </a:bodyPr>
          <a:lstStyle/>
          <a:p>
            <a:pPr lvl="0">
              <a:lnSpc>
                <a:spcPct val="150000"/>
              </a:lnSpc>
            </a:pPr>
            <a:r>
              <a:rPr lang="zh-CN" altLang="en-US" dirty="0">
                <a:solidFill>
                  <a:sysClr val="windowText" lastClr="000000"/>
                </a:solidFill>
                <a:latin typeface="微软雅黑" panose="020B0503020204020204" pitchFamily="34" charset="-122"/>
                <a:ea typeface="微软雅黑" panose="020B0503020204020204" pitchFamily="34" charset="-122"/>
              </a:rPr>
              <a:t>京津冀及周边地区各地级以上城市要</a:t>
            </a:r>
            <a:r>
              <a:rPr lang="zh-CN" altLang="zh-CN" dirty="0">
                <a:solidFill>
                  <a:sysClr val="windowText" lastClr="000000"/>
                </a:solidFill>
                <a:latin typeface="微软雅黑" panose="020B0503020204020204" pitchFamily="34" charset="-122"/>
                <a:ea typeface="微软雅黑" panose="020B0503020204020204" pitchFamily="34" charset="-122"/>
              </a:rPr>
              <a:t>将</a:t>
            </a:r>
            <a:r>
              <a:rPr lang="zh-CN" altLang="zh-CN" dirty="0">
                <a:solidFill>
                  <a:srgbClr val="FF0000"/>
                </a:solidFill>
                <a:latin typeface="微软雅黑" panose="020B0503020204020204" pitchFamily="34" charset="-122"/>
                <a:ea typeface="微软雅黑" panose="020B0503020204020204" pitchFamily="34" charset="-122"/>
              </a:rPr>
              <a:t>区域应急联动</a:t>
            </a:r>
            <a:r>
              <a:rPr lang="zh-CN" altLang="en-US" dirty="0">
                <a:solidFill>
                  <a:srgbClr val="FF0000"/>
                </a:solidFill>
                <a:latin typeface="微软雅黑" panose="020B0503020204020204" pitchFamily="34" charset="-122"/>
                <a:ea typeface="微软雅黑" panose="020B0503020204020204" pitchFamily="34" charset="-122"/>
              </a:rPr>
              <a:t>措施纳入</a:t>
            </a:r>
            <a:r>
              <a:rPr lang="zh-CN" altLang="en-US" dirty="0">
                <a:solidFill>
                  <a:sysClr val="windowText" lastClr="000000"/>
                </a:solidFill>
                <a:latin typeface="微软雅黑" panose="020B0503020204020204" pitchFamily="34" charset="-122"/>
                <a:ea typeface="微软雅黑" panose="020B0503020204020204" pitchFamily="34" charset="-122"/>
              </a:rPr>
              <a:t>当</a:t>
            </a:r>
            <a:r>
              <a:rPr lang="zh-CN" altLang="zh-CN" dirty="0">
                <a:solidFill>
                  <a:sysClr val="windowText" lastClr="000000"/>
                </a:solidFill>
                <a:latin typeface="微软雅黑" panose="020B0503020204020204" pitchFamily="34" charset="-122"/>
                <a:ea typeface="微软雅黑" panose="020B0503020204020204" pitchFamily="34" charset="-122"/>
              </a:rPr>
              <a:t>地重污染天气应急预案</a:t>
            </a:r>
            <a:r>
              <a:rPr lang="zh-CN" altLang="en-US" dirty="0">
                <a:solidFill>
                  <a:sysClr val="windowText" lastClr="000000"/>
                </a:solidFill>
                <a:latin typeface="微软雅黑" panose="020B0503020204020204" pitchFamily="34" charset="-122"/>
                <a:ea typeface="微软雅黑" panose="020B0503020204020204" pitchFamily="34" charset="-122"/>
              </a:rPr>
              <a:t>。</a:t>
            </a:r>
          </a:p>
        </p:txBody>
      </p:sp>
      <p:sp>
        <p:nvSpPr>
          <p:cNvPr id="7" name="矩形 6"/>
          <p:cNvSpPr/>
          <p:nvPr/>
        </p:nvSpPr>
        <p:spPr>
          <a:xfrm>
            <a:off x="2529322" y="4613283"/>
            <a:ext cx="7951865" cy="1754326"/>
          </a:xfrm>
          <a:prstGeom prst="rect">
            <a:avLst/>
          </a:prstGeom>
        </p:spPr>
        <p:txBody>
          <a:bodyPr wrap="square">
            <a:spAutoFit/>
          </a:bodyPr>
          <a:lstStyle/>
          <a:p>
            <a:pPr lvl="0">
              <a:lnSpc>
                <a:spcPct val="150000"/>
              </a:lnSpc>
            </a:pPr>
            <a:r>
              <a:rPr lang="zh-CN" altLang="zh-CN" dirty="0">
                <a:solidFill>
                  <a:sysClr val="windowText" lastClr="000000"/>
                </a:solidFill>
                <a:latin typeface="微软雅黑" panose="020B0503020204020204" pitchFamily="34" charset="-122"/>
                <a:ea typeface="微软雅黑" panose="020B0503020204020204" pitchFamily="34" charset="-122"/>
              </a:rPr>
              <a:t>预测区域内</a:t>
            </a:r>
            <a:r>
              <a:rPr lang="zh-CN" altLang="en-US" dirty="0">
                <a:solidFill>
                  <a:sysClr val="windowText" lastClr="000000"/>
                </a:solidFill>
                <a:latin typeface="微软雅黑" panose="020B0503020204020204" pitchFamily="34" charset="-122"/>
                <a:ea typeface="微软雅黑" panose="020B0503020204020204" pitchFamily="34" charset="-122"/>
              </a:rPr>
              <a:t>多个</a:t>
            </a:r>
            <a:r>
              <a:rPr lang="zh-CN" altLang="zh-CN" dirty="0">
                <a:solidFill>
                  <a:sysClr val="windowText" lastClr="000000"/>
                </a:solidFill>
                <a:latin typeface="微软雅黑" panose="020B0503020204020204" pitchFamily="34" charset="-122"/>
                <a:ea typeface="微软雅黑" panose="020B0503020204020204" pitchFamily="34" charset="-122"/>
              </a:rPr>
              <a:t>连片城市空气质量达到启动橙色及以上预警级别时，</a:t>
            </a:r>
            <a:r>
              <a:rPr lang="zh-CN" altLang="en-US" dirty="0">
                <a:solidFill>
                  <a:srgbClr val="FF0000"/>
                </a:solidFill>
                <a:latin typeface="微软雅黑" panose="020B0503020204020204" pitchFamily="34" charset="-122"/>
                <a:ea typeface="微软雅黑" panose="020B0503020204020204" pitchFamily="34" charset="-122"/>
              </a:rPr>
              <a:t>基于气象条件、区域传输及科学会商的决策结果</a:t>
            </a:r>
            <a:r>
              <a:rPr lang="zh-CN" altLang="en-US" dirty="0">
                <a:solidFill>
                  <a:sysClr val="windowText" lastClr="000000"/>
                </a:solidFill>
                <a:latin typeface="微软雅黑" panose="020B0503020204020204" pitchFamily="34" charset="-122"/>
                <a:ea typeface="微软雅黑" panose="020B0503020204020204" pitchFamily="34" charset="-122"/>
              </a:rPr>
              <a:t>，</a:t>
            </a:r>
            <a:r>
              <a:rPr lang="zh-CN" altLang="zh-CN" dirty="0">
                <a:solidFill>
                  <a:srgbClr val="FF0000"/>
                </a:solidFill>
                <a:latin typeface="微软雅黑" panose="020B0503020204020204" pitchFamily="34" charset="-122"/>
                <a:ea typeface="微软雅黑" panose="020B0503020204020204" pitchFamily="34" charset="-122"/>
              </a:rPr>
              <a:t>环境保护部</a:t>
            </a:r>
            <a:r>
              <a:rPr lang="zh-CN" altLang="en-US" dirty="0">
                <a:solidFill>
                  <a:sysClr val="windowText" lastClr="000000"/>
                </a:solidFill>
                <a:latin typeface="微软雅黑" panose="020B0503020204020204" pitchFamily="34" charset="-122"/>
                <a:ea typeface="微软雅黑" panose="020B0503020204020204" pitchFamily="34" charset="-122"/>
              </a:rPr>
              <a:t>按照推送的</a:t>
            </a:r>
            <a:r>
              <a:rPr lang="zh-CN" altLang="zh-CN" dirty="0">
                <a:solidFill>
                  <a:sysClr val="windowText" lastClr="000000"/>
                </a:solidFill>
                <a:latin typeface="微软雅黑" panose="020B0503020204020204" pitchFamily="34" charset="-122"/>
                <a:ea typeface="微软雅黑" panose="020B0503020204020204" pitchFamily="34" charset="-122"/>
              </a:rPr>
              <a:t>预警提示信息</a:t>
            </a:r>
            <a:r>
              <a:rPr lang="zh-CN" altLang="en-US" dirty="0">
                <a:solidFill>
                  <a:sysClr val="windowText" lastClr="000000"/>
                </a:solidFill>
                <a:latin typeface="微软雅黑" panose="020B0503020204020204" pitchFamily="34" charset="-122"/>
                <a:ea typeface="微软雅黑" panose="020B0503020204020204" pitchFamily="34" charset="-122"/>
              </a:rPr>
              <a:t>，组织相关城市同步启动</a:t>
            </a:r>
            <a:r>
              <a:rPr lang="zh-CN" altLang="en-US" dirty="0">
                <a:solidFill>
                  <a:srgbClr val="FF0000"/>
                </a:solidFill>
                <a:latin typeface="微软雅黑" panose="020B0503020204020204" pitchFamily="34" charset="-122"/>
                <a:ea typeface="微软雅黑" panose="020B0503020204020204" pitchFamily="34" charset="-122"/>
              </a:rPr>
              <a:t>橙色及以上级别</a:t>
            </a:r>
            <a:r>
              <a:rPr lang="zh-CN" altLang="en-US" dirty="0">
                <a:solidFill>
                  <a:sysClr val="windowText" lastClr="000000"/>
                </a:solidFill>
                <a:latin typeface="微软雅黑" panose="020B0503020204020204" pitchFamily="34" charset="-122"/>
                <a:ea typeface="微软雅黑" panose="020B0503020204020204" pitchFamily="34" charset="-122"/>
              </a:rPr>
              <a:t>的空气质量预警，开展区域应急联动。</a:t>
            </a:r>
          </a:p>
        </p:txBody>
      </p:sp>
      <p:pic>
        <p:nvPicPr>
          <p:cNvPr id="10243" name="Picture 3" descr="D:\Users\zhangjiongjie\桌面\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22353">
            <a:off x="-1362128" y="2705045"/>
            <a:ext cx="2861202" cy="28612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Users\zhangjiongjie\桌面\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35637">
            <a:off x="746503" y="2049845"/>
            <a:ext cx="1474272" cy="14742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Users\zhangjiongjie\桌面\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91077">
            <a:off x="880503" y="4588008"/>
            <a:ext cx="1474272" cy="147427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1"/>
          <p:cNvSpPr>
            <a:spLocks noChangeArrowheads="1"/>
          </p:cNvSpPr>
          <p:nvPr/>
        </p:nvSpPr>
        <p:spPr bwMode="auto">
          <a:xfrm>
            <a:off x="2099781" y="1344233"/>
            <a:ext cx="37571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defTabSz="45720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defTabSz="4572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defTabSz="4572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defTabSz="4572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zh-CN" altLang="en-US" sz="2800" b="1" dirty="0">
                <a:solidFill>
                  <a:srgbClr val="FF0000"/>
                </a:solidFill>
                <a:latin typeface="微软雅黑" panose="020B0503020204020204" pitchFamily="34" charset="-122"/>
                <a:ea typeface="微软雅黑" panose="020B0503020204020204" pitchFamily="34" charset="-122"/>
              </a:rPr>
              <a:t>区域应急联动</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00293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45890" y="275503"/>
            <a:ext cx="5262979" cy="646331"/>
          </a:xfrm>
          <a:prstGeom prst="rect">
            <a:avLst/>
          </a:prstGeom>
        </p:spPr>
        <p:txBody>
          <a:bodyPr wrap="none">
            <a:spAutoFit/>
          </a:bodyPr>
          <a:lstStyle/>
          <a:p>
            <a:pPr>
              <a:defRPr/>
            </a:pPr>
            <a:r>
              <a:rPr lang="zh-CN" altLang="en-US" sz="3600" b="1" dirty="0">
                <a:solidFill>
                  <a:schemeClr val="bg1"/>
                </a:solidFill>
                <a:latin typeface="微软雅黑" panose="020B0503020204020204" pitchFamily="34" charset="-122"/>
                <a:ea typeface="微软雅黑" panose="020B0503020204020204" pitchFamily="34" charset="-122"/>
              </a:rPr>
              <a:t>重污染天气应急预案修订</a:t>
            </a:r>
          </a:p>
        </p:txBody>
      </p:sp>
      <p:sp>
        <p:nvSpPr>
          <p:cNvPr id="3" name="矩形 1"/>
          <p:cNvSpPr>
            <a:spLocks noChangeArrowheads="1"/>
          </p:cNvSpPr>
          <p:nvPr/>
        </p:nvSpPr>
        <p:spPr bwMode="auto">
          <a:xfrm>
            <a:off x="672357" y="1266947"/>
            <a:ext cx="162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defTabSz="45720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defTabSz="4572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defTabSz="4572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defTabSz="4572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zh-CN" altLang="en-US" sz="2800" b="1" dirty="0">
                <a:solidFill>
                  <a:srgbClr val="FF0000"/>
                </a:solidFill>
                <a:latin typeface="微软雅黑" panose="020B0503020204020204" pitchFamily="34" charset="-122"/>
                <a:ea typeface="微软雅黑" panose="020B0503020204020204" pitchFamily="34" charset="-122"/>
              </a:rPr>
              <a:t>减排比例</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530214388"/>
              </p:ext>
            </p:extLst>
          </p:nvPr>
        </p:nvGraphicFramePr>
        <p:xfrm>
          <a:off x="1326305" y="2034881"/>
          <a:ext cx="8697370" cy="2758350"/>
        </p:xfrm>
        <a:graphic>
          <a:graphicData uri="http://schemas.openxmlformats.org/drawingml/2006/table">
            <a:tbl>
              <a:tblPr firstRow="1" bandRow="1">
                <a:tableStyleId>{5C22544A-7EE6-4342-B048-85BDC9FD1C3A}</a:tableStyleId>
              </a:tblPr>
              <a:tblGrid>
                <a:gridCol w="2238698">
                  <a:extLst>
                    <a:ext uri="{9D8B030D-6E8A-4147-A177-3AD203B41FA5}">
                      <a16:colId xmlns:a16="http://schemas.microsoft.com/office/drawing/2014/main" val="20000"/>
                    </a:ext>
                  </a:extLst>
                </a:gridCol>
                <a:gridCol w="3518703">
                  <a:extLst>
                    <a:ext uri="{9D8B030D-6E8A-4147-A177-3AD203B41FA5}">
                      <a16:colId xmlns:a16="http://schemas.microsoft.com/office/drawing/2014/main" val="20001"/>
                    </a:ext>
                  </a:extLst>
                </a:gridCol>
                <a:gridCol w="2939969">
                  <a:extLst>
                    <a:ext uri="{9D8B030D-6E8A-4147-A177-3AD203B41FA5}">
                      <a16:colId xmlns:a16="http://schemas.microsoft.com/office/drawing/2014/main" val="20002"/>
                    </a:ext>
                  </a:extLst>
                </a:gridCol>
              </a:tblGrid>
              <a:tr h="458874">
                <a:tc>
                  <a:txBody>
                    <a:bodyPr/>
                    <a:lstStyle/>
                    <a:p>
                      <a:pPr algn="ctr"/>
                      <a:r>
                        <a:rPr lang="zh-CN" altLang="en-US" sz="2000" b="1" dirty="0">
                          <a:latin typeface="微软雅黑" panose="020B0503020204020204" pitchFamily="34" charset="-122"/>
                          <a:ea typeface="微软雅黑" panose="020B0503020204020204" pitchFamily="34" charset="-122"/>
                        </a:rPr>
                        <a:t>预警等级</a:t>
                      </a:r>
                    </a:p>
                  </a:txBody>
                  <a:tcPr marL="91439" marR="91439" marT="45729" marB="4572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u="none" strike="noStrike" dirty="0">
                          <a:effectLst/>
                          <a:latin typeface="微软雅黑" panose="020B0503020204020204" pitchFamily="34" charset="-122"/>
                          <a:ea typeface="微软雅黑" panose="020B0503020204020204" pitchFamily="34" charset="-122"/>
                        </a:rPr>
                        <a:t>SO</a:t>
                      </a:r>
                      <a:r>
                        <a:rPr lang="en-US" altLang="zh-CN" sz="2000" b="1" u="none" strike="noStrike" baseline="-25000" dirty="0">
                          <a:effectLst/>
                          <a:latin typeface="微软雅黑" panose="020B0503020204020204" pitchFamily="34" charset="-122"/>
                          <a:ea typeface="微软雅黑" panose="020B0503020204020204" pitchFamily="34" charset="-122"/>
                        </a:rPr>
                        <a:t>2</a:t>
                      </a:r>
                      <a:r>
                        <a:rPr lang="en-US" altLang="zh-CN" sz="2000" b="1" u="none" strike="noStrike" dirty="0">
                          <a:effectLst/>
                          <a:latin typeface="微软雅黑" panose="020B0503020204020204" pitchFamily="34" charset="-122"/>
                          <a:ea typeface="微软雅黑" panose="020B0503020204020204" pitchFamily="34" charset="-122"/>
                        </a:rPr>
                        <a:t>、NOx、</a:t>
                      </a:r>
                      <a:r>
                        <a:rPr lang="zh-CN" altLang="en-US" sz="2000" b="1" u="none" strike="noStrike" dirty="0">
                          <a:effectLst/>
                          <a:latin typeface="微软雅黑" panose="020B0503020204020204" pitchFamily="34" charset="-122"/>
                          <a:ea typeface="微软雅黑" panose="020B0503020204020204" pitchFamily="34" charset="-122"/>
                        </a:rPr>
                        <a:t>颗粒物等</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1439" marR="91439" marT="45729" marB="45729" anchor="ctr"/>
                </a:tc>
                <a:tc>
                  <a:txBody>
                    <a:bodyPr/>
                    <a:lstStyle/>
                    <a:p>
                      <a:pPr algn="ctr"/>
                      <a:r>
                        <a:rPr lang="en-US" altLang="zh-CN" sz="2000" b="1" dirty="0" err="1">
                          <a:latin typeface="微软雅黑" panose="020B0503020204020204" pitchFamily="34" charset="-122"/>
                          <a:ea typeface="微软雅黑" panose="020B0503020204020204" pitchFamily="34" charset="-122"/>
                        </a:rPr>
                        <a:t>VOCs</a:t>
                      </a:r>
                      <a:endParaRPr lang="zh-CN" altLang="en-US" sz="2000" b="1" dirty="0">
                        <a:latin typeface="微软雅黑" panose="020B0503020204020204" pitchFamily="34" charset="-122"/>
                        <a:ea typeface="微软雅黑" panose="020B0503020204020204" pitchFamily="34" charset="-122"/>
                      </a:endParaRPr>
                    </a:p>
                  </a:txBody>
                  <a:tcPr marL="91439" marR="91439" marT="45729" marB="45729" anchor="ctr"/>
                </a:tc>
                <a:extLst>
                  <a:ext uri="{0D108BD9-81ED-4DB2-BD59-A6C34878D82A}">
                    <a16:rowId xmlns:a16="http://schemas.microsoft.com/office/drawing/2014/main" val="10000"/>
                  </a:ext>
                </a:extLst>
              </a:tr>
              <a:tr h="475038">
                <a:tc>
                  <a:txBody>
                    <a:bodyPr/>
                    <a:lstStyle/>
                    <a:p>
                      <a:pPr algn="ctr"/>
                      <a:r>
                        <a:rPr lang="zh-CN" altLang="en-US" sz="1800" b="1" dirty="0">
                          <a:latin typeface="微软雅黑" panose="020B0503020204020204" pitchFamily="34" charset="-122"/>
                          <a:ea typeface="微软雅黑" panose="020B0503020204020204" pitchFamily="34" charset="-122"/>
                        </a:rPr>
                        <a:t>蓝色预警</a:t>
                      </a:r>
                    </a:p>
                  </a:txBody>
                  <a:tcPr marL="91439" marR="91439" marT="45729" marB="45729" anchor="ctr">
                    <a:solidFill>
                      <a:srgbClr val="00B0F0"/>
                    </a:solidFill>
                  </a:tcPr>
                </a:tc>
                <a:tc>
                  <a:txBody>
                    <a:bodyPr/>
                    <a:lstStyle/>
                    <a:p>
                      <a:pPr algn="ctr"/>
                      <a:r>
                        <a:rPr lang="en-US" altLang="zh-CN" sz="1800" b="0" dirty="0">
                          <a:latin typeface="微软雅黑" panose="020B0503020204020204" pitchFamily="34" charset="-122"/>
                          <a:ea typeface="微软雅黑" panose="020B0503020204020204" pitchFamily="34" charset="-122"/>
                        </a:rPr>
                        <a:t>10%</a:t>
                      </a:r>
                      <a:endParaRPr lang="zh-CN" altLang="en-US" sz="1800" b="0" dirty="0">
                        <a:latin typeface="微软雅黑" panose="020B0503020204020204" pitchFamily="34" charset="-122"/>
                        <a:ea typeface="微软雅黑" panose="020B0503020204020204" pitchFamily="34" charset="-122"/>
                      </a:endParaRPr>
                    </a:p>
                  </a:txBody>
                  <a:tcPr marL="91439" marR="91439" marT="45729" marB="45729" anchor="ctr"/>
                </a:tc>
                <a:tc>
                  <a:txBody>
                    <a:bodyPr/>
                    <a:lstStyle/>
                    <a:p>
                      <a:pPr algn="ctr"/>
                      <a:r>
                        <a:rPr lang="en-US" altLang="zh-CN" sz="1800" b="0" dirty="0">
                          <a:latin typeface="微软雅黑" panose="020B0503020204020204" pitchFamily="34" charset="-122"/>
                          <a:ea typeface="微软雅黑" panose="020B0503020204020204" pitchFamily="34" charset="-122"/>
                        </a:rPr>
                        <a:t>5%</a:t>
                      </a:r>
                      <a:endParaRPr lang="zh-CN" altLang="en-US" sz="1800" b="0" dirty="0">
                        <a:latin typeface="微软雅黑" panose="020B0503020204020204" pitchFamily="34" charset="-122"/>
                        <a:ea typeface="微软雅黑" panose="020B0503020204020204" pitchFamily="34" charset="-122"/>
                      </a:endParaRPr>
                    </a:p>
                  </a:txBody>
                  <a:tcPr marL="91439" marR="91439" marT="45729" marB="45729" anchor="ctr"/>
                </a:tc>
                <a:extLst>
                  <a:ext uri="{0D108BD9-81ED-4DB2-BD59-A6C34878D82A}">
                    <a16:rowId xmlns:a16="http://schemas.microsoft.com/office/drawing/2014/main" val="10001"/>
                  </a:ext>
                </a:extLst>
              </a:tr>
              <a:tr h="493351">
                <a:tc>
                  <a:txBody>
                    <a:bodyPr/>
                    <a:lstStyle/>
                    <a:p>
                      <a:pPr algn="ctr"/>
                      <a:r>
                        <a:rPr lang="zh-CN" altLang="en-US" sz="1800" b="1" dirty="0">
                          <a:latin typeface="微软雅黑" panose="020B0503020204020204" pitchFamily="34" charset="-122"/>
                          <a:ea typeface="微软雅黑" panose="020B0503020204020204" pitchFamily="34" charset="-122"/>
                        </a:rPr>
                        <a:t>黄色预警</a:t>
                      </a:r>
                    </a:p>
                  </a:txBody>
                  <a:tcPr marL="91439" marR="91439" marT="45729" marB="45729" anchor="ctr">
                    <a:solidFill>
                      <a:srgbClr val="FFFF00"/>
                    </a:solidFill>
                  </a:tcPr>
                </a:tc>
                <a:tc>
                  <a:txBody>
                    <a:bodyPr/>
                    <a:lstStyle/>
                    <a:p>
                      <a:pPr algn="ctr"/>
                      <a:r>
                        <a:rPr lang="en-US" altLang="zh-CN" sz="1800" b="0" dirty="0">
                          <a:latin typeface="微软雅黑" panose="020B0503020204020204" pitchFamily="34" charset="-122"/>
                          <a:ea typeface="微软雅黑" panose="020B0503020204020204" pitchFamily="34" charset="-122"/>
                        </a:rPr>
                        <a:t>20%</a:t>
                      </a:r>
                      <a:endParaRPr lang="zh-CN" altLang="en-US" sz="1800" b="0" dirty="0">
                        <a:latin typeface="微软雅黑" panose="020B0503020204020204" pitchFamily="34" charset="-122"/>
                        <a:ea typeface="微软雅黑" panose="020B0503020204020204" pitchFamily="34" charset="-122"/>
                      </a:endParaRPr>
                    </a:p>
                  </a:txBody>
                  <a:tcPr marL="91439" marR="91439" marT="45729" marB="45729" anchor="ctr"/>
                </a:tc>
                <a:tc>
                  <a:txBody>
                    <a:bodyPr/>
                    <a:lstStyle/>
                    <a:p>
                      <a:pPr algn="ctr"/>
                      <a:r>
                        <a:rPr lang="en-US" altLang="zh-CN" sz="1800" b="0" dirty="0">
                          <a:latin typeface="微软雅黑" panose="020B0503020204020204" pitchFamily="34" charset="-122"/>
                          <a:ea typeface="微软雅黑" panose="020B0503020204020204" pitchFamily="34" charset="-122"/>
                        </a:rPr>
                        <a:t>10%</a:t>
                      </a:r>
                      <a:endParaRPr lang="zh-CN" altLang="en-US" sz="1800" b="0" dirty="0">
                        <a:latin typeface="微软雅黑" panose="020B0503020204020204" pitchFamily="34" charset="-122"/>
                        <a:ea typeface="微软雅黑" panose="020B0503020204020204" pitchFamily="34" charset="-122"/>
                      </a:endParaRPr>
                    </a:p>
                  </a:txBody>
                  <a:tcPr marL="91439" marR="91439" marT="45729" marB="45729" anchor="ctr"/>
                </a:tc>
                <a:extLst>
                  <a:ext uri="{0D108BD9-81ED-4DB2-BD59-A6C34878D82A}">
                    <a16:rowId xmlns:a16="http://schemas.microsoft.com/office/drawing/2014/main" val="10002"/>
                  </a:ext>
                </a:extLst>
              </a:tr>
              <a:tr h="613456">
                <a:tc>
                  <a:txBody>
                    <a:bodyPr/>
                    <a:lstStyle/>
                    <a:p>
                      <a:pPr algn="ctr"/>
                      <a:r>
                        <a:rPr lang="zh-CN" altLang="en-US" sz="1800" b="1" dirty="0">
                          <a:latin typeface="微软雅黑" panose="020B0503020204020204" pitchFamily="34" charset="-122"/>
                          <a:ea typeface="微软雅黑" panose="020B0503020204020204" pitchFamily="34" charset="-122"/>
                        </a:rPr>
                        <a:t>橙色预警</a:t>
                      </a:r>
                    </a:p>
                  </a:txBody>
                  <a:tcPr marL="91439" marR="91439" marT="45729" marB="45729" anchor="ctr">
                    <a:solidFill>
                      <a:schemeClr val="accent2"/>
                    </a:solidFill>
                  </a:tcPr>
                </a:tc>
                <a:tc>
                  <a:txBody>
                    <a:bodyPr/>
                    <a:lstStyle/>
                    <a:p>
                      <a:pPr algn="ctr"/>
                      <a:r>
                        <a:rPr lang="en-US" altLang="zh-CN" sz="1800" b="0" dirty="0">
                          <a:latin typeface="微软雅黑" panose="020B0503020204020204" pitchFamily="34" charset="-122"/>
                          <a:ea typeface="微软雅黑" panose="020B0503020204020204" pitchFamily="34" charset="-122"/>
                        </a:rPr>
                        <a:t>30%</a:t>
                      </a:r>
                      <a:endParaRPr lang="zh-CN" altLang="en-US" sz="1800" b="0" dirty="0">
                        <a:latin typeface="微软雅黑" panose="020B0503020204020204" pitchFamily="34" charset="-122"/>
                        <a:ea typeface="微软雅黑" panose="020B0503020204020204" pitchFamily="34" charset="-122"/>
                      </a:endParaRPr>
                    </a:p>
                  </a:txBody>
                  <a:tcPr marL="91439" marR="91439" marT="45729" marB="45729" anchor="ctr"/>
                </a:tc>
                <a:tc>
                  <a:txBody>
                    <a:bodyPr/>
                    <a:lstStyle/>
                    <a:p>
                      <a:pPr algn="ctr"/>
                      <a:r>
                        <a:rPr lang="en-US" altLang="zh-CN" sz="1800" b="0" dirty="0">
                          <a:latin typeface="微软雅黑" panose="020B0503020204020204" pitchFamily="34" charset="-122"/>
                          <a:ea typeface="微软雅黑" panose="020B0503020204020204" pitchFamily="34" charset="-122"/>
                        </a:rPr>
                        <a:t>15%</a:t>
                      </a:r>
                      <a:endParaRPr lang="zh-CN" altLang="en-US" sz="1800" b="0" dirty="0">
                        <a:latin typeface="微软雅黑" panose="020B0503020204020204" pitchFamily="34" charset="-122"/>
                        <a:ea typeface="微软雅黑" panose="020B0503020204020204" pitchFamily="34" charset="-122"/>
                      </a:endParaRPr>
                    </a:p>
                  </a:txBody>
                  <a:tcPr marL="91439" marR="91439" marT="45729" marB="45729" anchor="ctr"/>
                </a:tc>
                <a:extLst>
                  <a:ext uri="{0D108BD9-81ED-4DB2-BD59-A6C34878D82A}">
                    <a16:rowId xmlns:a16="http://schemas.microsoft.com/office/drawing/2014/main" val="10003"/>
                  </a:ext>
                </a:extLst>
              </a:tr>
              <a:tr h="717631">
                <a:tc>
                  <a:txBody>
                    <a:bodyPr/>
                    <a:lstStyle/>
                    <a:p>
                      <a:pPr algn="ctr"/>
                      <a:r>
                        <a:rPr lang="zh-CN" altLang="en-US" sz="1800" b="1" dirty="0">
                          <a:latin typeface="微软雅黑" panose="020B0503020204020204" pitchFamily="34" charset="-122"/>
                          <a:ea typeface="微软雅黑" panose="020B0503020204020204" pitchFamily="34" charset="-122"/>
                        </a:rPr>
                        <a:t>红色预警</a:t>
                      </a:r>
                    </a:p>
                  </a:txBody>
                  <a:tcPr marL="91439" marR="91439" marT="45729" marB="45729" anchor="ctr">
                    <a:solidFill>
                      <a:srgbClr val="FF0000"/>
                    </a:solidFill>
                  </a:tcPr>
                </a:tc>
                <a:tc>
                  <a:txBody>
                    <a:bodyPr/>
                    <a:lstStyle/>
                    <a:p>
                      <a:pPr algn="ctr"/>
                      <a:r>
                        <a:rPr lang="en-US" altLang="zh-CN" sz="1800" b="0" dirty="0">
                          <a:latin typeface="微软雅黑" panose="020B0503020204020204" pitchFamily="34" charset="-122"/>
                          <a:ea typeface="微软雅黑" panose="020B0503020204020204" pitchFamily="34" charset="-122"/>
                        </a:rPr>
                        <a:t>40%</a:t>
                      </a:r>
                      <a:endParaRPr lang="zh-CN" altLang="en-US" sz="1800" b="0" dirty="0">
                        <a:latin typeface="微软雅黑" panose="020B0503020204020204" pitchFamily="34" charset="-122"/>
                        <a:ea typeface="微软雅黑" panose="020B0503020204020204" pitchFamily="34" charset="-122"/>
                      </a:endParaRPr>
                    </a:p>
                  </a:txBody>
                  <a:tcPr marL="91439" marR="91439" marT="45729" marB="45729" anchor="ctr"/>
                </a:tc>
                <a:tc>
                  <a:txBody>
                    <a:bodyPr/>
                    <a:lstStyle/>
                    <a:p>
                      <a:pPr algn="ctr"/>
                      <a:r>
                        <a:rPr lang="en-US" altLang="zh-CN" sz="1800" b="0" dirty="0">
                          <a:latin typeface="微软雅黑" panose="020B0503020204020204" pitchFamily="34" charset="-122"/>
                          <a:ea typeface="微软雅黑" panose="020B0503020204020204" pitchFamily="34" charset="-122"/>
                        </a:rPr>
                        <a:t>20%</a:t>
                      </a:r>
                      <a:endParaRPr lang="zh-CN" altLang="en-US" sz="1800" b="0" dirty="0">
                        <a:latin typeface="微软雅黑" panose="020B0503020204020204" pitchFamily="34" charset="-122"/>
                        <a:ea typeface="微软雅黑" panose="020B0503020204020204" pitchFamily="34" charset="-122"/>
                      </a:endParaRPr>
                    </a:p>
                  </a:txBody>
                  <a:tcPr marL="91439" marR="91439" marT="45729" marB="45729" anchor="ctr"/>
                </a:tc>
                <a:extLst>
                  <a:ext uri="{0D108BD9-81ED-4DB2-BD59-A6C34878D82A}">
                    <a16:rowId xmlns:a16="http://schemas.microsoft.com/office/drawing/2014/main" val="10004"/>
                  </a:ext>
                </a:extLst>
              </a:tr>
            </a:tbl>
          </a:graphicData>
        </a:graphic>
      </p:graphicFrame>
      <p:sp>
        <p:nvSpPr>
          <p:cNvPr id="5" name="TextBox 10"/>
          <p:cNvSpPr txBox="1">
            <a:spLocks noChangeArrowheads="1"/>
          </p:cNvSpPr>
          <p:nvPr/>
        </p:nvSpPr>
        <p:spPr bwMode="auto">
          <a:xfrm>
            <a:off x="1263650" y="4978426"/>
            <a:ext cx="8644279"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285750" indent="-285750" eaLnBrk="1" hangingPunct="1">
              <a:lnSpc>
                <a:spcPct val="150000"/>
              </a:lnSpc>
              <a:spcBef>
                <a:spcPct val="0"/>
              </a:spcBef>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各地根据本地污染排放结构，可</a:t>
            </a:r>
            <a:r>
              <a:rPr lang="zh-CN" altLang="en-US" sz="1800" dirty="0">
                <a:solidFill>
                  <a:srgbClr val="FF0000"/>
                </a:solidFill>
                <a:latin typeface="微软雅黑" panose="020B0503020204020204" pitchFamily="34" charset="-122"/>
                <a:ea typeface="微软雅黑" panose="020B0503020204020204" pitchFamily="34" charset="-122"/>
              </a:rPr>
              <a:t>内部调整</a:t>
            </a:r>
            <a:r>
              <a:rPr lang="en-US" altLang="zh-CN" sz="1800" dirty="0">
                <a:solidFill>
                  <a:srgbClr val="FF0000"/>
                </a:solidFill>
                <a:latin typeface="微软雅黑" panose="020B0503020204020204" pitchFamily="34" charset="-122"/>
                <a:ea typeface="微软雅黑" panose="020B0503020204020204" pitchFamily="34" charset="-122"/>
              </a:rPr>
              <a:t>SO</a:t>
            </a:r>
            <a:r>
              <a:rPr lang="en-US" altLang="zh-CN" sz="1800" baseline="-25000" dirty="0">
                <a:solidFill>
                  <a:srgbClr val="FF0000"/>
                </a:solidFill>
                <a:latin typeface="微软雅黑" panose="020B0503020204020204" pitchFamily="34" charset="-122"/>
                <a:ea typeface="微软雅黑" panose="020B0503020204020204" pitchFamily="34" charset="-122"/>
              </a:rPr>
              <a:t>2</a:t>
            </a:r>
            <a:r>
              <a:rPr lang="zh-CN" altLang="en-US" sz="1800" dirty="0">
                <a:solidFill>
                  <a:srgbClr val="FF0000"/>
                </a:solidFill>
                <a:latin typeface="微软雅黑" panose="020B0503020204020204" pitchFamily="34" charset="-122"/>
                <a:ea typeface="微软雅黑" panose="020B0503020204020204" pitchFamily="34" charset="-122"/>
              </a:rPr>
              <a:t>和</a:t>
            </a:r>
            <a:r>
              <a:rPr lang="en-US" altLang="zh-CN" sz="1800" dirty="0">
                <a:solidFill>
                  <a:srgbClr val="FF0000"/>
                </a:solidFill>
                <a:latin typeface="微软雅黑" panose="020B0503020204020204" pitchFamily="34" charset="-122"/>
                <a:ea typeface="微软雅黑" panose="020B0503020204020204" pitchFamily="34" charset="-122"/>
              </a:rPr>
              <a:t>NOx</a:t>
            </a:r>
            <a:r>
              <a:rPr lang="zh-CN" altLang="en-US" sz="1800" dirty="0">
                <a:solidFill>
                  <a:srgbClr val="FF0000"/>
                </a:solidFill>
                <a:latin typeface="微软雅黑" panose="020B0503020204020204" pitchFamily="34" charset="-122"/>
                <a:ea typeface="微软雅黑" panose="020B0503020204020204" pitchFamily="34" charset="-122"/>
              </a:rPr>
              <a:t>的减排比例</a:t>
            </a:r>
            <a:r>
              <a:rPr lang="zh-CN" altLang="en-US" sz="1800" dirty="0">
                <a:latin typeface="微软雅黑" panose="020B0503020204020204" pitchFamily="34" charset="-122"/>
                <a:ea typeface="微软雅黑" panose="020B0503020204020204" pitchFamily="34" charset="-122"/>
              </a:rPr>
              <a:t>，但二者减排比例之和</a:t>
            </a:r>
            <a:r>
              <a:rPr lang="zh-CN" altLang="en-US" sz="1800" dirty="0">
                <a:solidFill>
                  <a:srgbClr val="FF0000"/>
                </a:solidFill>
                <a:latin typeface="微软雅黑" panose="020B0503020204020204" pitchFamily="34" charset="-122"/>
                <a:ea typeface="微软雅黑" panose="020B0503020204020204" pitchFamily="34" charset="-122"/>
              </a:rPr>
              <a:t>不应低于上述总体要求</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marL="285750" indent="-285750" eaLnBrk="1" hangingPunct="1">
              <a:lnSpc>
                <a:spcPct val="150000"/>
              </a:lnSpc>
              <a:spcBef>
                <a:spcPct val="0"/>
              </a:spcBef>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提出了主要污染物减排途径、不同污染源减排措施及路径。</a:t>
            </a:r>
            <a:endParaRPr lang="en-US" altLang="zh-CN"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1318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456903" y="2055921"/>
            <a:ext cx="6735097" cy="4049954"/>
          </a:xfrm>
          <a:prstGeom prst="rect">
            <a:avLst/>
          </a:prstGeom>
          <a:solidFill>
            <a:srgbClr val="EBE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5921"/>
            <a:ext cx="5456903" cy="4049954"/>
          </a:xfrm>
          <a:prstGeom prst="rect">
            <a:avLst/>
          </a:prstGeom>
        </p:spPr>
      </p:pic>
      <p:sp>
        <p:nvSpPr>
          <p:cNvPr id="2" name="矩形 1"/>
          <p:cNvSpPr/>
          <p:nvPr/>
        </p:nvSpPr>
        <p:spPr>
          <a:xfrm>
            <a:off x="2045890" y="275503"/>
            <a:ext cx="5262979" cy="646331"/>
          </a:xfrm>
          <a:prstGeom prst="rect">
            <a:avLst/>
          </a:prstGeom>
        </p:spPr>
        <p:txBody>
          <a:bodyPr wrap="none">
            <a:spAutoFit/>
          </a:bodyPr>
          <a:lstStyle/>
          <a:p>
            <a:pPr>
              <a:defRPr/>
            </a:pPr>
            <a:r>
              <a:rPr lang="zh-CN" altLang="en-US" sz="3600" b="1" dirty="0">
                <a:solidFill>
                  <a:schemeClr val="bg1"/>
                </a:solidFill>
                <a:latin typeface="微软雅黑" panose="020B0503020204020204" pitchFamily="34" charset="-122"/>
                <a:ea typeface="微软雅黑" panose="020B0503020204020204" pitchFamily="34" charset="-122"/>
              </a:rPr>
              <a:t>重污染天气应急预案修订</a:t>
            </a:r>
          </a:p>
        </p:txBody>
      </p:sp>
      <p:sp>
        <p:nvSpPr>
          <p:cNvPr id="3" name="矩形 1"/>
          <p:cNvSpPr>
            <a:spLocks noChangeArrowheads="1"/>
          </p:cNvSpPr>
          <p:nvPr/>
        </p:nvSpPr>
        <p:spPr bwMode="auto">
          <a:xfrm>
            <a:off x="5643715" y="1260276"/>
            <a:ext cx="233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defTabSz="45720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defTabSz="4572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defTabSz="4572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defTabSz="4572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zh-CN" altLang="en-US" sz="2800" b="1" dirty="0">
                <a:solidFill>
                  <a:srgbClr val="FF0000"/>
                </a:solidFill>
                <a:latin typeface="微软雅黑" panose="020B0503020204020204" pitchFamily="34" charset="-122"/>
                <a:ea typeface="微软雅黑" panose="020B0503020204020204" pitchFamily="34" charset="-122"/>
              </a:rPr>
              <a:t>减排基数核定</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4" name="文本框 6"/>
          <p:cNvSpPr txBox="1">
            <a:spLocks noChangeArrowheads="1"/>
          </p:cNvSpPr>
          <p:nvPr/>
        </p:nvSpPr>
        <p:spPr bwMode="auto">
          <a:xfrm>
            <a:off x="5565058" y="2055920"/>
            <a:ext cx="6489290" cy="404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defTabSz="45720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defTabSz="45720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defTabSz="4572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defTabSz="4572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defTabSz="4572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lnSpc>
                <a:spcPct val="150000"/>
              </a:lnSpc>
              <a:spcBef>
                <a:spcPct val="0"/>
              </a:spcBef>
              <a:spcAft>
                <a:spcPts val="600"/>
              </a:spcAft>
              <a:buFont typeface="Wingdings" pitchFamily="2" charset="2"/>
              <a:buChar char="l"/>
            </a:pPr>
            <a:r>
              <a:rPr lang="zh-CN" altLang="en-US" sz="1600" dirty="0">
                <a:solidFill>
                  <a:srgbClr val="000000"/>
                </a:solidFill>
                <a:latin typeface="微软雅黑" panose="020B0503020204020204" pitchFamily="34" charset="-122"/>
                <a:ea typeface="微软雅黑" panose="020B0503020204020204" pitchFamily="34" charset="-122"/>
              </a:rPr>
              <a:t>各级别减排比例按</a:t>
            </a:r>
            <a:r>
              <a:rPr lang="zh-CN" altLang="en-US" sz="1600" dirty="0">
                <a:solidFill>
                  <a:srgbClr val="FF0000"/>
                </a:solidFill>
                <a:latin typeface="微软雅黑" panose="020B0503020204020204" pitchFamily="34" charset="-122"/>
                <a:ea typeface="微软雅黑" panose="020B0503020204020204" pitchFamily="34" charset="-122"/>
              </a:rPr>
              <a:t>日排放基数</a:t>
            </a:r>
            <a:r>
              <a:rPr lang="zh-CN" altLang="en-US" sz="1600" dirty="0">
                <a:solidFill>
                  <a:srgbClr val="000000"/>
                </a:solidFill>
                <a:latin typeface="微软雅黑" panose="020B0503020204020204" pitchFamily="34" charset="-122"/>
                <a:ea typeface="微软雅黑" panose="020B0503020204020204" pitchFamily="34" charset="-122"/>
              </a:rPr>
              <a:t>核算。日排放基数为年排放基数折算到每日的排放量。</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ct val="0"/>
              </a:spcBef>
              <a:spcAft>
                <a:spcPts val="600"/>
              </a:spcAft>
              <a:buFont typeface="Wingdings" pitchFamily="2" charset="2"/>
              <a:buChar char="l"/>
            </a:pPr>
            <a:r>
              <a:rPr lang="zh-CN" altLang="zh-CN" sz="1600" dirty="0">
                <a:solidFill>
                  <a:srgbClr val="000000"/>
                </a:solidFill>
                <a:latin typeface="微软雅黑" panose="020B0503020204020204" pitchFamily="34" charset="-122"/>
                <a:ea typeface="微软雅黑" panose="020B0503020204020204" pitchFamily="34" charset="-122"/>
              </a:rPr>
              <a:t>年排放基数包含工业企业、民用散煤、移动源和</a:t>
            </a:r>
            <a:r>
              <a:rPr lang="en-US" altLang="zh-CN" sz="1600" dirty="0">
                <a:solidFill>
                  <a:srgbClr val="000000"/>
                </a:solidFill>
                <a:latin typeface="微软雅黑" panose="020B0503020204020204" pitchFamily="34" charset="-122"/>
                <a:ea typeface="微软雅黑" panose="020B0503020204020204" pitchFamily="34" charset="-122"/>
              </a:rPr>
              <a:t>10</a:t>
            </a:r>
            <a:r>
              <a:rPr lang="zh-CN" altLang="zh-CN" sz="1600" dirty="0">
                <a:solidFill>
                  <a:srgbClr val="000000"/>
                </a:solidFill>
                <a:latin typeface="微软雅黑" panose="020B0503020204020204" pitchFamily="34" charset="-122"/>
                <a:ea typeface="微软雅黑" panose="020B0503020204020204" pitchFamily="34" charset="-122"/>
              </a:rPr>
              <a:t>蒸吨以上燃煤锅炉排放量；扬尘排放量作为颗粒物排放量的一部分单独计算，按照城市冬季细颗粒物来源解析结果确定比例上限。</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ct val="0"/>
              </a:spcBef>
              <a:spcAft>
                <a:spcPts val="600"/>
              </a:spcAft>
              <a:buFont typeface="Wingdings" pitchFamily="2" charset="2"/>
              <a:buChar char="l"/>
            </a:pPr>
            <a:r>
              <a:rPr lang="zh-CN" altLang="zh-CN" sz="1600" dirty="0">
                <a:solidFill>
                  <a:srgbClr val="000000"/>
                </a:solidFill>
                <a:latin typeface="微软雅黑" panose="020B0503020204020204" pitchFamily="34" charset="-122"/>
                <a:ea typeface="微软雅黑" panose="020B0503020204020204" pitchFamily="34" charset="-122"/>
              </a:rPr>
              <a:t>工业企业原则上按照全年排放量除以</a:t>
            </a:r>
            <a:r>
              <a:rPr lang="en-US" altLang="zh-CN" sz="1600" dirty="0">
                <a:solidFill>
                  <a:srgbClr val="FF0000"/>
                </a:solidFill>
                <a:latin typeface="微软雅黑" panose="020B0503020204020204" pitchFamily="34" charset="-122"/>
                <a:ea typeface="微软雅黑" panose="020B0503020204020204" pitchFamily="34" charset="-122"/>
              </a:rPr>
              <a:t>330</a:t>
            </a:r>
            <a:r>
              <a:rPr lang="zh-CN" altLang="zh-CN" sz="1600" dirty="0">
                <a:solidFill>
                  <a:srgbClr val="FF0000"/>
                </a:solidFill>
                <a:latin typeface="微软雅黑" panose="020B0503020204020204" pitchFamily="34" charset="-122"/>
                <a:ea typeface="微软雅黑" panose="020B0503020204020204" pitchFamily="34" charset="-122"/>
              </a:rPr>
              <a:t>天</a:t>
            </a:r>
            <a:r>
              <a:rPr lang="zh-CN" altLang="zh-CN" sz="1600" dirty="0">
                <a:solidFill>
                  <a:srgbClr val="000000"/>
                </a:solidFill>
                <a:latin typeface="微软雅黑" panose="020B0503020204020204" pitchFamily="34" charset="-122"/>
                <a:ea typeface="微软雅黑" panose="020B0503020204020204" pitchFamily="34" charset="-122"/>
              </a:rPr>
              <a:t>折算；采暖锅炉按照</a:t>
            </a:r>
            <a:r>
              <a:rPr lang="en-US" altLang="zh-CN" sz="1600" dirty="0">
                <a:solidFill>
                  <a:srgbClr val="FF0000"/>
                </a:solidFill>
                <a:latin typeface="微软雅黑" panose="020B0503020204020204" pitchFamily="34" charset="-122"/>
                <a:ea typeface="微软雅黑" panose="020B0503020204020204" pitchFamily="34" charset="-122"/>
              </a:rPr>
              <a:t>120</a:t>
            </a:r>
            <a:r>
              <a:rPr lang="zh-CN" altLang="zh-CN" sz="1600" dirty="0">
                <a:solidFill>
                  <a:srgbClr val="FF0000"/>
                </a:solidFill>
                <a:latin typeface="微软雅黑" panose="020B0503020204020204" pitchFamily="34" charset="-122"/>
                <a:ea typeface="微软雅黑" panose="020B0503020204020204" pitchFamily="34" charset="-122"/>
              </a:rPr>
              <a:t>天</a:t>
            </a:r>
            <a:r>
              <a:rPr lang="zh-CN" altLang="zh-CN" sz="1600" dirty="0">
                <a:solidFill>
                  <a:srgbClr val="000000"/>
                </a:solidFill>
                <a:latin typeface="微软雅黑" panose="020B0503020204020204" pitchFamily="34" charset="-122"/>
                <a:ea typeface="微软雅黑" panose="020B0503020204020204" pitchFamily="34" charset="-122"/>
              </a:rPr>
              <a:t>折算；民用散煤按照</a:t>
            </a:r>
            <a:r>
              <a:rPr lang="en-US" altLang="zh-CN" sz="1600" dirty="0">
                <a:solidFill>
                  <a:srgbClr val="FF0000"/>
                </a:solidFill>
                <a:latin typeface="微软雅黑" panose="020B0503020204020204" pitchFamily="34" charset="-122"/>
                <a:ea typeface="微软雅黑" panose="020B0503020204020204" pitchFamily="34" charset="-122"/>
              </a:rPr>
              <a:t>150</a:t>
            </a:r>
            <a:r>
              <a:rPr lang="zh-CN" altLang="zh-CN" sz="1600" dirty="0">
                <a:solidFill>
                  <a:srgbClr val="FF0000"/>
                </a:solidFill>
                <a:latin typeface="微软雅黑" panose="020B0503020204020204" pitchFamily="34" charset="-122"/>
                <a:ea typeface="微软雅黑" panose="020B0503020204020204" pitchFamily="34" charset="-122"/>
              </a:rPr>
              <a:t>天</a:t>
            </a:r>
            <a:r>
              <a:rPr lang="zh-CN" altLang="zh-CN" sz="1600" dirty="0">
                <a:solidFill>
                  <a:srgbClr val="000000"/>
                </a:solidFill>
                <a:latin typeface="微软雅黑" panose="020B0503020204020204" pitchFamily="34" charset="-122"/>
                <a:ea typeface="微软雅黑" panose="020B0503020204020204" pitchFamily="34" charset="-122"/>
              </a:rPr>
              <a:t>折算；移动源和扬尘按照</a:t>
            </a:r>
            <a:r>
              <a:rPr lang="en-US" altLang="zh-CN" sz="1600" dirty="0">
                <a:solidFill>
                  <a:srgbClr val="FF0000"/>
                </a:solidFill>
                <a:latin typeface="微软雅黑" panose="020B0503020204020204" pitchFamily="34" charset="-122"/>
                <a:ea typeface="微软雅黑" panose="020B0503020204020204" pitchFamily="34" charset="-122"/>
              </a:rPr>
              <a:t>365</a:t>
            </a:r>
            <a:r>
              <a:rPr lang="zh-CN" altLang="zh-CN" sz="1600" dirty="0">
                <a:solidFill>
                  <a:srgbClr val="FF0000"/>
                </a:solidFill>
                <a:latin typeface="微软雅黑" panose="020B0503020204020204" pitchFamily="34" charset="-122"/>
                <a:ea typeface="微软雅黑" panose="020B0503020204020204" pitchFamily="34" charset="-122"/>
              </a:rPr>
              <a:t>天</a:t>
            </a:r>
            <a:r>
              <a:rPr lang="zh-CN" altLang="zh-CN" sz="1600" dirty="0">
                <a:solidFill>
                  <a:srgbClr val="000000"/>
                </a:solidFill>
                <a:latin typeface="微软雅黑" panose="020B0503020204020204" pitchFamily="34" charset="-122"/>
                <a:ea typeface="微软雅黑" panose="020B0503020204020204" pitchFamily="34" charset="-122"/>
              </a:rPr>
              <a:t>折算。</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ct val="0"/>
              </a:spcBef>
              <a:spcAft>
                <a:spcPts val="600"/>
              </a:spcAft>
              <a:buFont typeface="Wingdings" pitchFamily="2" charset="2"/>
              <a:buChar char="l"/>
            </a:pPr>
            <a:r>
              <a:rPr lang="zh-CN" altLang="zh-CN" sz="1600" dirty="0">
                <a:solidFill>
                  <a:srgbClr val="000000"/>
                </a:solidFill>
                <a:latin typeface="微软雅黑" panose="020B0503020204020204" pitchFamily="34" charset="-122"/>
                <a:ea typeface="微软雅黑" panose="020B0503020204020204" pitchFamily="34" charset="-122"/>
              </a:rPr>
              <a:t>“散乱污”企业和列入本年度淘汰的</a:t>
            </a:r>
            <a:r>
              <a:rPr lang="en-US" altLang="zh-CN" sz="1600" dirty="0">
                <a:solidFill>
                  <a:srgbClr val="000000"/>
                </a:solidFill>
                <a:latin typeface="微软雅黑" panose="020B0503020204020204" pitchFamily="34" charset="-122"/>
                <a:ea typeface="微软雅黑" panose="020B0503020204020204" pitchFamily="34" charset="-122"/>
              </a:rPr>
              <a:t>10</a:t>
            </a:r>
            <a:r>
              <a:rPr lang="zh-CN" altLang="zh-CN" sz="1600" dirty="0">
                <a:solidFill>
                  <a:srgbClr val="000000"/>
                </a:solidFill>
                <a:latin typeface="微软雅黑" panose="020B0503020204020204" pitchFamily="34" charset="-122"/>
                <a:ea typeface="微软雅黑" panose="020B0503020204020204" pitchFamily="34" charset="-122"/>
              </a:rPr>
              <a:t>蒸吨及以下燃煤锅炉、茶炉大灶、经营性小煤炉等行业污染排放，</a:t>
            </a:r>
            <a:r>
              <a:rPr lang="zh-CN" altLang="zh-CN" sz="1600" dirty="0">
                <a:solidFill>
                  <a:srgbClr val="FF0000"/>
                </a:solidFill>
                <a:latin typeface="微软雅黑" panose="020B0503020204020204" pitchFamily="34" charset="-122"/>
                <a:ea typeface="微软雅黑" panose="020B0503020204020204" pitchFamily="34" charset="-122"/>
              </a:rPr>
              <a:t>不纳入年排放基数</a:t>
            </a:r>
            <a:r>
              <a:rPr lang="zh-CN" altLang="zh-CN" sz="1600" dirty="0">
                <a:solidFill>
                  <a:srgbClr val="000000"/>
                </a:solidFill>
                <a:latin typeface="微软雅黑" panose="020B0503020204020204" pitchFamily="34" charset="-122"/>
                <a:ea typeface="微软雅黑" panose="020B0503020204020204" pitchFamily="34" charset="-122"/>
              </a:rPr>
              <a:t>。</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ct val="0"/>
              </a:spcBef>
              <a:spcAft>
                <a:spcPts val="600"/>
              </a:spcAft>
              <a:buFont typeface="Wingdings" pitchFamily="2" charset="2"/>
              <a:buChar char="l"/>
            </a:pPr>
            <a:r>
              <a:rPr lang="zh-CN" altLang="zh-CN" sz="1600" dirty="0">
                <a:solidFill>
                  <a:srgbClr val="000000"/>
                </a:solidFill>
                <a:latin typeface="微软雅黑" panose="020B0503020204020204" pitchFamily="34" charset="-122"/>
                <a:ea typeface="微软雅黑" panose="020B0503020204020204" pitchFamily="34" charset="-122"/>
              </a:rPr>
              <a:t>年排放基数</a:t>
            </a:r>
            <a:r>
              <a:rPr lang="zh-CN" altLang="zh-CN" sz="1600" dirty="0">
                <a:solidFill>
                  <a:srgbClr val="FF0000"/>
                </a:solidFill>
                <a:latin typeface="微软雅黑" panose="020B0503020204020204" pitchFamily="34" charset="-122"/>
                <a:ea typeface="微软雅黑" panose="020B0503020204020204" pitchFamily="34" charset="-122"/>
              </a:rPr>
              <a:t>每年核定一次</a:t>
            </a:r>
            <a:r>
              <a:rPr lang="zh-CN" altLang="zh-CN" sz="1600" dirty="0">
                <a:solidFill>
                  <a:srgbClr val="00000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365096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46"/>
          <p:cNvPicPr>
            <a:picLocks/>
          </p:cNvPicPr>
          <p:nvPr/>
        </p:nvPicPr>
        <p:blipFill rotWithShape="1">
          <a:blip r:embed="rId2">
            <a:extLst>
              <a:ext uri="{28A0092B-C50C-407E-A947-70E740481C1C}">
                <a14:useLocalDpi xmlns:a14="http://schemas.microsoft.com/office/drawing/2010/main" val="0"/>
              </a:ext>
            </a:extLst>
          </a:blip>
          <a:srcRect r="7532"/>
          <a:stretch/>
        </p:blipFill>
        <p:spPr bwMode="auto">
          <a:xfrm>
            <a:off x="1" y="970994"/>
            <a:ext cx="12192000" cy="59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045890" y="275503"/>
            <a:ext cx="5262979" cy="646331"/>
          </a:xfrm>
          <a:prstGeom prst="rect">
            <a:avLst/>
          </a:prstGeom>
        </p:spPr>
        <p:txBody>
          <a:bodyPr wrap="none">
            <a:spAutoFit/>
          </a:bodyPr>
          <a:lstStyle/>
          <a:p>
            <a:pPr>
              <a:defRPr/>
            </a:pPr>
            <a:r>
              <a:rPr lang="zh-CN" altLang="en-US" sz="3600" b="1" dirty="0">
                <a:solidFill>
                  <a:schemeClr val="bg1"/>
                </a:solidFill>
                <a:latin typeface="微软雅黑" panose="020B0503020204020204" pitchFamily="34" charset="-122"/>
                <a:ea typeface="微软雅黑" panose="020B0503020204020204" pitchFamily="34" charset="-122"/>
              </a:rPr>
              <a:t>重污染天气应急预案修订</a:t>
            </a:r>
          </a:p>
        </p:txBody>
      </p:sp>
      <p:sp>
        <p:nvSpPr>
          <p:cNvPr id="4" name="矩形 3"/>
          <p:cNvSpPr/>
          <p:nvPr/>
        </p:nvSpPr>
        <p:spPr>
          <a:xfrm>
            <a:off x="772489" y="1399230"/>
            <a:ext cx="526491" cy="2544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buFont typeface="Arial" panose="020B0604020202020204" pitchFamily="34" charset="0"/>
              <a:buNone/>
              <a:defRPr/>
            </a:pPr>
            <a:r>
              <a:rPr lang="zh-CN" altLang="en-US" sz="2700" b="1" dirty="0">
                <a:solidFill>
                  <a:srgbClr val="FF0000"/>
                </a:solidFill>
                <a:latin typeface="微软雅黑" panose="020B0503020204020204" pitchFamily="34" charset="-122"/>
                <a:ea typeface="微软雅黑" panose="020B0503020204020204" pitchFamily="34" charset="-122"/>
                <a:sym typeface="+mn-ea"/>
              </a:rPr>
              <a:t>总体技术路线</a:t>
            </a:r>
          </a:p>
        </p:txBody>
      </p:sp>
      <p:grpSp>
        <p:nvGrpSpPr>
          <p:cNvPr id="5" name="组 163"/>
          <p:cNvGrpSpPr>
            <a:grpSpLocks/>
          </p:cNvGrpSpPr>
          <p:nvPr/>
        </p:nvGrpSpPr>
        <p:grpSpPr bwMode="auto">
          <a:xfrm>
            <a:off x="1503000" y="1217612"/>
            <a:ext cx="8383708" cy="5495925"/>
            <a:chOff x="1994793" y="421488"/>
            <a:chExt cx="5039419" cy="7612798"/>
          </a:xfrm>
        </p:grpSpPr>
        <p:sp>
          <p:nvSpPr>
            <p:cNvPr id="6" name="矩形 5"/>
            <p:cNvSpPr/>
            <p:nvPr/>
          </p:nvSpPr>
          <p:spPr>
            <a:xfrm>
              <a:off x="2392784" y="421488"/>
              <a:ext cx="470440"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工业源</a:t>
              </a:r>
            </a:p>
          </p:txBody>
        </p:sp>
        <p:sp>
          <p:nvSpPr>
            <p:cNvPr id="7" name="矩形 6"/>
            <p:cNvSpPr/>
            <p:nvPr/>
          </p:nvSpPr>
          <p:spPr>
            <a:xfrm>
              <a:off x="2908074" y="421488"/>
              <a:ext cx="506702"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产业集群</a:t>
              </a:r>
            </a:p>
          </p:txBody>
        </p:sp>
        <p:sp>
          <p:nvSpPr>
            <p:cNvPr id="8" name="矩形 7"/>
            <p:cNvSpPr/>
            <p:nvPr/>
          </p:nvSpPr>
          <p:spPr>
            <a:xfrm>
              <a:off x="3995909" y="421488"/>
              <a:ext cx="503839"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民用散煤</a:t>
              </a:r>
            </a:p>
          </p:txBody>
        </p:sp>
        <p:sp>
          <p:nvSpPr>
            <p:cNvPr id="9" name="矩形 8"/>
            <p:cNvSpPr/>
            <p:nvPr/>
          </p:nvSpPr>
          <p:spPr>
            <a:xfrm>
              <a:off x="4545552" y="421488"/>
              <a:ext cx="535329"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其他民用源</a:t>
              </a:r>
            </a:p>
          </p:txBody>
        </p:sp>
        <p:sp>
          <p:nvSpPr>
            <p:cNvPr id="10" name="矩形 9"/>
            <p:cNvSpPr/>
            <p:nvPr/>
          </p:nvSpPr>
          <p:spPr>
            <a:xfrm>
              <a:off x="5126684" y="421488"/>
              <a:ext cx="535329"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a:latin typeface="黑体" panose="02010609060101010101" pitchFamily="49" charset="-122"/>
                  <a:ea typeface="黑体" panose="02010609060101010101" pitchFamily="49" charset="-122"/>
                </a:rPr>
                <a:t>道路移动源</a:t>
              </a:r>
              <a:endParaRPr kumimoji="1" lang="zh-CN" altLang="en-US" sz="1200" dirty="0">
                <a:latin typeface="黑体" panose="02010609060101010101" pitchFamily="49" charset="-122"/>
                <a:ea typeface="黑体" panose="02010609060101010101" pitchFamily="49" charset="-122"/>
              </a:endParaRPr>
            </a:p>
          </p:txBody>
        </p:sp>
        <p:sp>
          <p:nvSpPr>
            <p:cNvPr id="11" name="矩形 10"/>
            <p:cNvSpPr/>
            <p:nvPr/>
          </p:nvSpPr>
          <p:spPr>
            <a:xfrm>
              <a:off x="5707817" y="421488"/>
              <a:ext cx="535329"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非道路机械</a:t>
              </a:r>
            </a:p>
          </p:txBody>
        </p:sp>
        <p:sp>
          <p:nvSpPr>
            <p:cNvPr id="12" name="矩形 11"/>
            <p:cNvSpPr/>
            <p:nvPr/>
          </p:nvSpPr>
          <p:spPr>
            <a:xfrm>
              <a:off x="6288950" y="421488"/>
              <a:ext cx="518153"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扬尘源</a:t>
              </a:r>
            </a:p>
          </p:txBody>
        </p:sp>
        <p:cxnSp>
          <p:nvCxnSpPr>
            <p:cNvPr id="13" name="直接连接符 9"/>
            <p:cNvCxnSpPr/>
            <p:nvPr/>
          </p:nvCxnSpPr>
          <p:spPr>
            <a:xfrm flipV="1">
              <a:off x="2721997" y="1184526"/>
              <a:ext cx="3706272" cy="2200"/>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14" name="直接连接符 13"/>
            <p:cNvCxnSpPr/>
            <p:nvPr/>
          </p:nvCxnSpPr>
          <p:spPr>
            <a:xfrm>
              <a:off x="2721997"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15" name="直接连接符 15"/>
            <p:cNvCxnSpPr/>
            <p:nvPr/>
          </p:nvCxnSpPr>
          <p:spPr>
            <a:xfrm>
              <a:off x="3687689"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16" name="直接连接符 16"/>
            <p:cNvCxnSpPr/>
            <p:nvPr/>
          </p:nvCxnSpPr>
          <p:spPr>
            <a:xfrm>
              <a:off x="4818465"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17" name="直接连接符 17"/>
            <p:cNvCxnSpPr/>
            <p:nvPr/>
          </p:nvCxnSpPr>
          <p:spPr>
            <a:xfrm>
              <a:off x="5963554"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18" name="直接连接符 18"/>
            <p:cNvCxnSpPr/>
            <p:nvPr/>
          </p:nvCxnSpPr>
          <p:spPr>
            <a:xfrm>
              <a:off x="6434949"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19" name="直接连接符 71"/>
            <p:cNvCxnSpPr/>
            <p:nvPr/>
          </p:nvCxnSpPr>
          <p:spPr>
            <a:xfrm>
              <a:off x="5407231"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20" name="直接连接符 74"/>
            <p:cNvCxnSpPr/>
            <p:nvPr/>
          </p:nvCxnSpPr>
          <p:spPr>
            <a:xfrm>
              <a:off x="4246874"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21" name="直接连接符 75"/>
            <p:cNvCxnSpPr/>
            <p:nvPr/>
          </p:nvCxnSpPr>
          <p:spPr>
            <a:xfrm>
              <a:off x="3146634"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sp>
          <p:nvSpPr>
            <p:cNvPr id="22" name="矩形 21"/>
            <p:cNvSpPr/>
            <p:nvPr/>
          </p:nvSpPr>
          <p:spPr>
            <a:xfrm>
              <a:off x="3460579" y="421488"/>
              <a:ext cx="489526"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采暖锅炉</a:t>
              </a:r>
            </a:p>
          </p:txBody>
        </p:sp>
        <p:sp>
          <p:nvSpPr>
            <p:cNvPr id="23" name="矩形 22"/>
            <p:cNvSpPr/>
            <p:nvPr/>
          </p:nvSpPr>
          <p:spPr>
            <a:xfrm>
              <a:off x="5915842" y="1318664"/>
              <a:ext cx="957103" cy="285865"/>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污染源解析</a:t>
              </a:r>
            </a:p>
          </p:txBody>
        </p:sp>
        <p:sp>
          <p:nvSpPr>
            <p:cNvPr id="24" name="矩形 23"/>
            <p:cNvSpPr/>
            <p:nvPr/>
          </p:nvSpPr>
          <p:spPr>
            <a:xfrm>
              <a:off x="5790836" y="1773847"/>
              <a:ext cx="505748" cy="400211"/>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组分构成</a:t>
              </a:r>
            </a:p>
          </p:txBody>
        </p:sp>
        <p:sp>
          <p:nvSpPr>
            <p:cNvPr id="25" name="矩形 24"/>
            <p:cNvSpPr/>
            <p:nvPr/>
          </p:nvSpPr>
          <p:spPr>
            <a:xfrm>
              <a:off x="6482661" y="1784843"/>
              <a:ext cx="506702" cy="400211"/>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行业贡献</a:t>
              </a:r>
            </a:p>
          </p:txBody>
        </p:sp>
        <p:cxnSp>
          <p:nvCxnSpPr>
            <p:cNvPr id="26" name="直接连接符 13"/>
            <p:cNvCxnSpPr/>
            <p:nvPr/>
          </p:nvCxnSpPr>
          <p:spPr>
            <a:xfrm>
              <a:off x="6391054" y="1604528"/>
              <a:ext cx="0" cy="79163"/>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27" name="直接连接符 13"/>
            <p:cNvCxnSpPr/>
            <p:nvPr/>
          </p:nvCxnSpPr>
          <p:spPr>
            <a:xfrm>
              <a:off x="6735534" y="1688089"/>
              <a:ext cx="0" cy="79163"/>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28" name="直接连接符 13"/>
            <p:cNvCxnSpPr/>
            <p:nvPr/>
          </p:nvCxnSpPr>
          <p:spPr>
            <a:xfrm>
              <a:off x="6047527" y="1694685"/>
              <a:ext cx="0" cy="79163"/>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29" name="直接连接符 9"/>
            <p:cNvCxnSpPr/>
            <p:nvPr/>
          </p:nvCxnSpPr>
          <p:spPr>
            <a:xfrm flipV="1">
              <a:off x="6043710" y="1683691"/>
              <a:ext cx="691824" cy="4398"/>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sp>
          <p:nvSpPr>
            <p:cNvPr id="30" name="矩形 29"/>
            <p:cNvSpPr/>
            <p:nvPr/>
          </p:nvSpPr>
          <p:spPr>
            <a:xfrm>
              <a:off x="5707817" y="1252695"/>
              <a:ext cx="1326395" cy="1011521"/>
            </a:xfrm>
            <a:prstGeom prst="rect">
              <a:avLst/>
            </a:prstGeom>
            <a:noFill/>
            <a:ln w="12700">
              <a:solidFill>
                <a:schemeClr val="tx1"/>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endParaRPr kumimoji="1" lang="zh-CN" altLang="en-US" sz="1200">
                <a:latin typeface="黑体" panose="02010609060101010101" pitchFamily="49" charset="-122"/>
                <a:ea typeface="黑体" panose="02010609060101010101" pitchFamily="49" charset="-122"/>
              </a:endParaRPr>
            </a:p>
          </p:txBody>
        </p:sp>
        <p:cxnSp>
          <p:nvCxnSpPr>
            <p:cNvPr id="31" name="直线箭头连接符 38"/>
            <p:cNvCxnSpPr/>
            <p:nvPr/>
          </p:nvCxnSpPr>
          <p:spPr>
            <a:xfrm>
              <a:off x="4557956" y="1188924"/>
              <a:ext cx="3817" cy="3232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099921" y="1527564"/>
              <a:ext cx="929431" cy="492567"/>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en-US" altLang="zh-CN" sz="1200" dirty="0">
                  <a:latin typeface="黑体" panose="02010609060101010101" pitchFamily="49" charset="-122"/>
                  <a:ea typeface="黑体" panose="02010609060101010101" pitchFamily="49" charset="-122"/>
                </a:rPr>
                <a:t>2016</a:t>
              </a:r>
              <a:r>
                <a:rPr kumimoji="1" lang="zh-CN" altLang="en-US" sz="1200" dirty="0">
                  <a:latin typeface="黑体" panose="02010609060101010101" pitchFamily="49" charset="-122"/>
                  <a:ea typeface="黑体" panose="02010609060101010101" pitchFamily="49" charset="-122"/>
                </a:rPr>
                <a:t>年</a:t>
              </a:r>
              <a:endParaRPr kumimoji="1" lang="en-US" altLang="zh-CN" sz="1200" dirty="0">
                <a:latin typeface="黑体" panose="02010609060101010101" pitchFamily="49" charset="-122"/>
                <a:ea typeface="黑体" panose="02010609060101010101" pitchFamily="49" charset="-122"/>
              </a:endParaRPr>
            </a:p>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排放清单</a:t>
              </a:r>
            </a:p>
          </p:txBody>
        </p:sp>
        <p:sp>
          <p:nvSpPr>
            <p:cNvPr id="33" name="矩形 32"/>
            <p:cNvSpPr/>
            <p:nvPr/>
          </p:nvSpPr>
          <p:spPr>
            <a:xfrm>
              <a:off x="3830825" y="2811756"/>
              <a:ext cx="1461897" cy="37602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en-US" altLang="zh-CN" sz="1200" dirty="0">
                  <a:latin typeface="黑体" panose="02010609060101010101" pitchFamily="49" charset="-122"/>
                  <a:ea typeface="黑体" panose="02010609060101010101" pitchFamily="49" charset="-122"/>
                </a:rPr>
                <a:t>2017</a:t>
              </a:r>
              <a:r>
                <a:rPr kumimoji="1" lang="zh-CN" altLang="en-US" sz="1200" dirty="0">
                  <a:latin typeface="黑体" panose="02010609060101010101" pitchFamily="49" charset="-122"/>
                  <a:ea typeface="黑体" panose="02010609060101010101" pitchFamily="49" charset="-122"/>
                </a:rPr>
                <a:t>年重污染应急预案清单</a:t>
              </a:r>
              <a:endParaRPr kumimoji="1" lang="en-US" altLang="zh-CN" sz="1200" dirty="0">
                <a:latin typeface="黑体" panose="02010609060101010101" pitchFamily="49" charset="-122"/>
                <a:ea typeface="黑体" panose="02010609060101010101" pitchFamily="49" charset="-122"/>
              </a:endParaRPr>
            </a:p>
          </p:txBody>
        </p:sp>
        <p:cxnSp>
          <p:nvCxnSpPr>
            <p:cNvPr id="34" name="直线箭头连接符 45"/>
            <p:cNvCxnSpPr>
              <a:stCxn id="32" idx="2"/>
            </p:cNvCxnSpPr>
            <p:nvPr/>
          </p:nvCxnSpPr>
          <p:spPr>
            <a:xfrm flipH="1">
              <a:off x="4558911" y="2020131"/>
              <a:ext cx="5725" cy="778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624664" y="2459923"/>
              <a:ext cx="835915" cy="57172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en-US" altLang="zh-CN" sz="1200" dirty="0">
                  <a:latin typeface="黑体" panose="02010609060101010101" pitchFamily="49" charset="-122"/>
                  <a:ea typeface="黑体" panose="02010609060101010101" pitchFamily="49" charset="-122"/>
                </a:rPr>
                <a:t>2017</a:t>
              </a:r>
              <a:r>
                <a:rPr kumimoji="1" lang="zh-CN" altLang="en-US" sz="1200" dirty="0">
                  <a:latin typeface="黑体" panose="02010609060101010101" pitchFamily="49" charset="-122"/>
                  <a:ea typeface="黑体" panose="02010609060101010101" pitchFamily="49" charset="-122"/>
                </a:rPr>
                <a:t>年常规性</a:t>
              </a:r>
              <a:endParaRPr kumimoji="1" lang="en-US" altLang="zh-CN" sz="1200" dirty="0">
                <a:latin typeface="黑体" panose="02010609060101010101" pitchFamily="49" charset="-122"/>
                <a:ea typeface="黑体" panose="02010609060101010101" pitchFamily="49" charset="-122"/>
              </a:endParaRPr>
            </a:p>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治理措施</a:t>
              </a:r>
              <a:endParaRPr kumimoji="1" lang="en-US" altLang="zh-CN" sz="1200" dirty="0">
                <a:latin typeface="黑体" panose="02010609060101010101" pitchFamily="49" charset="-122"/>
                <a:ea typeface="黑体" panose="02010609060101010101" pitchFamily="49" charset="-122"/>
              </a:endParaRPr>
            </a:p>
          </p:txBody>
        </p:sp>
        <p:cxnSp>
          <p:nvCxnSpPr>
            <p:cNvPr id="36" name="直线箭头连接符 48"/>
            <p:cNvCxnSpPr/>
            <p:nvPr/>
          </p:nvCxnSpPr>
          <p:spPr>
            <a:xfrm>
              <a:off x="3460579" y="2624845"/>
              <a:ext cx="109737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107"/>
            <p:cNvSpPr txBox="1">
              <a:spLocks noChangeArrowheads="1"/>
            </p:cNvSpPr>
            <p:nvPr/>
          </p:nvSpPr>
          <p:spPr bwMode="auto">
            <a:xfrm>
              <a:off x="3536396" y="2577989"/>
              <a:ext cx="485261" cy="38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 typeface="Arial" pitchFamily="34" charset="0"/>
                <a:buNone/>
              </a:pPr>
              <a:r>
                <a:rPr kumimoji="1" lang="zh-CN" altLang="en-US" sz="1200">
                  <a:latin typeface="黑体" pitchFamily="49" charset="-122"/>
                  <a:ea typeface="黑体" pitchFamily="49" charset="-122"/>
                </a:rPr>
                <a:t>扣除</a:t>
              </a:r>
            </a:p>
          </p:txBody>
        </p:sp>
        <p:sp>
          <p:nvSpPr>
            <p:cNvPr id="38" name="矩形 37"/>
            <p:cNvSpPr/>
            <p:nvPr/>
          </p:nvSpPr>
          <p:spPr>
            <a:xfrm>
              <a:off x="3926249" y="3757309"/>
              <a:ext cx="1253873" cy="37602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a:latin typeface="黑体" panose="02010609060101010101" pitchFamily="49" charset="-122"/>
                  <a:ea typeface="黑体" panose="02010609060101010101" pitchFamily="49" charset="-122"/>
                </a:rPr>
                <a:t>行业减排途径</a:t>
              </a:r>
              <a:endParaRPr kumimoji="1" lang="en-US" altLang="zh-CN" sz="1200" dirty="0">
                <a:latin typeface="黑体" panose="02010609060101010101" pitchFamily="49" charset="-122"/>
                <a:ea typeface="黑体" panose="02010609060101010101" pitchFamily="49" charset="-122"/>
              </a:endParaRPr>
            </a:p>
          </p:txBody>
        </p:sp>
        <p:sp>
          <p:nvSpPr>
            <p:cNvPr id="39" name="矩形 38"/>
            <p:cNvSpPr/>
            <p:nvPr/>
          </p:nvSpPr>
          <p:spPr>
            <a:xfrm>
              <a:off x="3900485" y="4929355"/>
              <a:ext cx="1279637" cy="376021"/>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企业“一厂一策”操作方案</a:t>
              </a:r>
              <a:endParaRPr kumimoji="1" lang="en-US" altLang="zh-CN" sz="1200" dirty="0">
                <a:latin typeface="黑体" panose="02010609060101010101" pitchFamily="49" charset="-122"/>
                <a:ea typeface="黑体" panose="02010609060101010101" pitchFamily="49" charset="-122"/>
              </a:endParaRPr>
            </a:p>
          </p:txBody>
        </p:sp>
        <p:sp>
          <p:nvSpPr>
            <p:cNvPr id="40" name="矩形 39"/>
            <p:cNvSpPr/>
            <p:nvPr/>
          </p:nvSpPr>
          <p:spPr>
            <a:xfrm>
              <a:off x="3917661" y="4320243"/>
              <a:ext cx="1253873" cy="37602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不同预警等级应急措施</a:t>
              </a:r>
              <a:endParaRPr kumimoji="1" lang="en-US" altLang="zh-CN" sz="1200" dirty="0">
                <a:latin typeface="黑体" panose="02010609060101010101" pitchFamily="49" charset="-122"/>
                <a:ea typeface="黑体" panose="02010609060101010101" pitchFamily="49" charset="-122"/>
              </a:endParaRPr>
            </a:p>
          </p:txBody>
        </p:sp>
        <p:cxnSp>
          <p:nvCxnSpPr>
            <p:cNvPr id="41" name="直线箭头连接符 71"/>
            <p:cNvCxnSpPr/>
            <p:nvPr/>
          </p:nvCxnSpPr>
          <p:spPr>
            <a:xfrm>
              <a:off x="4565590" y="4139928"/>
              <a:ext cx="0" cy="1825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73"/>
            <p:cNvCxnSpPr/>
            <p:nvPr/>
          </p:nvCxnSpPr>
          <p:spPr>
            <a:xfrm>
              <a:off x="4565590" y="4705061"/>
              <a:ext cx="0" cy="1803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3460579" y="3636367"/>
              <a:ext cx="2115552" cy="2034037"/>
            </a:xfrm>
            <a:prstGeom prst="rect">
              <a:avLst/>
            </a:prstGeom>
            <a:noFill/>
            <a:ln w="12700">
              <a:solidFill>
                <a:schemeClr val="tx1"/>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endParaRPr kumimoji="1" lang="zh-CN" altLang="en-US" sz="1200">
                <a:latin typeface="黑体" panose="02010609060101010101" pitchFamily="49" charset="-122"/>
                <a:ea typeface="黑体" panose="02010609060101010101" pitchFamily="49" charset="-122"/>
              </a:endParaRPr>
            </a:p>
          </p:txBody>
        </p:sp>
        <p:cxnSp>
          <p:nvCxnSpPr>
            <p:cNvPr id="44" name="直线箭头连接符 75"/>
            <p:cNvCxnSpPr>
              <a:stCxn id="33" idx="2"/>
              <a:endCxn id="38" idx="0"/>
            </p:cNvCxnSpPr>
            <p:nvPr/>
          </p:nvCxnSpPr>
          <p:spPr>
            <a:xfrm flipH="1">
              <a:off x="4553186" y="3187779"/>
              <a:ext cx="0" cy="5695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线箭头连接符 77"/>
            <p:cNvCxnSpPr/>
            <p:nvPr/>
          </p:nvCxnSpPr>
          <p:spPr>
            <a:xfrm flipH="1">
              <a:off x="5172488" y="3946419"/>
              <a:ext cx="121761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连接符 16"/>
            <p:cNvCxnSpPr/>
            <p:nvPr/>
          </p:nvCxnSpPr>
          <p:spPr>
            <a:xfrm flipH="1">
              <a:off x="6390099" y="2264216"/>
              <a:ext cx="955" cy="168000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sp>
          <p:nvSpPr>
            <p:cNvPr id="47" name="菱形 46"/>
            <p:cNvSpPr/>
            <p:nvPr/>
          </p:nvSpPr>
          <p:spPr>
            <a:xfrm>
              <a:off x="3714407" y="6237735"/>
              <a:ext cx="2218610" cy="1040109"/>
            </a:xfrm>
            <a:prstGeom prst="diamond">
              <a:avLst/>
            </a:prstGeom>
            <a:ln w="19050">
              <a:solidFill>
                <a:schemeClr val="tx1"/>
              </a:solidFill>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是否满足</a:t>
              </a:r>
              <a:endParaRPr kumimoji="1" lang="en-US" altLang="zh-CN" sz="1200" dirty="0">
                <a:latin typeface="黑体" panose="02010609060101010101" pitchFamily="49" charset="-122"/>
                <a:ea typeface="黑体" panose="02010609060101010101" pitchFamily="49" charset="-122"/>
              </a:endParaRPr>
            </a:p>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减排比例、空气质量改善</a:t>
              </a:r>
              <a:endParaRPr kumimoji="1" lang="en-US" altLang="zh-CN" sz="1200" dirty="0">
                <a:latin typeface="黑体" panose="02010609060101010101" pitchFamily="49" charset="-122"/>
                <a:ea typeface="黑体" panose="02010609060101010101" pitchFamily="49" charset="-122"/>
              </a:endParaRPr>
            </a:p>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要求</a:t>
              </a:r>
            </a:p>
          </p:txBody>
        </p:sp>
        <p:cxnSp>
          <p:nvCxnSpPr>
            <p:cNvPr id="48" name="直线箭头连接符 95"/>
            <p:cNvCxnSpPr/>
            <p:nvPr/>
          </p:nvCxnSpPr>
          <p:spPr>
            <a:xfrm>
              <a:off x="4839458" y="5670404"/>
              <a:ext cx="0" cy="5673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线箭头连接符 97"/>
            <p:cNvCxnSpPr>
              <a:stCxn id="47" idx="2"/>
            </p:cNvCxnSpPr>
            <p:nvPr/>
          </p:nvCxnSpPr>
          <p:spPr>
            <a:xfrm>
              <a:off x="4823235" y="7277844"/>
              <a:ext cx="0" cy="3452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4218247" y="7658263"/>
              <a:ext cx="1263415" cy="37602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a:latin typeface="黑体" panose="02010609060101010101" pitchFamily="49" charset="-122"/>
                  <a:ea typeface="黑体" panose="02010609060101010101" pitchFamily="49" charset="-122"/>
                </a:rPr>
                <a:t>重污染应急预案</a:t>
              </a:r>
              <a:endParaRPr kumimoji="1" lang="en-US" altLang="zh-CN" sz="1200" dirty="0">
                <a:latin typeface="黑体" panose="02010609060101010101" pitchFamily="49" charset="-122"/>
                <a:ea typeface="黑体" panose="02010609060101010101" pitchFamily="49" charset="-122"/>
              </a:endParaRPr>
            </a:p>
          </p:txBody>
        </p:sp>
        <p:cxnSp>
          <p:nvCxnSpPr>
            <p:cNvPr id="51" name="直接连接符 16"/>
            <p:cNvCxnSpPr/>
            <p:nvPr/>
          </p:nvCxnSpPr>
          <p:spPr>
            <a:xfrm>
              <a:off x="6390099" y="4654484"/>
              <a:ext cx="0" cy="2095609"/>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52" name="直接连接符 15"/>
            <p:cNvCxnSpPr/>
            <p:nvPr/>
          </p:nvCxnSpPr>
          <p:spPr>
            <a:xfrm flipH="1">
              <a:off x="5933018" y="6752292"/>
              <a:ext cx="459944" cy="0"/>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53" name="直线箭头连接符 106"/>
            <p:cNvCxnSpPr>
              <a:endCxn id="43" idx="3"/>
            </p:cNvCxnSpPr>
            <p:nvPr/>
          </p:nvCxnSpPr>
          <p:spPr>
            <a:xfrm flipH="1">
              <a:off x="5576132" y="4654484"/>
              <a:ext cx="81396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文本框 124"/>
            <p:cNvSpPr txBox="1">
              <a:spLocks noChangeArrowheads="1"/>
            </p:cNvSpPr>
            <p:nvPr/>
          </p:nvSpPr>
          <p:spPr bwMode="auto">
            <a:xfrm>
              <a:off x="6104066" y="5298013"/>
              <a:ext cx="485261" cy="38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 typeface="Arial" pitchFamily="34" charset="0"/>
                <a:buNone/>
              </a:pPr>
              <a:r>
                <a:rPr kumimoji="1" lang="zh-CN" altLang="en-US" sz="1200">
                  <a:latin typeface="黑体" pitchFamily="49" charset="-122"/>
                  <a:ea typeface="黑体" pitchFamily="49" charset="-122"/>
                </a:rPr>
                <a:t>否</a:t>
              </a:r>
            </a:p>
          </p:txBody>
        </p:sp>
        <p:sp>
          <p:nvSpPr>
            <p:cNvPr id="55" name="文本框 125"/>
            <p:cNvSpPr txBox="1">
              <a:spLocks noChangeArrowheads="1"/>
            </p:cNvSpPr>
            <p:nvPr/>
          </p:nvSpPr>
          <p:spPr bwMode="auto">
            <a:xfrm>
              <a:off x="4853383" y="7244554"/>
              <a:ext cx="485261" cy="38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 typeface="Arial" pitchFamily="34" charset="0"/>
                <a:buNone/>
              </a:pPr>
              <a:r>
                <a:rPr kumimoji="1" lang="zh-CN" altLang="en-US" sz="1200">
                  <a:latin typeface="黑体" pitchFamily="49" charset="-122"/>
                  <a:ea typeface="黑体" pitchFamily="49" charset="-122"/>
                </a:rPr>
                <a:t>是</a:t>
              </a:r>
            </a:p>
          </p:txBody>
        </p:sp>
        <p:cxnSp>
          <p:nvCxnSpPr>
            <p:cNvPr id="56" name="直线连接符 113"/>
            <p:cNvCxnSpPr>
              <a:stCxn id="61" idx="0"/>
            </p:cNvCxnSpPr>
            <p:nvPr/>
          </p:nvCxnSpPr>
          <p:spPr>
            <a:xfrm flipV="1">
              <a:off x="2235298" y="2376362"/>
              <a:ext cx="4793189" cy="879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直线连接符 116"/>
            <p:cNvCxnSpPr/>
            <p:nvPr/>
          </p:nvCxnSpPr>
          <p:spPr>
            <a:xfrm flipV="1">
              <a:off x="2254419" y="3495633"/>
              <a:ext cx="4744486" cy="39581"/>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直线连接符 119"/>
            <p:cNvCxnSpPr/>
            <p:nvPr/>
          </p:nvCxnSpPr>
          <p:spPr>
            <a:xfrm>
              <a:off x="2297360" y="5815535"/>
              <a:ext cx="4731127"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文本框 129"/>
            <p:cNvSpPr txBox="1"/>
            <p:nvPr/>
          </p:nvSpPr>
          <p:spPr>
            <a:xfrm>
              <a:off x="2115279" y="3752911"/>
              <a:ext cx="277505" cy="2084614"/>
            </a:xfrm>
            <a:prstGeom prst="rect">
              <a:avLst/>
            </a:prstGeom>
            <a:noFill/>
          </p:spPr>
          <p:txBody>
            <a:bodyPr vert="eaVert">
              <a:spAutoFit/>
            </a:bodyPr>
            <a:lstStyle/>
            <a:p>
              <a:pPr eaLnBrk="1" fontAlgn="auto" hangingPunct="1">
                <a:spcBef>
                  <a:spcPts val="0"/>
                </a:spcBef>
                <a:spcAft>
                  <a:spcPts val="0"/>
                </a:spcAft>
                <a:buFont typeface="Arial" panose="020B0604020202020204" pitchFamily="34" charset="0"/>
                <a:buNone/>
                <a:defRPr/>
              </a:pPr>
              <a:r>
                <a:rPr kumimoji="1" lang="zh-CN" altLang="en-US" dirty="0">
                  <a:solidFill>
                    <a:srgbClr val="FF0000"/>
                  </a:solidFill>
                  <a:latin typeface="黑体" panose="02010609060101010101" pitchFamily="49" charset="-122"/>
                  <a:ea typeface="黑体" panose="02010609060101010101" pitchFamily="49" charset="-122"/>
                </a:rPr>
                <a:t>应急预案措施</a:t>
              </a:r>
            </a:p>
          </p:txBody>
        </p:sp>
        <p:sp>
          <p:nvSpPr>
            <p:cNvPr id="60" name="文本框 130"/>
            <p:cNvSpPr txBox="1"/>
            <p:nvPr/>
          </p:nvSpPr>
          <p:spPr>
            <a:xfrm>
              <a:off x="2115280" y="6191558"/>
              <a:ext cx="277505" cy="1614036"/>
            </a:xfrm>
            <a:prstGeom prst="rect">
              <a:avLst/>
            </a:prstGeom>
            <a:noFill/>
          </p:spPr>
          <p:txBody>
            <a:bodyPr vert="eaVert">
              <a:spAutoFit/>
            </a:bodyPr>
            <a:lstStyle/>
            <a:p>
              <a:pPr eaLnBrk="1" fontAlgn="auto" hangingPunct="1">
                <a:spcBef>
                  <a:spcPts val="0"/>
                </a:spcBef>
                <a:spcAft>
                  <a:spcPts val="0"/>
                </a:spcAft>
                <a:buFont typeface="Arial" panose="020B0604020202020204" pitchFamily="34" charset="0"/>
                <a:buNone/>
                <a:defRPr/>
              </a:pPr>
              <a:r>
                <a:rPr kumimoji="1" lang="zh-CN" altLang="en-US" dirty="0">
                  <a:solidFill>
                    <a:srgbClr val="FF0000"/>
                  </a:solidFill>
                  <a:latin typeface="黑体" panose="02010609060101010101" pitchFamily="49" charset="-122"/>
                  <a:ea typeface="黑体" panose="02010609060101010101" pitchFamily="49" charset="-122"/>
                </a:rPr>
                <a:t>预案评估</a:t>
              </a:r>
            </a:p>
          </p:txBody>
        </p:sp>
        <p:sp>
          <p:nvSpPr>
            <p:cNvPr id="61" name="文本框 131"/>
            <p:cNvSpPr txBox="1"/>
            <p:nvPr/>
          </p:nvSpPr>
          <p:spPr>
            <a:xfrm>
              <a:off x="1994793" y="2385158"/>
              <a:ext cx="481009" cy="1317177"/>
            </a:xfrm>
            <a:prstGeom prst="rect">
              <a:avLst/>
            </a:prstGeom>
            <a:noFill/>
          </p:spPr>
          <p:txBody>
            <a:bodyPr vert="eaVert">
              <a:spAutoFit/>
            </a:bodyPr>
            <a:lstStyle/>
            <a:p>
              <a:pPr eaLnBrk="1" fontAlgn="auto" hangingPunct="1">
                <a:spcBef>
                  <a:spcPts val="0"/>
                </a:spcBef>
                <a:spcAft>
                  <a:spcPts val="0"/>
                </a:spcAft>
                <a:buFont typeface="Arial" panose="020B0604020202020204" pitchFamily="34" charset="0"/>
                <a:buNone/>
                <a:defRPr/>
              </a:pPr>
              <a:r>
                <a:rPr kumimoji="1" lang="zh-CN" altLang="en-US" dirty="0">
                  <a:solidFill>
                    <a:srgbClr val="FF0000"/>
                  </a:solidFill>
                  <a:latin typeface="黑体" panose="02010609060101010101" pitchFamily="49" charset="-122"/>
                  <a:ea typeface="黑体" panose="02010609060101010101" pitchFamily="49" charset="-122"/>
                </a:rPr>
                <a:t>应急预案清单</a:t>
              </a:r>
            </a:p>
          </p:txBody>
        </p:sp>
        <p:sp>
          <p:nvSpPr>
            <p:cNvPr id="62" name="文本框 132"/>
            <p:cNvSpPr txBox="1"/>
            <p:nvPr/>
          </p:nvSpPr>
          <p:spPr>
            <a:xfrm>
              <a:off x="2118142" y="617195"/>
              <a:ext cx="277505" cy="1614036"/>
            </a:xfrm>
            <a:prstGeom prst="rect">
              <a:avLst/>
            </a:prstGeom>
            <a:noFill/>
          </p:spPr>
          <p:txBody>
            <a:bodyPr vert="eaVert">
              <a:spAutoFit/>
            </a:bodyPr>
            <a:lstStyle/>
            <a:p>
              <a:pPr eaLnBrk="1" fontAlgn="auto" hangingPunct="1">
                <a:spcBef>
                  <a:spcPts val="0"/>
                </a:spcBef>
                <a:spcAft>
                  <a:spcPts val="0"/>
                </a:spcAft>
                <a:buFont typeface="Arial" panose="020B0604020202020204" pitchFamily="34" charset="0"/>
                <a:buNone/>
                <a:defRPr/>
              </a:pPr>
              <a:r>
                <a:rPr kumimoji="1" lang="zh-CN" altLang="en-US" dirty="0">
                  <a:solidFill>
                    <a:srgbClr val="FF0000"/>
                  </a:solidFill>
                  <a:latin typeface="黑体" panose="02010609060101010101" pitchFamily="49" charset="-122"/>
                  <a:ea typeface="黑体" panose="02010609060101010101" pitchFamily="49" charset="-122"/>
                </a:rPr>
                <a:t>基本情况</a:t>
              </a:r>
            </a:p>
          </p:txBody>
        </p:sp>
        <p:sp>
          <p:nvSpPr>
            <p:cNvPr id="63" name="矩形 62"/>
            <p:cNvSpPr/>
            <p:nvPr/>
          </p:nvSpPr>
          <p:spPr>
            <a:xfrm>
              <a:off x="3572226" y="5327366"/>
              <a:ext cx="1971462" cy="376023"/>
            </a:xfrm>
            <a:prstGeom prst="rect">
              <a:avLst/>
            </a:prstGeom>
            <a:noFill/>
            <a:ln w="19050">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制定各预警等级应急预案</a:t>
              </a:r>
              <a:endParaRPr kumimoji="1" lang="en-US" altLang="zh-CN" sz="1200" dirty="0">
                <a:latin typeface="黑体" panose="02010609060101010101" pitchFamily="49" charset="-122"/>
                <a:ea typeface="黑体" panose="02010609060101010101" pitchFamily="49" charset="-122"/>
              </a:endParaRPr>
            </a:p>
          </p:txBody>
        </p:sp>
        <p:sp>
          <p:nvSpPr>
            <p:cNvPr id="64" name="矩形 63"/>
            <p:cNvSpPr/>
            <p:nvPr/>
          </p:nvSpPr>
          <p:spPr>
            <a:xfrm>
              <a:off x="2624664" y="5927683"/>
              <a:ext cx="822556" cy="283665"/>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清单核算</a:t>
              </a:r>
            </a:p>
          </p:txBody>
        </p:sp>
        <p:sp>
          <p:nvSpPr>
            <p:cNvPr id="65" name="矩形 64"/>
            <p:cNvSpPr/>
            <p:nvPr/>
          </p:nvSpPr>
          <p:spPr>
            <a:xfrm>
              <a:off x="2624664" y="6352081"/>
              <a:ext cx="814922" cy="400211"/>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Font typeface="Arial" panose="020B0604020202020204" pitchFamily="34" charset="0"/>
                <a:buNone/>
                <a:defRPr/>
              </a:pPr>
              <a:r>
                <a:rPr kumimoji="1" lang="zh-CN" altLang="en-US" sz="1200" dirty="0">
                  <a:latin typeface="黑体" panose="02010609060101010101" pitchFamily="49" charset="-122"/>
                  <a:ea typeface="黑体" panose="02010609060101010101" pitchFamily="49" charset="-122"/>
                </a:rPr>
                <a:t>空气质量模拟</a:t>
              </a:r>
            </a:p>
          </p:txBody>
        </p:sp>
        <p:cxnSp>
          <p:nvCxnSpPr>
            <p:cNvPr id="66" name="直线箭头连接符 148"/>
            <p:cNvCxnSpPr/>
            <p:nvPr/>
          </p:nvCxnSpPr>
          <p:spPr>
            <a:xfrm>
              <a:off x="3721087" y="6083808"/>
              <a:ext cx="109737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连接符 18"/>
            <p:cNvCxnSpPr/>
            <p:nvPr/>
          </p:nvCxnSpPr>
          <p:spPr>
            <a:xfrm>
              <a:off x="3721087" y="5980458"/>
              <a:ext cx="0" cy="554138"/>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68" name="直接连接符 71"/>
            <p:cNvCxnSpPr/>
            <p:nvPr/>
          </p:nvCxnSpPr>
          <p:spPr>
            <a:xfrm>
              <a:off x="3458671" y="5987054"/>
              <a:ext cx="267187" cy="0"/>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69" name="直接连接符 71"/>
            <p:cNvCxnSpPr/>
            <p:nvPr/>
          </p:nvCxnSpPr>
          <p:spPr>
            <a:xfrm>
              <a:off x="3447220" y="6519202"/>
              <a:ext cx="267187" cy="0"/>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sp>
          <p:nvSpPr>
            <p:cNvPr id="70" name="文本框 140"/>
            <p:cNvSpPr txBox="1">
              <a:spLocks noChangeArrowheads="1"/>
            </p:cNvSpPr>
            <p:nvPr/>
          </p:nvSpPr>
          <p:spPr bwMode="auto">
            <a:xfrm>
              <a:off x="3957716" y="6040486"/>
              <a:ext cx="485261" cy="38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spcBef>
                  <a:spcPct val="0"/>
                </a:spcBef>
                <a:buFont typeface="Arial" pitchFamily="34" charset="0"/>
                <a:buNone/>
              </a:pPr>
              <a:r>
                <a:rPr kumimoji="1" lang="zh-CN" altLang="en-US" sz="1200">
                  <a:latin typeface="黑体" pitchFamily="49" charset="-122"/>
                  <a:ea typeface="黑体" pitchFamily="49" charset="-122"/>
                </a:rPr>
                <a:t>评估</a:t>
              </a:r>
            </a:p>
          </p:txBody>
        </p:sp>
      </p:grpSp>
      <p:cxnSp>
        <p:nvCxnSpPr>
          <p:cNvPr id="72" name="直接连接符 71"/>
          <p:cNvCxnSpPr/>
          <p:nvPr/>
        </p:nvCxnSpPr>
        <p:spPr>
          <a:xfrm flipH="1">
            <a:off x="1035734" y="4152342"/>
            <a:ext cx="1" cy="14303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395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7140" y="275503"/>
            <a:ext cx="3092513" cy="646331"/>
          </a:xfrm>
          <a:prstGeom prst="rect">
            <a:avLst/>
          </a:prstGeom>
        </p:spPr>
        <p:txBody>
          <a:bodyPr wrap="none">
            <a:spAutoFit/>
          </a:bodyPr>
          <a:lstStyle/>
          <a:p>
            <a:pPr>
              <a:defRPr/>
            </a:pPr>
            <a:r>
              <a:rPr lang="zh-CN" altLang="en-US" sz="3600" b="1" dirty="0">
                <a:solidFill>
                  <a:schemeClr val="bg1"/>
                </a:solidFill>
                <a:latin typeface="微软雅黑" panose="020B0503020204020204" pitchFamily="34" charset="-122"/>
                <a:ea typeface="微软雅黑" panose="020B0503020204020204" pitchFamily="34" charset="-122"/>
              </a:rPr>
              <a:t> 减排技术方法</a:t>
            </a:r>
          </a:p>
        </p:txBody>
      </p:sp>
      <p:graphicFrame>
        <p:nvGraphicFramePr>
          <p:cNvPr id="3" name="表格 2"/>
          <p:cNvGraphicFramePr>
            <a:graphicFrameLocks noGrp="1"/>
          </p:cNvGraphicFramePr>
          <p:nvPr>
            <p:extLst>
              <p:ext uri="{D42A27DB-BD31-4B8C-83A1-F6EECF244321}">
                <p14:modId xmlns:p14="http://schemas.microsoft.com/office/powerpoint/2010/main" val="3078228016"/>
              </p:ext>
            </p:extLst>
          </p:nvPr>
        </p:nvGraphicFramePr>
        <p:xfrm>
          <a:off x="1380475" y="1147794"/>
          <a:ext cx="9140040" cy="5515925"/>
        </p:xfrm>
        <a:graphic>
          <a:graphicData uri="http://schemas.openxmlformats.org/drawingml/2006/table">
            <a:tbl>
              <a:tblPr firstRow="1" bandRow="1">
                <a:tableStyleId>{5C22544A-7EE6-4342-B048-85BDC9FD1C3A}</a:tableStyleId>
              </a:tblPr>
              <a:tblGrid>
                <a:gridCol w="3673306">
                  <a:extLst>
                    <a:ext uri="{9D8B030D-6E8A-4147-A177-3AD203B41FA5}">
                      <a16:colId xmlns:a16="http://schemas.microsoft.com/office/drawing/2014/main" val="20000"/>
                    </a:ext>
                  </a:extLst>
                </a:gridCol>
                <a:gridCol w="2420054">
                  <a:extLst>
                    <a:ext uri="{9D8B030D-6E8A-4147-A177-3AD203B41FA5}">
                      <a16:colId xmlns:a16="http://schemas.microsoft.com/office/drawing/2014/main" val="20001"/>
                    </a:ext>
                  </a:extLst>
                </a:gridCol>
                <a:gridCol w="3046680">
                  <a:extLst>
                    <a:ext uri="{9D8B030D-6E8A-4147-A177-3AD203B41FA5}">
                      <a16:colId xmlns:a16="http://schemas.microsoft.com/office/drawing/2014/main" val="20002"/>
                    </a:ext>
                  </a:extLst>
                </a:gridCol>
              </a:tblGrid>
              <a:tr h="523689">
                <a:tc>
                  <a:txBody>
                    <a:bodyPr/>
                    <a:lstStyle/>
                    <a:p>
                      <a:pPr algn="ctr"/>
                      <a:r>
                        <a:rPr lang="zh-CN" altLang="en-US" sz="2000" dirty="0">
                          <a:latin typeface="微软雅黑" panose="020B0503020204020204" pitchFamily="34" charset="-122"/>
                          <a:ea typeface="微软雅黑" panose="020B0503020204020204" pitchFamily="34" charset="-122"/>
                          <a:cs typeface="SimHei" charset="-122"/>
                        </a:rPr>
                        <a:t>行业特点</a:t>
                      </a:r>
                    </a:p>
                  </a:txBody>
                  <a:tcPr marT="45714" marB="45714" anchor="ctr">
                    <a:lnB w="19050" cap="flat" cmpd="sng" algn="ctr">
                      <a:solidFill>
                        <a:schemeClr val="bg1"/>
                      </a:solidFill>
                      <a:prstDash val="solid"/>
                      <a:round/>
                      <a:headEnd type="none" w="med" len="med"/>
                      <a:tailEnd type="none" w="med" len="med"/>
                    </a:lnB>
                  </a:tcPr>
                </a:tc>
                <a:tc>
                  <a:txBody>
                    <a:bodyPr/>
                    <a:lstStyle/>
                    <a:p>
                      <a:pPr algn="ctr"/>
                      <a:r>
                        <a:rPr lang="zh-CN" altLang="en-US" sz="2000" dirty="0">
                          <a:latin typeface="微软雅黑" panose="020B0503020204020204" pitchFamily="34" charset="-122"/>
                          <a:ea typeface="微软雅黑" panose="020B0503020204020204" pitchFamily="34" charset="-122"/>
                          <a:cs typeface="SimHei" charset="-122"/>
                        </a:rPr>
                        <a:t>减排措施</a:t>
                      </a:r>
                    </a:p>
                  </a:txBody>
                  <a:tcPr marT="45714" marB="45714" anchor="ctr">
                    <a:lnB w="19050" cap="flat" cmpd="sng" algn="ctr">
                      <a:solidFill>
                        <a:schemeClr val="bg1"/>
                      </a:solidFill>
                      <a:prstDash val="solid"/>
                      <a:round/>
                      <a:headEnd type="none" w="med" len="med"/>
                      <a:tailEnd type="none" w="med" len="med"/>
                    </a:lnB>
                  </a:tcPr>
                </a:tc>
                <a:tc>
                  <a:txBody>
                    <a:bodyPr/>
                    <a:lstStyle/>
                    <a:p>
                      <a:pPr algn="ctr"/>
                      <a:r>
                        <a:rPr lang="zh-CN" altLang="en-US" sz="2000" dirty="0">
                          <a:latin typeface="微软雅黑" panose="020B0503020204020204" pitchFamily="34" charset="-122"/>
                          <a:ea typeface="微软雅黑" panose="020B0503020204020204" pitchFamily="34" charset="-122"/>
                          <a:cs typeface="SimHei" charset="-122"/>
                        </a:rPr>
                        <a:t>行业列举</a:t>
                      </a:r>
                    </a:p>
                  </a:txBody>
                  <a:tcPr marT="45714" marB="45714"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91544">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产能严重过剩且生产工艺可间歇式生产</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lnT w="19050" cap="flat" cmpd="sng" algn="ctr">
                      <a:solidFill>
                        <a:schemeClr val="bg1"/>
                      </a:solidFill>
                      <a:prstDash val="solid"/>
                      <a:round/>
                      <a:headEnd type="none" w="med" len="med"/>
                      <a:tailEnd type="none" w="med" len="med"/>
                    </a:lnT>
                  </a:tcPr>
                </a:tc>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季节性错峰生产</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lnT w="19050" cap="flat" cmpd="sng" algn="ctr">
                      <a:solidFill>
                        <a:schemeClr val="bg1"/>
                      </a:solidFill>
                      <a:prstDash val="solid"/>
                      <a:round/>
                      <a:headEnd type="none" w="med" len="med"/>
                      <a:tailEnd type="none" w="med" len="med"/>
                    </a:lnT>
                  </a:tcPr>
                </a:tc>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水泥、铸造、制药、农药</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710526">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产能过剩、企业启停周期长且启停期间污染排放明显增加</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根据市场供求关系，采取轮流错峰生产</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钢铁行业、砖瓦窑</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extLst>
                  <a:ext uri="{0D108BD9-81ED-4DB2-BD59-A6C34878D82A}">
                    <a16:rowId xmlns:a16="http://schemas.microsoft.com/office/drawing/2014/main" val="10002"/>
                  </a:ext>
                </a:extLst>
              </a:tr>
              <a:tr h="648929">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市场供需基本平衡或供需紧张且启停较容易</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实施停限产</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印刷、废塑料加工、混凝土搅拌</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extLst>
                  <a:ext uri="{0D108BD9-81ED-4DB2-BD59-A6C34878D82A}">
                    <a16:rowId xmlns:a16="http://schemas.microsoft.com/office/drawing/2014/main" val="10003"/>
                  </a:ext>
                </a:extLst>
              </a:tr>
              <a:tr h="437213">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部分工序排放贡献大</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停限产部分工序</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喷涂、烘干</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extLst>
                  <a:ext uri="{0D108BD9-81ED-4DB2-BD59-A6C34878D82A}">
                    <a16:rowId xmlns:a16="http://schemas.microsoft.com/office/drawing/2014/main" val="10004"/>
                  </a:ext>
                </a:extLst>
              </a:tr>
              <a:tr h="747252">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生产工艺为连续生产无法停产，但通过降低负荷能够减少污染排放</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长期降低生产负荷</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dirty="0">
                          <a:latin typeface="微软雅黑" panose="020B0503020204020204" pitchFamily="34" charset="-122"/>
                          <a:ea typeface="微软雅黑" panose="020B0503020204020204" pitchFamily="34" charset="-122"/>
                          <a:cs typeface="SimHei" charset="-122"/>
                        </a:rPr>
                        <a:t>焦化行业季节性降低生产负荷</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extLst>
                  <a:ext uri="{0D108BD9-81ED-4DB2-BD59-A6C34878D82A}">
                    <a16:rowId xmlns:a16="http://schemas.microsoft.com/office/drawing/2014/main" val="10005"/>
                  </a:ext>
                </a:extLst>
              </a:tr>
              <a:tr h="600763">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生产工艺为连续生产且负荷很难降低</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tc>
                  <a:txBody>
                    <a:bodyPr/>
                    <a:lstStyle/>
                    <a:p>
                      <a:pPr algn="l"/>
                      <a:r>
                        <a:rPr lang="zh-CN" altLang="zh-CN" sz="1400" dirty="0">
                          <a:latin typeface="微软雅黑" panose="020B0503020204020204" pitchFamily="34" charset="-122"/>
                          <a:ea typeface="微软雅黑" panose="020B0503020204020204" pitchFamily="34" charset="-122"/>
                          <a:cs typeface="SimHei" charset="-122"/>
                        </a:rPr>
                        <a:t>提高治污设备运行效率</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dirty="0">
                          <a:latin typeface="微软雅黑" panose="020B0503020204020204" pitchFamily="34" charset="-122"/>
                          <a:ea typeface="微软雅黑" panose="020B0503020204020204" pitchFamily="34" charset="-122"/>
                          <a:cs typeface="SimHei" charset="-122"/>
                        </a:rPr>
                        <a:t>平板玻璃</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extLst>
                  <a:ext uri="{0D108BD9-81ED-4DB2-BD59-A6C34878D82A}">
                    <a16:rowId xmlns:a16="http://schemas.microsoft.com/office/drawing/2014/main" val="10006"/>
                  </a:ext>
                </a:extLst>
              </a:tr>
              <a:tr h="553841">
                <a:tc>
                  <a:txBody>
                    <a:bodyPr/>
                    <a:lstStyle/>
                    <a:p>
                      <a:pPr algn="l"/>
                      <a:r>
                        <a:rPr lang="zh-CN" altLang="en-US" sz="1400" dirty="0">
                          <a:latin typeface="微软雅黑" panose="020B0503020204020204" pitchFamily="34" charset="-122"/>
                          <a:ea typeface="微软雅黑" panose="020B0503020204020204" pitchFamily="34" charset="-122"/>
                          <a:cs typeface="SimHei" charset="-122"/>
                        </a:rPr>
                        <a:t>污染排放突出的机动车</a:t>
                      </a:r>
                    </a:p>
                  </a:txBody>
                  <a:tcPr marT="45714" marB="45714" anchor="ctr"/>
                </a:tc>
                <a:tc>
                  <a:txBody>
                    <a:bodyPr/>
                    <a:lstStyle/>
                    <a:p>
                      <a:pPr algn="l"/>
                      <a:r>
                        <a:rPr lang="zh-CN" altLang="en-US" sz="1400" dirty="0">
                          <a:latin typeface="微软雅黑" panose="020B0503020204020204" pitchFamily="34" charset="-122"/>
                          <a:ea typeface="微软雅黑" panose="020B0503020204020204" pitchFamily="34" charset="-122"/>
                          <a:cs typeface="SimHei" charset="-122"/>
                        </a:rPr>
                        <a:t>企业错峰运输</a:t>
                      </a:r>
                    </a:p>
                  </a:txBody>
                  <a:tcPr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a:latin typeface="微软雅黑" panose="020B0503020204020204" pitchFamily="34" charset="-122"/>
                          <a:ea typeface="微软雅黑" panose="020B0503020204020204" pitchFamily="34" charset="-122"/>
                          <a:cs typeface="SimHei" charset="-122"/>
                        </a:rPr>
                        <a:t>重型载货汽车</a:t>
                      </a:r>
                    </a:p>
                  </a:txBody>
                  <a:tcPr marT="45714" marB="45714" anchor="ctr"/>
                </a:tc>
                <a:extLst>
                  <a:ext uri="{0D108BD9-81ED-4DB2-BD59-A6C34878D82A}">
                    <a16:rowId xmlns:a16="http://schemas.microsoft.com/office/drawing/2014/main" val="10007"/>
                  </a:ext>
                </a:extLst>
              </a:tr>
              <a:tr h="70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a:solidFill>
                            <a:schemeClr val="dk1"/>
                          </a:solidFill>
                          <a:latin typeface="微软雅黑" panose="020B0503020204020204" pitchFamily="34" charset="-122"/>
                          <a:ea typeface="微软雅黑" panose="020B0503020204020204" pitchFamily="34" charset="-122"/>
                          <a:cs typeface="SimHei" charset="-122"/>
                        </a:rPr>
                        <a:t>暂无法采取应急管控措施</a:t>
                      </a:r>
                    </a:p>
                  </a:txBody>
                  <a:tcPr marT="45714" marB="45714" anchor="ctr"/>
                </a:tc>
                <a:tc>
                  <a:txBody>
                    <a:bodyPr/>
                    <a:lstStyle/>
                    <a:p>
                      <a:pPr marL="0" algn="l" defTabSz="914400" rtl="0" eaLnBrk="1" latinLnBrk="0" hangingPunct="1"/>
                      <a:r>
                        <a:rPr lang="zh-CN" altLang="en-US" sz="1400" kern="1200" dirty="0">
                          <a:solidFill>
                            <a:schemeClr val="dk1"/>
                          </a:solidFill>
                          <a:latin typeface="微软雅黑" panose="020B0503020204020204" pitchFamily="34" charset="-122"/>
                          <a:ea typeface="微软雅黑" panose="020B0503020204020204" pitchFamily="34" charset="-122"/>
                          <a:cs typeface="SimHei" charset="-122"/>
                        </a:rPr>
                        <a:t>不采取应急管控</a:t>
                      </a:r>
                    </a:p>
                  </a:txBody>
                  <a:tcPr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a:solidFill>
                            <a:schemeClr val="dk1"/>
                          </a:solidFill>
                          <a:latin typeface="微软雅黑" panose="020B0503020204020204" pitchFamily="34" charset="-122"/>
                          <a:ea typeface="微软雅黑" panose="020B0503020204020204" pitchFamily="34" charset="-122"/>
                          <a:cs typeface="SimHei" charset="-122"/>
                        </a:rPr>
                        <a:t>采暖锅炉、民用散煤、达到超低排放的火电企业、生活</a:t>
                      </a:r>
                      <a:r>
                        <a:rPr lang="en-US" altLang="en-US" sz="1400" kern="1200" dirty="0">
                          <a:solidFill>
                            <a:schemeClr val="dk1"/>
                          </a:solidFill>
                          <a:latin typeface="微软雅黑" panose="020B0503020204020204" pitchFamily="34" charset="-122"/>
                          <a:ea typeface="微软雅黑" panose="020B0503020204020204" pitchFamily="34" charset="-122"/>
                          <a:cs typeface="SimHei" charset="-122"/>
                        </a:rPr>
                        <a:t>VOCs</a:t>
                      </a:r>
                      <a:r>
                        <a:rPr lang="zh-CN" altLang="en-US" sz="1400" kern="1200" dirty="0">
                          <a:solidFill>
                            <a:schemeClr val="dk1"/>
                          </a:solidFill>
                          <a:latin typeface="微软雅黑" panose="020B0503020204020204" pitchFamily="34" charset="-122"/>
                          <a:ea typeface="微软雅黑" panose="020B0503020204020204" pitchFamily="34" charset="-122"/>
                          <a:cs typeface="SimHei" charset="-122"/>
                        </a:rPr>
                        <a:t>排放</a:t>
                      </a:r>
                      <a:endParaRPr lang="zh-CN" altLang="en-US" sz="1400" dirty="0">
                        <a:latin typeface="微软雅黑" panose="020B0503020204020204" pitchFamily="34" charset="-122"/>
                        <a:ea typeface="微软雅黑" panose="020B0503020204020204" pitchFamily="34" charset="-122"/>
                        <a:cs typeface="SimHei" charset="-122"/>
                      </a:endParaRPr>
                    </a:p>
                  </a:txBody>
                  <a:tcPr marT="45714" marB="45714"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74268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7140" y="299253"/>
            <a:ext cx="9470862" cy="615553"/>
          </a:xfrm>
          <a:prstGeom prst="rect">
            <a:avLst/>
          </a:prstGeom>
        </p:spPr>
        <p:txBody>
          <a:bodyPr wrap="none">
            <a:spAutoFit/>
          </a:bodyPr>
          <a:lstStyle/>
          <a:p>
            <a:pPr>
              <a:defRPr/>
            </a:pPr>
            <a:r>
              <a:rPr lang="zh-CN" altLang="en-US" sz="3400" b="1" dirty="0">
                <a:solidFill>
                  <a:schemeClr val="bg1"/>
                </a:solidFill>
                <a:latin typeface="微软雅黑" panose="020B0503020204020204" pitchFamily="34" charset="-122"/>
                <a:ea typeface="微软雅黑" panose="020B0503020204020204" pitchFamily="34" charset="-122"/>
              </a:rPr>
              <a:t> 典型行业企业重污染应急预案“一厂一策”案例</a:t>
            </a:r>
          </a:p>
        </p:txBody>
      </p:sp>
      <p:sp>
        <p:nvSpPr>
          <p:cNvPr id="4" name="TextBox 8"/>
          <p:cNvSpPr txBox="1"/>
          <p:nvPr/>
        </p:nvSpPr>
        <p:spPr>
          <a:xfrm>
            <a:off x="513210" y="1094379"/>
            <a:ext cx="6169025" cy="830263"/>
          </a:xfrm>
          <a:prstGeom prst="rect">
            <a:avLst/>
          </a:prstGeom>
          <a:noFill/>
        </p:spPr>
        <p:txBody>
          <a:bodyPr>
            <a:spAutoFit/>
          </a:bodyPr>
          <a:lstStyle/>
          <a:p>
            <a:pPr eaLnBrk="1" fontAlgn="auto" hangingPunct="1">
              <a:spcBef>
                <a:spcPts val="0"/>
              </a:spcBef>
              <a:spcAft>
                <a:spcPts val="0"/>
              </a:spcAft>
              <a:buFont typeface="Arial" panose="020B0604020202020204" pitchFamily="34" charset="0"/>
              <a:buNone/>
              <a:defRPr/>
            </a:pPr>
            <a:r>
              <a:rPr lang="zh-CN" altLang="en-US" sz="2400" b="1" dirty="0">
                <a:solidFill>
                  <a:srgbClr val="FF0000"/>
                </a:solidFill>
                <a:latin typeface="微软雅黑" panose="020B0503020204020204" pitchFamily="34" charset="-122"/>
                <a:ea typeface="微软雅黑" panose="020B0503020204020204" pitchFamily="34" charset="-122"/>
              </a:rPr>
              <a:t>错峰生产</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霸州市胜芳联合化工有限公司</a:t>
            </a:r>
          </a:p>
          <a:p>
            <a:pPr eaLnBrk="1" fontAlgn="auto" hangingPunct="1">
              <a:spcBef>
                <a:spcPts val="0"/>
              </a:spcBef>
              <a:spcAft>
                <a:spcPts val="0"/>
              </a:spcAft>
              <a:buFont typeface="Arial" panose="020B0604020202020204" pitchFamily="34" charset="0"/>
              <a:buNone/>
              <a:defRPr/>
            </a:pP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5" name="文本框 3"/>
          <p:cNvSpPr txBox="1">
            <a:spLocks noChangeArrowheads="1"/>
          </p:cNvSpPr>
          <p:nvPr/>
        </p:nvSpPr>
        <p:spPr bwMode="auto">
          <a:xfrm>
            <a:off x="755278" y="1798867"/>
            <a:ext cx="85983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lnSpc>
                <a:spcPct val="150000"/>
              </a:lnSpc>
              <a:spcBef>
                <a:spcPct val="0"/>
              </a:spcBef>
              <a:buFont typeface="Arial" pitchFamily="34" charset="0"/>
              <a:buNone/>
            </a:pPr>
            <a:r>
              <a:rPr kumimoji="1" lang="zh-CN" altLang="en-US" sz="2000" b="1" dirty="0">
                <a:latin typeface="微软雅黑" panose="020B0503020204020204" pitchFamily="34" charset="-122"/>
                <a:ea typeface="微软雅黑" panose="020B0503020204020204" pitchFamily="34" charset="-122"/>
              </a:rPr>
              <a:t>企业基本情况：</a:t>
            </a:r>
            <a:endParaRPr kumimoji="1" lang="en-US" altLang="zh-CN" sz="2000" b="1"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itchFamily="34" charset="0"/>
              <a:buNone/>
            </a:pPr>
            <a:r>
              <a:rPr lang="zh-CN" altLang="en-US" sz="20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霸州市胜芳联合化工有限公司是一家专业从事甲醛生产的企业。主要的原辅材料为甲醇、乙醛、氢氧化钠。主要产品为甲醛，产能</a:t>
            </a:r>
            <a:r>
              <a:rPr lang="en-US" altLang="zh-CN" sz="1800" dirty="0">
                <a:latin typeface="微软雅黑" panose="020B0503020204020204" pitchFamily="34" charset="-122"/>
                <a:ea typeface="微软雅黑" panose="020B0503020204020204" pitchFamily="34" charset="-122"/>
              </a:rPr>
              <a:t>6</a:t>
            </a:r>
            <a:r>
              <a:rPr lang="zh-CN" altLang="zh-CN" sz="1800" dirty="0">
                <a:latin typeface="微软雅黑" panose="020B0503020204020204" pitchFamily="34" charset="-122"/>
                <a:ea typeface="微软雅黑" panose="020B0503020204020204" pitchFamily="34" charset="-122"/>
              </a:rPr>
              <a:t>万吨。</a:t>
            </a:r>
            <a:endParaRPr kumimoji="1" lang="zh-CN" altLang="en-US" sz="2000" b="1" dirty="0">
              <a:latin typeface="微软雅黑" panose="020B0503020204020204" pitchFamily="34" charset="-122"/>
              <a:ea typeface="微软雅黑" panose="020B0503020204020204" pitchFamily="34" charset="-122"/>
            </a:endParaRPr>
          </a:p>
        </p:txBody>
      </p:sp>
      <p:sp>
        <p:nvSpPr>
          <p:cNvPr id="6" name="Rectangle 1"/>
          <p:cNvSpPr>
            <a:spLocks noChangeArrowheads="1"/>
          </p:cNvSpPr>
          <p:nvPr/>
        </p:nvSpPr>
        <p:spPr bwMode="auto">
          <a:xfrm>
            <a:off x="755278" y="4977026"/>
            <a:ext cx="763542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nSpc>
                <a:spcPct val="150000"/>
              </a:lnSpc>
              <a:spcBef>
                <a:spcPct val="0"/>
              </a:spcBef>
              <a:buFont typeface="Arial" pitchFamily="34" charset="0"/>
              <a:buNone/>
            </a:pPr>
            <a:r>
              <a:rPr lang="zh-CN" altLang="zh-CN" sz="2000" b="1" dirty="0">
                <a:latin typeface="微软雅黑" panose="020B0503020204020204" pitchFamily="34" charset="-122"/>
                <a:ea typeface="微软雅黑" panose="020B0503020204020204" pitchFamily="34" charset="-122"/>
              </a:rPr>
              <a:t>应急减排措施</a:t>
            </a:r>
            <a:r>
              <a:rPr lang="zh-CN" altLang="en-US" sz="2000" b="1" dirty="0">
                <a:latin typeface="微软雅黑" panose="020B0503020204020204" pitchFamily="34" charset="-122"/>
                <a:ea typeface="微软雅黑" panose="020B0503020204020204" pitchFamily="34" charset="-122"/>
              </a:rPr>
              <a:t>：</a:t>
            </a:r>
            <a:endParaRPr lang="zh-CN" altLang="zh-CN" sz="2000" b="1" dirty="0">
              <a:latin typeface="微软雅黑" panose="020B0503020204020204" pitchFamily="34" charset="-122"/>
              <a:ea typeface="微软雅黑" panose="020B0503020204020204" pitchFamily="34" charset="-122"/>
            </a:endParaRPr>
          </a:p>
          <a:p>
            <a:pPr>
              <a:lnSpc>
                <a:spcPct val="150000"/>
              </a:lnSpc>
              <a:spcBef>
                <a:spcPct val="0"/>
              </a:spcBef>
              <a:buFont typeface="Arial" pitchFamily="34" charset="0"/>
              <a:buNone/>
            </a:pPr>
            <a:r>
              <a:rPr lang="en-US" altLang="zh-CN" sz="18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冬季采暖季实施错峰停产，停产时间为每年11月15日至次年3月15日。</a:t>
            </a:r>
          </a:p>
        </p:txBody>
      </p:sp>
      <p:sp>
        <p:nvSpPr>
          <p:cNvPr id="7" name="矩形 6"/>
          <p:cNvSpPr>
            <a:spLocks noChangeArrowheads="1"/>
          </p:cNvSpPr>
          <p:nvPr/>
        </p:nvSpPr>
        <p:spPr bwMode="auto">
          <a:xfrm>
            <a:off x="690191" y="3340920"/>
            <a:ext cx="22365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lnSpc>
                <a:spcPct val="150000"/>
              </a:lnSpc>
              <a:spcBef>
                <a:spcPct val="0"/>
              </a:spcBef>
              <a:buFont typeface="Arial" pitchFamily="34" charset="0"/>
              <a:buNone/>
            </a:pPr>
            <a:r>
              <a:rPr kumimoji="1" lang="zh-CN" altLang="en-US" sz="2000" b="1" dirty="0">
                <a:latin typeface="微软雅黑" panose="020B0503020204020204" pitchFamily="34" charset="-122"/>
                <a:ea typeface="微软雅黑" panose="020B0503020204020204" pitchFamily="34" charset="-122"/>
              </a:rPr>
              <a:t>污染物排放情况：</a:t>
            </a:r>
            <a:endParaRPr kumimoji="1" lang="en-US" altLang="zh-CN" sz="2000" b="1" dirty="0">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extLst>
              <p:ext uri="{D42A27DB-BD31-4B8C-83A1-F6EECF244321}">
                <p14:modId xmlns:p14="http://schemas.microsoft.com/office/powerpoint/2010/main" val="4263288392"/>
              </p:ext>
            </p:extLst>
          </p:nvPr>
        </p:nvGraphicFramePr>
        <p:xfrm>
          <a:off x="948953" y="3980683"/>
          <a:ext cx="7970740" cy="889962"/>
        </p:xfrm>
        <a:graphic>
          <a:graphicData uri="http://schemas.openxmlformats.org/drawingml/2006/table">
            <a:tbl>
              <a:tblPr firstRow="1" firstCol="1" bandRow="1">
                <a:tableStyleId>{5C22544A-7EE6-4342-B048-85BDC9FD1C3A}</a:tableStyleId>
              </a:tblPr>
              <a:tblGrid>
                <a:gridCol w="1812432">
                  <a:extLst>
                    <a:ext uri="{9D8B030D-6E8A-4147-A177-3AD203B41FA5}">
                      <a16:colId xmlns:a16="http://schemas.microsoft.com/office/drawing/2014/main" val="20000"/>
                    </a:ext>
                  </a:extLst>
                </a:gridCol>
                <a:gridCol w="1539577">
                  <a:extLst>
                    <a:ext uri="{9D8B030D-6E8A-4147-A177-3AD203B41FA5}">
                      <a16:colId xmlns:a16="http://schemas.microsoft.com/office/drawing/2014/main" val="20001"/>
                    </a:ext>
                  </a:extLst>
                </a:gridCol>
                <a:gridCol w="1539577">
                  <a:extLst>
                    <a:ext uri="{9D8B030D-6E8A-4147-A177-3AD203B41FA5}">
                      <a16:colId xmlns:a16="http://schemas.microsoft.com/office/drawing/2014/main" val="20002"/>
                    </a:ext>
                  </a:extLst>
                </a:gridCol>
                <a:gridCol w="1539577">
                  <a:extLst>
                    <a:ext uri="{9D8B030D-6E8A-4147-A177-3AD203B41FA5}">
                      <a16:colId xmlns:a16="http://schemas.microsoft.com/office/drawing/2014/main" val="20003"/>
                    </a:ext>
                  </a:extLst>
                </a:gridCol>
                <a:gridCol w="1539577">
                  <a:extLst>
                    <a:ext uri="{9D8B030D-6E8A-4147-A177-3AD203B41FA5}">
                      <a16:colId xmlns:a16="http://schemas.microsoft.com/office/drawing/2014/main" val="20004"/>
                    </a:ext>
                  </a:extLst>
                </a:gridCol>
              </a:tblGrid>
              <a:tr h="444981">
                <a:tc>
                  <a:txBody>
                    <a:bodyPr/>
                    <a:lstStyle/>
                    <a:p>
                      <a:pPr algn="ctr">
                        <a:spcAft>
                          <a:spcPts val="0"/>
                        </a:spcAft>
                      </a:pPr>
                      <a:r>
                        <a:rPr lang="en-US" sz="1800" kern="100" dirty="0">
                          <a:effectLst/>
                        </a:rPr>
                        <a:t> </a:t>
                      </a:r>
                      <a:r>
                        <a:rPr lang="zh-CN" altLang="en-US" sz="1800" kern="100" dirty="0">
                          <a:effectLst/>
                        </a:rPr>
                        <a:t>吨／年</a:t>
                      </a:r>
                      <a:endParaRPr lang="zh-CN" sz="1100" kern="100" dirty="0">
                        <a:effectLst/>
                        <a:latin typeface="等线" charset="-122"/>
                        <a:ea typeface="等线" charset="-122"/>
                        <a:cs typeface="Times New Roman" charset="0"/>
                      </a:endParaRPr>
                    </a:p>
                  </a:txBody>
                  <a:tcPr marL="68577" marR="68577" marT="0" marB="0" anchor="ctr">
                    <a:lnB w="19050" cap="flat" cmpd="sng" algn="ctr">
                      <a:solidFill>
                        <a:schemeClr val="bg1"/>
                      </a:solidFill>
                      <a:prstDash val="solid"/>
                      <a:round/>
                      <a:headEnd type="none" w="med" len="med"/>
                      <a:tailEnd type="none" w="med" len="med"/>
                    </a:lnB>
                  </a:tcPr>
                </a:tc>
                <a:tc>
                  <a:txBody>
                    <a:bodyPr/>
                    <a:lstStyle/>
                    <a:p>
                      <a:pPr algn="ctr">
                        <a:spcAft>
                          <a:spcPts val="0"/>
                        </a:spcAft>
                      </a:pPr>
                      <a:r>
                        <a:rPr lang="en-US" sz="1800" kern="100" dirty="0">
                          <a:effectLst/>
                        </a:rPr>
                        <a:t>SO</a:t>
                      </a:r>
                      <a:r>
                        <a:rPr lang="en-US" sz="1800" kern="100" baseline="-25000" dirty="0">
                          <a:effectLst/>
                        </a:rPr>
                        <a:t>2</a:t>
                      </a:r>
                      <a:endParaRPr lang="zh-CN" sz="1100" kern="100" dirty="0">
                        <a:effectLst/>
                        <a:latin typeface="等线" charset="-122"/>
                        <a:ea typeface="等线" charset="-122"/>
                        <a:cs typeface="Times New Roman" charset="0"/>
                      </a:endParaRPr>
                    </a:p>
                  </a:txBody>
                  <a:tcPr marL="68577" marR="68577" marT="0" marB="0" anchor="ctr">
                    <a:lnB w="19050" cap="flat" cmpd="sng" algn="ctr">
                      <a:solidFill>
                        <a:schemeClr val="bg1"/>
                      </a:solidFill>
                      <a:prstDash val="solid"/>
                      <a:round/>
                      <a:headEnd type="none" w="med" len="med"/>
                      <a:tailEnd type="none" w="med" len="med"/>
                    </a:lnB>
                  </a:tcPr>
                </a:tc>
                <a:tc>
                  <a:txBody>
                    <a:bodyPr/>
                    <a:lstStyle/>
                    <a:p>
                      <a:pPr algn="ctr">
                        <a:spcAft>
                          <a:spcPts val="0"/>
                        </a:spcAft>
                      </a:pPr>
                      <a:r>
                        <a:rPr lang="en-US" sz="1800" kern="100" dirty="0">
                          <a:effectLst/>
                        </a:rPr>
                        <a:t>NOx</a:t>
                      </a:r>
                      <a:endParaRPr lang="zh-CN" sz="1100" kern="100" dirty="0">
                        <a:effectLst/>
                        <a:latin typeface="等线" charset="-122"/>
                        <a:ea typeface="等线" charset="-122"/>
                        <a:cs typeface="Times New Roman" charset="0"/>
                      </a:endParaRPr>
                    </a:p>
                  </a:txBody>
                  <a:tcPr marL="68577" marR="68577" marT="0" marB="0" anchor="ctr">
                    <a:lnB w="19050" cap="flat" cmpd="sng" algn="ctr">
                      <a:solidFill>
                        <a:schemeClr val="bg1"/>
                      </a:solidFill>
                      <a:prstDash val="solid"/>
                      <a:round/>
                      <a:headEnd type="none" w="med" len="med"/>
                      <a:tailEnd type="none" w="med" len="med"/>
                    </a:lnB>
                  </a:tcPr>
                </a:tc>
                <a:tc>
                  <a:txBody>
                    <a:bodyPr/>
                    <a:lstStyle/>
                    <a:p>
                      <a:pPr algn="ctr">
                        <a:spcAft>
                          <a:spcPts val="0"/>
                        </a:spcAft>
                      </a:pPr>
                      <a:r>
                        <a:rPr lang="zh-CN" sz="1800" kern="100" dirty="0">
                          <a:effectLst/>
                        </a:rPr>
                        <a:t>烟粉尘</a:t>
                      </a:r>
                      <a:endParaRPr lang="zh-CN" sz="1100" kern="100" dirty="0">
                        <a:effectLst/>
                        <a:latin typeface="等线" charset="-122"/>
                        <a:ea typeface="等线" charset="-122"/>
                        <a:cs typeface="Times New Roman" charset="0"/>
                      </a:endParaRPr>
                    </a:p>
                  </a:txBody>
                  <a:tcPr marL="68577" marR="68577" marT="0" marB="0" anchor="ctr">
                    <a:lnB w="19050" cap="flat" cmpd="sng" algn="ctr">
                      <a:solidFill>
                        <a:schemeClr val="bg1"/>
                      </a:solidFill>
                      <a:prstDash val="solid"/>
                      <a:round/>
                      <a:headEnd type="none" w="med" len="med"/>
                      <a:tailEnd type="none" w="med" len="med"/>
                    </a:lnB>
                  </a:tcPr>
                </a:tc>
                <a:tc>
                  <a:txBody>
                    <a:bodyPr/>
                    <a:lstStyle/>
                    <a:p>
                      <a:pPr algn="ctr">
                        <a:spcAft>
                          <a:spcPts val="0"/>
                        </a:spcAft>
                      </a:pPr>
                      <a:r>
                        <a:rPr lang="en-US" sz="1800" kern="100" dirty="0">
                          <a:effectLst/>
                        </a:rPr>
                        <a:t>VOCs</a:t>
                      </a:r>
                      <a:endParaRPr lang="zh-CN" sz="1100" kern="100" dirty="0">
                        <a:effectLst/>
                        <a:latin typeface="等线" charset="-122"/>
                        <a:ea typeface="等线" charset="-122"/>
                        <a:cs typeface="Times New Roman" charset="0"/>
                      </a:endParaRPr>
                    </a:p>
                  </a:txBody>
                  <a:tcPr marL="68577" marR="68577" marT="0" marB="0"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44981">
                <a:tc>
                  <a:txBody>
                    <a:bodyPr/>
                    <a:lstStyle/>
                    <a:p>
                      <a:pPr algn="ctr">
                        <a:spcAft>
                          <a:spcPts val="0"/>
                        </a:spcAft>
                      </a:pPr>
                      <a:r>
                        <a:rPr lang="zh-CN" sz="1800" kern="100" dirty="0">
                          <a:effectLst/>
                        </a:rPr>
                        <a:t>全厂</a:t>
                      </a:r>
                      <a:endParaRPr lang="zh-CN" sz="1100" kern="100" dirty="0">
                        <a:effectLst/>
                        <a:latin typeface="等线" charset="-122"/>
                        <a:ea typeface="等线" charset="-122"/>
                        <a:cs typeface="Times New Roman" charset="0"/>
                      </a:endParaRPr>
                    </a:p>
                  </a:txBody>
                  <a:tcPr marL="68577" marR="68577" marT="0" marB="0" anchor="ctr">
                    <a:lnT w="19050" cap="flat" cmpd="sng" algn="ctr">
                      <a:solidFill>
                        <a:schemeClr val="bg1"/>
                      </a:solidFill>
                      <a:prstDash val="solid"/>
                      <a:round/>
                      <a:headEnd type="none" w="med" len="med"/>
                      <a:tailEnd type="none" w="med" len="med"/>
                    </a:lnT>
                  </a:tcPr>
                </a:tc>
                <a:tc>
                  <a:txBody>
                    <a:bodyPr/>
                    <a:lstStyle/>
                    <a:p>
                      <a:pPr algn="ctr">
                        <a:spcAft>
                          <a:spcPts val="0"/>
                        </a:spcAft>
                      </a:pPr>
                      <a:r>
                        <a:rPr lang="en-US" sz="1800" kern="100" dirty="0">
                          <a:effectLst/>
                        </a:rPr>
                        <a:t>10.8</a:t>
                      </a:r>
                      <a:endParaRPr lang="zh-CN" sz="1100" kern="100" dirty="0">
                        <a:effectLst/>
                        <a:latin typeface="等线" charset="-122"/>
                        <a:ea typeface="等线" charset="-122"/>
                        <a:cs typeface="Times New Roman" charset="0"/>
                      </a:endParaRPr>
                    </a:p>
                  </a:txBody>
                  <a:tcPr marL="68577" marR="68577" marT="0" marB="0" anchor="ctr">
                    <a:lnT w="19050" cap="flat" cmpd="sng" algn="ctr">
                      <a:solidFill>
                        <a:schemeClr val="bg1"/>
                      </a:solidFill>
                      <a:prstDash val="solid"/>
                      <a:round/>
                      <a:headEnd type="none" w="med" len="med"/>
                      <a:tailEnd type="none" w="med" len="med"/>
                    </a:lnT>
                  </a:tcPr>
                </a:tc>
                <a:tc>
                  <a:txBody>
                    <a:bodyPr/>
                    <a:lstStyle/>
                    <a:p>
                      <a:pPr algn="ctr">
                        <a:spcAft>
                          <a:spcPts val="0"/>
                        </a:spcAft>
                      </a:pPr>
                      <a:r>
                        <a:rPr lang="en-US" sz="1800" kern="100" dirty="0">
                          <a:effectLst/>
                        </a:rPr>
                        <a:t>17.5</a:t>
                      </a:r>
                      <a:endParaRPr lang="zh-CN" sz="1100" kern="100" dirty="0">
                        <a:effectLst/>
                        <a:latin typeface="等线" charset="-122"/>
                        <a:ea typeface="等线" charset="-122"/>
                        <a:cs typeface="Times New Roman" charset="0"/>
                      </a:endParaRPr>
                    </a:p>
                  </a:txBody>
                  <a:tcPr marL="68577" marR="68577" marT="0" marB="0" anchor="ctr">
                    <a:lnT w="19050" cap="flat" cmpd="sng" algn="ctr">
                      <a:solidFill>
                        <a:schemeClr val="bg1"/>
                      </a:solidFill>
                      <a:prstDash val="solid"/>
                      <a:round/>
                      <a:headEnd type="none" w="med" len="med"/>
                      <a:tailEnd type="none" w="med" len="med"/>
                    </a:lnT>
                  </a:tcPr>
                </a:tc>
                <a:tc>
                  <a:txBody>
                    <a:bodyPr/>
                    <a:lstStyle/>
                    <a:p>
                      <a:pPr algn="ctr">
                        <a:spcAft>
                          <a:spcPts val="0"/>
                        </a:spcAft>
                      </a:pPr>
                      <a:r>
                        <a:rPr lang="en-US" sz="1800" kern="100" dirty="0">
                          <a:effectLst/>
                        </a:rPr>
                        <a:t>9.1</a:t>
                      </a:r>
                      <a:endParaRPr lang="zh-CN" sz="1100" kern="100" dirty="0">
                        <a:effectLst/>
                        <a:latin typeface="等线" charset="-122"/>
                        <a:ea typeface="等线" charset="-122"/>
                        <a:cs typeface="Times New Roman" charset="0"/>
                      </a:endParaRPr>
                    </a:p>
                  </a:txBody>
                  <a:tcPr marL="68577" marR="68577" marT="0" marB="0" anchor="ctr">
                    <a:lnT w="19050" cap="flat" cmpd="sng" algn="ctr">
                      <a:solidFill>
                        <a:schemeClr val="bg1"/>
                      </a:solidFill>
                      <a:prstDash val="solid"/>
                      <a:round/>
                      <a:headEnd type="none" w="med" len="med"/>
                      <a:tailEnd type="none" w="med" len="med"/>
                    </a:lnT>
                  </a:tcPr>
                </a:tc>
                <a:tc>
                  <a:txBody>
                    <a:bodyPr/>
                    <a:lstStyle/>
                    <a:p>
                      <a:pPr algn="ctr">
                        <a:spcAft>
                          <a:spcPts val="0"/>
                        </a:spcAft>
                      </a:pPr>
                      <a:r>
                        <a:rPr lang="en-US" sz="1800" kern="100" dirty="0">
                          <a:effectLst/>
                        </a:rPr>
                        <a:t>1.0</a:t>
                      </a:r>
                      <a:endParaRPr lang="zh-CN" sz="1100" kern="100" dirty="0">
                        <a:effectLst/>
                        <a:latin typeface="等线" charset="-122"/>
                        <a:ea typeface="等线" charset="-122"/>
                        <a:cs typeface="Times New Roman" charset="0"/>
                      </a:endParaRPr>
                    </a:p>
                  </a:txBody>
                  <a:tcPr marL="68577" marR="68577" marT="0" marB="0"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pic>
        <p:nvPicPr>
          <p:cNvPr id="9" name="Picture 2" descr="E:\图片素材\纸\white-male-1834097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0088" y="4664075"/>
            <a:ext cx="2193925" cy="219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20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7140" y="299253"/>
            <a:ext cx="9470862" cy="615553"/>
          </a:xfrm>
          <a:prstGeom prst="rect">
            <a:avLst/>
          </a:prstGeom>
        </p:spPr>
        <p:txBody>
          <a:bodyPr wrap="none">
            <a:spAutoFit/>
          </a:bodyPr>
          <a:lstStyle/>
          <a:p>
            <a:pPr>
              <a:defRPr/>
            </a:pPr>
            <a:r>
              <a:rPr lang="zh-CN" altLang="en-US" sz="3400" b="1" dirty="0">
                <a:solidFill>
                  <a:schemeClr val="bg1"/>
                </a:solidFill>
                <a:latin typeface="微软雅黑" panose="020B0503020204020204" pitchFamily="34" charset="-122"/>
                <a:ea typeface="微软雅黑" panose="020B0503020204020204" pitchFamily="34" charset="-122"/>
              </a:rPr>
              <a:t> 典型行业企业重污染应急预案“一厂一策”案例</a:t>
            </a:r>
          </a:p>
        </p:txBody>
      </p:sp>
      <p:sp>
        <p:nvSpPr>
          <p:cNvPr id="9" name="TextBox 8"/>
          <p:cNvSpPr txBox="1"/>
          <p:nvPr/>
        </p:nvSpPr>
        <p:spPr>
          <a:xfrm>
            <a:off x="457200" y="1089639"/>
            <a:ext cx="6169025" cy="460375"/>
          </a:xfrm>
          <a:prstGeom prst="rect">
            <a:avLst/>
          </a:prstGeom>
          <a:noFill/>
        </p:spPr>
        <p:txBody>
          <a:bodyPr>
            <a:spAutoFit/>
          </a:bodyPr>
          <a:lstStyle/>
          <a:p>
            <a:pPr eaLnBrk="1" fontAlgn="auto" hangingPunct="1">
              <a:spcBef>
                <a:spcPts val="0"/>
              </a:spcBef>
              <a:spcAft>
                <a:spcPts val="0"/>
              </a:spcAft>
              <a:buFont typeface="Arial" panose="020B0604020202020204" pitchFamily="34" charset="0"/>
              <a:buNone/>
              <a:defRPr/>
            </a:pPr>
            <a:r>
              <a:rPr lang="zh-CN" altLang="en-US" sz="2400" b="1" dirty="0">
                <a:solidFill>
                  <a:srgbClr val="FF0000"/>
                </a:solidFill>
                <a:latin typeface="微软雅黑" panose="020B0503020204020204" pitchFamily="34" charset="-122"/>
                <a:ea typeface="微软雅黑" panose="020B0503020204020204" pitchFamily="34" charset="-122"/>
              </a:rPr>
              <a:t>应急停产</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廊坊华日家具股份有限公司 </a:t>
            </a:r>
          </a:p>
        </p:txBody>
      </p:sp>
      <p:sp>
        <p:nvSpPr>
          <p:cNvPr id="10" name="文本框 7"/>
          <p:cNvSpPr txBox="1">
            <a:spLocks noChangeArrowheads="1"/>
          </p:cNvSpPr>
          <p:nvPr/>
        </p:nvSpPr>
        <p:spPr bwMode="auto">
          <a:xfrm>
            <a:off x="556905" y="1685519"/>
            <a:ext cx="8960721" cy="493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hangingPunct="1">
              <a:lnSpc>
                <a:spcPct val="150000"/>
              </a:lnSpc>
              <a:spcBef>
                <a:spcPct val="0"/>
              </a:spcBef>
              <a:spcAft>
                <a:spcPts val="300"/>
              </a:spcAft>
              <a:buFont typeface="Arial" pitchFamily="34" charset="0"/>
              <a:buNone/>
            </a:pPr>
            <a:r>
              <a:rPr kumimoji="1" lang="zh-CN" altLang="en-US" sz="2000" b="1" dirty="0">
                <a:latin typeface="微软雅黑" panose="020B0503020204020204" pitchFamily="34" charset="-122"/>
                <a:ea typeface="微软雅黑" panose="020B0503020204020204" pitchFamily="34" charset="-122"/>
              </a:rPr>
              <a:t>企业基本情况：</a:t>
            </a:r>
            <a:endParaRPr kumimoji="1" lang="en-US" altLang="zh-CN" sz="2000" b="1" dirty="0">
              <a:latin typeface="微软雅黑" panose="020B0503020204020204" pitchFamily="34" charset="-122"/>
              <a:ea typeface="微软雅黑" panose="020B0503020204020204" pitchFamily="34" charset="-122"/>
            </a:endParaRPr>
          </a:p>
          <a:p>
            <a:pPr eaLnBrk="1" hangingPunct="1">
              <a:spcBef>
                <a:spcPct val="0"/>
              </a:spcBef>
              <a:buFont typeface="Arial" pitchFamily="34" charset="0"/>
              <a:buNone/>
            </a:pPr>
            <a:r>
              <a:rPr lang="zh-CN" altLang="en-US" sz="20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廊坊华日家具股份有限公司为木制家具制造企业。主要生产原料为木材和木器涂料，主要产品为木制家具。企业具有</a:t>
            </a:r>
            <a:r>
              <a:rPr lang="zh-CN" altLang="zh-CN" sz="1800" dirty="0">
                <a:solidFill>
                  <a:srgbClr val="FF0000"/>
                </a:solidFill>
                <a:latin typeface="微软雅黑" panose="020B0503020204020204" pitchFamily="34" charset="-122"/>
                <a:ea typeface="微软雅黑" panose="020B0503020204020204" pitchFamily="34" charset="-122"/>
              </a:rPr>
              <a:t>两条生产线</a:t>
            </a:r>
            <a:r>
              <a:rPr lang="zh-CN" altLang="zh-CN" sz="1800" dirty="0">
                <a:latin typeface="微软雅黑" panose="020B0503020204020204" pitchFamily="34" charset="-122"/>
                <a:ea typeface="微软雅黑" panose="020B0503020204020204" pitchFamily="34" charset="-122"/>
              </a:rPr>
              <a:t>，其中</a:t>
            </a:r>
            <a:r>
              <a:rPr lang="en-US" altLang="zh-CN" sz="1800" dirty="0">
                <a:solidFill>
                  <a:srgbClr val="FF0000"/>
                </a:solidFill>
                <a:latin typeface="微软雅黑" panose="020B0503020204020204" pitchFamily="34" charset="-122"/>
                <a:ea typeface="微软雅黑" panose="020B0503020204020204" pitchFamily="34" charset="-122"/>
              </a:rPr>
              <a:t>1#</a:t>
            </a:r>
            <a:r>
              <a:rPr lang="zh-CN" altLang="zh-CN" sz="1800" dirty="0">
                <a:solidFill>
                  <a:srgbClr val="FF0000"/>
                </a:solidFill>
                <a:latin typeface="微软雅黑" panose="020B0503020204020204" pitchFamily="34" charset="-122"/>
                <a:ea typeface="微软雅黑" panose="020B0503020204020204" pitchFamily="34" charset="-122"/>
              </a:rPr>
              <a:t>生产线采用溶剂型木器涂料</a:t>
            </a:r>
            <a:r>
              <a:rPr lang="zh-CN" altLang="zh-CN" sz="1800" dirty="0">
                <a:latin typeface="微软雅黑" panose="020B0503020204020204" pitchFamily="34" charset="-122"/>
                <a:ea typeface="微软雅黑" panose="020B0503020204020204" pitchFamily="34" charset="-122"/>
              </a:rPr>
              <a:t>，</a:t>
            </a:r>
            <a:r>
              <a:rPr lang="en-US" altLang="zh-CN" sz="1800" dirty="0">
                <a:solidFill>
                  <a:srgbClr val="FF0000"/>
                </a:solidFill>
                <a:latin typeface="微软雅黑" panose="020B0503020204020204" pitchFamily="34" charset="-122"/>
                <a:ea typeface="微软雅黑" panose="020B0503020204020204" pitchFamily="34" charset="-122"/>
              </a:rPr>
              <a:t>2#</a:t>
            </a:r>
            <a:r>
              <a:rPr lang="zh-CN" altLang="zh-CN" sz="1800" dirty="0">
                <a:solidFill>
                  <a:srgbClr val="FF0000"/>
                </a:solidFill>
                <a:latin typeface="微软雅黑" panose="020B0503020204020204" pitchFamily="34" charset="-122"/>
                <a:ea typeface="微软雅黑" panose="020B0503020204020204" pitchFamily="34" charset="-122"/>
              </a:rPr>
              <a:t>生产线采用水性木器涂料</a:t>
            </a:r>
            <a:r>
              <a:rPr lang="zh-CN" altLang="zh-CN"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eaLnBrk="1" hangingPunct="1">
              <a:lnSpc>
                <a:spcPct val="150000"/>
              </a:lnSpc>
              <a:spcBef>
                <a:spcPts val="900"/>
              </a:spcBef>
              <a:spcAft>
                <a:spcPts val="300"/>
              </a:spcAft>
              <a:buFont typeface="Arial" pitchFamily="34" charset="0"/>
              <a:buNone/>
            </a:pPr>
            <a:r>
              <a:rPr lang="zh-CN" altLang="zh-CN" sz="2000" b="1" dirty="0">
                <a:latin typeface="微软雅黑" panose="020B0503020204020204" pitchFamily="34" charset="-122"/>
                <a:ea typeface="微软雅黑" panose="020B0503020204020204" pitchFamily="34" charset="-122"/>
              </a:rPr>
              <a:t>污染物排放情况</a:t>
            </a:r>
            <a:r>
              <a:rPr lang="zh-CN" altLang="en-US" sz="2000" b="1" dirty="0">
                <a:latin typeface="微软雅黑" panose="020B0503020204020204" pitchFamily="34" charset="-122"/>
                <a:ea typeface="微软雅黑" panose="020B0503020204020204" pitchFamily="34" charset="-122"/>
              </a:rPr>
              <a:t>：</a:t>
            </a:r>
            <a:endParaRPr lang="zh-CN" altLang="zh-CN" sz="2000" b="1" dirty="0">
              <a:latin typeface="微软雅黑" panose="020B0503020204020204" pitchFamily="34" charset="-122"/>
              <a:ea typeface="微软雅黑" panose="020B0503020204020204" pitchFamily="34" charset="-122"/>
            </a:endParaRPr>
          </a:p>
          <a:p>
            <a:pPr eaLnBrk="1" hangingPunct="1">
              <a:spcBef>
                <a:spcPct val="0"/>
              </a:spcBef>
              <a:buFont typeface="Arial" pitchFamily="34" charset="0"/>
              <a:buNone/>
            </a:pPr>
            <a:r>
              <a:rPr lang="zh-CN" altLang="en-US" sz="20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颗粒物（粉尘）主要在机加工和打磨环节排放，公司年粉尘排放量为</a:t>
            </a:r>
            <a:r>
              <a:rPr lang="en-US" altLang="zh-CN" sz="1800" dirty="0">
                <a:latin typeface="微软雅黑" panose="020B0503020204020204" pitchFamily="34" charset="-122"/>
                <a:ea typeface="微软雅黑" panose="020B0503020204020204" pitchFamily="34" charset="-122"/>
              </a:rPr>
              <a:t>2.02</a:t>
            </a:r>
            <a:r>
              <a:rPr lang="zh-CN" altLang="zh-CN" sz="1800" dirty="0">
                <a:latin typeface="微软雅黑" panose="020B0503020204020204" pitchFamily="34" charset="-122"/>
                <a:ea typeface="微软雅黑" panose="020B0503020204020204" pitchFamily="34" charset="-122"/>
              </a:rPr>
              <a:t>吨；</a:t>
            </a:r>
            <a:r>
              <a:rPr lang="en-US" altLang="zh-CN" sz="1800" dirty="0">
                <a:latin typeface="微软雅黑" panose="020B0503020204020204" pitchFamily="34" charset="-122"/>
                <a:ea typeface="微软雅黑" panose="020B0503020204020204" pitchFamily="34" charset="-122"/>
              </a:rPr>
              <a:t> VOCs</a:t>
            </a:r>
            <a:r>
              <a:rPr lang="zh-CN" altLang="zh-CN" sz="1800" dirty="0">
                <a:latin typeface="微软雅黑" panose="020B0503020204020204" pitchFamily="34" charset="-122"/>
                <a:ea typeface="微软雅黑" panose="020B0503020204020204" pitchFamily="34" charset="-122"/>
              </a:rPr>
              <a:t>主要在涂装工序排放，年排放量为</a:t>
            </a:r>
            <a:r>
              <a:rPr lang="en-US" altLang="zh-CN" sz="1800" dirty="0">
                <a:latin typeface="微软雅黑" panose="020B0503020204020204" pitchFamily="34" charset="-122"/>
                <a:ea typeface="微软雅黑" panose="020B0503020204020204" pitchFamily="34" charset="-122"/>
              </a:rPr>
              <a:t>59.64</a:t>
            </a:r>
            <a:r>
              <a:rPr lang="zh-CN" altLang="zh-CN" sz="1800" dirty="0">
                <a:latin typeface="微软雅黑" panose="020B0503020204020204" pitchFamily="34" charset="-122"/>
                <a:ea typeface="微软雅黑" panose="020B0503020204020204" pitchFamily="34" charset="-122"/>
              </a:rPr>
              <a:t>吨。</a:t>
            </a:r>
            <a:endParaRPr lang="en-US" altLang="zh-CN" sz="1800" dirty="0">
              <a:latin typeface="微软雅黑" panose="020B0503020204020204" pitchFamily="34" charset="-122"/>
              <a:ea typeface="微软雅黑" panose="020B0503020204020204" pitchFamily="34" charset="-122"/>
            </a:endParaRPr>
          </a:p>
          <a:p>
            <a:pPr eaLnBrk="1" hangingPunct="1">
              <a:lnSpc>
                <a:spcPct val="150000"/>
              </a:lnSpc>
              <a:spcBef>
                <a:spcPts val="900"/>
              </a:spcBef>
              <a:spcAft>
                <a:spcPts val="300"/>
              </a:spcAft>
              <a:buFont typeface="Arial" pitchFamily="34" charset="0"/>
              <a:buNone/>
            </a:pPr>
            <a:r>
              <a:rPr lang="zh-CN" altLang="zh-CN" sz="2000" b="1" dirty="0">
                <a:latin typeface="微软雅黑" panose="020B0503020204020204" pitchFamily="34" charset="-122"/>
                <a:ea typeface="微软雅黑" panose="020B0503020204020204" pitchFamily="34" charset="-122"/>
              </a:rPr>
              <a:t>应急减排措施</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marL="285750" indent="-285750" eaLnBrk="1" hangingPunct="1">
              <a:lnSpc>
                <a:spcPct val="150000"/>
              </a:lnSpc>
              <a:spcBef>
                <a:spcPct val="0"/>
              </a:spcBef>
              <a:buClr>
                <a:srgbClr val="00B0F0"/>
              </a:buClr>
              <a:buFont typeface="Wingdings" panose="05000000000000000000" pitchFamily="2" charset="2"/>
              <a:buChar char="u"/>
            </a:pPr>
            <a:r>
              <a:rPr lang="zh-CN" altLang="zh-CN" sz="1800" dirty="0">
                <a:latin typeface="微软雅黑" panose="020B0503020204020204" pitchFamily="34" charset="-122"/>
                <a:ea typeface="微软雅黑" panose="020B0503020204020204" pitchFamily="34" charset="-122"/>
              </a:rPr>
              <a:t>蓝色预警：原料运输及产品发货车次减少</a:t>
            </a:r>
            <a:r>
              <a:rPr lang="en-US" altLang="zh-CN" sz="1800" dirty="0">
                <a:latin typeface="微软雅黑" panose="020B0503020204020204" pitchFamily="34" charset="-122"/>
                <a:ea typeface="微软雅黑" panose="020B0503020204020204" pitchFamily="34" charset="-122"/>
              </a:rPr>
              <a:t>50%</a:t>
            </a:r>
            <a:endParaRPr lang="zh-CN" altLang="zh-CN" sz="1800" dirty="0">
              <a:latin typeface="微软雅黑" panose="020B0503020204020204" pitchFamily="34" charset="-122"/>
              <a:ea typeface="微软雅黑" panose="020B0503020204020204" pitchFamily="34" charset="-122"/>
            </a:endParaRPr>
          </a:p>
          <a:p>
            <a:pPr marL="285750" indent="-285750" eaLnBrk="1" hangingPunct="1">
              <a:lnSpc>
                <a:spcPct val="150000"/>
              </a:lnSpc>
              <a:spcBef>
                <a:spcPct val="0"/>
              </a:spcBef>
              <a:buClr>
                <a:srgbClr val="FFFF00"/>
              </a:buClr>
              <a:buFont typeface="Wingdings" panose="05000000000000000000" pitchFamily="2" charset="2"/>
              <a:buChar char="u"/>
            </a:pPr>
            <a:r>
              <a:rPr lang="zh-CN" altLang="zh-CN" sz="1800" dirty="0">
                <a:latin typeface="微软雅黑" panose="020B0503020204020204" pitchFamily="34" charset="-122"/>
                <a:ea typeface="微软雅黑" panose="020B0503020204020204" pitchFamily="34" charset="-122"/>
              </a:rPr>
              <a:t>黄色预警：禁止原料运输及产品发货车进厂</a:t>
            </a:r>
          </a:p>
          <a:p>
            <a:pPr marL="285750" indent="-285750" eaLnBrk="1" hangingPunct="1">
              <a:lnSpc>
                <a:spcPct val="150000"/>
              </a:lnSpc>
              <a:spcBef>
                <a:spcPct val="0"/>
              </a:spcBef>
              <a:buClr>
                <a:schemeClr val="accent2"/>
              </a:buClr>
              <a:buFont typeface="Wingdings" panose="05000000000000000000" pitchFamily="2" charset="2"/>
              <a:buChar char="u"/>
            </a:pPr>
            <a:r>
              <a:rPr lang="zh-CN" altLang="zh-CN" sz="1800" dirty="0">
                <a:latin typeface="微软雅黑" panose="020B0503020204020204" pitchFamily="34" charset="-122"/>
                <a:ea typeface="微软雅黑" panose="020B0503020204020204" pitchFamily="34" charset="-122"/>
              </a:rPr>
              <a:t>橙色预警：</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生产线涂装、流平和烘干工序停产；禁止原料运输及产品发货车进厂</a:t>
            </a:r>
          </a:p>
          <a:p>
            <a:pPr marL="285750" indent="-285750" eaLnBrk="1" hangingPunct="1">
              <a:lnSpc>
                <a:spcPct val="150000"/>
              </a:lnSpc>
              <a:spcBef>
                <a:spcPct val="0"/>
              </a:spcBef>
              <a:buClr>
                <a:srgbClr val="FF0000"/>
              </a:buClr>
              <a:buFont typeface="Wingdings" panose="05000000000000000000" pitchFamily="2" charset="2"/>
              <a:buChar char="u"/>
            </a:pPr>
            <a:r>
              <a:rPr lang="zh-CN" altLang="zh-CN" sz="1800" dirty="0">
                <a:latin typeface="微软雅黑" panose="020B0503020204020204" pitchFamily="34" charset="-122"/>
                <a:ea typeface="微软雅黑" panose="020B0503020204020204" pitchFamily="34" charset="-122"/>
              </a:rPr>
              <a:t>红色预警：</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生产线涂装、流平和烘干工序停产；禁止原料运输及产品发货车进厂</a:t>
            </a:r>
          </a:p>
        </p:txBody>
      </p:sp>
      <p:pic>
        <p:nvPicPr>
          <p:cNvPr id="5" name="Picture 2" descr="E:\图片素材\纸\white-male-1834097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9417" y="4664075"/>
            <a:ext cx="2193925" cy="219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16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ollution\tablet-1737896_960_7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39" r="14745"/>
          <a:stretch/>
        </p:blipFill>
        <p:spPr bwMode="auto">
          <a:xfrm>
            <a:off x="2046487" y="2237440"/>
            <a:ext cx="2668029" cy="2268301"/>
          </a:xfrm>
          <a:prstGeom prst="rect">
            <a:avLst/>
          </a:prstGeom>
          <a:noFill/>
          <a:ln w="1270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5" name="矩形 4"/>
          <p:cNvSpPr>
            <a:spLocks noChangeAspect="1"/>
          </p:cNvSpPr>
          <p:nvPr/>
        </p:nvSpPr>
        <p:spPr>
          <a:xfrm>
            <a:off x="1596487" y="2591256"/>
            <a:ext cx="900000" cy="9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3</a:t>
            </a:r>
            <a:endParaRPr lang="zh-CN" altLang="en-US" sz="3600" b="1" dirty="0">
              <a:latin typeface="微软雅黑" panose="020B0503020204020204" pitchFamily="34" charset="-122"/>
              <a:ea typeface="微软雅黑" panose="020B0503020204020204" pitchFamily="34" charset="-122"/>
            </a:endParaRPr>
          </a:p>
        </p:txBody>
      </p:sp>
      <p:sp>
        <p:nvSpPr>
          <p:cNvPr id="10" name="矩形 9"/>
          <p:cNvSpPr/>
          <p:nvPr/>
        </p:nvSpPr>
        <p:spPr>
          <a:xfrm>
            <a:off x="4998604" y="3219591"/>
            <a:ext cx="6221832" cy="769441"/>
          </a:xfrm>
          <a:prstGeom prst="rect">
            <a:avLst/>
          </a:prstGeom>
        </p:spPr>
        <p:txBody>
          <a:bodyPr wrap="none" anchor="ctr">
            <a:spAutoFit/>
          </a:bodyPr>
          <a:lstStyle/>
          <a:p>
            <a:pPr marL="0" lvl="1" algn="ctr">
              <a:spcBef>
                <a:spcPct val="0"/>
              </a:spcBef>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rPr>
              <a:t>石化企业</a:t>
            </a:r>
            <a:r>
              <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rPr>
              <a:t>VOCs</a:t>
            </a: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rPr>
              <a:t>环保要求</a:t>
            </a:r>
          </a:p>
        </p:txBody>
      </p:sp>
    </p:spTree>
    <p:extLst>
      <p:ext uri="{BB962C8B-B14F-4D97-AF65-F5344CB8AC3E}">
        <p14:creationId xmlns:p14="http://schemas.microsoft.com/office/powerpoint/2010/main" val="348428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194402131"/>
              </p:ext>
            </p:extLst>
          </p:nvPr>
        </p:nvGraphicFramePr>
        <p:xfrm>
          <a:off x="2134741" y="1933029"/>
          <a:ext cx="708074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标题 1"/>
          <p:cNvSpPr txBox="1">
            <a:spLocks/>
          </p:cNvSpPr>
          <p:nvPr/>
        </p:nvSpPr>
        <p:spPr bwMode="auto">
          <a:xfrm>
            <a:off x="640240" y="209235"/>
            <a:ext cx="1049970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en-US" altLang="zh-CN" sz="3400" b="1" dirty="0">
                <a:solidFill>
                  <a:schemeClr val="bg1"/>
                </a:solidFill>
                <a:latin typeface="微软雅黑" panose="020B0503020204020204" pitchFamily="34" charset="-122"/>
                <a:ea typeface="微软雅黑" panose="020B0503020204020204" pitchFamily="34" charset="-122"/>
              </a:rPr>
              <a:t>《</a:t>
            </a:r>
            <a:r>
              <a:rPr lang="zh-CN" altLang="en-US" sz="3400" b="1" dirty="0">
                <a:solidFill>
                  <a:schemeClr val="bg1"/>
                </a:solidFill>
                <a:latin typeface="微软雅黑" panose="020B0503020204020204" pitchFamily="34" charset="-122"/>
                <a:ea typeface="微软雅黑" panose="020B0503020204020204" pitchFamily="34" charset="-122"/>
              </a:rPr>
              <a:t>重点区域大气污染防治“十二五”规划</a:t>
            </a:r>
            <a:r>
              <a:rPr lang="en-US" altLang="zh-CN" sz="3400" b="1" dirty="0">
                <a:solidFill>
                  <a:schemeClr val="bg1"/>
                </a:solidFill>
                <a:latin typeface="微软雅黑" panose="020B0503020204020204" pitchFamily="34" charset="-122"/>
                <a:ea typeface="微软雅黑" panose="020B0503020204020204" pitchFamily="34" charset="-122"/>
              </a:rPr>
              <a:t>》</a:t>
            </a:r>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9014" y="5009660"/>
            <a:ext cx="1181868" cy="1602533"/>
          </a:xfrm>
          <a:prstGeom prst="rect">
            <a:avLst/>
          </a:prstGeom>
        </p:spPr>
      </p:pic>
    </p:spTree>
    <p:extLst>
      <p:ext uri="{BB962C8B-B14F-4D97-AF65-F5344CB8AC3E}">
        <p14:creationId xmlns:p14="http://schemas.microsoft.com/office/powerpoint/2010/main" val="660246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3070"/>
          <a:stretch/>
        </p:blipFill>
        <p:spPr>
          <a:xfrm rot="10800000">
            <a:off x="-2" y="2126738"/>
            <a:ext cx="5792507" cy="3851276"/>
          </a:xfrm>
          <a:prstGeom prst="rect">
            <a:avLst/>
          </a:prstGeom>
        </p:spPr>
      </p:pic>
      <p:sp>
        <p:nvSpPr>
          <p:cNvPr id="4" name="标题 1"/>
          <p:cNvSpPr txBox="1">
            <a:spLocks/>
          </p:cNvSpPr>
          <p:nvPr/>
        </p:nvSpPr>
        <p:spPr bwMode="auto">
          <a:xfrm>
            <a:off x="689400" y="199403"/>
            <a:ext cx="7467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en-US" altLang="zh-CN" sz="3400" b="1" dirty="0">
                <a:solidFill>
                  <a:schemeClr val="bg1"/>
                </a:solidFill>
                <a:latin typeface="微软雅黑" panose="020B0503020204020204" pitchFamily="34" charset="-122"/>
                <a:ea typeface="微软雅黑" panose="020B0503020204020204" pitchFamily="34" charset="-122"/>
              </a:rPr>
              <a:t>《</a:t>
            </a:r>
            <a:r>
              <a:rPr lang="zh-CN" altLang="en-US" sz="3400" b="1" dirty="0">
                <a:solidFill>
                  <a:schemeClr val="bg1"/>
                </a:solidFill>
                <a:latin typeface="微软雅黑" panose="020B0503020204020204" pitchFamily="34" charset="-122"/>
                <a:ea typeface="微软雅黑" panose="020B0503020204020204" pitchFamily="34" charset="-122"/>
              </a:rPr>
              <a:t>大气污染防治行动计划</a:t>
            </a:r>
            <a:r>
              <a:rPr lang="en-US" altLang="zh-CN" sz="3400" b="1" dirty="0">
                <a:solidFill>
                  <a:schemeClr val="bg1"/>
                </a:solidFill>
                <a:latin typeface="微软雅黑" panose="020B0503020204020204" pitchFamily="34" charset="-122"/>
                <a:ea typeface="微软雅黑" panose="020B0503020204020204" pitchFamily="34" charset="-122"/>
              </a:rPr>
              <a:t>》</a:t>
            </a:r>
          </a:p>
        </p:txBody>
      </p:sp>
      <p:sp>
        <p:nvSpPr>
          <p:cNvPr id="32" name="AutoShape 10"/>
          <p:cNvSpPr>
            <a:spLocks/>
          </p:cNvSpPr>
          <p:nvPr/>
        </p:nvSpPr>
        <p:spPr bwMode="auto">
          <a:xfrm>
            <a:off x="4957354" y="2901439"/>
            <a:ext cx="4511111" cy="609600"/>
          </a:xfrm>
          <a:prstGeom prst="accentCallout2">
            <a:avLst>
              <a:gd name="adj1" fmla="val 18750"/>
              <a:gd name="adj2" fmla="val -2259"/>
              <a:gd name="adj3" fmla="val 18750"/>
              <a:gd name="adj4" fmla="val -14884"/>
              <a:gd name="adj5" fmla="val 127318"/>
              <a:gd name="adj6" fmla="val -56661"/>
            </a:avLst>
          </a:prstGeom>
          <a:noFill/>
          <a:ln w="6350">
            <a:solidFill>
              <a:srgbClr val="1C1C1C"/>
            </a:solidFill>
            <a:prstDash val="dash"/>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00" dirty="0">
                <a:solidFill>
                  <a:srgbClr val="000000"/>
                </a:solidFill>
                <a:latin typeface="微软雅黑" panose="020B0503020204020204" pitchFamily="34" charset="-122"/>
                <a:ea typeface="微软雅黑" panose="020B0503020204020204" pitchFamily="34" charset="-122"/>
              </a:rPr>
              <a:t>在石化、有机化工、表面涂装、包装印刷等行业实施挥发性有机物综合整治；</a:t>
            </a:r>
          </a:p>
        </p:txBody>
      </p:sp>
      <p:sp>
        <p:nvSpPr>
          <p:cNvPr id="33" name="AutoShape 10"/>
          <p:cNvSpPr>
            <a:spLocks/>
          </p:cNvSpPr>
          <p:nvPr/>
        </p:nvSpPr>
        <p:spPr bwMode="auto">
          <a:xfrm>
            <a:off x="4957354" y="3787264"/>
            <a:ext cx="4511111" cy="609600"/>
          </a:xfrm>
          <a:prstGeom prst="accentCallout2">
            <a:avLst>
              <a:gd name="adj1" fmla="val 18750"/>
              <a:gd name="adj2" fmla="val -2259"/>
              <a:gd name="adj3" fmla="val 18750"/>
              <a:gd name="adj4" fmla="val -14884"/>
              <a:gd name="adj5" fmla="val 98335"/>
              <a:gd name="adj6" fmla="val -56879"/>
            </a:avLst>
          </a:prstGeom>
          <a:noFill/>
          <a:ln w="6350">
            <a:solidFill>
              <a:srgbClr val="1C1C1C"/>
            </a:solidFill>
            <a:prstDash val="dash"/>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00" b="1" dirty="0">
                <a:solidFill>
                  <a:srgbClr val="FF0000"/>
                </a:solidFill>
                <a:latin typeface="微软雅黑" panose="020B0503020204020204" pitchFamily="34" charset="-122"/>
                <a:ea typeface="微软雅黑" panose="020B0503020204020204" pitchFamily="34" charset="-122"/>
              </a:rPr>
              <a:t>在石化行业开展“泄漏检测与修复”技术改造；</a:t>
            </a:r>
          </a:p>
        </p:txBody>
      </p:sp>
      <p:sp>
        <p:nvSpPr>
          <p:cNvPr id="34" name="AutoShape 10"/>
          <p:cNvSpPr>
            <a:spLocks/>
          </p:cNvSpPr>
          <p:nvPr/>
        </p:nvSpPr>
        <p:spPr bwMode="auto">
          <a:xfrm>
            <a:off x="4957354" y="4587364"/>
            <a:ext cx="4511111" cy="609600"/>
          </a:xfrm>
          <a:prstGeom prst="accentCallout2">
            <a:avLst>
              <a:gd name="adj1" fmla="val 18750"/>
              <a:gd name="adj2" fmla="val -2259"/>
              <a:gd name="adj3" fmla="val 18750"/>
              <a:gd name="adj4" fmla="val -14884"/>
              <a:gd name="adj5" fmla="val 32445"/>
              <a:gd name="adj6" fmla="val -56696"/>
            </a:avLst>
          </a:prstGeom>
          <a:noFill/>
          <a:ln w="6350">
            <a:solidFill>
              <a:srgbClr val="1C1C1C"/>
            </a:solidFill>
            <a:prstDash val="dash"/>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00" dirty="0">
                <a:solidFill>
                  <a:srgbClr val="000000"/>
                </a:solidFill>
                <a:latin typeface="微软雅黑" panose="020B0503020204020204" pitchFamily="34" charset="-122"/>
                <a:ea typeface="微软雅黑" panose="020B0503020204020204" pitchFamily="34" charset="-122"/>
              </a:rPr>
              <a:t>限时完成加油站、储油库、油罐车的油气回收治理；</a:t>
            </a:r>
          </a:p>
        </p:txBody>
      </p:sp>
      <p:sp>
        <p:nvSpPr>
          <p:cNvPr id="35" name="AutoShape 10"/>
          <p:cNvSpPr>
            <a:spLocks/>
          </p:cNvSpPr>
          <p:nvPr/>
        </p:nvSpPr>
        <p:spPr bwMode="auto">
          <a:xfrm>
            <a:off x="4957354" y="5368414"/>
            <a:ext cx="4511111" cy="609600"/>
          </a:xfrm>
          <a:prstGeom prst="accentCallout2">
            <a:avLst>
              <a:gd name="adj1" fmla="val 18750"/>
              <a:gd name="adj2" fmla="val -2259"/>
              <a:gd name="adj3" fmla="val 18750"/>
              <a:gd name="adj4" fmla="val -14884"/>
              <a:gd name="adj5" fmla="val -22084"/>
              <a:gd name="adj6" fmla="val -57070"/>
            </a:avLst>
          </a:prstGeom>
          <a:noFill/>
          <a:ln w="6350">
            <a:solidFill>
              <a:srgbClr val="1C1C1C"/>
            </a:solidFill>
            <a:prstDash val="dash"/>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00" dirty="0">
                <a:solidFill>
                  <a:srgbClr val="000000"/>
                </a:solidFill>
                <a:latin typeface="微软雅黑" panose="020B0503020204020204" pitchFamily="34" charset="-122"/>
                <a:ea typeface="微软雅黑" panose="020B0503020204020204" pitchFamily="34" charset="-122"/>
              </a:rPr>
              <a:t>将挥发性有机物纳入排污费征收范围。</a:t>
            </a:r>
          </a:p>
        </p:txBody>
      </p:sp>
      <p:sp>
        <p:nvSpPr>
          <p:cNvPr id="58" name="AutoShape 10"/>
          <p:cNvSpPr>
            <a:spLocks/>
          </p:cNvSpPr>
          <p:nvPr/>
        </p:nvSpPr>
        <p:spPr bwMode="auto">
          <a:xfrm>
            <a:off x="4943066" y="2126739"/>
            <a:ext cx="4511112" cy="609600"/>
          </a:xfrm>
          <a:prstGeom prst="accentCallout2">
            <a:avLst>
              <a:gd name="adj1" fmla="val 18750"/>
              <a:gd name="adj2" fmla="val -2259"/>
              <a:gd name="adj3" fmla="val 18750"/>
              <a:gd name="adj4" fmla="val -14884"/>
              <a:gd name="adj5" fmla="val 121713"/>
              <a:gd name="adj6" fmla="val -58276"/>
            </a:avLst>
          </a:prstGeom>
          <a:noFill/>
          <a:ln w="6350">
            <a:solidFill>
              <a:srgbClr val="1C1C1C"/>
            </a:solidFill>
            <a:prstDash val="dash"/>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00" dirty="0">
                <a:solidFill>
                  <a:srgbClr val="000000"/>
                </a:solidFill>
                <a:latin typeface="微软雅黑" panose="020B0503020204020204" pitchFamily="34" charset="-122"/>
                <a:ea typeface="微软雅黑" panose="020B0503020204020204" pitchFamily="34" charset="-122"/>
              </a:rPr>
              <a:t>重点行业主要大气污染物排放强度到</a:t>
            </a:r>
            <a:r>
              <a:rPr lang="en-US" altLang="zh-CN" sz="1800" dirty="0">
                <a:solidFill>
                  <a:srgbClr val="000000"/>
                </a:solidFill>
                <a:latin typeface="微软雅黑" panose="020B0503020204020204" pitchFamily="34" charset="-122"/>
                <a:ea typeface="微软雅黑" panose="020B0503020204020204" pitchFamily="34" charset="-122"/>
              </a:rPr>
              <a:t>2017</a:t>
            </a:r>
            <a:r>
              <a:rPr lang="zh-CN" altLang="en-US" sz="1800" dirty="0">
                <a:solidFill>
                  <a:srgbClr val="000000"/>
                </a:solidFill>
                <a:latin typeface="微软雅黑" panose="020B0503020204020204" pitchFamily="34" charset="-122"/>
                <a:ea typeface="微软雅黑" panose="020B0503020204020204" pitchFamily="34" charset="-122"/>
              </a:rPr>
              <a:t>年底下降</a:t>
            </a:r>
            <a:r>
              <a:rPr lang="en-US" altLang="zh-CN" sz="1800" dirty="0">
                <a:solidFill>
                  <a:srgbClr val="000000"/>
                </a:solidFill>
                <a:latin typeface="微软雅黑" panose="020B0503020204020204" pitchFamily="34" charset="-122"/>
                <a:ea typeface="微软雅黑" panose="020B0503020204020204" pitchFamily="34" charset="-122"/>
              </a:rPr>
              <a:t>30%</a:t>
            </a:r>
            <a:r>
              <a:rPr lang="zh-CN" altLang="en-US" sz="1800" dirty="0">
                <a:solidFill>
                  <a:srgbClr val="000000"/>
                </a:solidFill>
                <a:latin typeface="微软雅黑" panose="020B0503020204020204" pitchFamily="34" charset="-122"/>
                <a:ea typeface="微软雅黑" panose="020B0503020204020204" pitchFamily="34" charset="-122"/>
              </a:rPr>
              <a:t>以上；</a:t>
            </a:r>
          </a:p>
        </p:txBody>
      </p:sp>
    </p:spTree>
    <p:extLst>
      <p:ext uri="{BB962C8B-B14F-4D97-AF65-F5344CB8AC3E}">
        <p14:creationId xmlns:p14="http://schemas.microsoft.com/office/powerpoint/2010/main" val="47367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52494" r="231"/>
          <a:stretch/>
        </p:blipFill>
        <p:spPr>
          <a:xfrm>
            <a:off x="8743949" y="1341911"/>
            <a:ext cx="3448050" cy="5516087"/>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867" r="47289"/>
          <a:stretch/>
        </p:blipFill>
        <p:spPr>
          <a:xfrm>
            <a:off x="1" y="1730098"/>
            <a:ext cx="3515095" cy="5127902"/>
          </a:xfrm>
          <a:prstGeom prst="rect">
            <a:avLst/>
          </a:prstGeom>
        </p:spPr>
      </p:pic>
      <p:sp>
        <p:nvSpPr>
          <p:cNvPr id="33" name="矩形 32"/>
          <p:cNvSpPr/>
          <p:nvPr/>
        </p:nvSpPr>
        <p:spPr>
          <a:xfrm>
            <a:off x="2094448" y="277034"/>
            <a:ext cx="3877985" cy="646331"/>
          </a:xfrm>
          <a:prstGeom prst="rect">
            <a:avLst/>
          </a:prstGeom>
        </p:spPr>
        <p:txBody>
          <a:bodyPr wrap="none">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当前大气环境形势</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268857" y="2431122"/>
            <a:ext cx="3439251" cy="2333625"/>
            <a:chOff x="4316357" y="2431122"/>
            <a:chExt cx="3439251" cy="2333625"/>
          </a:xfrm>
        </p:grpSpPr>
        <p:grpSp>
          <p:nvGrpSpPr>
            <p:cNvPr id="2" name="组合 1"/>
            <p:cNvGrpSpPr/>
            <p:nvPr/>
          </p:nvGrpSpPr>
          <p:grpSpPr>
            <a:xfrm rot="16200000">
              <a:off x="4621950" y="2125529"/>
              <a:ext cx="2333625" cy="2944812"/>
              <a:chOff x="5069526" y="2443482"/>
              <a:chExt cx="2333625" cy="2944812"/>
            </a:xfrm>
          </p:grpSpPr>
          <p:pic>
            <p:nvPicPr>
              <p:cNvPr id="7" name="Picture 3" descr="E:\刘福玲\ppt模板\商务汇报类模板2\shutterstock_51034555.png">
                <a:extLst>
                  <a:ext uri="{FF2B5EF4-FFF2-40B4-BE49-F238E27FC236}">
                    <a16:creationId xmlns:a16="http://schemas.microsoft.com/office/drawing/2014/main" id="{9F1B7028-D0BB-4B52-927D-A0101ACC9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526" y="2443482"/>
                <a:ext cx="2333625"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7">
                <a:extLst>
                  <a:ext uri="{FF2B5EF4-FFF2-40B4-BE49-F238E27FC236}">
                    <a16:creationId xmlns:a16="http://schemas.microsoft.com/office/drawing/2014/main" id="{6C3955B3-6182-4412-81AD-708CF712E0B9}"/>
                  </a:ext>
                </a:extLst>
              </p:cNvPr>
              <p:cNvSpPr/>
              <p:nvPr/>
            </p:nvSpPr>
            <p:spPr>
              <a:xfrm>
                <a:off x="5167951" y="3241994"/>
                <a:ext cx="2008187" cy="2012950"/>
              </a:xfrm>
              <a:prstGeom prst="ellipse">
                <a:avLst/>
              </a:prstGeom>
              <a:gradFill flip="none" rotWithShape="1">
                <a:gsLst>
                  <a:gs pos="76000">
                    <a:schemeClr val="accent3">
                      <a:lumMod val="0"/>
                      <a:lumOff val="100000"/>
                      <a:alpha val="0"/>
                    </a:schemeClr>
                  </a:gs>
                  <a:gs pos="0">
                    <a:schemeClr val="accent3">
                      <a:lumMod val="66000"/>
                      <a:alpha val="0"/>
                    </a:schemeClr>
                  </a:gs>
                  <a:gs pos="100000">
                    <a:schemeClr val="bg1">
                      <a:alpha val="74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41" name="任意多边形: 形状 40"/>
            <p:cNvSpPr/>
            <p:nvPr/>
          </p:nvSpPr>
          <p:spPr>
            <a:xfrm>
              <a:off x="6101122" y="2658135"/>
              <a:ext cx="1026698" cy="2008188"/>
            </a:xfrm>
            <a:custGeom>
              <a:avLst/>
              <a:gdLst>
                <a:gd name="connsiteX0" fmla="*/ 20222 w 1026698"/>
                <a:gd name="connsiteY0" fmla="*/ 0 h 2008188"/>
                <a:gd name="connsiteX1" fmla="*/ 1026698 w 1026698"/>
                <a:gd name="connsiteY1" fmla="*/ 1004094 h 2008188"/>
                <a:gd name="connsiteX2" fmla="*/ 20222 w 1026698"/>
                <a:gd name="connsiteY2" fmla="*/ 2008188 h 2008188"/>
                <a:gd name="connsiteX3" fmla="*/ 0 w 1026698"/>
                <a:gd name="connsiteY3" fmla="*/ 2007170 h 2008188"/>
                <a:gd name="connsiteX4" fmla="*/ 0 w 1026698"/>
                <a:gd name="connsiteY4" fmla="*/ 1019 h 200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8" h="2008188">
                  <a:moveTo>
                    <a:pt x="20222" y="0"/>
                  </a:moveTo>
                  <a:cubicBezTo>
                    <a:pt x="576083" y="0"/>
                    <a:pt x="1026698" y="449548"/>
                    <a:pt x="1026698" y="1004094"/>
                  </a:cubicBezTo>
                  <a:cubicBezTo>
                    <a:pt x="1026698" y="1558640"/>
                    <a:pt x="576083" y="2008188"/>
                    <a:pt x="20222" y="2008188"/>
                  </a:cubicBezTo>
                  <a:lnTo>
                    <a:pt x="0" y="2007170"/>
                  </a:lnTo>
                  <a:lnTo>
                    <a:pt x="0" y="1019"/>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48188" y="3286630"/>
              <a:ext cx="1203646" cy="811195"/>
            </a:xfrm>
            <a:prstGeom prst="rect">
              <a:avLst/>
            </a:prstGeom>
          </p:spPr>
        </p:pic>
      </p:grpSp>
      <p:grpSp>
        <p:nvGrpSpPr>
          <p:cNvPr id="6" name="组合 5"/>
          <p:cNvGrpSpPr/>
          <p:nvPr/>
        </p:nvGrpSpPr>
        <p:grpSpPr>
          <a:xfrm>
            <a:off x="4322957" y="4955458"/>
            <a:ext cx="3626215" cy="1540886"/>
            <a:chOff x="4406082" y="4955458"/>
            <a:chExt cx="3626215" cy="1540886"/>
          </a:xfrm>
        </p:grpSpPr>
        <p:sp>
          <p:nvSpPr>
            <p:cNvPr id="34" name="矩形 33"/>
            <p:cNvSpPr/>
            <p:nvPr/>
          </p:nvSpPr>
          <p:spPr>
            <a:xfrm>
              <a:off x="4406082" y="5079610"/>
              <a:ext cx="3626215" cy="1416734"/>
            </a:xfrm>
            <a:prstGeom prst="rect">
              <a:avLst/>
            </a:prstGeom>
          </p:spPr>
          <p:txBody>
            <a:bodyPr wrap="square">
              <a:spAutoFit/>
            </a:bodyPr>
            <a:lstStyle/>
            <a:p>
              <a:pPr>
                <a:lnSpc>
                  <a:spcPts val="1500"/>
                </a:lnSpc>
              </a:pPr>
              <a:r>
                <a:rPr lang="zh-CN" altLang="en-US" sz="1200" dirty="0">
                  <a:solidFill>
                    <a:srgbClr val="252525"/>
                  </a:solidFill>
                  <a:latin typeface="宋体" panose="02010600030101010101" pitchFamily="2" charset="-122"/>
                  <a:ea typeface="宋体" panose="02010600030101010101" pitchFamily="2" charset="-122"/>
                </a:rPr>
                <a:t>当前中国大气环境形势十分严峻，部分区域和城市大气灰霾现象突出，许多地区主要污染物排放量超过环境容量。在传统煤烟型污染尚未得到控制的情况下，以臭氧、细颗粒物（</a:t>
              </a:r>
              <a:r>
                <a:rPr lang="en-US" altLang="zh-CN" sz="1200" dirty="0">
                  <a:solidFill>
                    <a:srgbClr val="252525"/>
                  </a:solidFill>
                  <a:latin typeface="宋体" panose="02010600030101010101" pitchFamily="2" charset="-122"/>
                  <a:ea typeface="宋体" panose="02010600030101010101" pitchFamily="2" charset="-122"/>
                </a:rPr>
                <a:t>PM2.5</a:t>
              </a:r>
              <a:r>
                <a:rPr lang="zh-CN" altLang="en-US" sz="1200" dirty="0">
                  <a:solidFill>
                    <a:srgbClr val="252525"/>
                  </a:solidFill>
                  <a:latin typeface="宋体" panose="02010600030101010101" pitchFamily="2" charset="-122"/>
                  <a:ea typeface="宋体" panose="02010600030101010101" pitchFamily="2" charset="-122"/>
                </a:rPr>
                <a:t>）和酸雨为特征的区域性复合型大气污染日益突出，区域内空气重污染现象大范围同时出现的频次日益增多，严重制约社会经济的可持续发展，威胁人民群众身体健康。</a:t>
              </a:r>
            </a:p>
          </p:txBody>
        </p:sp>
        <p:cxnSp>
          <p:nvCxnSpPr>
            <p:cNvPr id="40" name="直接连接符 39"/>
            <p:cNvCxnSpPr/>
            <p:nvPr/>
          </p:nvCxnSpPr>
          <p:spPr>
            <a:xfrm flipV="1">
              <a:off x="4501131" y="4955458"/>
              <a:ext cx="3254478" cy="0"/>
            </a:xfrm>
            <a:prstGeom prst="line">
              <a:avLst/>
            </a:prstGeom>
            <a:ln w="12700">
              <a:gradFill flip="none" rotWithShape="1">
                <a:gsLst>
                  <a:gs pos="0">
                    <a:schemeClr val="tx1">
                      <a:lumMod val="50000"/>
                      <a:lumOff val="50000"/>
                      <a:alpha val="40000"/>
                    </a:schemeClr>
                  </a:gs>
                  <a:gs pos="50000">
                    <a:schemeClr val="tx1">
                      <a:lumMod val="95000"/>
                      <a:lumOff val="5000"/>
                      <a:alpha val="80000"/>
                    </a:schemeClr>
                  </a:gs>
                  <a:gs pos="100000">
                    <a:schemeClr val="tx1">
                      <a:lumMod val="50000"/>
                      <a:lumOff val="50000"/>
                      <a:alpha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218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C:\Users\zhsy\AppData\Local\Temp\Rar$DR00.924\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53332" b="1924"/>
          <a:stretch/>
        </p:blipFill>
        <p:spPr bwMode="auto">
          <a:xfrm>
            <a:off x="1219200" y="4011562"/>
            <a:ext cx="3691884" cy="2364161"/>
          </a:xfrm>
          <a:custGeom>
            <a:avLst/>
            <a:gdLst>
              <a:gd name="connsiteX0" fmla="*/ 0 w 3691884"/>
              <a:gd name="connsiteY0" fmla="*/ 0 h 2364161"/>
              <a:gd name="connsiteX1" fmla="*/ 3691884 w 3691884"/>
              <a:gd name="connsiteY1" fmla="*/ 0 h 2364161"/>
              <a:gd name="connsiteX2" fmla="*/ 3691884 w 3691884"/>
              <a:gd name="connsiteY2" fmla="*/ 2364161 h 2364161"/>
              <a:gd name="connsiteX3" fmla="*/ 0 w 3691884"/>
              <a:gd name="connsiteY3" fmla="*/ 2364161 h 2364161"/>
            </a:gdLst>
            <a:ahLst/>
            <a:cxnLst>
              <a:cxn ang="0">
                <a:pos x="connsiteX0" y="connsiteY0"/>
              </a:cxn>
              <a:cxn ang="0">
                <a:pos x="connsiteX1" y="connsiteY1"/>
              </a:cxn>
              <a:cxn ang="0">
                <a:pos x="connsiteX2" y="connsiteY2"/>
              </a:cxn>
              <a:cxn ang="0">
                <a:pos x="connsiteX3" y="connsiteY3"/>
              </a:cxn>
            </a:cxnLst>
            <a:rect l="l" t="t" r="r" b="b"/>
            <a:pathLst>
              <a:path w="3691884" h="2364161">
                <a:moveTo>
                  <a:pt x="0" y="0"/>
                </a:moveTo>
                <a:lnTo>
                  <a:pt x="3691884" y="0"/>
                </a:lnTo>
                <a:lnTo>
                  <a:pt x="3691884" y="2364161"/>
                </a:lnTo>
                <a:lnTo>
                  <a:pt x="0" y="236416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连接符 11"/>
          <p:cNvCxnSpPr/>
          <p:nvPr/>
        </p:nvCxnSpPr>
        <p:spPr>
          <a:xfrm>
            <a:off x="5379187" y="2005781"/>
            <a:ext cx="0" cy="404105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846974" y="294657"/>
            <a:ext cx="8032968" cy="615553"/>
          </a:xfrm>
          <a:prstGeom prst="rect">
            <a:avLst/>
          </a:prstGeom>
        </p:spPr>
        <p:txBody>
          <a:bodyPr wrap="none">
            <a:spAutoFit/>
          </a:bodyPr>
          <a:lstStyle/>
          <a:p>
            <a:r>
              <a:rPr lang="en-US" altLang="zh-CN" sz="3400" b="1" dirty="0">
                <a:solidFill>
                  <a:schemeClr val="bg1"/>
                </a:solidFill>
                <a:latin typeface="微软雅黑" panose="020B0503020204020204" pitchFamily="34" charset="-122"/>
                <a:ea typeface="微软雅黑" panose="020B0503020204020204" pitchFamily="34" charset="-122"/>
              </a:rPr>
              <a:t>《</a:t>
            </a:r>
            <a:r>
              <a:rPr lang="zh-CN" altLang="en-US" sz="3400" b="1" dirty="0">
                <a:solidFill>
                  <a:schemeClr val="bg1"/>
                </a:solidFill>
                <a:latin typeface="微软雅黑" panose="020B0503020204020204" pitchFamily="34" charset="-122"/>
                <a:ea typeface="微软雅黑" panose="020B0503020204020204" pitchFamily="34" charset="-122"/>
              </a:rPr>
              <a:t>石化行业挥发性有机物综合整治方案</a:t>
            </a:r>
            <a:r>
              <a:rPr lang="en-US" altLang="zh-CN" sz="3400" b="1" dirty="0">
                <a:solidFill>
                  <a:schemeClr val="bg1"/>
                </a:solidFill>
                <a:latin typeface="微软雅黑" panose="020B0503020204020204" pitchFamily="34" charset="-122"/>
                <a:ea typeface="微软雅黑" panose="020B0503020204020204" pitchFamily="34" charset="-122"/>
              </a:rPr>
              <a:t>》</a:t>
            </a:r>
            <a:endParaRPr lang="zh-CN" altLang="en-US" sz="3400" b="1" dirty="0">
              <a:solidFill>
                <a:schemeClr val="bg1"/>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806245" y="1815044"/>
            <a:ext cx="10913807" cy="4408775"/>
          </a:xfrm>
          <a:prstGeom prst="roundRect">
            <a:avLst/>
          </a:prstGeom>
          <a:noFill/>
          <a:ln>
            <a:solidFill>
              <a:srgbClr val="58C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725423" y="2188881"/>
            <a:ext cx="5438469" cy="3950867"/>
            <a:chOff x="5634703" y="2424855"/>
            <a:chExt cx="5438469" cy="3950867"/>
          </a:xfrm>
        </p:grpSpPr>
        <p:grpSp>
          <p:nvGrpSpPr>
            <p:cNvPr id="13" name="组合 12"/>
            <p:cNvGrpSpPr/>
            <p:nvPr/>
          </p:nvGrpSpPr>
          <p:grpSpPr>
            <a:xfrm>
              <a:off x="5634703" y="2424855"/>
              <a:ext cx="5438469" cy="3950867"/>
              <a:chOff x="5143090" y="2548429"/>
              <a:chExt cx="5438469" cy="3950867"/>
            </a:xfrm>
          </p:grpSpPr>
          <p:sp>
            <p:nvSpPr>
              <p:cNvPr id="4" name="矩形 1"/>
              <p:cNvSpPr>
                <a:spLocks noChangeArrowheads="1"/>
              </p:cNvSpPr>
              <p:nvPr/>
            </p:nvSpPr>
            <p:spPr bwMode="auto">
              <a:xfrm>
                <a:off x="5143090" y="3500093"/>
                <a:ext cx="543846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关于印发</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石化行业挥发性有机物综合整治方案</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的通知</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（环发</a:t>
                </a:r>
                <a:r>
                  <a:rPr lang="zh-CN" altLang="zh-CN"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2014</a:t>
                </a:r>
                <a:r>
                  <a:rPr lang="zh-CN" altLang="zh-CN"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177</a:t>
                </a:r>
                <a:r>
                  <a:rPr lang="zh-CN" altLang="en-US" sz="1800" b="1" dirty="0">
                    <a:latin typeface="微软雅黑" panose="020B0503020204020204" pitchFamily="34" charset="-122"/>
                    <a:ea typeface="微软雅黑" panose="020B0503020204020204" pitchFamily="34" charset="-122"/>
                  </a:rPr>
                  <a:t>号）</a:t>
                </a:r>
                <a:endParaRPr lang="zh-CN" altLang="en-US" sz="1800" dirty="0">
                  <a:latin typeface="微软雅黑" panose="020B0503020204020204" pitchFamily="34" charset="-122"/>
                  <a:ea typeface="微软雅黑" panose="020B0503020204020204" pitchFamily="34" charset="-122"/>
                </a:endParaRPr>
              </a:p>
            </p:txBody>
          </p:sp>
          <p:sp>
            <p:nvSpPr>
              <p:cNvPr id="5" name="矩形 2"/>
              <p:cNvSpPr>
                <a:spLocks noChangeArrowheads="1"/>
              </p:cNvSpPr>
              <p:nvPr/>
            </p:nvSpPr>
            <p:spPr bwMode="auto">
              <a:xfrm>
                <a:off x="5143090" y="5575966"/>
                <a:ext cx="53774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b="1" dirty="0">
                    <a:solidFill>
                      <a:srgbClr val="FF0000"/>
                    </a:solidFill>
                    <a:latin typeface="微软雅黑" panose="020B0503020204020204" pitchFamily="34" charset="-122"/>
                    <a:ea typeface="微软雅黑" panose="020B0503020204020204" pitchFamily="34" charset="-122"/>
                  </a:rPr>
                  <a:t>《</a:t>
                </a:r>
                <a:r>
                  <a:rPr lang="zh-CN" altLang="en-US" sz="1800" b="1" dirty="0">
                    <a:solidFill>
                      <a:srgbClr val="FF0000"/>
                    </a:solidFill>
                    <a:latin typeface="微软雅黑" panose="020B0503020204020204" pitchFamily="34" charset="-122"/>
                    <a:ea typeface="微软雅黑" panose="020B0503020204020204" pitchFamily="34" charset="-122"/>
                  </a:rPr>
                  <a:t>关于印发</a:t>
                </a:r>
                <a:r>
                  <a:rPr lang="en-US" altLang="zh-CN" sz="1800" b="1" dirty="0">
                    <a:solidFill>
                      <a:srgbClr val="FF0000"/>
                    </a:solidFill>
                    <a:latin typeface="微软雅黑" panose="020B0503020204020204" pitchFamily="34" charset="-122"/>
                    <a:ea typeface="微软雅黑" panose="020B0503020204020204" pitchFamily="34" charset="-122"/>
                  </a:rPr>
                  <a:t>〈 </a:t>
                </a:r>
                <a:r>
                  <a:rPr lang="zh-CN" altLang="zh-CN" sz="1800" b="1" dirty="0">
                    <a:solidFill>
                      <a:srgbClr val="FF0000"/>
                    </a:solidFill>
                    <a:latin typeface="微软雅黑" panose="020B0503020204020204" pitchFamily="34" charset="-122"/>
                    <a:ea typeface="微软雅黑" panose="020B0503020204020204" pitchFamily="34" charset="-122"/>
                  </a:rPr>
                  <a:t>石化行业</a:t>
                </a:r>
                <a:r>
                  <a:rPr lang="en-US" altLang="zh-CN" sz="1800" b="1" dirty="0">
                    <a:solidFill>
                      <a:srgbClr val="FF0000"/>
                    </a:solidFill>
                    <a:latin typeface="微软雅黑" panose="020B0503020204020204" pitchFamily="34" charset="-122"/>
                    <a:ea typeface="微软雅黑" panose="020B0503020204020204" pitchFamily="34" charset="-122"/>
                  </a:rPr>
                  <a:t>VOCs</a:t>
                </a:r>
                <a:r>
                  <a:rPr lang="zh-CN" altLang="zh-CN" sz="1800" b="1" dirty="0">
                    <a:solidFill>
                      <a:srgbClr val="FF0000"/>
                    </a:solidFill>
                    <a:latin typeface="微软雅黑" panose="020B0503020204020204" pitchFamily="34" charset="-122"/>
                    <a:ea typeface="微软雅黑" panose="020B0503020204020204" pitchFamily="34" charset="-122"/>
                  </a:rPr>
                  <a:t>污染源排查工作指南</a:t>
                </a:r>
                <a:r>
                  <a:rPr lang="en-US" altLang="zh-CN" sz="1800" b="1" dirty="0">
                    <a:solidFill>
                      <a:srgbClr val="FF0000"/>
                    </a:solidFill>
                    <a:latin typeface="微软雅黑" panose="020B0503020204020204" pitchFamily="34" charset="-122"/>
                    <a:ea typeface="微软雅黑" panose="020B0503020204020204" pitchFamily="34" charset="-122"/>
                  </a:rPr>
                  <a:t>〉 </a:t>
                </a:r>
                <a:r>
                  <a:rPr lang="zh-CN" altLang="en-US" sz="1800" b="1" dirty="0">
                    <a:solidFill>
                      <a:srgbClr val="FF0000"/>
                    </a:solidFill>
                    <a:latin typeface="微软雅黑" panose="020B0503020204020204" pitchFamily="34" charset="-122"/>
                    <a:ea typeface="微软雅黑" panose="020B0503020204020204" pitchFamily="34" charset="-122"/>
                  </a:rPr>
                  <a:t>及</a:t>
                </a:r>
                <a:r>
                  <a:rPr lang="en-US" altLang="zh-CN" sz="1800" b="1" dirty="0">
                    <a:solidFill>
                      <a:srgbClr val="FF0000"/>
                    </a:solidFill>
                    <a:latin typeface="微软雅黑" panose="020B0503020204020204" pitchFamily="34" charset="-122"/>
                    <a:ea typeface="微软雅黑" panose="020B0503020204020204" pitchFamily="34" charset="-122"/>
                  </a:rPr>
                  <a:t>〈</a:t>
                </a:r>
                <a:r>
                  <a:rPr lang="zh-CN" altLang="en-US" sz="1800" b="1" dirty="0">
                    <a:solidFill>
                      <a:srgbClr val="FF0000"/>
                    </a:solidFill>
                    <a:latin typeface="微软雅黑" panose="020B0503020204020204" pitchFamily="34" charset="-122"/>
                    <a:ea typeface="微软雅黑" panose="020B0503020204020204" pitchFamily="34" charset="-122"/>
                  </a:rPr>
                  <a:t>石化企业泄漏检测与修复工作指南</a:t>
                </a:r>
                <a:r>
                  <a:rPr lang="en-US" altLang="zh-CN" sz="1800" b="1" dirty="0">
                    <a:solidFill>
                      <a:srgbClr val="FF0000"/>
                    </a:solidFill>
                    <a:latin typeface="微软雅黑" panose="020B0503020204020204" pitchFamily="34" charset="-122"/>
                    <a:ea typeface="微软雅黑" panose="020B0503020204020204" pitchFamily="34" charset="-122"/>
                  </a:rPr>
                  <a:t>〉</a:t>
                </a:r>
                <a:r>
                  <a:rPr lang="zh-CN" altLang="en-US" sz="1800" b="1" dirty="0">
                    <a:solidFill>
                      <a:srgbClr val="FF0000"/>
                    </a:solidFill>
                    <a:latin typeface="微软雅黑" panose="020B0503020204020204" pitchFamily="34" charset="-122"/>
                    <a:ea typeface="微软雅黑" panose="020B0503020204020204" pitchFamily="34" charset="-122"/>
                  </a:rPr>
                  <a:t>的通知</a:t>
                </a:r>
                <a:r>
                  <a:rPr lang="en-US" altLang="zh-CN" sz="1800" b="1" dirty="0">
                    <a:solidFill>
                      <a:srgbClr val="FF0000"/>
                    </a:solidFill>
                    <a:latin typeface="微软雅黑" panose="020B0503020204020204" pitchFamily="34" charset="-122"/>
                    <a:ea typeface="微软雅黑" panose="020B0503020204020204" pitchFamily="34" charset="-122"/>
                  </a:rPr>
                  <a:t>》</a:t>
                </a:r>
                <a:r>
                  <a:rPr lang="zh-CN" altLang="en-US" sz="1800" b="1" dirty="0">
                    <a:solidFill>
                      <a:srgbClr val="FF0000"/>
                    </a:solidFill>
                    <a:latin typeface="微软雅黑" panose="020B0503020204020204" pitchFamily="34" charset="-122"/>
                    <a:ea typeface="微软雅黑" panose="020B0503020204020204" pitchFamily="34" charset="-122"/>
                  </a:rPr>
                  <a:t>（环办</a:t>
                </a:r>
                <a:r>
                  <a:rPr lang="zh-CN" altLang="zh-CN" sz="1800" b="1" dirty="0">
                    <a:solidFill>
                      <a:srgbClr val="FF0000"/>
                    </a:solidFill>
                    <a:latin typeface="微软雅黑" panose="020B0503020204020204" pitchFamily="34" charset="-122"/>
                    <a:ea typeface="微软雅黑" panose="020B0503020204020204" pitchFamily="34" charset="-122"/>
                  </a:rPr>
                  <a:t>〔</a:t>
                </a:r>
                <a:r>
                  <a:rPr lang="en-US" altLang="zh-CN" sz="1800" b="1" dirty="0">
                    <a:solidFill>
                      <a:srgbClr val="FF0000"/>
                    </a:solidFill>
                    <a:latin typeface="微软雅黑" panose="020B0503020204020204" pitchFamily="34" charset="-122"/>
                    <a:ea typeface="微软雅黑" panose="020B0503020204020204" pitchFamily="34" charset="-122"/>
                  </a:rPr>
                  <a:t>2015</a:t>
                </a:r>
                <a:r>
                  <a:rPr lang="zh-CN" altLang="zh-CN" sz="1800" b="1" dirty="0">
                    <a:solidFill>
                      <a:srgbClr val="FF0000"/>
                    </a:solidFill>
                    <a:latin typeface="微软雅黑" panose="020B0503020204020204" pitchFamily="34" charset="-122"/>
                    <a:ea typeface="微软雅黑" panose="020B0503020204020204" pitchFamily="34" charset="-122"/>
                  </a:rPr>
                  <a:t>〕</a:t>
                </a:r>
                <a:r>
                  <a:rPr lang="en-US" altLang="zh-CN" sz="1800" b="1" dirty="0">
                    <a:solidFill>
                      <a:srgbClr val="FF0000"/>
                    </a:solidFill>
                    <a:latin typeface="微软雅黑" panose="020B0503020204020204" pitchFamily="34" charset="-122"/>
                    <a:ea typeface="微软雅黑" panose="020B0503020204020204" pitchFamily="34" charset="-122"/>
                  </a:rPr>
                  <a:t>104</a:t>
                </a:r>
                <a:r>
                  <a:rPr lang="zh-CN" altLang="en-US" sz="1800" b="1" dirty="0">
                    <a:solidFill>
                      <a:srgbClr val="FF0000"/>
                    </a:solidFill>
                    <a:latin typeface="微软雅黑" panose="020B0503020204020204" pitchFamily="34" charset="-122"/>
                    <a:ea typeface="微软雅黑" panose="020B0503020204020204" pitchFamily="34" charset="-122"/>
                  </a:rPr>
                  <a:t>号）</a:t>
                </a:r>
              </a:p>
            </p:txBody>
          </p:sp>
          <p:sp>
            <p:nvSpPr>
              <p:cNvPr id="6" name="下箭头 3"/>
              <p:cNvSpPr>
                <a:spLocks noChangeAspect="1"/>
              </p:cNvSpPr>
              <p:nvPr/>
            </p:nvSpPr>
            <p:spPr>
              <a:xfrm>
                <a:off x="7528536" y="5298203"/>
                <a:ext cx="803173" cy="288589"/>
              </a:xfrm>
              <a:prstGeom prst="downArrow">
                <a:avLst>
                  <a:gd name="adj1" fmla="val 45370"/>
                  <a:gd name="adj2" fmla="val 50000"/>
                </a:avLst>
              </a:prstGeom>
              <a:solidFill>
                <a:srgbClr val="58C062"/>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9" name="矩形 9"/>
              <p:cNvSpPr>
                <a:spLocks noChangeArrowheads="1"/>
              </p:cNvSpPr>
              <p:nvPr/>
            </p:nvSpPr>
            <p:spPr bwMode="auto">
              <a:xfrm>
                <a:off x="5143090" y="4590933"/>
                <a:ext cx="54037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关于开展</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石化行业挥发性有机物综合整治方案（征求意见稿）</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配套工作建议的函</a:t>
                </a:r>
                <a:r>
                  <a:rPr lang="en-US" altLang="zh-CN" sz="1800" b="1" dirty="0">
                    <a:latin typeface="微软雅黑" panose="020B0503020204020204" pitchFamily="34" charset="-122"/>
                    <a:ea typeface="微软雅黑" panose="020B0503020204020204" pitchFamily="34" charset="-122"/>
                  </a:rPr>
                  <a:t>》</a:t>
                </a:r>
              </a:p>
            </p:txBody>
          </p:sp>
          <p:sp>
            <p:nvSpPr>
              <p:cNvPr id="10" name="矩形 11"/>
              <p:cNvSpPr>
                <a:spLocks noChangeArrowheads="1"/>
              </p:cNvSpPr>
              <p:nvPr/>
            </p:nvSpPr>
            <p:spPr bwMode="auto">
              <a:xfrm>
                <a:off x="5734754" y="2548429"/>
                <a:ext cx="390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dirty="0">
                    <a:latin typeface="微软雅黑" panose="020B0503020204020204" pitchFamily="34" charset="-122"/>
                    <a:ea typeface="微软雅黑" panose="020B0503020204020204" pitchFamily="34" charset="-122"/>
                  </a:rPr>
                  <a:t>贯彻落实</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大气污染防治行动计划</a:t>
                </a:r>
                <a:r>
                  <a:rPr lang="en-US" altLang="zh-CN" sz="1800" b="1" dirty="0">
                    <a:latin typeface="微软雅黑" panose="020B0503020204020204" pitchFamily="34" charset="-122"/>
                    <a:ea typeface="微软雅黑" panose="020B0503020204020204" pitchFamily="34" charset="-122"/>
                  </a:rPr>
                  <a:t>》</a:t>
                </a:r>
                <a:endParaRPr lang="zh-CN" altLang="en-US" sz="1800" b="1" dirty="0">
                  <a:latin typeface="微软雅黑" panose="020B0503020204020204" pitchFamily="34" charset="-122"/>
                  <a:ea typeface="微软雅黑" panose="020B0503020204020204" pitchFamily="34" charset="-122"/>
                </a:endParaRPr>
              </a:p>
            </p:txBody>
          </p:sp>
        </p:grpSp>
        <p:sp>
          <p:nvSpPr>
            <p:cNvPr id="15" name="下箭头 3"/>
            <p:cNvSpPr>
              <a:spLocks noChangeAspect="1"/>
            </p:cNvSpPr>
            <p:nvPr/>
          </p:nvSpPr>
          <p:spPr>
            <a:xfrm>
              <a:off x="7973497" y="4117831"/>
              <a:ext cx="803173" cy="288589"/>
            </a:xfrm>
            <a:prstGeom prst="downArrow">
              <a:avLst>
                <a:gd name="adj1" fmla="val 45370"/>
                <a:gd name="adj2" fmla="val 50000"/>
              </a:avLst>
            </a:prstGeom>
            <a:solidFill>
              <a:srgbClr val="58C062"/>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16" name="下箭头 3"/>
            <p:cNvSpPr>
              <a:spLocks noChangeAspect="1"/>
            </p:cNvSpPr>
            <p:nvPr/>
          </p:nvSpPr>
          <p:spPr>
            <a:xfrm>
              <a:off x="7944255" y="2954837"/>
              <a:ext cx="803173" cy="288589"/>
            </a:xfrm>
            <a:prstGeom prst="downArrow">
              <a:avLst>
                <a:gd name="adj1" fmla="val 45370"/>
                <a:gd name="adj2" fmla="val 50000"/>
              </a:avLst>
            </a:prstGeom>
            <a:solidFill>
              <a:srgbClr val="58C062"/>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grpSp>
      <p:sp>
        <p:nvSpPr>
          <p:cNvPr id="8" name="矩形 7"/>
          <p:cNvSpPr>
            <a:spLocks noChangeAspect="1"/>
          </p:cNvSpPr>
          <p:nvPr/>
        </p:nvSpPr>
        <p:spPr>
          <a:xfrm>
            <a:off x="5199187" y="2211824"/>
            <a:ext cx="360000" cy="360000"/>
          </a:xfrm>
          <a:prstGeom prst="rect">
            <a:avLst/>
          </a:prstGeom>
          <a:solidFill>
            <a:srgbClr val="58C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18" name="矩形 17"/>
          <p:cNvSpPr>
            <a:spLocks noChangeAspect="1"/>
          </p:cNvSpPr>
          <p:nvPr/>
        </p:nvSpPr>
        <p:spPr>
          <a:xfrm>
            <a:off x="5199187" y="3169921"/>
            <a:ext cx="360000" cy="360000"/>
          </a:xfrm>
          <a:prstGeom prst="rect">
            <a:avLst/>
          </a:prstGeom>
          <a:solidFill>
            <a:srgbClr val="58C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sp>
        <p:nvSpPr>
          <p:cNvPr id="19" name="矩形 18"/>
          <p:cNvSpPr>
            <a:spLocks noChangeAspect="1"/>
          </p:cNvSpPr>
          <p:nvPr/>
        </p:nvSpPr>
        <p:spPr>
          <a:xfrm>
            <a:off x="5199187" y="4254755"/>
            <a:ext cx="360000" cy="360000"/>
          </a:xfrm>
          <a:prstGeom prst="rect">
            <a:avLst/>
          </a:prstGeom>
          <a:solidFill>
            <a:srgbClr val="58C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
        <p:nvSpPr>
          <p:cNvPr id="20" name="矩形 19"/>
          <p:cNvSpPr>
            <a:spLocks noChangeAspect="1"/>
          </p:cNvSpPr>
          <p:nvPr/>
        </p:nvSpPr>
        <p:spPr>
          <a:xfrm>
            <a:off x="5199187" y="5213539"/>
            <a:ext cx="360000" cy="360000"/>
          </a:xfrm>
          <a:prstGeom prst="rect">
            <a:avLst/>
          </a:prstGeom>
          <a:solidFill>
            <a:srgbClr val="58C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pic>
        <p:nvPicPr>
          <p:cNvPr id="21" name="图片 20" descr="C:\Users\zhsy\AppData\Local\Temp\Rar$DR00.924\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6761" b="46668"/>
          <a:stretch/>
        </p:blipFill>
        <p:spPr bwMode="auto">
          <a:xfrm>
            <a:off x="1219200" y="1550905"/>
            <a:ext cx="3691884" cy="2460657"/>
          </a:xfrm>
          <a:custGeom>
            <a:avLst/>
            <a:gdLst>
              <a:gd name="connsiteX0" fmla="*/ 0 w 3691884"/>
              <a:gd name="connsiteY0" fmla="*/ 0 h 2460657"/>
              <a:gd name="connsiteX1" fmla="*/ 3691884 w 3691884"/>
              <a:gd name="connsiteY1" fmla="*/ 0 h 2460657"/>
              <a:gd name="connsiteX2" fmla="*/ 3691884 w 3691884"/>
              <a:gd name="connsiteY2" fmla="*/ 2460657 h 2460657"/>
              <a:gd name="connsiteX3" fmla="*/ 0 w 3691884"/>
              <a:gd name="connsiteY3" fmla="*/ 2460657 h 2460657"/>
            </a:gdLst>
            <a:ahLst/>
            <a:cxnLst>
              <a:cxn ang="0">
                <a:pos x="connsiteX0" y="connsiteY0"/>
              </a:cxn>
              <a:cxn ang="0">
                <a:pos x="connsiteX1" y="connsiteY1"/>
              </a:cxn>
              <a:cxn ang="0">
                <a:pos x="connsiteX2" y="connsiteY2"/>
              </a:cxn>
              <a:cxn ang="0">
                <a:pos x="connsiteX3" y="connsiteY3"/>
              </a:cxn>
            </a:cxnLst>
            <a:rect l="l" t="t" r="r" b="b"/>
            <a:pathLst>
              <a:path w="3691884" h="2460657">
                <a:moveTo>
                  <a:pt x="0" y="0"/>
                </a:moveTo>
                <a:lnTo>
                  <a:pt x="3691884" y="0"/>
                </a:lnTo>
                <a:lnTo>
                  <a:pt x="3691884" y="2460657"/>
                </a:lnTo>
                <a:lnTo>
                  <a:pt x="0" y="246065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270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46974" y="294657"/>
            <a:ext cx="8032968" cy="615553"/>
          </a:xfrm>
          <a:prstGeom prst="rect">
            <a:avLst/>
          </a:prstGeom>
        </p:spPr>
        <p:txBody>
          <a:bodyPr wrap="none">
            <a:spAutoFit/>
          </a:bodyPr>
          <a:lstStyle/>
          <a:p>
            <a:r>
              <a:rPr lang="en-US" altLang="zh-CN" sz="3400" b="1" dirty="0">
                <a:solidFill>
                  <a:schemeClr val="bg1"/>
                </a:solidFill>
                <a:latin typeface="微软雅黑" panose="020B0503020204020204" pitchFamily="34" charset="-122"/>
                <a:ea typeface="微软雅黑" panose="020B0503020204020204" pitchFamily="34" charset="-122"/>
              </a:rPr>
              <a:t>《</a:t>
            </a:r>
            <a:r>
              <a:rPr lang="zh-CN" altLang="en-US" sz="3400" b="1" dirty="0">
                <a:solidFill>
                  <a:schemeClr val="bg1"/>
                </a:solidFill>
                <a:latin typeface="微软雅黑" panose="020B0503020204020204" pitchFamily="34" charset="-122"/>
                <a:ea typeface="微软雅黑" panose="020B0503020204020204" pitchFamily="34" charset="-122"/>
              </a:rPr>
              <a:t>石化行业挥发性有机物综合整治方案</a:t>
            </a:r>
            <a:r>
              <a:rPr lang="en-US" altLang="zh-CN" sz="3400" b="1" dirty="0">
                <a:solidFill>
                  <a:schemeClr val="bg1"/>
                </a:solidFill>
                <a:latin typeface="微软雅黑" panose="020B0503020204020204" pitchFamily="34" charset="-122"/>
                <a:ea typeface="微软雅黑" panose="020B0503020204020204" pitchFamily="34" charset="-122"/>
              </a:rPr>
              <a:t>》</a:t>
            </a:r>
            <a:endParaRPr lang="zh-CN" altLang="en-US" sz="3400" b="1" dirty="0">
              <a:solidFill>
                <a:schemeClr val="bg1"/>
              </a:solidFill>
              <a:latin typeface="微软雅黑" panose="020B0503020204020204" pitchFamily="34" charset="-122"/>
              <a:ea typeface="微软雅黑" panose="020B0503020204020204" pitchFamily="34" charset="-122"/>
            </a:endParaRPr>
          </a:p>
        </p:txBody>
      </p:sp>
      <p:graphicFrame>
        <p:nvGraphicFramePr>
          <p:cNvPr id="25" name="图示 24"/>
          <p:cNvGraphicFramePr/>
          <p:nvPr>
            <p:extLst>
              <p:ext uri="{D42A27DB-BD31-4B8C-83A1-F6EECF244321}">
                <p14:modId xmlns:p14="http://schemas.microsoft.com/office/powerpoint/2010/main" val="3177456219"/>
              </p:ext>
            </p:extLst>
          </p:nvPr>
        </p:nvGraphicFramePr>
        <p:xfrm>
          <a:off x="695468" y="1512006"/>
          <a:ext cx="10476656" cy="504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265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0"/>
          <p:cNvPicPr>
            <a:picLocks noChangeAspect="1"/>
          </p:cNvPicPr>
          <p:nvPr/>
        </p:nvPicPr>
        <p:blipFill>
          <a:blip r:embed="rId2" cstate="print">
            <a:extLst>
              <a:ext uri="{28A0092B-C50C-407E-A947-70E740481C1C}">
                <a14:useLocalDpi xmlns:a14="http://schemas.microsoft.com/office/drawing/2010/main" val="0"/>
              </a:ext>
            </a:extLst>
          </a:blip>
          <a:srcRect r="824"/>
          <a:stretch>
            <a:fillRect/>
          </a:stretch>
        </p:blipFill>
        <p:spPr bwMode="auto">
          <a:xfrm>
            <a:off x="8976543" y="1070909"/>
            <a:ext cx="3215457" cy="193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812965" y="310215"/>
            <a:ext cx="7160935" cy="615553"/>
          </a:xfrm>
          <a:prstGeom prst="rect">
            <a:avLst/>
          </a:prstGeom>
        </p:spPr>
        <p:txBody>
          <a:bodyPr wrap="none">
            <a:spAutoFit/>
          </a:bodyPr>
          <a:lstStyle/>
          <a:p>
            <a:pPr>
              <a:spcBef>
                <a:spcPct val="0"/>
              </a:spcBef>
            </a:pPr>
            <a:r>
              <a:rPr lang="en-US" altLang="zh-CN" sz="3400" b="1" dirty="0">
                <a:solidFill>
                  <a:schemeClr val="bg1"/>
                </a:solidFill>
                <a:latin typeface="微软雅黑" panose="020B0503020204020204" pitchFamily="34" charset="-122"/>
                <a:ea typeface="微软雅黑" panose="020B0503020204020204" pitchFamily="34" charset="-122"/>
              </a:rPr>
              <a:t>《</a:t>
            </a:r>
            <a:r>
              <a:rPr lang="zh-CN" altLang="en-US" sz="3400" b="1" dirty="0">
                <a:solidFill>
                  <a:schemeClr val="bg1"/>
                </a:solidFill>
                <a:latin typeface="微软雅黑" panose="020B0503020204020204" pitchFamily="34" charset="-122"/>
                <a:ea typeface="微软雅黑" panose="020B0503020204020204" pitchFamily="34" charset="-122"/>
              </a:rPr>
              <a:t>挥发性有机物排污收费试点办法</a:t>
            </a:r>
            <a:r>
              <a:rPr lang="en-US" altLang="zh-CN" sz="3400" b="1" dirty="0">
                <a:solidFill>
                  <a:schemeClr val="bg1"/>
                </a:solidFill>
                <a:latin typeface="微软雅黑" panose="020B0503020204020204" pitchFamily="34" charset="-122"/>
                <a:ea typeface="微软雅黑" panose="020B0503020204020204" pitchFamily="34" charset="-122"/>
              </a:rPr>
              <a:t>》</a:t>
            </a:r>
            <a:endParaRPr lang="zh-CN" altLang="en-US" sz="3400" b="1" dirty="0">
              <a:solidFill>
                <a:schemeClr val="bg1"/>
              </a:solidFill>
              <a:latin typeface="微软雅黑" panose="020B0503020204020204" pitchFamily="34" charset="-122"/>
              <a:ea typeface="微软雅黑" panose="020B0503020204020204" pitchFamily="34" charset="-122"/>
            </a:endParaRPr>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0" t="1553" r="1590"/>
          <a:stretch/>
        </p:blipFill>
        <p:spPr bwMode="auto">
          <a:xfrm>
            <a:off x="1004719" y="1583706"/>
            <a:ext cx="3876638" cy="436630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5508675" y="3424064"/>
            <a:ext cx="2068372" cy="2241755"/>
            <a:chOff x="6051965" y="2597301"/>
            <a:chExt cx="2068372" cy="2241755"/>
          </a:xfrm>
        </p:grpSpPr>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1965" y="2617389"/>
              <a:ext cx="2068372" cy="2221667"/>
            </a:xfrm>
            <a:prstGeom prst="ellipse">
              <a:avLst/>
            </a:prstGeom>
          </p:spPr>
        </p:pic>
        <p:sp>
          <p:nvSpPr>
            <p:cNvPr id="15" name="椭圆 14"/>
            <p:cNvSpPr/>
            <p:nvPr/>
          </p:nvSpPr>
          <p:spPr>
            <a:xfrm>
              <a:off x="6051965" y="2597301"/>
              <a:ext cx="2068372" cy="224175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10"/>
            <p:cNvSpPr>
              <a:spLocks noChangeArrowheads="1"/>
            </p:cNvSpPr>
            <p:nvPr/>
          </p:nvSpPr>
          <p:spPr bwMode="auto">
            <a:xfrm>
              <a:off x="6400491" y="3319182"/>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rPr>
                <a:t>石油</a:t>
              </a:r>
              <a:endParaRPr lang="en-US" altLang="zh-CN" sz="2400" b="1" dirty="0">
                <a:solidFill>
                  <a:srgbClr val="FF0000"/>
                </a:solidFill>
                <a:latin typeface="微软雅黑" panose="020B0503020204020204" pitchFamily="34" charset="-122"/>
                <a:ea typeface="微软雅黑" panose="020B0503020204020204" pitchFamily="34" charset="-122"/>
              </a:endParaRPr>
            </a:p>
            <a:p>
              <a:pPr algn="ctr" eaLnBrk="1" hangingPunct="1">
                <a:spcBef>
                  <a:spcPct val="0"/>
                </a:spcBef>
                <a:buFont typeface="Arial" panose="020B060402020202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rPr>
                <a:t>化工行业</a:t>
              </a:r>
            </a:p>
          </p:txBody>
        </p:sp>
      </p:grpSp>
      <p:sp>
        <p:nvSpPr>
          <p:cNvPr id="10" name="圆角矩形 4"/>
          <p:cNvSpPr/>
          <p:nvPr/>
        </p:nvSpPr>
        <p:spPr>
          <a:xfrm>
            <a:off x="6692202" y="1639304"/>
            <a:ext cx="3226682" cy="801830"/>
          </a:xfrm>
          <a:prstGeom prst="rect">
            <a:avLst/>
          </a:prstGeom>
          <a:ln w="15875">
            <a:solidFill>
              <a:srgbClr val="FF0000"/>
            </a:solidFill>
          </a:ln>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800100">
              <a:lnSpc>
                <a:spcPct val="90000"/>
              </a:lnSpc>
              <a:spcAft>
                <a:spcPct val="35000"/>
              </a:spcAft>
              <a:defRPr/>
            </a:pPr>
            <a:r>
              <a:rPr lang="zh-CN" altLang="en-US" sz="2000" b="1" dirty="0">
                <a:solidFill>
                  <a:srgbClr val="000000"/>
                </a:solidFill>
                <a:latin typeface="微软雅黑" panose="020B0503020204020204" pitchFamily="34" charset="-122"/>
                <a:ea typeface="微软雅黑" panose="020B0503020204020204" pitchFamily="34" charset="-122"/>
              </a:rPr>
              <a:t>试点行业</a:t>
            </a:r>
          </a:p>
          <a:p>
            <a:pPr algn="ctr" defTabSz="800100">
              <a:lnSpc>
                <a:spcPct val="90000"/>
              </a:lnSpc>
              <a:spcAft>
                <a:spcPct val="35000"/>
              </a:spcAft>
              <a:defRPr/>
            </a:pPr>
            <a:r>
              <a:rPr lang="zh-CN" altLang="en-US" sz="2000" b="1" dirty="0">
                <a:solidFill>
                  <a:srgbClr val="FF0000"/>
                </a:solidFill>
                <a:latin typeface="微软雅黑" panose="020B0503020204020204" pitchFamily="34" charset="-122"/>
                <a:ea typeface="微软雅黑" panose="020B0503020204020204" pitchFamily="34" charset="-122"/>
              </a:rPr>
              <a:t>（排污收费倒逼污染减排）</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8977257" y="3444152"/>
            <a:ext cx="2090598" cy="2241755"/>
            <a:chOff x="9193696" y="2534641"/>
            <a:chExt cx="2090598" cy="2241755"/>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696" y="2549196"/>
              <a:ext cx="2090598" cy="2217368"/>
            </a:xfrm>
            <a:prstGeom prst="ellipse">
              <a:avLst/>
            </a:prstGeom>
          </p:spPr>
        </p:pic>
        <p:sp>
          <p:nvSpPr>
            <p:cNvPr id="20" name="椭圆 19"/>
            <p:cNvSpPr/>
            <p:nvPr/>
          </p:nvSpPr>
          <p:spPr>
            <a:xfrm>
              <a:off x="9193696" y="2534641"/>
              <a:ext cx="2088036" cy="224175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5"/>
            <p:cNvSpPr>
              <a:spLocks noChangeArrowheads="1"/>
            </p:cNvSpPr>
            <p:nvPr/>
          </p:nvSpPr>
          <p:spPr bwMode="auto">
            <a:xfrm>
              <a:off x="9539660" y="3312724"/>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包装</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spcBef>
                  <a:spcPct val="0"/>
                </a:spcBef>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印刷行业</a:t>
              </a:r>
            </a:p>
          </p:txBody>
        </p:sp>
      </p:grpSp>
      <p:cxnSp>
        <p:nvCxnSpPr>
          <p:cNvPr id="25" name="直接连接符 24"/>
          <p:cNvCxnSpPr>
            <a:endCxn id="15" idx="0"/>
          </p:cNvCxnSpPr>
          <p:nvPr/>
        </p:nvCxnSpPr>
        <p:spPr>
          <a:xfrm flipH="1">
            <a:off x="6542861" y="2441134"/>
            <a:ext cx="1762682" cy="98293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0" idx="2"/>
            <a:endCxn id="20" idx="0"/>
          </p:cNvCxnSpPr>
          <p:nvPr/>
        </p:nvCxnSpPr>
        <p:spPr>
          <a:xfrm>
            <a:off x="8305543" y="2441134"/>
            <a:ext cx="1715732" cy="10030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69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6952" y="294656"/>
            <a:ext cx="5852884" cy="615553"/>
          </a:xfrm>
          <a:prstGeom prst="rect">
            <a:avLst/>
          </a:prstGeom>
        </p:spPr>
        <p:txBody>
          <a:bodyPr wrap="none">
            <a:spAutoFit/>
          </a:bodyPr>
          <a:lstStyle/>
          <a:p>
            <a:r>
              <a:rPr lang="zh-CN" altLang="en-US" sz="3400" b="1" dirty="0">
                <a:solidFill>
                  <a:schemeClr val="bg1"/>
                </a:solidFill>
                <a:latin typeface="微软雅黑" panose="020B0503020204020204" pitchFamily="34" charset="-122"/>
                <a:ea typeface="微软雅黑" panose="020B0503020204020204" pitchFamily="34" charset="-122"/>
              </a:rPr>
              <a:t>石油炼制和石油化工排放标准</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827" y="2642715"/>
            <a:ext cx="3589338" cy="388871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715" y="2642714"/>
            <a:ext cx="3633787" cy="388871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2153954" y="1474363"/>
            <a:ext cx="8185800" cy="863999"/>
            <a:chOff x="2273527" y="1625088"/>
            <a:chExt cx="7622424" cy="863999"/>
          </a:xfrm>
        </p:grpSpPr>
        <p:sp>
          <p:nvSpPr>
            <p:cNvPr id="6" name="矩形 5"/>
            <p:cNvSpPr/>
            <p:nvPr/>
          </p:nvSpPr>
          <p:spPr>
            <a:xfrm>
              <a:off x="2273527" y="1625088"/>
              <a:ext cx="7622424" cy="863999"/>
            </a:xfrm>
            <a:prstGeom prst="rect">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1"/>
            <p:cNvSpPr>
              <a:spLocks noChangeArrowheads="1"/>
            </p:cNvSpPr>
            <p:nvPr/>
          </p:nvSpPr>
          <p:spPr bwMode="auto">
            <a:xfrm>
              <a:off x="2413279" y="1703144"/>
              <a:ext cx="73319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标准从有组织工艺废气、储存、装卸、废水及</a:t>
              </a:r>
              <a:r>
                <a:rPr lang="en-US" altLang="zh-CN" sz="2000" b="1" dirty="0">
                  <a:solidFill>
                    <a:schemeClr val="bg1"/>
                  </a:solidFill>
                  <a:latin typeface="微软雅黑" panose="020B0503020204020204" pitchFamily="34" charset="-122"/>
                  <a:ea typeface="微软雅黑" panose="020B0503020204020204" pitchFamily="34" charset="-122"/>
                </a:rPr>
                <a:t>LDAR</a:t>
              </a:r>
              <a:r>
                <a:rPr lang="zh-CN" altLang="en-US" sz="2000" b="1" dirty="0">
                  <a:solidFill>
                    <a:schemeClr val="bg1"/>
                  </a:solidFill>
                  <a:latin typeface="微软雅黑" panose="020B0503020204020204" pitchFamily="34" charset="-122"/>
                  <a:ea typeface="微软雅黑" panose="020B0503020204020204" pitchFamily="34" charset="-122"/>
                </a:rPr>
                <a:t>等方面，对石化企业</a:t>
              </a:r>
              <a:r>
                <a:rPr lang="en-US" altLang="zh-CN" sz="2000" b="1" dirty="0">
                  <a:solidFill>
                    <a:schemeClr val="bg1"/>
                  </a:solidFill>
                  <a:latin typeface="微软雅黑" panose="020B0503020204020204" pitchFamily="34" charset="-122"/>
                  <a:ea typeface="微软雅黑" panose="020B0503020204020204" pitchFamily="34" charset="-122"/>
                </a:rPr>
                <a:t>VOCs</a:t>
              </a:r>
              <a:r>
                <a:rPr lang="zh-CN" altLang="en-US" sz="2000" b="1" dirty="0">
                  <a:solidFill>
                    <a:schemeClr val="bg1"/>
                  </a:solidFill>
                  <a:latin typeface="微软雅黑" panose="020B0503020204020204" pitchFamily="34" charset="-122"/>
                  <a:ea typeface="微软雅黑" panose="020B0503020204020204" pitchFamily="34" charset="-122"/>
                </a:rPr>
                <a:t>排放标准限值及管控方面提出了相关要求。</a:t>
              </a:r>
            </a:p>
          </p:txBody>
        </p:sp>
      </p:grpSp>
      <p:sp>
        <p:nvSpPr>
          <p:cNvPr id="9" name="矩形 8"/>
          <p:cNvSpPr/>
          <p:nvPr/>
        </p:nvSpPr>
        <p:spPr>
          <a:xfrm>
            <a:off x="1116292" y="1474362"/>
            <a:ext cx="864000" cy="864000"/>
          </a:xfrm>
          <a:prstGeom prst="rect">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稻壳儿小白白(http://dwz.cn/Wu2UP)"/>
          <p:cNvSpPr>
            <a:spLocks noEditPoints="1"/>
          </p:cNvSpPr>
          <p:nvPr/>
        </p:nvSpPr>
        <p:spPr bwMode="auto">
          <a:xfrm>
            <a:off x="1258715" y="1668029"/>
            <a:ext cx="590435" cy="531988"/>
          </a:xfrm>
          <a:custGeom>
            <a:avLst/>
            <a:gdLst>
              <a:gd name="T0" fmla="*/ 2147483647 w 48"/>
              <a:gd name="T1" fmla="*/ 2147483647 h 38"/>
              <a:gd name="T2" fmla="*/ 2147483647 w 48"/>
              <a:gd name="T3" fmla="*/ 2147483647 h 38"/>
              <a:gd name="T4" fmla="*/ 2147483647 w 48"/>
              <a:gd name="T5" fmla="*/ 2147483647 h 38"/>
              <a:gd name="T6" fmla="*/ 0 w 48"/>
              <a:gd name="T7" fmla="*/ 2147483647 h 38"/>
              <a:gd name="T8" fmla="*/ 0 w 48"/>
              <a:gd name="T9" fmla="*/ 2147483647 h 38"/>
              <a:gd name="T10" fmla="*/ 2147483647 w 48"/>
              <a:gd name="T11" fmla="*/ 0 h 38"/>
              <a:gd name="T12" fmla="*/ 2147483647 w 48"/>
              <a:gd name="T13" fmla="*/ 0 h 38"/>
              <a:gd name="T14" fmla="*/ 2147483647 w 48"/>
              <a:gd name="T15" fmla="*/ 2147483647 h 38"/>
              <a:gd name="T16" fmla="*/ 2147483647 w 48"/>
              <a:gd name="T17" fmla="*/ 2147483647 h 38"/>
              <a:gd name="T18" fmla="*/ 2147483647 w 48"/>
              <a:gd name="T19" fmla="*/ 2147483647 h 38"/>
              <a:gd name="T20" fmla="*/ 2147483647 w 48"/>
              <a:gd name="T21" fmla="*/ 2147483647 h 38"/>
              <a:gd name="T22" fmla="*/ 2147483647 w 48"/>
              <a:gd name="T23" fmla="*/ 2147483647 h 38"/>
              <a:gd name="T24" fmla="*/ 0 w 48"/>
              <a:gd name="T25" fmla="*/ 2147483647 h 38"/>
              <a:gd name="T26" fmla="*/ 0 w 48"/>
              <a:gd name="T27" fmla="*/ 2147483647 h 38"/>
              <a:gd name="T28" fmla="*/ 2147483647 w 48"/>
              <a:gd name="T29" fmla="*/ 2147483647 h 38"/>
              <a:gd name="T30" fmla="*/ 2147483647 w 48"/>
              <a:gd name="T31" fmla="*/ 2147483647 h 38"/>
              <a:gd name="T32" fmla="*/ 2147483647 w 48"/>
              <a:gd name="T33" fmla="*/ 2147483647 h 38"/>
              <a:gd name="T34" fmla="*/ 2147483647 w 48"/>
              <a:gd name="T35" fmla="*/ 2147483647 h 38"/>
              <a:gd name="T36" fmla="*/ 2147483647 w 48"/>
              <a:gd name="T37" fmla="*/ 2147483647 h 38"/>
              <a:gd name="T38" fmla="*/ 2147483647 w 48"/>
              <a:gd name="T39" fmla="*/ 2147483647 h 38"/>
              <a:gd name="T40" fmla="*/ 2147483647 w 48"/>
              <a:gd name="T41" fmla="*/ 2147483647 h 38"/>
              <a:gd name="T42" fmla="*/ 0 w 48"/>
              <a:gd name="T43" fmla="*/ 2147483647 h 38"/>
              <a:gd name="T44" fmla="*/ 0 w 48"/>
              <a:gd name="T45" fmla="*/ 2147483647 h 38"/>
              <a:gd name="T46" fmla="*/ 2147483647 w 48"/>
              <a:gd name="T47" fmla="*/ 2147483647 h 38"/>
              <a:gd name="T48" fmla="*/ 2147483647 w 48"/>
              <a:gd name="T49" fmla="*/ 2147483647 h 38"/>
              <a:gd name="T50" fmla="*/ 2147483647 w 48"/>
              <a:gd name="T51" fmla="*/ 2147483647 h 38"/>
              <a:gd name="T52" fmla="*/ 2147483647 w 48"/>
              <a:gd name="T53" fmla="*/ 2147483647 h 38"/>
              <a:gd name="T54" fmla="*/ 2147483647 w 48"/>
              <a:gd name="T55" fmla="*/ 2147483647 h 38"/>
              <a:gd name="T56" fmla="*/ 2147483647 w 48"/>
              <a:gd name="T57" fmla="*/ 2147483647 h 38"/>
              <a:gd name="T58" fmla="*/ 2147483647 w 48"/>
              <a:gd name="T59" fmla="*/ 2147483647 h 38"/>
              <a:gd name="T60" fmla="*/ 2147483647 w 48"/>
              <a:gd name="T61" fmla="*/ 2147483647 h 38"/>
              <a:gd name="T62" fmla="*/ 2147483647 w 48"/>
              <a:gd name="T63" fmla="*/ 2147483647 h 38"/>
              <a:gd name="T64" fmla="*/ 2147483647 w 48"/>
              <a:gd name="T65" fmla="*/ 2147483647 h 38"/>
              <a:gd name="T66" fmla="*/ 2147483647 w 48"/>
              <a:gd name="T67" fmla="*/ 2147483647 h 38"/>
              <a:gd name="T68" fmla="*/ 2147483647 w 48"/>
              <a:gd name="T69" fmla="*/ 2147483647 h 38"/>
              <a:gd name="T70" fmla="*/ 2147483647 w 48"/>
              <a:gd name="T71" fmla="*/ 2147483647 h 38"/>
              <a:gd name="T72" fmla="*/ 2147483647 w 48"/>
              <a:gd name="T73" fmla="*/ 2147483647 h 38"/>
              <a:gd name="T74" fmla="*/ 2147483647 w 48"/>
              <a:gd name="T75" fmla="*/ 2147483647 h 38"/>
              <a:gd name="T76" fmla="*/ 2147483647 w 48"/>
              <a:gd name="T77" fmla="*/ 2147483647 h 38"/>
              <a:gd name="T78" fmla="*/ 2147483647 w 48"/>
              <a:gd name="T79" fmla="*/ 2147483647 h 38"/>
              <a:gd name="T80" fmla="*/ 2147483647 w 48"/>
              <a:gd name="T81" fmla="*/ 2147483647 h 38"/>
              <a:gd name="T82" fmla="*/ 2147483647 w 48"/>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38"/>
              <a:gd name="T128" fmla="*/ 48 w 48"/>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38">
                <a:moveTo>
                  <a:pt x="48" y="9"/>
                </a:moveTo>
                <a:cubicBezTo>
                  <a:pt x="48" y="10"/>
                  <a:pt x="47" y="11"/>
                  <a:pt x="46" y="11"/>
                </a:cubicBezTo>
                <a:cubicBezTo>
                  <a:pt x="2" y="11"/>
                  <a:pt x="2" y="11"/>
                  <a:pt x="2" y="11"/>
                </a:cubicBezTo>
                <a:cubicBezTo>
                  <a:pt x="1" y="11"/>
                  <a:pt x="0" y="10"/>
                  <a:pt x="0" y="9"/>
                </a:cubicBezTo>
                <a:cubicBezTo>
                  <a:pt x="0" y="2"/>
                  <a:pt x="0" y="2"/>
                  <a:pt x="0" y="2"/>
                </a:cubicBezTo>
                <a:cubicBezTo>
                  <a:pt x="0" y="1"/>
                  <a:pt x="1" y="0"/>
                  <a:pt x="2" y="0"/>
                </a:cubicBezTo>
                <a:cubicBezTo>
                  <a:pt x="46" y="0"/>
                  <a:pt x="46" y="0"/>
                  <a:pt x="46" y="0"/>
                </a:cubicBezTo>
                <a:cubicBezTo>
                  <a:pt x="47" y="0"/>
                  <a:pt x="48" y="1"/>
                  <a:pt x="48" y="2"/>
                </a:cubicBezTo>
                <a:lnTo>
                  <a:pt x="48" y="9"/>
                </a:lnTo>
                <a:close/>
                <a:moveTo>
                  <a:pt x="48" y="23"/>
                </a:moveTo>
                <a:cubicBezTo>
                  <a:pt x="48" y="24"/>
                  <a:pt x="47" y="24"/>
                  <a:pt x="46" y="24"/>
                </a:cubicBezTo>
                <a:cubicBezTo>
                  <a:pt x="2" y="24"/>
                  <a:pt x="2" y="24"/>
                  <a:pt x="2" y="24"/>
                </a:cubicBezTo>
                <a:cubicBezTo>
                  <a:pt x="1" y="24"/>
                  <a:pt x="0" y="24"/>
                  <a:pt x="0" y="23"/>
                </a:cubicBezTo>
                <a:cubicBezTo>
                  <a:pt x="0" y="16"/>
                  <a:pt x="0" y="16"/>
                  <a:pt x="0" y="16"/>
                </a:cubicBezTo>
                <a:cubicBezTo>
                  <a:pt x="0" y="15"/>
                  <a:pt x="1" y="14"/>
                  <a:pt x="2" y="14"/>
                </a:cubicBezTo>
                <a:cubicBezTo>
                  <a:pt x="46" y="14"/>
                  <a:pt x="46" y="14"/>
                  <a:pt x="46" y="14"/>
                </a:cubicBezTo>
                <a:cubicBezTo>
                  <a:pt x="47" y="14"/>
                  <a:pt x="48" y="15"/>
                  <a:pt x="48" y="16"/>
                </a:cubicBezTo>
                <a:lnTo>
                  <a:pt x="48" y="23"/>
                </a:lnTo>
                <a:close/>
                <a:moveTo>
                  <a:pt x="48" y="36"/>
                </a:moveTo>
                <a:cubicBezTo>
                  <a:pt x="48" y="37"/>
                  <a:pt x="47" y="38"/>
                  <a:pt x="46" y="38"/>
                </a:cubicBezTo>
                <a:cubicBezTo>
                  <a:pt x="2" y="38"/>
                  <a:pt x="2" y="38"/>
                  <a:pt x="2" y="38"/>
                </a:cubicBezTo>
                <a:cubicBezTo>
                  <a:pt x="1" y="38"/>
                  <a:pt x="0" y="37"/>
                  <a:pt x="0" y="36"/>
                </a:cubicBezTo>
                <a:cubicBezTo>
                  <a:pt x="0" y="29"/>
                  <a:pt x="0" y="29"/>
                  <a:pt x="0" y="29"/>
                </a:cubicBezTo>
                <a:cubicBezTo>
                  <a:pt x="0" y="28"/>
                  <a:pt x="1" y="28"/>
                  <a:pt x="2" y="28"/>
                </a:cubicBezTo>
                <a:cubicBezTo>
                  <a:pt x="46" y="28"/>
                  <a:pt x="46" y="28"/>
                  <a:pt x="46" y="28"/>
                </a:cubicBezTo>
                <a:cubicBezTo>
                  <a:pt x="47" y="28"/>
                  <a:pt x="48" y="28"/>
                  <a:pt x="48" y="29"/>
                </a:cubicBezTo>
                <a:lnTo>
                  <a:pt x="48" y="36"/>
                </a:lnTo>
                <a:close/>
                <a:moveTo>
                  <a:pt x="45" y="21"/>
                </a:moveTo>
                <a:cubicBezTo>
                  <a:pt x="45" y="17"/>
                  <a:pt x="45" y="17"/>
                  <a:pt x="45" y="17"/>
                </a:cubicBezTo>
                <a:cubicBezTo>
                  <a:pt x="17" y="17"/>
                  <a:pt x="17" y="17"/>
                  <a:pt x="17" y="17"/>
                </a:cubicBezTo>
                <a:cubicBezTo>
                  <a:pt x="17" y="21"/>
                  <a:pt x="17" y="21"/>
                  <a:pt x="17" y="21"/>
                </a:cubicBezTo>
                <a:lnTo>
                  <a:pt x="45" y="21"/>
                </a:lnTo>
                <a:close/>
                <a:moveTo>
                  <a:pt x="45" y="35"/>
                </a:moveTo>
                <a:cubicBezTo>
                  <a:pt x="45" y="31"/>
                  <a:pt x="45" y="31"/>
                  <a:pt x="45" y="31"/>
                </a:cubicBezTo>
                <a:cubicBezTo>
                  <a:pt x="27" y="31"/>
                  <a:pt x="27" y="31"/>
                  <a:pt x="27" y="31"/>
                </a:cubicBezTo>
                <a:cubicBezTo>
                  <a:pt x="27" y="35"/>
                  <a:pt x="27" y="35"/>
                  <a:pt x="27" y="35"/>
                </a:cubicBezTo>
                <a:lnTo>
                  <a:pt x="45" y="35"/>
                </a:lnTo>
                <a:close/>
                <a:moveTo>
                  <a:pt x="45" y="7"/>
                </a:moveTo>
                <a:cubicBezTo>
                  <a:pt x="45" y="4"/>
                  <a:pt x="45" y="4"/>
                  <a:pt x="45" y="4"/>
                </a:cubicBezTo>
                <a:cubicBezTo>
                  <a:pt x="34" y="4"/>
                  <a:pt x="34" y="4"/>
                  <a:pt x="34" y="4"/>
                </a:cubicBezTo>
                <a:cubicBezTo>
                  <a:pt x="34" y="7"/>
                  <a:pt x="34" y="7"/>
                  <a:pt x="34" y="7"/>
                </a:cubicBezTo>
                <a:lnTo>
                  <a:pt x="4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Tree>
    <p:extLst>
      <p:ext uri="{BB962C8B-B14F-4D97-AF65-F5344CB8AC3E}">
        <p14:creationId xmlns:p14="http://schemas.microsoft.com/office/powerpoint/2010/main" val="1210811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2" name="矩形 1"/>
          <p:cNvSpPr/>
          <p:nvPr/>
        </p:nvSpPr>
        <p:spPr>
          <a:xfrm>
            <a:off x="1667535" y="140483"/>
            <a:ext cx="8032969" cy="784702"/>
          </a:xfrm>
          <a:prstGeom prst="rect">
            <a:avLst/>
          </a:prstGeom>
        </p:spPr>
        <p:txBody>
          <a:bodyPr wrap="none">
            <a:spAutoFit/>
          </a:bodyPr>
          <a:lstStyle/>
          <a:p>
            <a:pPr algn="ctr">
              <a:lnSpc>
                <a:spcPct val="150000"/>
              </a:lnSpc>
              <a:buClr>
                <a:srgbClr val="4F81BD"/>
              </a:buClr>
              <a:defRPr/>
            </a:pPr>
            <a:r>
              <a:rPr lang="zh-CN" altLang="en-US" sz="3400" b="1" dirty="0">
                <a:solidFill>
                  <a:schemeClr val="bg1"/>
                </a:solidFill>
                <a:latin typeface="微软雅黑" panose="020B0503020204020204" pitchFamily="34" charset="-122"/>
                <a:ea typeface="微软雅黑" panose="020B0503020204020204" pitchFamily="34" charset="-122"/>
              </a:rPr>
              <a:t>“十三五”国民经济和社会发展规划纲要</a:t>
            </a:r>
            <a:endParaRPr lang="en-US" altLang="zh-CN" sz="34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250338" y="2380234"/>
            <a:ext cx="6632404" cy="2998065"/>
          </a:xfrm>
          <a:prstGeom prst="rect">
            <a:avLst/>
          </a:prstGeom>
        </p:spPr>
        <p:txBody>
          <a:bodyPr wrap="square">
            <a:spAutoFit/>
          </a:bodyPr>
          <a:lstStyle/>
          <a:p>
            <a:pPr marL="285750" indent="-285750">
              <a:lnSpc>
                <a:spcPct val="150000"/>
              </a:lnSpc>
              <a:spcAft>
                <a:spcPts val="1200"/>
              </a:spcAft>
              <a:buClr>
                <a:schemeClr val="tx1"/>
              </a:buClr>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rPr>
              <a:t>以环境质量为核心，实行最严格环保制度，形成政府、企业、公众共治的环境治理体系；</a:t>
            </a:r>
            <a:endParaRPr lang="en-US" altLang="zh-CN"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spcAft>
                <a:spcPts val="1200"/>
              </a:spcAft>
              <a:buClr>
                <a:schemeClr val="tx1"/>
              </a:buClr>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rPr>
              <a:t>推进多污染物综合防治和环境治理，实施工业污染源全面达标排放计划；</a:t>
            </a:r>
            <a:endParaRPr lang="en-US" altLang="zh-CN"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spcAft>
                <a:spcPts val="1200"/>
              </a:spcAft>
              <a:buClr>
                <a:schemeClr val="tx1"/>
              </a:buClr>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rPr>
              <a:t>将细颗粒物等环境质量指标列入约束性指标，</a:t>
            </a:r>
            <a:r>
              <a:rPr lang="en-US" altLang="zh-CN" b="1" dirty="0">
                <a:solidFill>
                  <a:srgbClr val="FF0000"/>
                </a:solidFill>
                <a:latin typeface="微软雅黑" panose="020B0503020204020204" pitchFamily="34" charset="-122"/>
                <a:ea typeface="微软雅黑" panose="020B0503020204020204" pitchFamily="34" charset="-122"/>
              </a:rPr>
              <a:t>VOCs</a:t>
            </a:r>
            <a:r>
              <a:rPr lang="zh-CN" altLang="en-US" b="1" dirty="0">
                <a:solidFill>
                  <a:srgbClr val="FF0000"/>
                </a:solidFill>
                <a:latin typeface="微软雅黑" panose="020B0503020204020204" pitchFamily="34" charset="-122"/>
                <a:ea typeface="微软雅黑" panose="020B0503020204020204" pitchFamily="34" charset="-122"/>
              </a:rPr>
              <a:t>减排</a:t>
            </a:r>
            <a:r>
              <a:rPr lang="en-US" altLang="zh-CN" b="1" dirty="0">
                <a:solidFill>
                  <a:srgbClr val="FF0000"/>
                </a:solidFill>
                <a:latin typeface="微软雅黑" panose="020B0503020204020204" pitchFamily="34" charset="-122"/>
                <a:ea typeface="微软雅黑" panose="020B0503020204020204" pitchFamily="34" charset="-122"/>
              </a:rPr>
              <a:t>10%</a:t>
            </a:r>
            <a:r>
              <a:rPr lang="zh-CN" altLang="en-US" b="1" dirty="0">
                <a:solidFill>
                  <a:srgbClr val="FF0000"/>
                </a:solidFill>
                <a:latin typeface="微软雅黑" panose="020B0503020204020204" pitchFamily="34" charset="-122"/>
                <a:ea typeface="微软雅黑" panose="020B0503020204020204" pitchFamily="34" charset="-122"/>
              </a:rPr>
              <a:t>；</a:t>
            </a:r>
            <a:endParaRPr lang="en-US" altLang="zh-CN" b="1" dirty="0">
              <a:solidFill>
                <a:srgbClr val="FF0000"/>
              </a:solidFill>
              <a:latin typeface="微软雅黑" panose="020B0503020204020204" pitchFamily="34" charset="-122"/>
              <a:ea typeface="微软雅黑" panose="020B0503020204020204" pitchFamily="34" charset="-122"/>
            </a:endParaRPr>
          </a:p>
          <a:p>
            <a:pPr marL="285750" indent="-285750">
              <a:lnSpc>
                <a:spcPct val="150000"/>
              </a:lnSpc>
              <a:spcAft>
                <a:spcPts val="1200"/>
              </a:spcAft>
              <a:buClr>
                <a:schemeClr val="tx1"/>
              </a:buClr>
              <a:buFont typeface="Wingdings" panose="05000000000000000000" pitchFamily="2" charset="2"/>
              <a:buChar char="n"/>
              <a:defRPr/>
            </a:pPr>
            <a:r>
              <a:rPr lang="zh-CN" altLang="en-US" dirty="0">
                <a:solidFill>
                  <a:prstClr val="black"/>
                </a:solidFill>
                <a:latin typeface="微软雅黑" panose="020B0503020204020204" pitchFamily="34" charset="-122"/>
                <a:ea typeface="微软雅黑" panose="020B0503020204020204" pitchFamily="34" charset="-122"/>
              </a:rPr>
              <a:t>建立统一公平、覆盖所有固定污染源的企业排放许可制。</a:t>
            </a:r>
          </a:p>
        </p:txBody>
      </p:sp>
      <p:sp>
        <p:nvSpPr>
          <p:cNvPr id="9" name="矩形 8"/>
          <p:cNvSpPr/>
          <p:nvPr/>
        </p:nvSpPr>
        <p:spPr>
          <a:xfrm>
            <a:off x="2547314" y="1857014"/>
            <a:ext cx="800219"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纲要</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2019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5" name="矩形 4"/>
          <p:cNvSpPr/>
          <p:nvPr/>
        </p:nvSpPr>
        <p:spPr>
          <a:xfrm>
            <a:off x="2093405" y="1873377"/>
            <a:ext cx="6407499" cy="4031873"/>
          </a:xfrm>
          <a:prstGeom prst="rect">
            <a:avLst/>
          </a:prstGeom>
        </p:spPr>
        <p:txBody>
          <a:bodyPr wrap="square">
            <a:spAutoFit/>
          </a:bodyPr>
          <a:lstStyle/>
          <a:p>
            <a:pPr marL="342900" indent="-342900">
              <a:lnSpc>
                <a:spcPct val="150000"/>
              </a:lnSpc>
              <a:spcAft>
                <a:spcPts val="600"/>
              </a:spcAft>
              <a:buClr>
                <a:schemeClr val="tx1"/>
              </a:buClr>
              <a:buFont typeface="Wingdings" panose="05000000000000000000" pitchFamily="2" charset="2"/>
              <a:buChar char="n"/>
              <a:defRPr/>
            </a:pPr>
            <a:r>
              <a:rPr lang="zh-CN" altLang="en-US" sz="2000" b="1" dirty="0">
                <a:solidFill>
                  <a:prstClr val="black"/>
                </a:solidFill>
                <a:latin typeface="微软雅黑" panose="020B0503020204020204" pitchFamily="34" charset="-122"/>
                <a:ea typeface="微软雅黑" panose="020B0503020204020204" pitchFamily="34" charset="-122"/>
              </a:rPr>
              <a:t>目标</a:t>
            </a:r>
            <a:r>
              <a:rPr lang="zh-CN" altLang="en-US" sz="2000" dirty="0">
                <a:solidFill>
                  <a:prstClr val="black"/>
                </a:solidFill>
                <a:latin typeface="微软雅黑" panose="020B0503020204020204" pitchFamily="34" charset="-122"/>
                <a:ea typeface="微软雅黑" panose="020B0503020204020204" pitchFamily="34" charset="-122"/>
              </a:rPr>
              <a:t>：</a:t>
            </a:r>
            <a:r>
              <a:rPr lang="zh-CN" altLang="en-US" sz="2000" b="1" dirty="0">
                <a:solidFill>
                  <a:prstClr val="black"/>
                </a:solidFill>
                <a:latin typeface="微软雅黑" panose="020B0503020204020204" pitchFamily="34" charset="-122"/>
                <a:ea typeface="微软雅黑" panose="020B0503020204020204" pitchFamily="34" charset="-122"/>
              </a:rPr>
              <a:t>在重点地区、重点行业推进挥发性有机物总量控制，全国排放总量下降</a:t>
            </a:r>
            <a:r>
              <a:rPr lang="en-US" altLang="zh-CN" sz="2000" b="1" dirty="0">
                <a:solidFill>
                  <a:prstClr val="black"/>
                </a:solidFill>
                <a:latin typeface="微软雅黑" panose="020B0503020204020204" pitchFamily="34" charset="-122"/>
                <a:ea typeface="微软雅黑" panose="020B0503020204020204" pitchFamily="34" charset="-122"/>
              </a:rPr>
              <a:t>10%</a:t>
            </a:r>
            <a:r>
              <a:rPr lang="zh-CN" altLang="en-US" sz="2000" b="1" dirty="0">
                <a:solidFill>
                  <a:prstClr val="black"/>
                </a:solidFill>
                <a:latin typeface="微软雅黑" panose="020B0503020204020204" pitchFamily="34" charset="-122"/>
                <a:ea typeface="微软雅黑" panose="020B0503020204020204" pitchFamily="34" charset="-122"/>
              </a:rPr>
              <a:t>以上</a:t>
            </a:r>
            <a:r>
              <a:rPr lang="zh-CN" altLang="en-US" sz="2000" dirty="0">
                <a:solidFill>
                  <a:prstClr val="black"/>
                </a:solidFill>
                <a:latin typeface="微软雅黑" panose="020B0503020204020204" pitchFamily="34" charset="-122"/>
                <a:ea typeface="微软雅黑" panose="020B0503020204020204" pitchFamily="34" charset="-122"/>
              </a:rPr>
              <a:t>；</a:t>
            </a:r>
            <a:endParaRPr lang="en-US" altLang="zh-CN" sz="2000" dirty="0">
              <a:solidFill>
                <a:prstClr val="black"/>
              </a:solidFill>
              <a:latin typeface="微软雅黑" panose="020B0503020204020204" pitchFamily="34" charset="-122"/>
              <a:ea typeface="微软雅黑" panose="020B0503020204020204" pitchFamily="34" charset="-122"/>
            </a:endParaRPr>
          </a:p>
          <a:p>
            <a:pPr marL="342900" indent="-342900">
              <a:lnSpc>
                <a:spcPct val="150000"/>
              </a:lnSpc>
              <a:spcAft>
                <a:spcPts val="600"/>
              </a:spcAft>
              <a:buClr>
                <a:schemeClr val="tx1"/>
              </a:buClr>
              <a:buFont typeface="Wingdings" panose="05000000000000000000" pitchFamily="2" charset="2"/>
              <a:buChar char="n"/>
              <a:defRPr/>
            </a:pPr>
            <a:r>
              <a:rPr lang="zh-CN" altLang="en-US" sz="2000" b="1" dirty="0">
                <a:solidFill>
                  <a:prstClr val="black"/>
                </a:solidFill>
                <a:latin typeface="微软雅黑" panose="020B0503020204020204" pitchFamily="34" charset="-122"/>
                <a:ea typeface="微软雅黑" panose="020B0503020204020204" pitchFamily="34" charset="-122"/>
              </a:rPr>
              <a:t>控制重点地区重点行业挥发性有机物排放：</a:t>
            </a:r>
            <a:r>
              <a:rPr lang="zh-CN" altLang="en-US" sz="1400" dirty="0">
                <a:solidFill>
                  <a:prstClr val="black"/>
                </a:solidFill>
                <a:latin typeface="微软雅黑" panose="020B0503020204020204" pitchFamily="34" charset="-122"/>
                <a:ea typeface="微软雅黑" panose="020B0503020204020204" pitchFamily="34" charset="-122"/>
              </a:rPr>
              <a:t>石化、有机化工、表面涂装、包装印刷等重点行业挥发性有机物控制，细颗粒物和臭氧污染严重的（</a:t>
            </a:r>
            <a:r>
              <a:rPr lang="en-US" altLang="zh-CN" sz="1400" dirty="0">
                <a:solidFill>
                  <a:prstClr val="black"/>
                </a:solidFill>
                <a:latin typeface="微软雅黑" panose="020B0503020204020204" pitchFamily="34" charset="-122"/>
                <a:ea typeface="微软雅黑" panose="020B0503020204020204" pitchFamily="34" charset="-122"/>
              </a:rPr>
              <a:t>16</a:t>
            </a:r>
            <a:r>
              <a:rPr lang="zh-CN" altLang="en-US" sz="1400" dirty="0">
                <a:solidFill>
                  <a:prstClr val="black"/>
                </a:solidFill>
                <a:latin typeface="微软雅黑" panose="020B0503020204020204" pitchFamily="34" charset="-122"/>
                <a:ea typeface="微软雅黑" panose="020B0503020204020204" pitchFamily="34" charset="-122"/>
              </a:rPr>
              <a:t>省份）实施行业挥发性有机物总量控制，制定挥发性有机物总量控制目标和实施方案；</a:t>
            </a:r>
            <a:endParaRPr lang="en-US" altLang="zh-CN" sz="1400" dirty="0">
              <a:solidFill>
                <a:prstClr val="black"/>
              </a:solidFill>
              <a:latin typeface="微软雅黑" panose="020B0503020204020204" pitchFamily="34" charset="-122"/>
              <a:ea typeface="微软雅黑" panose="020B0503020204020204" pitchFamily="34" charset="-122"/>
            </a:endParaRPr>
          </a:p>
          <a:p>
            <a:pPr marL="342900" indent="-342900">
              <a:lnSpc>
                <a:spcPct val="150000"/>
              </a:lnSpc>
              <a:spcAft>
                <a:spcPts val="600"/>
              </a:spcAft>
              <a:buClr>
                <a:schemeClr val="tx1"/>
              </a:buClr>
              <a:buFont typeface="Wingdings" panose="05000000000000000000" pitchFamily="2" charset="2"/>
              <a:buChar char="n"/>
              <a:defRPr/>
            </a:pPr>
            <a:r>
              <a:rPr lang="zh-CN" altLang="en-US" sz="2000" b="1" dirty="0">
                <a:solidFill>
                  <a:prstClr val="black"/>
                </a:solidFill>
                <a:latin typeface="微软雅黑" panose="020B0503020204020204" pitchFamily="34" charset="-122"/>
                <a:ea typeface="微软雅黑" panose="020B0503020204020204" pitchFamily="34" charset="-122"/>
              </a:rPr>
              <a:t>挥发性有机物综合整治</a:t>
            </a:r>
            <a:r>
              <a:rPr lang="zh-CN" altLang="en-US" sz="20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开展石化企业挥发性有机物治理，实施有机化工园区、医药化工园区及煤化工基地挥发性有机物综合整治，推进加油站、油罐车、储油库油气回收及综合治理。推动工业涂装和包装印刷行业挥发性有机物综合整治。</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6" name="矩形 5"/>
          <p:cNvSpPr/>
          <p:nvPr/>
        </p:nvSpPr>
        <p:spPr>
          <a:xfrm>
            <a:off x="1602015" y="140483"/>
            <a:ext cx="5852884" cy="784702"/>
          </a:xfrm>
          <a:prstGeom prst="rect">
            <a:avLst/>
          </a:prstGeom>
        </p:spPr>
        <p:txBody>
          <a:bodyPr wrap="none">
            <a:spAutoFit/>
          </a:bodyPr>
          <a:lstStyle/>
          <a:p>
            <a:pPr algn="ctr">
              <a:lnSpc>
                <a:spcPct val="150000"/>
              </a:lnSpc>
              <a:buClr>
                <a:srgbClr val="4F81BD"/>
              </a:buClr>
              <a:defRPr/>
            </a:pPr>
            <a:r>
              <a:rPr lang="zh-CN" altLang="en-US" sz="3400" b="1" dirty="0">
                <a:solidFill>
                  <a:schemeClr val="bg1"/>
                </a:solidFill>
                <a:latin typeface="微软雅黑" panose="020B0503020204020204" pitchFamily="34" charset="-122"/>
                <a:ea typeface="微软雅黑" panose="020B0503020204020204" pitchFamily="34" charset="-122"/>
              </a:rPr>
              <a:t>“十三五”生态环境保护规划</a:t>
            </a:r>
            <a:endParaRPr lang="en-US" altLang="zh-CN" sz="3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3659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2" name="矩形 1"/>
          <p:cNvSpPr/>
          <p:nvPr/>
        </p:nvSpPr>
        <p:spPr>
          <a:xfrm>
            <a:off x="1430213" y="292297"/>
            <a:ext cx="10577565" cy="584775"/>
          </a:xfrm>
          <a:prstGeom prst="rect">
            <a:avLst/>
          </a:prstGeom>
        </p:spPr>
        <p:txBody>
          <a:bodyPr wrap="square">
            <a:spAutoFit/>
          </a:bodyPr>
          <a:lstStyle/>
          <a:p>
            <a:pPr>
              <a:defRPr/>
            </a:pPr>
            <a:r>
              <a:rPr lang="zh-CN" altLang="en-US" sz="3200" b="1" dirty="0">
                <a:solidFill>
                  <a:schemeClr val="bg1"/>
                </a:solidFill>
                <a:latin typeface="微软雅黑" panose="020B0503020204020204" pitchFamily="34" charset="-122"/>
                <a:ea typeface="微软雅黑" panose="020B0503020204020204" pitchFamily="34" charset="-122"/>
                <a:sym typeface="+mn-ea"/>
              </a:rPr>
              <a:t>“十三五”挥发性有机物污染防治工作方案（征求意见稿）</a:t>
            </a:r>
          </a:p>
        </p:txBody>
      </p:sp>
      <p:sp>
        <p:nvSpPr>
          <p:cNvPr id="3" name="矩形 2"/>
          <p:cNvSpPr/>
          <p:nvPr/>
        </p:nvSpPr>
        <p:spPr>
          <a:xfrm>
            <a:off x="2602522" y="2078493"/>
            <a:ext cx="5657222" cy="3139321"/>
          </a:xfrm>
          <a:prstGeom prst="rect">
            <a:avLst/>
          </a:prstGeom>
        </p:spPr>
        <p:txBody>
          <a:bodyPr wrap="square">
            <a:spAutoFit/>
          </a:bodyPr>
          <a:lstStyle/>
          <a:p>
            <a:pPr algn="just" eaLnBrk="1" hangingPunct="1">
              <a:buFont typeface="Arial" panose="020B0604020202020204" pitchFamily="34" charset="0"/>
              <a:buNone/>
              <a:defRPr/>
            </a:pPr>
            <a:r>
              <a:rPr lang="zh-CN" altLang="zh-CN" sz="2400" b="1" dirty="0">
                <a:solidFill>
                  <a:srgbClr val="FF0000"/>
                </a:solidFill>
                <a:latin typeface="微软雅黑" panose="020B0503020204020204" pitchFamily="34" charset="-122"/>
                <a:ea typeface="微软雅黑" panose="020B0503020204020204" pitchFamily="34" charset="-122"/>
              </a:rPr>
              <a:t>主要目标</a:t>
            </a:r>
            <a:r>
              <a:rPr lang="zh-CN" altLang="en-US" sz="2400" b="1" dirty="0">
                <a:solidFill>
                  <a:srgbClr val="FF0000"/>
                </a:solidFill>
                <a:latin typeface="微软雅黑" panose="020B0503020204020204" pitchFamily="34" charset="-122"/>
                <a:ea typeface="微软雅黑" panose="020B0503020204020204" pitchFamily="34" charset="-122"/>
              </a:rPr>
              <a:t>：</a:t>
            </a:r>
            <a:endParaRPr lang="en-US" altLang="zh-CN" sz="2400" b="1" dirty="0">
              <a:solidFill>
                <a:srgbClr val="FF0000"/>
              </a:solidFill>
              <a:latin typeface="微软雅黑" panose="020B0503020204020204" pitchFamily="34" charset="-122"/>
              <a:ea typeface="微软雅黑" panose="020B0503020204020204" pitchFamily="34" charset="-122"/>
            </a:endParaRPr>
          </a:p>
          <a:p>
            <a:pPr algn="just" eaLnBrk="1" hangingPunct="1">
              <a:lnSpc>
                <a:spcPct val="150000"/>
              </a:lnSpc>
              <a:spcBef>
                <a:spcPts val="600"/>
              </a:spcBef>
              <a:spcAft>
                <a:spcPts val="600"/>
              </a:spcAft>
              <a:buFont typeface="Arial" panose="020B0604020202020204" pitchFamily="34" charset="0"/>
              <a:buNone/>
              <a:defRPr/>
            </a:pPr>
            <a:r>
              <a:rPr lang="en-US" altLang="zh-CN" sz="2000" b="1"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到</a:t>
            </a:r>
            <a:r>
              <a:rPr lang="en-US" altLang="zh-CN" dirty="0">
                <a:latin typeface="微软雅黑" panose="020B0503020204020204" pitchFamily="34" charset="-122"/>
                <a:ea typeface="微软雅黑" panose="020B0503020204020204" pitchFamily="34" charset="-122"/>
              </a:rPr>
              <a:t>2020</a:t>
            </a:r>
            <a:r>
              <a:rPr lang="zh-CN" altLang="zh-CN" dirty="0">
                <a:latin typeface="微软雅黑" panose="020B0503020204020204" pitchFamily="34" charset="-122"/>
                <a:ea typeface="微软雅黑" panose="020B0503020204020204" pitchFamily="34" charset="-122"/>
              </a:rPr>
              <a:t>年，全面建立以改善环境质量为核心的</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污染防治管理体系，实施重点工业行业排污许可制，在重点地区、重点行业推进</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排放总量控制，全国排放总量下降</a:t>
            </a:r>
            <a:r>
              <a:rPr lang="en-US" altLang="zh-CN" dirty="0">
                <a:latin typeface="微软雅黑" panose="020B0503020204020204" pitchFamily="34" charset="-122"/>
                <a:ea typeface="微软雅黑" panose="020B0503020204020204" pitchFamily="34" charset="-122"/>
              </a:rPr>
              <a:t>10%</a:t>
            </a:r>
            <a:r>
              <a:rPr lang="zh-CN" altLang="zh-CN" dirty="0">
                <a:latin typeface="微软雅黑" panose="020B0503020204020204" pitchFamily="34" charset="-122"/>
                <a:ea typeface="微软雅黑" panose="020B0503020204020204" pitchFamily="34" charset="-122"/>
              </a:rPr>
              <a:t>以上。通过与</a:t>
            </a:r>
            <a:r>
              <a:rPr lang="en-US" altLang="zh-CN" dirty="0">
                <a:latin typeface="微软雅黑" panose="020B0503020204020204" pitchFamily="34" charset="-122"/>
                <a:ea typeface="微软雅黑" panose="020B0503020204020204" pitchFamily="34" charset="-122"/>
              </a:rPr>
              <a:t>NOx</a:t>
            </a:r>
            <a:r>
              <a:rPr lang="zh-CN" altLang="zh-CN" dirty="0">
                <a:latin typeface="微软雅黑" panose="020B0503020204020204" pitchFamily="34" charset="-122"/>
                <a:ea typeface="微软雅黑" panose="020B0503020204020204" pitchFamily="34" charset="-122"/>
              </a:rPr>
              <a:t>等污染物的协同控制，</a:t>
            </a:r>
            <a:r>
              <a:rPr lang="en-US" altLang="zh-CN" dirty="0">
                <a:latin typeface="微软雅黑" panose="020B0503020204020204" pitchFamily="34" charset="-122"/>
                <a:ea typeface="微软雅黑" panose="020B0503020204020204" pitchFamily="34" charset="-122"/>
              </a:rPr>
              <a:t>O</a:t>
            </a:r>
            <a:r>
              <a:rPr lang="en-US" altLang="zh-CN" baseline="-25000"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污染加重趋势得到遏制，</a:t>
            </a:r>
            <a:r>
              <a:rPr lang="en-US" altLang="zh-CN" dirty="0">
                <a:latin typeface="微软雅黑" panose="020B0503020204020204" pitchFamily="34" charset="-122"/>
                <a:ea typeface="微软雅黑" panose="020B0503020204020204" pitchFamily="34" charset="-122"/>
              </a:rPr>
              <a:t>PM</a:t>
            </a:r>
            <a:r>
              <a:rPr lang="en-US" altLang="zh-CN" baseline="-25000" dirty="0">
                <a:latin typeface="微软雅黑" panose="020B0503020204020204" pitchFamily="34" charset="-122"/>
                <a:ea typeface="微软雅黑" panose="020B0503020204020204" pitchFamily="34" charset="-122"/>
              </a:rPr>
              <a:t>2.5</a:t>
            </a:r>
            <a:r>
              <a:rPr lang="zh-CN" altLang="zh-CN" dirty="0">
                <a:latin typeface="微软雅黑" panose="020B0503020204020204" pitchFamily="34" charset="-122"/>
                <a:ea typeface="微软雅黑" panose="020B0503020204020204" pitchFamily="34" charset="-122"/>
              </a:rPr>
              <a:t>污染状况持续改善。</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135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2" name="矩形 1"/>
          <p:cNvSpPr/>
          <p:nvPr/>
        </p:nvSpPr>
        <p:spPr>
          <a:xfrm>
            <a:off x="2173847" y="2054592"/>
            <a:ext cx="6437591" cy="3339376"/>
          </a:xfrm>
          <a:prstGeom prst="rect">
            <a:avLst/>
          </a:prstGeom>
        </p:spPr>
        <p:txBody>
          <a:bodyPr wrap="square">
            <a:spAutoFit/>
          </a:bodyPr>
          <a:lstStyle/>
          <a:p>
            <a:pPr algn="just" eaLnBrk="1" hangingPunct="1">
              <a:lnSpc>
                <a:spcPct val="150000"/>
              </a:lnSpc>
              <a:spcAft>
                <a:spcPts val="1200"/>
              </a:spcAft>
              <a:buFont typeface="Arial" panose="020B0604020202020204" pitchFamily="34" charset="0"/>
              <a:buNone/>
              <a:defRPr/>
            </a:pPr>
            <a:r>
              <a:rPr lang="zh-CN" altLang="zh-CN" sz="2400" b="1" dirty="0">
                <a:solidFill>
                  <a:srgbClr val="FF0000"/>
                </a:solidFill>
                <a:latin typeface="微软雅黑" panose="020B0503020204020204" pitchFamily="34" charset="-122"/>
                <a:ea typeface="微软雅黑" panose="020B0503020204020204" pitchFamily="34" charset="-122"/>
              </a:rPr>
              <a:t>主要</a:t>
            </a:r>
            <a:r>
              <a:rPr lang="zh-CN" altLang="en-US" sz="2400" b="1" dirty="0">
                <a:solidFill>
                  <a:srgbClr val="FF0000"/>
                </a:solidFill>
                <a:latin typeface="微软雅黑" panose="020B0503020204020204" pitchFamily="34" charset="-122"/>
                <a:ea typeface="微软雅黑" panose="020B0503020204020204" pitchFamily="34" charset="-122"/>
              </a:rPr>
              <a:t>任务</a:t>
            </a:r>
            <a:r>
              <a:rPr lang="en-US" altLang="zh-CN" sz="2400" b="1" dirty="0">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石油和化工行业达标排放治理</a:t>
            </a:r>
            <a:endParaRPr lang="en-US" altLang="zh-CN" sz="2800" b="1" dirty="0">
              <a:latin typeface="微软雅黑" panose="020B0503020204020204" pitchFamily="34" charset="-122"/>
              <a:ea typeface="微软雅黑" panose="020B0503020204020204" pitchFamily="34" charset="-122"/>
            </a:endParaRPr>
          </a:p>
          <a:p>
            <a:pPr marL="342900" indent="-342900" algn="just" eaLnBrk="1" hangingPunct="1">
              <a:lnSpc>
                <a:spcPct val="150000"/>
              </a:lnSpc>
              <a:buFont typeface="Wingdings" panose="05000000000000000000" pitchFamily="2" charset="2"/>
              <a:buChar char="n"/>
              <a:defRPr/>
            </a:pPr>
            <a:r>
              <a:rPr lang="zh-CN" altLang="zh-CN" sz="2000" b="1" dirty="0">
                <a:latin typeface="微软雅黑" panose="020B0503020204020204" pitchFamily="34" charset="-122"/>
                <a:ea typeface="微软雅黑" panose="020B0503020204020204" pitchFamily="34" charset="-122"/>
              </a:rPr>
              <a:t>全面推进泄漏检测与修复（</a:t>
            </a:r>
            <a:r>
              <a:rPr lang="en-US" altLang="zh-CN" sz="2000" b="1" dirty="0">
                <a:latin typeface="微软雅黑" panose="020B0503020204020204" pitchFamily="34" charset="-122"/>
                <a:ea typeface="微软雅黑" panose="020B0503020204020204" pitchFamily="34" charset="-122"/>
              </a:rPr>
              <a:t>LDAR</a:t>
            </a:r>
            <a:r>
              <a:rPr lang="zh-CN"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gn="just" eaLnBrk="1" hangingPunct="1">
              <a:lnSpc>
                <a:spcPct val="150000"/>
              </a:lnSpc>
              <a:buFont typeface="Arial" panose="020B0604020202020204" pitchFamily="34" charset="0"/>
              <a:buNone/>
              <a:defRPr/>
            </a:pPr>
            <a:r>
              <a:rPr lang="zh-CN" altLang="zh-CN" dirty="0">
                <a:latin typeface="微软雅黑" panose="020B0503020204020204" pitchFamily="34" charset="-122"/>
                <a:ea typeface="微软雅黑" panose="020B0503020204020204" pitchFamily="34" charset="-122"/>
              </a:rPr>
              <a:t>石油和化工企业要建立</a:t>
            </a:r>
            <a:r>
              <a:rPr lang="en-US" altLang="zh-CN" dirty="0">
                <a:latin typeface="微软雅黑" panose="020B0503020204020204" pitchFamily="34" charset="-122"/>
                <a:ea typeface="微软雅黑" panose="020B0503020204020204" pitchFamily="34" charset="-122"/>
              </a:rPr>
              <a:t>LDAR</a:t>
            </a:r>
            <a:r>
              <a:rPr lang="zh-CN" altLang="zh-CN" dirty="0">
                <a:latin typeface="微软雅黑" panose="020B0503020204020204" pitchFamily="34" charset="-122"/>
                <a:ea typeface="微软雅黑" panose="020B0503020204020204" pitchFamily="34" charset="-122"/>
              </a:rPr>
              <a:t>管理制度及信息管理平台，严格按照相关要求持续推进</a:t>
            </a:r>
            <a:r>
              <a:rPr lang="en-US" altLang="zh-CN" dirty="0">
                <a:latin typeface="微软雅黑" panose="020B0503020204020204" pitchFamily="34" charset="-122"/>
                <a:ea typeface="微软雅黑" panose="020B0503020204020204" pitchFamily="34" charset="-122"/>
              </a:rPr>
              <a:t>LDAR</a:t>
            </a:r>
            <a:r>
              <a:rPr lang="zh-CN" altLang="zh-CN" dirty="0">
                <a:latin typeface="微软雅黑" panose="020B0503020204020204" pitchFamily="34" charset="-122"/>
                <a:ea typeface="微软雅黑" panose="020B0503020204020204" pitchFamily="34" charset="-122"/>
              </a:rPr>
              <a:t>工作。重点加强搅拌器、泵、压缩机等动密封点，及低点倒淋、取样口、高点放空、液位计、仪表连接件等静密封点的泄漏管理，并严格落实排污许可证定期报告和信息公开要求。</a:t>
            </a:r>
            <a:endParaRPr lang="zh-CN" altLang="en-US" sz="2000" dirty="0">
              <a:latin typeface="微软雅黑" panose="020B0503020204020204" pitchFamily="34" charset="-122"/>
              <a:ea typeface="微软雅黑" panose="020B0503020204020204" pitchFamily="34" charset="-122"/>
            </a:endParaRPr>
          </a:p>
        </p:txBody>
      </p:sp>
      <p:sp>
        <p:nvSpPr>
          <p:cNvPr id="3" name="矩形 2"/>
          <p:cNvSpPr/>
          <p:nvPr/>
        </p:nvSpPr>
        <p:spPr>
          <a:xfrm>
            <a:off x="1430213" y="292297"/>
            <a:ext cx="10577565" cy="584775"/>
          </a:xfrm>
          <a:prstGeom prst="rect">
            <a:avLst/>
          </a:prstGeom>
        </p:spPr>
        <p:txBody>
          <a:bodyPr wrap="square">
            <a:spAutoFit/>
          </a:bodyPr>
          <a:lstStyle/>
          <a:p>
            <a:pPr>
              <a:defRPr/>
            </a:pPr>
            <a:r>
              <a:rPr lang="zh-CN" altLang="en-US" sz="3200" b="1" dirty="0">
                <a:solidFill>
                  <a:schemeClr val="bg1"/>
                </a:solidFill>
                <a:latin typeface="微软雅黑" panose="020B0503020204020204" pitchFamily="34" charset="-122"/>
                <a:ea typeface="微软雅黑" panose="020B0503020204020204" pitchFamily="34" charset="-122"/>
                <a:sym typeface="+mn-ea"/>
              </a:rPr>
              <a:t>“十三五”挥发性有机物污染防治工作方案（征求意见稿）</a:t>
            </a:r>
          </a:p>
        </p:txBody>
      </p:sp>
    </p:spTree>
    <p:extLst>
      <p:ext uri="{BB962C8B-B14F-4D97-AF65-F5344CB8AC3E}">
        <p14:creationId xmlns:p14="http://schemas.microsoft.com/office/powerpoint/2010/main" val="4277494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2" name="矩形 1"/>
          <p:cNvSpPr/>
          <p:nvPr/>
        </p:nvSpPr>
        <p:spPr>
          <a:xfrm>
            <a:off x="2222989" y="1756986"/>
            <a:ext cx="6267869" cy="4293483"/>
          </a:xfrm>
          <a:prstGeom prst="rect">
            <a:avLst/>
          </a:prstGeom>
        </p:spPr>
        <p:txBody>
          <a:bodyPr wrap="square">
            <a:spAutoFit/>
          </a:bodyPr>
          <a:lstStyle/>
          <a:p>
            <a:pPr marL="342900" indent="-342900" algn="just" eaLnBrk="1" hangingPunct="1">
              <a:lnSpc>
                <a:spcPct val="150000"/>
              </a:lnSpc>
              <a:buFont typeface="Wingdings" panose="05000000000000000000" pitchFamily="2" charset="2"/>
              <a:buChar char="n"/>
              <a:defRPr/>
            </a:pPr>
            <a:r>
              <a:rPr lang="zh-CN" altLang="zh-CN" sz="2000" b="1" dirty="0">
                <a:latin typeface="微软雅黑" panose="020B0503020204020204" pitchFamily="34" charset="-122"/>
                <a:ea typeface="微软雅黑" panose="020B0503020204020204" pitchFamily="34" charset="-122"/>
              </a:rPr>
              <a:t>严格控制储存、装卸损失</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gn="just" eaLnBrk="1" hangingPunct="1">
              <a:lnSpc>
                <a:spcPct val="150000"/>
              </a:lnSpc>
              <a:buFont typeface="Arial" panose="020B0604020202020204" pitchFamily="34" charset="0"/>
              <a:buNone/>
              <a:defRPr/>
            </a:pPr>
            <a:r>
              <a:rPr lang="zh-CN" altLang="zh-CN" dirty="0">
                <a:latin typeface="微软雅黑" panose="020B0503020204020204" pitchFamily="34" charset="-122"/>
                <a:ea typeface="微软雅黑" panose="020B0503020204020204" pitchFamily="34" charset="-122"/>
              </a:rPr>
              <a:t>真实蒸汽压大于等于</a:t>
            </a:r>
            <a:r>
              <a:rPr lang="en-US" altLang="zh-CN" dirty="0">
                <a:latin typeface="微软雅黑" panose="020B0503020204020204" pitchFamily="34" charset="-122"/>
                <a:ea typeface="微软雅黑" panose="020B0503020204020204" pitchFamily="34" charset="-122"/>
              </a:rPr>
              <a:t>76.6kPa</a:t>
            </a:r>
            <a:r>
              <a:rPr lang="zh-CN" altLang="zh-CN" dirty="0">
                <a:latin typeface="微软雅黑" panose="020B0503020204020204" pitchFamily="34" charset="-122"/>
                <a:ea typeface="微软雅黑" panose="020B0503020204020204" pitchFamily="34" charset="-122"/>
              </a:rPr>
              <a:t>的挥发性有机液体储存应采用压力罐；真实蒸汽压大于等于</a:t>
            </a:r>
            <a:r>
              <a:rPr lang="en-US" altLang="zh-CN" dirty="0">
                <a:latin typeface="微软雅黑" panose="020B0503020204020204" pitchFamily="34" charset="-122"/>
                <a:ea typeface="微软雅黑" panose="020B0503020204020204" pitchFamily="34" charset="-122"/>
              </a:rPr>
              <a:t>5.2kPa</a:t>
            </a:r>
            <a:r>
              <a:rPr lang="zh-CN" altLang="zh-CN" dirty="0">
                <a:latin typeface="微软雅黑" panose="020B0503020204020204" pitchFamily="34" charset="-122"/>
                <a:ea typeface="微软雅黑" panose="020B0503020204020204" pitchFamily="34" charset="-122"/>
              </a:rPr>
              <a:t>且小于</a:t>
            </a:r>
            <a:r>
              <a:rPr lang="en-US" altLang="zh-CN" dirty="0">
                <a:latin typeface="微软雅黑" panose="020B0503020204020204" pitchFamily="34" charset="-122"/>
                <a:ea typeface="微软雅黑" panose="020B0503020204020204" pitchFamily="34" charset="-122"/>
              </a:rPr>
              <a:t>76.6kPa</a:t>
            </a:r>
            <a:r>
              <a:rPr lang="zh-CN" altLang="zh-CN" dirty="0">
                <a:latin typeface="微软雅黑" panose="020B0503020204020204" pitchFamily="34" charset="-122"/>
                <a:ea typeface="微软雅黑" panose="020B0503020204020204" pitchFamily="34" charset="-122"/>
              </a:rPr>
              <a:t>的挥发性有机液体储存，优先采用压力罐、低温罐、高效密封的浮顶罐，采用固定顶罐的应安装顶空联通置换油气回收装置，苯、甲苯、二甲苯等有毒有害物质储罐应采用高效密封的浮顶罐。有机液体装卸必须采取全密闭底部装载、顶部浸没式装载等方式，汽油、航空汽油、石脑油、煤油等高挥发性有机液体和苯、甲苯、二甲苯等有毒有害物质的装卸过程采取高效油气回收措施，使用具有油气回收接口的车船。</a:t>
            </a:r>
            <a:endParaRPr lang="zh-CN" altLang="zh-CN" sz="2800" dirty="0">
              <a:latin typeface="微软雅黑" panose="020B0503020204020204" pitchFamily="34" charset="-122"/>
              <a:ea typeface="微软雅黑" panose="020B0503020204020204" pitchFamily="34" charset="-122"/>
            </a:endParaRPr>
          </a:p>
        </p:txBody>
      </p:sp>
      <p:sp>
        <p:nvSpPr>
          <p:cNvPr id="3" name="矩形 2"/>
          <p:cNvSpPr/>
          <p:nvPr/>
        </p:nvSpPr>
        <p:spPr>
          <a:xfrm>
            <a:off x="1430213" y="292297"/>
            <a:ext cx="10577565" cy="584775"/>
          </a:xfrm>
          <a:prstGeom prst="rect">
            <a:avLst/>
          </a:prstGeom>
        </p:spPr>
        <p:txBody>
          <a:bodyPr wrap="square">
            <a:spAutoFit/>
          </a:bodyPr>
          <a:lstStyle/>
          <a:p>
            <a:pPr>
              <a:defRPr/>
            </a:pPr>
            <a:r>
              <a:rPr lang="zh-CN" altLang="en-US" sz="3200" b="1" dirty="0">
                <a:solidFill>
                  <a:schemeClr val="bg1"/>
                </a:solidFill>
                <a:latin typeface="微软雅黑" panose="020B0503020204020204" pitchFamily="34" charset="-122"/>
                <a:ea typeface="微软雅黑" panose="020B0503020204020204" pitchFamily="34" charset="-122"/>
                <a:sym typeface="+mn-ea"/>
              </a:rPr>
              <a:t>“十三五”挥发性有机物污染防治工作方案（征求意见稿）</a:t>
            </a:r>
          </a:p>
        </p:txBody>
      </p:sp>
    </p:spTree>
    <p:extLst>
      <p:ext uri="{BB962C8B-B14F-4D97-AF65-F5344CB8AC3E}">
        <p14:creationId xmlns:p14="http://schemas.microsoft.com/office/powerpoint/2010/main" val="2285440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2" name="矩形 1"/>
          <p:cNvSpPr/>
          <p:nvPr/>
        </p:nvSpPr>
        <p:spPr>
          <a:xfrm>
            <a:off x="2325776" y="2181435"/>
            <a:ext cx="5974163" cy="3123932"/>
          </a:xfrm>
          <a:prstGeom prst="rect">
            <a:avLst/>
          </a:prstGeom>
        </p:spPr>
        <p:txBody>
          <a:bodyPr wrap="square">
            <a:spAutoFit/>
          </a:bodyPr>
          <a:lstStyle/>
          <a:p>
            <a:pPr marL="342900" indent="-342900" algn="just" eaLnBrk="1" hangingPunct="1">
              <a:lnSpc>
                <a:spcPct val="150000"/>
              </a:lnSpc>
              <a:spcAft>
                <a:spcPts val="600"/>
              </a:spcAft>
              <a:buFont typeface="Wingdings" panose="05000000000000000000" pitchFamily="2" charset="2"/>
              <a:buChar char="n"/>
              <a:defRPr/>
            </a:pPr>
            <a:r>
              <a:rPr lang="zh-CN" altLang="zh-CN" sz="2000" b="1" dirty="0">
                <a:latin typeface="微软雅黑" panose="020B0503020204020204" pitchFamily="34" charset="-122"/>
                <a:ea typeface="微软雅黑" panose="020B0503020204020204" pitchFamily="34" charset="-122"/>
              </a:rPr>
              <a:t>强化废水处理系统等逸散废气收集治理</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gn="just" eaLnBrk="1" hangingPunct="1">
              <a:lnSpc>
                <a:spcPct val="150000"/>
              </a:lnSpc>
              <a:defRPr/>
            </a:pPr>
            <a:r>
              <a:rPr lang="zh-CN" altLang="zh-CN" dirty="0">
                <a:latin typeface="微软雅黑" panose="020B0503020204020204" pitchFamily="34" charset="-122"/>
                <a:ea typeface="微软雅黑" panose="020B0503020204020204" pitchFamily="34" charset="-122"/>
              </a:rPr>
              <a:t>废水集输、储存、处理处置过程中的集水井（池）、调节池、隔油池、气浮池、浓缩池等高浓度</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的逸散环节应采用密闭收集措施，并采取回收利用措施，难以利用的应安装高效治理设施；在生化池等低浓度</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的逸散环节需采用密闭工艺，并采取相应的处理措施，禁止稀释排放。</a:t>
            </a:r>
            <a:endParaRPr lang="zh-CN" altLang="zh-CN" sz="2000" dirty="0">
              <a:latin typeface="微软雅黑" panose="020B0503020204020204" pitchFamily="34" charset="-122"/>
              <a:ea typeface="微软雅黑" panose="020B0503020204020204" pitchFamily="34" charset="-122"/>
            </a:endParaRPr>
          </a:p>
        </p:txBody>
      </p:sp>
      <p:sp>
        <p:nvSpPr>
          <p:cNvPr id="3" name="矩形 2"/>
          <p:cNvSpPr/>
          <p:nvPr/>
        </p:nvSpPr>
        <p:spPr>
          <a:xfrm>
            <a:off x="1430213" y="292297"/>
            <a:ext cx="10577565" cy="584775"/>
          </a:xfrm>
          <a:prstGeom prst="rect">
            <a:avLst/>
          </a:prstGeom>
        </p:spPr>
        <p:txBody>
          <a:bodyPr wrap="square">
            <a:spAutoFit/>
          </a:bodyPr>
          <a:lstStyle/>
          <a:p>
            <a:pPr>
              <a:defRPr/>
            </a:pPr>
            <a:r>
              <a:rPr lang="zh-CN" altLang="en-US" sz="3200" b="1" dirty="0">
                <a:solidFill>
                  <a:schemeClr val="bg1"/>
                </a:solidFill>
                <a:latin typeface="微软雅黑" panose="020B0503020204020204" pitchFamily="34" charset="-122"/>
                <a:ea typeface="微软雅黑" panose="020B0503020204020204" pitchFamily="34" charset="-122"/>
                <a:sym typeface="+mn-ea"/>
              </a:rPr>
              <a:t>“十三五”挥发性有机物污染防治工作方案（征求意见稿）</a:t>
            </a:r>
          </a:p>
        </p:txBody>
      </p:sp>
    </p:spTree>
    <p:extLst>
      <p:ext uri="{BB962C8B-B14F-4D97-AF65-F5344CB8AC3E}">
        <p14:creationId xmlns:p14="http://schemas.microsoft.com/office/powerpoint/2010/main" val="36093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ollution\tablet-1737896_960_7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39" r="14745"/>
          <a:stretch/>
        </p:blipFill>
        <p:spPr bwMode="auto">
          <a:xfrm>
            <a:off x="1749612" y="2237440"/>
            <a:ext cx="2668029" cy="2268301"/>
          </a:xfrm>
          <a:prstGeom prst="rect">
            <a:avLst/>
          </a:prstGeom>
          <a:noFill/>
          <a:ln w="1270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5" name="矩形 4"/>
          <p:cNvSpPr>
            <a:spLocks noChangeAspect="1"/>
          </p:cNvSpPr>
          <p:nvPr/>
        </p:nvSpPr>
        <p:spPr>
          <a:xfrm>
            <a:off x="1299612" y="2591256"/>
            <a:ext cx="900000" cy="9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2</a:t>
            </a:r>
            <a:endParaRPr lang="zh-CN" altLang="en-US" sz="3600" b="1" dirty="0">
              <a:latin typeface="微软雅黑" panose="020B0503020204020204" pitchFamily="34" charset="-122"/>
              <a:ea typeface="微软雅黑" panose="020B0503020204020204" pitchFamily="34" charset="-122"/>
            </a:endParaRPr>
          </a:p>
        </p:txBody>
      </p:sp>
      <p:sp>
        <p:nvSpPr>
          <p:cNvPr id="10" name="矩形 9"/>
          <p:cNvSpPr/>
          <p:nvPr/>
        </p:nvSpPr>
        <p:spPr>
          <a:xfrm>
            <a:off x="4560386" y="3218902"/>
            <a:ext cx="6955750" cy="769441"/>
          </a:xfrm>
          <a:prstGeom prst="rect">
            <a:avLst/>
          </a:prstGeom>
        </p:spPr>
        <p:txBody>
          <a:bodyPr wrap="none" anchor="ctr">
            <a:spAutoFit/>
          </a:bodyPr>
          <a:lstStyle/>
          <a:p>
            <a:pPr marL="0" lvl="1" algn="ctr">
              <a:spcBef>
                <a:spcPct val="0"/>
              </a:spcBef>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rPr>
              <a:t>石化行业环境保护管理要求</a:t>
            </a:r>
          </a:p>
        </p:txBody>
      </p:sp>
    </p:spTree>
    <p:extLst>
      <p:ext uri="{BB962C8B-B14F-4D97-AF65-F5344CB8AC3E}">
        <p14:creationId xmlns:p14="http://schemas.microsoft.com/office/powerpoint/2010/main" val="2562212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2" name="矩形 1"/>
          <p:cNvSpPr/>
          <p:nvPr/>
        </p:nvSpPr>
        <p:spPr>
          <a:xfrm>
            <a:off x="2630907" y="2120047"/>
            <a:ext cx="5176662" cy="3123932"/>
          </a:xfrm>
          <a:prstGeom prst="rect">
            <a:avLst/>
          </a:prstGeom>
        </p:spPr>
        <p:txBody>
          <a:bodyPr wrap="square">
            <a:spAutoFit/>
          </a:bodyPr>
          <a:lstStyle/>
          <a:p>
            <a:pPr marL="342900" indent="-342900" algn="just" eaLnBrk="1" hangingPunct="1">
              <a:lnSpc>
                <a:spcPct val="150000"/>
              </a:lnSpc>
              <a:spcAft>
                <a:spcPts val="600"/>
              </a:spcAft>
              <a:buFont typeface="Wingdings" panose="05000000000000000000" pitchFamily="2" charset="2"/>
              <a:buChar char="n"/>
              <a:defRPr/>
            </a:pPr>
            <a:r>
              <a:rPr lang="zh-CN" altLang="zh-CN" sz="2000" b="1" dirty="0">
                <a:latin typeface="微软雅黑" panose="020B0503020204020204" pitchFamily="34" charset="-122"/>
                <a:ea typeface="微软雅黑" panose="020B0503020204020204" pitchFamily="34" charset="-122"/>
              </a:rPr>
              <a:t>加强有组织工艺废气治理</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gn="just" eaLnBrk="1" hangingPunct="1">
              <a:lnSpc>
                <a:spcPct val="150000"/>
              </a:lnSpc>
              <a:spcAft>
                <a:spcPts val="600"/>
              </a:spcAft>
              <a:buFont typeface="Arial" panose="020B0604020202020204" pitchFamily="34" charset="0"/>
              <a:buNone/>
              <a:defRPr/>
            </a:pPr>
            <a:r>
              <a:rPr lang="zh-CN" altLang="zh-CN" dirty="0">
                <a:latin typeface="微软雅黑" panose="020B0503020204020204" pitchFamily="34" charset="-122"/>
                <a:ea typeface="微软雅黑" panose="020B0503020204020204" pitchFamily="34" charset="-122"/>
              </a:rPr>
              <a:t>工艺弛放气、酸性水罐工艺尾气等含高浓度</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的工艺废气优先回收利用，对难以利用的，应送火炬系统，或采用催化焚烧、热力焚烧等销毁措施。氧化尾气、重整催化剂再生尾气等含低浓度</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的工艺废气需采用催化焚烧、热力焚烧等销毁措施。</a:t>
            </a: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1430213" y="292297"/>
            <a:ext cx="10577565" cy="584775"/>
          </a:xfrm>
          <a:prstGeom prst="rect">
            <a:avLst/>
          </a:prstGeom>
        </p:spPr>
        <p:txBody>
          <a:bodyPr wrap="square">
            <a:spAutoFit/>
          </a:bodyPr>
          <a:lstStyle/>
          <a:p>
            <a:pPr>
              <a:defRPr/>
            </a:pPr>
            <a:r>
              <a:rPr lang="zh-CN" altLang="en-US" sz="3200" b="1" dirty="0">
                <a:solidFill>
                  <a:schemeClr val="bg1"/>
                </a:solidFill>
                <a:latin typeface="微软雅黑" panose="020B0503020204020204" pitchFamily="34" charset="-122"/>
                <a:ea typeface="微软雅黑" panose="020B0503020204020204" pitchFamily="34" charset="-122"/>
                <a:sym typeface="+mn-ea"/>
              </a:rPr>
              <a:t>“十三五”挥发性有机物污染防治工作方案（征求意见稿）</a:t>
            </a:r>
          </a:p>
        </p:txBody>
      </p:sp>
    </p:spTree>
    <p:extLst>
      <p:ext uri="{BB962C8B-B14F-4D97-AF65-F5344CB8AC3E}">
        <p14:creationId xmlns:p14="http://schemas.microsoft.com/office/powerpoint/2010/main" val="1618198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2" name="矩形 1"/>
          <p:cNvSpPr/>
          <p:nvPr/>
        </p:nvSpPr>
        <p:spPr>
          <a:xfrm>
            <a:off x="2211563" y="1694052"/>
            <a:ext cx="6349633" cy="4370427"/>
          </a:xfrm>
          <a:prstGeom prst="rect">
            <a:avLst/>
          </a:prstGeom>
        </p:spPr>
        <p:txBody>
          <a:bodyPr wrap="square">
            <a:spAutoFit/>
          </a:bodyPr>
          <a:lstStyle/>
          <a:p>
            <a:pPr marL="342900" indent="-342900" algn="just" eaLnBrk="1" hangingPunct="1">
              <a:lnSpc>
                <a:spcPct val="150000"/>
              </a:lnSpc>
              <a:spcAft>
                <a:spcPts val="600"/>
              </a:spcAft>
              <a:buFont typeface="Wingdings" panose="05000000000000000000" pitchFamily="2" charset="2"/>
              <a:buChar char="n"/>
              <a:defRPr/>
            </a:pPr>
            <a:r>
              <a:rPr lang="zh-CN" altLang="zh-CN" sz="2000" b="1" dirty="0">
                <a:latin typeface="微软雅黑" panose="020B0503020204020204" pitchFamily="34" charset="-122"/>
                <a:ea typeface="微软雅黑" panose="020B0503020204020204" pitchFamily="34" charset="-122"/>
              </a:rPr>
              <a:t>加强石油和化工企业非正常工况排放控制</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gn="just" eaLnBrk="1" hangingPunct="1">
              <a:lnSpc>
                <a:spcPct val="150000"/>
              </a:lnSpc>
              <a:spcAft>
                <a:spcPts val="600"/>
              </a:spcAft>
              <a:buFont typeface="Arial" panose="020B0604020202020204" pitchFamily="34" charset="0"/>
              <a:buNone/>
              <a:defRPr/>
            </a:pPr>
            <a:r>
              <a:rPr lang="zh-CN" altLang="zh-CN" dirty="0">
                <a:latin typeface="微软雅黑" panose="020B0503020204020204" pitchFamily="34" charset="-122"/>
                <a:ea typeface="微软雅黑" panose="020B0503020204020204" pitchFamily="34" charset="-122"/>
              </a:rPr>
              <a:t>企业应制定开停车、检维修等非正常工况的操作规程和污染控制措施，环境保护主管部门要加强监管。在确保安全前提下，非正常工况排放的有机废气严禁直接排放，有火炬系统的，宜送入火炬系统处理，禁止熄灭火炬长明灯；无火炬系统的，应采用冷凝、吸收、吸附等处理措施，降低排放量。加强操作管理，减少非计划停车及事故工况发生频次；对事故工况，企业应开展事后评估并及时向当地环境保护主管部门报告。企业应做好检维修记录，并及时向社会公开非正常工况相关环境信息，接受社会监督。</a:t>
            </a:r>
          </a:p>
        </p:txBody>
      </p:sp>
      <p:sp>
        <p:nvSpPr>
          <p:cNvPr id="3" name="矩形 2"/>
          <p:cNvSpPr/>
          <p:nvPr/>
        </p:nvSpPr>
        <p:spPr>
          <a:xfrm>
            <a:off x="1430213" y="292297"/>
            <a:ext cx="10577565" cy="584775"/>
          </a:xfrm>
          <a:prstGeom prst="rect">
            <a:avLst/>
          </a:prstGeom>
        </p:spPr>
        <p:txBody>
          <a:bodyPr wrap="square">
            <a:spAutoFit/>
          </a:bodyPr>
          <a:lstStyle/>
          <a:p>
            <a:pPr>
              <a:defRPr/>
            </a:pPr>
            <a:r>
              <a:rPr lang="zh-CN" altLang="en-US" sz="3200" b="1" dirty="0">
                <a:solidFill>
                  <a:schemeClr val="bg1"/>
                </a:solidFill>
                <a:latin typeface="微软雅黑" panose="020B0503020204020204" pitchFamily="34" charset="-122"/>
                <a:ea typeface="微软雅黑" panose="020B0503020204020204" pitchFamily="34" charset="-122"/>
                <a:sym typeface="+mn-ea"/>
              </a:rPr>
              <a:t>“十三五”挥发性有机物污染防治工作方案（征求意见稿）</a:t>
            </a:r>
          </a:p>
        </p:txBody>
      </p:sp>
    </p:spTree>
    <p:extLst>
      <p:ext uri="{BB962C8B-B14F-4D97-AF65-F5344CB8AC3E}">
        <p14:creationId xmlns:p14="http://schemas.microsoft.com/office/powerpoint/2010/main" val="1976390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2" name="矩形 1"/>
          <p:cNvSpPr/>
          <p:nvPr/>
        </p:nvSpPr>
        <p:spPr>
          <a:xfrm>
            <a:off x="2467550" y="2426381"/>
            <a:ext cx="5852485" cy="1877437"/>
          </a:xfrm>
          <a:prstGeom prst="rect">
            <a:avLst/>
          </a:prstGeom>
        </p:spPr>
        <p:txBody>
          <a:bodyPr wrap="square">
            <a:spAutoFit/>
          </a:bodyPr>
          <a:lstStyle/>
          <a:p>
            <a:pPr marL="342900" indent="-342900" eaLnBrk="1" hangingPunct="1">
              <a:lnSpc>
                <a:spcPct val="150000"/>
              </a:lnSpc>
              <a:spcAft>
                <a:spcPts val="600"/>
              </a:spcAft>
              <a:buFont typeface="Wingdings" panose="05000000000000000000" pitchFamily="2" charset="2"/>
              <a:buChar char="n"/>
              <a:defRPr/>
            </a:pPr>
            <a:r>
              <a:rPr lang="zh-CN" altLang="zh-CN" sz="2000" b="1" dirty="0">
                <a:latin typeface="微软雅黑" panose="020B0503020204020204" pitchFamily="34" charset="-122"/>
                <a:ea typeface="微软雅黑" panose="020B0503020204020204" pitchFamily="34" charset="-122"/>
              </a:rPr>
              <a:t>石油和化工行业治理重点工程</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eaLnBrk="1" hangingPunct="1">
              <a:lnSpc>
                <a:spcPct val="150000"/>
              </a:lnSpc>
              <a:spcAft>
                <a:spcPts val="600"/>
              </a:spcAft>
              <a:buFont typeface="Arial" panose="020B0604020202020204" pitchFamily="34" charset="0"/>
              <a:buNone/>
              <a:defRPr/>
            </a:pPr>
            <a:r>
              <a:rPr lang="en-US" altLang="zh-CN" dirty="0">
                <a:latin typeface="微软雅黑" panose="020B0503020204020204" pitchFamily="34" charset="-122"/>
                <a:ea typeface="微软雅黑" panose="020B0503020204020204" pitchFamily="34" charset="-122"/>
              </a:rPr>
              <a:t>2017</a:t>
            </a:r>
            <a:r>
              <a:rPr lang="zh-CN" altLang="zh-CN" dirty="0">
                <a:latin typeface="微软雅黑" panose="020B0503020204020204" pitchFamily="34" charset="-122"/>
                <a:ea typeface="微软雅黑" panose="020B0503020204020204" pitchFamily="34" charset="-122"/>
              </a:rPr>
              <a:t>年底前，</a:t>
            </a:r>
            <a:r>
              <a:rPr lang="en-US" altLang="zh-CN" dirty="0">
                <a:latin typeface="微软雅黑" panose="020B0503020204020204" pitchFamily="34" charset="-122"/>
                <a:ea typeface="微软雅黑" panose="020B0503020204020204" pitchFamily="34" charset="-122"/>
              </a:rPr>
              <a:t>250</a:t>
            </a:r>
            <a:r>
              <a:rPr lang="zh-CN" altLang="zh-CN" dirty="0">
                <a:latin typeface="微软雅黑" panose="020B0503020204020204" pitchFamily="34" charset="-122"/>
                <a:ea typeface="微软雅黑" panose="020B0503020204020204" pitchFamily="34" charset="-122"/>
              </a:rPr>
              <a:t>家、总炼油能力</a:t>
            </a:r>
            <a:r>
              <a:rPr lang="en-US" altLang="zh-CN" dirty="0">
                <a:latin typeface="微软雅黑" panose="020B0503020204020204" pitchFamily="34" charset="-122"/>
                <a:ea typeface="微软雅黑" panose="020B0503020204020204" pitchFamily="34" charset="-122"/>
              </a:rPr>
              <a:t>7.1</a:t>
            </a:r>
            <a:r>
              <a:rPr lang="zh-CN" altLang="zh-CN" dirty="0">
                <a:latin typeface="微软雅黑" panose="020B0503020204020204" pitchFamily="34" charset="-122"/>
                <a:ea typeface="微软雅黑" panose="020B0503020204020204" pitchFamily="34" charset="-122"/>
              </a:rPr>
              <a:t>亿吨的石油炼制企业严格按照排污许可证管理要求完成</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治理工作。加大化工企业</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治理力度，严格执行排污许可管理要求</a:t>
            </a:r>
            <a:r>
              <a:rPr lang="zh-CN" altLang="en-US" dirty="0">
                <a:latin typeface="微软雅黑" panose="020B0503020204020204" pitchFamily="34" charset="-122"/>
                <a:ea typeface="微软雅黑" panose="020B0503020204020204" pitchFamily="34" charset="-122"/>
              </a:rPr>
              <a:t>。</a:t>
            </a:r>
          </a:p>
        </p:txBody>
      </p:sp>
      <p:sp>
        <p:nvSpPr>
          <p:cNvPr id="3" name="矩形 2"/>
          <p:cNvSpPr/>
          <p:nvPr/>
        </p:nvSpPr>
        <p:spPr>
          <a:xfrm>
            <a:off x="1430213" y="292297"/>
            <a:ext cx="10577565" cy="584775"/>
          </a:xfrm>
          <a:prstGeom prst="rect">
            <a:avLst/>
          </a:prstGeom>
        </p:spPr>
        <p:txBody>
          <a:bodyPr wrap="square">
            <a:spAutoFit/>
          </a:bodyPr>
          <a:lstStyle/>
          <a:p>
            <a:pPr>
              <a:defRPr/>
            </a:pPr>
            <a:r>
              <a:rPr lang="zh-CN" altLang="en-US" sz="3200" b="1" dirty="0">
                <a:solidFill>
                  <a:schemeClr val="bg1"/>
                </a:solidFill>
                <a:latin typeface="微软雅黑" panose="020B0503020204020204" pitchFamily="34" charset="-122"/>
                <a:ea typeface="微软雅黑" panose="020B0503020204020204" pitchFamily="34" charset="-122"/>
                <a:sym typeface="+mn-ea"/>
              </a:rPr>
              <a:t>“十三五”挥发性有机物污染防治工作方案（征求意见稿）</a:t>
            </a:r>
          </a:p>
        </p:txBody>
      </p:sp>
    </p:spTree>
    <p:extLst>
      <p:ext uri="{BB962C8B-B14F-4D97-AF65-F5344CB8AC3E}">
        <p14:creationId xmlns:p14="http://schemas.microsoft.com/office/powerpoint/2010/main" val="3087770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2" name="矩形 1"/>
          <p:cNvSpPr/>
          <p:nvPr/>
        </p:nvSpPr>
        <p:spPr>
          <a:xfrm>
            <a:off x="2453821" y="2076066"/>
            <a:ext cx="6137519" cy="3123932"/>
          </a:xfrm>
          <a:prstGeom prst="rect">
            <a:avLst/>
          </a:prstGeom>
        </p:spPr>
        <p:txBody>
          <a:bodyPr wrap="square">
            <a:spAutoFit/>
          </a:bodyPr>
          <a:lstStyle/>
          <a:p>
            <a:pPr marL="457200" indent="-457200" eaLnBrk="1" hangingPunct="1">
              <a:lnSpc>
                <a:spcPct val="150000"/>
              </a:lnSpc>
              <a:spcAft>
                <a:spcPts val="600"/>
              </a:spcAft>
              <a:buFont typeface="Wingdings" panose="05000000000000000000" pitchFamily="2" charset="2"/>
              <a:buChar char="n"/>
              <a:defRPr/>
            </a:pPr>
            <a:r>
              <a:rPr lang="zh-CN" altLang="zh-CN" sz="2000" b="1" dirty="0">
                <a:latin typeface="微软雅黑" panose="020B0503020204020204" pitchFamily="34" charset="-122"/>
                <a:ea typeface="微软雅黑" panose="020B0503020204020204" pitchFamily="34" charset="-122"/>
              </a:rPr>
              <a:t>加强统计与调查</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eaLnBrk="1" hangingPunct="1">
              <a:lnSpc>
                <a:spcPct val="150000"/>
              </a:lnSpc>
              <a:spcAft>
                <a:spcPts val="600"/>
              </a:spcAft>
              <a:buFont typeface="Arial" panose="020B0604020202020204" pitchFamily="34" charset="0"/>
              <a:buNone/>
              <a:defRPr/>
            </a:pPr>
            <a:r>
              <a:rPr lang="zh-CN" altLang="zh-CN" dirty="0">
                <a:latin typeface="微软雅黑" panose="020B0503020204020204" pitchFamily="34" charset="-122"/>
                <a:ea typeface="微软雅黑" panose="020B0503020204020204" pitchFamily="34" charset="-122"/>
              </a:rPr>
              <a:t>将</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纳入第二次全国污染源普查工作中，掌握</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排放与治理的基本情况。结合城市污染源排放清单编制工作和排污许可证实施情况，建立完善</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排放清单，并实施动态更新。加强</a:t>
            </a:r>
            <a:r>
              <a:rPr lang="en-US" altLang="zh-CN" dirty="0">
                <a:latin typeface="微软雅黑" panose="020B0503020204020204" pitchFamily="34" charset="-122"/>
                <a:ea typeface="微软雅黑" panose="020B0503020204020204" pitchFamily="34" charset="-122"/>
              </a:rPr>
              <a:t>VOCs</a:t>
            </a:r>
            <a:r>
              <a:rPr lang="zh-CN" altLang="zh-CN" dirty="0">
                <a:latin typeface="微软雅黑" panose="020B0503020204020204" pitchFamily="34" charset="-122"/>
                <a:ea typeface="微软雅黑" panose="020B0503020204020204" pitchFamily="34" charset="-122"/>
              </a:rPr>
              <a:t>减排核查核算，出台重点行业环境影响评价源强核算技术指南及排污许可相关技术规范。探索引入第三方核算机制。</a:t>
            </a: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1430213" y="292297"/>
            <a:ext cx="10577565" cy="584775"/>
          </a:xfrm>
          <a:prstGeom prst="rect">
            <a:avLst/>
          </a:prstGeom>
        </p:spPr>
        <p:txBody>
          <a:bodyPr wrap="square">
            <a:spAutoFit/>
          </a:bodyPr>
          <a:lstStyle/>
          <a:p>
            <a:pPr>
              <a:defRPr/>
            </a:pPr>
            <a:r>
              <a:rPr lang="zh-CN" altLang="en-US" sz="3200" b="1" dirty="0">
                <a:solidFill>
                  <a:schemeClr val="bg1"/>
                </a:solidFill>
                <a:latin typeface="微软雅黑" panose="020B0503020204020204" pitchFamily="34" charset="-122"/>
                <a:ea typeface="微软雅黑" panose="020B0503020204020204" pitchFamily="34" charset="-122"/>
                <a:sym typeface="+mn-ea"/>
              </a:rPr>
              <a:t>“十三五”挥发性有机物污染防治工作方案（征求意见稿）</a:t>
            </a:r>
          </a:p>
        </p:txBody>
      </p:sp>
    </p:spTree>
    <p:extLst>
      <p:ext uri="{BB962C8B-B14F-4D97-AF65-F5344CB8AC3E}">
        <p14:creationId xmlns:p14="http://schemas.microsoft.com/office/powerpoint/2010/main" val="1273768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8205" b="11648"/>
          <a:stretch/>
        </p:blipFill>
        <p:spPr>
          <a:xfrm>
            <a:off x="813917" y="1080799"/>
            <a:ext cx="10615372" cy="5596934"/>
          </a:xfrm>
          <a:prstGeom prst="rect">
            <a:avLst/>
          </a:prstGeom>
        </p:spPr>
      </p:pic>
      <p:sp>
        <p:nvSpPr>
          <p:cNvPr id="2" name="矩形 1"/>
          <p:cNvSpPr/>
          <p:nvPr/>
        </p:nvSpPr>
        <p:spPr>
          <a:xfrm>
            <a:off x="2033168" y="1386276"/>
            <a:ext cx="6799333" cy="4985980"/>
          </a:xfrm>
          <a:prstGeom prst="rect">
            <a:avLst/>
          </a:prstGeom>
        </p:spPr>
        <p:txBody>
          <a:bodyPr wrap="square">
            <a:spAutoFit/>
          </a:bodyPr>
          <a:lstStyle/>
          <a:p>
            <a:pPr marL="342900" indent="-342900" algn="just" eaLnBrk="1" hangingPunct="1">
              <a:lnSpc>
                <a:spcPct val="150000"/>
              </a:lnSpc>
              <a:buFont typeface="Wingdings" panose="05000000000000000000" pitchFamily="2" charset="2"/>
              <a:buChar char="n"/>
              <a:defRPr/>
            </a:pPr>
            <a:r>
              <a:rPr lang="zh-CN" altLang="zh-CN" sz="2000" b="1" dirty="0">
                <a:latin typeface="微软雅黑" panose="020B0503020204020204" pitchFamily="34" charset="-122"/>
                <a:ea typeface="微软雅黑" panose="020B0503020204020204" pitchFamily="34" charset="-122"/>
              </a:rPr>
              <a:t>建立健全</a:t>
            </a:r>
            <a:r>
              <a:rPr lang="en-US" altLang="zh-CN" sz="2000" b="1" dirty="0">
                <a:latin typeface="微软雅黑" panose="020B0503020204020204" pitchFamily="34" charset="-122"/>
                <a:ea typeface="微软雅黑" panose="020B0503020204020204" pitchFamily="34" charset="-122"/>
              </a:rPr>
              <a:t>VOCs</a:t>
            </a:r>
            <a:r>
              <a:rPr lang="zh-CN" altLang="zh-CN" sz="2000" b="1" dirty="0">
                <a:latin typeface="微软雅黑" panose="020B0503020204020204" pitchFamily="34" charset="-122"/>
                <a:ea typeface="微软雅黑" panose="020B0503020204020204" pitchFamily="34" charset="-122"/>
              </a:rPr>
              <a:t>监测监控体系</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gn="just" eaLnBrk="1" hangingPunct="1">
              <a:lnSpc>
                <a:spcPct val="150000"/>
              </a:lnSpc>
              <a:buFont typeface="Arial" panose="020B0604020202020204" pitchFamily="34" charset="0"/>
              <a:buNone/>
              <a:defRPr/>
            </a:pPr>
            <a:r>
              <a:rPr lang="zh-CN" altLang="zh-CN" sz="1600" dirty="0">
                <a:latin typeface="微软雅黑" panose="020B0503020204020204" pitchFamily="34" charset="-122"/>
                <a:ea typeface="微软雅黑" panose="020B0503020204020204" pitchFamily="34" charset="-122"/>
              </a:rPr>
              <a:t>加强环境质量和污染源排放</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自动监测工作，强化</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执法能力</a:t>
            </a:r>
            <a:endParaRPr lang="en-US" altLang="zh-CN" sz="1600" dirty="0">
              <a:latin typeface="微软雅黑" panose="020B0503020204020204" pitchFamily="34" charset="-122"/>
              <a:ea typeface="微软雅黑" panose="020B0503020204020204" pitchFamily="34" charset="-122"/>
            </a:endParaRPr>
          </a:p>
          <a:p>
            <a:pPr algn="just" eaLnBrk="1" hangingPunct="1">
              <a:lnSpc>
                <a:spcPct val="150000"/>
              </a:lnSpc>
              <a:buFont typeface="Arial" panose="020B0604020202020204" pitchFamily="34" charset="0"/>
              <a:buNone/>
              <a:defRPr/>
            </a:pPr>
            <a:r>
              <a:rPr lang="zh-CN" altLang="zh-CN" sz="1600" dirty="0">
                <a:latin typeface="微软雅黑" panose="020B0503020204020204" pitchFamily="34" charset="-122"/>
                <a:ea typeface="微软雅黑" panose="020B0503020204020204" pitchFamily="34" charset="-122"/>
              </a:rPr>
              <a:t>建设，全面提升</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环保监管能力。加强城市大气环境</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自动监测能力建设，重点地区</a:t>
            </a:r>
            <a:r>
              <a:rPr lang="en-US" altLang="zh-CN" sz="1600" dirty="0">
                <a:latin typeface="微软雅黑" panose="020B0503020204020204" pitchFamily="34" charset="-122"/>
                <a:ea typeface="微软雅黑" panose="020B0503020204020204" pitchFamily="34" charset="-122"/>
              </a:rPr>
              <a:t>O</a:t>
            </a:r>
            <a:r>
              <a:rPr lang="en-US" altLang="zh-CN" sz="1600" baseline="-25000" dirty="0">
                <a:latin typeface="微软雅黑" panose="020B0503020204020204" pitchFamily="34" charset="-122"/>
                <a:ea typeface="微软雅黑" panose="020B0503020204020204" pitchFamily="34" charset="-122"/>
              </a:rPr>
              <a:t>3</a:t>
            </a:r>
            <a:r>
              <a:rPr lang="zh-CN" altLang="zh-CN" sz="1600" dirty="0">
                <a:latin typeface="微软雅黑" panose="020B0503020204020204" pitchFamily="34" charset="-122"/>
                <a:ea typeface="微软雅黑" panose="020B0503020204020204" pitchFamily="34" charset="-122"/>
              </a:rPr>
              <a:t>超标的城市至少要建设一套</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组分在线监测系统，并加强量值溯源分析。加强执法人员装备和能力建设，配备便携式</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检测仪，加强对企业</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排放日常监管。加强企业有组织排放</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自动监控能力建设，将石化、化工、包装印刷、工业涂装等</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重点排放源纳入重点排污单位名录，“十三五”期间对主要排污口安装污染物排放自动监控设备，并与环保部门联网，其他企业逐步配备自动监控或便携式</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检测仪。推进</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重点排放源厂界环境</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监测设施建设。加快重点行业自行监测指南制定工作，暂无行业自行监测指南的，每年至少要开展一次</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排放自行检测。工业园区应结合园区排放特征，配置自动触发式</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连续自动采样体系或符合园区排放特征的</a:t>
            </a:r>
            <a:r>
              <a:rPr lang="en-US" altLang="zh-CN" sz="1600" dirty="0">
                <a:latin typeface="微软雅黑" panose="020B0503020204020204" pitchFamily="34" charset="-122"/>
                <a:ea typeface="微软雅黑" panose="020B0503020204020204" pitchFamily="34" charset="-122"/>
              </a:rPr>
              <a:t>VOCs</a:t>
            </a:r>
            <a:r>
              <a:rPr lang="zh-CN" altLang="zh-CN" sz="1600" dirty="0">
                <a:latin typeface="微软雅黑" panose="020B0503020204020204" pitchFamily="34" charset="-122"/>
                <a:ea typeface="微软雅黑" panose="020B0503020204020204" pitchFamily="34" charset="-122"/>
              </a:rPr>
              <a:t>监测监控体系。</a:t>
            </a:r>
            <a:endParaRPr lang="zh-CN" altLang="en-US" sz="1600" dirty="0">
              <a:latin typeface="微软雅黑" panose="020B0503020204020204" pitchFamily="34" charset="-122"/>
              <a:ea typeface="微软雅黑" panose="020B0503020204020204" pitchFamily="34" charset="-122"/>
            </a:endParaRPr>
          </a:p>
        </p:txBody>
      </p:sp>
      <p:sp>
        <p:nvSpPr>
          <p:cNvPr id="3" name="矩形 2"/>
          <p:cNvSpPr/>
          <p:nvPr/>
        </p:nvSpPr>
        <p:spPr>
          <a:xfrm>
            <a:off x="1430213" y="292297"/>
            <a:ext cx="10577565" cy="584775"/>
          </a:xfrm>
          <a:prstGeom prst="rect">
            <a:avLst/>
          </a:prstGeom>
        </p:spPr>
        <p:txBody>
          <a:bodyPr wrap="square">
            <a:spAutoFit/>
          </a:bodyPr>
          <a:lstStyle/>
          <a:p>
            <a:pPr>
              <a:defRPr/>
            </a:pPr>
            <a:r>
              <a:rPr lang="zh-CN" altLang="en-US" sz="3200" b="1" dirty="0">
                <a:solidFill>
                  <a:schemeClr val="bg1"/>
                </a:solidFill>
                <a:latin typeface="微软雅黑" panose="020B0503020204020204" pitchFamily="34" charset="-122"/>
                <a:ea typeface="微软雅黑" panose="020B0503020204020204" pitchFamily="34" charset="-122"/>
                <a:sym typeface="+mn-ea"/>
              </a:rPr>
              <a:t>“十三五”挥发性有机物污染防治工作方案（征求意见稿）</a:t>
            </a:r>
          </a:p>
        </p:txBody>
      </p:sp>
    </p:spTree>
    <p:extLst>
      <p:ext uri="{BB962C8B-B14F-4D97-AF65-F5344CB8AC3E}">
        <p14:creationId xmlns:p14="http://schemas.microsoft.com/office/powerpoint/2010/main" val="3042661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805619" y="1869242"/>
            <a:ext cx="6386381" cy="3979302"/>
          </a:xfrm>
          <a:prstGeom prst="rect">
            <a:avLst/>
          </a:prstGeom>
          <a:solidFill>
            <a:srgbClr val="A3BFD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06183" y="280069"/>
            <a:ext cx="5123968" cy="646331"/>
          </a:xfrm>
          <a:prstGeom prst="rect">
            <a:avLst/>
          </a:prstGeom>
        </p:spPr>
        <p:txBody>
          <a:bodyPr wrap="none">
            <a:spAutoFit/>
          </a:bodyP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rPr>
              <a:t>石化行业</a:t>
            </a:r>
            <a:r>
              <a:rPr lang="en-US" altLang="zh-CN" sz="3600" b="1" dirty="0">
                <a:solidFill>
                  <a:schemeClr val="bg1"/>
                </a:solidFill>
                <a:latin typeface="微软雅黑" panose="020B0503020204020204" pitchFamily="34" charset="-122"/>
                <a:ea typeface="微软雅黑" panose="020B0503020204020204" pitchFamily="34" charset="-122"/>
              </a:rPr>
              <a:t>VOCs</a:t>
            </a:r>
            <a:r>
              <a:rPr lang="zh-CN" altLang="en-US" sz="3600" b="1" dirty="0">
                <a:solidFill>
                  <a:schemeClr val="bg1"/>
                </a:solidFill>
                <a:latin typeface="微软雅黑" panose="020B0503020204020204" pitchFamily="34" charset="-122"/>
                <a:ea typeface="微软雅黑" panose="020B0503020204020204" pitchFamily="34" charset="-122"/>
              </a:rPr>
              <a:t>管控进展</a:t>
            </a:r>
          </a:p>
        </p:txBody>
      </p:sp>
      <p:sp>
        <p:nvSpPr>
          <p:cNvPr id="3" name="内容占位符 2"/>
          <p:cNvSpPr txBox="1">
            <a:spLocks/>
          </p:cNvSpPr>
          <p:nvPr/>
        </p:nvSpPr>
        <p:spPr>
          <a:xfrm>
            <a:off x="6062558" y="1869242"/>
            <a:ext cx="5754304" cy="39793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9750">
              <a:lnSpc>
                <a:spcPct val="150000"/>
              </a:lnSpc>
              <a:buFont typeface="Arial" panose="020B0604020202020204" pitchFamily="34" charset="0"/>
              <a:buNone/>
            </a:pPr>
            <a:r>
              <a:rPr lang="zh-CN" altLang="en-US" sz="1800" dirty="0">
                <a:latin typeface="微软雅黑" panose="020B0503020204020204" pitchFamily="34" charset="-122"/>
                <a:ea typeface="微软雅黑" panose="020B0503020204020204" pitchFamily="34" charset="-122"/>
              </a:rPr>
              <a:t>截至</a:t>
            </a:r>
            <a:r>
              <a:rPr lang="en-US" altLang="zh-CN" sz="1800" dirty="0">
                <a:latin typeface="微软雅黑" panose="020B0503020204020204" pitchFamily="34" charset="-122"/>
                <a:ea typeface="微软雅黑" panose="020B0503020204020204" pitchFamily="34" charset="-122"/>
              </a:rPr>
              <a:t>2016</a:t>
            </a:r>
            <a:r>
              <a:rPr lang="zh-CN" altLang="en-US" sz="1800" dirty="0">
                <a:latin typeface="微软雅黑" panose="020B0503020204020204" pitchFamily="34" charset="-122"/>
                <a:ea typeface="微软雅黑" panose="020B0503020204020204" pitchFamily="34" charset="-122"/>
              </a:rPr>
              <a:t>年底，</a:t>
            </a:r>
            <a:r>
              <a:rPr lang="zh-CN" altLang="zh-CN" sz="1800" dirty="0">
                <a:latin typeface="微软雅黑" panose="020B0503020204020204" pitchFamily="34" charset="-122"/>
                <a:ea typeface="微软雅黑" panose="020B0503020204020204" pitchFamily="34" charset="-122"/>
              </a:rPr>
              <a:t>各省（市、自治区）根据《石化行业挥发性有机物综合整治方案》，制订了工作方案、实施方案、治理计划或实施细则等，进一步明确了辖区内重点行业的挥发性有机物的防治工作。</a:t>
            </a:r>
            <a:endParaRPr lang="en-US" altLang="zh-CN" sz="1800" dirty="0">
              <a:latin typeface="微软雅黑" panose="020B0503020204020204" pitchFamily="34" charset="-122"/>
              <a:ea typeface="微软雅黑" panose="020B0503020204020204" pitchFamily="34" charset="-122"/>
            </a:endParaRPr>
          </a:p>
          <a:p>
            <a:pPr marL="0" indent="539750">
              <a:lnSpc>
                <a:spcPct val="150000"/>
              </a:lnSpc>
              <a:buFont typeface="Arial" panose="020B0604020202020204" pitchFamily="34" charset="0"/>
              <a:buNone/>
            </a:pPr>
            <a:r>
              <a:rPr lang="zh-CN" altLang="zh-CN" sz="1800" dirty="0">
                <a:latin typeface="微软雅黑" panose="020B0503020204020204" pitchFamily="34" charset="-122"/>
                <a:ea typeface="微软雅黑" panose="020B0503020204020204" pitchFamily="34" charset="-122"/>
              </a:rPr>
              <a:t>各省（市、自治区）石化行业</a:t>
            </a:r>
            <a:r>
              <a:rPr lang="en-US" altLang="zh-CN" sz="1800" dirty="0">
                <a:latin typeface="微软雅黑" panose="020B0503020204020204" pitchFamily="34" charset="-122"/>
                <a:ea typeface="微软雅黑" panose="020B0503020204020204" pitchFamily="34" charset="-122"/>
              </a:rPr>
              <a:t>VOCs</a:t>
            </a:r>
            <a:r>
              <a:rPr lang="zh-CN" altLang="zh-CN" sz="1800" dirty="0">
                <a:latin typeface="微软雅黑" panose="020B0503020204020204" pitchFamily="34" charset="-122"/>
                <a:ea typeface="微软雅黑" panose="020B0503020204020204" pitchFamily="34" charset="-122"/>
              </a:rPr>
              <a:t>综合整治工作正在有序地推进。</a:t>
            </a:r>
            <a:r>
              <a:rPr lang="zh-CN" altLang="en-US" sz="1800" dirty="0">
                <a:latin typeface="微软雅黑" panose="020B0503020204020204" pitchFamily="34" charset="-122"/>
                <a:ea typeface="微软雅黑" panose="020B0503020204020204" pitchFamily="34" charset="-122"/>
              </a:rPr>
              <a:t>其中，</a:t>
            </a:r>
            <a:r>
              <a:rPr lang="zh-CN" altLang="zh-CN" sz="1800" dirty="0">
                <a:latin typeface="微软雅黑" panose="020B0503020204020204" pitchFamily="34" charset="-122"/>
                <a:ea typeface="微软雅黑" panose="020B0503020204020204" pitchFamily="34" charset="-122"/>
              </a:rPr>
              <a:t>西藏、贵州</a:t>
            </a:r>
            <a:r>
              <a:rPr lang="en-US" altLang="zh-CN" sz="1800" dirty="0">
                <a:latin typeface="微软雅黑" panose="020B0503020204020204" pitchFamily="34" charset="-122"/>
                <a:ea typeface="微软雅黑" panose="020B0503020204020204" pitchFamily="34" charset="-122"/>
              </a:rPr>
              <a:t>2</a:t>
            </a:r>
            <a:r>
              <a:rPr lang="zh-CN" altLang="zh-CN" sz="1800" dirty="0">
                <a:latin typeface="微软雅黑" panose="020B0503020204020204" pitchFamily="34" charset="-122"/>
                <a:ea typeface="微软雅黑" panose="020B0503020204020204" pitchFamily="34" charset="-122"/>
              </a:rPr>
              <a:t>省没有石化企业，云南没有正在运行的石化企业，这</a:t>
            </a:r>
            <a:r>
              <a:rPr lang="en-US" altLang="zh-CN" sz="1800" dirty="0">
                <a:latin typeface="微软雅黑" panose="020B0503020204020204" pitchFamily="34" charset="-122"/>
                <a:ea typeface="微软雅黑" panose="020B0503020204020204" pitchFamily="34" charset="-122"/>
              </a:rPr>
              <a:t>3</a:t>
            </a:r>
            <a:r>
              <a:rPr lang="zh-CN" altLang="zh-CN" sz="1800" dirty="0">
                <a:latin typeface="微软雅黑" panose="020B0503020204020204" pitchFamily="34" charset="-122"/>
                <a:ea typeface="微软雅黑" panose="020B0503020204020204" pitchFamily="34" charset="-122"/>
              </a:rPr>
              <a:t>个地区主要对加油站、储油库等采取了油气回收措施。其余</a:t>
            </a:r>
            <a:r>
              <a:rPr lang="en-US" altLang="zh-CN" sz="1800" dirty="0">
                <a:latin typeface="微软雅黑" panose="020B0503020204020204" pitchFamily="34" charset="-122"/>
                <a:ea typeface="微软雅黑" panose="020B0503020204020204" pitchFamily="34" charset="-122"/>
              </a:rPr>
              <a:t>28</a:t>
            </a:r>
            <a:r>
              <a:rPr lang="zh-CN" altLang="zh-CN" sz="1800" dirty="0">
                <a:latin typeface="微软雅黑" panose="020B0503020204020204" pitchFamily="34" charset="-122"/>
                <a:ea typeface="微软雅黑" panose="020B0503020204020204" pitchFamily="34" charset="-122"/>
              </a:rPr>
              <a:t>个省，均开展了石化企业</a:t>
            </a:r>
            <a:r>
              <a:rPr lang="en-US" altLang="zh-CN" sz="1800" dirty="0">
                <a:latin typeface="微软雅黑" panose="020B0503020204020204" pitchFamily="34" charset="-122"/>
                <a:ea typeface="微软雅黑" panose="020B0503020204020204" pitchFamily="34" charset="-122"/>
              </a:rPr>
              <a:t>VOCs</a:t>
            </a:r>
            <a:r>
              <a:rPr lang="zh-CN" altLang="zh-CN" sz="1800" dirty="0">
                <a:latin typeface="微软雅黑" panose="020B0503020204020204" pitchFamily="34" charset="-122"/>
                <a:ea typeface="微软雅黑" panose="020B0503020204020204" pitchFamily="34" charset="-122"/>
              </a:rPr>
              <a:t>综合整治工作</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9241"/>
            <a:ext cx="5805619" cy="3979303"/>
          </a:xfrm>
          <a:prstGeom prst="rect">
            <a:avLst/>
          </a:prstGeom>
        </p:spPr>
      </p:pic>
    </p:spTree>
    <p:extLst>
      <p:ext uri="{BB962C8B-B14F-4D97-AF65-F5344CB8AC3E}">
        <p14:creationId xmlns:p14="http://schemas.microsoft.com/office/powerpoint/2010/main" val="2414140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56268" y="2361363"/>
            <a:ext cx="10257692" cy="2341266"/>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1075174" y="1899138"/>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06183" y="280069"/>
            <a:ext cx="5123968" cy="646331"/>
          </a:xfrm>
          <a:prstGeom prst="rect">
            <a:avLst/>
          </a:prstGeom>
        </p:spPr>
        <p:txBody>
          <a:bodyPr wrap="none">
            <a:spAutoFit/>
          </a:bodyP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rPr>
              <a:t>石化行业</a:t>
            </a:r>
            <a:r>
              <a:rPr lang="en-US" altLang="zh-CN" sz="3600" b="1" dirty="0">
                <a:solidFill>
                  <a:schemeClr val="bg1"/>
                </a:solidFill>
                <a:latin typeface="微软雅黑" panose="020B0503020204020204" pitchFamily="34" charset="-122"/>
                <a:ea typeface="微软雅黑" panose="020B0503020204020204" pitchFamily="34" charset="-122"/>
              </a:rPr>
              <a:t>VOCs</a:t>
            </a:r>
            <a:r>
              <a:rPr lang="zh-CN" altLang="en-US" sz="3600" b="1" dirty="0">
                <a:solidFill>
                  <a:schemeClr val="bg1"/>
                </a:solidFill>
                <a:latin typeface="微软雅黑" panose="020B0503020204020204" pitchFamily="34" charset="-122"/>
                <a:ea typeface="微软雅黑" panose="020B0503020204020204" pitchFamily="34" charset="-122"/>
              </a:rPr>
              <a:t>管控进展</a:t>
            </a:r>
          </a:p>
        </p:txBody>
      </p:sp>
      <p:sp>
        <p:nvSpPr>
          <p:cNvPr id="2" name="矩形 1"/>
          <p:cNvSpPr/>
          <p:nvPr/>
        </p:nvSpPr>
        <p:spPr>
          <a:xfrm>
            <a:off x="1179007" y="1974585"/>
            <a:ext cx="9422004" cy="499624"/>
          </a:xfrm>
          <a:prstGeom prst="rect">
            <a:avLst/>
          </a:prstGeom>
        </p:spPr>
        <p:txBody>
          <a:bodyPr wrap="square">
            <a:spAutoFit/>
          </a:bodyPr>
          <a:lstStyle/>
          <a:p>
            <a:pPr lvl="0">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部分省（直辖市、自治区）石化行业</a:t>
            </a:r>
            <a:r>
              <a:rPr lang="en-US" altLang="zh-CN" sz="2000" b="1" dirty="0">
                <a:solidFill>
                  <a:schemeClr val="bg1"/>
                </a:solidFill>
                <a:latin typeface="微软雅黑" panose="020B0503020204020204" pitchFamily="34" charset="-122"/>
                <a:ea typeface="微软雅黑" panose="020B0503020204020204" pitchFamily="34" charset="-122"/>
              </a:rPr>
              <a:t>VOCs</a:t>
            </a:r>
            <a:r>
              <a:rPr lang="zh-CN" altLang="zh-CN" sz="2000" b="1" dirty="0">
                <a:solidFill>
                  <a:schemeClr val="bg1"/>
                </a:solidFill>
                <a:latin typeface="微软雅黑" panose="020B0503020204020204" pitchFamily="34" charset="-122"/>
                <a:ea typeface="微软雅黑" panose="020B0503020204020204" pitchFamily="34" charset="-122"/>
              </a:rPr>
              <a:t>综合整治工作存在进度滞后问题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79006" y="2860987"/>
            <a:ext cx="9693309" cy="1477328"/>
          </a:xfrm>
          <a:prstGeom prst="rect">
            <a:avLst/>
          </a:prstGeom>
        </p:spPr>
        <p:txBody>
          <a:bodyPr wrap="square">
            <a:spAutoFit/>
          </a:bodyPr>
          <a:lstStyle/>
          <a:p>
            <a:pPr marL="342900" lvl="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部分地区未按时完成本辖区石化行业挥发性有机物排放的摸底调查工作，大多数石化企业</a:t>
            </a:r>
            <a:r>
              <a:rPr lang="en-US" altLang="en-US" sz="2000" dirty="0">
                <a:latin typeface="微软雅黑" panose="020B0503020204020204" pitchFamily="34" charset="-122"/>
                <a:ea typeface="微软雅黑" panose="020B0503020204020204" pitchFamily="34" charset="-122"/>
              </a:rPr>
              <a:t>VOCs</a:t>
            </a:r>
            <a:r>
              <a:rPr lang="zh-CN" altLang="en-US" sz="2000" dirty="0">
                <a:latin typeface="微软雅黑" panose="020B0503020204020204" pitchFamily="34" charset="-122"/>
                <a:ea typeface="微软雅黑" panose="020B0503020204020204" pitchFamily="34" charset="-122"/>
              </a:rPr>
              <a:t>治理措施尚处于计划实施阶段，京津冀、长三角、珠三角等重点地区石化企业未按时完成</a:t>
            </a:r>
            <a:r>
              <a:rPr lang="en-US" altLang="en-US" sz="2000" dirty="0">
                <a:latin typeface="微软雅黑" panose="020B0503020204020204" pitchFamily="34" charset="-122"/>
                <a:ea typeface="微软雅黑" panose="020B0503020204020204" pitchFamily="34" charset="-122"/>
              </a:rPr>
              <a:t>VOCs</a:t>
            </a:r>
            <a:r>
              <a:rPr lang="zh-CN" altLang="en-US" sz="2000" dirty="0">
                <a:latin typeface="微软雅黑" panose="020B0503020204020204" pitchFamily="34" charset="-122"/>
                <a:ea typeface="微软雅黑" panose="020B0503020204020204" pitchFamily="34" charset="-122"/>
              </a:rPr>
              <a:t>治理方案。</a:t>
            </a:r>
          </a:p>
        </p:txBody>
      </p:sp>
    </p:spTree>
    <p:extLst>
      <p:ext uri="{BB962C8B-B14F-4D97-AF65-F5344CB8AC3E}">
        <p14:creationId xmlns:p14="http://schemas.microsoft.com/office/powerpoint/2010/main" val="3114331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89086" y="3748747"/>
            <a:ext cx="10257692" cy="1184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807992" y="3286524"/>
            <a:ext cx="9063613" cy="723482"/>
          </a:xfrm>
          <a:prstGeom prst="roundRect">
            <a:avLst/>
          </a:prstGeom>
          <a:gradFill>
            <a:gsLst>
              <a:gs pos="0">
                <a:schemeClr val="accent4">
                  <a:lumMod val="60000"/>
                  <a:lumOff val="40000"/>
                </a:schemeClr>
              </a:gs>
              <a:gs pos="50000">
                <a:schemeClr val="accent4"/>
              </a:gs>
              <a:gs pos="100000">
                <a:schemeClr val="accent4">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04194" y="1935150"/>
            <a:ext cx="10257692" cy="87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823100" y="1472926"/>
            <a:ext cx="9063613" cy="723482"/>
          </a:xfrm>
          <a:prstGeom prst="roundRect">
            <a:avLst/>
          </a:prstGeom>
          <a:gradFill>
            <a:gsLst>
              <a:gs pos="0">
                <a:schemeClr val="accent4">
                  <a:lumMod val="60000"/>
                  <a:lumOff val="40000"/>
                </a:schemeClr>
              </a:gs>
              <a:gs pos="50000">
                <a:schemeClr val="accent4"/>
              </a:gs>
              <a:gs pos="100000">
                <a:schemeClr val="accent4">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06183" y="280069"/>
            <a:ext cx="5123968" cy="646331"/>
          </a:xfrm>
          <a:prstGeom prst="rect">
            <a:avLst/>
          </a:prstGeom>
        </p:spPr>
        <p:txBody>
          <a:bodyPr wrap="none">
            <a:spAutoFit/>
          </a:bodyP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rPr>
              <a:t>石化行业</a:t>
            </a:r>
            <a:r>
              <a:rPr lang="en-US" altLang="zh-CN" sz="3600" b="1" dirty="0">
                <a:solidFill>
                  <a:schemeClr val="bg1"/>
                </a:solidFill>
                <a:latin typeface="微软雅黑" panose="020B0503020204020204" pitchFamily="34" charset="-122"/>
                <a:ea typeface="微软雅黑" panose="020B0503020204020204" pitchFamily="34" charset="-122"/>
              </a:rPr>
              <a:t>VOCs</a:t>
            </a:r>
            <a:r>
              <a:rPr lang="zh-CN" altLang="en-US" sz="3600" b="1" dirty="0">
                <a:solidFill>
                  <a:schemeClr val="bg1"/>
                </a:solidFill>
                <a:latin typeface="微软雅黑" panose="020B0503020204020204" pitchFamily="34" charset="-122"/>
                <a:ea typeface="微软雅黑" panose="020B0503020204020204" pitchFamily="34" charset="-122"/>
              </a:rPr>
              <a:t>管控进展</a:t>
            </a:r>
          </a:p>
        </p:txBody>
      </p:sp>
      <p:sp>
        <p:nvSpPr>
          <p:cNvPr id="5" name="矩形 3"/>
          <p:cNvSpPr>
            <a:spLocks noChangeArrowheads="1"/>
          </p:cNvSpPr>
          <p:nvPr/>
        </p:nvSpPr>
        <p:spPr bwMode="auto">
          <a:xfrm>
            <a:off x="689086" y="5355661"/>
            <a:ext cx="10022457"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342900" indent="-342900" eaLnBrk="1" hangingPunct="1">
              <a:lnSpc>
                <a:spcPct val="150000"/>
              </a:lnSpc>
              <a:spcBef>
                <a:spcPct val="0"/>
              </a:spcBef>
              <a:buFont typeface="Wingdings" panose="05000000000000000000" pitchFamily="2" charset="2"/>
              <a:buChar char="ü"/>
            </a:pPr>
            <a:r>
              <a:rPr lang="zh-CN" altLang="en-US" sz="2000" dirty="0">
                <a:solidFill>
                  <a:srgbClr val="FF0000"/>
                </a:solidFill>
                <a:latin typeface="微软雅黑" panose="020B0503020204020204" pitchFamily="34" charset="-122"/>
                <a:ea typeface="微软雅黑" panose="020B0503020204020204" pitchFamily="34" charset="-122"/>
              </a:rPr>
              <a:t>以全过程精细化的思想而非单一的末端治理，根据</a:t>
            </a:r>
            <a:r>
              <a:rPr lang="en-US" altLang="zh-CN" sz="2000" dirty="0">
                <a:solidFill>
                  <a:srgbClr val="FF0000"/>
                </a:solidFill>
                <a:latin typeface="微软雅黑" panose="020B0503020204020204" pitchFamily="34" charset="-122"/>
                <a:ea typeface="微软雅黑" panose="020B0503020204020204" pitchFamily="34" charset="-122"/>
              </a:rPr>
              <a:t>VOCs</a:t>
            </a:r>
            <a:r>
              <a:rPr lang="zh-CN" altLang="en-US" sz="2000" dirty="0">
                <a:solidFill>
                  <a:srgbClr val="FF0000"/>
                </a:solidFill>
                <a:latin typeface="微软雅黑" panose="020B0503020204020204" pitchFamily="34" charset="-122"/>
                <a:ea typeface="微软雅黑" panose="020B0503020204020204" pitchFamily="34" charset="-122"/>
              </a:rPr>
              <a:t>以无组织排放为主的特点，细化各个排放源项和排放节点，提出控制措施。</a:t>
            </a:r>
          </a:p>
        </p:txBody>
      </p:sp>
      <p:sp>
        <p:nvSpPr>
          <p:cNvPr id="6" name="矩形 5"/>
          <p:cNvSpPr/>
          <p:nvPr/>
        </p:nvSpPr>
        <p:spPr>
          <a:xfrm>
            <a:off x="1031726" y="1634286"/>
            <a:ext cx="4801314" cy="400110"/>
          </a:xfrm>
          <a:prstGeom prst="rect">
            <a:avLst/>
          </a:prstGeom>
        </p:spPr>
        <p:txBody>
          <a:bodyPr wrap="non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实施末端治理措施，却难以达到减排效果</a:t>
            </a:r>
          </a:p>
        </p:txBody>
      </p:sp>
      <p:sp>
        <p:nvSpPr>
          <p:cNvPr id="7" name="矩形 6"/>
          <p:cNvSpPr/>
          <p:nvPr/>
        </p:nvSpPr>
        <p:spPr>
          <a:xfrm>
            <a:off x="942771" y="2301685"/>
            <a:ext cx="8824270" cy="369332"/>
          </a:xfrm>
          <a:prstGeom prst="rect">
            <a:avLst/>
          </a:prstGeom>
        </p:spPr>
        <p:txBody>
          <a:bodyPr wrap="square">
            <a:spAutoFit/>
          </a:bodyPr>
          <a:lstStyle/>
          <a:p>
            <a:pPr lvl="0"/>
            <a:r>
              <a:rPr lang="zh-CN" altLang="en-US" dirty="0">
                <a:latin typeface="微软雅黑" panose="020B0503020204020204" pitchFamily="34" charset="-122"/>
                <a:ea typeface="微软雅黑" panose="020B0503020204020204" pitchFamily="34" charset="-122"/>
              </a:rPr>
              <a:t>如部分企业对装卸系统加装油气回收设施，运行一段时间未回收到物料或年回收</a:t>
            </a:r>
            <a:r>
              <a:rPr lang="en-US" altLang="zh-CN" dirty="0">
                <a:latin typeface="微软雅黑" panose="020B0503020204020204" pitchFamily="34" charset="-122"/>
                <a:ea typeface="微软雅黑" panose="020B0503020204020204" pitchFamily="34" charset="-122"/>
              </a:rPr>
              <a:t>3-4</a:t>
            </a:r>
            <a:r>
              <a:rPr lang="zh-CN" altLang="en-US" dirty="0">
                <a:latin typeface="微软雅黑" panose="020B0503020204020204" pitchFamily="34" charset="-122"/>
                <a:ea typeface="微软雅黑" panose="020B0503020204020204" pitchFamily="34" charset="-122"/>
              </a:rPr>
              <a:t>吨。</a:t>
            </a:r>
          </a:p>
        </p:txBody>
      </p:sp>
      <p:sp>
        <p:nvSpPr>
          <p:cNvPr id="8" name="矩形 7"/>
          <p:cNvSpPr/>
          <p:nvPr/>
        </p:nvSpPr>
        <p:spPr>
          <a:xfrm>
            <a:off x="1031726" y="3463599"/>
            <a:ext cx="6006131" cy="400110"/>
          </a:xfrm>
          <a:prstGeom prst="rect">
            <a:avLst/>
          </a:prstGeom>
        </p:spPr>
        <p:txBody>
          <a:bodyPr wrap="non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企业人员对</a:t>
            </a:r>
            <a:r>
              <a:rPr lang="en-US" altLang="zh-CN" sz="2000" b="1" dirty="0">
                <a:solidFill>
                  <a:schemeClr val="bg1"/>
                </a:solidFill>
                <a:latin typeface="微软雅黑" panose="020B0503020204020204" pitchFamily="34" charset="-122"/>
                <a:ea typeface="微软雅黑" panose="020B0503020204020204" pitchFamily="34" charset="-122"/>
              </a:rPr>
              <a:t>VOCs</a:t>
            </a:r>
            <a:r>
              <a:rPr lang="zh-CN" altLang="en-US" sz="2000" b="1" dirty="0">
                <a:solidFill>
                  <a:schemeClr val="bg1"/>
                </a:solidFill>
                <a:latin typeface="微软雅黑" panose="020B0503020204020204" pitchFamily="34" charset="-122"/>
                <a:ea typeface="微软雅黑" panose="020B0503020204020204" pitchFamily="34" charset="-122"/>
              </a:rPr>
              <a:t>管控的认知和对文件的理解不到位</a:t>
            </a:r>
          </a:p>
        </p:txBody>
      </p:sp>
      <p:sp>
        <p:nvSpPr>
          <p:cNvPr id="9" name="矩形 8"/>
          <p:cNvSpPr/>
          <p:nvPr/>
        </p:nvSpPr>
        <p:spPr>
          <a:xfrm>
            <a:off x="927662" y="4170667"/>
            <a:ext cx="9900210" cy="646331"/>
          </a:xfrm>
          <a:prstGeom prst="rect">
            <a:avLst/>
          </a:prstGeom>
        </p:spPr>
        <p:txBody>
          <a:bodyPr wrap="square">
            <a:spAutoFit/>
          </a:bodyPr>
          <a:lstStyle/>
          <a:p>
            <a:pPr lvl="0"/>
            <a:r>
              <a:rPr lang="zh-CN" altLang="en-US" dirty="0">
                <a:latin typeface="微软雅黑" panose="020B0503020204020204" pitchFamily="34" charset="-122"/>
                <a:ea typeface="微软雅黑" panose="020B0503020204020204" pitchFamily="34" charset="-122"/>
              </a:rPr>
              <a:t>部分企业将</a:t>
            </a:r>
            <a:r>
              <a:rPr lang="en-US" altLang="zh-CN" dirty="0">
                <a:latin typeface="微软雅黑" panose="020B0503020204020204" pitchFamily="34" charset="-122"/>
                <a:ea typeface="微软雅黑" panose="020B0503020204020204" pitchFamily="34" charset="-122"/>
              </a:rPr>
              <a:t>VOCs</a:t>
            </a:r>
            <a:r>
              <a:rPr lang="zh-CN" altLang="en-US" dirty="0">
                <a:latin typeface="微软雅黑" panose="020B0503020204020204" pitchFamily="34" charset="-122"/>
                <a:ea typeface="微软雅黑" panose="020B0503020204020204" pitchFamily="34" charset="-122"/>
              </a:rPr>
              <a:t>管控未能将其当成系统工程，简单纳入企业环保部门管理，仅单纯通过末端治理措施管控</a:t>
            </a:r>
            <a:r>
              <a:rPr lang="en-US" altLang="zh-CN" dirty="0">
                <a:latin typeface="微软雅黑" panose="020B0503020204020204" pitchFamily="34" charset="-122"/>
                <a:ea typeface="微软雅黑" panose="020B0503020204020204" pitchFamily="34" charset="-122"/>
              </a:rPr>
              <a:t>VOCs</a:t>
            </a:r>
            <a:r>
              <a:rPr lang="zh-CN" altLang="en-US" dirty="0">
                <a:latin typeface="微软雅黑" panose="020B0503020204020204" pitchFamily="34" charset="-122"/>
                <a:ea typeface="微软雅黑" panose="020B0503020204020204" pitchFamily="34" charset="-122"/>
              </a:rPr>
              <a:t>。部分企业误将有机液体储存氮封作为</a:t>
            </a:r>
            <a:r>
              <a:rPr lang="en-US" altLang="en-US" dirty="0">
                <a:latin typeface="微软雅黑" panose="020B0503020204020204" pitchFamily="34" charset="-122"/>
                <a:ea typeface="微软雅黑" panose="020B0503020204020204" pitchFamily="34" charset="-122"/>
              </a:rPr>
              <a:t>VOCs</a:t>
            </a:r>
            <a:r>
              <a:rPr lang="zh-CN" altLang="en-US" dirty="0">
                <a:latin typeface="微软雅黑" panose="020B0503020204020204" pitchFamily="34" charset="-122"/>
                <a:ea typeface="微软雅黑" panose="020B0503020204020204" pitchFamily="34" charset="-122"/>
              </a:rPr>
              <a:t>治理措施。</a:t>
            </a:r>
          </a:p>
        </p:txBody>
      </p:sp>
    </p:spTree>
    <p:extLst>
      <p:ext uri="{BB962C8B-B14F-4D97-AF65-F5344CB8AC3E}">
        <p14:creationId xmlns:p14="http://schemas.microsoft.com/office/powerpoint/2010/main" val="2833472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grpSp>
        <p:nvGrpSpPr>
          <p:cNvPr id="6" name="组合 5"/>
          <p:cNvGrpSpPr>
            <a:grpSpLocks noChangeAspect="1"/>
          </p:cNvGrpSpPr>
          <p:nvPr/>
        </p:nvGrpSpPr>
        <p:grpSpPr>
          <a:xfrm>
            <a:off x="595756" y="1779525"/>
            <a:ext cx="11102237" cy="4138954"/>
            <a:chOff x="1107389" y="1628800"/>
            <a:chExt cx="10630247" cy="3962994"/>
          </a:xfrm>
        </p:grpSpPr>
        <p:grpSp>
          <p:nvGrpSpPr>
            <p:cNvPr id="7" name="组合 6"/>
            <p:cNvGrpSpPr/>
            <p:nvPr/>
          </p:nvGrpSpPr>
          <p:grpSpPr>
            <a:xfrm>
              <a:off x="1199456" y="1628800"/>
              <a:ext cx="10260960" cy="3962994"/>
              <a:chOff x="756084" y="2169853"/>
              <a:chExt cx="10260960" cy="3962994"/>
            </a:xfrm>
          </p:grpSpPr>
          <p:cxnSp>
            <p:nvCxnSpPr>
              <p:cNvPr id="18" name="直接连接符 17"/>
              <p:cNvCxnSpPr>
                <a:stCxn id="23" idx="7"/>
                <a:endCxn id="32" idx="3"/>
              </p:cNvCxnSpPr>
              <p:nvPr/>
            </p:nvCxnSpPr>
            <p:spPr>
              <a:xfrm flipV="1">
                <a:off x="2426872" y="3949045"/>
                <a:ext cx="763154" cy="801046"/>
              </a:xfrm>
              <a:prstGeom prst="line">
                <a:avLst/>
              </a:prstGeom>
              <a:ln w="28575" cap="rnd">
                <a:solidFill>
                  <a:srgbClr val="323232"/>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22" idx="5"/>
                <a:endCxn id="33" idx="1"/>
              </p:cNvCxnSpPr>
              <p:nvPr/>
            </p:nvCxnSpPr>
            <p:spPr>
              <a:xfrm>
                <a:off x="4551108" y="3731636"/>
                <a:ext cx="734418" cy="742294"/>
              </a:xfrm>
              <a:prstGeom prst="line">
                <a:avLst/>
              </a:prstGeom>
              <a:ln w="28575" cap="rnd">
                <a:solidFill>
                  <a:srgbClr val="323232"/>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5" idx="7"/>
                <a:endCxn id="34" idx="3"/>
              </p:cNvCxnSpPr>
              <p:nvPr/>
            </p:nvCxnSpPr>
            <p:spPr>
              <a:xfrm flipV="1">
                <a:off x="6484000" y="3949045"/>
                <a:ext cx="771750" cy="801046"/>
              </a:xfrm>
              <a:prstGeom prst="line">
                <a:avLst/>
              </a:prstGeom>
              <a:ln w="28575" cap="rnd">
                <a:solidFill>
                  <a:srgbClr val="323232"/>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4" idx="5"/>
                <a:endCxn id="35" idx="1"/>
              </p:cNvCxnSpPr>
              <p:nvPr/>
            </p:nvCxnSpPr>
            <p:spPr>
              <a:xfrm>
                <a:off x="8558876" y="3731636"/>
                <a:ext cx="648923" cy="742294"/>
              </a:xfrm>
              <a:prstGeom prst="line">
                <a:avLst/>
              </a:prstGeom>
              <a:ln w="28575" cap="rnd">
                <a:solidFill>
                  <a:srgbClr val="323232"/>
                </a:solidFill>
                <a:prstDash val="sysDot"/>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168352" y="2348880"/>
                <a:ext cx="1620000" cy="1620000"/>
              </a:xfrm>
              <a:prstGeom prst="ellipse">
                <a:avLst/>
              </a:prstGeom>
              <a:solidFill>
                <a:schemeClr val="bg1"/>
              </a:solidFill>
              <a:ln w="38100">
                <a:solidFill>
                  <a:srgbClr val="E37D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44116" y="4512847"/>
                <a:ext cx="1620000" cy="1620000"/>
              </a:xfrm>
              <a:prstGeom prst="ellipse">
                <a:avLst/>
              </a:prstGeom>
              <a:solidFill>
                <a:srgbClr val="FFFFFF"/>
              </a:solidFill>
              <a:ln w="38100">
                <a:solidFill>
                  <a:srgbClr val="456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7176120" y="2348880"/>
                <a:ext cx="1620000" cy="1620000"/>
              </a:xfrm>
              <a:prstGeom prst="ellipse">
                <a:avLst/>
              </a:prstGeom>
              <a:solidFill>
                <a:schemeClr val="bg1"/>
              </a:solidFill>
              <a:ln w="38100">
                <a:solidFill>
                  <a:srgbClr val="CC2C3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5101244" y="4512847"/>
                <a:ext cx="1620000" cy="1620000"/>
              </a:xfrm>
              <a:prstGeom prst="ellipse">
                <a:avLst/>
              </a:prstGeom>
              <a:solidFill>
                <a:srgbClr val="FFFFFF"/>
              </a:solidFill>
              <a:ln w="38100">
                <a:solidFill>
                  <a:srgbClr val="019B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p:cNvSpPr/>
              <p:nvPr/>
            </p:nvSpPr>
            <p:spPr>
              <a:xfrm>
                <a:off x="9109012" y="4512847"/>
                <a:ext cx="1620000" cy="1620000"/>
              </a:xfrm>
              <a:prstGeom prst="ellipse">
                <a:avLst/>
              </a:prstGeom>
              <a:solidFill>
                <a:schemeClr val="bg1"/>
              </a:solidFill>
              <a:ln w="38100">
                <a:solidFill>
                  <a:srgbClr val="6244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椭圆 26"/>
              <p:cNvSpPr/>
              <p:nvPr/>
            </p:nvSpPr>
            <p:spPr>
              <a:xfrm>
                <a:off x="756084" y="5556783"/>
                <a:ext cx="576064" cy="576064"/>
              </a:xfrm>
              <a:prstGeom prst="ellipse">
                <a:avLst/>
              </a:prstGeom>
              <a:solidFill>
                <a:srgbClr val="4870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b="1" dirty="0">
                    <a:latin typeface="微软雅黑" panose="020B0503020204020204" pitchFamily="34" charset="-122"/>
                    <a:ea typeface="微软雅黑" panose="020B0503020204020204" pitchFamily="34" charset="-122"/>
                  </a:rPr>
                  <a:t>01</a:t>
                </a:r>
                <a:endParaRPr lang="zh-CN" altLang="en-US" b="1" dirty="0">
                  <a:latin typeface="微软雅黑" panose="020B0503020204020204" pitchFamily="34" charset="-122"/>
                  <a:ea typeface="微软雅黑" panose="020B0503020204020204" pitchFamily="34" charset="-122"/>
                </a:endParaRPr>
              </a:p>
            </p:txBody>
          </p:sp>
          <p:sp>
            <p:nvSpPr>
              <p:cNvPr id="28" name="椭圆 27"/>
              <p:cNvSpPr/>
              <p:nvPr/>
            </p:nvSpPr>
            <p:spPr>
              <a:xfrm>
                <a:off x="4813212" y="5556783"/>
                <a:ext cx="576064" cy="576064"/>
              </a:xfrm>
              <a:prstGeom prst="ellipse">
                <a:avLst/>
              </a:prstGeom>
              <a:solidFill>
                <a:srgbClr val="019B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b="1" dirty="0">
                    <a:latin typeface="微软雅黑" panose="020B0503020204020204" pitchFamily="34" charset="-122"/>
                    <a:ea typeface="微软雅黑" panose="020B0503020204020204" pitchFamily="34" charset="-122"/>
                  </a:rPr>
                  <a:t>03</a:t>
                </a:r>
                <a:endParaRPr lang="zh-CN" altLang="en-US" b="1" dirty="0">
                  <a:latin typeface="微软雅黑" panose="020B0503020204020204" pitchFamily="34" charset="-122"/>
                  <a:ea typeface="微软雅黑" panose="020B0503020204020204" pitchFamily="34" charset="-122"/>
                </a:endParaRPr>
              </a:p>
            </p:txBody>
          </p:sp>
          <p:sp>
            <p:nvSpPr>
              <p:cNvPr id="29" name="椭圆 28"/>
              <p:cNvSpPr/>
              <p:nvPr/>
            </p:nvSpPr>
            <p:spPr>
              <a:xfrm>
                <a:off x="10440980" y="5556783"/>
                <a:ext cx="576064" cy="576064"/>
              </a:xfrm>
              <a:prstGeom prst="ellipse">
                <a:avLst/>
              </a:prstGeom>
              <a:solidFill>
                <a:srgbClr val="6E53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b="1" dirty="0">
                    <a:latin typeface="微软雅黑" panose="020B0503020204020204" pitchFamily="34" charset="-122"/>
                    <a:ea typeface="微软雅黑" panose="020B0503020204020204" pitchFamily="34" charset="-122"/>
                  </a:rPr>
                  <a:t>05</a:t>
                </a:r>
                <a:endParaRPr lang="zh-CN" altLang="en-US" b="1" dirty="0">
                  <a:latin typeface="微软雅黑" panose="020B0503020204020204" pitchFamily="34" charset="-122"/>
                  <a:ea typeface="微软雅黑" panose="020B0503020204020204" pitchFamily="34" charset="-122"/>
                </a:endParaRPr>
              </a:p>
            </p:txBody>
          </p:sp>
          <p:sp>
            <p:nvSpPr>
              <p:cNvPr id="30" name="椭圆 29"/>
              <p:cNvSpPr/>
              <p:nvPr/>
            </p:nvSpPr>
            <p:spPr>
              <a:xfrm>
                <a:off x="4384408" y="2169853"/>
                <a:ext cx="576064" cy="576064"/>
              </a:xfrm>
              <a:prstGeom prst="ellipse">
                <a:avLst/>
              </a:prstGeom>
              <a:solidFill>
                <a:srgbClr val="E37D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b="1" dirty="0">
                    <a:latin typeface="微软雅黑" panose="020B0503020204020204" pitchFamily="34" charset="-122"/>
                    <a:ea typeface="微软雅黑" panose="020B0503020204020204" pitchFamily="34" charset="-122"/>
                  </a:rPr>
                  <a:t>02</a:t>
                </a:r>
                <a:endParaRPr lang="zh-CN" altLang="en-US" b="1" dirty="0">
                  <a:latin typeface="微软雅黑" panose="020B0503020204020204" pitchFamily="34" charset="-122"/>
                  <a:ea typeface="微软雅黑" panose="020B0503020204020204" pitchFamily="34" charset="-122"/>
                </a:endParaRPr>
              </a:p>
            </p:txBody>
          </p:sp>
          <p:sp>
            <p:nvSpPr>
              <p:cNvPr id="31" name="椭圆 30"/>
              <p:cNvSpPr/>
              <p:nvPr/>
            </p:nvSpPr>
            <p:spPr>
              <a:xfrm>
                <a:off x="7032104" y="2169853"/>
                <a:ext cx="576064" cy="576064"/>
              </a:xfrm>
              <a:prstGeom prst="ellipse">
                <a:avLst/>
              </a:prstGeom>
              <a:solidFill>
                <a:srgbClr val="CC2C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b="1" dirty="0">
                    <a:latin typeface="微软雅黑" panose="020B0503020204020204" pitchFamily="34" charset="-122"/>
                    <a:ea typeface="微软雅黑" panose="020B0503020204020204" pitchFamily="34" charset="-122"/>
                  </a:rPr>
                  <a:t>04</a:t>
                </a:r>
                <a:endParaRPr lang="zh-CN" altLang="en-US" b="1" dirty="0">
                  <a:latin typeface="微软雅黑" panose="020B0503020204020204" pitchFamily="34" charset="-122"/>
                  <a:ea typeface="微软雅黑" panose="020B0503020204020204" pitchFamily="34" charset="-122"/>
                </a:endParaRPr>
              </a:p>
            </p:txBody>
          </p:sp>
          <p:sp>
            <p:nvSpPr>
              <p:cNvPr id="32" name="椭圆 31"/>
              <p:cNvSpPr/>
              <p:nvPr/>
            </p:nvSpPr>
            <p:spPr>
              <a:xfrm>
                <a:off x="3163356" y="3799916"/>
                <a:ext cx="182112" cy="174716"/>
              </a:xfrm>
              <a:prstGeom prst="ellips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椭圆 32"/>
              <p:cNvSpPr/>
              <p:nvPr/>
            </p:nvSpPr>
            <p:spPr>
              <a:xfrm>
                <a:off x="5258856" y="4448343"/>
                <a:ext cx="182112" cy="174716"/>
              </a:xfrm>
              <a:prstGeom prst="ellips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 name="椭圆 33"/>
              <p:cNvSpPr/>
              <p:nvPr/>
            </p:nvSpPr>
            <p:spPr>
              <a:xfrm>
                <a:off x="7229080" y="3799916"/>
                <a:ext cx="182112" cy="174716"/>
              </a:xfrm>
              <a:prstGeom prst="ellips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椭圆 34"/>
              <p:cNvSpPr/>
              <p:nvPr/>
            </p:nvSpPr>
            <p:spPr>
              <a:xfrm>
                <a:off x="9181129" y="4448343"/>
                <a:ext cx="182112" cy="174716"/>
              </a:xfrm>
              <a:prstGeom prst="ellips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7389" y="2427874"/>
              <a:ext cx="2357582" cy="95718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自然源</a:t>
              </a:r>
            </a:p>
            <a:p>
              <a:pPr marL="285750" indent="-285750">
                <a:lnSpc>
                  <a:spcPct val="150000"/>
                </a:lnSpc>
                <a:buFont typeface="Wingdings" panose="05000000000000000000" pitchFamily="2" charset="2"/>
                <a:buChar char="n"/>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人为源：移动源、面源</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消费源、工业固定源</a:t>
              </a:r>
            </a:p>
          </p:txBody>
        </p:sp>
        <p:sp>
          <p:nvSpPr>
            <p:cNvPr id="9" name="文本框 8"/>
            <p:cNvSpPr txBox="1"/>
            <p:nvPr/>
          </p:nvSpPr>
          <p:spPr>
            <a:xfrm>
              <a:off x="5404605" y="2328452"/>
              <a:ext cx="207231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移动源、面源</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消费源</a:t>
              </a:r>
            </a:p>
            <a:p>
              <a:pPr marL="285750" indent="-285750">
                <a:lnSpc>
                  <a:spcPct val="150000"/>
                </a:lnSpc>
                <a:buFont typeface="Wingdings" panose="05000000000000000000" pitchFamily="2" charset="2"/>
                <a:buChar char="n"/>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固定源：设备泄漏、污水收集处理、储罐等 </a:t>
              </a:r>
            </a:p>
          </p:txBody>
        </p:sp>
        <p:sp>
          <p:nvSpPr>
            <p:cNvPr id="10" name="文本框 9"/>
            <p:cNvSpPr txBox="1"/>
            <p:nvPr/>
          </p:nvSpPr>
          <p:spPr>
            <a:xfrm>
              <a:off x="9552384" y="2296114"/>
              <a:ext cx="2185252" cy="1237707"/>
            </a:xfrm>
            <a:prstGeom prst="rect">
              <a:avLst/>
            </a:prstGeom>
            <a:noFill/>
          </p:spPr>
          <p:txBody>
            <a:bodyPr wrap="square" rtlCol="0">
              <a:spAutoFit/>
            </a:bodyPr>
            <a:lstStyle/>
            <a:p>
              <a:pPr marL="285750" lvl="0" indent="-285750">
                <a:lnSpc>
                  <a:spcPct val="150000"/>
                </a:lnSpc>
                <a:buFont typeface="Wingdings" panose="05000000000000000000" pitchFamily="2" charset="2"/>
                <a:buChar char="n"/>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冷凝、吸收、吸附、膜分离等物理回收技术</a:t>
              </a:r>
            </a:p>
            <a:p>
              <a:pPr marL="285750" lvl="0" indent="-285750">
                <a:lnSpc>
                  <a:spcPct val="150000"/>
                </a:lnSpc>
                <a:buFont typeface="Wingdings" panose="05000000000000000000" pitchFamily="2" charset="2"/>
                <a:buChar char="n"/>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焚烧、</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rPr>
                <a:t>RTO</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rPr>
                <a:t>RCO</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、光催化氧化、生物法等</a:t>
              </a:r>
            </a:p>
          </p:txBody>
        </p:sp>
        <p:sp>
          <p:nvSpPr>
            <p:cNvPr id="11" name="文本框 10"/>
            <p:cNvSpPr txBox="1"/>
            <p:nvPr/>
          </p:nvSpPr>
          <p:spPr>
            <a:xfrm>
              <a:off x="3404783" y="3994648"/>
              <a:ext cx="1988637" cy="1292662"/>
            </a:xfrm>
            <a:prstGeom prst="rect">
              <a:avLst/>
            </a:prstGeom>
            <a:noFill/>
          </p:spPr>
          <p:txBody>
            <a:bodyPr wrap="square" rtlCol="0">
              <a:spAutoFit/>
            </a:bodyPr>
            <a:lstStyle/>
            <a:p>
              <a:pPr marL="285750" lvl="0" indent="-285750">
                <a:lnSpc>
                  <a:spcPct val="150000"/>
                </a:lnSpc>
                <a:buFont typeface="Wingdings" panose="05000000000000000000" pitchFamily="2" charset="2"/>
                <a:buChar char="n"/>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烯烃、芳烃、醇、醛、有机酸、脂类</a:t>
              </a:r>
            </a:p>
            <a:p>
              <a:pPr marL="285750" lvl="0" indent="-285750">
                <a:lnSpc>
                  <a:spcPct val="150000"/>
                </a:lnSpc>
                <a:buFont typeface="Wingdings" panose="05000000000000000000" pitchFamily="2" charset="2"/>
                <a:buChar char="n"/>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含硫、含氮、卤代烃等</a:t>
              </a:r>
            </a:p>
          </p:txBody>
        </p:sp>
        <p:sp>
          <p:nvSpPr>
            <p:cNvPr id="12" name="文本框 11"/>
            <p:cNvSpPr txBox="1"/>
            <p:nvPr/>
          </p:nvSpPr>
          <p:spPr>
            <a:xfrm>
              <a:off x="7444963" y="4004603"/>
              <a:ext cx="1893876" cy="1237707"/>
            </a:xfrm>
            <a:prstGeom prst="rect">
              <a:avLst/>
            </a:prstGeom>
            <a:noFill/>
          </p:spPr>
          <p:txBody>
            <a:bodyPr wrap="square" rtlCol="0">
              <a:spAutoFit/>
            </a:bodyPr>
            <a:lstStyle/>
            <a:p>
              <a:pPr marL="285750" lvl="0" indent="-285750">
                <a:lnSpc>
                  <a:spcPct val="150000"/>
                </a:lnSpc>
                <a:buFont typeface="Wingdings" panose="05000000000000000000" pitchFamily="2" charset="2"/>
                <a:buChar char="n"/>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参数量大面广</a:t>
              </a:r>
            </a:p>
            <a:p>
              <a:pPr marL="285750" lvl="0" indent="-285750">
                <a:lnSpc>
                  <a:spcPct val="150000"/>
                </a:lnSpc>
                <a:buFont typeface="Wingdings" panose="05000000000000000000" pitchFamily="2" charset="2"/>
                <a:buChar char="n"/>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实测、物料衡算、理论计算等多种方法共存</a:t>
              </a:r>
            </a:p>
          </p:txBody>
        </p:sp>
        <p:sp>
          <p:nvSpPr>
            <p:cNvPr id="13" name="文本框 12"/>
            <p:cNvSpPr txBox="1"/>
            <p:nvPr/>
          </p:nvSpPr>
          <p:spPr>
            <a:xfrm>
              <a:off x="1497820" y="4808310"/>
              <a:ext cx="1620000" cy="400110"/>
            </a:xfrm>
            <a:prstGeom prst="rect">
              <a:avLst/>
            </a:prstGeom>
            <a:noFill/>
          </p:spPr>
          <p:txBody>
            <a:bodyPr wrap="square" rtlCol="0">
              <a:spAutoFit/>
            </a:bodyPr>
            <a:lstStyle/>
            <a:p>
              <a:pPr lvl="0" algn="ctr"/>
              <a:r>
                <a:rPr lang="zh-CN" altLang="en-US" sz="2000" b="1" dirty="0">
                  <a:solidFill>
                    <a:schemeClr val="accent1"/>
                  </a:solidFill>
                  <a:latin typeface="微软雅黑" panose="020B0503020204020204" pitchFamily="34" charset="-122"/>
                  <a:ea typeface="微软雅黑" panose="020B0503020204020204" pitchFamily="34" charset="-122"/>
                </a:rPr>
                <a:t>源项广泛</a:t>
              </a:r>
            </a:p>
          </p:txBody>
        </p:sp>
        <p:sp>
          <p:nvSpPr>
            <p:cNvPr id="14" name="文本框 13"/>
            <p:cNvSpPr txBox="1"/>
            <p:nvPr/>
          </p:nvSpPr>
          <p:spPr>
            <a:xfrm>
              <a:off x="5564200" y="4718734"/>
              <a:ext cx="1620000" cy="478383"/>
            </a:xfrm>
            <a:prstGeom prst="rect">
              <a:avLst/>
            </a:prstGeom>
            <a:noFill/>
          </p:spPr>
          <p:txBody>
            <a:bodyPr wrap="square" rtlCol="0">
              <a:spAutoFit/>
            </a:bodyPr>
            <a:lstStyle/>
            <a:p>
              <a:pPr algn="ctr">
                <a:lnSpc>
                  <a:spcPct val="150000"/>
                </a:lnSpc>
              </a:pPr>
              <a:r>
                <a:rPr lang="zh-CN" altLang="en-US" sz="2000" b="1" dirty="0">
                  <a:solidFill>
                    <a:srgbClr val="019B8B"/>
                  </a:solidFill>
                  <a:latin typeface="微软雅黑" panose="020B0503020204020204" pitchFamily="34" charset="-122"/>
                  <a:ea typeface="微软雅黑" panose="020B0503020204020204" pitchFamily="34" charset="-122"/>
                </a:rPr>
                <a:t>无组织为主</a:t>
              </a:r>
            </a:p>
          </p:txBody>
        </p:sp>
        <p:sp>
          <p:nvSpPr>
            <p:cNvPr id="15" name="文本框 14"/>
            <p:cNvSpPr txBox="1"/>
            <p:nvPr/>
          </p:nvSpPr>
          <p:spPr>
            <a:xfrm>
              <a:off x="9529154" y="4718734"/>
              <a:ext cx="1643231" cy="478383"/>
            </a:xfrm>
            <a:prstGeom prst="rect">
              <a:avLst/>
            </a:prstGeom>
            <a:noFill/>
          </p:spPr>
          <p:txBody>
            <a:bodyPr wrap="square" rtlCol="0">
              <a:spAutoFit/>
            </a:bodyPr>
            <a:lstStyle/>
            <a:p>
              <a:pPr algn="ctr">
                <a:lnSpc>
                  <a:spcPct val="150000"/>
                </a:lnSpc>
              </a:pPr>
              <a:r>
                <a:rPr lang="zh-CN" altLang="en-US" sz="2000" b="1" dirty="0">
                  <a:solidFill>
                    <a:srgbClr val="6E5373"/>
                  </a:solidFill>
                  <a:latin typeface="微软雅黑" panose="020B0503020204020204" pitchFamily="34" charset="-122"/>
                  <a:ea typeface="微软雅黑" panose="020B0503020204020204" pitchFamily="34" charset="-122"/>
                </a:rPr>
                <a:t>治理方法多</a:t>
              </a:r>
            </a:p>
          </p:txBody>
        </p:sp>
        <p:sp>
          <p:nvSpPr>
            <p:cNvPr id="16" name="文本框 15"/>
            <p:cNvSpPr txBox="1"/>
            <p:nvPr/>
          </p:nvSpPr>
          <p:spPr>
            <a:xfrm>
              <a:off x="3633398" y="2582090"/>
              <a:ext cx="1620000" cy="499624"/>
            </a:xfrm>
            <a:prstGeom prst="rect">
              <a:avLst/>
            </a:prstGeom>
            <a:noFill/>
          </p:spPr>
          <p:txBody>
            <a:bodyPr wrap="square" rtlCol="0">
              <a:spAutoFit/>
            </a:bodyPr>
            <a:lstStyle/>
            <a:p>
              <a:pPr algn="ctr">
                <a:lnSpc>
                  <a:spcPct val="150000"/>
                </a:lnSpc>
              </a:pPr>
              <a:r>
                <a:rPr lang="zh-CN" altLang="en-US" sz="2000" b="1" dirty="0">
                  <a:solidFill>
                    <a:srgbClr val="E37D34"/>
                  </a:solidFill>
                  <a:latin typeface="微软雅黑" panose="020B0503020204020204" pitchFamily="34" charset="-122"/>
                  <a:ea typeface="微软雅黑" panose="020B0503020204020204" pitchFamily="34" charset="-122"/>
                </a:rPr>
                <a:t>种类众多</a:t>
              </a:r>
            </a:p>
          </p:txBody>
        </p:sp>
        <p:sp>
          <p:nvSpPr>
            <p:cNvPr id="17" name="文本框 16"/>
            <p:cNvSpPr txBox="1"/>
            <p:nvPr/>
          </p:nvSpPr>
          <p:spPr>
            <a:xfrm>
              <a:off x="7619492" y="2582090"/>
              <a:ext cx="1620000" cy="478383"/>
            </a:xfrm>
            <a:prstGeom prst="rect">
              <a:avLst/>
            </a:prstGeom>
            <a:noFill/>
          </p:spPr>
          <p:txBody>
            <a:bodyPr wrap="square" rtlCol="0">
              <a:spAutoFit/>
            </a:bodyPr>
            <a:lstStyle/>
            <a:p>
              <a:pPr algn="ctr">
                <a:lnSpc>
                  <a:spcPct val="150000"/>
                </a:lnSpc>
              </a:pPr>
              <a:r>
                <a:rPr lang="zh-CN" altLang="en-US" sz="2000" b="1" dirty="0">
                  <a:solidFill>
                    <a:srgbClr val="CC2C3A"/>
                  </a:solidFill>
                  <a:latin typeface="微软雅黑" panose="020B0503020204020204" pitchFamily="34" charset="-122"/>
                  <a:ea typeface="微软雅黑" panose="020B0503020204020204" pitchFamily="34" charset="-122"/>
                </a:rPr>
                <a:t>核算难度大</a:t>
              </a:r>
            </a:p>
          </p:txBody>
        </p:sp>
      </p:grpSp>
      <p:sp>
        <p:nvSpPr>
          <p:cNvPr id="53" name="Freeform 473"/>
          <p:cNvSpPr>
            <a:spLocks noChangeAspect="1" noEditPoints="1"/>
          </p:cNvSpPr>
          <p:nvPr/>
        </p:nvSpPr>
        <p:spPr bwMode="auto">
          <a:xfrm>
            <a:off x="7966996" y="2310533"/>
            <a:ext cx="587716" cy="514822"/>
          </a:xfrm>
          <a:custGeom>
            <a:avLst/>
            <a:gdLst>
              <a:gd name="T0" fmla="*/ 40 w 259"/>
              <a:gd name="T1" fmla="*/ 155 h 226"/>
              <a:gd name="T2" fmla="*/ 209 w 259"/>
              <a:gd name="T3" fmla="*/ 140 h 226"/>
              <a:gd name="T4" fmla="*/ 217 w 259"/>
              <a:gd name="T5" fmla="*/ 20 h 226"/>
              <a:gd name="T6" fmla="*/ 46 w 259"/>
              <a:gd name="T7" fmla="*/ 97 h 226"/>
              <a:gd name="T8" fmla="*/ 61 w 259"/>
              <a:gd name="T9" fmla="*/ 106 h 226"/>
              <a:gd name="T10" fmla="*/ 59 w 259"/>
              <a:gd name="T11" fmla="*/ 124 h 226"/>
              <a:gd name="T12" fmla="*/ 40 w 259"/>
              <a:gd name="T13" fmla="*/ 149 h 226"/>
              <a:gd name="T14" fmla="*/ 176 w 259"/>
              <a:gd name="T15" fmla="*/ 111 h 226"/>
              <a:gd name="T16" fmla="*/ 189 w 259"/>
              <a:gd name="T17" fmla="*/ 98 h 226"/>
              <a:gd name="T18" fmla="*/ 200 w 259"/>
              <a:gd name="T19" fmla="*/ 106 h 226"/>
              <a:gd name="T20" fmla="*/ 205 w 259"/>
              <a:gd name="T21" fmla="*/ 140 h 226"/>
              <a:gd name="T22" fmla="*/ 77 w 259"/>
              <a:gd name="T23" fmla="*/ 124 h 226"/>
              <a:gd name="T24" fmla="*/ 98 w 259"/>
              <a:gd name="T25" fmla="*/ 93 h 226"/>
              <a:gd name="T26" fmla="*/ 98 w 259"/>
              <a:gd name="T27" fmla="*/ 93 h 226"/>
              <a:gd name="T28" fmla="*/ 98 w 259"/>
              <a:gd name="T29" fmla="*/ 41 h 226"/>
              <a:gd name="T30" fmla="*/ 222 w 259"/>
              <a:gd name="T31" fmla="*/ 15 h 226"/>
              <a:gd name="T32" fmla="*/ 230 w 259"/>
              <a:gd name="T33" fmla="*/ 140 h 226"/>
              <a:gd name="T34" fmla="*/ 238 w 259"/>
              <a:gd name="T35" fmla="*/ 15 h 226"/>
              <a:gd name="T36" fmla="*/ 229 w 259"/>
              <a:gd name="T37" fmla="*/ 1 h 226"/>
              <a:gd name="T38" fmla="*/ 29 w 259"/>
              <a:gd name="T39" fmla="*/ 1 h 226"/>
              <a:gd name="T40" fmla="*/ 20 w 259"/>
              <a:gd name="T41" fmla="*/ 116 h 226"/>
              <a:gd name="T42" fmla="*/ 35 w 259"/>
              <a:gd name="T43" fmla="*/ 97 h 226"/>
              <a:gd name="T44" fmla="*/ 248 w 259"/>
              <a:gd name="T45" fmla="*/ 161 h 226"/>
              <a:gd name="T46" fmla="*/ 243 w 259"/>
              <a:gd name="T47" fmla="*/ 176 h 226"/>
              <a:gd name="T48" fmla="*/ 238 w 259"/>
              <a:gd name="T49" fmla="*/ 159 h 226"/>
              <a:gd name="T50" fmla="*/ 230 w 259"/>
              <a:gd name="T51" fmla="*/ 155 h 226"/>
              <a:gd name="T52" fmla="*/ 222 w 259"/>
              <a:gd name="T53" fmla="*/ 163 h 226"/>
              <a:gd name="T54" fmla="*/ 217 w 259"/>
              <a:gd name="T55" fmla="*/ 158 h 226"/>
              <a:gd name="T56" fmla="*/ 209 w 259"/>
              <a:gd name="T57" fmla="*/ 150 h 226"/>
              <a:gd name="T58" fmla="*/ 203 w 259"/>
              <a:gd name="T59" fmla="*/ 154 h 226"/>
              <a:gd name="T60" fmla="*/ 196 w 259"/>
              <a:gd name="T61" fmla="*/ 116 h 226"/>
              <a:gd name="T62" fmla="*/ 191 w 259"/>
              <a:gd name="T63" fmla="*/ 109 h 226"/>
              <a:gd name="T64" fmla="*/ 183 w 259"/>
              <a:gd name="T65" fmla="*/ 110 h 226"/>
              <a:gd name="T66" fmla="*/ 160 w 259"/>
              <a:gd name="T67" fmla="*/ 176 h 226"/>
              <a:gd name="T68" fmla="*/ 259 w 259"/>
              <a:gd name="T69" fmla="*/ 168 h 226"/>
              <a:gd name="T70" fmla="*/ 251 w 259"/>
              <a:gd name="T71" fmla="*/ 161 h 226"/>
              <a:gd name="T72" fmla="*/ 38 w 259"/>
              <a:gd name="T73" fmla="*/ 137 h 226"/>
              <a:gd name="T74" fmla="*/ 47 w 259"/>
              <a:gd name="T75" fmla="*/ 124 h 226"/>
              <a:gd name="T76" fmla="*/ 49 w 259"/>
              <a:gd name="T77" fmla="*/ 113 h 226"/>
              <a:gd name="T78" fmla="*/ 39 w 259"/>
              <a:gd name="T79" fmla="*/ 109 h 226"/>
              <a:gd name="T80" fmla="*/ 4 w 259"/>
              <a:gd name="T81" fmla="*/ 153 h 226"/>
              <a:gd name="T82" fmla="*/ 0 w 259"/>
              <a:gd name="T83" fmla="*/ 167 h 226"/>
              <a:gd name="T84" fmla="*/ 52 w 259"/>
              <a:gd name="T85" fmla="*/ 222 h 226"/>
              <a:gd name="T86" fmla="*/ 60 w 259"/>
              <a:gd name="T87" fmla="*/ 226 h 226"/>
              <a:gd name="T88" fmla="*/ 103 w 259"/>
              <a:gd name="T89" fmla="*/ 187 h 226"/>
              <a:gd name="T90" fmla="*/ 38 w 259"/>
              <a:gd name="T91" fmla="*/ 176 h 226"/>
              <a:gd name="T92" fmla="*/ 22 w 259"/>
              <a:gd name="T93" fmla="*/ 165 h 226"/>
              <a:gd name="T94" fmla="*/ 23 w 259"/>
              <a:gd name="T95" fmla="*/ 15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9" h="226">
                <a:moveTo>
                  <a:pt x="40" y="171"/>
                </a:moveTo>
                <a:lnTo>
                  <a:pt x="176" y="171"/>
                </a:lnTo>
                <a:lnTo>
                  <a:pt x="176" y="155"/>
                </a:lnTo>
                <a:lnTo>
                  <a:pt x="40" y="155"/>
                </a:lnTo>
                <a:lnTo>
                  <a:pt x="40" y="155"/>
                </a:lnTo>
                <a:lnTo>
                  <a:pt x="40" y="171"/>
                </a:lnTo>
                <a:lnTo>
                  <a:pt x="40" y="171"/>
                </a:lnTo>
                <a:close/>
                <a:moveTo>
                  <a:pt x="209" y="140"/>
                </a:moveTo>
                <a:lnTo>
                  <a:pt x="209" y="140"/>
                </a:lnTo>
                <a:lnTo>
                  <a:pt x="213" y="140"/>
                </a:lnTo>
                <a:lnTo>
                  <a:pt x="217" y="142"/>
                </a:lnTo>
                <a:lnTo>
                  <a:pt x="217" y="20"/>
                </a:lnTo>
                <a:lnTo>
                  <a:pt x="40" y="20"/>
                </a:lnTo>
                <a:lnTo>
                  <a:pt x="40" y="97"/>
                </a:lnTo>
                <a:lnTo>
                  <a:pt x="40" y="97"/>
                </a:lnTo>
                <a:lnTo>
                  <a:pt x="46" y="97"/>
                </a:lnTo>
                <a:lnTo>
                  <a:pt x="51" y="97"/>
                </a:lnTo>
                <a:lnTo>
                  <a:pt x="55" y="100"/>
                </a:lnTo>
                <a:lnTo>
                  <a:pt x="59" y="102"/>
                </a:lnTo>
                <a:lnTo>
                  <a:pt x="61" y="106"/>
                </a:lnTo>
                <a:lnTo>
                  <a:pt x="62" y="111"/>
                </a:lnTo>
                <a:lnTo>
                  <a:pt x="62" y="118"/>
                </a:lnTo>
                <a:lnTo>
                  <a:pt x="59" y="124"/>
                </a:lnTo>
                <a:lnTo>
                  <a:pt x="59" y="124"/>
                </a:lnTo>
                <a:lnTo>
                  <a:pt x="60" y="124"/>
                </a:lnTo>
                <a:lnTo>
                  <a:pt x="60" y="126"/>
                </a:lnTo>
                <a:lnTo>
                  <a:pt x="56" y="131"/>
                </a:lnTo>
                <a:lnTo>
                  <a:pt x="40" y="149"/>
                </a:lnTo>
                <a:lnTo>
                  <a:pt x="40" y="150"/>
                </a:lnTo>
                <a:lnTo>
                  <a:pt x="176" y="150"/>
                </a:lnTo>
                <a:lnTo>
                  <a:pt x="176" y="111"/>
                </a:lnTo>
                <a:lnTo>
                  <a:pt x="176" y="111"/>
                </a:lnTo>
                <a:lnTo>
                  <a:pt x="177" y="106"/>
                </a:lnTo>
                <a:lnTo>
                  <a:pt x="179" y="102"/>
                </a:lnTo>
                <a:lnTo>
                  <a:pt x="183" y="98"/>
                </a:lnTo>
                <a:lnTo>
                  <a:pt x="189" y="98"/>
                </a:lnTo>
                <a:lnTo>
                  <a:pt x="189" y="98"/>
                </a:lnTo>
                <a:lnTo>
                  <a:pt x="194" y="98"/>
                </a:lnTo>
                <a:lnTo>
                  <a:pt x="198" y="102"/>
                </a:lnTo>
                <a:lnTo>
                  <a:pt x="200" y="106"/>
                </a:lnTo>
                <a:lnTo>
                  <a:pt x="202" y="111"/>
                </a:lnTo>
                <a:lnTo>
                  <a:pt x="202" y="142"/>
                </a:lnTo>
                <a:lnTo>
                  <a:pt x="202" y="142"/>
                </a:lnTo>
                <a:lnTo>
                  <a:pt x="205" y="140"/>
                </a:lnTo>
                <a:lnTo>
                  <a:pt x="209" y="140"/>
                </a:lnTo>
                <a:lnTo>
                  <a:pt x="209" y="140"/>
                </a:lnTo>
                <a:close/>
                <a:moveTo>
                  <a:pt x="98" y="124"/>
                </a:moveTo>
                <a:lnTo>
                  <a:pt x="77" y="124"/>
                </a:lnTo>
                <a:lnTo>
                  <a:pt x="77" y="103"/>
                </a:lnTo>
                <a:lnTo>
                  <a:pt x="98" y="103"/>
                </a:lnTo>
                <a:lnTo>
                  <a:pt x="98" y="124"/>
                </a:lnTo>
                <a:close/>
                <a:moveTo>
                  <a:pt x="98" y="93"/>
                </a:moveTo>
                <a:lnTo>
                  <a:pt x="77" y="93"/>
                </a:lnTo>
                <a:lnTo>
                  <a:pt x="77" y="72"/>
                </a:lnTo>
                <a:lnTo>
                  <a:pt x="98" y="72"/>
                </a:lnTo>
                <a:lnTo>
                  <a:pt x="98" y="93"/>
                </a:lnTo>
                <a:close/>
                <a:moveTo>
                  <a:pt x="98" y="62"/>
                </a:moveTo>
                <a:lnTo>
                  <a:pt x="77" y="62"/>
                </a:lnTo>
                <a:lnTo>
                  <a:pt x="77" y="41"/>
                </a:lnTo>
                <a:lnTo>
                  <a:pt x="98" y="41"/>
                </a:lnTo>
                <a:lnTo>
                  <a:pt x="98" y="62"/>
                </a:lnTo>
                <a:close/>
                <a:moveTo>
                  <a:pt x="35" y="97"/>
                </a:moveTo>
                <a:lnTo>
                  <a:pt x="35" y="15"/>
                </a:lnTo>
                <a:lnTo>
                  <a:pt x="222" y="15"/>
                </a:lnTo>
                <a:lnTo>
                  <a:pt x="222" y="142"/>
                </a:lnTo>
                <a:lnTo>
                  <a:pt x="222" y="142"/>
                </a:lnTo>
                <a:lnTo>
                  <a:pt x="226" y="140"/>
                </a:lnTo>
                <a:lnTo>
                  <a:pt x="230" y="140"/>
                </a:lnTo>
                <a:lnTo>
                  <a:pt x="230" y="140"/>
                </a:lnTo>
                <a:lnTo>
                  <a:pt x="234" y="140"/>
                </a:lnTo>
                <a:lnTo>
                  <a:pt x="238" y="142"/>
                </a:lnTo>
                <a:lnTo>
                  <a:pt x="238" y="15"/>
                </a:lnTo>
                <a:lnTo>
                  <a:pt x="238" y="15"/>
                </a:lnTo>
                <a:lnTo>
                  <a:pt x="237" y="9"/>
                </a:lnTo>
                <a:lnTo>
                  <a:pt x="234" y="3"/>
                </a:lnTo>
                <a:lnTo>
                  <a:pt x="229" y="1"/>
                </a:lnTo>
                <a:lnTo>
                  <a:pt x="222" y="0"/>
                </a:lnTo>
                <a:lnTo>
                  <a:pt x="35" y="0"/>
                </a:lnTo>
                <a:lnTo>
                  <a:pt x="35" y="0"/>
                </a:lnTo>
                <a:lnTo>
                  <a:pt x="29" y="1"/>
                </a:lnTo>
                <a:lnTo>
                  <a:pt x="25" y="3"/>
                </a:lnTo>
                <a:lnTo>
                  <a:pt x="21" y="9"/>
                </a:lnTo>
                <a:lnTo>
                  <a:pt x="20" y="15"/>
                </a:lnTo>
                <a:lnTo>
                  <a:pt x="20" y="116"/>
                </a:lnTo>
                <a:lnTo>
                  <a:pt x="20" y="116"/>
                </a:lnTo>
                <a:lnTo>
                  <a:pt x="33" y="100"/>
                </a:lnTo>
                <a:lnTo>
                  <a:pt x="33" y="100"/>
                </a:lnTo>
                <a:lnTo>
                  <a:pt x="35" y="97"/>
                </a:lnTo>
                <a:lnTo>
                  <a:pt x="35" y="97"/>
                </a:lnTo>
                <a:close/>
                <a:moveTo>
                  <a:pt x="251" y="161"/>
                </a:moveTo>
                <a:lnTo>
                  <a:pt x="251" y="161"/>
                </a:lnTo>
                <a:lnTo>
                  <a:pt x="248" y="161"/>
                </a:lnTo>
                <a:lnTo>
                  <a:pt x="246" y="162"/>
                </a:lnTo>
                <a:lnTo>
                  <a:pt x="244" y="165"/>
                </a:lnTo>
                <a:lnTo>
                  <a:pt x="243" y="168"/>
                </a:lnTo>
                <a:lnTo>
                  <a:pt x="243" y="176"/>
                </a:lnTo>
                <a:lnTo>
                  <a:pt x="238" y="176"/>
                </a:lnTo>
                <a:lnTo>
                  <a:pt x="238" y="163"/>
                </a:lnTo>
                <a:lnTo>
                  <a:pt x="238" y="163"/>
                </a:lnTo>
                <a:lnTo>
                  <a:pt x="238" y="159"/>
                </a:lnTo>
                <a:lnTo>
                  <a:pt x="235" y="157"/>
                </a:lnTo>
                <a:lnTo>
                  <a:pt x="233" y="155"/>
                </a:lnTo>
                <a:lnTo>
                  <a:pt x="230" y="155"/>
                </a:lnTo>
                <a:lnTo>
                  <a:pt x="230" y="155"/>
                </a:lnTo>
                <a:lnTo>
                  <a:pt x="228" y="155"/>
                </a:lnTo>
                <a:lnTo>
                  <a:pt x="225" y="157"/>
                </a:lnTo>
                <a:lnTo>
                  <a:pt x="224" y="159"/>
                </a:lnTo>
                <a:lnTo>
                  <a:pt x="222" y="163"/>
                </a:lnTo>
                <a:lnTo>
                  <a:pt x="222" y="176"/>
                </a:lnTo>
                <a:lnTo>
                  <a:pt x="217" y="176"/>
                </a:lnTo>
                <a:lnTo>
                  <a:pt x="217" y="158"/>
                </a:lnTo>
                <a:lnTo>
                  <a:pt x="217" y="158"/>
                </a:lnTo>
                <a:lnTo>
                  <a:pt x="217" y="154"/>
                </a:lnTo>
                <a:lnTo>
                  <a:pt x="215" y="152"/>
                </a:lnTo>
                <a:lnTo>
                  <a:pt x="212" y="150"/>
                </a:lnTo>
                <a:lnTo>
                  <a:pt x="209" y="150"/>
                </a:lnTo>
                <a:lnTo>
                  <a:pt x="209" y="150"/>
                </a:lnTo>
                <a:lnTo>
                  <a:pt x="207" y="150"/>
                </a:lnTo>
                <a:lnTo>
                  <a:pt x="204" y="152"/>
                </a:lnTo>
                <a:lnTo>
                  <a:pt x="203" y="154"/>
                </a:lnTo>
                <a:lnTo>
                  <a:pt x="202" y="158"/>
                </a:lnTo>
                <a:lnTo>
                  <a:pt x="202" y="176"/>
                </a:lnTo>
                <a:lnTo>
                  <a:pt x="196" y="176"/>
                </a:lnTo>
                <a:lnTo>
                  <a:pt x="196" y="116"/>
                </a:lnTo>
                <a:lnTo>
                  <a:pt x="196" y="116"/>
                </a:lnTo>
                <a:lnTo>
                  <a:pt x="196" y="113"/>
                </a:lnTo>
                <a:lnTo>
                  <a:pt x="194" y="110"/>
                </a:lnTo>
                <a:lnTo>
                  <a:pt x="191" y="109"/>
                </a:lnTo>
                <a:lnTo>
                  <a:pt x="189" y="109"/>
                </a:lnTo>
                <a:lnTo>
                  <a:pt x="189" y="109"/>
                </a:lnTo>
                <a:lnTo>
                  <a:pt x="186" y="109"/>
                </a:lnTo>
                <a:lnTo>
                  <a:pt x="183" y="110"/>
                </a:lnTo>
                <a:lnTo>
                  <a:pt x="182" y="113"/>
                </a:lnTo>
                <a:lnTo>
                  <a:pt x="181" y="116"/>
                </a:lnTo>
                <a:lnTo>
                  <a:pt x="181" y="176"/>
                </a:lnTo>
                <a:lnTo>
                  <a:pt x="160" y="176"/>
                </a:lnTo>
                <a:lnTo>
                  <a:pt x="170" y="223"/>
                </a:lnTo>
                <a:lnTo>
                  <a:pt x="259" y="223"/>
                </a:lnTo>
                <a:lnTo>
                  <a:pt x="259" y="168"/>
                </a:lnTo>
                <a:lnTo>
                  <a:pt x="259" y="168"/>
                </a:lnTo>
                <a:lnTo>
                  <a:pt x="259" y="165"/>
                </a:lnTo>
                <a:lnTo>
                  <a:pt x="256" y="162"/>
                </a:lnTo>
                <a:lnTo>
                  <a:pt x="254" y="161"/>
                </a:lnTo>
                <a:lnTo>
                  <a:pt x="251" y="161"/>
                </a:lnTo>
                <a:lnTo>
                  <a:pt x="251" y="161"/>
                </a:lnTo>
                <a:close/>
                <a:moveTo>
                  <a:pt x="23" y="154"/>
                </a:moveTo>
                <a:lnTo>
                  <a:pt x="23" y="154"/>
                </a:lnTo>
                <a:lnTo>
                  <a:pt x="38" y="137"/>
                </a:lnTo>
                <a:lnTo>
                  <a:pt x="46" y="127"/>
                </a:lnTo>
                <a:lnTo>
                  <a:pt x="48" y="124"/>
                </a:lnTo>
                <a:lnTo>
                  <a:pt x="48" y="123"/>
                </a:lnTo>
                <a:lnTo>
                  <a:pt x="47" y="124"/>
                </a:lnTo>
                <a:lnTo>
                  <a:pt x="47" y="124"/>
                </a:lnTo>
                <a:lnTo>
                  <a:pt x="49" y="119"/>
                </a:lnTo>
                <a:lnTo>
                  <a:pt x="49" y="115"/>
                </a:lnTo>
                <a:lnTo>
                  <a:pt x="49" y="113"/>
                </a:lnTo>
                <a:lnTo>
                  <a:pt x="47" y="110"/>
                </a:lnTo>
                <a:lnTo>
                  <a:pt x="44" y="109"/>
                </a:lnTo>
                <a:lnTo>
                  <a:pt x="42" y="107"/>
                </a:lnTo>
                <a:lnTo>
                  <a:pt x="39" y="109"/>
                </a:lnTo>
                <a:lnTo>
                  <a:pt x="36" y="110"/>
                </a:lnTo>
                <a:lnTo>
                  <a:pt x="36" y="110"/>
                </a:lnTo>
                <a:lnTo>
                  <a:pt x="4" y="153"/>
                </a:lnTo>
                <a:lnTo>
                  <a:pt x="4" y="153"/>
                </a:lnTo>
                <a:lnTo>
                  <a:pt x="3" y="155"/>
                </a:lnTo>
                <a:lnTo>
                  <a:pt x="1" y="161"/>
                </a:lnTo>
                <a:lnTo>
                  <a:pt x="0" y="163"/>
                </a:lnTo>
                <a:lnTo>
                  <a:pt x="0" y="167"/>
                </a:lnTo>
                <a:lnTo>
                  <a:pt x="1" y="171"/>
                </a:lnTo>
                <a:lnTo>
                  <a:pt x="4" y="175"/>
                </a:lnTo>
                <a:lnTo>
                  <a:pt x="4" y="175"/>
                </a:lnTo>
                <a:lnTo>
                  <a:pt x="52" y="222"/>
                </a:lnTo>
                <a:lnTo>
                  <a:pt x="52" y="222"/>
                </a:lnTo>
                <a:lnTo>
                  <a:pt x="53" y="223"/>
                </a:lnTo>
                <a:lnTo>
                  <a:pt x="56" y="224"/>
                </a:lnTo>
                <a:lnTo>
                  <a:pt x="60" y="226"/>
                </a:lnTo>
                <a:lnTo>
                  <a:pt x="62" y="224"/>
                </a:lnTo>
                <a:lnTo>
                  <a:pt x="65" y="223"/>
                </a:lnTo>
                <a:lnTo>
                  <a:pt x="65" y="223"/>
                </a:lnTo>
                <a:lnTo>
                  <a:pt x="103" y="187"/>
                </a:lnTo>
                <a:lnTo>
                  <a:pt x="103" y="176"/>
                </a:lnTo>
                <a:lnTo>
                  <a:pt x="103" y="176"/>
                </a:lnTo>
                <a:lnTo>
                  <a:pt x="38" y="176"/>
                </a:lnTo>
                <a:lnTo>
                  <a:pt x="38" y="176"/>
                </a:lnTo>
                <a:lnTo>
                  <a:pt x="30" y="175"/>
                </a:lnTo>
                <a:lnTo>
                  <a:pt x="26" y="172"/>
                </a:lnTo>
                <a:lnTo>
                  <a:pt x="23" y="168"/>
                </a:lnTo>
                <a:lnTo>
                  <a:pt x="22" y="165"/>
                </a:lnTo>
                <a:lnTo>
                  <a:pt x="22" y="161"/>
                </a:lnTo>
                <a:lnTo>
                  <a:pt x="22" y="158"/>
                </a:lnTo>
                <a:lnTo>
                  <a:pt x="23" y="154"/>
                </a:lnTo>
                <a:lnTo>
                  <a:pt x="23" y="154"/>
                </a:lnTo>
                <a:close/>
              </a:path>
            </a:pathLst>
          </a:custGeom>
          <a:solidFill>
            <a:srgbClr val="6D7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24"/>
          <p:cNvSpPr>
            <a:spLocks noChangeAspect="1" noEditPoints="1"/>
          </p:cNvSpPr>
          <p:nvPr/>
        </p:nvSpPr>
        <p:spPr bwMode="auto">
          <a:xfrm>
            <a:off x="1614909" y="4566451"/>
            <a:ext cx="528926" cy="504130"/>
          </a:xfrm>
          <a:custGeom>
            <a:avLst/>
            <a:gdLst>
              <a:gd name="T0" fmla="*/ 45 w 255"/>
              <a:gd name="T1" fmla="*/ 238 h 245"/>
              <a:gd name="T2" fmla="*/ 31 w 255"/>
              <a:gd name="T3" fmla="*/ 245 h 245"/>
              <a:gd name="T4" fmla="*/ 17 w 255"/>
              <a:gd name="T5" fmla="*/ 238 h 245"/>
              <a:gd name="T6" fmla="*/ 12 w 255"/>
              <a:gd name="T7" fmla="*/ 232 h 245"/>
              <a:gd name="T8" fmla="*/ 14 w 255"/>
              <a:gd name="T9" fmla="*/ 214 h 245"/>
              <a:gd name="T10" fmla="*/ 3 w 255"/>
              <a:gd name="T11" fmla="*/ 181 h 245"/>
              <a:gd name="T12" fmla="*/ 0 w 255"/>
              <a:gd name="T13" fmla="*/ 173 h 245"/>
              <a:gd name="T14" fmla="*/ 3 w 255"/>
              <a:gd name="T15" fmla="*/ 167 h 245"/>
              <a:gd name="T16" fmla="*/ 13 w 255"/>
              <a:gd name="T17" fmla="*/ 164 h 245"/>
              <a:gd name="T18" fmla="*/ 45 w 255"/>
              <a:gd name="T19" fmla="*/ 181 h 245"/>
              <a:gd name="T20" fmla="*/ 35 w 255"/>
              <a:gd name="T21" fmla="*/ 171 h 245"/>
              <a:gd name="T22" fmla="*/ 38 w 255"/>
              <a:gd name="T23" fmla="*/ 160 h 245"/>
              <a:gd name="T24" fmla="*/ 45 w 255"/>
              <a:gd name="T25" fmla="*/ 156 h 245"/>
              <a:gd name="T26" fmla="*/ 60 w 255"/>
              <a:gd name="T27" fmla="*/ 167 h 245"/>
              <a:gd name="T28" fmla="*/ 45 w 255"/>
              <a:gd name="T29" fmla="*/ 138 h 245"/>
              <a:gd name="T30" fmla="*/ 43 w 255"/>
              <a:gd name="T31" fmla="*/ 128 h 245"/>
              <a:gd name="T32" fmla="*/ 48 w 255"/>
              <a:gd name="T33" fmla="*/ 123 h 245"/>
              <a:gd name="T34" fmla="*/ 58 w 255"/>
              <a:gd name="T35" fmla="*/ 124 h 245"/>
              <a:gd name="T36" fmla="*/ 117 w 255"/>
              <a:gd name="T37" fmla="*/ 110 h 245"/>
              <a:gd name="T38" fmla="*/ 100 w 255"/>
              <a:gd name="T39" fmla="*/ 71 h 245"/>
              <a:gd name="T40" fmla="*/ 100 w 255"/>
              <a:gd name="T41" fmla="*/ 34 h 245"/>
              <a:gd name="T42" fmla="*/ 112 w 255"/>
              <a:gd name="T43" fmla="*/ 16 h 245"/>
              <a:gd name="T44" fmla="*/ 129 w 255"/>
              <a:gd name="T45" fmla="*/ 4 h 245"/>
              <a:gd name="T46" fmla="*/ 164 w 255"/>
              <a:gd name="T47" fmla="*/ 2 h 245"/>
              <a:gd name="T48" fmla="*/ 208 w 255"/>
              <a:gd name="T49" fmla="*/ 21 h 245"/>
              <a:gd name="T50" fmla="*/ 234 w 255"/>
              <a:gd name="T51" fmla="*/ 47 h 245"/>
              <a:gd name="T52" fmla="*/ 253 w 255"/>
              <a:gd name="T53" fmla="*/ 91 h 245"/>
              <a:gd name="T54" fmla="*/ 251 w 255"/>
              <a:gd name="T55" fmla="*/ 127 h 245"/>
              <a:gd name="T56" fmla="*/ 239 w 255"/>
              <a:gd name="T57" fmla="*/ 143 h 245"/>
              <a:gd name="T58" fmla="*/ 221 w 255"/>
              <a:gd name="T59" fmla="*/ 155 h 245"/>
              <a:gd name="T60" fmla="*/ 185 w 255"/>
              <a:gd name="T61" fmla="*/ 155 h 245"/>
              <a:gd name="T62" fmla="*/ 146 w 255"/>
              <a:gd name="T63" fmla="*/ 138 h 245"/>
              <a:gd name="T64" fmla="*/ 200 w 255"/>
              <a:gd name="T65" fmla="*/ 55 h 245"/>
              <a:gd name="T66" fmla="*/ 182 w 255"/>
              <a:gd name="T67" fmla="*/ 42 h 245"/>
              <a:gd name="T68" fmla="*/ 164 w 255"/>
              <a:gd name="T69" fmla="*/ 39 h 245"/>
              <a:gd name="T70" fmla="*/ 155 w 255"/>
              <a:gd name="T71" fmla="*/ 43 h 245"/>
              <a:gd name="T72" fmla="*/ 149 w 255"/>
              <a:gd name="T73" fmla="*/ 59 h 245"/>
              <a:gd name="T74" fmla="*/ 156 w 255"/>
              <a:gd name="T75" fmla="*/ 77 h 245"/>
              <a:gd name="T76" fmla="*/ 165 w 255"/>
              <a:gd name="T77" fmla="*/ 90 h 245"/>
              <a:gd name="T78" fmla="*/ 185 w 255"/>
              <a:gd name="T79" fmla="*/ 103 h 245"/>
              <a:gd name="T80" fmla="*/ 203 w 255"/>
              <a:gd name="T81" fmla="*/ 106 h 245"/>
              <a:gd name="T82" fmla="*/ 212 w 255"/>
              <a:gd name="T83" fmla="*/ 101 h 245"/>
              <a:gd name="T84" fmla="*/ 216 w 255"/>
              <a:gd name="T85" fmla="*/ 86 h 245"/>
              <a:gd name="T86" fmla="*/ 211 w 255"/>
              <a:gd name="T87" fmla="*/ 67 h 245"/>
              <a:gd name="T88" fmla="*/ 200 w 255"/>
              <a:gd name="T89" fmla="*/ 5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5" h="245">
                <a:moveTo>
                  <a:pt x="146" y="138"/>
                </a:moveTo>
                <a:lnTo>
                  <a:pt x="45" y="238"/>
                </a:lnTo>
                <a:lnTo>
                  <a:pt x="45" y="238"/>
                </a:lnTo>
                <a:lnTo>
                  <a:pt x="42" y="241"/>
                </a:lnTo>
                <a:lnTo>
                  <a:pt x="38" y="243"/>
                </a:lnTo>
                <a:lnTo>
                  <a:pt x="31" y="245"/>
                </a:lnTo>
                <a:lnTo>
                  <a:pt x="23" y="242"/>
                </a:lnTo>
                <a:lnTo>
                  <a:pt x="19" y="241"/>
                </a:lnTo>
                <a:lnTo>
                  <a:pt x="17" y="238"/>
                </a:lnTo>
                <a:lnTo>
                  <a:pt x="17" y="238"/>
                </a:lnTo>
                <a:lnTo>
                  <a:pt x="14" y="236"/>
                </a:lnTo>
                <a:lnTo>
                  <a:pt x="12" y="232"/>
                </a:lnTo>
                <a:lnTo>
                  <a:pt x="10" y="224"/>
                </a:lnTo>
                <a:lnTo>
                  <a:pt x="12" y="216"/>
                </a:lnTo>
                <a:lnTo>
                  <a:pt x="14" y="214"/>
                </a:lnTo>
                <a:lnTo>
                  <a:pt x="17" y="210"/>
                </a:lnTo>
                <a:lnTo>
                  <a:pt x="25" y="203"/>
                </a:lnTo>
                <a:lnTo>
                  <a:pt x="3" y="181"/>
                </a:lnTo>
                <a:lnTo>
                  <a:pt x="3" y="181"/>
                </a:lnTo>
                <a:lnTo>
                  <a:pt x="0" y="177"/>
                </a:lnTo>
                <a:lnTo>
                  <a:pt x="0" y="173"/>
                </a:lnTo>
                <a:lnTo>
                  <a:pt x="0" y="169"/>
                </a:lnTo>
                <a:lnTo>
                  <a:pt x="3" y="167"/>
                </a:lnTo>
                <a:lnTo>
                  <a:pt x="3" y="167"/>
                </a:lnTo>
                <a:lnTo>
                  <a:pt x="6" y="164"/>
                </a:lnTo>
                <a:lnTo>
                  <a:pt x="9" y="164"/>
                </a:lnTo>
                <a:lnTo>
                  <a:pt x="13" y="164"/>
                </a:lnTo>
                <a:lnTo>
                  <a:pt x="17" y="167"/>
                </a:lnTo>
                <a:lnTo>
                  <a:pt x="39" y="189"/>
                </a:lnTo>
                <a:lnTo>
                  <a:pt x="45" y="181"/>
                </a:lnTo>
                <a:lnTo>
                  <a:pt x="38" y="173"/>
                </a:lnTo>
                <a:lnTo>
                  <a:pt x="38" y="173"/>
                </a:lnTo>
                <a:lnTo>
                  <a:pt x="35" y="171"/>
                </a:lnTo>
                <a:lnTo>
                  <a:pt x="35" y="167"/>
                </a:lnTo>
                <a:lnTo>
                  <a:pt x="35" y="163"/>
                </a:lnTo>
                <a:lnTo>
                  <a:pt x="38" y="160"/>
                </a:lnTo>
                <a:lnTo>
                  <a:pt x="38" y="160"/>
                </a:lnTo>
                <a:lnTo>
                  <a:pt x="42" y="158"/>
                </a:lnTo>
                <a:lnTo>
                  <a:pt x="45" y="156"/>
                </a:lnTo>
                <a:lnTo>
                  <a:pt x="48" y="158"/>
                </a:lnTo>
                <a:lnTo>
                  <a:pt x="52" y="160"/>
                </a:lnTo>
                <a:lnTo>
                  <a:pt x="60" y="167"/>
                </a:lnTo>
                <a:lnTo>
                  <a:pt x="66" y="160"/>
                </a:lnTo>
                <a:lnTo>
                  <a:pt x="45" y="138"/>
                </a:lnTo>
                <a:lnTo>
                  <a:pt x="45" y="138"/>
                </a:lnTo>
                <a:lnTo>
                  <a:pt x="43" y="136"/>
                </a:lnTo>
                <a:lnTo>
                  <a:pt x="42" y="132"/>
                </a:lnTo>
                <a:lnTo>
                  <a:pt x="43" y="128"/>
                </a:lnTo>
                <a:lnTo>
                  <a:pt x="45" y="124"/>
                </a:lnTo>
                <a:lnTo>
                  <a:pt x="45" y="124"/>
                </a:lnTo>
                <a:lnTo>
                  <a:pt x="48" y="123"/>
                </a:lnTo>
                <a:lnTo>
                  <a:pt x="52" y="121"/>
                </a:lnTo>
                <a:lnTo>
                  <a:pt x="56" y="123"/>
                </a:lnTo>
                <a:lnTo>
                  <a:pt x="58" y="124"/>
                </a:lnTo>
                <a:lnTo>
                  <a:pt x="81" y="146"/>
                </a:lnTo>
                <a:lnTo>
                  <a:pt x="117" y="110"/>
                </a:lnTo>
                <a:lnTo>
                  <a:pt x="117" y="110"/>
                </a:lnTo>
                <a:lnTo>
                  <a:pt x="109" y="97"/>
                </a:lnTo>
                <a:lnTo>
                  <a:pt x="104" y="84"/>
                </a:lnTo>
                <a:lnTo>
                  <a:pt x="100" y="71"/>
                </a:lnTo>
                <a:lnTo>
                  <a:pt x="97" y="59"/>
                </a:lnTo>
                <a:lnTo>
                  <a:pt x="97" y="46"/>
                </a:lnTo>
                <a:lnTo>
                  <a:pt x="100" y="34"/>
                </a:lnTo>
                <a:lnTo>
                  <a:pt x="105" y="24"/>
                </a:lnTo>
                <a:lnTo>
                  <a:pt x="112" y="16"/>
                </a:lnTo>
                <a:lnTo>
                  <a:pt x="112" y="16"/>
                </a:lnTo>
                <a:lnTo>
                  <a:pt x="117" y="11"/>
                </a:lnTo>
                <a:lnTo>
                  <a:pt x="123" y="7"/>
                </a:lnTo>
                <a:lnTo>
                  <a:pt x="129" y="4"/>
                </a:lnTo>
                <a:lnTo>
                  <a:pt x="135" y="3"/>
                </a:lnTo>
                <a:lnTo>
                  <a:pt x="149" y="0"/>
                </a:lnTo>
                <a:lnTo>
                  <a:pt x="164" y="2"/>
                </a:lnTo>
                <a:lnTo>
                  <a:pt x="178" y="6"/>
                </a:lnTo>
                <a:lnTo>
                  <a:pt x="194" y="12"/>
                </a:lnTo>
                <a:lnTo>
                  <a:pt x="208" y="21"/>
                </a:lnTo>
                <a:lnTo>
                  <a:pt x="222" y="33"/>
                </a:lnTo>
                <a:lnTo>
                  <a:pt x="222" y="33"/>
                </a:lnTo>
                <a:lnTo>
                  <a:pt x="234" y="47"/>
                </a:lnTo>
                <a:lnTo>
                  <a:pt x="243" y="62"/>
                </a:lnTo>
                <a:lnTo>
                  <a:pt x="250" y="77"/>
                </a:lnTo>
                <a:lnTo>
                  <a:pt x="253" y="91"/>
                </a:lnTo>
                <a:lnTo>
                  <a:pt x="255" y="106"/>
                </a:lnTo>
                <a:lnTo>
                  <a:pt x="252" y="120"/>
                </a:lnTo>
                <a:lnTo>
                  <a:pt x="251" y="127"/>
                </a:lnTo>
                <a:lnTo>
                  <a:pt x="248" y="132"/>
                </a:lnTo>
                <a:lnTo>
                  <a:pt x="244" y="138"/>
                </a:lnTo>
                <a:lnTo>
                  <a:pt x="239" y="143"/>
                </a:lnTo>
                <a:lnTo>
                  <a:pt x="239" y="143"/>
                </a:lnTo>
                <a:lnTo>
                  <a:pt x="231" y="150"/>
                </a:lnTo>
                <a:lnTo>
                  <a:pt x="221" y="155"/>
                </a:lnTo>
                <a:lnTo>
                  <a:pt x="209" y="158"/>
                </a:lnTo>
                <a:lnTo>
                  <a:pt x="196" y="158"/>
                </a:lnTo>
                <a:lnTo>
                  <a:pt x="185" y="155"/>
                </a:lnTo>
                <a:lnTo>
                  <a:pt x="172" y="151"/>
                </a:lnTo>
                <a:lnTo>
                  <a:pt x="159" y="146"/>
                </a:lnTo>
                <a:lnTo>
                  <a:pt x="146" y="138"/>
                </a:lnTo>
                <a:lnTo>
                  <a:pt x="146" y="138"/>
                </a:lnTo>
                <a:close/>
                <a:moveTo>
                  <a:pt x="200" y="55"/>
                </a:moveTo>
                <a:lnTo>
                  <a:pt x="200" y="55"/>
                </a:lnTo>
                <a:lnTo>
                  <a:pt x="195" y="49"/>
                </a:lnTo>
                <a:lnTo>
                  <a:pt x="188" y="45"/>
                </a:lnTo>
                <a:lnTo>
                  <a:pt x="182" y="42"/>
                </a:lnTo>
                <a:lnTo>
                  <a:pt x="175" y="39"/>
                </a:lnTo>
                <a:lnTo>
                  <a:pt x="169" y="39"/>
                </a:lnTo>
                <a:lnTo>
                  <a:pt x="164" y="39"/>
                </a:lnTo>
                <a:lnTo>
                  <a:pt x="159" y="41"/>
                </a:lnTo>
                <a:lnTo>
                  <a:pt x="155" y="43"/>
                </a:lnTo>
                <a:lnTo>
                  <a:pt x="155" y="43"/>
                </a:lnTo>
                <a:lnTo>
                  <a:pt x="152" y="49"/>
                </a:lnTo>
                <a:lnTo>
                  <a:pt x="149" y="52"/>
                </a:lnTo>
                <a:lnTo>
                  <a:pt x="149" y="59"/>
                </a:lnTo>
                <a:lnTo>
                  <a:pt x="151" y="64"/>
                </a:lnTo>
                <a:lnTo>
                  <a:pt x="152" y="71"/>
                </a:lnTo>
                <a:lnTo>
                  <a:pt x="156" y="77"/>
                </a:lnTo>
                <a:lnTo>
                  <a:pt x="160" y="84"/>
                </a:lnTo>
                <a:lnTo>
                  <a:pt x="165" y="90"/>
                </a:lnTo>
                <a:lnTo>
                  <a:pt x="165" y="90"/>
                </a:lnTo>
                <a:lnTo>
                  <a:pt x="172" y="95"/>
                </a:lnTo>
                <a:lnTo>
                  <a:pt x="178" y="99"/>
                </a:lnTo>
                <a:lnTo>
                  <a:pt x="185" y="103"/>
                </a:lnTo>
                <a:lnTo>
                  <a:pt x="191" y="104"/>
                </a:lnTo>
                <a:lnTo>
                  <a:pt x="196" y="106"/>
                </a:lnTo>
                <a:lnTo>
                  <a:pt x="203" y="106"/>
                </a:lnTo>
                <a:lnTo>
                  <a:pt x="207" y="103"/>
                </a:lnTo>
                <a:lnTo>
                  <a:pt x="212" y="101"/>
                </a:lnTo>
                <a:lnTo>
                  <a:pt x="212" y="101"/>
                </a:lnTo>
                <a:lnTo>
                  <a:pt x="214" y="97"/>
                </a:lnTo>
                <a:lnTo>
                  <a:pt x="216" y="91"/>
                </a:lnTo>
                <a:lnTo>
                  <a:pt x="216" y="86"/>
                </a:lnTo>
                <a:lnTo>
                  <a:pt x="216" y="80"/>
                </a:lnTo>
                <a:lnTo>
                  <a:pt x="213" y="73"/>
                </a:lnTo>
                <a:lnTo>
                  <a:pt x="211" y="67"/>
                </a:lnTo>
                <a:lnTo>
                  <a:pt x="205" y="60"/>
                </a:lnTo>
                <a:lnTo>
                  <a:pt x="200" y="55"/>
                </a:lnTo>
                <a:lnTo>
                  <a:pt x="200" y="55"/>
                </a:lnTo>
                <a:close/>
              </a:path>
            </a:pathLst>
          </a:custGeom>
          <a:solidFill>
            <a:srgbClr val="6D7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5"/>
          <p:cNvSpPr>
            <a:spLocks noChangeAspect="1" noEditPoints="1"/>
          </p:cNvSpPr>
          <p:nvPr/>
        </p:nvSpPr>
        <p:spPr bwMode="auto">
          <a:xfrm>
            <a:off x="3778763" y="2302454"/>
            <a:ext cx="509719" cy="509719"/>
          </a:xfrm>
          <a:custGeom>
            <a:avLst/>
            <a:gdLst>
              <a:gd name="T0" fmla="*/ 0 w 258"/>
              <a:gd name="T1" fmla="*/ 107 h 260"/>
              <a:gd name="T2" fmla="*/ 7 w 258"/>
              <a:gd name="T3" fmla="*/ 134 h 260"/>
              <a:gd name="T4" fmla="*/ 15 w 258"/>
              <a:gd name="T5" fmla="*/ 151 h 260"/>
              <a:gd name="T6" fmla="*/ 27 w 258"/>
              <a:gd name="T7" fmla="*/ 165 h 260"/>
              <a:gd name="T8" fmla="*/ 49 w 258"/>
              <a:gd name="T9" fmla="*/ 182 h 260"/>
              <a:gd name="T10" fmla="*/ 67 w 258"/>
              <a:gd name="T11" fmla="*/ 190 h 260"/>
              <a:gd name="T12" fmla="*/ 96 w 258"/>
              <a:gd name="T13" fmla="*/ 194 h 260"/>
              <a:gd name="T14" fmla="*/ 126 w 258"/>
              <a:gd name="T15" fmla="*/ 189 h 260"/>
              <a:gd name="T16" fmla="*/ 152 w 258"/>
              <a:gd name="T17" fmla="*/ 176 h 260"/>
              <a:gd name="T18" fmla="*/ 243 w 258"/>
              <a:gd name="T19" fmla="*/ 258 h 260"/>
              <a:gd name="T20" fmla="*/ 253 w 258"/>
              <a:gd name="T21" fmla="*/ 249 h 260"/>
              <a:gd name="T22" fmla="*/ 175 w 258"/>
              <a:gd name="T23" fmla="*/ 152 h 260"/>
              <a:gd name="T24" fmla="*/ 188 w 258"/>
              <a:gd name="T25" fmla="*/ 126 h 260"/>
              <a:gd name="T26" fmla="*/ 193 w 258"/>
              <a:gd name="T27" fmla="*/ 97 h 260"/>
              <a:gd name="T28" fmla="*/ 191 w 258"/>
              <a:gd name="T29" fmla="*/ 78 h 260"/>
              <a:gd name="T30" fmla="*/ 185 w 258"/>
              <a:gd name="T31" fmla="*/ 59 h 260"/>
              <a:gd name="T32" fmla="*/ 170 w 258"/>
              <a:gd name="T33" fmla="*/ 35 h 260"/>
              <a:gd name="T34" fmla="*/ 157 w 258"/>
              <a:gd name="T35" fmla="*/ 22 h 260"/>
              <a:gd name="T36" fmla="*/ 133 w 258"/>
              <a:gd name="T37" fmla="*/ 8 h 260"/>
              <a:gd name="T38" fmla="*/ 115 w 258"/>
              <a:gd name="T39" fmla="*/ 2 h 260"/>
              <a:gd name="T40" fmla="*/ 96 w 258"/>
              <a:gd name="T41" fmla="*/ 0 h 260"/>
              <a:gd name="T42" fmla="*/ 67 w 258"/>
              <a:gd name="T43" fmla="*/ 4 h 260"/>
              <a:gd name="T44" fmla="*/ 49 w 258"/>
              <a:gd name="T45" fmla="*/ 12 h 260"/>
              <a:gd name="T46" fmla="*/ 27 w 258"/>
              <a:gd name="T47" fmla="*/ 29 h 260"/>
              <a:gd name="T48" fmla="*/ 15 w 258"/>
              <a:gd name="T49" fmla="*/ 43 h 260"/>
              <a:gd name="T50" fmla="*/ 7 w 258"/>
              <a:gd name="T51" fmla="*/ 59 h 260"/>
              <a:gd name="T52" fmla="*/ 0 w 258"/>
              <a:gd name="T53" fmla="*/ 87 h 260"/>
              <a:gd name="T54" fmla="*/ 28 w 258"/>
              <a:gd name="T55" fmla="*/ 97 h 260"/>
              <a:gd name="T56" fmla="*/ 33 w 258"/>
              <a:gd name="T57" fmla="*/ 71 h 260"/>
              <a:gd name="T58" fmla="*/ 48 w 258"/>
              <a:gd name="T59" fmla="*/ 48 h 260"/>
              <a:gd name="T60" fmla="*/ 70 w 258"/>
              <a:gd name="T61" fmla="*/ 34 h 260"/>
              <a:gd name="T62" fmla="*/ 96 w 258"/>
              <a:gd name="T63" fmla="*/ 29 h 260"/>
              <a:gd name="T64" fmla="*/ 123 w 258"/>
              <a:gd name="T65" fmla="*/ 34 h 260"/>
              <a:gd name="T66" fmla="*/ 144 w 258"/>
              <a:gd name="T67" fmla="*/ 48 h 260"/>
              <a:gd name="T68" fmla="*/ 159 w 258"/>
              <a:gd name="T69" fmla="*/ 71 h 260"/>
              <a:gd name="T70" fmla="*/ 165 w 258"/>
              <a:gd name="T71" fmla="*/ 97 h 260"/>
              <a:gd name="T72" fmla="*/ 159 w 258"/>
              <a:gd name="T73" fmla="*/ 124 h 260"/>
              <a:gd name="T74" fmla="*/ 144 w 258"/>
              <a:gd name="T75" fmla="*/ 146 h 260"/>
              <a:gd name="T76" fmla="*/ 123 w 258"/>
              <a:gd name="T77" fmla="*/ 160 h 260"/>
              <a:gd name="T78" fmla="*/ 96 w 258"/>
              <a:gd name="T79" fmla="*/ 165 h 260"/>
              <a:gd name="T80" fmla="*/ 70 w 258"/>
              <a:gd name="T81" fmla="*/ 160 h 260"/>
              <a:gd name="T82" fmla="*/ 48 w 258"/>
              <a:gd name="T83" fmla="*/ 146 h 260"/>
              <a:gd name="T84" fmla="*/ 33 w 258"/>
              <a:gd name="T85" fmla="*/ 124 h 260"/>
              <a:gd name="T86" fmla="*/ 28 w 258"/>
              <a:gd name="T87" fmla="*/ 9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260">
                <a:moveTo>
                  <a:pt x="0" y="97"/>
                </a:moveTo>
                <a:lnTo>
                  <a:pt x="0" y="97"/>
                </a:lnTo>
                <a:lnTo>
                  <a:pt x="0" y="107"/>
                </a:lnTo>
                <a:lnTo>
                  <a:pt x="1" y="116"/>
                </a:lnTo>
                <a:lnTo>
                  <a:pt x="3" y="126"/>
                </a:lnTo>
                <a:lnTo>
                  <a:pt x="7" y="134"/>
                </a:lnTo>
                <a:lnTo>
                  <a:pt x="7" y="134"/>
                </a:lnTo>
                <a:lnTo>
                  <a:pt x="11" y="143"/>
                </a:lnTo>
                <a:lnTo>
                  <a:pt x="15" y="151"/>
                </a:lnTo>
                <a:lnTo>
                  <a:pt x="22" y="159"/>
                </a:lnTo>
                <a:lnTo>
                  <a:pt x="27" y="165"/>
                </a:lnTo>
                <a:lnTo>
                  <a:pt x="27" y="165"/>
                </a:lnTo>
                <a:lnTo>
                  <a:pt x="35" y="172"/>
                </a:lnTo>
                <a:lnTo>
                  <a:pt x="41" y="177"/>
                </a:lnTo>
                <a:lnTo>
                  <a:pt x="49" y="182"/>
                </a:lnTo>
                <a:lnTo>
                  <a:pt x="58" y="186"/>
                </a:lnTo>
                <a:lnTo>
                  <a:pt x="58" y="186"/>
                </a:lnTo>
                <a:lnTo>
                  <a:pt x="67" y="190"/>
                </a:lnTo>
                <a:lnTo>
                  <a:pt x="76" y="193"/>
                </a:lnTo>
                <a:lnTo>
                  <a:pt x="85" y="194"/>
                </a:lnTo>
                <a:lnTo>
                  <a:pt x="96" y="194"/>
                </a:lnTo>
                <a:lnTo>
                  <a:pt x="96" y="194"/>
                </a:lnTo>
                <a:lnTo>
                  <a:pt x="111" y="193"/>
                </a:lnTo>
                <a:lnTo>
                  <a:pt x="126" y="189"/>
                </a:lnTo>
                <a:lnTo>
                  <a:pt x="126" y="189"/>
                </a:lnTo>
                <a:lnTo>
                  <a:pt x="139" y="184"/>
                </a:lnTo>
                <a:lnTo>
                  <a:pt x="152" y="176"/>
                </a:lnTo>
                <a:lnTo>
                  <a:pt x="235" y="260"/>
                </a:lnTo>
                <a:lnTo>
                  <a:pt x="235" y="260"/>
                </a:lnTo>
                <a:lnTo>
                  <a:pt x="243" y="258"/>
                </a:lnTo>
                <a:lnTo>
                  <a:pt x="249" y="253"/>
                </a:lnTo>
                <a:lnTo>
                  <a:pt x="249" y="253"/>
                </a:lnTo>
                <a:lnTo>
                  <a:pt x="253" y="249"/>
                </a:lnTo>
                <a:lnTo>
                  <a:pt x="256" y="245"/>
                </a:lnTo>
                <a:lnTo>
                  <a:pt x="258" y="236"/>
                </a:lnTo>
                <a:lnTo>
                  <a:pt x="175" y="152"/>
                </a:lnTo>
                <a:lnTo>
                  <a:pt x="175" y="152"/>
                </a:lnTo>
                <a:lnTo>
                  <a:pt x="183" y="141"/>
                </a:lnTo>
                <a:lnTo>
                  <a:pt x="188" y="126"/>
                </a:lnTo>
                <a:lnTo>
                  <a:pt x="188" y="126"/>
                </a:lnTo>
                <a:lnTo>
                  <a:pt x="192" y="112"/>
                </a:lnTo>
                <a:lnTo>
                  <a:pt x="193" y="97"/>
                </a:lnTo>
                <a:lnTo>
                  <a:pt x="193" y="97"/>
                </a:lnTo>
                <a:lnTo>
                  <a:pt x="192" y="87"/>
                </a:lnTo>
                <a:lnTo>
                  <a:pt x="191" y="78"/>
                </a:lnTo>
                <a:lnTo>
                  <a:pt x="188" y="68"/>
                </a:lnTo>
                <a:lnTo>
                  <a:pt x="185" y="59"/>
                </a:lnTo>
                <a:lnTo>
                  <a:pt x="185" y="59"/>
                </a:lnTo>
                <a:lnTo>
                  <a:pt x="180" y="51"/>
                </a:lnTo>
                <a:lnTo>
                  <a:pt x="176" y="43"/>
                </a:lnTo>
                <a:lnTo>
                  <a:pt x="170" y="35"/>
                </a:lnTo>
                <a:lnTo>
                  <a:pt x="165" y="29"/>
                </a:lnTo>
                <a:lnTo>
                  <a:pt x="165" y="29"/>
                </a:lnTo>
                <a:lnTo>
                  <a:pt x="157" y="22"/>
                </a:lnTo>
                <a:lnTo>
                  <a:pt x="150" y="17"/>
                </a:lnTo>
                <a:lnTo>
                  <a:pt x="143" y="12"/>
                </a:lnTo>
                <a:lnTo>
                  <a:pt x="133" y="8"/>
                </a:lnTo>
                <a:lnTo>
                  <a:pt x="133" y="8"/>
                </a:lnTo>
                <a:lnTo>
                  <a:pt x="124" y="4"/>
                </a:lnTo>
                <a:lnTo>
                  <a:pt x="115" y="2"/>
                </a:lnTo>
                <a:lnTo>
                  <a:pt x="106" y="0"/>
                </a:lnTo>
                <a:lnTo>
                  <a:pt x="96" y="0"/>
                </a:lnTo>
                <a:lnTo>
                  <a:pt x="96" y="0"/>
                </a:lnTo>
                <a:lnTo>
                  <a:pt x="85" y="0"/>
                </a:lnTo>
                <a:lnTo>
                  <a:pt x="76" y="2"/>
                </a:lnTo>
                <a:lnTo>
                  <a:pt x="67" y="4"/>
                </a:lnTo>
                <a:lnTo>
                  <a:pt x="58" y="8"/>
                </a:lnTo>
                <a:lnTo>
                  <a:pt x="58" y="8"/>
                </a:lnTo>
                <a:lnTo>
                  <a:pt x="49" y="12"/>
                </a:lnTo>
                <a:lnTo>
                  <a:pt x="41" y="17"/>
                </a:lnTo>
                <a:lnTo>
                  <a:pt x="35" y="22"/>
                </a:lnTo>
                <a:lnTo>
                  <a:pt x="27" y="29"/>
                </a:lnTo>
                <a:lnTo>
                  <a:pt x="27" y="29"/>
                </a:lnTo>
                <a:lnTo>
                  <a:pt x="22" y="35"/>
                </a:lnTo>
                <a:lnTo>
                  <a:pt x="15" y="43"/>
                </a:lnTo>
                <a:lnTo>
                  <a:pt x="11" y="51"/>
                </a:lnTo>
                <a:lnTo>
                  <a:pt x="7" y="59"/>
                </a:lnTo>
                <a:lnTo>
                  <a:pt x="7" y="59"/>
                </a:lnTo>
                <a:lnTo>
                  <a:pt x="3" y="68"/>
                </a:lnTo>
                <a:lnTo>
                  <a:pt x="1" y="78"/>
                </a:lnTo>
                <a:lnTo>
                  <a:pt x="0" y="87"/>
                </a:lnTo>
                <a:lnTo>
                  <a:pt x="0" y="97"/>
                </a:lnTo>
                <a:lnTo>
                  <a:pt x="0" y="97"/>
                </a:lnTo>
                <a:close/>
                <a:moveTo>
                  <a:pt x="28" y="97"/>
                </a:moveTo>
                <a:lnTo>
                  <a:pt x="28" y="97"/>
                </a:lnTo>
                <a:lnTo>
                  <a:pt x="29" y="84"/>
                </a:lnTo>
                <a:lnTo>
                  <a:pt x="33" y="71"/>
                </a:lnTo>
                <a:lnTo>
                  <a:pt x="33" y="71"/>
                </a:lnTo>
                <a:lnTo>
                  <a:pt x="40" y="59"/>
                </a:lnTo>
                <a:lnTo>
                  <a:pt x="48" y="48"/>
                </a:lnTo>
                <a:lnTo>
                  <a:pt x="48" y="48"/>
                </a:lnTo>
                <a:lnTo>
                  <a:pt x="58" y="41"/>
                </a:lnTo>
                <a:lnTo>
                  <a:pt x="70" y="34"/>
                </a:lnTo>
                <a:lnTo>
                  <a:pt x="70" y="34"/>
                </a:lnTo>
                <a:lnTo>
                  <a:pt x="83" y="30"/>
                </a:lnTo>
                <a:lnTo>
                  <a:pt x="96" y="29"/>
                </a:lnTo>
                <a:lnTo>
                  <a:pt x="96" y="29"/>
                </a:lnTo>
                <a:lnTo>
                  <a:pt x="110" y="30"/>
                </a:lnTo>
                <a:lnTo>
                  <a:pt x="123" y="34"/>
                </a:lnTo>
                <a:lnTo>
                  <a:pt x="123" y="34"/>
                </a:lnTo>
                <a:lnTo>
                  <a:pt x="135" y="41"/>
                </a:lnTo>
                <a:lnTo>
                  <a:pt x="144" y="48"/>
                </a:lnTo>
                <a:lnTo>
                  <a:pt x="144" y="48"/>
                </a:lnTo>
                <a:lnTo>
                  <a:pt x="153" y="59"/>
                </a:lnTo>
                <a:lnTo>
                  <a:pt x="159" y="71"/>
                </a:lnTo>
                <a:lnTo>
                  <a:pt x="159" y="71"/>
                </a:lnTo>
                <a:lnTo>
                  <a:pt x="163" y="84"/>
                </a:lnTo>
                <a:lnTo>
                  <a:pt x="165" y="97"/>
                </a:lnTo>
                <a:lnTo>
                  <a:pt x="165" y="97"/>
                </a:lnTo>
                <a:lnTo>
                  <a:pt x="163" y="111"/>
                </a:lnTo>
                <a:lnTo>
                  <a:pt x="159" y="124"/>
                </a:lnTo>
                <a:lnTo>
                  <a:pt x="159" y="124"/>
                </a:lnTo>
                <a:lnTo>
                  <a:pt x="153" y="136"/>
                </a:lnTo>
                <a:lnTo>
                  <a:pt x="144" y="146"/>
                </a:lnTo>
                <a:lnTo>
                  <a:pt x="144" y="146"/>
                </a:lnTo>
                <a:lnTo>
                  <a:pt x="135" y="154"/>
                </a:lnTo>
                <a:lnTo>
                  <a:pt x="123" y="160"/>
                </a:lnTo>
                <a:lnTo>
                  <a:pt x="123" y="160"/>
                </a:lnTo>
                <a:lnTo>
                  <a:pt x="110" y="164"/>
                </a:lnTo>
                <a:lnTo>
                  <a:pt x="96" y="165"/>
                </a:lnTo>
                <a:lnTo>
                  <a:pt x="96" y="165"/>
                </a:lnTo>
                <a:lnTo>
                  <a:pt x="83" y="164"/>
                </a:lnTo>
                <a:lnTo>
                  <a:pt x="70" y="160"/>
                </a:lnTo>
                <a:lnTo>
                  <a:pt x="70" y="160"/>
                </a:lnTo>
                <a:lnTo>
                  <a:pt x="58" y="154"/>
                </a:lnTo>
                <a:lnTo>
                  <a:pt x="48" y="146"/>
                </a:lnTo>
                <a:lnTo>
                  <a:pt x="48" y="146"/>
                </a:lnTo>
                <a:lnTo>
                  <a:pt x="40" y="136"/>
                </a:lnTo>
                <a:lnTo>
                  <a:pt x="33" y="124"/>
                </a:lnTo>
                <a:lnTo>
                  <a:pt x="33" y="124"/>
                </a:lnTo>
                <a:lnTo>
                  <a:pt x="29" y="111"/>
                </a:lnTo>
                <a:lnTo>
                  <a:pt x="28" y="97"/>
                </a:lnTo>
                <a:lnTo>
                  <a:pt x="28" y="97"/>
                </a:lnTo>
                <a:close/>
              </a:path>
            </a:pathLst>
          </a:custGeom>
          <a:solidFill>
            <a:srgbClr val="6D7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64"/>
          <p:cNvSpPr>
            <a:spLocks noChangeAspect="1" noEditPoints="1"/>
          </p:cNvSpPr>
          <p:nvPr/>
        </p:nvSpPr>
        <p:spPr bwMode="auto">
          <a:xfrm>
            <a:off x="5777780" y="4499882"/>
            <a:ext cx="596366" cy="596366"/>
          </a:xfrm>
          <a:custGeom>
            <a:avLst/>
            <a:gdLst>
              <a:gd name="T0" fmla="*/ 26 w 258"/>
              <a:gd name="T1" fmla="*/ 2 h 256"/>
              <a:gd name="T2" fmla="*/ 4 w 258"/>
              <a:gd name="T3" fmla="*/ 26 h 256"/>
              <a:gd name="T4" fmla="*/ 2 w 258"/>
              <a:gd name="T5" fmla="*/ 50 h 256"/>
              <a:gd name="T6" fmla="*/ 20 w 258"/>
              <a:gd name="T7" fmla="*/ 78 h 256"/>
              <a:gd name="T8" fmla="*/ 43 w 258"/>
              <a:gd name="T9" fmla="*/ 85 h 256"/>
              <a:gd name="T10" fmla="*/ 69 w 258"/>
              <a:gd name="T11" fmla="*/ 76 h 256"/>
              <a:gd name="T12" fmla="*/ 85 w 258"/>
              <a:gd name="T13" fmla="*/ 54 h 256"/>
              <a:gd name="T14" fmla="*/ 113 w 258"/>
              <a:gd name="T15" fmla="*/ 89 h 256"/>
              <a:gd name="T16" fmla="*/ 91 w 258"/>
              <a:gd name="T17" fmla="*/ 107 h 256"/>
              <a:gd name="T18" fmla="*/ 86 w 258"/>
              <a:gd name="T19" fmla="*/ 127 h 256"/>
              <a:gd name="T20" fmla="*/ 97 w 258"/>
              <a:gd name="T21" fmla="*/ 154 h 256"/>
              <a:gd name="T22" fmla="*/ 120 w 258"/>
              <a:gd name="T23" fmla="*/ 169 h 256"/>
              <a:gd name="T24" fmla="*/ 176 w 258"/>
              <a:gd name="T25" fmla="*/ 232 h 256"/>
              <a:gd name="T26" fmla="*/ 194 w 258"/>
              <a:gd name="T27" fmla="*/ 252 h 256"/>
              <a:gd name="T28" fmla="*/ 215 w 258"/>
              <a:gd name="T29" fmla="*/ 256 h 256"/>
              <a:gd name="T30" fmla="*/ 245 w 258"/>
              <a:gd name="T31" fmla="*/ 244 h 256"/>
              <a:gd name="T32" fmla="*/ 258 w 258"/>
              <a:gd name="T33" fmla="*/ 213 h 256"/>
              <a:gd name="T34" fmla="*/ 250 w 258"/>
              <a:gd name="T35" fmla="*/ 189 h 256"/>
              <a:gd name="T36" fmla="*/ 223 w 258"/>
              <a:gd name="T37" fmla="*/ 171 h 256"/>
              <a:gd name="T38" fmla="*/ 201 w 258"/>
              <a:gd name="T39" fmla="*/ 172 h 256"/>
              <a:gd name="T40" fmla="*/ 178 w 258"/>
              <a:gd name="T41" fmla="*/ 191 h 256"/>
              <a:gd name="T42" fmla="*/ 141 w 258"/>
              <a:gd name="T43" fmla="*/ 169 h 256"/>
              <a:gd name="T44" fmla="*/ 159 w 258"/>
              <a:gd name="T45" fmla="*/ 159 h 256"/>
              <a:gd name="T46" fmla="*/ 171 w 258"/>
              <a:gd name="T47" fmla="*/ 135 h 256"/>
              <a:gd name="T48" fmla="*/ 169 w 258"/>
              <a:gd name="T49" fmla="*/ 114 h 256"/>
              <a:gd name="T50" fmla="*/ 154 w 258"/>
              <a:gd name="T51" fmla="*/ 92 h 256"/>
              <a:gd name="T52" fmla="*/ 85 w 258"/>
              <a:gd name="T53" fmla="*/ 32 h 256"/>
              <a:gd name="T54" fmla="*/ 74 w 258"/>
              <a:gd name="T55" fmla="*/ 14 h 256"/>
              <a:gd name="T56" fmla="*/ 51 w 258"/>
              <a:gd name="T57" fmla="*/ 0 h 256"/>
              <a:gd name="T58" fmla="*/ 219 w 258"/>
              <a:gd name="T59" fmla="*/ 192 h 256"/>
              <a:gd name="T60" fmla="*/ 232 w 258"/>
              <a:gd name="T61" fmla="*/ 201 h 256"/>
              <a:gd name="T62" fmla="*/ 236 w 258"/>
              <a:gd name="T63" fmla="*/ 213 h 256"/>
              <a:gd name="T64" fmla="*/ 229 w 258"/>
              <a:gd name="T65" fmla="*/ 228 h 256"/>
              <a:gd name="T66" fmla="*/ 215 w 258"/>
              <a:gd name="T67" fmla="*/ 235 h 256"/>
              <a:gd name="T68" fmla="*/ 203 w 258"/>
              <a:gd name="T69" fmla="*/ 231 h 256"/>
              <a:gd name="T70" fmla="*/ 194 w 258"/>
              <a:gd name="T71" fmla="*/ 218 h 256"/>
              <a:gd name="T72" fmla="*/ 195 w 258"/>
              <a:gd name="T73" fmla="*/ 205 h 256"/>
              <a:gd name="T74" fmla="*/ 206 w 258"/>
              <a:gd name="T75" fmla="*/ 193 h 256"/>
              <a:gd name="T76" fmla="*/ 150 w 258"/>
              <a:gd name="T77" fmla="*/ 127 h 256"/>
              <a:gd name="T78" fmla="*/ 145 w 258"/>
              <a:gd name="T79" fmla="*/ 143 h 256"/>
              <a:gd name="T80" fmla="*/ 129 w 258"/>
              <a:gd name="T81" fmla="*/ 149 h 256"/>
              <a:gd name="T82" fmla="*/ 117 w 258"/>
              <a:gd name="T83" fmla="*/ 145 h 256"/>
              <a:gd name="T84" fmla="*/ 108 w 258"/>
              <a:gd name="T85" fmla="*/ 132 h 256"/>
              <a:gd name="T86" fmla="*/ 110 w 258"/>
              <a:gd name="T87" fmla="*/ 119 h 256"/>
              <a:gd name="T88" fmla="*/ 121 w 258"/>
              <a:gd name="T89" fmla="*/ 107 h 256"/>
              <a:gd name="T90" fmla="*/ 133 w 258"/>
              <a:gd name="T91" fmla="*/ 106 h 256"/>
              <a:gd name="T92" fmla="*/ 147 w 258"/>
              <a:gd name="T93" fmla="*/ 115 h 256"/>
              <a:gd name="T94" fmla="*/ 65 w 258"/>
              <a:gd name="T95" fmla="*/ 42 h 256"/>
              <a:gd name="T96" fmla="*/ 61 w 258"/>
              <a:gd name="T97" fmla="*/ 54 h 256"/>
              <a:gd name="T98" fmla="*/ 48 w 258"/>
              <a:gd name="T99" fmla="*/ 63 h 256"/>
              <a:gd name="T100" fmla="*/ 35 w 258"/>
              <a:gd name="T101" fmla="*/ 62 h 256"/>
              <a:gd name="T102" fmla="*/ 24 w 258"/>
              <a:gd name="T103" fmla="*/ 50 h 256"/>
              <a:gd name="T104" fmla="*/ 22 w 258"/>
              <a:gd name="T105" fmla="*/ 37 h 256"/>
              <a:gd name="T106" fmla="*/ 32 w 258"/>
              <a:gd name="T107" fmla="*/ 24 h 256"/>
              <a:gd name="T108" fmla="*/ 43 w 258"/>
              <a:gd name="T109" fmla="*/ 20 h 256"/>
              <a:gd name="T110" fmla="*/ 59 w 258"/>
              <a:gd name="T111" fmla="*/ 27 h 256"/>
              <a:gd name="T112" fmla="*/ 65 w 258"/>
              <a:gd name="T113" fmla="*/ 4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6">
                <a:moveTo>
                  <a:pt x="43" y="0"/>
                </a:moveTo>
                <a:lnTo>
                  <a:pt x="43" y="0"/>
                </a:lnTo>
                <a:lnTo>
                  <a:pt x="35" y="0"/>
                </a:lnTo>
                <a:lnTo>
                  <a:pt x="26" y="2"/>
                </a:lnTo>
                <a:lnTo>
                  <a:pt x="20" y="6"/>
                </a:lnTo>
                <a:lnTo>
                  <a:pt x="13" y="11"/>
                </a:lnTo>
                <a:lnTo>
                  <a:pt x="8" y="18"/>
                </a:lnTo>
                <a:lnTo>
                  <a:pt x="4" y="26"/>
                </a:lnTo>
                <a:lnTo>
                  <a:pt x="2" y="33"/>
                </a:lnTo>
                <a:lnTo>
                  <a:pt x="0" y="42"/>
                </a:lnTo>
                <a:lnTo>
                  <a:pt x="0" y="42"/>
                </a:lnTo>
                <a:lnTo>
                  <a:pt x="2" y="50"/>
                </a:lnTo>
                <a:lnTo>
                  <a:pt x="4" y="58"/>
                </a:lnTo>
                <a:lnTo>
                  <a:pt x="8" y="66"/>
                </a:lnTo>
                <a:lnTo>
                  <a:pt x="13" y="72"/>
                </a:lnTo>
                <a:lnTo>
                  <a:pt x="20" y="78"/>
                </a:lnTo>
                <a:lnTo>
                  <a:pt x="26" y="81"/>
                </a:lnTo>
                <a:lnTo>
                  <a:pt x="35" y="84"/>
                </a:lnTo>
                <a:lnTo>
                  <a:pt x="43" y="85"/>
                </a:lnTo>
                <a:lnTo>
                  <a:pt x="43" y="85"/>
                </a:lnTo>
                <a:lnTo>
                  <a:pt x="51" y="84"/>
                </a:lnTo>
                <a:lnTo>
                  <a:pt x="58" y="83"/>
                </a:lnTo>
                <a:lnTo>
                  <a:pt x="64" y="80"/>
                </a:lnTo>
                <a:lnTo>
                  <a:pt x="69" y="76"/>
                </a:lnTo>
                <a:lnTo>
                  <a:pt x="74" y="72"/>
                </a:lnTo>
                <a:lnTo>
                  <a:pt x="80" y="67"/>
                </a:lnTo>
                <a:lnTo>
                  <a:pt x="82" y="61"/>
                </a:lnTo>
                <a:lnTo>
                  <a:pt x="85" y="54"/>
                </a:lnTo>
                <a:lnTo>
                  <a:pt x="120" y="54"/>
                </a:lnTo>
                <a:lnTo>
                  <a:pt x="120" y="87"/>
                </a:lnTo>
                <a:lnTo>
                  <a:pt x="120" y="87"/>
                </a:lnTo>
                <a:lnTo>
                  <a:pt x="113" y="89"/>
                </a:lnTo>
                <a:lnTo>
                  <a:pt x="107" y="92"/>
                </a:lnTo>
                <a:lnTo>
                  <a:pt x="100" y="96"/>
                </a:lnTo>
                <a:lnTo>
                  <a:pt x="97" y="101"/>
                </a:lnTo>
                <a:lnTo>
                  <a:pt x="91" y="107"/>
                </a:lnTo>
                <a:lnTo>
                  <a:pt x="89" y="114"/>
                </a:lnTo>
                <a:lnTo>
                  <a:pt x="87" y="120"/>
                </a:lnTo>
                <a:lnTo>
                  <a:pt x="86" y="127"/>
                </a:lnTo>
                <a:lnTo>
                  <a:pt x="86" y="127"/>
                </a:lnTo>
                <a:lnTo>
                  <a:pt x="87" y="135"/>
                </a:lnTo>
                <a:lnTo>
                  <a:pt x="89" y="141"/>
                </a:lnTo>
                <a:lnTo>
                  <a:pt x="93" y="148"/>
                </a:lnTo>
                <a:lnTo>
                  <a:pt x="97" y="154"/>
                </a:lnTo>
                <a:lnTo>
                  <a:pt x="102" y="159"/>
                </a:lnTo>
                <a:lnTo>
                  <a:pt x="107" y="163"/>
                </a:lnTo>
                <a:lnTo>
                  <a:pt x="113" y="166"/>
                </a:lnTo>
                <a:lnTo>
                  <a:pt x="120" y="169"/>
                </a:lnTo>
                <a:lnTo>
                  <a:pt x="120" y="226"/>
                </a:lnTo>
                <a:lnTo>
                  <a:pt x="173" y="226"/>
                </a:lnTo>
                <a:lnTo>
                  <a:pt x="173" y="226"/>
                </a:lnTo>
                <a:lnTo>
                  <a:pt x="176" y="232"/>
                </a:lnTo>
                <a:lnTo>
                  <a:pt x="178" y="239"/>
                </a:lnTo>
                <a:lnTo>
                  <a:pt x="184" y="244"/>
                </a:lnTo>
                <a:lnTo>
                  <a:pt x="189" y="248"/>
                </a:lnTo>
                <a:lnTo>
                  <a:pt x="194" y="252"/>
                </a:lnTo>
                <a:lnTo>
                  <a:pt x="201" y="254"/>
                </a:lnTo>
                <a:lnTo>
                  <a:pt x="207" y="256"/>
                </a:lnTo>
                <a:lnTo>
                  <a:pt x="215" y="256"/>
                </a:lnTo>
                <a:lnTo>
                  <a:pt x="215" y="256"/>
                </a:lnTo>
                <a:lnTo>
                  <a:pt x="223" y="254"/>
                </a:lnTo>
                <a:lnTo>
                  <a:pt x="232" y="253"/>
                </a:lnTo>
                <a:lnTo>
                  <a:pt x="238" y="249"/>
                </a:lnTo>
                <a:lnTo>
                  <a:pt x="245" y="244"/>
                </a:lnTo>
                <a:lnTo>
                  <a:pt x="250" y="237"/>
                </a:lnTo>
                <a:lnTo>
                  <a:pt x="254" y="230"/>
                </a:lnTo>
                <a:lnTo>
                  <a:pt x="256" y="222"/>
                </a:lnTo>
                <a:lnTo>
                  <a:pt x="258" y="213"/>
                </a:lnTo>
                <a:lnTo>
                  <a:pt x="258" y="213"/>
                </a:lnTo>
                <a:lnTo>
                  <a:pt x="256" y="205"/>
                </a:lnTo>
                <a:lnTo>
                  <a:pt x="254" y="196"/>
                </a:lnTo>
                <a:lnTo>
                  <a:pt x="250" y="189"/>
                </a:lnTo>
                <a:lnTo>
                  <a:pt x="245" y="183"/>
                </a:lnTo>
                <a:lnTo>
                  <a:pt x="238" y="178"/>
                </a:lnTo>
                <a:lnTo>
                  <a:pt x="232" y="174"/>
                </a:lnTo>
                <a:lnTo>
                  <a:pt x="223" y="171"/>
                </a:lnTo>
                <a:lnTo>
                  <a:pt x="215" y="170"/>
                </a:lnTo>
                <a:lnTo>
                  <a:pt x="215" y="170"/>
                </a:lnTo>
                <a:lnTo>
                  <a:pt x="207" y="171"/>
                </a:lnTo>
                <a:lnTo>
                  <a:pt x="201" y="172"/>
                </a:lnTo>
                <a:lnTo>
                  <a:pt x="194" y="176"/>
                </a:lnTo>
                <a:lnTo>
                  <a:pt x="189" y="180"/>
                </a:lnTo>
                <a:lnTo>
                  <a:pt x="184" y="185"/>
                </a:lnTo>
                <a:lnTo>
                  <a:pt x="178" y="191"/>
                </a:lnTo>
                <a:lnTo>
                  <a:pt x="176" y="197"/>
                </a:lnTo>
                <a:lnTo>
                  <a:pt x="173" y="205"/>
                </a:lnTo>
                <a:lnTo>
                  <a:pt x="141" y="205"/>
                </a:lnTo>
                <a:lnTo>
                  <a:pt x="141" y="169"/>
                </a:lnTo>
                <a:lnTo>
                  <a:pt x="141" y="169"/>
                </a:lnTo>
                <a:lnTo>
                  <a:pt x="147" y="166"/>
                </a:lnTo>
                <a:lnTo>
                  <a:pt x="154" y="163"/>
                </a:lnTo>
                <a:lnTo>
                  <a:pt x="159" y="159"/>
                </a:lnTo>
                <a:lnTo>
                  <a:pt x="163" y="154"/>
                </a:lnTo>
                <a:lnTo>
                  <a:pt x="167" y="148"/>
                </a:lnTo>
                <a:lnTo>
                  <a:pt x="169" y="141"/>
                </a:lnTo>
                <a:lnTo>
                  <a:pt x="171" y="135"/>
                </a:lnTo>
                <a:lnTo>
                  <a:pt x="172" y="127"/>
                </a:lnTo>
                <a:lnTo>
                  <a:pt x="172" y="127"/>
                </a:lnTo>
                <a:lnTo>
                  <a:pt x="171" y="120"/>
                </a:lnTo>
                <a:lnTo>
                  <a:pt x="169" y="114"/>
                </a:lnTo>
                <a:lnTo>
                  <a:pt x="167" y="107"/>
                </a:lnTo>
                <a:lnTo>
                  <a:pt x="163" y="101"/>
                </a:lnTo>
                <a:lnTo>
                  <a:pt x="159" y="96"/>
                </a:lnTo>
                <a:lnTo>
                  <a:pt x="154" y="92"/>
                </a:lnTo>
                <a:lnTo>
                  <a:pt x="147" y="89"/>
                </a:lnTo>
                <a:lnTo>
                  <a:pt x="141" y="87"/>
                </a:lnTo>
                <a:lnTo>
                  <a:pt x="141" y="32"/>
                </a:lnTo>
                <a:lnTo>
                  <a:pt x="85" y="32"/>
                </a:lnTo>
                <a:lnTo>
                  <a:pt x="85" y="32"/>
                </a:lnTo>
                <a:lnTo>
                  <a:pt x="82" y="26"/>
                </a:lnTo>
                <a:lnTo>
                  <a:pt x="80" y="19"/>
                </a:lnTo>
                <a:lnTo>
                  <a:pt x="74" y="14"/>
                </a:lnTo>
                <a:lnTo>
                  <a:pt x="69" y="9"/>
                </a:lnTo>
                <a:lnTo>
                  <a:pt x="64" y="5"/>
                </a:lnTo>
                <a:lnTo>
                  <a:pt x="58" y="2"/>
                </a:lnTo>
                <a:lnTo>
                  <a:pt x="51" y="0"/>
                </a:lnTo>
                <a:lnTo>
                  <a:pt x="43" y="0"/>
                </a:lnTo>
                <a:close/>
                <a:moveTo>
                  <a:pt x="215" y="192"/>
                </a:moveTo>
                <a:lnTo>
                  <a:pt x="215" y="192"/>
                </a:lnTo>
                <a:lnTo>
                  <a:pt x="219" y="192"/>
                </a:lnTo>
                <a:lnTo>
                  <a:pt x="223" y="193"/>
                </a:lnTo>
                <a:lnTo>
                  <a:pt x="227" y="196"/>
                </a:lnTo>
                <a:lnTo>
                  <a:pt x="229" y="198"/>
                </a:lnTo>
                <a:lnTo>
                  <a:pt x="232" y="201"/>
                </a:lnTo>
                <a:lnTo>
                  <a:pt x="234" y="205"/>
                </a:lnTo>
                <a:lnTo>
                  <a:pt x="236" y="209"/>
                </a:lnTo>
                <a:lnTo>
                  <a:pt x="236" y="213"/>
                </a:lnTo>
                <a:lnTo>
                  <a:pt x="236" y="213"/>
                </a:lnTo>
                <a:lnTo>
                  <a:pt x="236" y="218"/>
                </a:lnTo>
                <a:lnTo>
                  <a:pt x="234" y="222"/>
                </a:lnTo>
                <a:lnTo>
                  <a:pt x="232" y="224"/>
                </a:lnTo>
                <a:lnTo>
                  <a:pt x="229" y="228"/>
                </a:lnTo>
                <a:lnTo>
                  <a:pt x="227" y="231"/>
                </a:lnTo>
                <a:lnTo>
                  <a:pt x="223" y="232"/>
                </a:lnTo>
                <a:lnTo>
                  <a:pt x="219" y="234"/>
                </a:lnTo>
                <a:lnTo>
                  <a:pt x="215" y="235"/>
                </a:lnTo>
                <a:lnTo>
                  <a:pt x="215" y="235"/>
                </a:lnTo>
                <a:lnTo>
                  <a:pt x="210" y="234"/>
                </a:lnTo>
                <a:lnTo>
                  <a:pt x="206" y="232"/>
                </a:lnTo>
                <a:lnTo>
                  <a:pt x="203" y="231"/>
                </a:lnTo>
                <a:lnTo>
                  <a:pt x="199" y="228"/>
                </a:lnTo>
                <a:lnTo>
                  <a:pt x="197" y="224"/>
                </a:lnTo>
                <a:lnTo>
                  <a:pt x="195" y="222"/>
                </a:lnTo>
                <a:lnTo>
                  <a:pt x="194" y="218"/>
                </a:lnTo>
                <a:lnTo>
                  <a:pt x="193" y="213"/>
                </a:lnTo>
                <a:lnTo>
                  <a:pt x="193" y="213"/>
                </a:lnTo>
                <a:lnTo>
                  <a:pt x="194" y="209"/>
                </a:lnTo>
                <a:lnTo>
                  <a:pt x="195" y="205"/>
                </a:lnTo>
                <a:lnTo>
                  <a:pt x="197" y="201"/>
                </a:lnTo>
                <a:lnTo>
                  <a:pt x="199" y="198"/>
                </a:lnTo>
                <a:lnTo>
                  <a:pt x="203" y="196"/>
                </a:lnTo>
                <a:lnTo>
                  <a:pt x="206" y="193"/>
                </a:lnTo>
                <a:lnTo>
                  <a:pt x="210" y="192"/>
                </a:lnTo>
                <a:lnTo>
                  <a:pt x="215" y="192"/>
                </a:lnTo>
                <a:close/>
                <a:moveTo>
                  <a:pt x="150" y="127"/>
                </a:moveTo>
                <a:lnTo>
                  <a:pt x="150" y="127"/>
                </a:lnTo>
                <a:lnTo>
                  <a:pt x="150" y="132"/>
                </a:lnTo>
                <a:lnTo>
                  <a:pt x="149" y="136"/>
                </a:lnTo>
                <a:lnTo>
                  <a:pt x="147" y="140"/>
                </a:lnTo>
                <a:lnTo>
                  <a:pt x="145" y="143"/>
                </a:lnTo>
                <a:lnTo>
                  <a:pt x="141" y="145"/>
                </a:lnTo>
                <a:lnTo>
                  <a:pt x="137" y="148"/>
                </a:lnTo>
                <a:lnTo>
                  <a:pt x="133" y="149"/>
                </a:lnTo>
                <a:lnTo>
                  <a:pt x="129" y="149"/>
                </a:lnTo>
                <a:lnTo>
                  <a:pt x="129" y="149"/>
                </a:lnTo>
                <a:lnTo>
                  <a:pt x="125" y="149"/>
                </a:lnTo>
                <a:lnTo>
                  <a:pt x="121" y="148"/>
                </a:lnTo>
                <a:lnTo>
                  <a:pt x="117" y="145"/>
                </a:lnTo>
                <a:lnTo>
                  <a:pt x="113" y="143"/>
                </a:lnTo>
                <a:lnTo>
                  <a:pt x="111" y="140"/>
                </a:lnTo>
                <a:lnTo>
                  <a:pt x="110" y="136"/>
                </a:lnTo>
                <a:lnTo>
                  <a:pt x="108" y="132"/>
                </a:lnTo>
                <a:lnTo>
                  <a:pt x="108" y="127"/>
                </a:lnTo>
                <a:lnTo>
                  <a:pt x="108" y="127"/>
                </a:lnTo>
                <a:lnTo>
                  <a:pt x="108" y="123"/>
                </a:lnTo>
                <a:lnTo>
                  <a:pt x="110" y="119"/>
                </a:lnTo>
                <a:lnTo>
                  <a:pt x="111" y="115"/>
                </a:lnTo>
                <a:lnTo>
                  <a:pt x="113" y="113"/>
                </a:lnTo>
                <a:lnTo>
                  <a:pt x="117" y="110"/>
                </a:lnTo>
                <a:lnTo>
                  <a:pt x="121" y="107"/>
                </a:lnTo>
                <a:lnTo>
                  <a:pt x="125" y="106"/>
                </a:lnTo>
                <a:lnTo>
                  <a:pt x="129" y="106"/>
                </a:lnTo>
                <a:lnTo>
                  <a:pt x="129" y="106"/>
                </a:lnTo>
                <a:lnTo>
                  <a:pt x="133" y="106"/>
                </a:lnTo>
                <a:lnTo>
                  <a:pt x="137" y="107"/>
                </a:lnTo>
                <a:lnTo>
                  <a:pt x="141" y="110"/>
                </a:lnTo>
                <a:lnTo>
                  <a:pt x="145" y="113"/>
                </a:lnTo>
                <a:lnTo>
                  <a:pt x="147" y="115"/>
                </a:lnTo>
                <a:lnTo>
                  <a:pt x="149" y="119"/>
                </a:lnTo>
                <a:lnTo>
                  <a:pt x="150" y="123"/>
                </a:lnTo>
                <a:lnTo>
                  <a:pt x="150" y="127"/>
                </a:lnTo>
                <a:close/>
                <a:moveTo>
                  <a:pt x="65" y="42"/>
                </a:moveTo>
                <a:lnTo>
                  <a:pt x="65" y="42"/>
                </a:lnTo>
                <a:lnTo>
                  <a:pt x="64" y="46"/>
                </a:lnTo>
                <a:lnTo>
                  <a:pt x="63" y="50"/>
                </a:lnTo>
                <a:lnTo>
                  <a:pt x="61" y="54"/>
                </a:lnTo>
                <a:lnTo>
                  <a:pt x="59" y="57"/>
                </a:lnTo>
                <a:lnTo>
                  <a:pt x="55" y="59"/>
                </a:lnTo>
                <a:lnTo>
                  <a:pt x="52" y="62"/>
                </a:lnTo>
                <a:lnTo>
                  <a:pt x="48" y="63"/>
                </a:lnTo>
                <a:lnTo>
                  <a:pt x="43" y="63"/>
                </a:lnTo>
                <a:lnTo>
                  <a:pt x="43" y="63"/>
                </a:lnTo>
                <a:lnTo>
                  <a:pt x="39" y="63"/>
                </a:lnTo>
                <a:lnTo>
                  <a:pt x="35" y="62"/>
                </a:lnTo>
                <a:lnTo>
                  <a:pt x="32" y="59"/>
                </a:lnTo>
                <a:lnTo>
                  <a:pt x="29" y="57"/>
                </a:lnTo>
                <a:lnTo>
                  <a:pt x="26" y="54"/>
                </a:lnTo>
                <a:lnTo>
                  <a:pt x="24" y="50"/>
                </a:lnTo>
                <a:lnTo>
                  <a:pt x="22" y="46"/>
                </a:lnTo>
                <a:lnTo>
                  <a:pt x="22" y="42"/>
                </a:lnTo>
                <a:lnTo>
                  <a:pt x="22" y="42"/>
                </a:lnTo>
                <a:lnTo>
                  <a:pt x="22" y="37"/>
                </a:lnTo>
                <a:lnTo>
                  <a:pt x="24" y="33"/>
                </a:lnTo>
                <a:lnTo>
                  <a:pt x="26" y="30"/>
                </a:lnTo>
                <a:lnTo>
                  <a:pt x="29" y="27"/>
                </a:lnTo>
                <a:lnTo>
                  <a:pt x="32" y="24"/>
                </a:lnTo>
                <a:lnTo>
                  <a:pt x="35" y="23"/>
                </a:lnTo>
                <a:lnTo>
                  <a:pt x="39" y="22"/>
                </a:lnTo>
                <a:lnTo>
                  <a:pt x="43" y="20"/>
                </a:lnTo>
                <a:lnTo>
                  <a:pt x="43" y="20"/>
                </a:lnTo>
                <a:lnTo>
                  <a:pt x="48" y="22"/>
                </a:lnTo>
                <a:lnTo>
                  <a:pt x="52" y="23"/>
                </a:lnTo>
                <a:lnTo>
                  <a:pt x="55" y="24"/>
                </a:lnTo>
                <a:lnTo>
                  <a:pt x="59" y="27"/>
                </a:lnTo>
                <a:lnTo>
                  <a:pt x="61" y="30"/>
                </a:lnTo>
                <a:lnTo>
                  <a:pt x="63" y="33"/>
                </a:lnTo>
                <a:lnTo>
                  <a:pt x="64" y="37"/>
                </a:lnTo>
                <a:lnTo>
                  <a:pt x="65" y="42"/>
                </a:lnTo>
                <a:close/>
              </a:path>
            </a:pathLst>
          </a:custGeom>
          <a:solidFill>
            <a:srgbClr val="6D7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10"/>
          <p:cNvSpPr>
            <a:spLocks noChangeAspect="1" noEditPoints="1"/>
          </p:cNvSpPr>
          <p:nvPr/>
        </p:nvSpPr>
        <p:spPr bwMode="auto">
          <a:xfrm>
            <a:off x="9952111" y="4499882"/>
            <a:ext cx="594875" cy="581147"/>
          </a:xfrm>
          <a:custGeom>
            <a:avLst/>
            <a:gdLst>
              <a:gd name="T0" fmla="*/ 12 w 260"/>
              <a:gd name="T1" fmla="*/ 251 h 255"/>
              <a:gd name="T2" fmla="*/ 0 w 260"/>
              <a:gd name="T3" fmla="*/ 26 h 255"/>
              <a:gd name="T4" fmla="*/ 12 w 260"/>
              <a:gd name="T5" fmla="*/ 4 h 255"/>
              <a:gd name="T6" fmla="*/ 240 w 260"/>
              <a:gd name="T7" fmla="*/ 0 h 255"/>
              <a:gd name="T8" fmla="*/ 259 w 260"/>
              <a:gd name="T9" fmla="*/ 21 h 255"/>
              <a:gd name="T10" fmla="*/ 255 w 260"/>
              <a:gd name="T11" fmla="*/ 243 h 255"/>
              <a:gd name="T12" fmla="*/ 234 w 260"/>
              <a:gd name="T13" fmla="*/ 255 h 255"/>
              <a:gd name="T14" fmla="*/ 242 w 260"/>
              <a:gd name="T15" fmla="*/ 18 h 255"/>
              <a:gd name="T16" fmla="*/ 37 w 260"/>
              <a:gd name="T17" fmla="*/ 10 h 255"/>
              <a:gd name="T18" fmla="*/ 12 w 260"/>
              <a:gd name="T19" fmla="*/ 26 h 255"/>
              <a:gd name="T20" fmla="*/ 12 w 260"/>
              <a:gd name="T21" fmla="*/ 229 h 255"/>
              <a:gd name="T22" fmla="*/ 37 w 260"/>
              <a:gd name="T23" fmla="*/ 244 h 255"/>
              <a:gd name="T24" fmla="*/ 242 w 260"/>
              <a:gd name="T25" fmla="*/ 236 h 255"/>
              <a:gd name="T26" fmla="*/ 219 w 260"/>
              <a:gd name="T27" fmla="*/ 218 h 255"/>
              <a:gd name="T28" fmla="*/ 240 w 260"/>
              <a:gd name="T29" fmla="*/ 234 h 255"/>
              <a:gd name="T30" fmla="*/ 98 w 260"/>
              <a:gd name="T31" fmla="*/ 127 h 255"/>
              <a:gd name="T32" fmla="*/ 81 w 260"/>
              <a:gd name="T33" fmla="*/ 123 h 255"/>
              <a:gd name="T34" fmla="*/ 71 w 260"/>
              <a:gd name="T35" fmla="*/ 116 h 255"/>
              <a:gd name="T36" fmla="*/ 85 w 260"/>
              <a:gd name="T37" fmla="*/ 112 h 255"/>
              <a:gd name="T38" fmla="*/ 91 w 260"/>
              <a:gd name="T39" fmla="*/ 101 h 255"/>
              <a:gd name="T40" fmla="*/ 84 w 260"/>
              <a:gd name="T41" fmla="*/ 103 h 255"/>
              <a:gd name="T42" fmla="*/ 69 w 260"/>
              <a:gd name="T43" fmla="*/ 106 h 255"/>
              <a:gd name="T44" fmla="*/ 55 w 260"/>
              <a:gd name="T45" fmla="*/ 110 h 255"/>
              <a:gd name="T46" fmla="*/ 54 w 260"/>
              <a:gd name="T47" fmla="*/ 117 h 255"/>
              <a:gd name="T48" fmla="*/ 60 w 260"/>
              <a:gd name="T49" fmla="*/ 147 h 255"/>
              <a:gd name="T50" fmla="*/ 68 w 260"/>
              <a:gd name="T51" fmla="*/ 147 h 255"/>
              <a:gd name="T52" fmla="*/ 84 w 260"/>
              <a:gd name="T53" fmla="*/ 131 h 255"/>
              <a:gd name="T54" fmla="*/ 98 w 260"/>
              <a:gd name="T55" fmla="*/ 144 h 255"/>
              <a:gd name="T56" fmla="*/ 93 w 260"/>
              <a:gd name="T57" fmla="*/ 165 h 255"/>
              <a:gd name="T58" fmla="*/ 77 w 260"/>
              <a:gd name="T59" fmla="*/ 169 h 255"/>
              <a:gd name="T60" fmla="*/ 65 w 260"/>
              <a:gd name="T61" fmla="*/ 167 h 255"/>
              <a:gd name="T62" fmla="*/ 72 w 260"/>
              <a:gd name="T63" fmla="*/ 175 h 255"/>
              <a:gd name="T64" fmla="*/ 98 w 260"/>
              <a:gd name="T65" fmla="*/ 171 h 255"/>
              <a:gd name="T66" fmla="*/ 107 w 260"/>
              <a:gd name="T67" fmla="*/ 148 h 255"/>
              <a:gd name="T68" fmla="*/ 147 w 260"/>
              <a:gd name="T69" fmla="*/ 125 h 255"/>
              <a:gd name="T70" fmla="*/ 133 w 260"/>
              <a:gd name="T71" fmla="*/ 127 h 255"/>
              <a:gd name="T72" fmla="*/ 130 w 260"/>
              <a:gd name="T73" fmla="*/ 117 h 255"/>
              <a:gd name="T74" fmla="*/ 124 w 260"/>
              <a:gd name="T75" fmla="*/ 116 h 255"/>
              <a:gd name="T76" fmla="*/ 117 w 260"/>
              <a:gd name="T77" fmla="*/ 131 h 255"/>
              <a:gd name="T78" fmla="*/ 112 w 260"/>
              <a:gd name="T79" fmla="*/ 138 h 255"/>
              <a:gd name="T80" fmla="*/ 129 w 260"/>
              <a:gd name="T81" fmla="*/ 142 h 255"/>
              <a:gd name="T82" fmla="*/ 136 w 260"/>
              <a:gd name="T83" fmla="*/ 151 h 255"/>
              <a:gd name="T84" fmla="*/ 145 w 260"/>
              <a:gd name="T85" fmla="*/ 132 h 255"/>
              <a:gd name="T86" fmla="*/ 150 w 260"/>
              <a:gd name="T87" fmla="*/ 130 h 255"/>
              <a:gd name="T88" fmla="*/ 207 w 260"/>
              <a:gd name="T89" fmla="*/ 135 h 255"/>
              <a:gd name="T90" fmla="*/ 175 w 260"/>
              <a:gd name="T91" fmla="*/ 142 h 255"/>
              <a:gd name="T92" fmla="*/ 185 w 260"/>
              <a:gd name="T93" fmla="*/ 117 h 255"/>
              <a:gd name="T94" fmla="*/ 194 w 260"/>
              <a:gd name="T95" fmla="*/ 88 h 255"/>
              <a:gd name="T96" fmla="*/ 185 w 260"/>
              <a:gd name="T97" fmla="*/ 79 h 255"/>
              <a:gd name="T98" fmla="*/ 162 w 260"/>
              <a:gd name="T99" fmla="*/ 84 h 255"/>
              <a:gd name="T100" fmla="*/ 155 w 260"/>
              <a:gd name="T101" fmla="*/ 100 h 255"/>
              <a:gd name="T102" fmla="*/ 171 w 260"/>
              <a:gd name="T103" fmla="*/ 88 h 255"/>
              <a:gd name="T104" fmla="*/ 184 w 260"/>
              <a:gd name="T105" fmla="*/ 90 h 255"/>
              <a:gd name="T106" fmla="*/ 178 w 260"/>
              <a:gd name="T107" fmla="*/ 112 h 255"/>
              <a:gd name="T108" fmla="*/ 165 w 260"/>
              <a:gd name="T109" fmla="*/ 139 h 255"/>
              <a:gd name="T110" fmla="*/ 172 w 260"/>
              <a:gd name="T111" fmla="*/ 151 h 255"/>
              <a:gd name="T112" fmla="*/ 181 w 260"/>
              <a:gd name="T113" fmla="*/ 148 h 255"/>
              <a:gd name="T114" fmla="*/ 199 w 260"/>
              <a:gd name="T115" fmla="*/ 143 h 255"/>
              <a:gd name="T116" fmla="*/ 208 w 260"/>
              <a:gd name="T117" fmla="*/ 1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255">
                <a:moveTo>
                  <a:pt x="234" y="255"/>
                </a:moveTo>
                <a:lnTo>
                  <a:pt x="26" y="255"/>
                </a:lnTo>
                <a:lnTo>
                  <a:pt x="26" y="255"/>
                </a:lnTo>
                <a:lnTo>
                  <a:pt x="21" y="255"/>
                </a:lnTo>
                <a:lnTo>
                  <a:pt x="16" y="252"/>
                </a:lnTo>
                <a:lnTo>
                  <a:pt x="12" y="251"/>
                </a:lnTo>
                <a:lnTo>
                  <a:pt x="8" y="247"/>
                </a:lnTo>
                <a:lnTo>
                  <a:pt x="4" y="243"/>
                </a:lnTo>
                <a:lnTo>
                  <a:pt x="2" y="239"/>
                </a:lnTo>
                <a:lnTo>
                  <a:pt x="0" y="234"/>
                </a:lnTo>
                <a:lnTo>
                  <a:pt x="0" y="229"/>
                </a:lnTo>
                <a:lnTo>
                  <a:pt x="0" y="26"/>
                </a:lnTo>
                <a:lnTo>
                  <a:pt x="0" y="26"/>
                </a:lnTo>
                <a:lnTo>
                  <a:pt x="0" y="21"/>
                </a:lnTo>
                <a:lnTo>
                  <a:pt x="2" y="15"/>
                </a:lnTo>
                <a:lnTo>
                  <a:pt x="4" y="12"/>
                </a:lnTo>
                <a:lnTo>
                  <a:pt x="8" y="8"/>
                </a:lnTo>
                <a:lnTo>
                  <a:pt x="12" y="4"/>
                </a:lnTo>
                <a:lnTo>
                  <a:pt x="16" y="2"/>
                </a:lnTo>
                <a:lnTo>
                  <a:pt x="21" y="0"/>
                </a:lnTo>
                <a:lnTo>
                  <a:pt x="26" y="0"/>
                </a:lnTo>
                <a:lnTo>
                  <a:pt x="234" y="0"/>
                </a:lnTo>
                <a:lnTo>
                  <a:pt x="234" y="0"/>
                </a:lnTo>
                <a:lnTo>
                  <a:pt x="240" y="0"/>
                </a:lnTo>
                <a:lnTo>
                  <a:pt x="245" y="2"/>
                </a:lnTo>
                <a:lnTo>
                  <a:pt x="249" y="4"/>
                </a:lnTo>
                <a:lnTo>
                  <a:pt x="253" y="8"/>
                </a:lnTo>
                <a:lnTo>
                  <a:pt x="255" y="12"/>
                </a:lnTo>
                <a:lnTo>
                  <a:pt x="258" y="15"/>
                </a:lnTo>
                <a:lnTo>
                  <a:pt x="259" y="21"/>
                </a:lnTo>
                <a:lnTo>
                  <a:pt x="260" y="26"/>
                </a:lnTo>
                <a:lnTo>
                  <a:pt x="260" y="229"/>
                </a:lnTo>
                <a:lnTo>
                  <a:pt x="260" y="229"/>
                </a:lnTo>
                <a:lnTo>
                  <a:pt x="259" y="234"/>
                </a:lnTo>
                <a:lnTo>
                  <a:pt x="258" y="239"/>
                </a:lnTo>
                <a:lnTo>
                  <a:pt x="255" y="243"/>
                </a:lnTo>
                <a:lnTo>
                  <a:pt x="253" y="247"/>
                </a:lnTo>
                <a:lnTo>
                  <a:pt x="249" y="251"/>
                </a:lnTo>
                <a:lnTo>
                  <a:pt x="245" y="252"/>
                </a:lnTo>
                <a:lnTo>
                  <a:pt x="240" y="255"/>
                </a:lnTo>
                <a:lnTo>
                  <a:pt x="234" y="255"/>
                </a:lnTo>
                <a:lnTo>
                  <a:pt x="234" y="255"/>
                </a:lnTo>
                <a:close/>
                <a:moveTo>
                  <a:pt x="250" y="36"/>
                </a:moveTo>
                <a:lnTo>
                  <a:pt x="250" y="36"/>
                </a:lnTo>
                <a:lnTo>
                  <a:pt x="249" y="31"/>
                </a:lnTo>
                <a:lnTo>
                  <a:pt x="247" y="26"/>
                </a:lnTo>
                <a:lnTo>
                  <a:pt x="245" y="22"/>
                </a:lnTo>
                <a:lnTo>
                  <a:pt x="242" y="18"/>
                </a:lnTo>
                <a:lnTo>
                  <a:pt x="238" y="14"/>
                </a:lnTo>
                <a:lnTo>
                  <a:pt x="234" y="13"/>
                </a:lnTo>
                <a:lnTo>
                  <a:pt x="229" y="10"/>
                </a:lnTo>
                <a:lnTo>
                  <a:pt x="224" y="10"/>
                </a:lnTo>
                <a:lnTo>
                  <a:pt x="37" y="10"/>
                </a:lnTo>
                <a:lnTo>
                  <a:pt x="37" y="10"/>
                </a:lnTo>
                <a:lnTo>
                  <a:pt x="32" y="10"/>
                </a:lnTo>
                <a:lnTo>
                  <a:pt x="26" y="13"/>
                </a:lnTo>
                <a:lnTo>
                  <a:pt x="22" y="14"/>
                </a:lnTo>
                <a:lnTo>
                  <a:pt x="19" y="18"/>
                </a:lnTo>
                <a:lnTo>
                  <a:pt x="15" y="22"/>
                </a:lnTo>
                <a:lnTo>
                  <a:pt x="12" y="26"/>
                </a:lnTo>
                <a:lnTo>
                  <a:pt x="11" y="31"/>
                </a:lnTo>
                <a:lnTo>
                  <a:pt x="11" y="36"/>
                </a:lnTo>
                <a:lnTo>
                  <a:pt x="11" y="218"/>
                </a:lnTo>
                <a:lnTo>
                  <a:pt x="11" y="218"/>
                </a:lnTo>
                <a:lnTo>
                  <a:pt x="11" y="223"/>
                </a:lnTo>
                <a:lnTo>
                  <a:pt x="12" y="229"/>
                </a:lnTo>
                <a:lnTo>
                  <a:pt x="15" y="232"/>
                </a:lnTo>
                <a:lnTo>
                  <a:pt x="19" y="236"/>
                </a:lnTo>
                <a:lnTo>
                  <a:pt x="22" y="240"/>
                </a:lnTo>
                <a:lnTo>
                  <a:pt x="26" y="242"/>
                </a:lnTo>
                <a:lnTo>
                  <a:pt x="32" y="244"/>
                </a:lnTo>
                <a:lnTo>
                  <a:pt x="37" y="244"/>
                </a:lnTo>
                <a:lnTo>
                  <a:pt x="224" y="244"/>
                </a:lnTo>
                <a:lnTo>
                  <a:pt x="224" y="244"/>
                </a:lnTo>
                <a:lnTo>
                  <a:pt x="229" y="244"/>
                </a:lnTo>
                <a:lnTo>
                  <a:pt x="234" y="242"/>
                </a:lnTo>
                <a:lnTo>
                  <a:pt x="238" y="240"/>
                </a:lnTo>
                <a:lnTo>
                  <a:pt x="242" y="236"/>
                </a:lnTo>
                <a:lnTo>
                  <a:pt x="245" y="232"/>
                </a:lnTo>
                <a:lnTo>
                  <a:pt x="247" y="229"/>
                </a:lnTo>
                <a:lnTo>
                  <a:pt x="249" y="223"/>
                </a:lnTo>
                <a:lnTo>
                  <a:pt x="250" y="218"/>
                </a:lnTo>
                <a:lnTo>
                  <a:pt x="250" y="36"/>
                </a:lnTo>
                <a:close/>
                <a:moveTo>
                  <a:pt x="219" y="218"/>
                </a:moveTo>
                <a:lnTo>
                  <a:pt x="156" y="218"/>
                </a:lnTo>
                <a:lnTo>
                  <a:pt x="156" y="234"/>
                </a:lnTo>
                <a:lnTo>
                  <a:pt x="21" y="234"/>
                </a:lnTo>
                <a:lnTo>
                  <a:pt x="21" y="21"/>
                </a:lnTo>
                <a:lnTo>
                  <a:pt x="240" y="21"/>
                </a:lnTo>
                <a:lnTo>
                  <a:pt x="240" y="234"/>
                </a:lnTo>
                <a:lnTo>
                  <a:pt x="219" y="234"/>
                </a:lnTo>
                <a:lnTo>
                  <a:pt x="219" y="218"/>
                </a:lnTo>
                <a:close/>
                <a:moveTo>
                  <a:pt x="107" y="142"/>
                </a:moveTo>
                <a:lnTo>
                  <a:pt x="107" y="142"/>
                </a:lnTo>
                <a:lnTo>
                  <a:pt x="103" y="134"/>
                </a:lnTo>
                <a:lnTo>
                  <a:pt x="98" y="127"/>
                </a:lnTo>
                <a:lnTo>
                  <a:pt x="98" y="127"/>
                </a:lnTo>
                <a:lnTo>
                  <a:pt x="94" y="125"/>
                </a:lnTo>
                <a:lnTo>
                  <a:pt x="90" y="123"/>
                </a:lnTo>
                <a:lnTo>
                  <a:pt x="86" y="122"/>
                </a:lnTo>
                <a:lnTo>
                  <a:pt x="81" y="123"/>
                </a:lnTo>
                <a:lnTo>
                  <a:pt x="81" y="123"/>
                </a:lnTo>
                <a:lnTo>
                  <a:pt x="72" y="127"/>
                </a:lnTo>
                <a:lnTo>
                  <a:pt x="69" y="130"/>
                </a:lnTo>
                <a:lnTo>
                  <a:pt x="67" y="132"/>
                </a:lnTo>
                <a:lnTo>
                  <a:pt x="67" y="132"/>
                </a:lnTo>
                <a:lnTo>
                  <a:pt x="64" y="117"/>
                </a:lnTo>
                <a:lnTo>
                  <a:pt x="71" y="116"/>
                </a:lnTo>
                <a:lnTo>
                  <a:pt x="78" y="113"/>
                </a:lnTo>
                <a:lnTo>
                  <a:pt x="78" y="113"/>
                </a:lnTo>
                <a:lnTo>
                  <a:pt x="81" y="113"/>
                </a:lnTo>
                <a:lnTo>
                  <a:pt x="81" y="113"/>
                </a:lnTo>
                <a:lnTo>
                  <a:pt x="85" y="112"/>
                </a:lnTo>
                <a:lnTo>
                  <a:pt x="85" y="112"/>
                </a:lnTo>
                <a:lnTo>
                  <a:pt x="89" y="110"/>
                </a:lnTo>
                <a:lnTo>
                  <a:pt x="93" y="108"/>
                </a:lnTo>
                <a:lnTo>
                  <a:pt x="94" y="106"/>
                </a:lnTo>
                <a:lnTo>
                  <a:pt x="94" y="104"/>
                </a:lnTo>
                <a:lnTo>
                  <a:pt x="94" y="104"/>
                </a:lnTo>
                <a:lnTo>
                  <a:pt x="91" y="101"/>
                </a:lnTo>
                <a:lnTo>
                  <a:pt x="91" y="101"/>
                </a:lnTo>
                <a:lnTo>
                  <a:pt x="89" y="101"/>
                </a:lnTo>
                <a:lnTo>
                  <a:pt x="89" y="101"/>
                </a:lnTo>
                <a:lnTo>
                  <a:pt x="86" y="101"/>
                </a:lnTo>
                <a:lnTo>
                  <a:pt x="86" y="101"/>
                </a:lnTo>
                <a:lnTo>
                  <a:pt x="84" y="103"/>
                </a:lnTo>
                <a:lnTo>
                  <a:pt x="84" y="103"/>
                </a:lnTo>
                <a:lnTo>
                  <a:pt x="80" y="104"/>
                </a:lnTo>
                <a:lnTo>
                  <a:pt x="80" y="104"/>
                </a:lnTo>
                <a:lnTo>
                  <a:pt x="76" y="104"/>
                </a:lnTo>
                <a:lnTo>
                  <a:pt x="76" y="104"/>
                </a:lnTo>
                <a:lnTo>
                  <a:pt x="69" y="106"/>
                </a:lnTo>
                <a:lnTo>
                  <a:pt x="69" y="106"/>
                </a:lnTo>
                <a:lnTo>
                  <a:pt x="61" y="109"/>
                </a:lnTo>
                <a:lnTo>
                  <a:pt x="61" y="109"/>
                </a:lnTo>
                <a:lnTo>
                  <a:pt x="59" y="109"/>
                </a:lnTo>
                <a:lnTo>
                  <a:pt x="59" y="109"/>
                </a:lnTo>
                <a:lnTo>
                  <a:pt x="55" y="110"/>
                </a:lnTo>
                <a:lnTo>
                  <a:pt x="55" y="110"/>
                </a:lnTo>
                <a:lnTo>
                  <a:pt x="52" y="112"/>
                </a:lnTo>
                <a:lnTo>
                  <a:pt x="51" y="114"/>
                </a:lnTo>
                <a:lnTo>
                  <a:pt x="51" y="114"/>
                </a:lnTo>
                <a:lnTo>
                  <a:pt x="54" y="117"/>
                </a:lnTo>
                <a:lnTo>
                  <a:pt x="54" y="117"/>
                </a:lnTo>
                <a:lnTo>
                  <a:pt x="55" y="119"/>
                </a:lnTo>
                <a:lnTo>
                  <a:pt x="55" y="119"/>
                </a:lnTo>
                <a:lnTo>
                  <a:pt x="59" y="138"/>
                </a:lnTo>
                <a:lnTo>
                  <a:pt x="59" y="138"/>
                </a:lnTo>
                <a:lnTo>
                  <a:pt x="60" y="147"/>
                </a:lnTo>
                <a:lnTo>
                  <a:pt x="60" y="147"/>
                </a:lnTo>
                <a:lnTo>
                  <a:pt x="61" y="149"/>
                </a:lnTo>
                <a:lnTo>
                  <a:pt x="61" y="149"/>
                </a:lnTo>
                <a:lnTo>
                  <a:pt x="65" y="149"/>
                </a:lnTo>
                <a:lnTo>
                  <a:pt x="65" y="149"/>
                </a:lnTo>
                <a:lnTo>
                  <a:pt x="67" y="148"/>
                </a:lnTo>
                <a:lnTo>
                  <a:pt x="68" y="147"/>
                </a:lnTo>
                <a:lnTo>
                  <a:pt x="72" y="140"/>
                </a:lnTo>
                <a:lnTo>
                  <a:pt x="72" y="140"/>
                </a:lnTo>
                <a:lnTo>
                  <a:pt x="76" y="135"/>
                </a:lnTo>
                <a:lnTo>
                  <a:pt x="76" y="135"/>
                </a:lnTo>
                <a:lnTo>
                  <a:pt x="78" y="134"/>
                </a:lnTo>
                <a:lnTo>
                  <a:pt x="84" y="131"/>
                </a:lnTo>
                <a:lnTo>
                  <a:pt x="84" y="131"/>
                </a:lnTo>
                <a:lnTo>
                  <a:pt x="89" y="131"/>
                </a:lnTo>
                <a:lnTo>
                  <a:pt x="93" y="135"/>
                </a:lnTo>
                <a:lnTo>
                  <a:pt x="93" y="135"/>
                </a:lnTo>
                <a:lnTo>
                  <a:pt x="95" y="139"/>
                </a:lnTo>
                <a:lnTo>
                  <a:pt x="98" y="144"/>
                </a:lnTo>
                <a:lnTo>
                  <a:pt x="98" y="144"/>
                </a:lnTo>
                <a:lnTo>
                  <a:pt x="99" y="152"/>
                </a:lnTo>
                <a:lnTo>
                  <a:pt x="97" y="160"/>
                </a:lnTo>
                <a:lnTo>
                  <a:pt x="97" y="160"/>
                </a:lnTo>
                <a:lnTo>
                  <a:pt x="94" y="162"/>
                </a:lnTo>
                <a:lnTo>
                  <a:pt x="93" y="165"/>
                </a:lnTo>
                <a:lnTo>
                  <a:pt x="89" y="167"/>
                </a:lnTo>
                <a:lnTo>
                  <a:pt x="85" y="169"/>
                </a:lnTo>
                <a:lnTo>
                  <a:pt x="85" y="169"/>
                </a:lnTo>
                <a:lnTo>
                  <a:pt x="81" y="169"/>
                </a:lnTo>
                <a:lnTo>
                  <a:pt x="77" y="169"/>
                </a:lnTo>
                <a:lnTo>
                  <a:pt x="77" y="169"/>
                </a:lnTo>
                <a:lnTo>
                  <a:pt x="73" y="166"/>
                </a:lnTo>
                <a:lnTo>
                  <a:pt x="73" y="166"/>
                </a:lnTo>
                <a:lnTo>
                  <a:pt x="71" y="165"/>
                </a:lnTo>
                <a:lnTo>
                  <a:pt x="69" y="165"/>
                </a:lnTo>
                <a:lnTo>
                  <a:pt x="69" y="165"/>
                </a:lnTo>
                <a:lnTo>
                  <a:pt x="65" y="167"/>
                </a:lnTo>
                <a:lnTo>
                  <a:pt x="65" y="167"/>
                </a:lnTo>
                <a:lnTo>
                  <a:pt x="65" y="170"/>
                </a:lnTo>
                <a:lnTo>
                  <a:pt x="65" y="170"/>
                </a:lnTo>
                <a:lnTo>
                  <a:pt x="67" y="173"/>
                </a:lnTo>
                <a:lnTo>
                  <a:pt x="67" y="173"/>
                </a:lnTo>
                <a:lnTo>
                  <a:pt x="72" y="175"/>
                </a:lnTo>
                <a:lnTo>
                  <a:pt x="76" y="178"/>
                </a:lnTo>
                <a:lnTo>
                  <a:pt x="82" y="178"/>
                </a:lnTo>
                <a:lnTo>
                  <a:pt x="87" y="177"/>
                </a:lnTo>
                <a:lnTo>
                  <a:pt x="87" y="177"/>
                </a:lnTo>
                <a:lnTo>
                  <a:pt x="93" y="175"/>
                </a:lnTo>
                <a:lnTo>
                  <a:pt x="98" y="171"/>
                </a:lnTo>
                <a:lnTo>
                  <a:pt x="102" y="169"/>
                </a:lnTo>
                <a:lnTo>
                  <a:pt x="104" y="164"/>
                </a:lnTo>
                <a:lnTo>
                  <a:pt x="104" y="164"/>
                </a:lnTo>
                <a:lnTo>
                  <a:pt x="107" y="158"/>
                </a:lnTo>
                <a:lnTo>
                  <a:pt x="108" y="153"/>
                </a:lnTo>
                <a:lnTo>
                  <a:pt x="107" y="148"/>
                </a:lnTo>
                <a:lnTo>
                  <a:pt x="107" y="142"/>
                </a:lnTo>
                <a:lnTo>
                  <a:pt x="107" y="142"/>
                </a:lnTo>
                <a:close/>
                <a:moveTo>
                  <a:pt x="150" y="127"/>
                </a:moveTo>
                <a:lnTo>
                  <a:pt x="150" y="127"/>
                </a:lnTo>
                <a:lnTo>
                  <a:pt x="149" y="125"/>
                </a:lnTo>
                <a:lnTo>
                  <a:pt x="147" y="125"/>
                </a:lnTo>
                <a:lnTo>
                  <a:pt x="142" y="125"/>
                </a:lnTo>
                <a:lnTo>
                  <a:pt x="142" y="125"/>
                </a:lnTo>
                <a:lnTo>
                  <a:pt x="139" y="126"/>
                </a:lnTo>
                <a:lnTo>
                  <a:pt x="139" y="126"/>
                </a:lnTo>
                <a:lnTo>
                  <a:pt x="137" y="126"/>
                </a:lnTo>
                <a:lnTo>
                  <a:pt x="133" y="127"/>
                </a:lnTo>
                <a:lnTo>
                  <a:pt x="132" y="122"/>
                </a:lnTo>
                <a:lnTo>
                  <a:pt x="132" y="122"/>
                </a:lnTo>
                <a:lnTo>
                  <a:pt x="132" y="119"/>
                </a:lnTo>
                <a:lnTo>
                  <a:pt x="132" y="119"/>
                </a:lnTo>
                <a:lnTo>
                  <a:pt x="130" y="117"/>
                </a:lnTo>
                <a:lnTo>
                  <a:pt x="130" y="117"/>
                </a:lnTo>
                <a:lnTo>
                  <a:pt x="129" y="114"/>
                </a:lnTo>
                <a:lnTo>
                  <a:pt x="129" y="114"/>
                </a:lnTo>
                <a:lnTo>
                  <a:pt x="125" y="114"/>
                </a:lnTo>
                <a:lnTo>
                  <a:pt x="125" y="114"/>
                </a:lnTo>
                <a:lnTo>
                  <a:pt x="124" y="116"/>
                </a:lnTo>
                <a:lnTo>
                  <a:pt x="124" y="116"/>
                </a:lnTo>
                <a:lnTo>
                  <a:pt x="123" y="118"/>
                </a:lnTo>
                <a:lnTo>
                  <a:pt x="123" y="118"/>
                </a:lnTo>
                <a:lnTo>
                  <a:pt x="124" y="125"/>
                </a:lnTo>
                <a:lnTo>
                  <a:pt x="125" y="130"/>
                </a:lnTo>
                <a:lnTo>
                  <a:pt x="125" y="130"/>
                </a:lnTo>
                <a:lnTo>
                  <a:pt x="117" y="131"/>
                </a:lnTo>
                <a:lnTo>
                  <a:pt x="117" y="131"/>
                </a:lnTo>
                <a:lnTo>
                  <a:pt x="113" y="132"/>
                </a:lnTo>
                <a:lnTo>
                  <a:pt x="113" y="132"/>
                </a:lnTo>
                <a:lnTo>
                  <a:pt x="112" y="135"/>
                </a:lnTo>
                <a:lnTo>
                  <a:pt x="112" y="138"/>
                </a:lnTo>
                <a:lnTo>
                  <a:pt x="112" y="138"/>
                </a:lnTo>
                <a:lnTo>
                  <a:pt x="113" y="139"/>
                </a:lnTo>
                <a:lnTo>
                  <a:pt x="115" y="140"/>
                </a:lnTo>
                <a:lnTo>
                  <a:pt x="120" y="139"/>
                </a:lnTo>
                <a:lnTo>
                  <a:pt x="120" y="139"/>
                </a:lnTo>
                <a:lnTo>
                  <a:pt x="128" y="138"/>
                </a:lnTo>
                <a:lnTo>
                  <a:pt x="129" y="142"/>
                </a:lnTo>
                <a:lnTo>
                  <a:pt x="130" y="147"/>
                </a:lnTo>
                <a:lnTo>
                  <a:pt x="130" y="147"/>
                </a:lnTo>
                <a:lnTo>
                  <a:pt x="132" y="149"/>
                </a:lnTo>
                <a:lnTo>
                  <a:pt x="132" y="149"/>
                </a:lnTo>
                <a:lnTo>
                  <a:pt x="136" y="151"/>
                </a:lnTo>
                <a:lnTo>
                  <a:pt x="136" y="151"/>
                </a:lnTo>
                <a:lnTo>
                  <a:pt x="138" y="148"/>
                </a:lnTo>
                <a:lnTo>
                  <a:pt x="138" y="145"/>
                </a:lnTo>
                <a:lnTo>
                  <a:pt x="136" y="135"/>
                </a:lnTo>
                <a:lnTo>
                  <a:pt x="136" y="135"/>
                </a:lnTo>
                <a:lnTo>
                  <a:pt x="139" y="134"/>
                </a:lnTo>
                <a:lnTo>
                  <a:pt x="145" y="132"/>
                </a:lnTo>
                <a:lnTo>
                  <a:pt x="145" y="132"/>
                </a:lnTo>
                <a:lnTo>
                  <a:pt x="146" y="132"/>
                </a:lnTo>
                <a:lnTo>
                  <a:pt x="146" y="132"/>
                </a:lnTo>
                <a:lnTo>
                  <a:pt x="147" y="132"/>
                </a:lnTo>
                <a:lnTo>
                  <a:pt x="147" y="132"/>
                </a:lnTo>
                <a:lnTo>
                  <a:pt x="150" y="130"/>
                </a:lnTo>
                <a:lnTo>
                  <a:pt x="150" y="130"/>
                </a:lnTo>
                <a:lnTo>
                  <a:pt x="150" y="127"/>
                </a:lnTo>
                <a:lnTo>
                  <a:pt x="150" y="127"/>
                </a:lnTo>
                <a:close/>
                <a:moveTo>
                  <a:pt x="208" y="136"/>
                </a:moveTo>
                <a:lnTo>
                  <a:pt x="208" y="136"/>
                </a:lnTo>
                <a:lnTo>
                  <a:pt x="207" y="135"/>
                </a:lnTo>
                <a:lnTo>
                  <a:pt x="203" y="134"/>
                </a:lnTo>
                <a:lnTo>
                  <a:pt x="203" y="134"/>
                </a:lnTo>
                <a:lnTo>
                  <a:pt x="197" y="134"/>
                </a:lnTo>
                <a:lnTo>
                  <a:pt x="197" y="134"/>
                </a:lnTo>
                <a:lnTo>
                  <a:pt x="184" y="139"/>
                </a:lnTo>
                <a:lnTo>
                  <a:pt x="175" y="142"/>
                </a:lnTo>
                <a:lnTo>
                  <a:pt x="175" y="142"/>
                </a:lnTo>
                <a:lnTo>
                  <a:pt x="173" y="135"/>
                </a:lnTo>
                <a:lnTo>
                  <a:pt x="176" y="129"/>
                </a:lnTo>
                <a:lnTo>
                  <a:pt x="176" y="129"/>
                </a:lnTo>
                <a:lnTo>
                  <a:pt x="185" y="117"/>
                </a:lnTo>
                <a:lnTo>
                  <a:pt x="185" y="117"/>
                </a:lnTo>
                <a:lnTo>
                  <a:pt x="190" y="110"/>
                </a:lnTo>
                <a:lnTo>
                  <a:pt x="194" y="105"/>
                </a:lnTo>
                <a:lnTo>
                  <a:pt x="194" y="105"/>
                </a:lnTo>
                <a:lnTo>
                  <a:pt x="195" y="97"/>
                </a:lnTo>
                <a:lnTo>
                  <a:pt x="195" y="97"/>
                </a:lnTo>
                <a:lnTo>
                  <a:pt x="194" y="88"/>
                </a:lnTo>
                <a:lnTo>
                  <a:pt x="194" y="88"/>
                </a:lnTo>
                <a:lnTo>
                  <a:pt x="193" y="86"/>
                </a:lnTo>
                <a:lnTo>
                  <a:pt x="191" y="83"/>
                </a:lnTo>
                <a:lnTo>
                  <a:pt x="189" y="80"/>
                </a:lnTo>
                <a:lnTo>
                  <a:pt x="185" y="79"/>
                </a:lnTo>
                <a:lnTo>
                  <a:pt x="185" y="79"/>
                </a:lnTo>
                <a:lnTo>
                  <a:pt x="178" y="78"/>
                </a:lnTo>
                <a:lnTo>
                  <a:pt x="172" y="79"/>
                </a:lnTo>
                <a:lnTo>
                  <a:pt x="172" y="79"/>
                </a:lnTo>
                <a:lnTo>
                  <a:pt x="167" y="80"/>
                </a:lnTo>
                <a:lnTo>
                  <a:pt x="162" y="84"/>
                </a:lnTo>
                <a:lnTo>
                  <a:pt x="162" y="84"/>
                </a:lnTo>
                <a:lnTo>
                  <a:pt x="154" y="95"/>
                </a:lnTo>
                <a:lnTo>
                  <a:pt x="154" y="95"/>
                </a:lnTo>
                <a:lnTo>
                  <a:pt x="154" y="96"/>
                </a:lnTo>
                <a:lnTo>
                  <a:pt x="154" y="99"/>
                </a:lnTo>
                <a:lnTo>
                  <a:pt x="154" y="99"/>
                </a:lnTo>
                <a:lnTo>
                  <a:pt x="155" y="100"/>
                </a:lnTo>
                <a:lnTo>
                  <a:pt x="159" y="100"/>
                </a:lnTo>
                <a:lnTo>
                  <a:pt x="159" y="100"/>
                </a:lnTo>
                <a:lnTo>
                  <a:pt x="162" y="99"/>
                </a:lnTo>
                <a:lnTo>
                  <a:pt x="167" y="92"/>
                </a:lnTo>
                <a:lnTo>
                  <a:pt x="167" y="92"/>
                </a:lnTo>
                <a:lnTo>
                  <a:pt x="171" y="88"/>
                </a:lnTo>
                <a:lnTo>
                  <a:pt x="173" y="87"/>
                </a:lnTo>
                <a:lnTo>
                  <a:pt x="173" y="87"/>
                </a:lnTo>
                <a:lnTo>
                  <a:pt x="177" y="87"/>
                </a:lnTo>
                <a:lnTo>
                  <a:pt x="181" y="87"/>
                </a:lnTo>
                <a:lnTo>
                  <a:pt x="181" y="87"/>
                </a:lnTo>
                <a:lnTo>
                  <a:pt x="184" y="90"/>
                </a:lnTo>
                <a:lnTo>
                  <a:pt x="186" y="92"/>
                </a:lnTo>
                <a:lnTo>
                  <a:pt x="186" y="92"/>
                </a:lnTo>
                <a:lnTo>
                  <a:pt x="186" y="97"/>
                </a:lnTo>
                <a:lnTo>
                  <a:pt x="185" y="103"/>
                </a:lnTo>
                <a:lnTo>
                  <a:pt x="185" y="103"/>
                </a:lnTo>
                <a:lnTo>
                  <a:pt x="178" y="112"/>
                </a:lnTo>
                <a:lnTo>
                  <a:pt x="178" y="112"/>
                </a:lnTo>
                <a:lnTo>
                  <a:pt x="167" y="126"/>
                </a:lnTo>
                <a:lnTo>
                  <a:pt x="167" y="126"/>
                </a:lnTo>
                <a:lnTo>
                  <a:pt x="165" y="130"/>
                </a:lnTo>
                <a:lnTo>
                  <a:pt x="164" y="134"/>
                </a:lnTo>
                <a:lnTo>
                  <a:pt x="165" y="139"/>
                </a:lnTo>
                <a:lnTo>
                  <a:pt x="165" y="144"/>
                </a:lnTo>
                <a:lnTo>
                  <a:pt x="165" y="144"/>
                </a:lnTo>
                <a:lnTo>
                  <a:pt x="168" y="149"/>
                </a:lnTo>
                <a:lnTo>
                  <a:pt x="168" y="149"/>
                </a:lnTo>
                <a:lnTo>
                  <a:pt x="169" y="151"/>
                </a:lnTo>
                <a:lnTo>
                  <a:pt x="172" y="151"/>
                </a:lnTo>
                <a:lnTo>
                  <a:pt x="172" y="151"/>
                </a:lnTo>
                <a:lnTo>
                  <a:pt x="175" y="151"/>
                </a:lnTo>
                <a:lnTo>
                  <a:pt x="175" y="151"/>
                </a:lnTo>
                <a:lnTo>
                  <a:pt x="176" y="151"/>
                </a:lnTo>
                <a:lnTo>
                  <a:pt x="176" y="151"/>
                </a:lnTo>
                <a:lnTo>
                  <a:pt x="181" y="148"/>
                </a:lnTo>
                <a:lnTo>
                  <a:pt x="181" y="148"/>
                </a:lnTo>
                <a:lnTo>
                  <a:pt x="185" y="147"/>
                </a:lnTo>
                <a:lnTo>
                  <a:pt x="185" y="147"/>
                </a:lnTo>
                <a:lnTo>
                  <a:pt x="193" y="145"/>
                </a:lnTo>
                <a:lnTo>
                  <a:pt x="193" y="145"/>
                </a:lnTo>
                <a:lnTo>
                  <a:pt x="199" y="143"/>
                </a:lnTo>
                <a:lnTo>
                  <a:pt x="199" y="143"/>
                </a:lnTo>
                <a:lnTo>
                  <a:pt x="202" y="143"/>
                </a:lnTo>
                <a:lnTo>
                  <a:pt x="202" y="143"/>
                </a:lnTo>
                <a:lnTo>
                  <a:pt x="206" y="143"/>
                </a:lnTo>
                <a:lnTo>
                  <a:pt x="206" y="143"/>
                </a:lnTo>
                <a:lnTo>
                  <a:pt x="208" y="140"/>
                </a:lnTo>
                <a:lnTo>
                  <a:pt x="208" y="140"/>
                </a:lnTo>
                <a:lnTo>
                  <a:pt x="208" y="136"/>
                </a:lnTo>
                <a:lnTo>
                  <a:pt x="208" y="136"/>
                </a:lnTo>
                <a:close/>
              </a:path>
            </a:pathLst>
          </a:custGeom>
          <a:solidFill>
            <a:srgbClr val="6D7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846662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933135" y="1838905"/>
            <a:ext cx="5258865" cy="4357608"/>
          </a:xfrm>
          <a:prstGeom prst="rect">
            <a:avLst/>
          </a:prstGeom>
          <a:solidFill>
            <a:srgbClr val="629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19088" t="5461" r="20299" b="38056"/>
          <a:stretch/>
        </p:blipFill>
        <p:spPr>
          <a:xfrm>
            <a:off x="0" y="1838905"/>
            <a:ext cx="6933135" cy="4357608"/>
          </a:xfrm>
          <a:prstGeom prst="rect">
            <a:avLst/>
          </a:prstGeom>
        </p:spPr>
      </p:pic>
      <p:sp>
        <p:nvSpPr>
          <p:cNvPr id="14" name="矩形 13"/>
          <p:cNvSpPr/>
          <p:nvPr/>
        </p:nvSpPr>
        <p:spPr>
          <a:xfrm>
            <a:off x="7324013" y="2272127"/>
            <a:ext cx="2339102"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核心管控理念</a:t>
            </a:r>
          </a:p>
        </p:txBody>
      </p:sp>
      <p:sp>
        <p:nvSpPr>
          <p:cNvPr id="15" name="矩形 14"/>
          <p:cNvSpPr/>
          <p:nvPr/>
        </p:nvSpPr>
        <p:spPr>
          <a:xfrm>
            <a:off x="7552731" y="3228568"/>
            <a:ext cx="3721520" cy="1200329"/>
          </a:xfrm>
          <a:prstGeom prst="rect">
            <a:avLst/>
          </a:prstGeom>
        </p:spPr>
        <p:txBody>
          <a:bodyPr wrap="square">
            <a:spAutoFit/>
          </a:bodyPr>
          <a:lstStyle/>
          <a:p>
            <a:pPr marL="342900" lvl="0" indent="-342900">
              <a:buFont typeface="Wingdings" panose="05000000000000000000" pitchFamily="2" charset="2"/>
              <a:buChar char="ü"/>
            </a:pPr>
            <a:r>
              <a:rPr lang="zh-CN" altLang="en-US" sz="2400" b="1" dirty="0">
                <a:solidFill>
                  <a:schemeClr val="bg1"/>
                </a:solidFill>
                <a:latin typeface="微软雅黑" panose="020B0503020204020204" pitchFamily="34" charset="-122"/>
                <a:ea typeface="微软雅黑" panose="020B0503020204020204" pitchFamily="34" charset="-122"/>
              </a:rPr>
              <a:t>全过程精细化管理思路</a:t>
            </a:r>
          </a:p>
          <a:p>
            <a:pPr marL="342900" lvl="0" indent="-342900">
              <a:buFont typeface="Wingdings" panose="05000000000000000000" pitchFamily="2" charset="2"/>
              <a:buChar char="ü"/>
            </a:pPr>
            <a:endParaRPr lang="zh-CN" altLang="en-US" sz="2400" b="1" dirty="0">
              <a:solidFill>
                <a:schemeClr val="bg1"/>
              </a:solidFill>
              <a:latin typeface="微软雅黑" panose="020B0503020204020204" pitchFamily="34" charset="-122"/>
              <a:ea typeface="微软雅黑" panose="020B0503020204020204" pitchFamily="34" charset="-122"/>
            </a:endParaRPr>
          </a:p>
          <a:p>
            <a:pPr marL="342900" lvl="0" indent="-342900">
              <a:buFont typeface="Wingdings" panose="05000000000000000000" pitchFamily="2" charset="2"/>
              <a:buChar char="ü"/>
            </a:pPr>
            <a:r>
              <a:rPr lang="zh-CN" altLang="en-US" sz="2400" b="1" dirty="0">
                <a:solidFill>
                  <a:schemeClr val="bg1"/>
                </a:solidFill>
                <a:latin typeface="微软雅黑" panose="020B0503020204020204" pitchFamily="34" charset="-122"/>
                <a:ea typeface="微软雅黑" panose="020B0503020204020204" pitchFamily="34" charset="-122"/>
              </a:rPr>
              <a:t>开放型监管模式</a:t>
            </a:r>
          </a:p>
        </p:txBody>
      </p:sp>
    </p:spTree>
    <p:extLst>
      <p:ext uri="{BB962C8B-B14F-4D97-AF65-F5344CB8AC3E}">
        <p14:creationId xmlns:p14="http://schemas.microsoft.com/office/powerpoint/2010/main" val="170515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7546772" y="5499292"/>
            <a:ext cx="1344880" cy="431187"/>
            <a:chOff x="7517082" y="914399"/>
            <a:chExt cx="1344880" cy="431187"/>
          </a:xfrm>
          <a:effectLst>
            <a:outerShdw blurRad="50800" dist="38100" dir="2700000" algn="tl" rotWithShape="0">
              <a:prstClr val="black">
                <a:alpha val="40000"/>
              </a:prstClr>
            </a:outerShdw>
          </a:effectLst>
        </p:grpSpPr>
        <p:sp>
          <p:nvSpPr>
            <p:cNvPr id="48" name="等腰三角形 41"/>
            <p:cNvSpPr/>
            <p:nvPr/>
          </p:nvSpPr>
          <p:spPr>
            <a:xfrm rot="16200000">
              <a:off x="7634153" y="852207"/>
              <a:ext cx="324000" cy="558141"/>
            </a:xfrm>
            <a:custGeom>
              <a:avLst/>
              <a:gdLst>
                <a:gd name="connsiteX0" fmla="*/ 0 w 324000"/>
                <a:gd name="connsiteY0" fmla="*/ 558141 h 558141"/>
                <a:gd name="connsiteX1" fmla="*/ 162000 w 324000"/>
                <a:gd name="connsiteY1" fmla="*/ 0 h 558141"/>
                <a:gd name="connsiteX2" fmla="*/ 324000 w 324000"/>
                <a:gd name="connsiteY2" fmla="*/ 558141 h 558141"/>
                <a:gd name="connsiteX3" fmla="*/ 0 w 324000"/>
                <a:gd name="connsiteY3" fmla="*/ 558141 h 558141"/>
                <a:gd name="connsiteX0" fmla="*/ 0 w 324000"/>
                <a:gd name="connsiteY0" fmla="*/ 558141 h 558141"/>
                <a:gd name="connsiteX1" fmla="*/ 162000 w 324000"/>
                <a:gd name="connsiteY1" fmla="*/ 0 h 558141"/>
                <a:gd name="connsiteX2" fmla="*/ 248250 w 324000"/>
                <a:gd name="connsiteY2" fmla="*/ 320636 h 558141"/>
                <a:gd name="connsiteX3" fmla="*/ 324000 w 324000"/>
                <a:gd name="connsiteY3" fmla="*/ 558141 h 558141"/>
                <a:gd name="connsiteX4" fmla="*/ 0 w 324000"/>
                <a:gd name="connsiteY4" fmla="*/ 558141 h 558141"/>
                <a:gd name="connsiteX0" fmla="*/ 0 w 324000"/>
                <a:gd name="connsiteY0" fmla="*/ 558141 h 558141"/>
                <a:gd name="connsiteX1" fmla="*/ 81995 w 324000"/>
                <a:gd name="connsiteY1" fmla="*/ 320636 h 558141"/>
                <a:gd name="connsiteX2" fmla="*/ 162000 w 324000"/>
                <a:gd name="connsiteY2" fmla="*/ 0 h 558141"/>
                <a:gd name="connsiteX3" fmla="*/ 248250 w 324000"/>
                <a:gd name="connsiteY3" fmla="*/ 320636 h 558141"/>
                <a:gd name="connsiteX4" fmla="*/ 324000 w 324000"/>
                <a:gd name="connsiteY4" fmla="*/ 558141 h 558141"/>
                <a:gd name="connsiteX5" fmla="*/ 0 w 324000"/>
                <a:gd name="connsiteY5" fmla="*/ 558141 h 55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 h="558141">
                  <a:moveTo>
                    <a:pt x="0" y="558141"/>
                  </a:moveTo>
                  <a:cubicBezTo>
                    <a:pt x="19415" y="478972"/>
                    <a:pt x="62580" y="399805"/>
                    <a:pt x="81995" y="320636"/>
                  </a:cubicBezTo>
                  <a:lnTo>
                    <a:pt x="162000" y="0"/>
                  </a:lnTo>
                  <a:cubicBezTo>
                    <a:pt x="190750" y="95002"/>
                    <a:pt x="219500" y="225634"/>
                    <a:pt x="248250" y="320636"/>
                  </a:cubicBezTo>
                  <a:lnTo>
                    <a:pt x="324000" y="558141"/>
                  </a:lnTo>
                  <a:lnTo>
                    <a:pt x="0" y="55814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882247" y="914399"/>
              <a:ext cx="979715" cy="4311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7555678" y="3558882"/>
            <a:ext cx="1344880" cy="431187"/>
            <a:chOff x="7517082" y="914399"/>
            <a:chExt cx="1344880" cy="431187"/>
          </a:xfrm>
          <a:effectLst>
            <a:outerShdw blurRad="50800" dist="38100" dir="2700000" algn="tl" rotWithShape="0">
              <a:prstClr val="black">
                <a:alpha val="40000"/>
              </a:prstClr>
            </a:outerShdw>
          </a:effectLst>
        </p:grpSpPr>
        <p:sp>
          <p:nvSpPr>
            <p:cNvPr id="45" name="等腰三角形 41"/>
            <p:cNvSpPr/>
            <p:nvPr/>
          </p:nvSpPr>
          <p:spPr>
            <a:xfrm rot="16200000">
              <a:off x="7634153" y="852207"/>
              <a:ext cx="324000" cy="558141"/>
            </a:xfrm>
            <a:custGeom>
              <a:avLst/>
              <a:gdLst>
                <a:gd name="connsiteX0" fmla="*/ 0 w 324000"/>
                <a:gd name="connsiteY0" fmla="*/ 558141 h 558141"/>
                <a:gd name="connsiteX1" fmla="*/ 162000 w 324000"/>
                <a:gd name="connsiteY1" fmla="*/ 0 h 558141"/>
                <a:gd name="connsiteX2" fmla="*/ 324000 w 324000"/>
                <a:gd name="connsiteY2" fmla="*/ 558141 h 558141"/>
                <a:gd name="connsiteX3" fmla="*/ 0 w 324000"/>
                <a:gd name="connsiteY3" fmla="*/ 558141 h 558141"/>
                <a:gd name="connsiteX0" fmla="*/ 0 w 324000"/>
                <a:gd name="connsiteY0" fmla="*/ 558141 h 558141"/>
                <a:gd name="connsiteX1" fmla="*/ 162000 w 324000"/>
                <a:gd name="connsiteY1" fmla="*/ 0 h 558141"/>
                <a:gd name="connsiteX2" fmla="*/ 248250 w 324000"/>
                <a:gd name="connsiteY2" fmla="*/ 320636 h 558141"/>
                <a:gd name="connsiteX3" fmla="*/ 324000 w 324000"/>
                <a:gd name="connsiteY3" fmla="*/ 558141 h 558141"/>
                <a:gd name="connsiteX4" fmla="*/ 0 w 324000"/>
                <a:gd name="connsiteY4" fmla="*/ 558141 h 558141"/>
                <a:gd name="connsiteX0" fmla="*/ 0 w 324000"/>
                <a:gd name="connsiteY0" fmla="*/ 558141 h 558141"/>
                <a:gd name="connsiteX1" fmla="*/ 81995 w 324000"/>
                <a:gd name="connsiteY1" fmla="*/ 320636 h 558141"/>
                <a:gd name="connsiteX2" fmla="*/ 162000 w 324000"/>
                <a:gd name="connsiteY2" fmla="*/ 0 h 558141"/>
                <a:gd name="connsiteX3" fmla="*/ 248250 w 324000"/>
                <a:gd name="connsiteY3" fmla="*/ 320636 h 558141"/>
                <a:gd name="connsiteX4" fmla="*/ 324000 w 324000"/>
                <a:gd name="connsiteY4" fmla="*/ 558141 h 558141"/>
                <a:gd name="connsiteX5" fmla="*/ 0 w 324000"/>
                <a:gd name="connsiteY5" fmla="*/ 558141 h 55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 h="558141">
                  <a:moveTo>
                    <a:pt x="0" y="558141"/>
                  </a:moveTo>
                  <a:cubicBezTo>
                    <a:pt x="19415" y="478972"/>
                    <a:pt x="62580" y="399805"/>
                    <a:pt x="81995" y="320636"/>
                  </a:cubicBezTo>
                  <a:lnTo>
                    <a:pt x="162000" y="0"/>
                  </a:lnTo>
                  <a:cubicBezTo>
                    <a:pt x="190750" y="95002"/>
                    <a:pt x="219500" y="225634"/>
                    <a:pt x="248250" y="320636"/>
                  </a:cubicBezTo>
                  <a:lnTo>
                    <a:pt x="324000" y="558141"/>
                  </a:lnTo>
                  <a:lnTo>
                    <a:pt x="0" y="55814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882247" y="914399"/>
              <a:ext cx="979715" cy="4311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7528957" y="1310875"/>
            <a:ext cx="1344880" cy="431187"/>
            <a:chOff x="7517082" y="914399"/>
            <a:chExt cx="1344880" cy="431187"/>
          </a:xfrm>
          <a:effectLst>
            <a:outerShdw blurRad="50800" dist="38100" dir="2700000" algn="tl" rotWithShape="0">
              <a:prstClr val="black">
                <a:alpha val="40000"/>
              </a:prstClr>
            </a:outerShdw>
          </a:effectLst>
        </p:grpSpPr>
        <p:sp>
          <p:nvSpPr>
            <p:cNvPr id="42" name="等腰三角形 41"/>
            <p:cNvSpPr/>
            <p:nvPr/>
          </p:nvSpPr>
          <p:spPr>
            <a:xfrm rot="16200000">
              <a:off x="7634153" y="852207"/>
              <a:ext cx="324000" cy="558141"/>
            </a:xfrm>
            <a:custGeom>
              <a:avLst/>
              <a:gdLst>
                <a:gd name="connsiteX0" fmla="*/ 0 w 324000"/>
                <a:gd name="connsiteY0" fmla="*/ 558141 h 558141"/>
                <a:gd name="connsiteX1" fmla="*/ 162000 w 324000"/>
                <a:gd name="connsiteY1" fmla="*/ 0 h 558141"/>
                <a:gd name="connsiteX2" fmla="*/ 324000 w 324000"/>
                <a:gd name="connsiteY2" fmla="*/ 558141 h 558141"/>
                <a:gd name="connsiteX3" fmla="*/ 0 w 324000"/>
                <a:gd name="connsiteY3" fmla="*/ 558141 h 558141"/>
                <a:gd name="connsiteX0" fmla="*/ 0 w 324000"/>
                <a:gd name="connsiteY0" fmla="*/ 558141 h 558141"/>
                <a:gd name="connsiteX1" fmla="*/ 162000 w 324000"/>
                <a:gd name="connsiteY1" fmla="*/ 0 h 558141"/>
                <a:gd name="connsiteX2" fmla="*/ 248250 w 324000"/>
                <a:gd name="connsiteY2" fmla="*/ 320636 h 558141"/>
                <a:gd name="connsiteX3" fmla="*/ 324000 w 324000"/>
                <a:gd name="connsiteY3" fmla="*/ 558141 h 558141"/>
                <a:gd name="connsiteX4" fmla="*/ 0 w 324000"/>
                <a:gd name="connsiteY4" fmla="*/ 558141 h 558141"/>
                <a:gd name="connsiteX0" fmla="*/ 0 w 324000"/>
                <a:gd name="connsiteY0" fmla="*/ 558141 h 558141"/>
                <a:gd name="connsiteX1" fmla="*/ 81995 w 324000"/>
                <a:gd name="connsiteY1" fmla="*/ 320636 h 558141"/>
                <a:gd name="connsiteX2" fmla="*/ 162000 w 324000"/>
                <a:gd name="connsiteY2" fmla="*/ 0 h 558141"/>
                <a:gd name="connsiteX3" fmla="*/ 248250 w 324000"/>
                <a:gd name="connsiteY3" fmla="*/ 320636 h 558141"/>
                <a:gd name="connsiteX4" fmla="*/ 324000 w 324000"/>
                <a:gd name="connsiteY4" fmla="*/ 558141 h 558141"/>
                <a:gd name="connsiteX5" fmla="*/ 0 w 324000"/>
                <a:gd name="connsiteY5" fmla="*/ 558141 h 55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 h="558141">
                  <a:moveTo>
                    <a:pt x="0" y="558141"/>
                  </a:moveTo>
                  <a:cubicBezTo>
                    <a:pt x="19415" y="478972"/>
                    <a:pt x="62580" y="399805"/>
                    <a:pt x="81995" y="320636"/>
                  </a:cubicBezTo>
                  <a:lnTo>
                    <a:pt x="162000" y="0"/>
                  </a:lnTo>
                  <a:cubicBezTo>
                    <a:pt x="190750" y="95002"/>
                    <a:pt x="219500" y="225634"/>
                    <a:pt x="248250" y="320636"/>
                  </a:cubicBezTo>
                  <a:lnTo>
                    <a:pt x="324000" y="558141"/>
                  </a:lnTo>
                  <a:lnTo>
                    <a:pt x="0" y="55814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882247" y="914399"/>
              <a:ext cx="979715" cy="4311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72746" y="1730189"/>
            <a:ext cx="6394385" cy="4666823"/>
            <a:chOff x="572746" y="1381213"/>
            <a:chExt cx="6394385" cy="4666823"/>
          </a:xfrm>
        </p:grpSpPr>
        <p:sp>
          <p:nvSpPr>
            <p:cNvPr id="2" name="Freeform 5"/>
            <p:cNvSpPr>
              <a:spLocks/>
            </p:cNvSpPr>
            <p:nvPr/>
          </p:nvSpPr>
          <p:spPr bwMode="auto">
            <a:xfrm>
              <a:off x="572746" y="1381213"/>
              <a:ext cx="6394385" cy="4473318"/>
            </a:xfrm>
            <a:custGeom>
              <a:avLst/>
              <a:gdLst>
                <a:gd name="T0" fmla="*/ 91 w 466"/>
                <a:gd name="T1" fmla="*/ 57 h 296"/>
                <a:gd name="T2" fmla="*/ 68 w 466"/>
                <a:gd name="T3" fmla="*/ 71 h 296"/>
                <a:gd name="T4" fmla="*/ 63 w 466"/>
                <a:gd name="T5" fmla="*/ 81 h 296"/>
                <a:gd name="T6" fmla="*/ 50 w 466"/>
                <a:gd name="T7" fmla="*/ 85 h 296"/>
                <a:gd name="T8" fmla="*/ 54 w 466"/>
                <a:gd name="T9" fmla="*/ 97 h 296"/>
                <a:gd name="T10" fmla="*/ 50 w 466"/>
                <a:gd name="T11" fmla="*/ 110 h 296"/>
                <a:gd name="T12" fmla="*/ 18 w 466"/>
                <a:gd name="T13" fmla="*/ 126 h 296"/>
                <a:gd name="T14" fmla="*/ 1 w 466"/>
                <a:gd name="T15" fmla="*/ 132 h 296"/>
                <a:gd name="T16" fmla="*/ 9 w 466"/>
                <a:gd name="T17" fmla="*/ 147 h 296"/>
                <a:gd name="T18" fmla="*/ 18 w 466"/>
                <a:gd name="T19" fmla="*/ 159 h 296"/>
                <a:gd name="T20" fmla="*/ 34 w 466"/>
                <a:gd name="T21" fmla="*/ 169 h 296"/>
                <a:gd name="T22" fmla="*/ 40 w 466"/>
                <a:gd name="T23" fmla="*/ 180 h 296"/>
                <a:gd name="T24" fmla="*/ 38 w 466"/>
                <a:gd name="T25" fmla="*/ 197 h 296"/>
                <a:gd name="T26" fmla="*/ 54 w 466"/>
                <a:gd name="T27" fmla="*/ 211 h 296"/>
                <a:gd name="T28" fmla="*/ 62 w 466"/>
                <a:gd name="T29" fmla="*/ 211 h 296"/>
                <a:gd name="T30" fmla="*/ 91 w 466"/>
                <a:gd name="T31" fmla="*/ 229 h 296"/>
                <a:gd name="T32" fmla="*/ 116 w 466"/>
                <a:gd name="T33" fmla="*/ 232 h 296"/>
                <a:gd name="T34" fmla="*/ 135 w 466"/>
                <a:gd name="T35" fmla="*/ 230 h 296"/>
                <a:gd name="T36" fmla="*/ 150 w 466"/>
                <a:gd name="T37" fmla="*/ 224 h 296"/>
                <a:gd name="T38" fmla="*/ 163 w 466"/>
                <a:gd name="T39" fmla="*/ 220 h 296"/>
                <a:gd name="T40" fmla="*/ 174 w 466"/>
                <a:gd name="T41" fmla="*/ 220 h 296"/>
                <a:gd name="T42" fmla="*/ 178 w 466"/>
                <a:gd name="T43" fmla="*/ 227 h 296"/>
                <a:gd name="T44" fmla="*/ 189 w 466"/>
                <a:gd name="T45" fmla="*/ 233 h 296"/>
                <a:gd name="T46" fmla="*/ 183 w 466"/>
                <a:gd name="T47" fmla="*/ 264 h 296"/>
                <a:gd name="T48" fmla="*/ 197 w 466"/>
                <a:gd name="T49" fmla="*/ 275 h 296"/>
                <a:gd name="T50" fmla="*/ 210 w 466"/>
                <a:gd name="T51" fmla="*/ 286 h 296"/>
                <a:gd name="T52" fmla="*/ 234 w 466"/>
                <a:gd name="T53" fmla="*/ 271 h 296"/>
                <a:gd name="T54" fmla="*/ 254 w 466"/>
                <a:gd name="T55" fmla="*/ 284 h 296"/>
                <a:gd name="T56" fmla="*/ 278 w 466"/>
                <a:gd name="T57" fmla="*/ 295 h 296"/>
                <a:gd name="T58" fmla="*/ 310 w 466"/>
                <a:gd name="T59" fmla="*/ 278 h 296"/>
                <a:gd name="T60" fmla="*/ 354 w 466"/>
                <a:gd name="T61" fmla="*/ 246 h 296"/>
                <a:gd name="T62" fmla="*/ 361 w 466"/>
                <a:gd name="T63" fmla="*/ 213 h 296"/>
                <a:gd name="T64" fmla="*/ 352 w 466"/>
                <a:gd name="T65" fmla="*/ 172 h 296"/>
                <a:gd name="T66" fmla="*/ 364 w 466"/>
                <a:gd name="T67" fmla="*/ 149 h 296"/>
                <a:gd name="T68" fmla="*/ 349 w 466"/>
                <a:gd name="T69" fmla="*/ 134 h 296"/>
                <a:gd name="T70" fmla="*/ 367 w 466"/>
                <a:gd name="T71" fmla="*/ 141 h 296"/>
                <a:gd name="T72" fmla="*/ 406 w 466"/>
                <a:gd name="T73" fmla="*/ 109 h 296"/>
                <a:gd name="T74" fmla="*/ 432 w 466"/>
                <a:gd name="T75" fmla="*/ 97 h 296"/>
                <a:gd name="T76" fmla="*/ 441 w 466"/>
                <a:gd name="T77" fmla="*/ 92 h 296"/>
                <a:gd name="T78" fmla="*/ 452 w 466"/>
                <a:gd name="T79" fmla="*/ 77 h 296"/>
                <a:gd name="T80" fmla="*/ 466 w 466"/>
                <a:gd name="T81" fmla="*/ 52 h 296"/>
                <a:gd name="T82" fmla="*/ 436 w 466"/>
                <a:gd name="T83" fmla="*/ 50 h 296"/>
                <a:gd name="T84" fmla="*/ 408 w 466"/>
                <a:gd name="T85" fmla="*/ 22 h 296"/>
                <a:gd name="T86" fmla="*/ 360 w 466"/>
                <a:gd name="T87" fmla="*/ 6 h 296"/>
                <a:gd name="T88" fmla="*/ 346 w 466"/>
                <a:gd name="T89" fmla="*/ 36 h 296"/>
                <a:gd name="T90" fmla="*/ 321 w 466"/>
                <a:gd name="T91" fmla="*/ 50 h 296"/>
                <a:gd name="T92" fmla="*/ 343 w 466"/>
                <a:gd name="T93" fmla="*/ 51 h 296"/>
                <a:gd name="T94" fmla="*/ 355 w 466"/>
                <a:gd name="T95" fmla="*/ 66 h 296"/>
                <a:gd name="T96" fmla="*/ 317 w 466"/>
                <a:gd name="T97" fmla="*/ 79 h 296"/>
                <a:gd name="T98" fmla="*/ 294 w 466"/>
                <a:gd name="T99" fmla="*/ 83 h 296"/>
                <a:gd name="T100" fmla="*/ 278 w 466"/>
                <a:gd name="T101" fmla="*/ 106 h 296"/>
                <a:gd name="T102" fmla="*/ 218 w 466"/>
                <a:gd name="T103" fmla="*/ 109 h 296"/>
                <a:gd name="T104" fmla="*/ 183 w 466"/>
                <a:gd name="T105" fmla="*/ 105 h 296"/>
                <a:gd name="T106" fmla="*/ 132 w 466"/>
                <a:gd name="T107" fmla="*/ 82 h 296"/>
                <a:gd name="T108" fmla="*/ 124 w 466"/>
                <a:gd name="T109" fmla="*/ 5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296">
                  <a:moveTo>
                    <a:pt x="105" y="43"/>
                  </a:moveTo>
                  <a:cubicBezTo>
                    <a:pt x="105" y="43"/>
                    <a:pt x="104" y="43"/>
                    <a:pt x="104" y="43"/>
                  </a:cubicBezTo>
                  <a:cubicBezTo>
                    <a:pt x="103" y="44"/>
                    <a:pt x="101" y="45"/>
                    <a:pt x="100" y="47"/>
                  </a:cubicBezTo>
                  <a:cubicBezTo>
                    <a:pt x="98" y="48"/>
                    <a:pt x="96" y="49"/>
                    <a:pt x="95" y="50"/>
                  </a:cubicBezTo>
                  <a:cubicBezTo>
                    <a:pt x="94" y="50"/>
                    <a:pt x="93" y="51"/>
                    <a:pt x="92" y="53"/>
                  </a:cubicBezTo>
                  <a:cubicBezTo>
                    <a:pt x="92" y="55"/>
                    <a:pt x="92" y="56"/>
                    <a:pt x="91" y="57"/>
                  </a:cubicBezTo>
                  <a:cubicBezTo>
                    <a:pt x="91" y="59"/>
                    <a:pt x="90" y="60"/>
                    <a:pt x="88" y="62"/>
                  </a:cubicBezTo>
                  <a:cubicBezTo>
                    <a:pt x="86" y="64"/>
                    <a:pt x="84" y="64"/>
                    <a:pt x="82" y="64"/>
                  </a:cubicBezTo>
                  <a:cubicBezTo>
                    <a:pt x="79" y="64"/>
                    <a:pt x="77" y="64"/>
                    <a:pt x="75" y="63"/>
                  </a:cubicBezTo>
                  <a:cubicBezTo>
                    <a:pt x="74" y="63"/>
                    <a:pt x="72" y="63"/>
                    <a:pt x="71" y="62"/>
                  </a:cubicBezTo>
                  <a:cubicBezTo>
                    <a:pt x="71" y="63"/>
                    <a:pt x="71" y="63"/>
                    <a:pt x="71" y="64"/>
                  </a:cubicBezTo>
                  <a:cubicBezTo>
                    <a:pt x="71" y="65"/>
                    <a:pt x="71" y="68"/>
                    <a:pt x="68" y="71"/>
                  </a:cubicBezTo>
                  <a:cubicBezTo>
                    <a:pt x="67" y="72"/>
                    <a:pt x="67" y="72"/>
                    <a:pt x="67" y="72"/>
                  </a:cubicBezTo>
                  <a:cubicBezTo>
                    <a:pt x="67" y="73"/>
                    <a:pt x="68" y="74"/>
                    <a:pt x="68" y="75"/>
                  </a:cubicBezTo>
                  <a:cubicBezTo>
                    <a:pt x="69" y="76"/>
                    <a:pt x="70" y="77"/>
                    <a:pt x="70" y="79"/>
                  </a:cubicBezTo>
                  <a:cubicBezTo>
                    <a:pt x="70" y="80"/>
                    <a:pt x="69" y="81"/>
                    <a:pt x="69" y="81"/>
                  </a:cubicBezTo>
                  <a:cubicBezTo>
                    <a:pt x="68" y="82"/>
                    <a:pt x="67" y="82"/>
                    <a:pt x="66" y="82"/>
                  </a:cubicBezTo>
                  <a:cubicBezTo>
                    <a:pt x="65" y="82"/>
                    <a:pt x="64" y="82"/>
                    <a:pt x="63" y="81"/>
                  </a:cubicBezTo>
                  <a:cubicBezTo>
                    <a:pt x="61" y="81"/>
                    <a:pt x="60" y="81"/>
                    <a:pt x="60" y="81"/>
                  </a:cubicBezTo>
                  <a:cubicBezTo>
                    <a:pt x="59" y="81"/>
                    <a:pt x="59" y="81"/>
                    <a:pt x="58" y="81"/>
                  </a:cubicBezTo>
                  <a:cubicBezTo>
                    <a:pt x="56" y="81"/>
                    <a:pt x="53" y="81"/>
                    <a:pt x="50" y="82"/>
                  </a:cubicBezTo>
                  <a:cubicBezTo>
                    <a:pt x="50" y="83"/>
                    <a:pt x="50" y="83"/>
                    <a:pt x="50" y="83"/>
                  </a:cubicBezTo>
                  <a:cubicBezTo>
                    <a:pt x="50" y="83"/>
                    <a:pt x="50" y="84"/>
                    <a:pt x="50" y="85"/>
                  </a:cubicBezTo>
                  <a:cubicBezTo>
                    <a:pt x="50" y="85"/>
                    <a:pt x="50" y="85"/>
                    <a:pt x="50" y="85"/>
                  </a:cubicBezTo>
                  <a:cubicBezTo>
                    <a:pt x="50" y="85"/>
                    <a:pt x="50" y="85"/>
                    <a:pt x="51" y="85"/>
                  </a:cubicBezTo>
                  <a:cubicBezTo>
                    <a:pt x="51" y="86"/>
                    <a:pt x="51" y="87"/>
                    <a:pt x="51" y="87"/>
                  </a:cubicBezTo>
                  <a:cubicBezTo>
                    <a:pt x="52" y="89"/>
                    <a:pt x="53" y="90"/>
                    <a:pt x="54" y="92"/>
                  </a:cubicBezTo>
                  <a:cubicBezTo>
                    <a:pt x="54" y="93"/>
                    <a:pt x="55" y="94"/>
                    <a:pt x="55" y="95"/>
                  </a:cubicBezTo>
                  <a:cubicBezTo>
                    <a:pt x="55" y="96"/>
                    <a:pt x="55" y="97"/>
                    <a:pt x="54" y="97"/>
                  </a:cubicBezTo>
                  <a:cubicBezTo>
                    <a:pt x="54" y="97"/>
                    <a:pt x="54" y="97"/>
                    <a:pt x="54" y="97"/>
                  </a:cubicBezTo>
                  <a:cubicBezTo>
                    <a:pt x="54" y="97"/>
                    <a:pt x="54" y="97"/>
                    <a:pt x="54" y="98"/>
                  </a:cubicBezTo>
                  <a:cubicBezTo>
                    <a:pt x="54" y="98"/>
                    <a:pt x="54" y="98"/>
                    <a:pt x="54" y="98"/>
                  </a:cubicBezTo>
                  <a:cubicBezTo>
                    <a:pt x="53" y="99"/>
                    <a:pt x="53" y="100"/>
                    <a:pt x="53" y="101"/>
                  </a:cubicBezTo>
                  <a:cubicBezTo>
                    <a:pt x="53" y="103"/>
                    <a:pt x="53" y="105"/>
                    <a:pt x="53" y="106"/>
                  </a:cubicBezTo>
                  <a:cubicBezTo>
                    <a:pt x="53" y="108"/>
                    <a:pt x="52" y="108"/>
                    <a:pt x="51" y="109"/>
                  </a:cubicBezTo>
                  <a:cubicBezTo>
                    <a:pt x="51" y="109"/>
                    <a:pt x="50" y="110"/>
                    <a:pt x="50" y="110"/>
                  </a:cubicBezTo>
                  <a:cubicBezTo>
                    <a:pt x="48" y="111"/>
                    <a:pt x="46" y="112"/>
                    <a:pt x="44" y="113"/>
                  </a:cubicBezTo>
                  <a:cubicBezTo>
                    <a:pt x="41" y="115"/>
                    <a:pt x="36" y="116"/>
                    <a:pt x="35" y="117"/>
                  </a:cubicBezTo>
                  <a:cubicBezTo>
                    <a:pt x="33" y="118"/>
                    <a:pt x="32" y="119"/>
                    <a:pt x="30" y="119"/>
                  </a:cubicBezTo>
                  <a:cubicBezTo>
                    <a:pt x="29" y="120"/>
                    <a:pt x="27" y="120"/>
                    <a:pt x="26" y="120"/>
                  </a:cubicBezTo>
                  <a:cubicBezTo>
                    <a:pt x="25" y="120"/>
                    <a:pt x="25" y="120"/>
                    <a:pt x="24" y="121"/>
                  </a:cubicBezTo>
                  <a:cubicBezTo>
                    <a:pt x="23" y="122"/>
                    <a:pt x="21" y="124"/>
                    <a:pt x="18" y="126"/>
                  </a:cubicBezTo>
                  <a:cubicBezTo>
                    <a:pt x="17" y="127"/>
                    <a:pt x="16" y="128"/>
                    <a:pt x="14" y="128"/>
                  </a:cubicBezTo>
                  <a:cubicBezTo>
                    <a:pt x="13" y="128"/>
                    <a:pt x="12" y="127"/>
                    <a:pt x="11" y="126"/>
                  </a:cubicBezTo>
                  <a:cubicBezTo>
                    <a:pt x="11" y="126"/>
                    <a:pt x="11" y="125"/>
                    <a:pt x="10" y="125"/>
                  </a:cubicBezTo>
                  <a:cubicBezTo>
                    <a:pt x="10" y="124"/>
                    <a:pt x="10" y="125"/>
                    <a:pt x="9" y="124"/>
                  </a:cubicBezTo>
                  <a:cubicBezTo>
                    <a:pt x="8" y="124"/>
                    <a:pt x="7" y="125"/>
                    <a:pt x="5" y="127"/>
                  </a:cubicBezTo>
                  <a:cubicBezTo>
                    <a:pt x="4" y="128"/>
                    <a:pt x="2" y="130"/>
                    <a:pt x="1" y="132"/>
                  </a:cubicBezTo>
                  <a:cubicBezTo>
                    <a:pt x="0" y="132"/>
                    <a:pt x="0" y="133"/>
                    <a:pt x="0" y="134"/>
                  </a:cubicBezTo>
                  <a:cubicBezTo>
                    <a:pt x="0" y="136"/>
                    <a:pt x="0" y="137"/>
                    <a:pt x="2" y="137"/>
                  </a:cubicBezTo>
                  <a:cubicBezTo>
                    <a:pt x="3" y="137"/>
                    <a:pt x="4" y="138"/>
                    <a:pt x="5" y="138"/>
                  </a:cubicBezTo>
                  <a:cubicBezTo>
                    <a:pt x="5" y="138"/>
                    <a:pt x="6" y="139"/>
                    <a:pt x="7" y="140"/>
                  </a:cubicBezTo>
                  <a:cubicBezTo>
                    <a:pt x="7" y="141"/>
                    <a:pt x="7" y="142"/>
                    <a:pt x="8" y="144"/>
                  </a:cubicBezTo>
                  <a:cubicBezTo>
                    <a:pt x="9" y="145"/>
                    <a:pt x="9" y="146"/>
                    <a:pt x="9" y="147"/>
                  </a:cubicBezTo>
                  <a:cubicBezTo>
                    <a:pt x="9" y="148"/>
                    <a:pt x="8" y="150"/>
                    <a:pt x="8" y="151"/>
                  </a:cubicBezTo>
                  <a:cubicBezTo>
                    <a:pt x="8" y="151"/>
                    <a:pt x="8" y="152"/>
                    <a:pt x="7" y="152"/>
                  </a:cubicBezTo>
                  <a:cubicBezTo>
                    <a:pt x="8" y="152"/>
                    <a:pt x="8" y="152"/>
                    <a:pt x="8" y="152"/>
                  </a:cubicBezTo>
                  <a:cubicBezTo>
                    <a:pt x="10" y="153"/>
                    <a:pt x="11" y="154"/>
                    <a:pt x="12" y="154"/>
                  </a:cubicBezTo>
                  <a:cubicBezTo>
                    <a:pt x="14" y="155"/>
                    <a:pt x="15" y="156"/>
                    <a:pt x="16" y="157"/>
                  </a:cubicBezTo>
                  <a:cubicBezTo>
                    <a:pt x="17" y="158"/>
                    <a:pt x="18" y="159"/>
                    <a:pt x="18" y="159"/>
                  </a:cubicBezTo>
                  <a:cubicBezTo>
                    <a:pt x="18" y="160"/>
                    <a:pt x="18" y="161"/>
                    <a:pt x="18" y="161"/>
                  </a:cubicBezTo>
                  <a:cubicBezTo>
                    <a:pt x="18" y="162"/>
                    <a:pt x="18" y="161"/>
                    <a:pt x="20" y="163"/>
                  </a:cubicBezTo>
                  <a:cubicBezTo>
                    <a:pt x="22" y="165"/>
                    <a:pt x="22" y="165"/>
                    <a:pt x="25" y="165"/>
                  </a:cubicBezTo>
                  <a:cubicBezTo>
                    <a:pt x="26" y="165"/>
                    <a:pt x="27" y="165"/>
                    <a:pt x="29" y="165"/>
                  </a:cubicBezTo>
                  <a:cubicBezTo>
                    <a:pt x="30" y="165"/>
                    <a:pt x="31" y="165"/>
                    <a:pt x="32" y="166"/>
                  </a:cubicBezTo>
                  <a:cubicBezTo>
                    <a:pt x="34" y="167"/>
                    <a:pt x="34" y="168"/>
                    <a:pt x="34" y="169"/>
                  </a:cubicBezTo>
                  <a:cubicBezTo>
                    <a:pt x="35" y="171"/>
                    <a:pt x="35" y="172"/>
                    <a:pt x="36" y="173"/>
                  </a:cubicBezTo>
                  <a:cubicBezTo>
                    <a:pt x="38" y="175"/>
                    <a:pt x="39" y="175"/>
                    <a:pt x="39" y="176"/>
                  </a:cubicBezTo>
                  <a:cubicBezTo>
                    <a:pt x="40" y="177"/>
                    <a:pt x="40" y="177"/>
                    <a:pt x="40" y="178"/>
                  </a:cubicBezTo>
                  <a:cubicBezTo>
                    <a:pt x="40" y="178"/>
                    <a:pt x="40" y="178"/>
                    <a:pt x="40" y="179"/>
                  </a:cubicBezTo>
                  <a:cubicBezTo>
                    <a:pt x="40" y="179"/>
                    <a:pt x="40" y="179"/>
                    <a:pt x="40" y="179"/>
                  </a:cubicBezTo>
                  <a:cubicBezTo>
                    <a:pt x="40" y="179"/>
                    <a:pt x="40" y="179"/>
                    <a:pt x="40" y="180"/>
                  </a:cubicBezTo>
                  <a:cubicBezTo>
                    <a:pt x="40" y="180"/>
                    <a:pt x="40" y="181"/>
                    <a:pt x="41" y="182"/>
                  </a:cubicBezTo>
                  <a:cubicBezTo>
                    <a:pt x="41" y="184"/>
                    <a:pt x="42" y="186"/>
                    <a:pt x="43" y="188"/>
                  </a:cubicBezTo>
                  <a:cubicBezTo>
                    <a:pt x="44" y="189"/>
                    <a:pt x="44" y="190"/>
                    <a:pt x="44" y="191"/>
                  </a:cubicBezTo>
                  <a:cubicBezTo>
                    <a:pt x="44" y="193"/>
                    <a:pt x="42" y="194"/>
                    <a:pt x="41" y="195"/>
                  </a:cubicBezTo>
                  <a:cubicBezTo>
                    <a:pt x="40" y="195"/>
                    <a:pt x="39" y="196"/>
                    <a:pt x="38" y="196"/>
                  </a:cubicBezTo>
                  <a:cubicBezTo>
                    <a:pt x="38" y="196"/>
                    <a:pt x="38" y="196"/>
                    <a:pt x="38" y="197"/>
                  </a:cubicBezTo>
                  <a:cubicBezTo>
                    <a:pt x="38" y="197"/>
                    <a:pt x="38" y="197"/>
                    <a:pt x="38" y="197"/>
                  </a:cubicBezTo>
                  <a:cubicBezTo>
                    <a:pt x="38" y="197"/>
                    <a:pt x="38" y="197"/>
                    <a:pt x="38" y="198"/>
                  </a:cubicBezTo>
                  <a:cubicBezTo>
                    <a:pt x="38" y="198"/>
                    <a:pt x="38" y="199"/>
                    <a:pt x="39" y="200"/>
                  </a:cubicBezTo>
                  <a:cubicBezTo>
                    <a:pt x="40" y="201"/>
                    <a:pt x="41" y="202"/>
                    <a:pt x="41" y="203"/>
                  </a:cubicBezTo>
                  <a:cubicBezTo>
                    <a:pt x="42" y="204"/>
                    <a:pt x="50" y="209"/>
                    <a:pt x="53" y="211"/>
                  </a:cubicBezTo>
                  <a:cubicBezTo>
                    <a:pt x="53" y="211"/>
                    <a:pt x="53" y="211"/>
                    <a:pt x="54" y="211"/>
                  </a:cubicBezTo>
                  <a:cubicBezTo>
                    <a:pt x="54" y="211"/>
                    <a:pt x="54" y="211"/>
                    <a:pt x="54" y="211"/>
                  </a:cubicBezTo>
                  <a:cubicBezTo>
                    <a:pt x="55" y="211"/>
                    <a:pt x="55" y="212"/>
                    <a:pt x="55" y="212"/>
                  </a:cubicBezTo>
                  <a:cubicBezTo>
                    <a:pt x="56" y="212"/>
                    <a:pt x="56" y="211"/>
                    <a:pt x="57" y="211"/>
                  </a:cubicBezTo>
                  <a:cubicBezTo>
                    <a:pt x="57" y="211"/>
                    <a:pt x="58" y="210"/>
                    <a:pt x="60" y="210"/>
                  </a:cubicBezTo>
                  <a:cubicBezTo>
                    <a:pt x="61" y="210"/>
                    <a:pt x="62" y="211"/>
                    <a:pt x="62" y="211"/>
                  </a:cubicBezTo>
                  <a:cubicBezTo>
                    <a:pt x="62" y="211"/>
                    <a:pt x="62" y="211"/>
                    <a:pt x="62" y="211"/>
                  </a:cubicBezTo>
                  <a:cubicBezTo>
                    <a:pt x="62" y="211"/>
                    <a:pt x="63" y="212"/>
                    <a:pt x="63" y="212"/>
                  </a:cubicBezTo>
                  <a:cubicBezTo>
                    <a:pt x="63" y="212"/>
                    <a:pt x="63" y="212"/>
                    <a:pt x="64" y="212"/>
                  </a:cubicBezTo>
                  <a:cubicBezTo>
                    <a:pt x="65" y="213"/>
                    <a:pt x="66" y="213"/>
                    <a:pt x="68" y="214"/>
                  </a:cubicBezTo>
                  <a:cubicBezTo>
                    <a:pt x="71" y="215"/>
                    <a:pt x="75" y="217"/>
                    <a:pt x="78" y="220"/>
                  </a:cubicBezTo>
                  <a:cubicBezTo>
                    <a:pt x="83" y="225"/>
                    <a:pt x="88" y="228"/>
                    <a:pt x="90" y="229"/>
                  </a:cubicBezTo>
                  <a:cubicBezTo>
                    <a:pt x="90" y="229"/>
                    <a:pt x="91" y="229"/>
                    <a:pt x="91" y="229"/>
                  </a:cubicBezTo>
                  <a:cubicBezTo>
                    <a:pt x="91" y="229"/>
                    <a:pt x="91" y="229"/>
                    <a:pt x="91" y="229"/>
                  </a:cubicBezTo>
                  <a:cubicBezTo>
                    <a:pt x="91" y="229"/>
                    <a:pt x="92" y="229"/>
                    <a:pt x="93" y="229"/>
                  </a:cubicBezTo>
                  <a:cubicBezTo>
                    <a:pt x="95" y="230"/>
                    <a:pt x="97" y="230"/>
                    <a:pt x="100" y="231"/>
                  </a:cubicBezTo>
                  <a:cubicBezTo>
                    <a:pt x="101" y="232"/>
                    <a:pt x="102" y="232"/>
                    <a:pt x="103" y="232"/>
                  </a:cubicBezTo>
                  <a:cubicBezTo>
                    <a:pt x="105" y="232"/>
                    <a:pt x="109" y="230"/>
                    <a:pt x="112" y="230"/>
                  </a:cubicBezTo>
                  <a:cubicBezTo>
                    <a:pt x="114" y="230"/>
                    <a:pt x="116" y="231"/>
                    <a:pt x="116" y="232"/>
                  </a:cubicBezTo>
                  <a:cubicBezTo>
                    <a:pt x="117" y="232"/>
                    <a:pt x="117" y="232"/>
                    <a:pt x="117" y="232"/>
                  </a:cubicBezTo>
                  <a:cubicBezTo>
                    <a:pt x="118" y="231"/>
                    <a:pt x="119" y="231"/>
                    <a:pt x="120" y="230"/>
                  </a:cubicBezTo>
                  <a:cubicBezTo>
                    <a:pt x="121" y="229"/>
                    <a:pt x="122" y="228"/>
                    <a:pt x="124" y="228"/>
                  </a:cubicBezTo>
                  <a:cubicBezTo>
                    <a:pt x="126" y="228"/>
                    <a:pt x="126" y="229"/>
                    <a:pt x="126" y="229"/>
                  </a:cubicBezTo>
                  <a:cubicBezTo>
                    <a:pt x="127" y="229"/>
                    <a:pt x="128" y="229"/>
                    <a:pt x="129" y="229"/>
                  </a:cubicBezTo>
                  <a:cubicBezTo>
                    <a:pt x="132" y="229"/>
                    <a:pt x="134" y="229"/>
                    <a:pt x="135" y="230"/>
                  </a:cubicBezTo>
                  <a:cubicBezTo>
                    <a:pt x="137" y="231"/>
                    <a:pt x="137" y="232"/>
                    <a:pt x="138" y="232"/>
                  </a:cubicBezTo>
                  <a:cubicBezTo>
                    <a:pt x="138" y="232"/>
                    <a:pt x="139" y="232"/>
                    <a:pt x="139" y="231"/>
                  </a:cubicBezTo>
                  <a:cubicBezTo>
                    <a:pt x="140" y="230"/>
                    <a:pt x="142" y="229"/>
                    <a:pt x="143" y="229"/>
                  </a:cubicBezTo>
                  <a:cubicBezTo>
                    <a:pt x="144" y="229"/>
                    <a:pt x="145" y="228"/>
                    <a:pt x="145" y="228"/>
                  </a:cubicBezTo>
                  <a:cubicBezTo>
                    <a:pt x="146" y="227"/>
                    <a:pt x="147" y="227"/>
                    <a:pt x="147" y="226"/>
                  </a:cubicBezTo>
                  <a:cubicBezTo>
                    <a:pt x="148" y="225"/>
                    <a:pt x="149" y="225"/>
                    <a:pt x="150" y="224"/>
                  </a:cubicBezTo>
                  <a:cubicBezTo>
                    <a:pt x="150" y="224"/>
                    <a:pt x="150" y="224"/>
                    <a:pt x="151" y="224"/>
                  </a:cubicBezTo>
                  <a:cubicBezTo>
                    <a:pt x="151" y="224"/>
                    <a:pt x="152" y="223"/>
                    <a:pt x="152" y="223"/>
                  </a:cubicBezTo>
                  <a:cubicBezTo>
                    <a:pt x="154" y="222"/>
                    <a:pt x="155" y="220"/>
                    <a:pt x="156" y="220"/>
                  </a:cubicBezTo>
                  <a:cubicBezTo>
                    <a:pt x="156" y="219"/>
                    <a:pt x="157" y="219"/>
                    <a:pt x="158" y="219"/>
                  </a:cubicBezTo>
                  <a:cubicBezTo>
                    <a:pt x="160" y="219"/>
                    <a:pt x="161" y="219"/>
                    <a:pt x="161" y="220"/>
                  </a:cubicBezTo>
                  <a:cubicBezTo>
                    <a:pt x="162" y="220"/>
                    <a:pt x="163" y="220"/>
                    <a:pt x="163" y="220"/>
                  </a:cubicBezTo>
                  <a:cubicBezTo>
                    <a:pt x="164" y="220"/>
                    <a:pt x="164" y="220"/>
                    <a:pt x="165" y="220"/>
                  </a:cubicBezTo>
                  <a:cubicBezTo>
                    <a:pt x="166" y="219"/>
                    <a:pt x="167" y="219"/>
                    <a:pt x="168" y="218"/>
                  </a:cubicBezTo>
                  <a:cubicBezTo>
                    <a:pt x="169" y="218"/>
                    <a:pt x="169" y="218"/>
                    <a:pt x="170" y="218"/>
                  </a:cubicBezTo>
                  <a:cubicBezTo>
                    <a:pt x="170" y="218"/>
                    <a:pt x="171" y="218"/>
                    <a:pt x="172" y="218"/>
                  </a:cubicBezTo>
                  <a:cubicBezTo>
                    <a:pt x="172" y="218"/>
                    <a:pt x="172" y="218"/>
                    <a:pt x="172" y="218"/>
                  </a:cubicBezTo>
                  <a:cubicBezTo>
                    <a:pt x="173" y="219"/>
                    <a:pt x="174" y="219"/>
                    <a:pt x="174" y="220"/>
                  </a:cubicBezTo>
                  <a:cubicBezTo>
                    <a:pt x="174" y="221"/>
                    <a:pt x="174" y="221"/>
                    <a:pt x="174" y="222"/>
                  </a:cubicBezTo>
                  <a:cubicBezTo>
                    <a:pt x="175" y="222"/>
                    <a:pt x="175" y="222"/>
                    <a:pt x="175" y="222"/>
                  </a:cubicBezTo>
                  <a:cubicBezTo>
                    <a:pt x="176" y="222"/>
                    <a:pt x="177" y="223"/>
                    <a:pt x="177" y="224"/>
                  </a:cubicBezTo>
                  <a:cubicBezTo>
                    <a:pt x="176" y="225"/>
                    <a:pt x="176" y="226"/>
                    <a:pt x="176" y="226"/>
                  </a:cubicBezTo>
                  <a:cubicBezTo>
                    <a:pt x="177" y="226"/>
                    <a:pt x="178" y="227"/>
                    <a:pt x="178" y="227"/>
                  </a:cubicBezTo>
                  <a:cubicBezTo>
                    <a:pt x="178" y="227"/>
                    <a:pt x="178" y="227"/>
                    <a:pt x="178" y="227"/>
                  </a:cubicBezTo>
                  <a:cubicBezTo>
                    <a:pt x="179" y="226"/>
                    <a:pt x="180" y="226"/>
                    <a:pt x="182" y="226"/>
                  </a:cubicBezTo>
                  <a:cubicBezTo>
                    <a:pt x="183" y="226"/>
                    <a:pt x="184" y="226"/>
                    <a:pt x="184" y="226"/>
                  </a:cubicBezTo>
                  <a:cubicBezTo>
                    <a:pt x="185" y="227"/>
                    <a:pt x="185" y="227"/>
                    <a:pt x="186" y="228"/>
                  </a:cubicBezTo>
                  <a:cubicBezTo>
                    <a:pt x="187" y="229"/>
                    <a:pt x="187" y="229"/>
                    <a:pt x="187" y="230"/>
                  </a:cubicBezTo>
                  <a:cubicBezTo>
                    <a:pt x="188" y="230"/>
                    <a:pt x="188" y="230"/>
                    <a:pt x="188" y="231"/>
                  </a:cubicBezTo>
                  <a:cubicBezTo>
                    <a:pt x="189" y="232"/>
                    <a:pt x="189" y="233"/>
                    <a:pt x="189" y="233"/>
                  </a:cubicBezTo>
                  <a:cubicBezTo>
                    <a:pt x="190" y="234"/>
                    <a:pt x="190" y="234"/>
                    <a:pt x="191" y="236"/>
                  </a:cubicBezTo>
                  <a:cubicBezTo>
                    <a:pt x="193" y="237"/>
                    <a:pt x="193" y="238"/>
                    <a:pt x="193" y="240"/>
                  </a:cubicBezTo>
                  <a:cubicBezTo>
                    <a:pt x="193" y="243"/>
                    <a:pt x="192" y="244"/>
                    <a:pt x="192" y="249"/>
                  </a:cubicBezTo>
                  <a:cubicBezTo>
                    <a:pt x="192" y="251"/>
                    <a:pt x="191" y="253"/>
                    <a:pt x="190" y="254"/>
                  </a:cubicBezTo>
                  <a:cubicBezTo>
                    <a:pt x="189" y="255"/>
                    <a:pt x="188" y="256"/>
                    <a:pt x="187" y="257"/>
                  </a:cubicBezTo>
                  <a:cubicBezTo>
                    <a:pt x="185" y="258"/>
                    <a:pt x="183" y="259"/>
                    <a:pt x="183" y="264"/>
                  </a:cubicBezTo>
                  <a:cubicBezTo>
                    <a:pt x="183" y="264"/>
                    <a:pt x="183" y="265"/>
                    <a:pt x="183" y="266"/>
                  </a:cubicBezTo>
                  <a:cubicBezTo>
                    <a:pt x="184" y="265"/>
                    <a:pt x="185" y="264"/>
                    <a:pt x="187" y="264"/>
                  </a:cubicBezTo>
                  <a:cubicBezTo>
                    <a:pt x="188" y="264"/>
                    <a:pt x="189" y="264"/>
                    <a:pt x="190" y="265"/>
                  </a:cubicBezTo>
                  <a:cubicBezTo>
                    <a:pt x="191" y="265"/>
                    <a:pt x="191" y="266"/>
                    <a:pt x="192" y="267"/>
                  </a:cubicBezTo>
                  <a:cubicBezTo>
                    <a:pt x="192" y="268"/>
                    <a:pt x="192" y="268"/>
                    <a:pt x="194" y="270"/>
                  </a:cubicBezTo>
                  <a:cubicBezTo>
                    <a:pt x="195" y="271"/>
                    <a:pt x="196" y="273"/>
                    <a:pt x="197" y="275"/>
                  </a:cubicBezTo>
                  <a:cubicBezTo>
                    <a:pt x="197" y="276"/>
                    <a:pt x="198" y="277"/>
                    <a:pt x="198" y="277"/>
                  </a:cubicBezTo>
                  <a:cubicBezTo>
                    <a:pt x="199" y="277"/>
                    <a:pt x="199" y="278"/>
                    <a:pt x="199" y="278"/>
                  </a:cubicBezTo>
                  <a:cubicBezTo>
                    <a:pt x="201" y="278"/>
                    <a:pt x="202" y="278"/>
                    <a:pt x="203" y="279"/>
                  </a:cubicBezTo>
                  <a:cubicBezTo>
                    <a:pt x="204" y="279"/>
                    <a:pt x="205" y="280"/>
                    <a:pt x="205" y="281"/>
                  </a:cubicBezTo>
                  <a:cubicBezTo>
                    <a:pt x="206" y="282"/>
                    <a:pt x="207" y="283"/>
                    <a:pt x="210" y="285"/>
                  </a:cubicBezTo>
                  <a:cubicBezTo>
                    <a:pt x="210" y="286"/>
                    <a:pt x="210" y="286"/>
                    <a:pt x="210" y="286"/>
                  </a:cubicBezTo>
                  <a:cubicBezTo>
                    <a:pt x="210" y="285"/>
                    <a:pt x="210" y="285"/>
                    <a:pt x="210" y="284"/>
                  </a:cubicBezTo>
                  <a:cubicBezTo>
                    <a:pt x="210" y="282"/>
                    <a:pt x="210" y="280"/>
                    <a:pt x="210" y="278"/>
                  </a:cubicBezTo>
                  <a:cubicBezTo>
                    <a:pt x="210" y="276"/>
                    <a:pt x="211" y="274"/>
                    <a:pt x="213" y="273"/>
                  </a:cubicBezTo>
                  <a:cubicBezTo>
                    <a:pt x="215" y="272"/>
                    <a:pt x="216" y="272"/>
                    <a:pt x="218" y="272"/>
                  </a:cubicBezTo>
                  <a:cubicBezTo>
                    <a:pt x="221" y="272"/>
                    <a:pt x="223" y="273"/>
                    <a:pt x="225" y="273"/>
                  </a:cubicBezTo>
                  <a:cubicBezTo>
                    <a:pt x="228" y="273"/>
                    <a:pt x="230" y="272"/>
                    <a:pt x="234" y="271"/>
                  </a:cubicBezTo>
                  <a:cubicBezTo>
                    <a:pt x="237" y="270"/>
                    <a:pt x="241" y="270"/>
                    <a:pt x="247" y="270"/>
                  </a:cubicBezTo>
                  <a:cubicBezTo>
                    <a:pt x="249" y="270"/>
                    <a:pt x="251" y="270"/>
                    <a:pt x="253" y="270"/>
                  </a:cubicBezTo>
                  <a:cubicBezTo>
                    <a:pt x="254" y="271"/>
                    <a:pt x="256" y="273"/>
                    <a:pt x="255" y="274"/>
                  </a:cubicBezTo>
                  <a:cubicBezTo>
                    <a:pt x="255" y="276"/>
                    <a:pt x="255" y="277"/>
                    <a:pt x="254" y="279"/>
                  </a:cubicBezTo>
                  <a:cubicBezTo>
                    <a:pt x="254" y="280"/>
                    <a:pt x="253" y="281"/>
                    <a:pt x="253" y="282"/>
                  </a:cubicBezTo>
                  <a:cubicBezTo>
                    <a:pt x="253" y="283"/>
                    <a:pt x="253" y="283"/>
                    <a:pt x="254" y="284"/>
                  </a:cubicBezTo>
                  <a:cubicBezTo>
                    <a:pt x="254" y="284"/>
                    <a:pt x="255" y="285"/>
                    <a:pt x="257" y="285"/>
                  </a:cubicBezTo>
                  <a:cubicBezTo>
                    <a:pt x="258" y="286"/>
                    <a:pt x="260" y="286"/>
                    <a:pt x="261" y="286"/>
                  </a:cubicBezTo>
                  <a:cubicBezTo>
                    <a:pt x="261" y="286"/>
                    <a:pt x="261" y="286"/>
                    <a:pt x="261" y="286"/>
                  </a:cubicBezTo>
                  <a:cubicBezTo>
                    <a:pt x="267" y="282"/>
                    <a:pt x="266" y="284"/>
                    <a:pt x="268" y="284"/>
                  </a:cubicBezTo>
                  <a:cubicBezTo>
                    <a:pt x="270" y="285"/>
                    <a:pt x="272" y="286"/>
                    <a:pt x="276" y="286"/>
                  </a:cubicBezTo>
                  <a:cubicBezTo>
                    <a:pt x="280" y="286"/>
                    <a:pt x="276" y="296"/>
                    <a:pt x="278" y="295"/>
                  </a:cubicBezTo>
                  <a:cubicBezTo>
                    <a:pt x="281" y="295"/>
                    <a:pt x="281" y="294"/>
                    <a:pt x="280" y="290"/>
                  </a:cubicBezTo>
                  <a:cubicBezTo>
                    <a:pt x="278" y="286"/>
                    <a:pt x="281" y="289"/>
                    <a:pt x="283" y="288"/>
                  </a:cubicBezTo>
                  <a:cubicBezTo>
                    <a:pt x="284" y="287"/>
                    <a:pt x="287" y="286"/>
                    <a:pt x="291" y="285"/>
                  </a:cubicBezTo>
                  <a:cubicBezTo>
                    <a:pt x="294" y="283"/>
                    <a:pt x="296" y="283"/>
                    <a:pt x="298" y="281"/>
                  </a:cubicBezTo>
                  <a:cubicBezTo>
                    <a:pt x="301" y="280"/>
                    <a:pt x="303" y="277"/>
                    <a:pt x="305" y="277"/>
                  </a:cubicBezTo>
                  <a:cubicBezTo>
                    <a:pt x="307" y="277"/>
                    <a:pt x="307" y="278"/>
                    <a:pt x="310" y="278"/>
                  </a:cubicBezTo>
                  <a:cubicBezTo>
                    <a:pt x="313" y="277"/>
                    <a:pt x="320" y="277"/>
                    <a:pt x="325" y="272"/>
                  </a:cubicBezTo>
                  <a:cubicBezTo>
                    <a:pt x="329" y="267"/>
                    <a:pt x="330" y="269"/>
                    <a:pt x="335" y="267"/>
                  </a:cubicBezTo>
                  <a:cubicBezTo>
                    <a:pt x="339" y="265"/>
                    <a:pt x="341" y="264"/>
                    <a:pt x="344" y="261"/>
                  </a:cubicBezTo>
                  <a:cubicBezTo>
                    <a:pt x="348" y="258"/>
                    <a:pt x="351" y="254"/>
                    <a:pt x="351" y="251"/>
                  </a:cubicBezTo>
                  <a:cubicBezTo>
                    <a:pt x="351" y="248"/>
                    <a:pt x="350" y="248"/>
                    <a:pt x="351" y="247"/>
                  </a:cubicBezTo>
                  <a:cubicBezTo>
                    <a:pt x="351" y="245"/>
                    <a:pt x="353" y="247"/>
                    <a:pt x="354" y="246"/>
                  </a:cubicBezTo>
                  <a:cubicBezTo>
                    <a:pt x="355" y="245"/>
                    <a:pt x="361" y="236"/>
                    <a:pt x="362" y="234"/>
                  </a:cubicBezTo>
                  <a:cubicBezTo>
                    <a:pt x="364" y="233"/>
                    <a:pt x="363" y="232"/>
                    <a:pt x="363" y="232"/>
                  </a:cubicBezTo>
                  <a:cubicBezTo>
                    <a:pt x="363" y="232"/>
                    <a:pt x="365" y="226"/>
                    <a:pt x="368" y="221"/>
                  </a:cubicBezTo>
                  <a:cubicBezTo>
                    <a:pt x="371" y="216"/>
                    <a:pt x="368" y="217"/>
                    <a:pt x="368" y="216"/>
                  </a:cubicBezTo>
                  <a:cubicBezTo>
                    <a:pt x="367" y="215"/>
                    <a:pt x="362" y="216"/>
                    <a:pt x="359" y="215"/>
                  </a:cubicBezTo>
                  <a:cubicBezTo>
                    <a:pt x="355" y="213"/>
                    <a:pt x="360" y="213"/>
                    <a:pt x="361" y="213"/>
                  </a:cubicBezTo>
                  <a:cubicBezTo>
                    <a:pt x="363" y="212"/>
                    <a:pt x="367" y="210"/>
                    <a:pt x="368" y="208"/>
                  </a:cubicBezTo>
                  <a:cubicBezTo>
                    <a:pt x="369" y="206"/>
                    <a:pt x="363" y="204"/>
                    <a:pt x="363" y="201"/>
                  </a:cubicBezTo>
                  <a:cubicBezTo>
                    <a:pt x="363" y="198"/>
                    <a:pt x="368" y="200"/>
                    <a:pt x="366" y="198"/>
                  </a:cubicBezTo>
                  <a:cubicBezTo>
                    <a:pt x="364" y="195"/>
                    <a:pt x="361" y="194"/>
                    <a:pt x="359" y="192"/>
                  </a:cubicBezTo>
                  <a:cubicBezTo>
                    <a:pt x="357" y="190"/>
                    <a:pt x="359" y="187"/>
                    <a:pt x="358" y="183"/>
                  </a:cubicBezTo>
                  <a:cubicBezTo>
                    <a:pt x="357" y="179"/>
                    <a:pt x="351" y="177"/>
                    <a:pt x="352" y="172"/>
                  </a:cubicBezTo>
                  <a:cubicBezTo>
                    <a:pt x="352" y="168"/>
                    <a:pt x="352" y="169"/>
                    <a:pt x="352" y="166"/>
                  </a:cubicBezTo>
                  <a:cubicBezTo>
                    <a:pt x="353" y="162"/>
                    <a:pt x="356" y="164"/>
                    <a:pt x="359" y="162"/>
                  </a:cubicBezTo>
                  <a:cubicBezTo>
                    <a:pt x="361" y="161"/>
                    <a:pt x="359" y="160"/>
                    <a:pt x="359" y="159"/>
                  </a:cubicBezTo>
                  <a:cubicBezTo>
                    <a:pt x="359" y="157"/>
                    <a:pt x="365" y="157"/>
                    <a:pt x="370" y="157"/>
                  </a:cubicBezTo>
                  <a:cubicBezTo>
                    <a:pt x="375" y="157"/>
                    <a:pt x="376" y="151"/>
                    <a:pt x="373" y="151"/>
                  </a:cubicBezTo>
                  <a:cubicBezTo>
                    <a:pt x="371" y="151"/>
                    <a:pt x="368" y="149"/>
                    <a:pt x="364" y="149"/>
                  </a:cubicBezTo>
                  <a:cubicBezTo>
                    <a:pt x="360" y="149"/>
                    <a:pt x="358" y="151"/>
                    <a:pt x="353" y="154"/>
                  </a:cubicBezTo>
                  <a:cubicBezTo>
                    <a:pt x="348" y="157"/>
                    <a:pt x="348" y="152"/>
                    <a:pt x="349" y="148"/>
                  </a:cubicBezTo>
                  <a:cubicBezTo>
                    <a:pt x="350" y="144"/>
                    <a:pt x="348" y="146"/>
                    <a:pt x="347" y="146"/>
                  </a:cubicBezTo>
                  <a:cubicBezTo>
                    <a:pt x="346" y="147"/>
                    <a:pt x="337" y="143"/>
                    <a:pt x="338" y="138"/>
                  </a:cubicBezTo>
                  <a:cubicBezTo>
                    <a:pt x="339" y="133"/>
                    <a:pt x="339" y="137"/>
                    <a:pt x="341" y="136"/>
                  </a:cubicBezTo>
                  <a:cubicBezTo>
                    <a:pt x="344" y="136"/>
                    <a:pt x="346" y="137"/>
                    <a:pt x="349" y="134"/>
                  </a:cubicBezTo>
                  <a:cubicBezTo>
                    <a:pt x="351" y="132"/>
                    <a:pt x="351" y="132"/>
                    <a:pt x="354" y="130"/>
                  </a:cubicBezTo>
                  <a:cubicBezTo>
                    <a:pt x="357" y="127"/>
                    <a:pt x="358" y="127"/>
                    <a:pt x="360" y="122"/>
                  </a:cubicBezTo>
                  <a:cubicBezTo>
                    <a:pt x="362" y="118"/>
                    <a:pt x="363" y="122"/>
                    <a:pt x="368" y="122"/>
                  </a:cubicBezTo>
                  <a:cubicBezTo>
                    <a:pt x="373" y="122"/>
                    <a:pt x="370" y="124"/>
                    <a:pt x="370" y="128"/>
                  </a:cubicBezTo>
                  <a:cubicBezTo>
                    <a:pt x="369" y="131"/>
                    <a:pt x="369" y="131"/>
                    <a:pt x="363" y="139"/>
                  </a:cubicBezTo>
                  <a:cubicBezTo>
                    <a:pt x="357" y="147"/>
                    <a:pt x="365" y="141"/>
                    <a:pt x="367" y="141"/>
                  </a:cubicBezTo>
                  <a:cubicBezTo>
                    <a:pt x="369" y="141"/>
                    <a:pt x="371" y="134"/>
                    <a:pt x="379" y="131"/>
                  </a:cubicBezTo>
                  <a:cubicBezTo>
                    <a:pt x="382" y="130"/>
                    <a:pt x="384" y="129"/>
                    <a:pt x="385" y="129"/>
                  </a:cubicBezTo>
                  <a:cubicBezTo>
                    <a:pt x="386" y="129"/>
                    <a:pt x="386" y="128"/>
                    <a:pt x="386" y="128"/>
                  </a:cubicBezTo>
                  <a:cubicBezTo>
                    <a:pt x="387" y="125"/>
                    <a:pt x="389" y="122"/>
                    <a:pt x="392" y="121"/>
                  </a:cubicBezTo>
                  <a:cubicBezTo>
                    <a:pt x="396" y="119"/>
                    <a:pt x="399" y="114"/>
                    <a:pt x="402" y="110"/>
                  </a:cubicBezTo>
                  <a:cubicBezTo>
                    <a:pt x="403" y="109"/>
                    <a:pt x="405" y="109"/>
                    <a:pt x="406" y="109"/>
                  </a:cubicBezTo>
                  <a:cubicBezTo>
                    <a:pt x="408" y="109"/>
                    <a:pt x="410" y="110"/>
                    <a:pt x="411" y="111"/>
                  </a:cubicBezTo>
                  <a:cubicBezTo>
                    <a:pt x="413" y="112"/>
                    <a:pt x="414" y="113"/>
                    <a:pt x="415" y="113"/>
                  </a:cubicBezTo>
                  <a:cubicBezTo>
                    <a:pt x="415" y="113"/>
                    <a:pt x="415" y="113"/>
                    <a:pt x="415" y="113"/>
                  </a:cubicBezTo>
                  <a:cubicBezTo>
                    <a:pt x="416" y="112"/>
                    <a:pt x="415" y="110"/>
                    <a:pt x="417" y="108"/>
                  </a:cubicBezTo>
                  <a:cubicBezTo>
                    <a:pt x="419" y="106"/>
                    <a:pt x="423" y="104"/>
                    <a:pt x="427" y="99"/>
                  </a:cubicBezTo>
                  <a:cubicBezTo>
                    <a:pt x="429" y="98"/>
                    <a:pt x="430" y="97"/>
                    <a:pt x="432" y="97"/>
                  </a:cubicBezTo>
                  <a:cubicBezTo>
                    <a:pt x="433" y="97"/>
                    <a:pt x="434" y="97"/>
                    <a:pt x="434" y="98"/>
                  </a:cubicBezTo>
                  <a:cubicBezTo>
                    <a:pt x="435" y="98"/>
                    <a:pt x="435" y="99"/>
                    <a:pt x="435" y="99"/>
                  </a:cubicBezTo>
                  <a:cubicBezTo>
                    <a:pt x="436" y="100"/>
                    <a:pt x="437" y="100"/>
                    <a:pt x="438" y="101"/>
                  </a:cubicBezTo>
                  <a:cubicBezTo>
                    <a:pt x="438" y="101"/>
                    <a:pt x="438" y="101"/>
                    <a:pt x="438" y="101"/>
                  </a:cubicBezTo>
                  <a:cubicBezTo>
                    <a:pt x="438" y="99"/>
                    <a:pt x="438" y="97"/>
                    <a:pt x="440" y="95"/>
                  </a:cubicBezTo>
                  <a:cubicBezTo>
                    <a:pt x="441" y="93"/>
                    <a:pt x="441" y="92"/>
                    <a:pt x="441" y="92"/>
                  </a:cubicBezTo>
                  <a:cubicBezTo>
                    <a:pt x="441" y="92"/>
                    <a:pt x="441" y="92"/>
                    <a:pt x="440" y="92"/>
                  </a:cubicBezTo>
                  <a:cubicBezTo>
                    <a:pt x="440" y="91"/>
                    <a:pt x="439" y="90"/>
                    <a:pt x="439" y="89"/>
                  </a:cubicBezTo>
                  <a:cubicBezTo>
                    <a:pt x="439" y="88"/>
                    <a:pt x="439" y="87"/>
                    <a:pt x="439" y="86"/>
                  </a:cubicBezTo>
                  <a:cubicBezTo>
                    <a:pt x="439" y="84"/>
                    <a:pt x="440" y="82"/>
                    <a:pt x="442" y="80"/>
                  </a:cubicBezTo>
                  <a:cubicBezTo>
                    <a:pt x="444" y="77"/>
                    <a:pt x="447" y="77"/>
                    <a:pt x="449" y="77"/>
                  </a:cubicBezTo>
                  <a:cubicBezTo>
                    <a:pt x="450" y="77"/>
                    <a:pt x="451" y="77"/>
                    <a:pt x="452" y="77"/>
                  </a:cubicBezTo>
                  <a:cubicBezTo>
                    <a:pt x="453" y="77"/>
                    <a:pt x="454" y="77"/>
                    <a:pt x="455" y="77"/>
                  </a:cubicBezTo>
                  <a:cubicBezTo>
                    <a:pt x="456" y="76"/>
                    <a:pt x="457" y="76"/>
                    <a:pt x="457" y="74"/>
                  </a:cubicBezTo>
                  <a:cubicBezTo>
                    <a:pt x="458" y="73"/>
                    <a:pt x="459" y="70"/>
                    <a:pt x="460" y="67"/>
                  </a:cubicBezTo>
                  <a:cubicBezTo>
                    <a:pt x="462" y="63"/>
                    <a:pt x="463" y="61"/>
                    <a:pt x="463" y="60"/>
                  </a:cubicBezTo>
                  <a:cubicBezTo>
                    <a:pt x="464" y="58"/>
                    <a:pt x="464" y="58"/>
                    <a:pt x="464" y="57"/>
                  </a:cubicBezTo>
                  <a:cubicBezTo>
                    <a:pt x="464" y="54"/>
                    <a:pt x="465" y="53"/>
                    <a:pt x="466" y="52"/>
                  </a:cubicBezTo>
                  <a:cubicBezTo>
                    <a:pt x="466" y="52"/>
                    <a:pt x="466" y="52"/>
                    <a:pt x="466" y="52"/>
                  </a:cubicBezTo>
                  <a:cubicBezTo>
                    <a:pt x="465" y="52"/>
                    <a:pt x="465" y="52"/>
                    <a:pt x="464" y="52"/>
                  </a:cubicBezTo>
                  <a:cubicBezTo>
                    <a:pt x="456" y="52"/>
                    <a:pt x="454" y="54"/>
                    <a:pt x="448" y="56"/>
                  </a:cubicBezTo>
                  <a:cubicBezTo>
                    <a:pt x="447" y="57"/>
                    <a:pt x="446" y="57"/>
                    <a:pt x="445" y="57"/>
                  </a:cubicBezTo>
                  <a:cubicBezTo>
                    <a:pt x="443" y="57"/>
                    <a:pt x="441" y="56"/>
                    <a:pt x="440" y="54"/>
                  </a:cubicBezTo>
                  <a:cubicBezTo>
                    <a:pt x="438" y="53"/>
                    <a:pt x="437" y="52"/>
                    <a:pt x="436" y="50"/>
                  </a:cubicBezTo>
                  <a:cubicBezTo>
                    <a:pt x="434" y="49"/>
                    <a:pt x="433" y="47"/>
                    <a:pt x="433" y="45"/>
                  </a:cubicBezTo>
                  <a:cubicBezTo>
                    <a:pt x="431" y="45"/>
                    <a:pt x="430" y="44"/>
                    <a:pt x="428" y="43"/>
                  </a:cubicBezTo>
                  <a:cubicBezTo>
                    <a:pt x="427" y="42"/>
                    <a:pt x="425" y="41"/>
                    <a:pt x="423" y="40"/>
                  </a:cubicBezTo>
                  <a:cubicBezTo>
                    <a:pt x="417" y="38"/>
                    <a:pt x="415" y="37"/>
                    <a:pt x="411" y="33"/>
                  </a:cubicBezTo>
                  <a:cubicBezTo>
                    <a:pt x="408" y="30"/>
                    <a:pt x="408" y="27"/>
                    <a:pt x="408" y="25"/>
                  </a:cubicBezTo>
                  <a:cubicBezTo>
                    <a:pt x="408" y="24"/>
                    <a:pt x="408" y="23"/>
                    <a:pt x="408" y="22"/>
                  </a:cubicBezTo>
                  <a:cubicBezTo>
                    <a:pt x="408" y="21"/>
                    <a:pt x="406" y="17"/>
                    <a:pt x="404" y="13"/>
                  </a:cubicBezTo>
                  <a:cubicBezTo>
                    <a:pt x="402" y="10"/>
                    <a:pt x="400" y="6"/>
                    <a:pt x="398" y="4"/>
                  </a:cubicBezTo>
                  <a:cubicBezTo>
                    <a:pt x="395" y="1"/>
                    <a:pt x="385" y="0"/>
                    <a:pt x="379" y="0"/>
                  </a:cubicBezTo>
                  <a:cubicBezTo>
                    <a:pt x="373" y="0"/>
                    <a:pt x="364" y="1"/>
                    <a:pt x="358" y="5"/>
                  </a:cubicBezTo>
                  <a:cubicBezTo>
                    <a:pt x="358" y="5"/>
                    <a:pt x="357" y="5"/>
                    <a:pt x="357" y="5"/>
                  </a:cubicBezTo>
                  <a:cubicBezTo>
                    <a:pt x="358" y="5"/>
                    <a:pt x="359" y="5"/>
                    <a:pt x="360" y="6"/>
                  </a:cubicBezTo>
                  <a:cubicBezTo>
                    <a:pt x="361" y="6"/>
                    <a:pt x="362" y="8"/>
                    <a:pt x="362" y="9"/>
                  </a:cubicBezTo>
                  <a:cubicBezTo>
                    <a:pt x="362" y="11"/>
                    <a:pt x="362" y="13"/>
                    <a:pt x="361" y="15"/>
                  </a:cubicBezTo>
                  <a:cubicBezTo>
                    <a:pt x="360" y="16"/>
                    <a:pt x="358" y="18"/>
                    <a:pt x="356" y="20"/>
                  </a:cubicBezTo>
                  <a:cubicBezTo>
                    <a:pt x="354" y="22"/>
                    <a:pt x="354" y="24"/>
                    <a:pt x="353" y="26"/>
                  </a:cubicBezTo>
                  <a:cubicBezTo>
                    <a:pt x="353" y="28"/>
                    <a:pt x="353" y="31"/>
                    <a:pt x="351" y="33"/>
                  </a:cubicBezTo>
                  <a:cubicBezTo>
                    <a:pt x="349" y="35"/>
                    <a:pt x="348" y="36"/>
                    <a:pt x="346" y="36"/>
                  </a:cubicBezTo>
                  <a:cubicBezTo>
                    <a:pt x="345" y="35"/>
                    <a:pt x="344" y="35"/>
                    <a:pt x="344" y="35"/>
                  </a:cubicBezTo>
                  <a:cubicBezTo>
                    <a:pt x="344" y="35"/>
                    <a:pt x="343" y="35"/>
                    <a:pt x="341" y="37"/>
                  </a:cubicBezTo>
                  <a:cubicBezTo>
                    <a:pt x="339" y="39"/>
                    <a:pt x="337" y="40"/>
                    <a:pt x="335" y="40"/>
                  </a:cubicBezTo>
                  <a:cubicBezTo>
                    <a:pt x="332" y="40"/>
                    <a:pt x="330" y="39"/>
                    <a:pt x="329" y="39"/>
                  </a:cubicBezTo>
                  <a:cubicBezTo>
                    <a:pt x="328" y="40"/>
                    <a:pt x="328" y="41"/>
                    <a:pt x="327" y="42"/>
                  </a:cubicBezTo>
                  <a:cubicBezTo>
                    <a:pt x="326" y="45"/>
                    <a:pt x="324" y="47"/>
                    <a:pt x="321" y="50"/>
                  </a:cubicBezTo>
                  <a:cubicBezTo>
                    <a:pt x="321" y="50"/>
                    <a:pt x="321" y="50"/>
                    <a:pt x="321" y="50"/>
                  </a:cubicBezTo>
                  <a:cubicBezTo>
                    <a:pt x="321" y="50"/>
                    <a:pt x="322" y="50"/>
                    <a:pt x="323" y="50"/>
                  </a:cubicBezTo>
                  <a:cubicBezTo>
                    <a:pt x="324" y="51"/>
                    <a:pt x="327" y="51"/>
                    <a:pt x="329" y="51"/>
                  </a:cubicBezTo>
                  <a:cubicBezTo>
                    <a:pt x="329" y="51"/>
                    <a:pt x="329" y="51"/>
                    <a:pt x="329" y="51"/>
                  </a:cubicBezTo>
                  <a:cubicBezTo>
                    <a:pt x="333" y="51"/>
                    <a:pt x="336" y="49"/>
                    <a:pt x="339" y="49"/>
                  </a:cubicBezTo>
                  <a:cubicBezTo>
                    <a:pt x="341" y="49"/>
                    <a:pt x="342" y="50"/>
                    <a:pt x="343" y="51"/>
                  </a:cubicBezTo>
                  <a:cubicBezTo>
                    <a:pt x="344" y="51"/>
                    <a:pt x="345" y="52"/>
                    <a:pt x="346" y="53"/>
                  </a:cubicBezTo>
                  <a:cubicBezTo>
                    <a:pt x="348" y="55"/>
                    <a:pt x="350" y="57"/>
                    <a:pt x="354" y="58"/>
                  </a:cubicBezTo>
                  <a:cubicBezTo>
                    <a:pt x="355" y="58"/>
                    <a:pt x="356" y="59"/>
                    <a:pt x="357" y="59"/>
                  </a:cubicBezTo>
                  <a:cubicBezTo>
                    <a:pt x="358" y="60"/>
                    <a:pt x="359" y="61"/>
                    <a:pt x="359" y="62"/>
                  </a:cubicBezTo>
                  <a:cubicBezTo>
                    <a:pt x="359" y="63"/>
                    <a:pt x="358" y="64"/>
                    <a:pt x="357" y="65"/>
                  </a:cubicBezTo>
                  <a:cubicBezTo>
                    <a:pt x="357" y="65"/>
                    <a:pt x="356" y="65"/>
                    <a:pt x="355" y="66"/>
                  </a:cubicBezTo>
                  <a:cubicBezTo>
                    <a:pt x="354" y="66"/>
                    <a:pt x="352" y="67"/>
                    <a:pt x="350" y="67"/>
                  </a:cubicBezTo>
                  <a:cubicBezTo>
                    <a:pt x="349" y="67"/>
                    <a:pt x="348" y="66"/>
                    <a:pt x="347" y="66"/>
                  </a:cubicBezTo>
                  <a:cubicBezTo>
                    <a:pt x="346" y="66"/>
                    <a:pt x="345" y="66"/>
                    <a:pt x="343" y="66"/>
                  </a:cubicBezTo>
                  <a:cubicBezTo>
                    <a:pt x="338" y="66"/>
                    <a:pt x="332" y="67"/>
                    <a:pt x="328" y="71"/>
                  </a:cubicBezTo>
                  <a:cubicBezTo>
                    <a:pt x="325" y="74"/>
                    <a:pt x="323" y="76"/>
                    <a:pt x="322" y="77"/>
                  </a:cubicBezTo>
                  <a:cubicBezTo>
                    <a:pt x="320" y="79"/>
                    <a:pt x="318" y="79"/>
                    <a:pt x="317" y="79"/>
                  </a:cubicBezTo>
                  <a:cubicBezTo>
                    <a:pt x="316" y="79"/>
                    <a:pt x="315" y="79"/>
                    <a:pt x="314" y="80"/>
                  </a:cubicBezTo>
                  <a:cubicBezTo>
                    <a:pt x="313" y="81"/>
                    <a:pt x="312" y="82"/>
                    <a:pt x="309" y="84"/>
                  </a:cubicBezTo>
                  <a:cubicBezTo>
                    <a:pt x="307" y="85"/>
                    <a:pt x="305" y="85"/>
                    <a:pt x="303" y="85"/>
                  </a:cubicBezTo>
                  <a:cubicBezTo>
                    <a:pt x="299" y="85"/>
                    <a:pt x="297" y="83"/>
                    <a:pt x="295" y="83"/>
                  </a:cubicBezTo>
                  <a:cubicBezTo>
                    <a:pt x="294" y="83"/>
                    <a:pt x="294" y="82"/>
                    <a:pt x="294" y="82"/>
                  </a:cubicBezTo>
                  <a:cubicBezTo>
                    <a:pt x="294" y="83"/>
                    <a:pt x="294" y="83"/>
                    <a:pt x="294" y="83"/>
                  </a:cubicBezTo>
                  <a:cubicBezTo>
                    <a:pt x="294" y="83"/>
                    <a:pt x="293" y="85"/>
                    <a:pt x="293" y="86"/>
                  </a:cubicBezTo>
                  <a:cubicBezTo>
                    <a:pt x="293" y="87"/>
                    <a:pt x="293" y="87"/>
                    <a:pt x="293" y="87"/>
                  </a:cubicBezTo>
                  <a:cubicBezTo>
                    <a:pt x="293" y="87"/>
                    <a:pt x="293" y="88"/>
                    <a:pt x="293" y="89"/>
                  </a:cubicBezTo>
                  <a:cubicBezTo>
                    <a:pt x="293" y="89"/>
                    <a:pt x="294" y="90"/>
                    <a:pt x="294" y="92"/>
                  </a:cubicBezTo>
                  <a:cubicBezTo>
                    <a:pt x="294" y="93"/>
                    <a:pt x="294" y="95"/>
                    <a:pt x="292" y="96"/>
                  </a:cubicBezTo>
                  <a:cubicBezTo>
                    <a:pt x="288" y="100"/>
                    <a:pt x="284" y="101"/>
                    <a:pt x="278" y="106"/>
                  </a:cubicBezTo>
                  <a:cubicBezTo>
                    <a:pt x="276" y="108"/>
                    <a:pt x="274" y="109"/>
                    <a:pt x="272" y="109"/>
                  </a:cubicBezTo>
                  <a:cubicBezTo>
                    <a:pt x="268" y="109"/>
                    <a:pt x="265" y="107"/>
                    <a:pt x="256" y="107"/>
                  </a:cubicBezTo>
                  <a:cubicBezTo>
                    <a:pt x="246" y="107"/>
                    <a:pt x="244" y="110"/>
                    <a:pt x="242" y="112"/>
                  </a:cubicBezTo>
                  <a:cubicBezTo>
                    <a:pt x="241" y="113"/>
                    <a:pt x="240" y="113"/>
                    <a:pt x="238" y="114"/>
                  </a:cubicBezTo>
                  <a:cubicBezTo>
                    <a:pt x="237" y="114"/>
                    <a:pt x="235" y="113"/>
                    <a:pt x="233" y="113"/>
                  </a:cubicBezTo>
                  <a:cubicBezTo>
                    <a:pt x="230" y="112"/>
                    <a:pt x="226" y="111"/>
                    <a:pt x="218" y="109"/>
                  </a:cubicBezTo>
                  <a:cubicBezTo>
                    <a:pt x="212" y="108"/>
                    <a:pt x="210" y="107"/>
                    <a:pt x="208" y="106"/>
                  </a:cubicBezTo>
                  <a:cubicBezTo>
                    <a:pt x="208" y="106"/>
                    <a:pt x="208" y="106"/>
                    <a:pt x="208" y="105"/>
                  </a:cubicBezTo>
                  <a:cubicBezTo>
                    <a:pt x="207" y="105"/>
                    <a:pt x="207" y="105"/>
                    <a:pt x="207" y="105"/>
                  </a:cubicBezTo>
                  <a:cubicBezTo>
                    <a:pt x="206" y="105"/>
                    <a:pt x="205" y="105"/>
                    <a:pt x="204" y="105"/>
                  </a:cubicBezTo>
                  <a:cubicBezTo>
                    <a:pt x="200" y="105"/>
                    <a:pt x="194" y="106"/>
                    <a:pt x="188" y="106"/>
                  </a:cubicBezTo>
                  <a:cubicBezTo>
                    <a:pt x="186" y="106"/>
                    <a:pt x="185" y="106"/>
                    <a:pt x="183" y="105"/>
                  </a:cubicBezTo>
                  <a:cubicBezTo>
                    <a:pt x="179" y="105"/>
                    <a:pt x="178" y="105"/>
                    <a:pt x="176" y="105"/>
                  </a:cubicBezTo>
                  <a:cubicBezTo>
                    <a:pt x="175" y="104"/>
                    <a:pt x="174" y="104"/>
                    <a:pt x="171" y="102"/>
                  </a:cubicBezTo>
                  <a:cubicBezTo>
                    <a:pt x="168" y="101"/>
                    <a:pt x="166" y="99"/>
                    <a:pt x="165" y="98"/>
                  </a:cubicBezTo>
                  <a:cubicBezTo>
                    <a:pt x="164" y="97"/>
                    <a:pt x="163" y="96"/>
                    <a:pt x="162" y="94"/>
                  </a:cubicBezTo>
                  <a:cubicBezTo>
                    <a:pt x="159" y="91"/>
                    <a:pt x="152" y="86"/>
                    <a:pt x="149" y="84"/>
                  </a:cubicBezTo>
                  <a:cubicBezTo>
                    <a:pt x="145" y="82"/>
                    <a:pt x="141" y="83"/>
                    <a:pt x="132" y="82"/>
                  </a:cubicBezTo>
                  <a:cubicBezTo>
                    <a:pt x="130" y="81"/>
                    <a:pt x="129" y="81"/>
                    <a:pt x="128" y="80"/>
                  </a:cubicBezTo>
                  <a:cubicBezTo>
                    <a:pt x="127" y="80"/>
                    <a:pt x="126" y="78"/>
                    <a:pt x="126" y="77"/>
                  </a:cubicBezTo>
                  <a:cubicBezTo>
                    <a:pt x="126" y="75"/>
                    <a:pt x="127" y="74"/>
                    <a:pt x="127" y="73"/>
                  </a:cubicBezTo>
                  <a:cubicBezTo>
                    <a:pt x="128" y="72"/>
                    <a:pt x="128" y="71"/>
                    <a:pt x="128" y="70"/>
                  </a:cubicBezTo>
                  <a:cubicBezTo>
                    <a:pt x="128" y="66"/>
                    <a:pt x="128" y="65"/>
                    <a:pt x="126" y="58"/>
                  </a:cubicBezTo>
                  <a:cubicBezTo>
                    <a:pt x="125" y="55"/>
                    <a:pt x="125" y="54"/>
                    <a:pt x="124" y="54"/>
                  </a:cubicBezTo>
                  <a:cubicBezTo>
                    <a:pt x="124" y="54"/>
                    <a:pt x="123" y="53"/>
                    <a:pt x="121" y="53"/>
                  </a:cubicBezTo>
                  <a:cubicBezTo>
                    <a:pt x="120" y="53"/>
                    <a:pt x="119" y="54"/>
                    <a:pt x="118" y="54"/>
                  </a:cubicBezTo>
                  <a:cubicBezTo>
                    <a:pt x="115" y="53"/>
                    <a:pt x="113" y="52"/>
                    <a:pt x="111" y="50"/>
                  </a:cubicBezTo>
                  <a:cubicBezTo>
                    <a:pt x="109" y="48"/>
                    <a:pt x="107" y="46"/>
                    <a:pt x="106" y="44"/>
                  </a:cubicBezTo>
                  <a:cubicBezTo>
                    <a:pt x="106" y="43"/>
                    <a:pt x="105" y="43"/>
                    <a:pt x="105" y="43"/>
                  </a:cubicBezTo>
                  <a:close/>
                </a:path>
              </a:pathLst>
            </a:custGeom>
            <a:solidFill>
              <a:srgbClr val="58C062"/>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zh-CN" altLang="en-US" sz="1900">
                <a:solidFill>
                  <a:prstClr val="black"/>
                </a:solidFill>
              </a:endParaRPr>
            </a:p>
          </p:txBody>
        </p:sp>
        <p:sp>
          <p:nvSpPr>
            <p:cNvPr id="20" name="Freeform 7"/>
            <p:cNvSpPr>
              <a:spLocks/>
            </p:cNvSpPr>
            <p:nvPr/>
          </p:nvSpPr>
          <p:spPr bwMode="auto">
            <a:xfrm>
              <a:off x="4327114" y="5927983"/>
              <a:ext cx="240633" cy="120053"/>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222">
                  <a:moveTo>
                    <a:pt x="88" y="222"/>
                  </a:moveTo>
                  <a:lnTo>
                    <a:pt x="88" y="222"/>
                  </a:lnTo>
                  <a:lnTo>
                    <a:pt x="62" y="212"/>
                  </a:lnTo>
                  <a:lnTo>
                    <a:pt x="40" y="206"/>
                  </a:lnTo>
                  <a:lnTo>
                    <a:pt x="20" y="196"/>
                  </a:lnTo>
                  <a:lnTo>
                    <a:pt x="12" y="190"/>
                  </a:lnTo>
                  <a:lnTo>
                    <a:pt x="6" y="184"/>
                  </a:lnTo>
                  <a:lnTo>
                    <a:pt x="6" y="184"/>
                  </a:lnTo>
                  <a:lnTo>
                    <a:pt x="2" y="160"/>
                  </a:lnTo>
                  <a:lnTo>
                    <a:pt x="0" y="132"/>
                  </a:lnTo>
                  <a:lnTo>
                    <a:pt x="2" y="108"/>
                  </a:lnTo>
                  <a:lnTo>
                    <a:pt x="4" y="98"/>
                  </a:lnTo>
                  <a:lnTo>
                    <a:pt x="8" y="88"/>
                  </a:lnTo>
                  <a:lnTo>
                    <a:pt x="8" y="88"/>
                  </a:lnTo>
                  <a:lnTo>
                    <a:pt x="26" y="82"/>
                  </a:lnTo>
                  <a:lnTo>
                    <a:pt x="36" y="78"/>
                  </a:lnTo>
                  <a:lnTo>
                    <a:pt x="44" y="74"/>
                  </a:lnTo>
                  <a:lnTo>
                    <a:pt x="44" y="74"/>
                  </a:lnTo>
                  <a:lnTo>
                    <a:pt x="46" y="36"/>
                  </a:lnTo>
                  <a:lnTo>
                    <a:pt x="46" y="36"/>
                  </a:lnTo>
                  <a:lnTo>
                    <a:pt x="52" y="32"/>
                  </a:lnTo>
                  <a:lnTo>
                    <a:pt x="56" y="30"/>
                  </a:lnTo>
                  <a:lnTo>
                    <a:pt x="66" y="32"/>
                  </a:lnTo>
                  <a:lnTo>
                    <a:pt x="76" y="34"/>
                  </a:lnTo>
                  <a:lnTo>
                    <a:pt x="84" y="34"/>
                  </a:lnTo>
                  <a:lnTo>
                    <a:pt x="90" y="34"/>
                  </a:lnTo>
                  <a:lnTo>
                    <a:pt x="90" y="34"/>
                  </a:lnTo>
                  <a:lnTo>
                    <a:pt x="142" y="6"/>
                  </a:lnTo>
                  <a:lnTo>
                    <a:pt x="142" y="6"/>
                  </a:lnTo>
                  <a:lnTo>
                    <a:pt x="234" y="0"/>
                  </a:lnTo>
                  <a:lnTo>
                    <a:pt x="234" y="0"/>
                  </a:lnTo>
                  <a:lnTo>
                    <a:pt x="242" y="4"/>
                  </a:lnTo>
                  <a:lnTo>
                    <a:pt x="250" y="10"/>
                  </a:lnTo>
                  <a:lnTo>
                    <a:pt x="258" y="20"/>
                  </a:lnTo>
                  <a:lnTo>
                    <a:pt x="266" y="32"/>
                  </a:lnTo>
                  <a:lnTo>
                    <a:pt x="266" y="32"/>
                  </a:lnTo>
                  <a:lnTo>
                    <a:pt x="266" y="52"/>
                  </a:lnTo>
                  <a:lnTo>
                    <a:pt x="266" y="52"/>
                  </a:lnTo>
                  <a:lnTo>
                    <a:pt x="262" y="60"/>
                  </a:lnTo>
                  <a:lnTo>
                    <a:pt x="258" y="68"/>
                  </a:lnTo>
                  <a:lnTo>
                    <a:pt x="258" y="68"/>
                  </a:lnTo>
                  <a:lnTo>
                    <a:pt x="236" y="100"/>
                  </a:lnTo>
                  <a:lnTo>
                    <a:pt x="226" y="116"/>
                  </a:lnTo>
                  <a:lnTo>
                    <a:pt x="218" y="134"/>
                  </a:lnTo>
                  <a:lnTo>
                    <a:pt x="218" y="134"/>
                  </a:lnTo>
                  <a:lnTo>
                    <a:pt x="212" y="148"/>
                  </a:lnTo>
                  <a:lnTo>
                    <a:pt x="208" y="158"/>
                  </a:lnTo>
                  <a:lnTo>
                    <a:pt x="202" y="166"/>
                  </a:lnTo>
                  <a:lnTo>
                    <a:pt x="202" y="166"/>
                  </a:lnTo>
                  <a:lnTo>
                    <a:pt x="178" y="178"/>
                  </a:lnTo>
                  <a:lnTo>
                    <a:pt x="156" y="192"/>
                  </a:lnTo>
                  <a:lnTo>
                    <a:pt x="116" y="218"/>
                  </a:lnTo>
                  <a:lnTo>
                    <a:pt x="116" y="218"/>
                  </a:lnTo>
                  <a:lnTo>
                    <a:pt x="88" y="222"/>
                  </a:lnTo>
                  <a:lnTo>
                    <a:pt x="88" y="222"/>
                  </a:lnTo>
                  <a:close/>
                </a:path>
              </a:pathLst>
            </a:custGeom>
            <a:solidFill>
              <a:srgbClr val="58C062"/>
            </a:solidFill>
            <a:ln>
              <a:noFill/>
            </a:ln>
            <a:effectLst>
              <a:outerShdw blurRad="50800" dist="38100" dir="5400000" algn="t" rotWithShape="0">
                <a:prstClr val="black">
                  <a:alpha val="40000"/>
                </a:prstClr>
              </a:outerShdw>
            </a:effectLst>
          </p:spPr>
          <p:txBody>
            <a:bodyPr/>
            <a:lstStyle/>
            <a:p>
              <a:pPr defTabSz="914377"/>
              <a:endParaRPr lang="zh-CN" altLang="en-US" sz="1900">
                <a:solidFill>
                  <a:prstClr val="black"/>
                </a:solidFill>
              </a:endParaRPr>
            </a:p>
          </p:txBody>
        </p:sp>
        <p:sp>
          <p:nvSpPr>
            <p:cNvPr id="21" name="Freeform 14"/>
            <p:cNvSpPr>
              <a:spLocks/>
            </p:cNvSpPr>
            <p:nvPr/>
          </p:nvSpPr>
          <p:spPr bwMode="auto">
            <a:xfrm>
              <a:off x="5535530" y="5273786"/>
              <a:ext cx="205771" cy="257867"/>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solidFill>
              <a:srgbClr val="58C062"/>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zh-CN" altLang="en-US" sz="1900">
                <a:solidFill>
                  <a:prstClr val="black"/>
                </a:solidFill>
              </a:endParaRPr>
            </a:p>
          </p:txBody>
        </p:sp>
      </p:grpSp>
      <p:grpSp>
        <p:nvGrpSpPr>
          <p:cNvPr id="9" name="组合 8"/>
          <p:cNvGrpSpPr>
            <a:grpSpLocks noChangeAspect="1"/>
          </p:cNvGrpSpPr>
          <p:nvPr/>
        </p:nvGrpSpPr>
        <p:grpSpPr>
          <a:xfrm>
            <a:off x="4525898" y="3361942"/>
            <a:ext cx="688760" cy="688704"/>
            <a:chOff x="2490878" y="1338972"/>
            <a:chExt cx="860972" cy="860902"/>
          </a:xfrm>
        </p:grpSpPr>
        <p:sp>
          <p:nvSpPr>
            <p:cNvPr id="4" name="椭圆 3"/>
            <p:cNvSpPr>
              <a:spLocks noChangeAspect="1"/>
            </p:cNvSpPr>
            <p:nvPr/>
          </p:nvSpPr>
          <p:spPr>
            <a:xfrm>
              <a:off x="2490878" y="1338972"/>
              <a:ext cx="860972" cy="860902"/>
            </a:xfrm>
            <a:prstGeom prst="ellipse">
              <a:avLst/>
            </a:prstGeom>
            <a:solidFill>
              <a:srgbClr val="FE8691">
                <a:alpha val="55000"/>
              </a:srgbClr>
            </a:solidFill>
            <a:ln>
              <a:solidFill>
                <a:srgbClr val="FC0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2564269" y="1419592"/>
              <a:ext cx="720076" cy="720018"/>
            </a:xfrm>
            <a:prstGeom prst="ellipse">
              <a:avLst/>
            </a:prstGeom>
            <a:solidFill>
              <a:srgbClr val="F75F5F">
                <a:alpha val="6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2655678" y="1503759"/>
              <a:ext cx="531370" cy="531327"/>
            </a:xfrm>
            <a:prstGeom prst="ellipse">
              <a:avLst/>
            </a:prstGeom>
            <a:solidFill>
              <a:srgbClr val="E4242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741349" y="1589422"/>
              <a:ext cx="360029" cy="360000"/>
            </a:xfrm>
            <a:prstGeom prst="ellipse">
              <a:avLst/>
            </a:prstGeom>
            <a:solidFill>
              <a:srgbClr val="DB030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0" name="组合 9"/>
          <p:cNvGrpSpPr>
            <a:grpSpLocks noChangeAspect="1"/>
          </p:cNvGrpSpPr>
          <p:nvPr/>
        </p:nvGrpSpPr>
        <p:grpSpPr>
          <a:xfrm>
            <a:off x="4907528" y="4482333"/>
            <a:ext cx="688760" cy="688704"/>
            <a:chOff x="2490878" y="1338972"/>
            <a:chExt cx="860972" cy="860902"/>
          </a:xfrm>
        </p:grpSpPr>
        <p:sp>
          <p:nvSpPr>
            <p:cNvPr id="11" name="椭圆 10"/>
            <p:cNvSpPr>
              <a:spLocks noChangeAspect="1"/>
            </p:cNvSpPr>
            <p:nvPr/>
          </p:nvSpPr>
          <p:spPr>
            <a:xfrm>
              <a:off x="2490878" y="1338972"/>
              <a:ext cx="860972" cy="860902"/>
            </a:xfrm>
            <a:prstGeom prst="ellipse">
              <a:avLst/>
            </a:prstGeom>
            <a:solidFill>
              <a:srgbClr val="FFC000">
                <a:alpha val="55000"/>
              </a:srgbClr>
            </a:solidFill>
            <a:ln>
              <a:solidFill>
                <a:srgbClr val="FCB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2564269" y="1419592"/>
              <a:ext cx="720076" cy="720018"/>
            </a:xfrm>
            <a:prstGeom prst="ellipse">
              <a:avLst/>
            </a:prstGeom>
            <a:solidFill>
              <a:srgbClr val="F7C45F">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2655678" y="1503759"/>
              <a:ext cx="531370" cy="531327"/>
            </a:xfrm>
            <a:prstGeom prst="ellipse">
              <a:avLst/>
            </a:prstGeom>
            <a:solidFill>
              <a:srgbClr val="FCB22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2741349" y="1589422"/>
              <a:ext cx="360029" cy="360000"/>
            </a:xfrm>
            <a:prstGeom prst="ellipse">
              <a:avLst/>
            </a:prstGeom>
            <a:solidFill>
              <a:srgbClr val="FE820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5" name="组合 14"/>
          <p:cNvGrpSpPr>
            <a:grpSpLocks noChangeAspect="1"/>
          </p:cNvGrpSpPr>
          <p:nvPr/>
        </p:nvGrpSpPr>
        <p:grpSpPr>
          <a:xfrm>
            <a:off x="4028242" y="5479925"/>
            <a:ext cx="688760" cy="688704"/>
            <a:chOff x="2490878" y="1338972"/>
            <a:chExt cx="860972" cy="860902"/>
          </a:xfrm>
        </p:grpSpPr>
        <p:sp>
          <p:nvSpPr>
            <p:cNvPr id="16" name="椭圆 15"/>
            <p:cNvSpPr>
              <a:spLocks noChangeAspect="1"/>
            </p:cNvSpPr>
            <p:nvPr/>
          </p:nvSpPr>
          <p:spPr>
            <a:xfrm>
              <a:off x="2490878" y="1338972"/>
              <a:ext cx="860972" cy="860902"/>
            </a:xfrm>
            <a:prstGeom prst="ellipse">
              <a:avLst/>
            </a:prstGeom>
            <a:solidFill>
              <a:srgbClr val="75DBFF">
                <a:alpha val="54902"/>
              </a:srgbClr>
            </a:solidFill>
            <a:ln>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2564269" y="1419592"/>
              <a:ext cx="720076" cy="720018"/>
            </a:xfrm>
            <a:prstGeom prst="ellipse">
              <a:avLst/>
            </a:prstGeom>
            <a:solidFill>
              <a:srgbClr val="19C3FF">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2655678" y="1503759"/>
              <a:ext cx="531370" cy="531327"/>
            </a:xfrm>
            <a:prstGeom prst="ellipse">
              <a:avLst/>
            </a:prstGeom>
            <a:solidFill>
              <a:srgbClr val="00B6F6">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2741349" y="1589422"/>
              <a:ext cx="360029" cy="360000"/>
            </a:xfrm>
            <a:prstGeom prst="ellipse">
              <a:avLst/>
            </a:prstGeom>
            <a:solidFill>
              <a:srgbClr val="00A1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33" name="下箭头 32"/>
          <p:cNvSpPr/>
          <p:nvPr/>
        </p:nvSpPr>
        <p:spPr>
          <a:xfrm>
            <a:off x="7410203" y="1239625"/>
            <a:ext cx="213755" cy="5391398"/>
          </a:xfrm>
          <a:prstGeom prst="downArrow">
            <a:avLst/>
          </a:prstGeom>
          <a:gradFill>
            <a:gsLst>
              <a:gs pos="59000">
                <a:srgbClr val="58C062"/>
              </a:gs>
              <a:gs pos="0">
                <a:schemeClr val="tx1">
                  <a:lumMod val="65000"/>
                  <a:lumOff val="35000"/>
                </a:schemeClr>
              </a:gs>
              <a:gs pos="33000">
                <a:schemeClr val="bg2">
                  <a:lumMod val="75000"/>
                </a:schemeClr>
              </a:gs>
              <a:gs pos="10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3158350833"/>
              </p:ext>
            </p:extLst>
          </p:nvPr>
        </p:nvGraphicFramePr>
        <p:xfrm>
          <a:off x="491613" y="1249890"/>
          <a:ext cx="6713023" cy="5368498"/>
        </p:xfrm>
        <a:graphic>
          <a:graphicData uri="http://schemas.openxmlformats.org/drawingml/2006/table">
            <a:tbl>
              <a:tblPr>
                <a:tableStyleId>{E8B1032C-EA38-4F05-BA0D-38AFFFC7BED3}</a:tableStyleId>
              </a:tblPr>
              <a:tblGrid>
                <a:gridCol w="1474839">
                  <a:extLst>
                    <a:ext uri="{9D8B030D-6E8A-4147-A177-3AD203B41FA5}">
                      <a16:colId xmlns:a16="http://schemas.microsoft.com/office/drawing/2014/main" val="20000"/>
                    </a:ext>
                  </a:extLst>
                </a:gridCol>
                <a:gridCol w="1347238">
                  <a:extLst>
                    <a:ext uri="{9D8B030D-6E8A-4147-A177-3AD203B41FA5}">
                      <a16:colId xmlns:a16="http://schemas.microsoft.com/office/drawing/2014/main" val="20001"/>
                    </a:ext>
                  </a:extLst>
                </a:gridCol>
                <a:gridCol w="3890946">
                  <a:extLst>
                    <a:ext uri="{9D8B030D-6E8A-4147-A177-3AD203B41FA5}">
                      <a16:colId xmlns:a16="http://schemas.microsoft.com/office/drawing/2014/main" val="20002"/>
                    </a:ext>
                  </a:extLst>
                </a:gridCol>
              </a:tblGrid>
              <a:tr h="310685">
                <a:tc>
                  <a:txBody>
                    <a:bodyPr/>
                    <a:lstStyle/>
                    <a:p>
                      <a:pPr algn="ctr"/>
                      <a:r>
                        <a:rPr lang="zh-CN" altLang="en-US" sz="1400" b="1" dirty="0">
                          <a:solidFill>
                            <a:schemeClr val="tx1"/>
                          </a:solidFill>
                          <a:effectLst/>
                          <a:latin typeface="宋体" panose="02010600030101010101" pitchFamily="2" charset="-122"/>
                          <a:ea typeface="宋体" panose="02010600030101010101" pitchFamily="2" charset="-122"/>
                        </a:rPr>
                        <a:t>区域名称</a:t>
                      </a:r>
                      <a:endParaRPr lang="zh-CN" altLang="en-US" sz="3200" b="1"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400" b="1" dirty="0">
                          <a:solidFill>
                            <a:schemeClr val="tx1"/>
                          </a:solidFill>
                          <a:effectLst/>
                          <a:latin typeface="宋体" panose="02010600030101010101" pitchFamily="2" charset="-122"/>
                          <a:ea typeface="宋体" panose="02010600030101010101" pitchFamily="2" charset="-122"/>
                        </a:rPr>
                        <a:t>省 份</a:t>
                      </a:r>
                      <a:endParaRPr lang="zh-CN" altLang="en-US" sz="3200" b="1"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400" b="1" dirty="0">
                          <a:solidFill>
                            <a:schemeClr val="tx1"/>
                          </a:solidFill>
                          <a:effectLst/>
                          <a:latin typeface="宋体" panose="02010600030101010101" pitchFamily="2" charset="-122"/>
                          <a:ea typeface="宋体" panose="02010600030101010101" pitchFamily="2" charset="-122"/>
                        </a:rPr>
                        <a:t>重 点 控 制 区</a:t>
                      </a:r>
                      <a:endParaRPr lang="zh-CN" altLang="en-US" sz="3200" b="1"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00"/>
                  </a:ext>
                </a:extLst>
              </a:tr>
              <a:tr h="207429">
                <a:tc rowSpan="3">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京津冀</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北京市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a:solidFill>
                            <a:schemeClr val="tx1"/>
                          </a:solidFill>
                          <a:effectLst/>
                          <a:latin typeface="宋体" panose="02010600030101010101" pitchFamily="2" charset="-122"/>
                          <a:ea typeface="宋体" panose="02010600030101010101" pitchFamily="2" charset="-122"/>
                        </a:rPr>
                        <a:t>北京市</a:t>
                      </a:r>
                      <a:endParaRPr lang="zh-CN" altLang="en-US" sz="280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01"/>
                  </a:ext>
                </a:extLst>
              </a:tr>
              <a:tr h="207429">
                <a:tc vMerge="1">
                  <a:txBody>
                    <a:bodyPr/>
                    <a:lstStyle/>
                    <a:p>
                      <a:endParaRPr lang="zh-CN" altLang="en-US"/>
                    </a:p>
                  </a:txBody>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天津市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a:solidFill>
                            <a:schemeClr val="tx1"/>
                          </a:solidFill>
                          <a:effectLst/>
                          <a:latin typeface="宋体" panose="02010600030101010101" pitchFamily="2" charset="-122"/>
                          <a:ea typeface="宋体" panose="02010600030101010101" pitchFamily="2" charset="-122"/>
                        </a:rPr>
                        <a:t>天津市</a:t>
                      </a:r>
                      <a:endParaRPr lang="zh-CN" altLang="en-US" sz="280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02"/>
                  </a:ext>
                </a:extLst>
              </a:tr>
              <a:tr h="207429">
                <a:tc vMerge="1">
                  <a:txBody>
                    <a:bodyPr/>
                    <a:lstStyle/>
                    <a:p>
                      <a:endParaRPr lang="zh-CN" altLang="en-US"/>
                    </a:p>
                  </a:txBody>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河北省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a:solidFill>
                            <a:schemeClr val="tx1"/>
                          </a:solidFill>
                          <a:effectLst/>
                          <a:latin typeface="宋体" panose="02010600030101010101" pitchFamily="2" charset="-122"/>
                          <a:ea typeface="宋体" panose="02010600030101010101" pitchFamily="2" charset="-122"/>
                        </a:rPr>
                        <a:t>石家庄市、唐山市、保定市、廊坊市</a:t>
                      </a:r>
                      <a:endParaRPr lang="zh-CN" altLang="en-US" sz="280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03"/>
                  </a:ext>
                </a:extLst>
              </a:tr>
              <a:tr h="207429">
                <a:tc rowSpan="3">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长三角</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上海市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上海市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04"/>
                  </a:ext>
                </a:extLst>
              </a:tr>
              <a:tr h="331920">
                <a:tc vMerge="1">
                  <a:txBody>
                    <a:bodyPr/>
                    <a:lstStyle/>
                    <a:p>
                      <a:endParaRPr lang="zh-CN" altLang="en-US"/>
                    </a:p>
                  </a:txBody>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江苏省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南京市、无锡市、常州市、苏州市、南通市、扬州市、镇江市、泰州市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05"/>
                  </a:ext>
                </a:extLst>
              </a:tr>
              <a:tr h="207429">
                <a:tc vMerge="1">
                  <a:txBody>
                    <a:bodyPr/>
                    <a:lstStyle/>
                    <a:p>
                      <a:endParaRPr lang="zh-CN" altLang="en-US"/>
                    </a:p>
                  </a:txBody>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浙江省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杭州市、宁波市、嘉兴市、湖州市、绍兴市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06"/>
                  </a:ext>
                </a:extLst>
              </a:tr>
              <a:tr h="331920">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珠三角</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广东省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广州市、深圳市、珠海市、佛山市、江门市、肇庆市、惠州市、东莞市、中山市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07"/>
                  </a:ext>
                </a:extLst>
              </a:tr>
              <a:tr h="331920">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辽宁中部城市群</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辽宁省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沈阳市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08"/>
                  </a:ext>
                </a:extLst>
              </a:tr>
              <a:tr h="207429">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山东城市群</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山东省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济南市、青岛市、淄博市、潍坊市、日照市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09"/>
                  </a:ext>
                </a:extLst>
              </a:tr>
              <a:tr h="331920">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武汉及其周边城市群</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湖北省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武汉市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10"/>
                  </a:ext>
                </a:extLst>
              </a:tr>
              <a:tr h="230273">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长株潭城市群</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湖南省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长沙市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11"/>
                  </a:ext>
                </a:extLst>
              </a:tr>
              <a:tr h="207429">
                <a:tc rowSpan="2">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成渝城市群</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重庆市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重庆市主城区</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12"/>
                  </a:ext>
                </a:extLst>
              </a:tr>
              <a:tr h="207429">
                <a:tc vMerge="1">
                  <a:txBody>
                    <a:bodyPr/>
                    <a:lstStyle/>
                    <a:p>
                      <a:endParaRPr lang="zh-CN" altLang="en-US"/>
                    </a:p>
                  </a:txBody>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四川省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成都市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13"/>
                  </a:ext>
                </a:extLst>
              </a:tr>
              <a:tr h="331920">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海峡西岸城市群</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福建省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福州市、三明市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14"/>
                  </a:ext>
                </a:extLst>
              </a:tr>
              <a:tr h="331920">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山西中北部城市群</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山西省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太原市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15"/>
                  </a:ext>
                </a:extLst>
              </a:tr>
              <a:tr h="331920">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陕西关中城市群</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陕西省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西安市、咸阳市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16"/>
                  </a:ext>
                </a:extLst>
              </a:tr>
              <a:tr h="207429">
                <a:tc rowSpan="2">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甘宁城市群</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甘肃省</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兰州市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17"/>
                  </a:ext>
                </a:extLst>
              </a:tr>
              <a:tr h="237639">
                <a:tc vMerge="1">
                  <a:txBody>
                    <a:bodyPr/>
                    <a:lstStyle/>
                    <a:p>
                      <a:endParaRPr lang="zh-CN" altLang="en-US"/>
                    </a:p>
                  </a:txBody>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宁夏回族自治区</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银川市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18"/>
                  </a:ext>
                </a:extLst>
              </a:tr>
              <a:tr h="331920">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新疆乌鲁木齐城市群</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新疆维吾尔自治区</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tc>
                  <a:txBody>
                    <a:bodyPr/>
                    <a:lstStyle/>
                    <a:p>
                      <a:pPr algn="ctr"/>
                      <a:r>
                        <a:rPr lang="zh-CN" altLang="en-US" sz="1200" dirty="0">
                          <a:solidFill>
                            <a:schemeClr val="tx1"/>
                          </a:solidFill>
                          <a:effectLst/>
                          <a:latin typeface="宋体" panose="02010600030101010101" pitchFamily="2" charset="-122"/>
                          <a:ea typeface="宋体" panose="02010600030101010101" pitchFamily="2" charset="-122"/>
                        </a:rPr>
                        <a:t>乌鲁木齐市</a:t>
                      </a:r>
                      <a:endParaRPr lang="zh-CN" altLang="en-US" sz="2800" dirty="0">
                        <a:solidFill>
                          <a:schemeClr val="tx1"/>
                        </a:solidFill>
                        <a:effectLst/>
                        <a:latin typeface="宋体" panose="02010600030101010101" pitchFamily="2" charset="-122"/>
                        <a:ea typeface="宋体" panose="02010600030101010101" pitchFamily="2" charset="-122"/>
                      </a:endParaRPr>
                    </a:p>
                  </a:txBody>
                  <a:tcPr marL="48170" marR="4817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alpha val="20000"/>
                      </a:schemeClr>
                    </a:solidFill>
                  </a:tcPr>
                </a:tc>
                <a:extLst>
                  <a:ext uri="{0D108BD9-81ED-4DB2-BD59-A6C34878D82A}">
                    <a16:rowId xmlns:a16="http://schemas.microsoft.com/office/drawing/2014/main" val="10019"/>
                  </a:ext>
                </a:extLst>
              </a:tr>
            </a:tbl>
          </a:graphicData>
        </a:graphic>
      </p:graphicFrame>
      <p:sp>
        <p:nvSpPr>
          <p:cNvPr id="35" name="矩形 34"/>
          <p:cNvSpPr/>
          <p:nvPr/>
        </p:nvSpPr>
        <p:spPr>
          <a:xfrm>
            <a:off x="7992091" y="3620012"/>
            <a:ext cx="3788232" cy="1392689"/>
          </a:xfrm>
          <a:prstGeom prst="rect">
            <a:avLst/>
          </a:prstGeom>
        </p:spPr>
        <p:txBody>
          <a:bodyPr wrap="square">
            <a:spAutoFit/>
          </a:bodyPr>
          <a:lstStyle/>
          <a:p>
            <a:pPr>
              <a:spcAft>
                <a:spcPts val="900"/>
              </a:spcAft>
            </a:pPr>
            <a:r>
              <a:rPr lang="en-US" altLang="zh-CN" sz="1600" b="1" dirty="0">
                <a:solidFill>
                  <a:schemeClr val="bg1"/>
                </a:solidFill>
                <a:latin typeface="微软雅黑" panose="020B0503020204020204" pitchFamily="34" charset="-122"/>
                <a:ea typeface="微软雅黑" panose="020B0503020204020204" pitchFamily="34" charset="-122"/>
              </a:rPr>
              <a:t>2015</a:t>
            </a:r>
            <a:r>
              <a:rPr lang="zh-CN" altLang="en-US" sz="1600" b="1" dirty="0">
                <a:solidFill>
                  <a:schemeClr val="bg1"/>
                </a:solidFill>
                <a:latin typeface="微软雅黑" panose="020B0503020204020204" pitchFamily="34" charset="-122"/>
                <a:ea typeface="微软雅黑" panose="020B0503020204020204" pitchFamily="34" charset="-122"/>
              </a:rPr>
              <a:t>年</a:t>
            </a:r>
            <a:endParaRPr lang="en-US" altLang="zh-CN" sz="1600" b="1" dirty="0">
              <a:solidFill>
                <a:schemeClr val="bg1"/>
              </a:solidFill>
              <a:latin typeface="微软雅黑" panose="020B0503020204020204" pitchFamily="34" charset="-122"/>
              <a:ea typeface="微软雅黑" panose="020B0503020204020204" pitchFamily="34" charset="-122"/>
            </a:endParaRPr>
          </a:p>
          <a:p>
            <a:pPr lvl="0">
              <a:spcBef>
                <a:spcPts val="600"/>
              </a:spcBef>
              <a:spcAft>
                <a:spcPts val="600"/>
              </a:spcAft>
            </a:pPr>
            <a:r>
              <a:rPr lang="zh-CN" altLang="zh-CN" sz="1400" dirty="0">
                <a:latin typeface="微软雅黑" panose="020B0503020204020204" pitchFamily="34" charset="-122"/>
                <a:ea typeface="微软雅黑" panose="020B0503020204020204" pitchFamily="34" charset="-122"/>
              </a:rPr>
              <a:t>京津冀、长三角、珠三角等区域要于</a:t>
            </a:r>
            <a:r>
              <a:rPr lang="en-US" altLang="zh-CN" sz="1400" dirty="0">
                <a:latin typeface="微软雅黑" panose="020B0503020204020204" pitchFamily="34" charset="-122"/>
                <a:ea typeface="微软雅黑" panose="020B0503020204020204" pitchFamily="34" charset="-122"/>
              </a:rPr>
              <a:t>2015</a:t>
            </a:r>
            <a:r>
              <a:rPr lang="zh-CN" altLang="zh-CN" sz="1400" dirty="0">
                <a:latin typeface="微软雅黑" panose="020B0503020204020204" pitchFamily="34" charset="-122"/>
                <a:ea typeface="微软雅黑" panose="020B0503020204020204" pitchFamily="34" charset="-122"/>
              </a:rPr>
              <a:t>年底前基本完成燃煤电厂、燃煤锅炉和工业窑炉的污染治理设施建设与改造，完成石化企业有机废气综合治理。</a:t>
            </a:r>
          </a:p>
        </p:txBody>
      </p:sp>
      <p:sp>
        <p:nvSpPr>
          <p:cNvPr id="36" name="矩形 35"/>
          <p:cNvSpPr/>
          <p:nvPr/>
        </p:nvSpPr>
        <p:spPr>
          <a:xfrm>
            <a:off x="7968339" y="1362050"/>
            <a:ext cx="3811983" cy="1823576"/>
          </a:xfrm>
          <a:prstGeom prst="rect">
            <a:avLst/>
          </a:prstGeom>
        </p:spPr>
        <p:txBody>
          <a:bodyPr wrap="square">
            <a:spAutoFit/>
          </a:bodyPr>
          <a:lstStyle/>
          <a:p>
            <a:pPr lvl="0">
              <a:spcAft>
                <a:spcPts val="900"/>
              </a:spcAft>
            </a:pPr>
            <a:r>
              <a:rPr lang="en-US" altLang="zh-CN" sz="1600" b="1" dirty="0">
                <a:solidFill>
                  <a:schemeClr val="bg1"/>
                </a:solidFill>
                <a:latin typeface="微软雅黑" panose="020B0503020204020204" pitchFamily="34" charset="-122"/>
                <a:ea typeface="微软雅黑" panose="020B0503020204020204" pitchFamily="34" charset="-122"/>
              </a:rPr>
              <a:t>2013</a:t>
            </a:r>
            <a:r>
              <a:rPr lang="zh-CN" altLang="en-US" sz="1600" b="1" dirty="0">
                <a:solidFill>
                  <a:schemeClr val="bg1"/>
                </a:solidFill>
                <a:latin typeface="微软雅黑" panose="020B0503020204020204" pitchFamily="34" charset="-122"/>
                <a:ea typeface="微软雅黑" panose="020B0503020204020204" pitchFamily="34" charset="-122"/>
              </a:rPr>
              <a:t>年</a:t>
            </a:r>
            <a:endParaRPr lang="en-US" altLang="zh-CN" sz="1600" b="1" dirty="0">
              <a:solidFill>
                <a:schemeClr val="bg1"/>
              </a:solidFill>
              <a:latin typeface="微软雅黑" panose="020B0503020204020204" pitchFamily="34" charset="-122"/>
              <a:ea typeface="微软雅黑" panose="020B0503020204020204" pitchFamily="34" charset="-122"/>
            </a:endParaRPr>
          </a:p>
          <a:p>
            <a:pPr lvl="0">
              <a:spcBef>
                <a:spcPts val="600"/>
              </a:spcBef>
            </a:pPr>
            <a:r>
              <a:rPr lang="zh-CN" altLang="en-US" sz="1400" dirty="0">
                <a:latin typeface="微软雅黑" panose="020B0503020204020204" pitchFamily="34" charset="-122"/>
                <a:ea typeface="微软雅黑" panose="020B0503020204020204" pitchFamily="34" charset="-122"/>
              </a:rPr>
              <a:t>环保部发布</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关于执行大气污染物特别排放限值的公告</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将对京津冀、长三角、珠三角等“三区十群”</a:t>
            </a:r>
            <a:r>
              <a:rPr lang="en-US" altLang="zh-CN" sz="1400" dirty="0">
                <a:latin typeface="微软雅黑" panose="020B0503020204020204" pitchFamily="34" charset="-122"/>
                <a:ea typeface="微软雅黑" panose="020B0503020204020204" pitchFamily="34" charset="-122"/>
              </a:rPr>
              <a:t>19</a:t>
            </a:r>
            <a:r>
              <a:rPr lang="zh-CN" altLang="en-US" sz="1400" dirty="0">
                <a:latin typeface="微软雅黑" panose="020B0503020204020204" pitchFamily="34" charset="-122"/>
                <a:ea typeface="微软雅黑" panose="020B0503020204020204" pitchFamily="34" charset="-122"/>
              </a:rPr>
              <a:t>个省（区、市）</a:t>
            </a:r>
            <a:r>
              <a:rPr lang="en-US" altLang="zh-CN" sz="1400" dirty="0">
                <a:latin typeface="微软雅黑" panose="020B0503020204020204" pitchFamily="34" charset="-122"/>
                <a:ea typeface="微软雅黑" panose="020B0503020204020204" pitchFamily="34" charset="-122"/>
              </a:rPr>
              <a:t>47</a:t>
            </a:r>
            <a:r>
              <a:rPr lang="zh-CN" altLang="en-US" sz="1400" dirty="0">
                <a:latin typeface="微软雅黑" panose="020B0503020204020204" pitchFamily="34" charset="-122"/>
                <a:ea typeface="微软雅黑" panose="020B0503020204020204" pitchFamily="34" charset="-122"/>
              </a:rPr>
              <a:t>个地级及以上城市控制区的火电、钢铁、石化、水泥、有色、化工等六大行业以及燃煤锅炉项目执行大气污染物特别排放限值。</a:t>
            </a:r>
          </a:p>
        </p:txBody>
      </p:sp>
      <p:sp>
        <p:nvSpPr>
          <p:cNvPr id="37" name="矩形 36"/>
          <p:cNvSpPr/>
          <p:nvPr/>
        </p:nvSpPr>
        <p:spPr>
          <a:xfrm>
            <a:off x="7968343" y="5538295"/>
            <a:ext cx="3811979" cy="961802"/>
          </a:xfrm>
          <a:prstGeom prst="rect">
            <a:avLst/>
          </a:prstGeom>
        </p:spPr>
        <p:txBody>
          <a:bodyPr wrap="square">
            <a:spAutoFit/>
          </a:bodyPr>
          <a:lstStyle/>
          <a:p>
            <a:pPr>
              <a:spcAft>
                <a:spcPts val="900"/>
              </a:spcAft>
            </a:pPr>
            <a:r>
              <a:rPr lang="en-US" altLang="zh-CN" sz="1600" b="1" dirty="0">
                <a:solidFill>
                  <a:schemeClr val="bg1"/>
                </a:solidFill>
                <a:latin typeface="微软雅黑" panose="020B0503020204020204" pitchFamily="34" charset="-122"/>
                <a:ea typeface="微软雅黑" panose="020B0503020204020204" pitchFamily="34" charset="-122"/>
              </a:rPr>
              <a:t>2017</a:t>
            </a:r>
            <a:r>
              <a:rPr lang="zh-CN" altLang="en-US" sz="1600" b="1" dirty="0">
                <a:solidFill>
                  <a:schemeClr val="bg1"/>
                </a:solidFill>
                <a:latin typeface="微软雅黑" panose="020B0503020204020204" pitchFamily="34" charset="-122"/>
                <a:ea typeface="微软雅黑" panose="020B0503020204020204" pitchFamily="34" charset="-122"/>
              </a:rPr>
              <a:t>年</a:t>
            </a:r>
            <a:endParaRPr lang="en-US" altLang="zh-CN" sz="1600" b="1" dirty="0">
              <a:solidFill>
                <a:schemeClr val="bg1"/>
              </a:solidFill>
              <a:latin typeface="微软雅黑" panose="020B0503020204020204" pitchFamily="34" charset="-122"/>
              <a:ea typeface="微软雅黑" panose="020B0503020204020204" pitchFamily="34" charset="-122"/>
            </a:endParaRPr>
          </a:p>
          <a:p>
            <a:pPr lvl="0">
              <a:spcBef>
                <a:spcPts val="600"/>
              </a:spcBef>
            </a:pPr>
            <a:r>
              <a:rPr lang="zh-CN" altLang="zh-CN" sz="1400" dirty="0">
                <a:latin typeface="微软雅黑" panose="020B0503020204020204" pitchFamily="34" charset="-122"/>
                <a:ea typeface="微软雅黑" panose="020B0503020204020204" pitchFamily="34" charset="-122"/>
              </a:rPr>
              <a:t>推进位于城市主城区的石化、化工等重污染企业</a:t>
            </a:r>
            <a:r>
              <a:rPr lang="zh-CN" altLang="en-US" sz="1400" dirty="0">
                <a:latin typeface="微软雅黑" panose="020B0503020204020204" pitchFamily="34" charset="-122"/>
                <a:ea typeface="微软雅黑" panose="020B0503020204020204" pitchFamily="34" charset="-122"/>
              </a:rPr>
              <a:t>环保搬迁、改造，到</a:t>
            </a:r>
            <a:r>
              <a:rPr lang="en-US" altLang="zh-CN" sz="1400" dirty="0">
                <a:latin typeface="微软雅黑" panose="020B0503020204020204" pitchFamily="34" charset="-122"/>
                <a:ea typeface="微软雅黑" panose="020B0503020204020204" pitchFamily="34" charset="-122"/>
              </a:rPr>
              <a:t>2017</a:t>
            </a:r>
            <a:r>
              <a:rPr lang="zh-CN" altLang="en-US" sz="1400" dirty="0">
                <a:latin typeface="微软雅黑" panose="020B0503020204020204" pitchFamily="34" charset="-122"/>
                <a:ea typeface="微软雅黑" panose="020B0503020204020204" pitchFamily="34" charset="-122"/>
              </a:rPr>
              <a:t>年基本完成。</a:t>
            </a:r>
          </a:p>
        </p:txBody>
      </p:sp>
      <p:sp>
        <p:nvSpPr>
          <p:cNvPr id="50" name="标题 1"/>
          <p:cNvSpPr txBox="1">
            <a:spLocks/>
          </p:cNvSpPr>
          <p:nvPr/>
        </p:nvSpPr>
        <p:spPr>
          <a:xfrm>
            <a:off x="2080991" y="325923"/>
            <a:ext cx="8229600"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微软雅黑" panose="020B0503020204020204" pitchFamily="34" charset="-122"/>
                <a:ea typeface="微软雅黑" panose="020B0503020204020204" pitchFamily="34" charset="-122"/>
                <a:cs typeface="+mn-cs"/>
              </a:rPr>
              <a:t>大气污染防治行动计划</a:t>
            </a:r>
          </a:p>
        </p:txBody>
      </p:sp>
    </p:spTree>
    <p:extLst>
      <p:ext uri="{BB962C8B-B14F-4D97-AF65-F5344CB8AC3E}">
        <p14:creationId xmlns:p14="http://schemas.microsoft.com/office/powerpoint/2010/main" val="4181355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graphicFrame>
        <p:nvGraphicFramePr>
          <p:cNvPr id="4" name="图示 3"/>
          <p:cNvGraphicFramePr/>
          <p:nvPr>
            <p:extLst>
              <p:ext uri="{D42A27DB-BD31-4B8C-83A1-F6EECF244321}">
                <p14:modId xmlns:p14="http://schemas.microsoft.com/office/powerpoint/2010/main" val="169669012"/>
              </p:ext>
            </p:extLst>
          </p:nvPr>
        </p:nvGraphicFramePr>
        <p:xfrm>
          <a:off x="864158" y="1315450"/>
          <a:ext cx="9243862" cy="5185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16"/>
          <p:cNvGrpSpPr>
            <a:grpSpLocks/>
          </p:cNvGrpSpPr>
          <p:nvPr/>
        </p:nvGrpSpPr>
        <p:grpSpPr bwMode="auto">
          <a:xfrm>
            <a:off x="4643355" y="1195753"/>
            <a:ext cx="4910185" cy="5455409"/>
            <a:chOff x="5174730" y="1175999"/>
            <a:chExt cx="3086241" cy="5426432"/>
          </a:xfrm>
        </p:grpSpPr>
        <p:sp>
          <p:nvSpPr>
            <p:cNvPr id="6" name="矩形 5"/>
            <p:cNvSpPr/>
            <p:nvPr/>
          </p:nvSpPr>
          <p:spPr>
            <a:xfrm>
              <a:off x="5174730" y="1175999"/>
              <a:ext cx="3086241" cy="5426432"/>
            </a:xfrm>
            <a:prstGeom prst="rect">
              <a:avLst/>
            </a:prstGeom>
            <a:noFill/>
            <a:ln w="38100">
              <a:solidFill>
                <a:srgbClr val="FF0000"/>
              </a:solidFill>
              <a:prstDash val="lgDash"/>
            </a:ln>
          </p:spPr>
          <p:style>
            <a:lnRef idx="2">
              <a:schemeClr val="accent2"/>
            </a:lnRef>
            <a:fillRef idx="1">
              <a:schemeClr val="lt1"/>
            </a:fillRef>
            <a:effectRef idx="0">
              <a:schemeClr val="accent2"/>
            </a:effectRef>
            <a:fontRef idx="minor">
              <a:schemeClr val="dk1"/>
            </a:fontRef>
          </p:style>
          <p:txBody>
            <a:bodyPr anchor="ctr"/>
            <a:lstStyle/>
            <a:p>
              <a:pPr algn="ctr" eaLnBrk="1" hangingPunct="1">
                <a:buFont typeface="Arial" panose="020B0604020202020204" pitchFamily="34" charset="0"/>
                <a:buNone/>
                <a:defRPr/>
              </a:pPr>
              <a:endParaRPr lang="zh-CN" altLang="en-US" dirty="0"/>
            </a:p>
          </p:txBody>
        </p:sp>
        <p:grpSp>
          <p:nvGrpSpPr>
            <p:cNvPr id="7" name="组合 18"/>
            <p:cNvGrpSpPr/>
            <p:nvPr/>
          </p:nvGrpSpPr>
          <p:grpSpPr>
            <a:xfrm>
              <a:off x="5292079" y="1295354"/>
              <a:ext cx="1183061" cy="621478"/>
              <a:chOff x="2877616" y="1092195"/>
              <a:chExt cx="1026769" cy="419342"/>
            </a:xfrm>
            <a:solidFill>
              <a:srgbClr val="FF0000"/>
            </a:solidFill>
          </p:grpSpPr>
          <p:sp>
            <p:nvSpPr>
              <p:cNvPr id="8" name="矩形 7"/>
              <p:cNvSpPr/>
              <p:nvPr/>
            </p:nvSpPr>
            <p:spPr>
              <a:xfrm>
                <a:off x="2877616" y="1092195"/>
                <a:ext cx="1026769" cy="419342"/>
              </a:xfrm>
              <a:prstGeom prst="rect">
                <a:avLst/>
              </a:prstGeom>
              <a:grpFill/>
              <a:ln>
                <a:solidFill>
                  <a:srgbClr val="FF0000"/>
                </a:solidFill>
              </a:ln>
            </p:spPr>
            <p:style>
              <a:lnRef idx="3">
                <a:schemeClr val="lt1"/>
              </a:lnRef>
              <a:fillRef idx="1">
                <a:schemeClr val="accent2"/>
              </a:fillRef>
              <a:effectRef idx="1">
                <a:schemeClr val="accent2"/>
              </a:effectRef>
              <a:fontRef idx="minor">
                <a:schemeClr val="lt1"/>
              </a:fontRef>
            </p:style>
          </p:sp>
          <p:sp>
            <p:nvSpPr>
              <p:cNvPr id="9" name="矩形 8"/>
              <p:cNvSpPr/>
              <p:nvPr/>
            </p:nvSpPr>
            <p:spPr>
              <a:xfrm>
                <a:off x="2877616" y="1092195"/>
                <a:ext cx="1026769" cy="419342"/>
              </a:xfrm>
              <a:prstGeom prst="rect">
                <a:avLst/>
              </a:prstGeom>
              <a:grpFill/>
              <a:ln>
                <a:noFill/>
              </a:ln>
            </p:spPr>
            <p:style>
              <a:lnRef idx="3">
                <a:schemeClr val="lt1"/>
              </a:lnRef>
              <a:fillRef idx="1">
                <a:schemeClr val="accent2"/>
              </a:fillRef>
              <a:effectRef idx="1">
                <a:schemeClr val="accent2"/>
              </a:effectRef>
              <a:fontRef idx="minor">
                <a:schemeClr val="lt1"/>
              </a:fontRef>
            </p:style>
            <p:txBody>
              <a:bodyPr lIns="15875" tIns="15875" rIns="15875" bIns="15875" spcCol="1270" anchor="ctr"/>
              <a:lstStyle/>
              <a:p>
                <a:pPr algn="ctr" defTabSz="1111250" eaLnBrk="1" hangingPunct="1">
                  <a:lnSpc>
                    <a:spcPct val="90000"/>
                  </a:lnSpc>
                  <a:spcAft>
                    <a:spcPct val="35000"/>
                  </a:spcAft>
                  <a:buFont typeface="Arial" panose="020B0604020202020204" pitchFamily="34" charset="0"/>
                  <a:buNone/>
                  <a:defRPr/>
                </a:pPr>
                <a:r>
                  <a:rPr lang="zh-CN" altLang="en-US" sz="2500" b="1" dirty="0">
                    <a:solidFill>
                      <a:schemeClr val="bg1"/>
                    </a:solidFill>
                  </a:rPr>
                  <a:t>管理控制</a:t>
                </a:r>
              </a:p>
            </p:txBody>
          </p:sp>
        </p:grpSp>
      </p:grpSp>
      <p:sp>
        <p:nvSpPr>
          <p:cNvPr id="10" name="灯片编号占位符 1"/>
          <p:cNvSpPr>
            <a:spLocks noGrp="1"/>
          </p:cNvSpPr>
          <p:nvPr/>
        </p:nvSpPr>
        <p:spPr bwMode="auto">
          <a:xfrm>
            <a:off x="9593735" y="5752560"/>
            <a:ext cx="913438" cy="52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fld id="{9DB6624F-1A36-4FF0-A0B5-FF0A3651651C}" type="slidenum">
              <a:rPr lang="zh-CN" altLang="en-US" sz="1400" b="1">
                <a:solidFill>
                  <a:srgbClr val="FFFFFF"/>
                </a:solidFill>
                <a:latin typeface="Arial" panose="020B0604020202020204" pitchFamily="34" charset="0"/>
              </a:rPr>
              <a:pPr algn="ctr" eaLnBrk="1" hangingPunct="1">
                <a:spcBef>
                  <a:spcPct val="0"/>
                </a:spcBef>
                <a:buFont typeface="Arial" panose="020B0604020202020204" pitchFamily="34" charset="0"/>
                <a:buNone/>
              </a:pPr>
              <a:t>60</a:t>
            </a:fld>
            <a:endParaRPr lang="zh-CN" altLang="en-US" sz="1400" b="1">
              <a:solidFill>
                <a:srgbClr val="FFFFFF"/>
              </a:solidFill>
              <a:latin typeface="Arial" panose="020B0604020202020204" pitchFamily="34" charset="0"/>
            </a:endParaRPr>
          </a:p>
        </p:txBody>
      </p:sp>
    </p:spTree>
    <p:extLst>
      <p:ext uri="{BB962C8B-B14F-4D97-AF65-F5344CB8AC3E}">
        <p14:creationId xmlns:p14="http://schemas.microsoft.com/office/powerpoint/2010/main" val="3903874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grpSp>
        <p:nvGrpSpPr>
          <p:cNvPr id="11" name="组 3"/>
          <p:cNvGrpSpPr>
            <a:grpSpLocks/>
          </p:cNvGrpSpPr>
          <p:nvPr/>
        </p:nvGrpSpPr>
        <p:grpSpPr bwMode="auto">
          <a:xfrm>
            <a:off x="2560288" y="2217963"/>
            <a:ext cx="6958012" cy="5162550"/>
            <a:chOff x="999196" y="2132856"/>
            <a:chExt cx="6957180" cy="5162969"/>
          </a:xfrm>
        </p:grpSpPr>
        <p:sp>
          <p:nvSpPr>
            <p:cNvPr id="12" name="椭圆 18"/>
            <p:cNvSpPr/>
            <p:nvPr/>
          </p:nvSpPr>
          <p:spPr bwMode="auto">
            <a:xfrm>
              <a:off x="3687547" y="4422599"/>
              <a:ext cx="1351982" cy="518696"/>
            </a:xfrm>
            <a:custGeom>
              <a:avLst/>
              <a:gdLst/>
              <a:ahLst/>
              <a:cxnLst/>
              <a:rect l="l" t="t" r="r" b="b"/>
              <a:pathLst>
                <a:path w="720000" h="363666">
                  <a:moveTo>
                    <a:pt x="360000" y="0"/>
                  </a:moveTo>
                  <a:cubicBezTo>
                    <a:pt x="558823" y="0"/>
                    <a:pt x="720000" y="161177"/>
                    <a:pt x="720000" y="360000"/>
                  </a:cubicBezTo>
                  <a:lnTo>
                    <a:pt x="719631" y="363666"/>
                  </a:lnTo>
                  <a:lnTo>
                    <a:pt x="370" y="363666"/>
                  </a:lnTo>
                  <a:cubicBezTo>
                    <a:pt x="6" y="362448"/>
                    <a:pt x="0" y="361225"/>
                    <a:pt x="0" y="360000"/>
                  </a:cubicBezTo>
                  <a:cubicBezTo>
                    <a:pt x="0" y="161177"/>
                    <a:pt x="161177" y="0"/>
                    <a:pt x="360000"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eaLnBrk="1" hangingPunct="1">
                <a:lnSpc>
                  <a:spcPct val="120000"/>
                </a:lnSpc>
                <a:spcBef>
                  <a:spcPts val="600"/>
                </a:spcBef>
                <a:spcAft>
                  <a:spcPts val="600"/>
                </a:spcAft>
                <a:buFont typeface="Arial" panose="020B0604020202020204" pitchFamily="34" charset="0"/>
                <a:buNone/>
                <a:defRPr/>
              </a:pPr>
              <a:r>
                <a:rPr lang="zh-CN" altLang="en-US" sz="1600" b="1" kern="0" dirty="0">
                  <a:solidFill>
                    <a:sysClr val="window" lastClr="FFFFFF"/>
                  </a:solidFill>
                  <a:latin typeface="微软雅黑" panose="020B0503020204020204" pitchFamily="34" charset="-122"/>
                  <a:ea typeface="微软雅黑" panose="020B0503020204020204" pitchFamily="34" charset="-122"/>
                  <a:cs typeface="Weibei SC" charset="-122"/>
                </a:rPr>
                <a:t>管理控制</a:t>
              </a:r>
            </a:p>
          </p:txBody>
        </p:sp>
        <p:grpSp>
          <p:nvGrpSpPr>
            <p:cNvPr id="13" name="组合 4"/>
            <p:cNvGrpSpPr>
              <a:grpSpLocks/>
            </p:cNvGrpSpPr>
            <p:nvPr/>
          </p:nvGrpSpPr>
          <p:grpSpPr bwMode="auto">
            <a:xfrm>
              <a:off x="2881647" y="3736189"/>
              <a:ext cx="2963781" cy="2017467"/>
              <a:chOff x="3859576" y="2360066"/>
              <a:chExt cx="2159546" cy="1853312"/>
            </a:xfrm>
          </p:grpSpPr>
          <p:sp>
            <p:nvSpPr>
              <p:cNvPr id="24" name="同心圆 15"/>
              <p:cNvSpPr/>
              <p:nvPr/>
            </p:nvSpPr>
            <p:spPr>
              <a:xfrm>
                <a:off x="3859648" y="2360224"/>
                <a:ext cx="2159347" cy="1086545"/>
              </a:xfrm>
              <a:custGeom>
                <a:avLst/>
                <a:gdLst/>
                <a:ahLst/>
                <a:cxnLst/>
                <a:rect l="l" t="t" r="r" b="b"/>
                <a:pathLst>
                  <a:path w="2160000" h="1084663">
                    <a:moveTo>
                      <a:pt x="1080000" y="0"/>
                    </a:moveTo>
                    <a:cubicBezTo>
                      <a:pt x="1676468" y="0"/>
                      <a:pt x="2160000" y="483532"/>
                      <a:pt x="2160000" y="1080000"/>
                    </a:cubicBezTo>
                    <a:lnTo>
                      <a:pt x="2159765" y="1084663"/>
                    </a:lnTo>
                    <a:lnTo>
                      <a:pt x="1619530" y="1084663"/>
                    </a:lnTo>
                    <a:cubicBezTo>
                      <a:pt x="1619994" y="1083113"/>
                      <a:pt x="1620000" y="1081557"/>
                      <a:pt x="1620000" y="1080000"/>
                    </a:cubicBezTo>
                    <a:cubicBezTo>
                      <a:pt x="1620000" y="781766"/>
                      <a:pt x="1378234" y="540000"/>
                      <a:pt x="1080000" y="540000"/>
                    </a:cubicBezTo>
                    <a:cubicBezTo>
                      <a:pt x="781766" y="540000"/>
                      <a:pt x="540000" y="781766"/>
                      <a:pt x="540000" y="1080000"/>
                    </a:cubicBezTo>
                    <a:lnTo>
                      <a:pt x="540470" y="1084663"/>
                    </a:lnTo>
                    <a:lnTo>
                      <a:pt x="236" y="1084663"/>
                    </a:lnTo>
                    <a:cubicBezTo>
                      <a:pt x="3" y="1083110"/>
                      <a:pt x="0" y="1081556"/>
                      <a:pt x="0" y="1080000"/>
                    </a:cubicBezTo>
                    <a:cubicBezTo>
                      <a:pt x="0" y="483532"/>
                      <a:pt x="483532" y="0"/>
                      <a:pt x="1080000" y="0"/>
                    </a:cubicBezTo>
                    <a:close/>
                  </a:path>
                </a:pathLst>
              </a:custGeom>
              <a:gradFill flip="none" rotWithShape="1">
                <a:gsLst>
                  <a:gs pos="0">
                    <a:schemeClr val="accent1">
                      <a:lumMod val="67000"/>
                    </a:schemeClr>
                  </a:gs>
                  <a:gs pos="25000">
                    <a:schemeClr val="accent1">
                      <a:lumMod val="97000"/>
                      <a:lumOff val="3000"/>
                    </a:schemeClr>
                  </a:gs>
                  <a:gs pos="70000">
                    <a:schemeClr val="accent1">
                      <a:lumMod val="60000"/>
                      <a:lumOff val="40000"/>
                    </a:schemeClr>
                  </a:gs>
                </a:gsLst>
                <a:lin ang="16200000" scaled="1"/>
                <a:tileRect/>
              </a:gradFill>
              <a:ln w="3175" cap="flat" cmpd="sng" algn="ctr">
                <a:solidFill>
                  <a:srgbClr val="D7D7D7"/>
                </a:solidFill>
                <a:prstDash val="solid"/>
              </a:ln>
              <a:effectLst>
                <a:outerShdw blurRad="50800" dist="38100" dir="5400000" algn="t" rotWithShape="0">
                  <a:prstClr val="black">
                    <a:alpha val="40000"/>
                  </a:prstClr>
                </a:outerShdw>
              </a:effectLst>
            </p:spPr>
            <p:txBody>
              <a:bodyPr spcFirstLastPara="1" lIns="0" rIns="0" anchor="ctr">
                <a:prstTxWarp prst="textArchUp">
                  <a:avLst>
                    <a:gd name="adj" fmla="val 10748910"/>
                  </a:avLst>
                </a:prstTxWarp>
              </a:bodyPr>
              <a:lstStyle/>
              <a:p>
                <a:pPr algn="ctr" eaLnBrk="1" hangingPunct="1">
                  <a:lnSpc>
                    <a:spcPct val="120000"/>
                  </a:lnSpc>
                  <a:spcBef>
                    <a:spcPts val="600"/>
                  </a:spcBef>
                  <a:spcAft>
                    <a:spcPts val="600"/>
                  </a:spcAft>
                  <a:buFont typeface="Arial" panose="020B0604020202020204" pitchFamily="34" charset="0"/>
                  <a:buNone/>
                  <a:defRPr/>
                </a:pPr>
                <a:endParaRPr lang="zh-CN" altLang="en-US" sz="1300" kern="0">
                  <a:solidFill>
                    <a:sysClr val="window" lastClr="FFFFFF"/>
                  </a:solidFill>
                  <a:latin typeface="微软雅黑" panose="020B0503020204020204" pitchFamily="34" charset="-122"/>
                  <a:ea typeface="微软雅黑" panose="020B0503020204020204" pitchFamily="34" charset="-122"/>
                  <a:cs typeface="Kaiti SC" charset="-122"/>
                </a:endParaRPr>
              </a:p>
            </p:txBody>
          </p:sp>
          <p:sp>
            <p:nvSpPr>
              <p:cNvPr id="25" name="矩形 24"/>
              <p:cNvSpPr/>
              <p:nvPr/>
            </p:nvSpPr>
            <p:spPr>
              <a:xfrm>
                <a:off x="4166161" y="2667000"/>
                <a:ext cx="1546378" cy="1546378"/>
              </a:xfrm>
              <a:prstGeom prst="rect">
                <a:avLst/>
              </a:prstGeom>
              <a:noFill/>
              <a:ln w="25400" cap="flat" cmpd="sng" algn="ctr">
                <a:noFill/>
                <a:prstDash val="solid"/>
              </a:ln>
              <a:effectLst/>
            </p:spPr>
            <p:txBody>
              <a:bodyPr spcFirstLastPara="1" anchor="ctr">
                <a:prstTxWarp prst="textArchUp">
                  <a:avLst/>
                </a:prstTxWarp>
              </a:bodyPr>
              <a:lstStyle/>
              <a:p>
                <a:pPr algn="ctr" eaLnBrk="1" hangingPunct="1">
                  <a:buFont typeface="Arial" panose="020B0604020202020204" pitchFamily="34" charset="0"/>
                  <a:buNone/>
                  <a:defRPr/>
                </a:pPr>
                <a:r>
                  <a:rPr lang="zh-CN" altLang="en-US" sz="2000" b="1" kern="0" dirty="0">
                    <a:solidFill>
                      <a:sysClr val="window" lastClr="FFFFFF"/>
                    </a:solidFill>
                    <a:latin typeface="微软雅黑" panose="020B0503020204020204" pitchFamily="34" charset="-122"/>
                    <a:ea typeface="微软雅黑" panose="020B0503020204020204" pitchFamily="34" charset="-122"/>
                    <a:cs typeface="Weibei SC" charset="-122"/>
                  </a:rPr>
                  <a:t>源头控制</a:t>
                </a:r>
              </a:p>
            </p:txBody>
          </p:sp>
        </p:grpSp>
        <p:grpSp>
          <p:nvGrpSpPr>
            <p:cNvPr id="14" name="组合 7"/>
            <p:cNvGrpSpPr>
              <a:grpSpLocks/>
            </p:cNvGrpSpPr>
            <p:nvPr/>
          </p:nvGrpSpPr>
          <p:grpSpPr bwMode="auto">
            <a:xfrm>
              <a:off x="1967223" y="2937048"/>
              <a:ext cx="4940362" cy="3594896"/>
              <a:chOff x="3138669" y="1641084"/>
              <a:chExt cx="3599774" cy="3302391"/>
            </a:xfrm>
          </p:grpSpPr>
          <p:sp>
            <p:nvSpPr>
              <p:cNvPr id="22" name="同心圆 14"/>
              <p:cNvSpPr/>
              <p:nvPr/>
            </p:nvSpPr>
            <p:spPr>
              <a:xfrm>
                <a:off x="3138669" y="1641084"/>
                <a:ext cx="3599774" cy="1804596"/>
              </a:xfrm>
              <a:custGeom>
                <a:avLst/>
                <a:gdLst/>
                <a:ahLst/>
                <a:cxnLst/>
                <a:rect l="l" t="t" r="r" b="b"/>
                <a:pathLst>
                  <a:path w="3600000" h="1804264">
                    <a:moveTo>
                      <a:pt x="1800000" y="0"/>
                    </a:moveTo>
                    <a:cubicBezTo>
                      <a:pt x="2794113" y="0"/>
                      <a:pt x="3600000" y="805887"/>
                      <a:pt x="3600000" y="1800000"/>
                    </a:cubicBezTo>
                    <a:lnTo>
                      <a:pt x="3599785" y="1804264"/>
                    </a:lnTo>
                    <a:lnTo>
                      <a:pt x="3058885" y="1804264"/>
                    </a:lnTo>
                    <a:cubicBezTo>
                      <a:pt x="3059098" y="1802844"/>
                      <a:pt x="3059100" y="1801422"/>
                      <a:pt x="3059100" y="1800000"/>
                    </a:cubicBezTo>
                    <a:cubicBezTo>
                      <a:pt x="3059100" y="1104618"/>
                      <a:pt x="2495382" y="540900"/>
                      <a:pt x="1800000" y="540900"/>
                    </a:cubicBezTo>
                    <a:cubicBezTo>
                      <a:pt x="1104618" y="540900"/>
                      <a:pt x="540900" y="1104618"/>
                      <a:pt x="540900" y="1800000"/>
                    </a:cubicBezTo>
                    <a:lnTo>
                      <a:pt x="541115" y="1804264"/>
                    </a:lnTo>
                    <a:lnTo>
                      <a:pt x="215" y="1804264"/>
                    </a:lnTo>
                    <a:cubicBezTo>
                      <a:pt x="2" y="1802844"/>
                      <a:pt x="0" y="1801422"/>
                      <a:pt x="0" y="1800000"/>
                    </a:cubicBezTo>
                    <a:cubicBezTo>
                      <a:pt x="0" y="805887"/>
                      <a:pt x="805887" y="0"/>
                      <a:pt x="1800000" y="0"/>
                    </a:cubicBezTo>
                    <a:close/>
                  </a:path>
                </a:pathLst>
              </a:custGeom>
              <a:gradFill flip="none" rotWithShape="1">
                <a:gsLst>
                  <a:gs pos="0">
                    <a:schemeClr val="accent1">
                      <a:lumMod val="0"/>
                      <a:lumOff val="100000"/>
                    </a:schemeClr>
                  </a:gs>
                  <a:gs pos="41000">
                    <a:schemeClr val="accent1">
                      <a:lumMod val="0"/>
                      <a:lumOff val="100000"/>
                    </a:schemeClr>
                  </a:gs>
                  <a:gs pos="100000">
                    <a:schemeClr val="accent1">
                      <a:lumMod val="100000"/>
                    </a:schemeClr>
                  </a:gs>
                </a:gsLst>
                <a:path path="circle">
                  <a:fillToRect l="50000" t="-80000" r="50000" b="180000"/>
                </a:path>
                <a:tileRect/>
              </a:gradFill>
              <a:ln w="25400" cap="flat" cmpd="sng" algn="ctr">
                <a:noFill/>
                <a:prstDash val="solid"/>
              </a:ln>
              <a:effectLst>
                <a:outerShdw blurRad="50800" dist="38100" dir="5400000" algn="t" rotWithShape="0">
                  <a:prstClr val="black">
                    <a:alpha val="40000"/>
                  </a:prstClr>
                </a:outerShdw>
              </a:effectLst>
            </p:spPr>
            <p:txBody>
              <a:bodyPr lIns="0" rIns="0" anchor="ctr"/>
              <a:lstStyle/>
              <a:p>
                <a:pPr marL="182563" indent="-182563" eaLnBrk="1" hangingPunct="1">
                  <a:lnSpc>
                    <a:spcPct val="120000"/>
                  </a:lnSpc>
                  <a:spcBef>
                    <a:spcPts val="600"/>
                  </a:spcBef>
                  <a:spcAft>
                    <a:spcPts val="600"/>
                  </a:spcAft>
                  <a:buFont typeface="Arial" panose="020B0604020202020204" pitchFamily="34" charset="0"/>
                  <a:buChar char="•"/>
                  <a:defRPr/>
                </a:pPr>
                <a:endParaRPr lang="zh-CN" altLang="en-US" sz="1300" kern="0">
                  <a:solidFill>
                    <a:prstClr val="white"/>
                  </a:solidFill>
                  <a:latin typeface="微软雅黑" panose="020B0503020204020204" pitchFamily="34" charset="-122"/>
                  <a:ea typeface="微软雅黑" panose="020B0503020204020204" pitchFamily="34" charset="-122"/>
                  <a:cs typeface="Kaiti SC" charset="-122"/>
                </a:endParaRPr>
              </a:p>
            </p:txBody>
          </p:sp>
          <p:sp>
            <p:nvSpPr>
              <p:cNvPr id="23" name="矩形 22"/>
              <p:cNvSpPr/>
              <p:nvPr/>
            </p:nvSpPr>
            <p:spPr>
              <a:xfrm>
                <a:off x="3436063" y="1936903"/>
                <a:ext cx="3006572" cy="3006572"/>
              </a:xfrm>
              <a:prstGeom prst="rect">
                <a:avLst/>
              </a:prstGeom>
              <a:noFill/>
              <a:ln w="25400" cap="flat" cmpd="sng" algn="ctr">
                <a:noFill/>
                <a:prstDash val="solid"/>
              </a:ln>
              <a:effectLst/>
            </p:spPr>
            <p:txBody>
              <a:bodyPr spcFirstLastPara="1" anchor="ctr">
                <a:prstTxWarp prst="textArchUp">
                  <a:avLst/>
                </a:prstTxWarp>
              </a:bodyPr>
              <a:lstStyle/>
              <a:p>
                <a:pPr algn="ctr" eaLnBrk="1" hangingPunct="1">
                  <a:buFont typeface="Arial" panose="020B0604020202020204" pitchFamily="34" charset="0"/>
                  <a:buNone/>
                  <a:defRPr/>
                </a:pPr>
                <a:r>
                  <a:rPr lang="zh-CN" altLang="en-US" sz="2000" b="1" kern="0" dirty="0">
                    <a:solidFill>
                      <a:prstClr val="black"/>
                    </a:solidFill>
                    <a:latin typeface="微软雅黑" panose="020B0503020204020204" pitchFamily="34" charset="-122"/>
                    <a:ea typeface="微软雅黑" panose="020B0503020204020204" pitchFamily="34" charset="-122"/>
                    <a:cs typeface="Weibei SC" charset="-122"/>
                  </a:rPr>
                  <a:t>过程控制</a:t>
                </a:r>
              </a:p>
            </p:txBody>
          </p:sp>
        </p:grpSp>
        <p:grpSp>
          <p:nvGrpSpPr>
            <p:cNvPr id="15" name="组合 8"/>
            <p:cNvGrpSpPr>
              <a:grpSpLocks/>
            </p:cNvGrpSpPr>
            <p:nvPr/>
          </p:nvGrpSpPr>
          <p:grpSpPr bwMode="auto">
            <a:xfrm>
              <a:off x="1039434" y="2132856"/>
              <a:ext cx="6916942" cy="5162969"/>
              <a:chOff x="2419350" y="922103"/>
              <a:chExt cx="5040000" cy="4742875"/>
            </a:xfrm>
          </p:grpSpPr>
          <p:sp>
            <p:nvSpPr>
              <p:cNvPr id="20" name="同心圆 2"/>
              <p:cNvSpPr/>
              <p:nvPr/>
            </p:nvSpPr>
            <p:spPr>
              <a:xfrm>
                <a:off x="2418945" y="922103"/>
                <a:ext cx="5040405" cy="2523116"/>
              </a:xfrm>
              <a:custGeom>
                <a:avLst/>
                <a:gdLst/>
                <a:ahLst/>
                <a:cxnLst/>
                <a:rect l="l" t="t" r="r" b="b"/>
                <a:pathLst>
                  <a:path w="5040000" h="2523347">
                    <a:moveTo>
                      <a:pt x="2520000" y="0"/>
                    </a:moveTo>
                    <a:cubicBezTo>
                      <a:pt x="3911758" y="0"/>
                      <a:pt x="5040000" y="1128242"/>
                      <a:pt x="5040000" y="2520000"/>
                    </a:cubicBezTo>
                    <a:lnTo>
                      <a:pt x="5039831" y="2523347"/>
                    </a:lnTo>
                    <a:lnTo>
                      <a:pt x="4496065" y="2523347"/>
                    </a:lnTo>
                    <a:cubicBezTo>
                      <a:pt x="4496233" y="2522232"/>
                      <a:pt x="4496234" y="2521116"/>
                      <a:pt x="4496234" y="2520000"/>
                    </a:cubicBezTo>
                    <a:cubicBezTo>
                      <a:pt x="4496234" y="1428556"/>
                      <a:pt x="3611444" y="543766"/>
                      <a:pt x="2520000" y="543766"/>
                    </a:cubicBezTo>
                    <a:cubicBezTo>
                      <a:pt x="1428556" y="543766"/>
                      <a:pt x="543766" y="1428556"/>
                      <a:pt x="543766" y="2520000"/>
                    </a:cubicBezTo>
                    <a:lnTo>
                      <a:pt x="543935" y="2523347"/>
                    </a:lnTo>
                    <a:lnTo>
                      <a:pt x="169" y="2523347"/>
                    </a:lnTo>
                    <a:cubicBezTo>
                      <a:pt x="1" y="2522232"/>
                      <a:pt x="0" y="2521116"/>
                      <a:pt x="0" y="2520000"/>
                    </a:cubicBezTo>
                    <a:cubicBezTo>
                      <a:pt x="0" y="1128242"/>
                      <a:pt x="1128242" y="0"/>
                      <a:pt x="2520000" y="0"/>
                    </a:cubicBezTo>
                    <a:close/>
                  </a:path>
                </a:pathLst>
              </a:custGeom>
              <a:gradFill flip="none" rotWithShape="1">
                <a:gsLst>
                  <a:gs pos="11000">
                    <a:schemeClr val="accent1">
                      <a:lumMod val="5000"/>
                      <a:lumOff val="95000"/>
                    </a:schemeClr>
                  </a:gs>
                  <a:gs pos="41000">
                    <a:schemeClr val="accent1">
                      <a:lumMod val="45000"/>
                      <a:lumOff val="55000"/>
                    </a:schemeClr>
                  </a:gs>
                  <a:gs pos="26000">
                    <a:schemeClr val="accent1">
                      <a:lumMod val="45000"/>
                      <a:lumOff val="55000"/>
                    </a:schemeClr>
                  </a:gs>
                  <a:gs pos="58000">
                    <a:schemeClr val="accent1">
                      <a:lumMod val="30000"/>
                      <a:lumOff val="70000"/>
                    </a:schemeClr>
                  </a:gs>
                </a:gsLst>
                <a:lin ang="5400000" scaled="1"/>
                <a:tileRect/>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eaLnBrk="1" hangingPunct="1">
                  <a:lnSpc>
                    <a:spcPct val="120000"/>
                  </a:lnSpc>
                  <a:buFont typeface="Arial" panose="020B0604020202020204" pitchFamily="34" charset="0"/>
                  <a:buNone/>
                  <a:defRPr/>
                </a:pPr>
                <a:endParaRPr lang="zh-CN" altLang="en-US" sz="1300" b="1" kern="0">
                  <a:solidFill>
                    <a:srgbClr val="4D4D4D"/>
                  </a:solidFill>
                  <a:latin typeface="微软雅黑" panose="020B0503020204020204" pitchFamily="34" charset="-122"/>
                  <a:ea typeface="微软雅黑" panose="020B0503020204020204" pitchFamily="34" charset="-122"/>
                  <a:cs typeface="Kaiti SC" charset="-122"/>
                </a:endParaRPr>
              </a:p>
            </p:txBody>
          </p:sp>
          <p:sp>
            <p:nvSpPr>
              <p:cNvPr id="21" name="矩形 20"/>
              <p:cNvSpPr/>
              <p:nvPr/>
            </p:nvSpPr>
            <p:spPr>
              <a:xfrm>
                <a:off x="2633308" y="1248706"/>
                <a:ext cx="4416272" cy="4416272"/>
              </a:xfrm>
              <a:prstGeom prst="rect">
                <a:avLst/>
              </a:prstGeom>
              <a:noFill/>
              <a:ln w="25400" cap="flat" cmpd="sng" algn="ctr">
                <a:noFill/>
                <a:prstDash val="solid"/>
              </a:ln>
              <a:effectLst/>
            </p:spPr>
            <p:txBody>
              <a:bodyPr spcFirstLastPara="1" anchor="ctr">
                <a:prstTxWarp prst="textArchUp">
                  <a:avLst/>
                </a:prstTxWarp>
              </a:bodyPr>
              <a:lstStyle/>
              <a:p>
                <a:pPr algn="ctr" eaLnBrk="1" hangingPunct="1">
                  <a:buFont typeface="Arial" panose="020B0604020202020204" pitchFamily="34" charset="0"/>
                  <a:buNone/>
                  <a:defRPr/>
                </a:pPr>
                <a:r>
                  <a:rPr lang="zh-CN" altLang="en-US" sz="2000" b="1" kern="0" dirty="0">
                    <a:solidFill>
                      <a:prstClr val="black"/>
                    </a:solidFill>
                    <a:latin typeface="微软雅黑" panose="020B0503020204020204" pitchFamily="34" charset="-122"/>
                    <a:ea typeface="微软雅黑" panose="020B0503020204020204" pitchFamily="34" charset="-122"/>
                    <a:cs typeface="Weibei SC" charset="-122"/>
                  </a:rPr>
                  <a:t>末端治理</a:t>
                </a:r>
              </a:p>
            </p:txBody>
          </p:sp>
        </p:grpSp>
        <p:sp>
          <p:nvSpPr>
            <p:cNvPr id="16" name="虚尾箭头 2"/>
            <p:cNvSpPr/>
            <p:nvPr/>
          </p:nvSpPr>
          <p:spPr>
            <a:xfrm>
              <a:off x="999196" y="4922688"/>
              <a:ext cx="2285319" cy="843743"/>
            </a:xfrm>
            <a:prstGeom prst="stripedRightArrow">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a:softEdge rad="3175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kumimoji="1" lang="zh-CN" altLang="en-US" sz="2000" b="1" dirty="0">
                  <a:solidFill>
                    <a:sysClr val="windowText" lastClr="000000"/>
                  </a:solidFill>
                  <a:latin typeface="微软雅黑" panose="020B0503020204020204" pitchFamily="34" charset="-122"/>
                  <a:ea typeface="微软雅黑" panose="020B0503020204020204" pitchFamily="34" charset="-122"/>
                  <a:cs typeface="Weibei SC" charset="-122"/>
                </a:rPr>
                <a:t>管理难度</a:t>
              </a:r>
              <a:r>
                <a:rPr kumimoji="1" lang="zh-CN" altLang="en-US" sz="2000" b="1" dirty="0">
                  <a:solidFill>
                    <a:sysClr val="windowText" lastClr="000000"/>
                  </a:solidFill>
                  <a:latin typeface="微软雅黑" panose="020B0503020204020204" pitchFamily="34" charset="-122"/>
                  <a:ea typeface="微软雅黑" panose="020B0503020204020204" pitchFamily="34" charset="-122"/>
                  <a:cs typeface="Kaiti SC" charset="-122"/>
                </a:rPr>
                <a:t>↑</a:t>
              </a:r>
            </a:p>
          </p:txBody>
        </p:sp>
        <p:sp>
          <p:nvSpPr>
            <p:cNvPr id="17" name="虚尾箭头 36"/>
            <p:cNvSpPr/>
            <p:nvPr/>
          </p:nvSpPr>
          <p:spPr>
            <a:xfrm flipH="1">
              <a:off x="5668539" y="4941295"/>
              <a:ext cx="2263937" cy="843743"/>
            </a:xfrm>
            <a:prstGeom prst="stripedRightArrow">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a:softEdge rad="3175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kumimoji="1" lang="zh-CN" altLang="en-US" sz="2000" b="1" dirty="0">
                  <a:solidFill>
                    <a:sysClr val="windowText" lastClr="000000"/>
                  </a:solidFill>
                  <a:latin typeface="微软雅黑" panose="020B0503020204020204" pitchFamily="34" charset="-122"/>
                  <a:ea typeface="微软雅黑" panose="020B0503020204020204" pitchFamily="34" charset="-122"/>
                  <a:cs typeface="Weibei SC" charset="-122"/>
                </a:rPr>
                <a:t>竞争力↑</a:t>
              </a:r>
            </a:p>
          </p:txBody>
        </p:sp>
        <p:sp>
          <p:nvSpPr>
            <p:cNvPr id="18" name="虚尾箭头 38"/>
            <p:cNvSpPr/>
            <p:nvPr/>
          </p:nvSpPr>
          <p:spPr>
            <a:xfrm rot="13567571" flipH="1" flipV="1">
              <a:off x="1669093" y="3443814"/>
              <a:ext cx="2042985" cy="801377"/>
            </a:xfrm>
            <a:prstGeom prst="stripedRightArrow">
              <a:avLst/>
            </a:prstGeom>
            <a:gradFill flip="none" rotWithShape="1">
              <a:gsLst>
                <a:gs pos="47000">
                  <a:schemeClr val="accent4">
                    <a:lumMod val="5000"/>
                    <a:lumOff val="95000"/>
                  </a:schemeClr>
                </a:gs>
                <a:gs pos="68000">
                  <a:schemeClr val="accent4">
                    <a:lumMod val="45000"/>
                    <a:lumOff val="55000"/>
                  </a:schemeClr>
                </a:gs>
                <a:gs pos="30000">
                  <a:schemeClr val="accent4">
                    <a:lumMod val="45000"/>
                    <a:lumOff val="55000"/>
                  </a:schemeClr>
                </a:gs>
                <a:gs pos="30000">
                  <a:schemeClr val="accent4">
                    <a:lumMod val="30000"/>
                    <a:lumOff val="70000"/>
                  </a:schemeClr>
                </a:gs>
              </a:gsLst>
              <a:lin ang="5400000" scaled="1"/>
              <a:tileRect/>
            </a:gradFill>
            <a:effectLst>
              <a:softEdge rad="3175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kumimoji="1" lang="zh-CN" altLang="en-US" sz="2000" b="1" dirty="0">
                  <a:solidFill>
                    <a:sysClr val="windowText" lastClr="000000"/>
                  </a:solidFill>
                  <a:latin typeface="微软雅黑" panose="020B0503020204020204" pitchFamily="34" charset="-122"/>
                  <a:ea typeface="微软雅黑" panose="020B0503020204020204" pitchFamily="34" charset="-122"/>
                  <a:cs typeface="Weibei SC" charset="-122"/>
                </a:rPr>
                <a:t>投资成本↓</a:t>
              </a:r>
            </a:p>
          </p:txBody>
        </p:sp>
        <p:sp>
          <p:nvSpPr>
            <p:cNvPr id="19" name="虚尾箭头 40"/>
            <p:cNvSpPr/>
            <p:nvPr/>
          </p:nvSpPr>
          <p:spPr>
            <a:xfrm rot="18805170" flipH="1">
              <a:off x="5034315" y="3337452"/>
              <a:ext cx="2042985" cy="750804"/>
            </a:xfrm>
            <a:prstGeom prst="stripedRightArrow">
              <a:avLst/>
            </a:prstGeom>
            <a:gradFill flip="none" rotWithShape="1">
              <a:gsLst>
                <a:gs pos="47000">
                  <a:schemeClr val="accent4">
                    <a:lumMod val="5000"/>
                    <a:lumOff val="95000"/>
                  </a:schemeClr>
                </a:gs>
                <a:gs pos="68000">
                  <a:schemeClr val="accent4">
                    <a:lumMod val="45000"/>
                    <a:lumOff val="55000"/>
                  </a:schemeClr>
                </a:gs>
                <a:gs pos="30000">
                  <a:schemeClr val="accent4">
                    <a:lumMod val="45000"/>
                    <a:lumOff val="55000"/>
                  </a:schemeClr>
                </a:gs>
                <a:gs pos="30000">
                  <a:schemeClr val="accent4">
                    <a:lumMod val="30000"/>
                    <a:lumOff val="70000"/>
                  </a:schemeClr>
                </a:gs>
              </a:gsLst>
              <a:lin ang="5400000" scaled="1"/>
              <a:tileRect/>
            </a:gradFill>
            <a:effectLst>
              <a:softEdge rad="3175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kumimoji="1" lang="zh-CN" altLang="en-US" sz="2000" b="1" dirty="0">
                  <a:solidFill>
                    <a:sysClr val="windowText" lastClr="000000"/>
                  </a:solidFill>
                  <a:latin typeface="微软雅黑" panose="020B0503020204020204" pitchFamily="34" charset="-122"/>
                  <a:ea typeface="微软雅黑" panose="020B0503020204020204" pitchFamily="34" charset="-122"/>
                  <a:cs typeface="Weibei SC" charset="-122"/>
                </a:rPr>
                <a:t>生产利润↑</a:t>
              </a:r>
            </a:p>
          </p:txBody>
        </p:sp>
      </p:grpSp>
      <p:sp>
        <p:nvSpPr>
          <p:cNvPr id="26" name="矩形 25"/>
          <p:cNvSpPr>
            <a:spLocks/>
          </p:cNvSpPr>
          <p:nvPr/>
        </p:nvSpPr>
        <p:spPr>
          <a:xfrm>
            <a:off x="3893215" y="5982261"/>
            <a:ext cx="4211383" cy="611540"/>
          </a:xfrm>
          <a:prstGeom prst="rect">
            <a:avLst/>
          </a:prstGeom>
          <a:solidFill>
            <a:srgbClr val="00B050"/>
          </a:solidFill>
        </p:spPr>
        <p:txBody>
          <a:bodyPr wrap="square" anchor="ctr">
            <a:noAutofit/>
          </a:bodyPr>
          <a:lstStyle/>
          <a:p>
            <a:pPr algn="ctr" eaLnBrk="1" hangingPunct="1">
              <a:lnSpc>
                <a:spcPct val="150000"/>
              </a:lnSpc>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污染物的资源化、减量化和无害化</a:t>
            </a:r>
          </a:p>
        </p:txBody>
      </p:sp>
      <p:sp>
        <p:nvSpPr>
          <p:cNvPr id="27" name="TextBox 50"/>
          <p:cNvSpPr txBox="1">
            <a:spLocks noChangeArrowheads="1"/>
          </p:cNvSpPr>
          <p:nvPr/>
        </p:nvSpPr>
        <p:spPr bwMode="auto">
          <a:xfrm>
            <a:off x="3646931" y="1443624"/>
            <a:ext cx="4824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800" b="1" dirty="0">
                <a:solidFill>
                  <a:srgbClr val="000000"/>
                </a:solidFill>
                <a:latin typeface="微软雅黑" panose="020B0503020204020204" pitchFamily="34" charset="-122"/>
                <a:ea typeface="微软雅黑" panose="020B0503020204020204" pitchFamily="34" charset="-122"/>
              </a:rPr>
              <a:t>核心管控思想</a:t>
            </a:r>
          </a:p>
        </p:txBody>
      </p:sp>
    </p:spTree>
    <p:extLst>
      <p:ext uri="{BB962C8B-B14F-4D97-AF65-F5344CB8AC3E}">
        <p14:creationId xmlns:p14="http://schemas.microsoft.com/office/powerpoint/2010/main" val="3173575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sp>
        <p:nvSpPr>
          <p:cNvPr id="11" name="Oval 65"/>
          <p:cNvSpPr>
            <a:spLocks noChangeArrowheads="1"/>
          </p:cNvSpPr>
          <p:nvPr/>
        </p:nvSpPr>
        <p:spPr bwMode="auto">
          <a:xfrm>
            <a:off x="3324415" y="6097006"/>
            <a:ext cx="5286412" cy="288852"/>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lstStyle/>
          <a:p>
            <a:pPr>
              <a:defRPr/>
            </a:pPr>
            <a:endParaRPr lang="zh-CN" altLang="en-US">
              <a:latin typeface="Arial" pitchFamily="34" charset="0"/>
            </a:endParaRPr>
          </a:p>
        </p:txBody>
      </p:sp>
      <p:sp>
        <p:nvSpPr>
          <p:cNvPr id="12" name="椭圆 11"/>
          <p:cNvSpPr/>
          <p:nvPr/>
        </p:nvSpPr>
        <p:spPr>
          <a:xfrm>
            <a:off x="5824745" y="5870565"/>
            <a:ext cx="428628" cy="428628"/>
          </a:xfrm>
          <a:prstGeom prst="ellipse">
            <a:avLst/>
          </a:prstGeom>
          <a:solidFill>
            <a:schemeClr val="bg1">
              <a:lumMod val="75000"/>
            </a:schemeClr>
          </a:solidFill>
          <a:ln>
            <a:noFill/>
          </a:ln>
          <a:scene3d>
            <a:camera prst="perspectiveBelow"/>
            <a:lightRig rig="threePt" dir="t"/>
          </a:scene3d>
          <a:sp3d extrusionH="1270000" prstMaterial="plastic">
            <a:bevelT w="120650"/>
            <a:bevelB w="88900" prst="relaxedInset"/>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圆角矩形 134"/>
          <p:cNvSpPr/>
          <p:nvPr/>
        </p:nvSpPr>
        <p:spPr>
          <a:xfrm rot="1040636">
            <a:off x="2488242" y="4838698"/>
            <a:ext cx="7091651" cy="1290043"/>
          </a:xfrm>
          <a:prstGeom prst="roundRect">
            <a:avLst>
              <a:gd name="adj" fmla="val 8983"/>
            </a:avLst>
          </a:prstGeom>
          <a:gradFill flip="none" rotWithShape="1">
            <a:gsLst>
              <a:gs pos="0">
                <a:schemeClr val="bg1">
                  <a:lumMod val="85000"/>
                </a:schemeClr>
              </a:gs>
              <a:gs pos="96000">
                <a:schemeClr val="bg1">
                  <a:lumMod val="85000"/>
                </a:schemeClr>
              </a:gs>
              <a:gs pos="1000">
                <a:schemeClr val="bg1">
                  <a:lumMod val="65000"/>
                </a:schemeClr>
              </a:gs>
            </a:gsLst>
            <a:lin ang="16200000" scaled="1"/>
            <a:tileRect/>
          </a:gradFill>
          <a:ln w="34925">
            <a:solidFill>
              <a:srgbClr val="FFFFFF"/>
            </a:solidFill>
          </a:ln>
          <a:effectLst>
            <a:outerShdw blurRad="317500" dir="2700000" algn="ctr">
              <a:srgbClr val="000000">
                <a:alpha val="43000"/>
              </a:srgbClr>
            </a:outerShdw>
          </a:effectLst>
          <a:scene3d>
            <a:camera prst="perspectiveFront" fov="2400000">
              <a:rot lat="17195211" lon="29222" rev="569999"/>
            </a:camera>
            <a:lightRig rig="threePt" dir="t"/>
          </a:scene3d>
          <a:sp3d prstMaterial="metal">
            <a:bevelT w="158750" h="38100" prst="softRound"/>
            <a:bevelB w="57150" h="57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a:p>
        </p:txBody>
      </p:sp>
      <p:sp>
        <p:nvSpPr>
          <p:cNvPr id="19" name="Oval 65"/>
          <p:cNvSpPr>
            <a:spLocks noChangeArrowheads="1"/>
          </p:cNvSpPr>
          <p:nvPr/>
        </p:nvSpPr>
        <p:spPr bwMode="auto">
          <a:xfrm>
            <a:off x="2988877" y="5076003"/>
            <a:ext cx="1143008" cy="228949"/>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lstStyle/>
          <a:p>
            <a:pPr>
              <a:defRPr/>
            </a:pPr>
            <a:endParaRPr lang="zh-CN" altLang="en-US">
              <a:latin typeface="Arial" pitchFamily="34" charset="0"/>
            </a:endParaRPr>
          </a:p>
        </p:txBody>
      </p:sp>
      <p:grpSp>
        <p:nvGrpSpPr>
          <p:cNvPr id="20" name="组合 16"/>
          <p:cNvGrpSpPr/>
          <p:nvPr/>
        </p:nvGrpSpPr>
        <p:grpSpPr>
          <a:xfrm>
            <a:off x="2967225" y="3882428"/>
            <a:ext cx="1276491" cy="1276491"/>
            <a:chOff x="1838601" y="3474595"/>
            <a:chExt cx="1159458" cy="1159458"/>
          </a:xfrm>
        </p:grpSpPr>
        <p:grpSp>
          <p:nvGrpSpPr>
            <p:cNvPr id="21" name="组合 17"/>
            <p:cNvGrpSpPr/>
            <p:nvPr/>
          </p:nvGrpSpPr>
          <p:grpSpPr>
            <a:xfrm>
              <a:off x="1838601" y="3474595"/>
              <a:ext cx="1159458" cy="1159458"/>
              <a:chOff x="2768596" y="3009896"/>
              <a:chExt cx="2214578" cy="2214578"/>
            </a:xfrm>
          </p:grpSpPr>
          <p:sp>
            <p:nvSpPr>
              <p:cNvPr id="23" name="椭圆 22"/>
              <p:cNvSpPr/>
              <p:nvPr/>
            </p:nvSpPr>
            <p:spPr>
              <a:xfrm>
                <a:off x="2768596" y="3009896"/>
                <a:ext cx="2214578" cy="2214578"/>
              </a:xfrm>
              <a:prstGeom prst="ellipse">
                <a:avLst/>
              </a:prstGeom>
              <a:gradFill flip="none" rotWithShape="1">
                <a:gsLst>
                  <a:gs pos="0">
                    <a:srgbClr val="92D050"/>
                  </a:gs>
                  <a:gs pos="65000">
                    <a:schemeClr val="accent6">
                      <a:lumMod val="75000"/>
                    </a:schemeClr>
                  </a:gs>
                  <a:gs pos="82000">
                    <a:schemeClr val="accent6">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841549" y="3149379"/>
                <a:ext cx="1402450" cy="1154957"/>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rot="20122633">
              <a:off x="2252737" y="4373332"/>
              <a:ext cx="703537" cy="241608"/>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Oval 65"/>
          <p:cNvSpPr>
            <a:spLocks noChangeArrowheads="1"/>
          </p:cNvSpPr>
          <p:nvPr/>
        </p:nvSpPr>
        <p:spPr bwMode="auto">
          <a:xfrm rot="393544">
            <a:off x="8120097" y="5803524"/>
            <a:ext cx="1143008" cy="228949"/>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lstStyle/>
          <a:p>
            <a:pPr>
              <a:defRPr/>
            </a:pPr>
            <a:endParaRPr lang="zh-CN" altLang="en-US">
              <a:latin typeface="Arial" pitchFamily="34" charset="0"/>
            </a:endParaRPr>
          </a:p>
        </p:txBody>
      </p:sp>
      <p:grpSp>
        <p:nvGrpSpPr>
          <p:cNvPr id="26" name="组合 25"/>
          <p:cNvGrpSpPr>
            <a:grpSpLocks noChangeAspect="1"/>
          </p:cNvGrpSpPr>
          <p:nvPr/>
        </p:nvGrpSpPr>
        <p:grpSpPr>
          <a:xfrm>
            <a:off x="7642511" y="4128558"/>
            <a:ext cx="1744742" cy="1744742"/>
            <a:chOff x="1838601" y="3474595"/>
            <a:chExt cx="1159458" cy="1159458"/>
          </a:xfrm>
        </p:grpSpPr>
        <p:grpSp>
          <p:nvGrpSpPr>
            <p:cNvPr id="27" name="组合 5"/>
            <p:cNvGrpSpPr/>
            <p:nvPr/>
          </p:nvGrpSpPr>
          <p:grpSpPr>
            <a:xfrm>
              <a:off x="1838601" y="3474595"/>
              <a:ext cx="1159458" cy="1159458"/>
              <a:chOff x="2768596" y="3009896"/>
              <a:chExt cx="2214578" cy="2214578"/>
            </a:xfrm>
          </p:grpSpPr>
          <p:sp>
            <p:nvSpPr>
              <p:cNvPr id="29" name="椭圆 28"/>
              <p:cNvSpPr/>
              <p:nvPr/>
            </p:nvSpPr>
            <p:spPr>
              <a:xfrm>
                <a:off x="2768596" y="3009896"/>
                <a:ext cx="2214578" cy="2214578"/>
              </a:xfrm>
              <a:prstGeom prst="ellipse">
                <a:avLst/>
              </a:prstGeom>
              <a:gradFill flip="none" rotWithShape="1">
                <a:gsLst>
                  <a:gs pos="0">
                    <a:srgbClr val="00B0F0"/>
                  </a:gs>
                  <a:gs pos="65000">
                    <a:srgbClr val="0070C0"/>
                  </a:gs>
                  <a:gs pos="82000">
                    <a:srgbClr val="0070C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841549" y="3149379"/>
                <a:ext cx="1402450" cy="1154957"/>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rot="20122633">
              <a:off x="2252737" y="4373332"/>
              <a:ext cx="703537" cy="241608"/>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Oval 65"/>
          <p:cNvSpPr>
            <a:spLocks noChangeArrowheads="1"/>
          </p:cNvSpPr>
          <p:nvPr/>
        </p:nvSpPr>
        <p:spPr bwMode="auto">
          <a:xfrm rot="555519">
            <a:off x="7039191" y="5619334"/>
            <a:ext cx="857256" cy="171712"/>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lstStyle/>
          <a:p>
            <a:pPr>
              <a:defRPr/>
            </a:pPr>
            <a:endParaRPr lang="zh-CN" altLang="en-US">
              <a:latin typeface="Arial" pitchFamily="34" charset="0"/>
            </a:endParaRPr>
          </a:p>
        </p:txBody>
      </p:sp>
      <p:sp>
        <p:nvSpPr>
          <p:cNvPr id="33" name="TextBox 154"/>
          <p:cNvSpPr txBox="1"/>
          <p:nvPr/>
        </p:nvSpPr>
        <p:spPr>
          <a:xfrm>
            <a:off x="3164271" y="4178070"/>
            <a:ext cx="883272" cy="707886"/>
          </a:xfrm>
          <a:prstGeom prst="rect">
            <a:avLst/>
          </a:prstGeom>
          <a:noFill/>
          <a:scene3d>
            <a:camera prst="orthographicFront"/>
            <a:lightRig rig="flat" dir="t"/>
          </a:scene3d>
        </p:spPr>
        <p:txBody>
          <a:bodyPr wrap="square" rtlCol="0">
            <a:spAutoFit/>
          </a:bodyPr>
          <a:lstStyle/>
          <a:p>
            <a:pPr algn="ct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末端治理</a:t>
            </a:r>
          </a:p>
        </p:txBody>
      </p:sp>
      <p:sp>
        <p:nvSpPr>
          <p:cNvPr id="34" name="TextBox 155"/>
          <p:cNvSpPr txBox="1"/>
          <p:nvPr/>
        </p:nvSpPr>
        <p:spPr>
          <a:xfrm>
            <a:off x="7914956" y="4466510"/>
            <a:ext cx="1223357" cy="1015663"/>
          </a:xfrm>
          <a:prstGeom prst="rect">
            <a:avLst/>
          </a:prstGeom>
          <a:noFill/>
          <a:scene3d>
            <a:camera prst="orthographicFront"/>
            <a:lightRig rig="flat" dir="t"/>
          </a:scene3d>
        </p:spPr>
        <p:txBody>
          <a:bodyPr wrap="square" rtlCol="0">
            <a:spAutoFit/>
          </a:bodyPr>
          <a:lstStyle/>
          <a:p>
            <a:pPr algn="ct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源头</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过程</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管理控制</a:t>
            </a:r>
          </a:p>
        </p:txBody>
      </p:sp>
      <p:sp>
        <p:nvSpPr>
          <p:cNvPr id="42" name="TextBox 7"/>
          <p:cNvSpPr txBox="1"/>
          <p:nvPr/>
        </p:nvSpPr>
        <p:spPr>
          <a:xfrm>
            <a:off x="2618838" y="1886062"/>
            <a:ext cx="1973263" cy="1754188"/>
          </a:xfrm>
          <a:prstGeom prst="rect">
            <a:avLst/>
          </a:prstGeom>
          <a:noFill/>
        </p:spPr>
        <p:txBody>
          <a:bodyPr>
            <a:spAutoFit/>
          </a:bodyPr>
          <a:lstStyle/>
          <a:p>
            <a:pPr marL="342900" indent="-342900" eaLnBrk="1" hangingPunct="1">
              <a:lnSpc>
                <a:spcPct val="150000"/>
              </a:lnSpc>
              <a:buFont typeface="Wingdings" panose="05000000000000000000" pitchFamily="2" charset="2"/>
              <a:buChar char="l"/>
              <a:defRPr/>
            </a:pPr>
            <a:r>
              <a:rPr lang="zh-CN" altLang="en-US" b="1" kern="0" dirty="0">
                <a:latin typeface="微软雅黑" panose="020B0503020204020204" pitchFamily="34" charset="-122"/>
                <a:ea typeface="微软雅黑" panose="020B0503020204020204" pitchFamily="34" charset="-122"/>
                <a:cs typeface="Arial" pitchFamily="34" charset="0"/>
              </a:rPr>
              <a:t>脱臭</a:t>
            </a:r>
            <a:endParaRPr lang="en-US" altLang="zh-CN" b="1" kern="0" dirty="0">
              <a:latin typeface="微软雅黑" panose="020B0503020204020204" pitchFamily="34" charset="-122"/>
              <a:ea typeface="微软雅黑" panose="020B0503020204020204" pitchFamily="34" charset="-122"/>
              <a:cs typeface="Arial" pitchFamily="34" charset="0"/>
            </a:endParaRPr>
          </a:p>
          <a:p>
            <a:pPr marL="342900" indent="-342900" eaLnBrk="1" hangingPunct="1">
              <a:lnSpc>
                <a:spcPct val="150000"/>
              </a:lnSpc>
              <a:buFont typeface="Wingdings" panose="05000000000000000000" pitchFamily="2" charset="2"/>
              <a:buChar char="l"/>
              <a:defRPr/>
            </a:pPr>
            <a:r>
              <a:rPr lang="zh-CN" altLang="en-US" b="1" kern="0" dirty="0">
                <a:latin typeface="微软雅黑" panose="020B0503020204020204" pitchFamily="34" charset="-122"/>
                <a:ea typeface="微软雅黑" panose="020B0503020204020204" pitchFamily="34" charset="-122"/>
                <a:cs typeface="Arial" pitchFamily="34" charset="0"/>
              </a:rPr>
              <a:t>柴油吸收</a:t>
            </a:r>
            <a:endParaRPr lang="en-US" altLang="zh-CN" b="1" kern="0" dirty="0">
              <a:latin typeface="微软雅黑" panose="020B0503020204020204" pitchFamily="34" charset="-122"/>
              <a:ea typeface="微软雅黑" panose="020B0503020204020204" pitchFamily="34" charset="-122"/>
              <a:cs typeface="Arial" pitchFamily="34" charset="0"/>
            </a:endParaRPr>
          </a:p>
          <a:p>
            <a:pPr marL="342900" indent="-342900" eaLnBrk="1" hangingPunct="1">
              <a:lnSpc>
                <a:spcPct val="150000"/>
              </a:lnSpc>
              <a:buFont typeface="Wingdings" panose="05000000000000000000" pitchFamily="2" charset="2"/>
              <a:buChar char="l"/>
              <a:defRPr/>
            </a:pPr>
            <a:r>
              <a:rPr lang="zh-CN" altLang="en-US" b="1" kern="0" dirty="0">
                <a:latin typeface="微软雅黑" panose="020B0503020204020204" pitchFamily="34" charset="-122"/>
                <a:ea typeface="微软雅黑" panose="020B0503020204020204" pitchFamily="34" charset="-122"/>
                <a:cs typeface="Arial" pitchFamily="34" charset="0"/>
              </a:rPr>
              <a:t>催化氧化</a:t>
            </a:r>
            <a:endParaRPr lang="en-US" altLang="zh-CN" b="1" kern="0" dirty="0">
              <a:latin typeface="微软雅黑" panose="020B0503020204020204" pitchFamily="34" charset="-122"/>
              <a:ea typeface="微软雅黑" panose="020B0503020204020204" pitchFamily="34" charset="-122"/>
              <a:cs typeface="Arial" pitchFamily="34" charset="0"/>
            </a:endParaRPr>
          </a:p>
          <a:p>
            <a:pPr marL="342900" indent="-342900" eaLnBrk="1" hangingPunct="1">
              <a:lnSpc>
                <a:spcPct val="150000"/>
              </a:lnSpc>
              <a:buFont typeface="Wingdings" panose="05000000000000000000" pitchFamily="2" charset="2"/>
              <a:buChar char="l"/>
              <a:defRPr/>
            </a:pPr>
            <a:r>
              <a:rPr lang="en-US" altLang="zh-CN" kern="0" dirty="0">
                <a:latin typeface="微软雅黑" panose="020B0503020204020204" pitchFamily="34" charset="-122"/>
                <a:ea typeface="微软雅黑" panose="020B0503020204020204" pitchFamily="34" charset="-122"/>
                <a:cs typeface="Arial" pitchFamily="34" charset="0"/>
              </a:rPr>
              <a:t>……</a:t>
            </a:r>
            <a:endParaRPr lang="zh-CN" altLang="en-US" kern="0" dirty="0">
              <a:latin typeface="微软雅黑" panose="020B0503020204020204" pitchFamily="34" charset="-122"/>
              <a:ea typeface="微软雅黑" panose="020B0503020204020204" pitchFamily="34" charset="-122"/>
              <a:cs typeface="Arial" pitchFamily="34" charset="0"/>
            </a:endParaRPr>
          </a:p>
        </p:txBody>
      </p:sp>
      <p:sp>
        <p:nvSpPr>
          <p:cNvPr id="43" name="TextBox 8"/>
          <p:cNvSpPr txBox="1"/>
          <p:nvPr/>
        </p:nvSpPr>
        <p:spPr>
          <a:xfrm>
            <a:off x="7807612" y="2176630"/>
            <a:ext cx="1974850" cy="1754187"/>
          </a:xfrm>
          <a:prstGeom prst="rect">
            <a:avLst/>
          </a:prstGeom>
          <a:noFill/>
        </p:spPr>
        <p:txBody>
          <a:bodyPr>
            <a:spAutoFit/>
          </a:bodyPr>
          <a:lstStyle/>
          <a:p>
            <a:pPr marL="342900" indent="-342900" eaLnBrk="1" hangingPunct="1">
              <a:lnSpc>
                <a:spcPct val="150000"/>
              </a:lnSpc>
              <a:buFont typeface="Wingdings" panose="05000000000000000000" pitchFamily="2" charset="2"/>
              <a:buChar char="l"/>
              <a:defRPr/>
            </a:pPr>
            <a:r>
              <a:rPr lang="zh-CN" altLang="en-US" b="1" kern="0" dirty="0">
                <a:ea typeface="微软雅黑" pitchFamily="34" charset="-122"/>
                <a:cs typeface="Arial" pitchFamily="34" charset="0"/>
              </a:rPr>
              <a:t>高压闪蒸</a:t>
            </a:r>
            <a:endParaRPr lang="en-US" altLang="zh-CN" b="1" kern="0" dirty="0">
              <a:ea typeface="微软雅黑" pitchFamily="34" charset="-122"/>
              <a:cs typeface="Arial" pitchFamily="34" charset="0"/>
            </a:endParaRPr>
          </a:p>
          <a:p>
            <a:pPr marL="342900" indent="-342900" eaLnBrk="1" hangingPunct="1">
              <a:lnSpc>
                <a:spcPct val="150000"/>
              </a:lnSpc>
              <a:buFont typeface="Wingdings" panose="05000000000000000000" pitchFamily="2" charset="2"/>
              <a:buChar char="l"/>
              <a:defRPr/>
            </a:pPr>
            <a:r>
              <a:rPr lang="zh-CN" altLang="en-US" b="1" kern="0" dirty="0">
                <a:ea typeface="微软雅黑" pitchFamily="34" charset="-122"/>
                <a:cs typeface="Arial" pitchFamily="34" charset="0"/>
              </a:rPr>
              <a:t>低压闪蒸</a:t>
            </a:r>
            <a:endParaRPr lang="en-US" altLang="zh-CN" b="1" kern="0" dirty="0">
              <a:ea typeface="微软雅黑" pitchFamily="34" charset="-122"/>
              <a:cs typeface="Arial" pitchFamily="34" charset="0"/>
            </a:endParaRPr>
          </a:p>
          <a:p>
            <a:pPr marL="342900" indent="-342900" eaLnBrk="1" hangingPunct="1">
              <a:lnSpc>
                <a:spcPct val="150000"/>
              </a:lnSpc>
              <a:buFont typeface="Wingdings" panose="05000000000000000000" pitchFamily="2" charset="2"/>
              <a:buChar char="l"/>
              <a:defRPr/>
            </a:pPr>
            <a:r>
              <a:rPr lang="zh-CN" altLang="en-US" b="1" kern="0" dirty="0">
                <a:ea typeface="微软雅黑" pitchFamily="34" charset="-122"/>
                <a:cs typeface="Arial" pitchFamily="34" charset="0"/>
              </a:rPr>
              <a:t>加压回收</a:t>
            </a:r>
            <a:endParaRPr lang="en-US" altLang="zh-CN" b="1" kern="0" dirty="0">
              <a:ea typeface="微软雅黑" pitchFamily="34" charset="-122"/>
              <a:cs typeface="Arial" pitchFamily="34" charset="0"/>
            </a:endParaRPr>
          </a:p>
          <a:p>
            <a:pPr marL="342900" indent="-342900" eaLnBrk="1" hangingPunct="1">
              <a:lnSpc>
                <a:spcPct val="150000"/>
              </a:lnSpc>
              <a:buFont typeface="Wingdings" panose="05000000000000000000" pitchFamily="2" charset="2"/>
              <a:buChar char="l"/>
              <a:defRPr/>
            </a:pPr>
            <a:r>
              <a:rPr lang="zh-CN" altLang="en-US" b="1" kern="0" dirty="0">
                <a:ea typeface="微软雅黑" pitchFamily="34" charset="-122"/>
                <a:cs typeface="Arial" pitchFamily="34" charset="0"/>
              </a:rPr>
              <a:t>程序化管理</a:t>
            </a:r>
          </a:p>
        </p:txBody>
      </p:sp>
    </p:spTree>
    <p:extLst>
      <p:ext uri="{BB962C8B-B14F-4D97-AF65-F5344CB8AC3E}">
        <p14:creationId xmlns:p14="http://schemas.microsoft.com/office/powerpoint/2010/main" val="2308865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82" r="9081"/>
          <a:stretch/>
        </p:blipFill>
        <p:spPr bwMode="auto">
          <a:xfrm>
            <a:off x="1701674" y="2453783"/>
            <a:ext cx="3240087" cy="3008313"/>
          </a:xfrm>
          <a:prstGeom prst="rect">
            <a:avLst/>
          </a:prstGeom>
          <a:ln>
            <a:noFill/>
          </a:ln>
          <a:effectLst>
            <a:outerShdw blurRad="292100" dist="139700" dir="2700000" sx="99000" sy="99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432" y="2453783"/>
            <a:ext cx="3240087" cy="3008313"/>
          </a:xfrm>
          <a:prstGeom prst="rect">
            <a:avLst/>
          </a:prstGeom>
          <a:ln>
            <a:noFill/>
          </a:ln>
          <a:effectLst>
            <a:outerShdw blurRad="292100" dist="139700" dir="2700000" sx="99000" sy="99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184707" y="1460053"/>
            <a:ext cx="4616694" cy="461665"/>
          </a:xfrm>
          <a:prstGeom prst="rect">
            <a:avLst/>
          </a:prstGeom>
        </p:spPr>
        <p:txBody>
          <a:bodyPr wrap="square">
            <a:spAutoFit/>
          </a:bodyPr>
          <a:lstStyle/>
          <a:p>
            <a:pPr marL="342900" indent="-342900" algn="ctr">
              <a:buFont typeface="Wingdings" panose="05000000000000000000" pitchFamily="2" charset="2"/>
              <a:buChar char="Ø"/>
              <a:defRPr/>
            </a:pPr>
            <a:r>
              <a:rPr lang="zh-CN" altLang="en-US" sz="2400" b="1" dirty="0">
                <a:solidFill>
                  <a:srgbClr val="0D0D0D"/>
                </a:solidFill>
                <a:latin typeface="微软雅黑" panose="020B0503020204020204" pitchFamily="34" charset="-122"/>
                <a:ea typeface="微软雅黑" panose="020B0503020204020204" pitchFamily="34" charset="-122"/>
                <a:cs typeface="Kaiti SC" charset="-122"/>
              </a:rPr>
              <a:t>减少密封源头减少密封数量</a:t>
            </a:r>
          </a:p>
        </p:txBody>
      </p:sp>
    </p:spTree>
    <p:extLst>
      <p:ext uri="{BB962C8B-B14F-4D97-AF65-F5344CB8AC3E}">
        <p14:creationId xmlns:p14="http://schemas.microsoft.com/office/powerpoint/2010/main" val="2140775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grpSp>
        <p:nvGrpSpPr>
          <p:cNvPr id="4" name="组 20"/>
          <p:cNvGrpSpPr>
            <a:grpSpLocks/>
          </p:cNvGrpSpPr>
          <p:nvPr/>
        </p:nvGrpSpPr>
        <p:grpSpPr bwMode="auto">
          <a:xfrm>
            <a:off x="904439" y="1332207"/>
            <a:ext cx="8621398" cy="4978157"/>
            <a:chOff x="718361" y="1437209"/>
            <a:chExt cx="8620351" cy="4977947"/>
          </a:xfrm>
        </p:grpSpPr>
        <p:graphicFrame>
          <p:nvGraphicFramePr>
            <p:cNvPr id="5" name="图示 13"/>
            <p:cNvGraphicFramePr>
              <a:graphicFrameLocks noChangeAspect="1"/>
            </p:cNvGraphicFramePr>
            <p:nvPr>
              <p:extLst>
                <p:ext uri="{D42A27DB-BD31-4B8C-83A1-F6EECF244321}">
                  <p14:modId xmlns:p14="http://schemas.microsoft.com/office/powerpoint/2010/main" val="2166539485"/>
                </p:ext>
              </p:extLst>
            </p:nvPr>
          </p:nvGraphicFramePr>
          <p:xfrm>
            <a:off x="718361" y="1437209"/>
            <a:ext cx="6404719" cy="4977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14"/>
            <p:cNvGraphicFramePr/>
            <p:nvPr>
              <p:extLst>
                <p:ext uri="{D42A27DB-BD31-4B8C-83A1-F6EECF244321}">
                  <p14:modId xmlns:p14="http://schemas.microsoft.com/office/powerpoint/2010/main" val="2642024417"/>
                </p:ext>
              </p:extLst>
            </p:nvPr>
          </p:nvGraphicFramePr>
          <p:xfrm>
            <a:off x="6817630" y="2089977"/>
            <a:ext cx="2521082" cy="3672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p14="http://schemas.microsoft.com/office/powerpoint/2010/main" val="104513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874196" y="1277904"/>
            <a:ext cx="6189417" cy="5343960"/>
            <a:chOff x="999388" y="21476"/>
            <a:chExt cx="5418047" cy="5418047"/>
          </a:xfrm>
        </p:grpSpPr>
        <p:sp>
          <p:nvSpPr>
            <p:cNvPr id="3" name="Oval 6"/>
            <p:cNvSpPr>
              <a:spLocks noChangeArrowheads="1"/>
            </p:cNvSpPr>
            <p:nvPr/>
          </p:nvSpPr>
          <p:spPr bwMode="auto">
            <a:xfrm>
              <a:off x="2911097" y="1932204"/>
              <a:ext cx="1553309" cy="1542095"/>
            </a:xfrm>
            <a:prstGeom prst="ellipse">
              <a:avLst/>
            </a:prstGeom>
            <a:solidFill>
              <a:srgbClr val="FEC200"/>
            </a:solidFill>
            <a:ln>
              <a:headEnd/>
              <a:tailEnd/>
            </a:ln>
          </p:spPr>
          <p:style>
            <a:lnRef idx="3">
              <a:schemeClr val="lt1"/>
            </a:lnRef>
            <a:fillRef idx="1">
              <a:schemeClr val="accent4"/>
            </a:fillRef>
            <a:effectRef idx="1">
              <a:schemeClr val="accent4"/>
            </a:effectRef>
            <a:fontRef idx="minor">
              <a:schemeClr val="lt1"/>
            </a:fontRef>
          </p:style>
          <p:txBody>
            <a:bodyPr/>
            <a:lstStyle/>
            <a:p>
              <a:pPr eaLnBrk="1" hangingPunct="1">
                <a:buFont typeface="Arial" panose="020B0604020202020204" pitchFamily="34" charset="0"/>
                <a:buNone/>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3225029" y="2247117"/>
              <a:ext cx="966765" cy="96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VOCs</a:t>
              </a: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管控平台</a:t>
              </a:r>
            </a:p>
          </p:txBody>
        </p:sp>
        <p:sp>
          <p:nvSpPr>
            <p:cNvPr id="5" name="AutoShape 8"/>
            <p:cNvSpPr>
              <a:spLocks noChangeArrowheads="1"/>
            </p:cNvSpPr>
            <p:nvPr/>
          </p:nvSpPr>
          <p:spPr bwMode="auto">
            <a:xfrm rot="-5400000">
              <a:off x="3497753" y="1428925"/>
              <a:ext cx="421309" cy="464852"/>
            </a:xfrm>
            <a:prstGeom prst="rightArrow">
              <a:avLst>
                <a:gd name="adj1" fmla="val 60000"/>
                <a:gd name="adj2" fmla="val 50000"/>
              </a:avLst>
            </a:prstGeom>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6" name="Rectangle 9"/>
            <p:cNvSpPr>
              <a:spLocks noChangeArrowheads="1"/>
            </p:cNvSpPr>
            <p:nvPr/>
          </p:nvSpPr>
          <p:spPr bwMode="auto">
            <a:xfrm rot="-5400000">
              <a:off x="3560954" y="1585095"/>
              <a:ext cx="294916" cy="27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Oval 10"/>
            <p:cNvSpPr>
              <a:spLocks noChangeArrowheads="1"/>
            </p:cNvSpPr>
            <p:nvPr/>
          </p:nvSpPr>
          <p:spPr bwMode="auto">
            <a:xfrm>
              <a:off x="3093165" y="21476"/>
              <a:ext cx="1230492" cy="1230492"/>
            </a:xfrm>
            <a:prstGeom prst="ellipse">
              <a:avLst/>
            </a:prstGeom>
            <a:solidFill>
              <a:srgbClr val="4B91D1"/>
            </a:solidFill>
            <a:ln>
              <a:noFill/>
              <a:headEnd/>
              <a:tailEnd/>
            </a:ln>
          </p:spPr>
          <p:style>
            <a:lnRef idx="3">
              <a:schemeClr val="lt1"/>
            </a:lnRef>
            <a:fillRef idx="1">
              <a:schemeClr val="accent5"/>
            </a:fillRef>
            <a:effectRef idx="1">
              <a:schemeClr val="accent5"/>
            </a:effectRef>
            <a:fontRef idx="minor">
              <a:schemeClr val="lt1"/>
            </a:fontRef>
          </p:style>
          <p:txBody>
            <a:bodyPr/>
            <a:lstStyle/>
            <a:p>
              <a:pPr eaLnBrk="1" hangingPunct="1">
                <a:buFont typeface="Arial" panose="020B0604020202020204" pitchFamily="34" charset="0"/>
                <a:buNone/>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 name="Rectangle 11"/>
            <p:cNvSpPr>
              <a:spLocks noChangeArrowheads="1"/>
            </p:cNvSpPr>
            <p:nvPr/>
          </p:nvSpPr>
          <p:spPr bwMode="auto">
            <a:xfrm>
              <a:off x="3273366" y="201677"/>
              <a:ext cx="870090" cy="87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培训和试报功能</a:t>
              </a:r>
            </a:p>
          </p:txBody>
        </p:sp>
        <p:sp>
          <p:nvSpPr>
            <p:cNvPr id="9" name="AutoShape 12"/>
            <p:cNvSpPr>
              <a:spLocks noChangeArrowheads="1"/>
            </p:cNvSpPr>
            <p:nvPr/>
          </p:nvSpPr>
          <p:spPr bwMode="auto">
            <a:xfrm rot="-2700000">
              <a:off x="4253756" y="1742073"/>
              <a:ext cx="421309" cy="464852"/>
            </a:xfrm>
            <a:prstGeom prst="rightArrow">
              <a:avLst>
                <a:gd name="adj1" fmla="val 60000"/>
                <a:gd name="adj2" fmla="val 50000"/>
              </a:avLst>
            </a:prstGeom>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0" name="Rectangle 13"/>
            <p:cNvSpPr>
              <a:spLocks noChangeArrowheads="1"/>
            </p:cNvSpPr>
            <p:nvPr/>
          </p:nvSpPr>
          <p:spPr bwMode="auto">
            <a:xfrm rot="-2700000">
              <a:off x="4272266" y="1879730"/>
              <a:ext cx="294916" cy="27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Oval 14"/>
            <p:cNvSpPr>
              <a:spLocks noChangeArrowheads="1"/>
            </p:cNvSpPr>
            <p:nvPr/>
          </p:nvSpPr>
          <p:spPr bwMode="auto">
            <a:xfrm>
              <a:off x="4573689" y="634729"/>
              <a:ext cx="1230492" cy="1230492"/>
            </a:xfrm>
            <a:prstGeom prst="ellipse">
              <a:avLst/>
            </a:prstGeom>
            <a:solidFill>
              <a:srgbClr val="4B91D1"/>
            </a:solidFill>
            <a:ln>
              <a:noFill/>
              <a:headEnd/>
              <a:tailEnd/>
            </a:ln>
          </p:spPr>
          <p:style>
            <a:lnRef idx="3">
              <a:schemeClr val="lt1"/>
            </a:lnRef>
            <a:fillRef idx="1">
              <a:schemeClr val="accent5"/>
            </a:fillRef>
            <a:effectRef idx="1">
              <a:schemeClr val="accent5"/>
            </a:effectRef>
            <a:fontRef idx="minor">
              <a:schemeClr val="lt1"/>
            </a:fontRef>
          </p:style>
          <p:txBody>
            <a:bodyPr/>
            <a:lstStyle/>
            <a:p>
              <a:pPr eaLnBrk="1" hangingPunct="1">
                <a:buFont typeface="Arial" panose="020B0604020202020204" pitchFamily="34" charset="0"/>
                <a:buNone/>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2" name="Rectangle 15"/>
            <p:cNvSpPr>
              <a:spLocks noChangeArrowheads="1"/>
            </p:cNvSpPr>
            <p:nvPr/>
          </p:nvSpPr>
          <p:spPr bwMode="auto">
            <a:xfrm>
              <a:off x="4753890" y="814930"/>
              <a:ext cx="870090" cy="87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申报</a:t>
              </a:r>
              <a:endParaRPr lang="en-US" altLang="zh-CN"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90000"/>
                </a:lnSpc>
                <a:spcBef>
                  <a:spcPct val="0"/>
                </a:spcBef>
                <a:spcAft>
                  <a:spcPct val="350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功能</a:t>
              </a:r>
            </a:p>
          </p:txBody>
        </p:sp>
        <p:sp>
          <p:nvSpPr>
            <p:cNvPr id="13" name="AutoShape 16"/>
            <p:cNvSpPr>
              <a:spLocks noChangeArrowheads="1"/>
            </p:cNvSpPr>
            <p:nvPr/>
          </p:nvSpPr>
          <p:spPr bwMode="auto">
            <a:xfrm>
              <a:off x="4566902" y="2498073"/>
              <a:ext cx="421309" cy="464852"/>
            </a:xfrm>
            <a:prstGeom prst="rightArrow">
              <a:avLst>
                <a:gd name="adj1" fmla="val 60000"/>
                <a:gd name="adj2" fmla="val 50000"/>
              </a:avLst>
            </a:prstGeom>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4" name="Rectangle 17"/>
            <p:cNvSpPr>
              <a:spLocks noChangeArrowheads="1"/>
            </p:cNvSpPr>
            <p:nvPr/>
          </p:nvSpPr>
          <p:spPr bwMode="auto">
            <a:xfrm>
              <a:off x="4566902" y="2591043"/>
              <a:ext cx="294916" cy="27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Oval 18"/>
            <p:cNvSpPr>
              <a:spLocks noChangeArrowheads="1"/>
            </p:cNvSpPr>
            <p:nvPr/>
          </p:nvSpPr>
          <p:spPr bwMode="auto">
            <a:xfrm>
              <a:off x="5186943" y="2115253"/>
              <a:ext cx="1230492" cy="1230492"/>
            </a:xfrm>
            <a:prstGeom prst="ellipse">
              <a:avLst/>
            </a:prstGeom>
            <a:solidFill>
              <a:srgbClr val="4B91D1"/>
            </a:solidFill>
            <a:ln>
              <a:noFill/>
              <a:headEnd/>
              <a:tailEnd/>
            </a:ln>
          </p:spPr>
          <p:style>
            <a:lnRef idx="3">
              <a:schemeClr val="lt1"/>
            </a:lnRef>
            <a:fillRef idx="1">
              <a:schemeClr val="accent5"/>
            </a:fillRef>
            <a:effectRef idx="1">
              <a:schemeClr val="accent5"/>
            </a:effectRef>
            <a:fontRef idx="minor">
              <a:schemeClr val="lt1"/>
            </a:fontRef>
          </p:style>
          <p:txBody>
            <a:bodyPr/>
            <a:lstStyle/>
            <a:p>
              <a:pPr eaLnBrk="1" hangingPunct="1">
                <a:buFont typeface="Arial" panose="020B0604020202020204" pitchFamily="34" charset="0"/>
                <a:buNone/>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6" name="Rectangle 19"/>
            <p:cNvSpPr>
              <a:spLocks noChangeArrowheads="1"/>
            </p:cNvSpPr>
            <p:nvPr/>
          </p:nvSpPr>
          <p:spPr bwMode="auto">
            <a:xfrm>
              <a:off x="5367144" y="2295454"/>
              <a:ext cx="870090" cy="87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试算</a:t>
              </a:r>
              <a:endParaRPr lang="en-US" altLang="zh-CN" sz="18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90000"/>
                </a:lnSpc>
                <a:spcBef>
                  <a:spcPct val="0"/>
                </a:spcBef>
                <a:spcAft>
                  <a:spcPct val="35000"/>
                </a:spcAft>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功能</a:t>
              </a:r>
            </a:p>
          </p:txBody>
        </p:sp>
        <p:sp>
          <p:nvSpPr>
            <p:cNvPr id="17" name="AutoShape 20"/>
            <p:cNvSpPr>
              <a:spLocks noChangeArrowheads="1"/>
            </p:cNvSpPr>
            <p:nvPr/>
          </p:nvSpPr>
          <p:spPr bwMode="auto">
            <a:xfrm rot="2700000">
              <a:off x="4253752" y="3254070"/>
              <a:ext cx="421309" cy="464852"/>
            </a:xfrm>
            <a:prstGeom prst="rightArrow">
              <a:avLst>
                <a:gd name="adj1" fmla="val 60000"/>
                <a:gd name="adj2" fmla="val 50000"/>
              </a:avLst>
            </a:prstGeom>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8" name="Rectangle 21"/>
            <p:cNvSpPr>
              <a:spLocks noChangeArrowheads="1"/>
            </p:cNvSpPr>
            <p:nvPr/>
          </p:nvSpPr>
          <p:spPr bwMode="auto">
            <a:xfrm rot="2700000">
              <a:off x="4272266" y="3302356"/>
              <a:ext cx="294916" cy="27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Oval 22"/>
            <p:cNvSpPr>
              <a:spLocks noChangeArrowheads="1"/>
            </p:cNvSpPr>
            <p:nvPr/>
          </p:nvSpPr>
          <p:spPr bwMode="auto">
            <a:xfrm>
              <a:off x="4573689" y="3595777"/>
              <a:ext cx="1230492" cy="1230492"/>
            </a:xfrm>
            <a:prstGeom prst="ellipse">
              <a:avLst/>
            </a:prstGeom>
            <a:solidFill>
              <a:srgbClr val="4B91D1"/>
            </a:solidFill>
            <a:ln>
              <a:noFill/>
              <a:headEnd/>
              <a:tailEnd/>
            </a:ln>
          </p:spPr>
          <p:style>
            <a:lnRef idx="3">
              <a:schemeClr val="lt1"/>
            </a:lnRef>
            <a:fillRef idx="1">
              <a:schemeClr val="accent5"/>
            </a:fillRef>
            <a:effectRef idx="1">
              <a:schemeClr val="accent5"/>
            </a:effectRef>
            <a:fontRef idx="minor">
              <a:schemeClr val="lt1"/>
            </a:fontRef>
          </p:style>
          <p:txBody>
            <a:bodyPr/>
            <a:lstStyle/>
            <a:p>
              <a:pPr eaLnBrk="1" hangingPunct="1">
                <a:buFont typeface="Arial" panose="020B0604020202020204" pitchFamily="34" charset="0"/>
                <a:buNone/>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0" name="Rectangle 23"/>
            <p:cNvSpPr>
              <a:spLocks noChangeArrowheads="1"/>
            </p:cNvSpPr>
            <p:nvPr/>
          </p:nvSpPr>
          <p:spPr bwMode="auto">
            <a:xfrm>
              <a:off x="4753890" y="3775978"/>
              <a:ext cx="870090" cy="87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监督审核功能</a:t>
              </a:r>
            </a:p>
          </p:txBody>
        </p:sp>
        <p:sp>
          <p:nvSpPr>
            <p:cNvPr id="21" name="AutoShape 24"/>
            <p:cNvSpPr>
              <a:spLocks noChangeArrowheads="1"/>
            </p:cNvSpPr>
            <p:nvPr/>
          </p:nvSpPr>
          <p:spPr bwMode="auto">
            <a:xfrm rot="5400000">
              <a:off x="3497753" y="3567215"/>
              <a:ext cx="421309" cy="464852"/>
            </a:xfrm>
            <a:prstGeom prst="rightArrow">
              <a:avLst>
                <a:gd name="adj1" fmla="val 60000"/>
                <a:gd name="adj2" fmla="val 50000"/>
              </a:avLst>
            </a:prstGeom>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22" name="Rectangle 25"/>
            <p:cNvSpPr>
              <a:spLocks noChangeArrowheads="1"/>
            </p:cNvSpPr>
            <p:nvPr/>
          </p:nvSpPr>
          <p:spPr bwMode="auto">
            <a:xfrm rot="5400000">
              <a:off x="3560954" y="3596992"/>
              <a:ext cx="294916" cy="27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Oval 26"/>
            <p:cNvSpPr>
              <a:spLocks noChangeArrowheads="1"/>
            </p:cNvSpPr>
            <p:nvPr/>
          </p:nvSpPr>
          <p:spPr bwMode="auto">
            <a:xfrm>
              <a:off x="3093165" y="4209031"/>
              <a:ext cx="1230492" cy="1230492"/>
            </a:xfrm>
            <a:prstGeom prst="ellipse">
              <a:avLst/>
            </a:prstGeom>
            <a:solidFill>
              <a:srgbClr val="4B91D1"/>
            </a:solidFill>
            <a:ln>
              <a:noFill/>
              <a:headEnd/>
              <a:tailEnd/>
            </a:ln>
          </p:spPr>
          <p:style>
            <a:lnRef idx="3">
              <a:schemeClr val="lt1"/>
            </a:lnRef>
            <a:fillRef idx="1">
              <a:schemeClr val="accent5"/>
            </a:fillRef>
            <a:effectRef idx="1">
              <a:schemeClr val="accent5"/>
            </a:effectRef>
            <a:fontRef idx="minor">
              <a:schemeClr val="lt1"/>
            </a:fontRef>
          </p:style>
          <p:txBody>
            <a:bodyPr/>
            <a:lstStyle/>
            <a:p>
              <a:pPr eaLnBrk="1" hangingPunct="1">
                <a:buFont typeface="Arial" panose="020B0604020202020204" pitchFamily="34" charset="0"/>
                <a:buNone/>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4" name="Rectangle 27"/>
            <p:cNvSpPr>
              <a:spLocks noChangeArrowheads="1"/>
            </p:cNvSpPr>
            <p:nvPr/>
          </p:nvSpPr>
          <p:spPr bwMode="auto">
            <a:xfrm>
              <a:off x="3273366" y="4389232"/>
              <a:ext cx="870090" cy="87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决策支持功能</a:t>
              </a:r>
            </a:p>
          </p:txBody>
        </p:sp>
        <p:sp>
          <p:nvSpPr>
            <p:cNvPr id="25" name="AutoShape 28"/>
            <p:cNvSpPr>
              <a:spLocks noChangeArrowheads="1"/>
            </p:cNvSpPr>
            <p:nvPr/>
          </p:nvSpPr>
          <p:spPr bwMode="auto">
            <a:xfrm rot="8100000">
              <a:off x="2741757" y="3254073"/>
              <a:ext cx="421309" cy="464852"/>
            </a:xfrm>
            <a:prstGeom prst="rightArrow">
              <a:avLst>
                <a:gd name="adj1" fmla="val 60000"/>
                <a:gd name="adj2" fmla="val 50000"/>
              </a:avLst>
            </a:prstGeom>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26" name="Rectangle 29"/>
            <p:cNvSpPr>
              <a:spLocks noChangeArrowheads="1"/>
            </p:cNvSpPr>
            <p:nvPr/>
          </p:nvSpPr>
          <p:spPr bwMode="auto">
            <a:xfrm rot="-2700000">
              <a:off x="2849640" y="3302356"/>
              <a:ext cx="294916" cy="27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Oval 30"/>
            <p:cNvSpPr>
              <a:spLocks noChangeArrowheads="1"/>
            </p:cNvSpPr>
            <p:nvPr/>
          </p:nvSpPr>
          <p:spPr bwMode="auto">
            <a:xfrm>
              <a:off x="1612641" y="3595777"/>
              <a:ext cx="1230492" cy="1230492"/>
            </a:xfrm>
            <a:prstGeom prst="ellipse">
              <a:avLst/>
            </a:prstGeom>
            <a:solidFill>
              <a:srgbClr val="4B91D1"/>
            </a:solidFill>
            <a:ln>
              <a:noFill/>
              <a:headEnd/>
              <a:tailEnd/>
            </a:ln>
          </p:spPr>
          <p:style>
            <a:lnRef idx="3">
              <a:schemeClr val="lt1"/>
            </a:lnRef>
            <a:fillRef idx="1">
              <a:schemeClr val="accent5"/>
            </a:fillRef>
            <a:effectRef idx="1">
              <a:schemeClr val="accent5"/>
            </a:effectRef>
            <a:fontRef idx="minor">
              <a:schemeClr val="lt1"/>
            </a:fontRef>
          </p:style>
          <p:txBody>
            <a:bodyPr/>
            <a:lstStyle/>
            <a:p>
              <a:pPr eaLnBrk="1" hangingPunct="1">
                <a:buFont typeface="Arial" panose="020B0604020202020204" pitchFamily="34" charset="0"/>
                <a:buNone/>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8" name="Rectangle 31"/>
            <p:cNvSpPr>
              <a:spLocks noChangeArrowheads="1"/>
            </p:cNvSpPr>
            <p:nvPr/>
          </p:nvSpPr>
          <p:spPr bwMode="auto">
            <a:xfrm>
              <a:off x="1792842" y="3775978"/>
              <a:ext cx="870090" cy="87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减排技术评价功能</a:t>
              </a:r>
            </a:p>
          </p:txBody>
        </p:sp>
        <p:sp>
          <p:nvSpPr>
            <p:cNvPr id="29" name="AutoShape 32"/>
            <p:cNvSpPr>
              <a:spLocks noChangeArrowheads="1"/>
            </p:cNvSpPr>
            <p:nvPr/>
          </p:nvSpPr>
          <p:spPr bwMode="auto">
            <a:xfrm rot="10800000">
              <a:off x="2428611" y="2498073"/>
              <a:ext cx="421309" cy="464852"/>
            </a:xfrm>
            <a:prstGeom prst="rightArrow">
              <a:avLst>
                <a:gd name="adj1" fmla="val 60000"/>
                <a:gd name="adj2" fmla="val 50000"/>
              </a:avLst>
            </a:prstGeom>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0" name="Rectangle 33"/>
            <p:cNvSpPr>
              <a:spLocks noChangeArrowheads="1"/>
            </p:cNvSpPr>
            <p:nvPr/>
          </p:nvSpPr>
          <p:spPr bwMode="auto">
            <a:xfrm>
              <a:off x="2555004" y="2591043"/>
              <a:ext cx="294916" cy="27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Oval 34"/>
            <p:cNvSpPr>
              <a:spLocks noChangeArrowheads="1"/>
            </p:cNvSpPr>
            <p:nvPr/>
          </p:nvSpPr>
          <p:spPr bwMode="auto">
            <a:xfrm>
              <a:off x="999388" y="2115253"/>
              <a:ext cx="1230492" cy="1230492"/>
            </a:xfrm>
            <a:prstGeom prst="ellipse">
              <a:avLst/>
            </a:prstGeom>
            <a:solidFill>
              <a:srgbClr val="4B91D1"/>
            </a:solidFill>
            <a:ln>
              <a:noFill/>
              <a:headEnd/>
              <a:tailEnd/>
            </a:ln>
          </p:spPr>
          <p:style>
            <a:lnRef idx="3">
              <a:schemeClr val="lt1"/>
            </a:lnRef>
            <a:fillRef idx="1">
              <a:schemeClr val="accent5"/>
            </a:fillRef>
            <a:effectRef idx="1">
              <a:schemeClr val="accent5"/>
            </a:effectRef>
            <a:fontRef idx="minor">
              <a:schemeClr val="lt1"/>
            </a:fontRef>
          </p:style>
          <p:txBody>
            <a:bodyPr/>
            <a:lstStyle/>
            <a:p>
              <a:pPr eaLnBrk="1" hangingPunct="1">
                <a:buFont typeface="Arial" panose="020B0604020202020204" pitchFamily="34" charset="0"/>
                <a:buNone/>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2" name="Rectangle 35"/>
            <p:cNvSpPr>
              <a:spLocks noChangeArrowheads="1"/>
            </p:cNvSpPr>
            <p:nvPr/>
          </p:nvSpPr>
          <p:spPr bwMode="auto">
            <a:xfrm>
              <a:off x="1179589" y="2295454"/>
              <a:ext cx="870090" cy="87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信息公开功能</a:t>
              </a:r>
            </a:p>
          </p:txBody>
        </p:sp>
        <p:sp>
          <p:nvSpPr>
            <p:cNvPr id="33" name="AutoShape 36"/>
            <p:cNvSpPr>
              <a:spLocks noChangeArrowheads="1"/>
            </p:cNvSpPr>
            <p:nvPr/>
          </p:nvSpPr>
          <p:spPr bwMode="auto">
            <a:xfrm rot="-8100000">
              <a:off x="2741753" y="1742070"/>
              <a:ext cx="421309" cy="464852"/>
            </a:xfrm>
            <a:prstGeom prst="rightArrow">
              <a:avLst>
                <a:gd name="adj1" fmla="val 60000"/>
                <a:gd name="adj2" fmla="val 50000"/>
              </a:avLst>
            </a:prstGeom>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4" name="Rectangle 37"/>
            <p:cNvSpPr>
              <a:spLocks noChangeArrowheads="1"/>
            </p:cNvSpPr>
            <p:nvPr/>
          </p:nvSpPr>
          <p:spPr bwMode="auto">
            <a:xfrm rot="2700000">
              <a:off x="2849640" y="1879730"/>
              <a:ext cx="294916" cy="27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Oval 38"/>
            <p:cNvSpPr>
              <a:spLocks noChangeArrowheads="1"/>
            </p:cNvSpPr>
            <p:nvPr/>
          </p:nvSpPr>
          <p:spPr bwMode="auto">
            <a:xfrm>
              <a:off x="1612641" y="634729"/>
              <a:ext cx="1230492" cy="1230492"/>
            </a:xfrm>
            <a:prstGeom prst="ellipse">
              <a:avLst/>
            </a:prstGeom>
            <a:solidFill>
              <a:srgbClr val="4B91D1"/>
            </a:solidFill>
            <a:ln>
              <a:noFill/>
              <a:headEnd/>
              <a:tailEnd/>
            </a:ln>
          </p:spPr>
          <p:style>
            <a:lnRef idx="3">
              <a:schemeClr val="lt1"/>
            </a:lnRef>
            <a:fillRef idx="1">
              <a:schemeClr val="accent5"/>
            </a:fillRef>
            <a:effectRef idx="1">
              <a:schemeClr val="accent5"/>
            </a:effectRef>
            <a:fontRef idx="minor">
              <a:schemeClr val="lt1"/>
            </a:fontRef>
          </p:style>
          <p:txBody>
            <a:bodyPr/>
            <a:lstStyle/>
            <a:p>
              <a:pPr eaLnBrk="1" hangingPunct="1">
                <a:buFont typeface="Arial" panose="020B0604020202020204" pitchFamily="34" charset="0"/>
                <a:buNone/>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6" name="Rectangle 39"/>
            <p:cNvSpPr>
              <a:spLocks noChangeArrowheads="1"/>
            </p:cNvSpPr>
            <p:nvPr/>
          </p:nvSpPr>
          <p:spPr bwMode="auto">
            <a:xfrm>
              <a:off x="1792842" y="814930"/>
              <a:ext cx="870090" cy="87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Bef>
                  <a:spcPct val="0"/>
                </a:spcBef>
                <a:spcAft>
                  <a:spcPct val="3500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资料文件功能</a:t>
              </a:r>
            </a:p>
          </p:txBody>
        </p:sp>
      </p:grpSp>
      <p:sp>
        <p:nvSpPr>
          <p:cNvPr id="37"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spTree>
    <p:extLst>
      <p:ext uri="{BB962C8B-B14F-4D97-AF65-F5344CB8AC3E}">
        <p14:creationId xmlns:p14="http://schemas.microsoft.com/office/powerpoint/2010/main" val="35249621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sp>
        <p:nvSpPr>
          <p:cNvPr id="3" name="矩形 2"/>
          <p:cNvSpPr/>
          <p:nvPr/>
        </p:nvSpPr>
        <p:spPr>
          <a:xfrm>
            <a:off x="2840911" y="1639198"/>
            <a:ext cx="6038339"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燃烧烟气排放（如锅炉、加热炉等设施燃烧烟气）</a:t>
            </a:r>
          </a:p>
        </p:txBody>
      </p:sp>
      <p:sp>
        <p:nvSpPr>
          <p:cNvPr id="4" name="矩形 3"/>
          <p:cNvSpPr/>
          <p:nvPr/>
        </p:nvSpPr>
        <p:spPr>
          <a:xfrm>
            <a:off x="2862731" y="1207150"/>
            <a:ext cx="6016519"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工艺有组织排放（如重整装置再生排气）</a:t>
            </a:r>
          </a:p>
        </p:txBody>
      </p:sp>
      <p:sp>
        <p:nvSpPr>
          <p:cNvPr id="5" name="左大括号 4"/>
          <p:cNvSpPr/>
          <p:nvPr/>
        </p:nvSpPr>
        <p:spPr>
          <a:xfrm>
            <a:off x="2320646" y="1371769"/>
            <a:ext cx="468313" cy="1120775"/>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eaLnBrk="1" hangingPunct="1">
              <a:buFont typeface="Arial" panose="020B0604020202020204" pitchFamily="34" charset="0"/>
              <a:buNone/>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 name="圆角矩形 29"/>
          <p:cNvSpPr/>
          <p:nvPr/>
        </p:nvSpPr>
        <p:spPr>
          <a:xfrm>
            <a:off x="1885671" y="1170156"/>
            <a:ext cx="395288" cy="1512888"/>
          </a:xfrm>
          <a:prstGeom prst="roundRect">
            <a:avLst>
              <a:gd name="adj" fmla="val 2140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buFont typeface="Arial" panose="020B0604020202020204" pitchFamily="34" charset="0"/>
              <a:buNone/>
              <a:defRPr/>
            </a:pPr>
            <a:r>
              <a:rPr lang="zh-CN" altLang="en-US" b="1" dirty="0">
                <a:solidFill>
                  <a:prstClr val="white"/>
                </a:solidFill>
                <a:latin typeface="微软雅黑" panose="020B0503020204020204" pitchFamily="34" charset="-122"/>
                <a:ea typeface="微软雅黑" panose="020B0503020204020204" pitchFamily="34" charset="-122"/>
              </a:rPr>
              <a:t>有组织排放</a:t>
            </a:r>
          </a:p>
        </p:txBody>
      </p:sp>
      <p:sp>
        <p:nvSpPr>
          <p:cNvPr id="7" name="矩形 6"/>
          <p:cNvSpPr/>
          <p:nvPr/>
        </p:nvSpPr>
        <p:spPr>
          <a:xfrm>
            <a:off x="2862731" y="2119754"/>
            <a:ext cx="6016519"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火炬排放</a:t>
            </a:r>
          </a:p>
        </p:txBody>
      </p:sp>
      <p:grpSp>
        <p:nvGrpSpPr>
          <p:cNvPr id="8" name="组合 32"/>
          <p:cNvGrpSpPr>
            <a:grpSpLocks/>
          </p:cNvGrpSpPr>
          <p:nvPr/>
        </p:nvGrpSpPr>
        <p:grpSpPr bwMode="auto">
          <a:xfrm>
            <a:off x="1841221" y="2608431"/>
            <a:ext cx="7069138" cy="4068763"/>
            <a:chOff x="414601" y="2591192"/>
            <a:chExt cx="7069703" cy="4069954"/>
          </a:xfrm>
        </p:grpSpPr>
        <p:sp>
          <p:nvSpPr>
            <p:cNvPr id="9" name="矩形 8"/>
            <p:cNvSpPr/>
            <p:nvPr/>
          </p:nvSpPr>
          <p:spPr>
            <a:xfrm>
              <a:off x="1414371" y="2591192"/>
              <a:ext cx="6057262"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工艺无组织排放（如焦化装置切焦过程）</a:t>
              </a:r>
            </a:p>
          </p:txBody>
        </p:sp>
        <p:sp>
          <p:nvSpPr>
            <p:cNvPr id="10" name="矩形 9"/>
            <p:cNvSpPr/>
            <p:nvPr/>
          </p:nvSpPr>
          <p:spPr>
            <a:xfrm>
              <a:off x="1414369" y="5589240"/>
              <a:ext cx="6057264"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非正常工况（开停工及</a:t>
              </a:r>
              <a:r>
                <a:rPr lang="zh-CN" altLang="zh-CN" b="1" dirty="0">
                  <a:solidFill>
                    <a:prstClr val="black"/>
                  </a:solidFill>
                  <a:latin typeface="微软雅黑" panose="020B0503020204020204" pitchFamily="34" charset="-122"/>
                  <a:ea typeface="微软雅黑" panose="020B0503020204020204" pitchFamily="34" charset="-122"/>
                  <a:cs typeface="Times New Roman" pitchFamily="18" charset="0"/>
                </a:rPr>
                <a:t>检维修过程</a:t>
              </a: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）排放</a:t>
              </a:r>
              <a:r>
                <a:rPr lang="en-US" altLang="zh-CN" b="1" dirty="0">
                  <a:solidFill>
                    <a:prstClr val="black"/>
                  </a:solidFill>
                  <a:latin typeface="微软雅黑" panose="020B0503020204020204" pitchFamily="34" charset="-122"/>
                  <a:ea typeface="微软雅黑" panose="020B0503020204020204" pitchFamily="34" charset="-122"/>
                  <a:cs typeface="Times New Roman" pitchFamily="18" charset="0"/>
                </a:rPr>
                <a:t>                                                         </a:t>
              </a: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                       </a:t>
              </a:r>
              <a:endParaRPr lang="zh-CN" altLang="zh-CN" b="1" dirty="0">
                <a:solidFill>
                  <a:prstClr val="black"/>
                </a:solidFill>
                <a:latin typeface="微软雅黑" panose="020B0503020204020204" pitchFamily="34" charset="-122"/>
                <a:ea typeface="微软雅黑" panose="020B0503020204020204" pitchFamily="34" charset="-122"/>
                <a:cs typeface="Times New Roman" pitchFamily="18" charset="0"/>
              </a:endParaRPr>
            </a:p>
          </p:txBody>
        </p:sp>
        <p:sp>
          <p:nvSpPr>
            <p:cNvPr id="11" name="矩形 10"/>
            <p:cNvSpPr/>
            <p:nvPr/>
          </p:nvSpPr>
          <p:spPr>
            <a:xfrm>
              <a:off x="1414369" y="5183480"/>
              <a:ext cx="6057264"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冷却水和循环水冷却系统释放</a:t>
              </a:r>
              <a:endParaRPr lang="zh-CN" altLang="zh-CN" b="1" dirty="0">
                <a:solidFill>
                  <a:prstClr val="black"/>
                </a:solidFill>
                <a:latin typeface="微软雅黑" panose="020B0503020204020204" pitchFamily="34" charset="-122"/>
                <a:ea typeface="微软雅黑" panose="020B0503020204020204" pitchFamily="34" charset="-122"/>
                <a:cs typeface="Times New Roman" pitchFamily="18" charset="0"/>
              </a:endParaRPr>
            </a:p>
          </p:txBody>
        </p:sp>
        <p:sp>
          <p:nvSpPr>
            <p:cNvPr id="12" name="矩形 11"/>
            <p:cNvSpPr/>
            <p:nvPr/>
          </p:nvSpPr>
          <p:spPr>
            <a:xfrm>
              <a:off x="1414369" y="4771250"/>
              <a:ext cx="6069935"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zh-CN" b="1" dirty="0">
                  <a:solidFill>
                    <a:prstClr val="black"/>
                  </a:solidFill>
                  <a:latin typeface="微软雅黑" panose="020B0503020204020204" pitchFamily="34" charset="-122"/>
                  <a:ea typeface="微软雅黑" panose="020B0503020204020204" pitchFamily="34" charset="-122"/>
                  <a:cs typeface="Times New Roman" pitchFamily="18" charset="0"/>
                </a:rPr>
                <a:t>采样过程</a:t>
              </a: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排放</a:t>
              </a:r>
              <a:r>
                <a:rPr lang="en-US" altLang="zh-CN" b="1" dirty="0">
                  <a:solidFill>
                    <a:prstClr val="black"/>
                  </a:solidFill>
                  <a:latin typeface="微软雅黑" panose="020B0503020204020204" pitchFamily="34" charset="-122"/>
                  <a:ea typeface="微软雅黑" panose="020B0503020204020204" pitchFamily="34" charset="-122"/>
                  <a:cs typeface="Times New Roman" pitchFamily="18" charset="0"/>
                </a:rPr>
                <a:t>                                                                                 </a:t>
              </a:r>
              <a:endParaRPr lang="zh-CN" altLang="zh-CN" b="1" dirty="0">
                <a:solidFill>
                  <a:prstClr val="black"/>
                </a:solidFill>
                <a:latin typeface="微软雅黑" panose="020B0503020204020204" pitchFamily="34" charset="-122"/>
                <a:ea typeface="微软雅黑" panose="020B0503020204020204" pitchFamily="34" charset="-122"/>
                <a:cs typeface="Times New Roman" pitchFamily="18" charset="0"/>
              </a:endParaRPr>
            </a:p>
          </p:txBody>
        </p:sp>
        <p:sp>
          <p:nvSpPr>
            <p:cNvPr id="13" name="左大括号 12"/>
            <p:cNvSpPr/>
            <p:nvPr/>
          </p:nvSpPr>
          <p:spPr>
            <a:xfrm>
              <a:off x="940106" y="2770633"/>
              <a:ext cx="392143" cy="3890513"/>
            </a:xfrm>
            <a:prstGeom prst="leftBrace">
              <a:avLst>
                <a:gd name="adj1" fmla="val 8333"/>
                <a:gd name="adj2" fmla="val 47891"/>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eaLnBrk="1" hangingPunct="1">
                <a:buFont typeface="Arial" panose="020B0604020202020204" pitchFamily="34" charset="0"/>
                <a:buNone/>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 name="圆角矩形 38"/>
            <p:cNvSpPr/>
            <p:nvPr/>
          </p:nvSpPr>
          <p:spPr>
            <a:xfrm>
              <a:off x="414601" y="3494744"/>
              <a:ext cx="431835" cy="1872210"/>
            </a:xfrm>
            <a:prstGeom prst="roundRect">
              <a:avLst>
                <a:gd name="adj" fmla="val 2140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buFont typeface="Arial" panose="020B0604020202020204" pitchFamily="34" charset="0"/>
                <a:buNone/>
                <a:defRPr/>
              </a:pPr>
              <a:r>
                <a:rPr lang="zh-CN" altLang="en-US" b="1" dirty="0">
                  <a:solidFill>
                    <a:prstClr val="white"/>
                  </a:solidFill>
                  <a:latin typeface="微软雅黑" panose="020B0503020204020204" pitchFamily="34" charset="-122"/>
                  <a:ea typeface="微软雅黑" panose="020B0503020204020204" pitchFamily="34" charset="-122"/>
                </a:rPr>
                <a:t>无组织排放</a:t>
              </a:r>
            </a:p>
          </p:txBody>
        </p:sp>
      </p:grpSp>
      <p:sp>
        <p:nvSpPr>
          <p:cNvPr id="15" name="矩形 14"/>
          <p:cNvSpPr/>
          <p:nvPr/>
        </p:nvSpPr>
        <p:spPr>
          <a:xfrm>
            <a:off x="2840909" y="6025873"/>
            <a:ext cx="6057654"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事故排放</a:t>
            </a:r>
            <a:endParaRPr lang="zh-CN" altLang="zh-CN" b="1" dirty="0">
              <a:solidFill>
                <a:prstClr val="black"/>
              </a:solidFill>
              <a:latin typeface="微软雅黑" panose="020B0503020204020204" pitchFamily="34" charset="-122"/>
              <a:ea typeface="微软雅黑" panose="020B0503020204020204" pitchFamily="34" charset="-122"/>
              <a:cs typeface="Times New Roman" pitchFamily="18" charset="0"/>
            </a:endParaRPr>
          </a:p>
        </p:txBody>
      </p:sp>
      <p:sp>
        <p:nvSpPr>
          <p:cNvPr id="16" name="矩形 15"/>
          <p:cNvSpPr/>
          <p:nvPr/>
        </p:nvSpPr>
        <p:spPr>
          <a:xfrm>
            <a:off x="2840909" y="6477864"/>
            <a:ext cx="6057654"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schemeClr val="tx1"/>
                </a:solidFill>
                <a:latin typeface="微软雅黑" panose="020B0503020204020204" pitchFamily="34" charset="-122"/>
                <a:ea typeface="微软雅黑" panose="020B0503020204020204" pitchFamily="34" charset="-122"/>
                <a:cs typeface="Times New Roman" pitchFamily="18" charset="0"/>
              </a:rPr>
              <a:t>固体物料堆放和装卸释放</a:t>
            </a:r>
            <a:r>
              <a:rPr lang="en-US" altLang="zh-CN" b="1" dirty="0">
                <a:solidFill>
                  <a:schemeClr val="tx1"/>
                </a:solidFill>
                <a:latin typeface="微软雅黑" panose="020B0503020204020204" pitchFamily="34" charset="-122"/>
                <a:ea typeface="微软雅黑" panose="020B0503020204020204" pitchFamily="34" charset="-122"/>
                <a:cs typeface="Times New Roman" pitchFamily="18" charset="0"/>
              </a:rPr>
              <a:t>                                                         </a:t>
            </a:r>
            <a:r>
              <a:rPr lang="zh-CN" altLang="en-US" b="1" dirty="0">
                <a:solidFill>
                  <a:schemeClr val="tx1"/>
                </a:solidFill>
                <a:latin typeface="微软雅黑" panose="020B0503020204020204" pitchFamily="34" charset="-122"/>
                <a:ea typeface="微软雅黑" panose="020B0503020204020204" pitchFamily="34" charset="-122"/>
                <a:cs typeface="Times New Roman" pitchFamily="18" charset="0"/>
              </a:rPr>
              <a:t>                       </a:t>
            </a:r>
            <a:endParaRPr lang="zh-CN" altLang="zh-CN" b="1" dirty="0">
              <a:solidFill>
                <a:schemeClr val="tx1"/>
              </a:solidFill>
              <a:latin typeface="微软雅黑" panose="020B0503020204020204" pitchFamily="34" charset="-122"/>
              <a:ea typeface="微软雅黑" panose="020B0503020204020204" pitchFamily="34" charset="-122"/>
              <a:cs typeface="Times New Roman" pitchFamily="18" charset="0"/>
            </a:endParaRPr>
          </a:p>
        </p:txBody>
      </p:sp>
      <p:sp>
        <p:nvSpPr>
          <p:cNvPr id="17" name="矩形 16"/>
          <p:cNvSpPr/>
          <p:nvPr/>
        </p:nvSpPr>
        <p:spPr>
          <a:xfrm>
            <a:off x="2840910" y="3086888"/>
            <a:ext cx="6038339"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设备动静密封点泄漏</a:t>
            </a:r>
          </a:p>
        </p:txBody>
      </p:sp>
      <p:sp>
        <p:nvSpPr>
          <p:cNvPr id="18" name="矩形 17"/>
          <p:cNvSpPr/>
          <p:nvPr/>
        </p:nvSpPr>
        <p:spPr>
          <a:xfrm>
            <a:off x="2840910" y="3561909"/>
            <a:ext cx="6038340"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有机液体储存调和损耗</a:t>
            </a:r>
          </a:p>
        </p:txBody>
      </p:sp>
      <p:sp>
        <p:nvSpPr>
          <p:cNvPr id="19" name="矩形 18"/>
          <p:cNvSpPr/>
          <p:nvPr/>
        </p:nvSpPr>
        <p:spPr>
          <a:xfrm>
            <a:off x="2840909" y="3966130"/>
            <a:ext cx="6047333"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有机液体装卸过程损耗</a:t>
            </a:r>
          </a:p>
        </p:txBody>
      </p:sp>
      <p:sp>
        <p:nvSpPr>
          <p:cNvPr id="20" name="矩形 19"/>
          <p:cNvSpPr/>
          <p:nvPr/>
        </p:nvSpPr>
        <p:spPr>
          <a:xfrm>
            <a:off x="2840909" y="4369094"/>
            <a:ext cx="6057654"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dirty="0">
                <a:solidFill>
                  <a:prstClr val="black"/>
                </a:solidFill>
                <a:latin typeface="微软雅黑" panose="020B0503020204020204" pitchFamily="34" charset="-122"/>
                <a:ea typeface="微软雅黑" panose="020B0503020204020204" pitchFamily="34" charset="-122"/>
                <a:cs typeface="Times New Roman" pitchFamily="18" charset="0"/>
              </a:rPr>
              <a:t>废水收集、处理和处置过程散逸</a:t>
            </a:r>
          </a:p>
        </p:txBody>
      </p:sp>
      <p:sp>
        <p:nvSpPr>
          <p:cNvPr id="21" name="矩形 22"/>
          <p:cNvSpPr>
            <a:spLocks noChangeArrowheads="1"/>
          </p:cNvSpPr>
          <p:nvPr/>
        </p:nvSpPr>
        <p:spPr bwMode="auto">
          <a:xfrm>
            <a:off x="466396" y="1742028"/>
            <a:ext cx="1022349"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2400" b="1" dirty="0">
                <a:solidFill>
                  <a:srgbClr val="0D0D0D"/>
                </a:solidFill>
                <a:latin typeface="微软雅黑" panose="020B0503020204020204" pitchFamily="34" charset="-122"/>
                <a:ea typeface="微软雅黑" panose="020B0503020204020204" pitchFamily="34" charset="-122"/>
                <a:cs typeface="Kaiti SC"/>
              </a:rPr>
              <a:t>VOCs</a:t>
            </a:r>
            <a:r>
              <a:rPr lang="zh-CN" altLang="en-US" sz="2400" b="1" dirty="0">
                <a:solidFill>
                  <a:srgbClr val="0D0D0D"/>
                </a:solidFill>
                <a:latin typeface="微软雅黑" panose="020B0503020204020204" pitchFamily="34" charset="-122"/>
                <a:ea typeface="微软雅黑" panose="020B0503020204020204" pitchFamily="34" charset="-122"/>
                <a:cs typeface="Kaiti SC"/>
              </a:rPr>
              <a:t>污</a:t>
            </a:r>
            <a:endParaRPr lang="en-US" altLang="zh-CN" sz="2400" b="1" dirty="0">
              <a:solidFill>
                <a:srgbClr val="0D0D0D"/>
              </a:solidFill>
              <a:latin typeface="微软雅黑" panose="020B0503020204020204" pitchFamily="34" charset="-122"/>
              <a:ea typeface="微软雅黑" panose="020B0503020204020204" pitchFamily="34" charset="-122"/>
              <a:cs typeface="Kaiti SC"/>
            </a:endParaRPr>
          </a:p>
          <a:p>
            <a:pPr algn="ctr" eaLnBrk="1" hangingPunct="1">
              <a:spcBef>
                <a:spcPct val="0"/>
              </a:spcBef>
              <a:buFont typeface="Arial" panose="020B0604020202020204" pitchFamily="34" charset="0"/>
              <a:buNone/>
            </a:pPr>
            <a:r>
              <a:rPr lang="zh-CN" altLang="en-US" sz="2400" b="1" dirty="0">
                <a:solidFill>
                  <a:srgbClr val="0D0D0D"/>
                </a:solidFill>
                <a:latin typeface="微软雅黑" panose="020B0503020204020204" pitchFamily="34" charset="-122"/>
                <a:ea typeface="微软雅黑" panose="020B0503020204020204" pitchFamily="34" charset="-122"/>
                <a:cs typeface="Kaiti SC"/>
              </a:rPr>
              <a:t>染</a:t>
            </a:r>
            <a:endParaRPr lang="en-US" altLang="zh-CN" sz="2400" b="1" dirty="0">
              <a:solidFill>
                <a:srgbClr val="0D0D0D"/>
              </a:solidFill>
              <a:latin typeface="微软雅黑" panose="020B0503020204020204" pitchFamily="34" charset="-122"/>
              <a:ea typeface="微软雅黑" panose="020B0503020204020204" pitchFamily="34" charset="-122"/>
              <a:cs typeface="Kaiti SC"/>
            </a:endParaRPr>
          </a:p>
          <a:p>
            <a:pPr algn="ctr" eaLnBrk="1" hangingPunct="1">
              <a:spcBef>
                <a:spcPct val="0"/>
              </a:spcBef>
              <a:buFont typeface="Arial" panose="020B0604020202020204" pitchFamily="34" charset="0"/>
              <a:buNone/>
            </a:pPr>
            <a:r>
              <a:rPr lang="zh-CN" altLang="en-US" sz="2400" b="1" dirty="0">
                <a:solidFill>
                  <a:srgbClr val="0D0D0D"/>
                </a:solidFill>
                <a:latin typeface="微软雅黑" panose="020B0503020204020204" pitchFamily="34" charset="-122"/>
                <a:ea typeface="微软雅黑" panose="020B0503020204020204" pitchFamily="34" charset="-122"/>
                <a:cs typeface="Kaiti SC"/>
              </a:rPr>
              <a:t>源</a:t>
            </a:r>
            <a:endParaRPr lang="en-US" altLang="zh-CN" sz="2400" b="1" dirty="0">
              <a:solidFill>
                <a:srgbClr val="0D0D0D"/>
              </a:solidFill>
              <a:latin typeface="微软雅黑" panose="020B0503020204020204" pitchFamily="34" charset="-122"/>
              <a:ea typeface="微软雅黑" panose="020B0503020204020204" pitchFamily="34" charset="-122"/>
              <a:cs typeface="Kaiti SC"/>
            </a:endParaRPr>
          </a:p>
          <a:p>
            <a:pPr algn="ctr" eaLnBrk="1" hangingPunct="1">
              <a:spcBef>
                <a:spcPct val="0"/>
              </a:spcBef>
              <a:buFont typeface="Arial" panose="020B0604020202020204" pitchFamily="34" charset="0"/>
              <a:buNone/>
            </a:pPr>
            <a:r>
              <a:rPr lang="zh-CN" altLang="en-US" sz="2400" b="1" dirty="0">
                <a:solidFill>
                  <a:srgbClr val="0D0D0D"/>
                </a:solidFill>
                <a:latin typeface="微软雅黑" panose="020B0503020204020204" pitchFamily="34" charset="-122"/>
                <a:ea typeface="微软雅黑" panose="020B0503020204020204" pitchFamily="34" charset="-122"/>
                <a:cs typeface="Kaiti SC"/>
              </a:rPr>
              <a:t>项</a:t>
            </a:r>
            <a:endParaRPr lang="en-US" altLang="zh-CN" sz="2400" b="1" dirty="0">
              <a:solidFill>
                <a:srgbClr val="0D0D0D"/>
              </a:solidFill>
              <a:latin typeface="微软雅黑" panose="020B0503020204020204" pitchFamily="34" charset="-122"/>
              <a:ea typeface="微软雅黑" panose="020B0503020204020204" pitchFamily="34" charset="-122"/>
              <a:cs typeface="Kaiti SC"/>
            </a:endParaRPr>
          </a:p>
          <a:p>
            <a:pPr algn="ctr" eaLnBrk="1" hangingPunct="1">
              <a:spcBef>
                <a:spcPct val="0"/>
              </a:spcBef>
              <a:buFont typeface="Arial" panose="020B0604020202020204" pitchFamily="34" charset="0"/>
              <a:buNone/>
            </a:pPr>
            <a:r>
              <a:rPr lang="zh-CN" altLang="en-US" sz="2400" b="1" dirty="0">
                <a:solidFill>
                  <a:srgbClr val="0D0D0D"/>
                </a:solidFill>
                <a:latin typeface="微软雅黑" panose="020B0503020204020204" pitchFamily="34" charset="-122"/>
                <a:ea typeface="微软雅黑" panose="020B0503020204020204" pitchFamily="34" charset="-122"/>
                <a:cs typeface="Kaiti SC"/>
              </a:rPr>
              <a:t>解</a:t>
            </a:r>
            <a:endParaRPr lang="en-US" altLang="zh-CN" sz="2400" b="1" dirty="0">
              <a:solidFill>
                <a:srgbClr val="0D0D0D"/>
              </a:solidFill>
              <a:latin typeface="微软雅黑" panose="020B0503020204020204" pitchFamily="34" charset="-122"/>
              <a:ea typeface="微软雅黑" panose="020B0503020204020204" pitchFamily="34" charset="-122"/>
              <a:cs typeface="Kaiti SC"/>
            </a:endParaRPr>
          </a:p>
          <a:p>
            <a:pPr algn="ctr" eaLnBrk="1" hangingPunct="1">
              <a:spcBef>
                <a:spcPct val="0"/>
              </a:spcBef>
              <a:buFont typeface="Arial" panose="020B0604020202020204" pitchFamily="34" charset="0"/>
              <a:buNone/>
            </a:pPr>
            <a:r>
              <a:rPr lang="zh-CN" altLang="en-US" sz="2400" b="1" dirty="0">
                <a:solidFill>
                  <a:srgbClr val="0D0D0D"/>
                </a:solidFill>
                <a:latin typeface="微软雅黑" panose="020B0503020204020204" pitchFamily="34" charset="-122"/>
                <a:ea typeface="微软雅黑" panose="020B0503020204020204" pitchFamily="34" charset="-122"/>
                <a:cs typeface="Kaiti SC"/>
              </a:rPr>
              <a:t>析</a:t>
            </a:r>
            <a:endParaRPr lang="en-US" altLang="zh-CN" sz="2400" b="1" dirty="0">
              <a:solidFill>
                <a:srgbClr val="0D0D0D"/>
              </a:solidFill>
              <a:latin typeface="微软雅黑" panose="020B0503020204020204" pitchFamily="34" charset="-122"/>
              <a:ea typeface="微软雅黑" panose="020B0503020204020204" pitchFamily="34" charset="-122"/>
              <a:cs typeface="Kaiti SC"/>
            </a:endParaRPr>
          </a:p>
          <a:p>
            <a:pPr algn="ctr" eaLnBrk="1" hangingPunct="1">
              <a:spcBef>
                <a:spcPct val="0"/>
              </a:spcBef>
              <a:buFont typeface="Arial" panose="020B0604020202020204" pitchFamily="34" charset="0"/>
              <a:buNone/>
            </a:pPr>
            <a:r>
              <a:rPr lang="zh-CN" altLang="en-US" sz="2400" b="1" dirty="0">
                <a:solidFill>
                  <a:srgbClr val="0D0D0D"/>
                </a:solidFill>
                <a:latin typeface="微软雅黑" panose="020B0503020204020204" pitchFamily="34" charset="-122"/>
                <a:ea typeface="微软雅黑" panose="020B0503020204020204" pitchFamily="34" charset="-122"/>
                <a:cs typeface="Kaiti SC"/>
              </a:rPr>
              <a:t>技</a:t>
            </a:r>
            <a:endParaRPr lang="en-US" altLang="zh-CN" sz="2400" b="1" dirty="0">
              <a:solidFill>
                <a:srgbClr val="0D0D0D"/>
              </a:solidFill>
              <a:latin typeface="微软雅黑" panose="020B0503020204020204" pitchFamily="34" charset="-122"/>
              <a:ea typeface="微软雅黑" panose="020B0503020204020204" pitchFamily="34" charset="-122"/>
              <a:cs typeface="Kaiti SC"/>
            </a:endParaRPr>
          </a:p>
          <a:p>
            <a:pPr algn="ctr" eaLnBrk="1" hangingPunct="1">
              <a:spcBef>
                <a:spcPct val="0"/>
              </a:spcBef>
              <a:buFont typeface="Arial" panose="020B0604020202020204" pitchFamily="34" charset="0"/>
              <a:buNone/>
            </a:pPr>
            <a:r>
              <a:rPr lang="zh-CN" altLang="en-US" sz="2400" b="1" dirty="0">
                <a:solidFill>
                  <a:srgbClr val="0D0D0D"/>
                </a:solidFill>
                <a:latin typeface="微软雅黑" panose="020B0503020204020204" pitchFamily="34" charset="-122"/>
                <a:ea typeface="微软雅黑" panose="020B0503020204020204" pitchFamily="34" charset="-122"/>
                <a:cs typeface="Kaiti SC"/>
              </a:rPr>
              <a:t>术</a:t>
            </a:r>
            <a:endParaRPr lang="en-US" altLang="zh-CN" sz="2400" b="1" dirty="0">
              <a:solidFill>
                <a:srgbClr val="0D0D0D"/>
              </a:solidFill>
              <a:latin typeface="微软雅黑" panose="020B0503020204020204" pitchFamily="34" charset="-122"/>
              <a:ea typeface="微软雅黑" panose="020B0503020204020204" pitchFamily="34" charset="-122"/>
              <a:cs typeface="Kaiti SC"/>
            </a:endParaRPr>
          </a:p>
          <a:p>
            <a:pPr algn="ctr" eaLnBrk="1" hangingPunct="1">
              <a:spcBef>
                <a:spcPct val="0"/>
              </a:spcBef>
              <a:buFont typeface="Arial" panose="020B0604020202020204" pitchFamily="34" charset="0"/>
              <a:buNone/>
            </a:pPr>
            <a:r>
              <a:rPr lang="zh-CN" altLang="en-US" sz="2400" b="1" dirty="0">
                <a:solidFill>
                  <a:srgbClr val="0D0D0D"/>
                </a:solidFill>
                <a:latin typeface="微软雅黑" panose="020B0503020204020204" pitchFamily="34" charset="-122"/>
                <a:ea typeface="微软雅黑" panose="020B0503020204020204" pitchFamily="34" charset="-122"/>
                <a:cs typeface="Kaiti SC"/>
              </a:rPr>
              <a:t>方</a:t>
            </a:r>
            <a:endParaRPr lang="en-US" altLang="zh-CN" sz="2400" b="1" dirty="0">
              <a:solidFill>
                <a:srgbClr val="0D0D0D"/>
              </a:solidFill>
              <a:latin typeface="微软雅黑" panose="020B0503020204020204" pitchFamily="34" charset="-122"/>
              <a:ea typeface="微软雅黑" panose="020B0503020204020204" pitchFamily="34" charset="-122"/>
              <a:cs typeface="Kaiti SC"/>
            </a:endParaRPr>
          </a:p>
          <a:p>
            <a:pPr algn="ctr" eaLnBrk="1" hangingPunct="1">
              <a:spcBef>
                <a:spcPct val="0"/>
              </a:spcBef>
              <a:buFont typeface="Arial" panose="020B0604020202020204" pitchFamily="34" charset="0"/>
              <a:buNone/>
            </a:pPr>
            <a:r>
              <a:rPr lang="zh-CN" altLang="en-US" sz="2400" b="1" dirty="0">
                <a:solidFill>
                  <a:srgbClr val="0D0D0D"/>
                </a:solidFill>
                <a:latin typeface="微软雅黑" panose="020B0503020204020204" pitchFamily="34" charset="-122"/>
                <a:ea typeface="微软雅黑" panose="020B0503020204020204" pitchFamily="34" charset="-122"/>
                <a:cs typeface="Kaiti SC"/>
              </a:rPr>
              <a:t>法</a:t>
            </a:r>
          </a:p>
        </p:txBody>
      </p:sp>
    </p:spTree>
    <p:extLst>
      <p:ext uri="{BB962C8B-B14F-4D97-AF65-F5344CB8AC3E}">
        <p14:creationId xmlns:p14="http://schemas.microsoft.com/office/powerpoint/2010/main" val="3051691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pic>
        <p:nvPicPr>
          <p:cNvPr id="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594" y="2192041"/>
            <a:ext cx="856932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标注 2"/>
          <p:cNvSpPr/>
          <p:nvPr/>
        </p:nvSpPr>
        <p:spPr>
          <a:xfrm>
            <a:off x="9186357" y="1873251"/>
            <a:ext cx="1368425" cy="504825"/>
          </a:xfrm>
          <a:prstGeom prst="wedgeRoundRectCallout">
            <a:avLst>
              <a:gd name="adj1" fmla="val -73433"/>
              <a:gd name="adj2" fmla="val 11961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火炬</a:t>
            </a:r>
          </a:p>
        </p:txBody>
      </p:sp>
      <p:sp>
        <p:nvSpPr>
          <p:cNvPr id="5" name="圆角矩形标注 3"/>
          <p:cNvSpPr/>
          <p:nvPr/>
        </p:nvSpPr>
        <p:spPr>
          <a:xfrm>
            <a:off x="8033830" y="1036933"/>
            <a:ext cx="1589089" cy="712474"/>
          </a:xfrm>
          <a:prstGeom prst="wedgeRoundRectCallout">
            <a:avLst>
              <a:gd name="adj1" fmla="val -57077"/>
              <a:gd name="adj2" fmla="val 133609"/>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dirty="0">
                <a:solidFill>
                  <a:prstClr val="white"/>
                </a:solidFill>
                <a:latin typeface="华文中宋" pitchFamily="2" charset="-122"/>
                <a:ea typeface="华文中宋" pitchFamily="2" charset="-122"/>
              </a:rPr>
              <a:t>工艺尾气</a:t>
            </a:r>
            <a:endParaRPr lang="en-US" altLang="zh-CN" sz="2000" b="1" dirty="0">
              <a:solidFill>
                <a:prstClr val="white"/>
              </a:solidFill>
              <a:latin typeface="华文中宋" pitchFamily="2" charset="-122"/>
              <a:ea typeface="华文中宋" pitchFamily="2" charset="-122"/>
            </a:endParaRPr>
          </a:p>
          <a:p>
            <a:pPr algn="ctr" eaLnBrk="1" hangingPunct="1">
              <a:buFont typeface="Arial" panose="020B0604020202020204" pitchFamily="34" charset="0"/>
              <a:buNone/>
              <a:defRPr/>
            </a:pPr>
            <a:r>
              <a:rPr lang="zh-CN" altLang="en-US" sz="2000" b="1" dirty="0">
                <a:solidFill>
                  <a:prstClr val="white"/>
                </a:solidFill>
                <a:latin typeface="华文中宋" pitchFamily="2" charset="-122"/>
                <a:ea typeface="华文中宋" pitchFamily="2" charset="-122"/>
              </a:rPr>
              <a:t>（有组织）</a:t>
            </a:r>
          </a:p>
        </p:txBody>
      </p:sp>
      <p:sp>
        <p:nvSpPr>
          <p:cNvPr id="6" name="圆角矩形标注 4"/>
          <p:cNvSpPr/>
          <p:nvPr/>
        </p:nvSpPr>
        <p:spPr>
          <a:xfrm>
            <a:off x="2837944" y="5749629"/>
            <a:ext cx="1439862" cy="647700"/>
          </a:xfrm>
          <a:prstGeom prst="wedgeRoundRectCallout">
            <a:avLst>
              <a:gd name="adj1" fmla="val 59519"/>
              <a:gd name="adj2" fmla="val -246493"/>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dirty="0">
                <a:solidFill>
                  <a:prstClr val="white"/>
                </a:solidFill>
                <a:latin typeface="华文中宋" pitchFamily="2" charset="-122"/>
                <a:ea typeface="华文中宋" pitchFamily="2" charset="-122"/>
              </a:rPr>
              <a:t>热</a:t>
            </a:r>
            <a:r>
              <a:rPr lang="en-US" altLang="zh-CN" sz="2000" b="1" dirty="0">
                <a:solidFill>
                  <a:prstClr val="white"/>
                </a:solidFill>
                <a:latin typeface="华文中宋" pitchFamily="2" charset="-122"/>
                <a:ea typeface="华文中宋" pitchFamily="2" charset="-122"/>
              </a:rPr>
              <a:t>/</a:t>
            </a:r>
            <a:r>
              <a:rPr lang="zh-CN" altLang="en-US" sz="2000" b="1" dirty="0">
                <a:solidFill>
                  <a:prstClr val="white"/>
                </a:solidFill>
                <a:latin typeface="华文中宋" pitchFamily="2" charset="-122"/>
                <a:ea typeface="华文中宋" pitchFamily="2" charset="-122"/>
              </a:rPr>
              <a:t>冷供应锅炉烟气</a:t>
            </a:r>
          </a:p>
        </p:txBody>
      </p:sp>
      <p:sp>
        <p:nvSpPr>
          <p:cNvPr id="7" name="云形标注 5"/>
          <p:cNvSpPr/>
          <p:nvPr/>
        </p:nvSpPr>
        <p:spPr>
          <a:xfrm>
            <a:off x="1053594" y="2366666"/>
            <a:ext cx="1584325" cy="719138"/>
          </a:xfrm>
          <a:prstGeom prst="cloudCallout">
            <a:avLst>
              <a:gd name="adj1" fmla="val 10913"/>
              <a:gd name="adj2" fmla="val 9777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原料装卸</a:t>
            </a:r>
          </a:p>
        </p:txBody>
      </p:sp>
      <p:sp>
        <p:nvSpPr>
          <p:cNvPr id="8" name="云形标注 6"/>
          <p:cNvSpPr/>
          <p:nvPr/>
        </p:nvSpPr>
        <p:spPr>
          <a:xfrm>
            <a:off x="8183056" y="4768554"/>
            <a:ext cx="1584325" cy="720725"/>
          </a:xfrm>
          <a:prstGeom prst="cloudCallout">
            <a:avLst>
              <a:gd name="adj1" fmla="val 10912"/>
              <a:gd name="adj2" fmla="val -9905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产品装卸</a:t>
            </a:r>
          </a:p>
        </p:txBody>
      </p:sp>
      <p:sp>
        <p:nvSpPr>
          <p:cNvPr id="9" name="云形标注 9"/>
          <p:cNvSpPr/>
          <p:nvPr/>
        </p:nvSpPr>
        <p:spPr>
          <a:xfrm>
            <a:off x="4471516" y="5606754"/>
            <a:ext cx="2160553" cy="1221102"/>
          </a:xfrm>
          <a:prstGeom prst="cloudCallout">
            <a:avLst>
              <a:gd name="adj1" fmla="val 22902"/>
              <a:gd name="adj2" fmla="val -11426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废水及固废集输</a:t>
            </a:r>
            <a:r>
              <a:rPr lang="en-US" altLang="zh-CN" sz="2000" b="1" spc="-150" dirty="0">
                <a:solidFill>
                  <a:prstClr val="black"/>
                </a:solidFill>
                <a:latin typeface="华文中宋" pitchFamily="2" charset="-122"/>
                <a:ea typeface="华文中宋" pitchFamily="2" charset="-122"/>
              </a:rPr>
              <a:t>/</a:t>
            </a:r>
            <a:r>
              <a:rPr lang="zh-CN" altLang="en-US" sz="2000" b="1" spc="-150" dirty="0">
                <a:solidFill>
                  <a:prstClr val="black"/>
                </a:solidFill>
                <a:latin typeface="华文中宋" pitchFamily="2" charset="-122"/>
                <a:ea typeface="华文中宋" pitchFamily="2" charset="-122"/>
              </a:rPr>
              <a:t>储存</a:t>
            </a:r>
            <a:r>
              <a:rPr lang="en-US" altLang="zh-CN" sz="2000" b="1" spc="-150" dirty="0">
                <a:solidFill>
                  <a:prstClr val="black"/>
                </a:solidFill>
                <a:latin typeface="华文中宋" pitchFamily="2" charset="-122"/>
                <a:ea typeface="华文中宋" pitchFamily="2" charset="-122"/>
              </a:rPr>
              <a:t>/</a:t>
            </a:r>
            <a:r>
              <a:rPr lang="zh-CN" altLang="en-US" sz="2000" b="1" spc="-150" dirty="0">
                <a:solidFill>
                  <a:prstClr val="black"/>
                </a:solidFill>
                <a:latin typeface="华文中宋" pitchFamily="2" charset="-122"/>
                <a:ea typeface="华文中宋" pitchFamily="2" charset="-122"/>
              </a:rPr>
              <a:t>处理处置</a:t>
            </a:r>
          </a:p>
        </p:txBody>
      </p:sp>
      <p:sp>
        <p:nvSpPr>
          <p:cNvPr id="10" name="云形标注 10"/>
          <p:cNvSpPr/>
          <p:nvPr/>
        </p:nvSpPr>
        <p:spPr>
          <a:xfrm>
            <a:off x="1774319" y="1214141"/>
            <a:ext cx="1800225" cy="1008063"/>
          </a:xfrm>
          <a:prstGeom prst="cloudCallout">
            <a:avLst>
              <a:gd name="adj1" fmla="val 18686"/>
              <a:gd name="adj2" fmla="val 16066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机泵</a:t>
            </a:r>
            <a:r>
              <a:rPr lang="en-US" altLang="zh-CN" sz="2000" b="1" spc="-150" dirty="0">
                <a:solidFill>
                  <a:prstClr val="black"/>
                </a:solidFill>
                <a:latin typeface="华文中宋" pitchFamily="2" charset="-122"/>
                <a:ea typeface="华文中宋" pitchFamily="2" charset="-122"/>
              </a:rPr>
              <a:t>/</a:t>
            </a:r>
            <a:r>
              <a:rPr lang="zh-CN" altLang="en-US" sz="2000" b="1" spc="-150" dirty="0">
                <a:solidFill>
                  <a:prstClr val="black"/>
                </a:solidFill>
                <a:latin typeface="华文中宋" pitchFamily="2" charset="-122"/>
                <a:ea typeface="华文中宋" pitchFamily="2" charset="-122"/>
              </a:rPr>
              <a:t>阀门</a:t>
            </a:r>
            <a:r>
              <a:rPr lang="en-US" altLang="zh-CN" sz="2000" b="1" spc="-150" dirty="0">
                <a:solidFill>
                  <a:prstClr val="black"/>
                </a:solidFill>
                <a:latin typeface="华文中宋" pitchFamily="2" charset="-122"/>
                <a:ea typeface="华文中宋" pitchFamily="2" charset="-122"/>
              </a:rPr>
              <a:t>/</a:t>
            </a:r>
            <a:r>
              <a:rPr lang="zh-CN" altLang="en-US" sz="2000" b="1" spc="-150" dirty="0">
                <a:solidFill>
                  <a:prstClr val="black"/>
                </a:solidFill>
                <a:latin typeface="华文中宋" pitchFamily="2" charset="-122"/>
                <a:ea typeface="华文中宋" pitchFamily="2" charset="-122"/>
              </a:rPr>
              <a:t>法兰动静密封</a:t>
            </a:r>
          </a:p>
        </p:txBody>
      </p:sp>
      <p:sp>
        <p:nvSpPr>
          <p:cNvPr id="11" name="云形标注 11"/>
          <p:cNvSpPr/>
          <p:nvPr/>
        </p:nvSpPr>
        <p:spPr>
          <a:xfrm>
            <a:off x="3293556" y="1928516"/>
            <a:ext cx="2014538" cy="923925"/>
          </a:xfrm>
          <a:prstGeom prst="cloudCallout">
            <a:avLst>
              <a:gd name="adj1" fmla="val -24488"/>
              <a:gd name="adj2" fmla="val 8658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原料</a:t>
            </a:r>
            <a:r>
              <a:rPr lang="en-US" altLang="zh-CN" sz="2000" b="1" spc="-150" dirty="0">
                <a:solidFill>
                  <a:prstClr val="black"/>
                </a:solidFill>
                <a:latin typeface="华文中宋" pitchFamily="2" charset="-122"/>
                <a:ea typeface="华文中宋" pitchFamily="2" charset="-122"/>
              </a:rPr>
              <a:t>/</a:t>
            </a:r>
            <a:r>
              <a:rPr lang="zh-CN" altLang="en-US" sz="2000" b="1" spc="-150" dirty="0">
                <a:solidFill>
                  <a:prstClr val="black"/>
                </a:solidFill>
                <a:latin typeface="华文中宋" pitchFamily="2" charset="-122"/>
                <a:ea typeface="华文中宋" pitchFamily="2" charset="-122"/>
              </a:rPr>
              <a:t>半成品储存</a:t>
            </a:r>
            <a:r>
              <a:rPr lang="en-US" altLang="zh-CN" sz="2000" b="1" spc="-150" dirty="0">
                <a:solidFill>
                  <a:prstClr val="black"/>
                </a:solidFill>
                <a:latin typeface="华文中宋" pitchFamily="2" charset="-122"/>
                <a:ea typeface="华文中宋" pitchFamily="2" charset="-122"/>
              </a:rPr>
              <a:t>/</a:t>
            </a:r>
            <a:r>
              <a:rPr lang="zh-CN" altLang="en-US" sz="2000" b="1" spc="-150" dirty="0">
                <a:solidFill>
                  <a:prstClr val="black"/>
                </a:solidFill>
                <a:latin typeface="华文中宋" pitchFamily="2" charset="-122"/>
                <a:ea typeface="华文中宋" pitchFamily="2" charset="-122"/>
              </a:rPr>
              <a:t>调和</a:t>
            </a:r>
          </a:p>
        </p:txBody>
      </p:sp>
      <p:sp>
        <p:nvSpPr>
          <p:cNvPr id="12" name="云形标注 12"/>
          <p:cNvSpPr/>
          <p:nvPr/>
        </p:nvSpPr>
        <p:spPr>
          <a:xfrm>
            <a:off x="6632069" y="5708354"/>
            <a:ext cx="2016125" cy="1008062"/>
          </a:xfrm>
          <a:prstGeom prst="cloudCallout">
            <a:avLst>
              <a:gd name="adj1" fmla="val 28826"/>
              <a:gd name="adj2" fmla="val -19471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半成品</a:t>
            </a:r>
            <a:r>
              <a:rPr lang="en-US" altLang="zh-CN" sz="2000" b="1" spc="-150" dirty="0">
                <a:solidFill>
                  <a:prstClr val="black"/>
                </a:solidFill>
                <a:latin typeface="华文中宋" pitchFamily="2" charset="-122"/>
                <a:ea typeface="华文中宋" pitchFamily="2" charset="-122"/>
              </a:rPr>
              <a:t>/</a:t>
            </a:r>
            <a:r>
              <a:rPr lang="zh-CN" altLang="en-US" sz="2000" b="1" spc="-150" dirty="0">
                <a:solidFill>
                  <a:prstClr val="black"/>
                </a:solidFill>
                <a:latin typeface="华文中宋" pitchFamily="2" charset="-122"/>
                <a:ea typeface="华文中宋" pitchFamily="2" charset="-122"/>
              </a:rPr>
              <a:t>产品储存</a:t>
            </a:r>
            <a:r>
              <a:rPr lang="en-US" altLang="zh-CN" sz="2000" b="1" spc="-150" dirty="0">
                <a:solidFill>
                  <a:prstClr val="black"/>
                </a:solidFill>
                <a:latin typeface="华文中宋" pitchFamily="2" charset="-122"/>
                <a:ea typeface="华文中宋" pitchFamily="2" charset="-122"/>
              </a:rPr>
              <a:t>/</a:t>
            </a:r>
            <a:r>
              <a:rPr lang="zh-CN" altLang="en-US" sz="2000" b="1" spc="-150" dirty="0">
                <a:solidFill>
                  <a:prstClr val="black"/>
                </a:solidFill>
                <a:latin typeface="华文中宋" pitchFamily="2" charset="-122"/>
                <a:ea typeface="华文中宋" pitchFamily="2" charset="-122"/>
              </a:rPr>
              <a:t>调和</a:t>
            </a:r>
          </a:p>
        </p:txBody>
      </p:sp>
      <p:sp>
        <p:nvSpPr>
          <p:cNvPr id="13" name="云形标注 14"/>
          <p:cNvSpPr/>
          <p:nvPr/>
        </p:nvSpPr>
        <p:spPr>
          <a:xfrm>
            <a:off x="4976306" y="1255416"/>
            <a:ext cx="1655763" cy="649288"/>
          </a:xfrm>
          <a:prstGeom prst="cloudCallout">
            <a:avLst>
              <a:gd name="adj1" fmla="val -16729"/>
              <a:gd name="adj2" fmla="val 10146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采样过程</a:t>
            </a:r>
          </a:p>
        </p:txBody>
      </p:sp>
      <p:sp>
        <p:nvSpPr>
          <p:cNvPr id="14" name="云形标注 18"/>
          <p:cNvSpPr/>
          <p:nvPr/>
        </p:nvSpPr>
        <p:spPr>
          <a:xfrm>
            <a:off x="1291719" y="4409779"/>
            <a:ext cx="1944687" cy="1196975"/>
          </a:xfrm>
          <a:prstGeom prst="cloudCallout">
            <a:avLst>
              <a:gd name="adj1" fmla="val 62577"/>
              <a:gd name="adj2" fmla="val -5145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冷却塔</a:t>
            </a:r>
            <a:r>
              <a:rPr lang="en-US" altLang="zh-CN" sz="2000" b="1" spc="-150" dirty="0">
                <a:solidFill>
                  <a:prstClr val="black"/>
                </a:solidFill>
                <a:latin typeface="华文中宋" pitchFamily="2" charset="-122"/>
                <a:ea typeface="华文中宋" pitchFamily="2" charset="-122"/>
              </a:rPr>
              <a:t>/</a:t>
            </a:r>
            <a:r>
              <a:rPr lang="zh-CN" altLang="en-US" sz="2000" b="1" spc="-150" dirty="0">
                <a:solidFill>
                  <a:prstClr val="black"/>
                </a:solidFill>
                <a:latin typeface="华文中宋" pitchFamily="2" charset="-122"/>
                <a:ea typeface="华文中宋" pitchFamily="2" charset="-122"/>
              </a:rPr>
              <a:t>循环水冷却系统泄漏</a:t>
            </a:r>
          </a:p>
        </p:txBody>
      </p:sp>
      <p:sp>
        <p:nvSpPr>
          <p:cNvPr id="15" name="云形标注 15"/>
          <p:cNvSpPr/>
          <p:nvPr/>
        </p:nvSpPr>
        <p:spPr>
          <a:xfrm>
            <a:off x="5803394" y="1717379"/>
            <a:ext cx="2019300" cy="1152525"/>
          </a:xfrm>
          <a:prstGeom prst="cloudCallout">
            <a:avLst>
              <a:gd name="adj1" fmla="val -14866"/>
              <a:gd name="adj2" fmla="val 10609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工艺废气</a:t>
            </a:r>
            <a:endParaRPr lang="en-US" altLang="zh-CN" sz="2000" b="1" spc="-150" dirty="0">
              <a:solidFill>
                <a:prstClr val="black"/>
              </a:solidFill>
              <a:latin typeface="华文中宋" pitchFamily="2" charset="-122"/>
              <a:ea typeface="华文中宋" pitchFamily="2" charset="-122"/>
            </a:endParaRPr>
          </a:p>
          <a:p>
            <a:pPr algn="ctr" eaLnBrk="1" hangingPunct="1">
              <a:buFont typeface="Arial" panose="020B0604020202020204" pitchFamily="34" charset="0"/>
              <a:buNone/>
              <a:defRPr/>
            </a:pPr>
            <a:r>
              <a:rPr lang="zh-CN" altLang="en-US" sz="2000" b="1" spc="-150" dirty="0">
                <a:solidFill>
                  <a:prstClr val="black"/>
                </a:solidFill>
                <a:latin typeface="华文中宋" pitchFamily="2" charset="-122"/>
                <a:ea typeface="华文中宋" pitchFamily="2" charset="-122"/>
              </a:rPr>
              <a:t>（无组织）</a:t>
            </a:r>
          </a:p>
        </p:txBody>
      </p:sp>
      <p:sp>
        <p:nvSpPr>
          <p:cNvPr id="16" name="object 20"/>
          <p:cNvSpPr txBox="1">
            <a:spLocks noGrp="1"/>
          </p:cNvSpPr>
          <p:nvPr/>
        </p:nvSpPr>
        <p:spPr bwMode="auto">
          <a:xfrm>
            <a:off x="9140319" y="6073479"/>
            <a:ext cx="2667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5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fld id="{08D44163-FA48-48B7-B60F-B6148286C73F}" type="slidenum">
              <a:rPr lang="zh-CN" altLang="zh-CN" sz="1800" b="1">
                <a:solidFill>
                  <a:srgbClr val="FFFFFF"/>
                </a:solidFill>
              </a:rPr>
              <a:pPr algn="ctr" eaLnBrk="1" hangingPunct="1">
                <a:spcBef>
                  <a:spcPct val="0"/>
                </a:spcBef>
                <a:buFont typeface="Arial" panose="020B0604020202020204" pitchFamily="34" charset="0"/>
                <a:buNone/>
              </a:pPr>
              <a:t>67</a:t>
            </a:fld>
            <a:endParaRPr lang="zh-CN" altLang="zh-CN" sz="1800" b="1">
              <a:solidFill>
                <a:srgbClr val="FFFFFF"/>
              </a:solidFill>
            </a:endParaRPr>
          </a:p>
        </p:txBody>
      </p:sp>
    </p:spTree>
    <p:extLst>
      <p:ext uri="{BB962C8B-B14F-4D97-AF65-F5344CB8AC3E}">
        <p14:creationId xmlns:p14="http://schemas.microsoft.com/office/powerpoint/2010/main" val="29850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inVertical)">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graphicFrame>
        <p:nvGraphicFramePr>
          <p:cNvPr id="4" name="图示 3"/>
          <p:cNvGraphicFramePr/>
          <p:nvPr>
            <p:extLst>
              <p:ext uri="{D42A27DB-BD31-4B8C-83A1-F6EECF244321}">
                <p14:modId xmlns:p14="http://schemas.microsoft.com/office/powerpoint/2010/main" val="93557731"/>
              </p:ext>
            </p:extLst>
          </p:nvPr>
        </p:nvGraphicFramePr>
        <p:xfrm>
          <a:off x="4491933" y="2222384"/>
          <a:ext cx="262876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35"/>
          <p:cNvSpPr txBox="1"/>
          <p:nvPr/>
        </p:nvSpPr>
        <p:spPr>
          <a:xfrm>
            <a:off x="7505901" y="5456750"/>
            <a:ext cx="1368425" cy="7080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buFont typeface="Arial" panose="020B0604020202020204" pitchFamily="34" charset="0"/>
              <a:buNone/>
              <a:defRPr/>
            </a:pPr>
            <a:r>
              <a:rPr lang="en-US" altLang="zh-CN" sz="2000" b="1" dirty="0">
                <a:solidFill>
                  <a:prstClr val="black"/>
                </a:solidFill>
                <a:latin typeface="微软雅黑" panose="020B0503020204020204" pitchFamily="34" charset="-122"/>
                <a:ea typeface="微软雅黑" panose="020B0503020204020204" pitchFamily="34" charset="-122"/>
              </a:rPr>
              <a:t>VOCs</a:t>
            </a:r>
            <a:r>
              <a:rPr lang="zh-CN" altLang="en-US" sz="2000" b="1" dirty="0">
                <a:solidFill>
                  <a:prstClr val="black"/>
                </a:solidFill>
                <a:latin typeface="微软雅黑" panose="020B0503020204020204" pitchFamily="34" charset="-122"/>
                <a:ea typeface="微软雅黑" panose="020B0503020204020204" pitchFamily="34" charset="-122"/>
              </a:rPr>
              <a:t>量</a:t>
            </a:r>
            <a:endParaRPr lang="en-US" altLang="zh-CN" sz="2000" b="1" dirty="0">
              <a:solidFill>
                <a:prstClr val="black"/>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defRPr/>
            </a:pPr>
            <a:r>
              <a:rPr lang="zh-CN" altLang="en-US" sz="2000" b="1" dirty="0">
                <a:solidFill>
                  <a:prstClr val="black"/>
                </a:solidFill>
                <a:latin typeface="微软雅黑" panose="020B0503020204020204" pitchFamily="34" charset="-122"/>
                <a:ea typeface="微软雅黑" panose="020B0503020204020204" pitchFamily="34" charset="-122"/>
              </a:rPr>
              <a:t>依次增大</a:t>
            </a:r>
          </a:p>
        </p:txBody>
      </p:sp>
      <p:sp>
        <p:nvSpPr>
          <p:cNvPr id="8" name="文本框 36"/>
          <p:cNvSpPr txBox="1"/>
          <p:nvPr/>
        </p:nvSpPr>
        <p:spPr>
          <a:xfrm>
            <a:off x="7505901" y="2222384"/>
            <a:ext cx="1366838" cy="7080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buFont typeface="Arial" panose="020B0604020202020204" pitchFamily="34" charset="0"/>
              <a:buNone/>
              <a:defRPr/>
            </a:pPr>
            <a:r>
              <a:rPr lang="zh-CN" altLang="en-US" sz="2000" b="1" dirty="0">
                <a:solidFill>
                  <a:prstClr val="black"/>
                </a:solidFill>
                <a:latin typeface="微软雅黑" panose="020B0503020204020204" pitchFamily="34" charset="-122"/>
                <a:ea typeface="微软雅黑" panose="020B0503020204020204" pitchFamily="34" charset="-122"/>
              </a:rPr>
              <a:t>准确度</a:t>
            </a:r>
            <a:endParaRPr lang="en-US" altLang="zh-CN" sz="2000" b="1" dirty="0">
              <a:solidFill>
                <a:prstClr val="black"/>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defRPr/>
            </a:pPr>
            <a:r>
              <a:rPr lang="zh-CN" altLang="en-US" sz="2000" b="1" dirty="0">
                <a:solidFill>
                  <a:prstClr val="black"/>
                </a:solidFill>
                <a:latin typeface="微软雅黑" panose="020B0503020204020204" pitchFamily="34" charset="-122"/>
                <a:ea typeface="微软雅黑" panose="020B0503020204020204" pitchFamily="34" charset="-122"/>
              </a:rPr>
              <a:t>依次降低</a:t>
            </a:r>
            <a:endParaRPr lang="en-US" altLang="zh-CN" sz="2000" b="1" dirty="0">
              <a:solidFill>
                <a:prstClr val="black"/>
              </a:solidFill>
              <a:latin typeface="微软雅黑" panose="020B0503020204020204" pitchFamily="34" charset="-122"/>
              <a:ea typeface="微软雅黑" panose="020B0503020204020204" pitchFamily="34" charset="-122"/>
            </a:endParaRPr>
          </a:p>
        </p:txBody>
      </p:sp>
      <p:sp>
        <p:nvSpPr>
          <p:cNvPr id="9" name="文本框 30"/>
          <p:cNvSpPr txBox="1"/>
          <p:nvPr/>
        </p:nvSpPr>
        <p:spPr>
          <a:xfrm>
            <a:off x="2511124" y="5548249"/>
            <a:ext cx="1368425" cy="7080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buFont typeface="Arial" panose="020B0604020202020204" pitchFamily="34" charset="0"/>
              <a:buNone/>
              <a:defRPr/>
            </a:pPr>
            <a:r>
              <a:rPr lang="zh-CN" altLang="en-US" sz="2000" b="1" dirty="0">
                <a:solidFill>
                  <a:prstClr val="black"/>
                </a:solidFill>
                <a:latin typeface="微软雅黑" panose="020B0503020204020204" pitchFamily="34" charset="-122"/>
                <a:ea typeface="微软雅黑" panose="020B0503020204020204" pitchFamily="34" charset="-122"/>
              </a:rPr>
              <a:t>优先级</a:t>
            </a:r>
            <a:endParaRPr lang="en-US" altLang="zh-CN" sz="2000" b="1" dirty="0">
              <a:solidFill>
                <a:prstClr val="black"/>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defRPr/>
            </a:pPr>
            <a:r>
              <a:rPr lang="zh-CN" altLang="en-US" sz="2000" b="1" dirty="0">
                <a:solidFill>
                  <a:prstClr val="black"/>
                </a:solidFill>
                <a:latin typeface="微软雅黑" panose="020B0503020204020204" pitchFamily="34" charset="-122"/>
                <a:ea typeface="微软雅黑" panose="020B0503020204020204" pitchFamily="34" charset="-122"/>
              </a:rPr>
              <a:t>依次升高</a:t>
            </a:r>
          </a:p>
        </p:txBody>
      </p:sp>
      <p:sp>
        <p:nvSpPr>
          <p:cNvPr id="10" name="文本框 34"/>
          <p:cNvSpPr txBox="1"/>
          <p:nvPr/>
        </p:nvSpPr>
        <p:spPr>
          <a:xfrm>
            <a:off x="2540285" y="3954463"/>
            <a:ext cx="1368425" cy="7080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buFont typeface="Arial" panose="020B0604020202020204" pitchFamily="34" charset="0"/>
              <a:buNone/>
              <a:defRPr/>
            </a:pPr>
            <a:r>
              <a:rPr lang="zh-CN" altLang="en-US" sz="2000" b="1" dirty="0">
                <a:solidFill>
                  <a:prstClr val="black"/>
                </a:solidFill>
                <a:latin typeface="微软雅黑" panose="020B0503020204020204" pitchFamily="34" charset="-122"/>
                <a:ea typeface="微软雅黑" panose="020B0503020204020204" pitchFamily="34" charset="-122"/>
              </a:rPr>
              <a:t>工作量</a:t>
            </a:r>
            <a:endParaRPr lang="en-US" altLang="zh-CN" sz="2000" b="1" dirty="0">
              <a:solidFill>
                <a:prstClr val="black"/>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defRPr/>
            </a:pPr>
            <a:r>
              <a:rPr lang="zh-CN" altLang="en-US" sz="2000" b="1" dirty="0">
                <a:solidFill>
                  <a:prstClr val="black"/>
                </a:solidFill>
                <a:latin typeface="微软雅黑" panose="020B0503020204020204" pitchFamily="34" charset="-122"/>
                <a:ea typeface="微软雅黑" panose="020B0503020204020204" pitchFamily="34" charset="-122"/>
              </a:rPr>
              <a:t>依次增大</a:t>
            </a:r>
          </a:p>
        </p:txBody>
      </p:sp>
      <p:sp>
        <p:nvSpPr>
          <p:cNvPr id="11" name="文本框 34"/>
          <p:cNvSpPr txBox="1"/>
          <p:nvPr/>
        </p:nvSpPr>
        <p:spPr>
          <a:xfrm>
            <a:off x="2494956" y="2266950"/>
            <a:ext cx="1368425" cy="7080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buFont typeface="Arial" panose="020B0604020202020204" pitchFamily="34" charset="0"/>
              <a:buNone/>
              <a:defRPr/>
            </a:pPr>
            <a:r>
              <a:rPr lang="en-US" altLang="zh-CN" sz="2000" b="1" dirty="0">
                <a:solidFill>
                  <a:prstClr val="black"/>
                </a:solidFill>
                <a:latin typeface="微软雅黑" panose="020B0503020204020204" pitchFamily="34" charset="-122"/>
                <a:ea typeface="微软雅黑" panose="020B0503020204020204" pitchFamily="34" charset="-122"/>
              </a:rPr>
              <a:t>VOCs</a:t>
            </a:r>
            <a:r>
              <a:rPr lang="zh-CN" altLang="en-US" sz="2000" b="1" dirty="0">
                <a:solidFill>
                  <a:prstClr val="black"/>
                </a:solidFill>
                <a:latin typeface="微软雅黑" panose="020B0503020204020204" pitchFamily="34" charset="-122"/>
                <a:ea typeface="微软雅黑" panose="020B0503020204020204" pitchFamily="34" charset="-122"/>
              </a:rPr>
              <a:t>量</a:t>
            </a:r>
            <a:endParaRPr lang="en-US" altLang="zh-CN" sz="2000" b="1" dirty="0">
              <a:solidFill>
                <a:prstClr val="black"/>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defRPr/>
            </a:pPr>
            <a:r>
              <a:rPr lang="zh-CN" altLang="en-US" sz="2000" b="1" dirty="0">
                <a:solidFill>
                  <a:prstClr val="black"/>
                </a:solidFill>
                <a:latin typeface="微软雅黑" panose="020B0503020204020204" pitchFamily="34" charset="-122"/>
                <a:ea typeface="微软雅黑" panose="020B0503020204020204" pitchFamily="34" charset="-122"/>
              </a:rPr>
              <a:t>依次减小</a:t>
            </a:r>
          </a:p>
        </p:txBody>
      </p:sp>
      <p:sp>
        <p:nvSpPr>
          <p:cNvPr id="12" name="文本框 34"/>
          <p:cNvSpPr txBox="1"/>
          <p:nvPr/>
        </p:nvSpPr>
        <p:spPr>
          <a:xfrm>
            <a:off x="7505901" y="3954462"/>
            <a:ext cx="1366838" cy="7080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buFont typeface="Arial" panose="020B0604020202020204" pitchFamily="34" charset="0"/>
              <a:buNone/>
              <a:defRPr/>
            </a:pPr>
            <a:r>
              <a:rPr lang="zh-CN" altLang="en-US" sz="2000" b="1" dirty="0">
                <a:solidFill>
                  <a:prstClr val="black"/>
                </a:solidFill>
                <a:latin typeface="微软雅黑" panose="020B0503020204020204" pitchFamily="34" charset="-122"/>
                <a:ea typeface="微软雅黑" panose="020B0503020204020204" pitchFamily="34" charset="-122"/>
              </a:rPr>
              <a:t>工作量</a:t>
            </a:r>
            <a:endParaRPr lang="en-US" altLang="zh-CN" sz="2000" b="1" dirty="0">
              <a:solidFill>
                <a:prstClr val="black"/>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defRPr/>
            </a:pPr>
            <a:r>
              <a:rPr lang="zh-CN" altLang="en-US" sz="2000" b="1" dirty="0">
                <a:solidFill>
                  <a:prstClr val="black"/>
                </a:solidFill>
                <a:latin typeface="微软雅黑" panose="020B0503020204020204" pitchFamily="34" charset="-122"/>
                <a:ea typeface="微软雅黑" panose="020B0503020204020204" pitchFamily="34" charset="-122"/>
              </a:rPr>
              <a:t>依次减小</a:t>
            </a:r>
          </a:p>
        </p:txBody>
      </p:sp>
      <p:sp>
        <p:nvSpPr>
          <p:cNvPr id="14" name="矩形 13"/>
          <p:cNvSpPr/>
          <p:nvPr/>
        </p:nvSpPr>
        <p:spPr>
          <a:xfrm>
            <a:off x="697063" y="1233349"/>
            <a:ext cx="2941831"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核算办法 </a:t>
            </a:r>
            <a:r>
              <a:rPr lang="en-US" altLang="zh-CN" sz="2800" b="1"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驱动</a:t>
            </a:r>
          </a:p>
        </p:txBody>
      </p:sp>
      <p:sp>
        <p:nvSpPr>
          <p:cNvPr id="5" name="下箭头 17"/>
          <p:cNvSpPr/>
          <p:nvPr/>
        </p:nvSpPr>
        <p:spPr>
          <a:xfrm rot="10800000">
            <a:off x="3772100" y="2247900"/>
            <a:ext cx="427038" cy="3935413"/>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6" name="下箭头 20"/>
          <p:cNvSpPr/>
          <p:nvPr/>
        </p:nvSpPr>
        <p:spPr>
          <a:xfrm>
            <a:off x="7249099" y="2266950"/>
            <a:ext cx="360362" cy="3916363"/>
          </a:xfrm>
          <a:prstGeom prst="downArrow">
            <a:avLst/>
          </a:prstGeom>
          <a:gradFill flip="none" rotWithShape="1">
            <a:gsLst>
              <a:gs pos="0">
                <a:schemeClr val="accent1">
                  <a:tint val="100000"/>
                  <a:shade val="100000"/>
                  <a:hueMod val="100000"/>
                  <a:satMod val="100000"/>
                  <a:tint val="66000"/>
                  <a:satMod val="160000"/>
                </a:schemeClr>
              </a:gs>
              <a:gs pos="50000">
                <a:schemeClr val="accent1">
                  <a:tint val="100000"/>
                  <a:shade val="100000"/>
                  <a:hueMod val="100000"/>
                  <a:satMod val="100000"/>
                  <a:tint val="44500"/>
                  <a:satMod val="160000"/>
                </a:schemeClr>
              </a:gs>
              <a:gs pos="100000">
                <a:schemeClr val="accent1">
                  <a:tint val="100000"/>
                  <a:shade val="100000"/>
                  <a:hueMod val="100000"/>
                  <a:satMod val="10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06040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491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eaLnBrk="1" hangingPunct="1">
              <a:buFont typeface="Arial" panose="020B0604020202020204" pitchFamily="34" charset="0"/>
              <a:buNone/>
              <a:defRPr/>
            </a:pPr>
            <a:r>
              <a:rPr lang="en-US" altLang="zh-CN" sz="3600" dirty="0">
                <a:latin typeface="微软雅黑" panose="020B0503020204020204" pitchFamily="34" charset="-122"/>
                <a:ea typeface="微软雅黑" panose="020B0503020204020204" pitchFamily="34" charset="-122"/>
                <a:cs typeface="+mn-cs"/>
              </a:rPr>
              <a:t>VOCs</a:t>
            </a:r>
            <a:r>
              <a:rPr lang="zh-CN" altLang="en-US" sz="3600" dirty="0">
                <a:latin typeface="微软雅黑" panose="020B0503020204020204" pitchFamily="34" charset="-122"/>
                <a:ea typeface="微软雅黑" panose="020B0503020204020204" pitchFamily="34" charset="-122"/>
                <a:cs typeface="+mn-cs"/>
              </a:rPr>
              <a:t>的管控理念</a:t>
            </a:r>
          </a:p>
        </p:txBody>
      </p:sp>
      <p:graphicFrame>
        <p:nvGraphicFramePr>
          <p:cNvPr id="3" name="图示 2"/>
          <p:cNvGraphicFramePr/>
          <p:nvPr>
            <p:extLst>
              <p:ext uri="{D42A27DB-BD31-4B8C-83A1-F6EECF244321}">
                <p14:modId xmlns:p14="http://schemas.microsoft.com/office/powerpoint/2010/main" val="3829961403"/>
              </p:ext>
            </p:extLst>
          </p:nvPr>
        </p:nvGraphicFramePr>
        <p:xfrm>
          <a:off x="0" y="1781078"/>
          <a:ext cx="11161240" cy="2164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11"/>
          <p:cNvSpPr>
            <a:spLocks noChangeArrowheads="1"/>
          </p:cNvSpPr>
          <p:nvPr/>
        </p:nvSpPr>
        <p:spPr bwMode="auto">
          <a:xfrm>
            <a:off x="677995" y="5659664"/>
            <a:ext cx="10744549"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342900" indent="-342900" eaLnBrk="1" hangingPunct="1">
              <a:lnSpc>
                <a:spcPct val="150000"/>
              </a:lnSpc>
              <a:spcBef>
                <a:spcPct val="0"/>
              </a:spcBef>
              <a:buFont typeface="Wingdings" panose="05000000000000000000" pitchFamily="2" charset="2"/>
              <a:buChar char="ü"/>
            </a:pPr>
            <a:r>
              <a:rPr lang="zh-CN" altLang="en-US" sz="1800" dirty="0">
                <a:solidFill>
                  <a:srgbClr val="000000"/>
                </a:solidFill>
                <a:latin typeface="微软雅黑" panose="020B0503020204020204" pitchFamily="34" charset="-122"/>
                <a:ea typeface="微软雅黑" panose="020B0503020204020204" pitchFamily="34" charset="-122"/>
              </a:rPr>
              <a:t>驱动企业提高处理设施的收集效率、处理效率和投用效率，从而提高总效率。体现结构减排、措施减排和管理减排的综合减排效果。驱动全过程精细管控的实施</a:t>
            </a:r>
            <a:r>
              <a:rPr lang="zh-CN" altLang="en-US" sz="1800" dirty="0">
                <a:solidFill>
                  <a:srgbClr val="000000"/>
                </a:solidFill>
                <a:latin typeface="黑体" panose="02010609060101010101" pitchFamily="49" charset="-122"/>
                <a:ea typeface="黑体" panose="02010609060101010101" pitchFamily="49" charset="-122"/>
              </a:rPr>
              <a:t>。</a:t>
            </a:r>
          </a:p>
        </p:txBody>
      </p:sp>
      <p:sp>
        <p:nvSpPr>
          <p:cNvPr id="5" name="文本框 33"/>
          <p:cNvSpPr txBox="1"/>
          <p:nvPr/>
        </p:nvSpPr>
        <p:spPr>
          <a:xfrm>
            <a:off x="677995" y="1106115"/>
            <a:ext cx="2810385" cy="523220"/>
          </a:xfrm>
          <a:prstGeom prst="rect">
            <a:avLst/>
          </a:prstGeom>
        </p:spPr>
        <p:txBody>
          <a:bodyPr wrap="none">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dirty="0"/>
              <a:t>综合效率</a:t>
            </a:r>
            <a:r>
              <a:rPr lang="en-US" altLang="zh-CN" dirty="0"/>
              <a:t>---</a:t>
            </a:r>
            <a:r>
              <a:rPr lang="zh-CN" altLang="en-US" dirty="0"/>
              <a:t>驱动</a:t>
            </a:r>
          </a:p>
        </p:txBody>
      </p:sp>
      <p:graphicFrame>
        <p:nvGraphicFramePr>
          <p:cNvPr id="6" name="对象 1"/>
          <p:cNvGraphicFramePr>
            <a:graphicFrameLocks noChangeAspect="1"/>
          </p:cNvGraphicFramePr>
          <p:nvPr>
            <p:extLst>
              <p:ext uri="{D42A27DB-BD31-4B8C-83A1-F6EECF244321}">
                <p14:modId xmlns:p14="http://schemas.microsoft.com/office/powerpoint/2010/main" val="291842032"/>
              </p:ext>
            </p:extLst>
          </p:nvPr>
        </p:nvGraphicFramePr>
        <p:xfrm>
          <a:off x="1854725" y="4475033"/>
          <a:ext cx="6688137" cy="647700"/>
        </p:xfrm>
        <a:graphic>
          <a:graphicData uri="http://schemas.openxmlformats.org/presentationml/2006/ole">
            <mc:AlternateContent xmlns:mc="http://schemas.openxmlformats.org/markup-compatibility/2006">
              <mc:Choice xmlns:v="urn:schemas-microsoft-com:vml" Requires="v">
                <p:oleObj spid="_x0000_s1098" name="Equation" r:id="rId8" imgW="5638800" imgH="546100" progId="Equation.DSMT4">
                  <p:embed/>
                </p:oleObj>
              </mc:Choice>
              <mc:Fallback>
                <p:oleObj name="Equation" r:id="rId8" imgW="5638800" imgH="546100" progId="Equation.DSMT4">
                  <p:embed/>
                  <p:pic>
                    <p:nvPicPr>
                      <p:cNvPr id="90117" name="对象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4725" y="4475033"/>
                        <a:ext cx="6688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2"/>
          <p:cNvGraphicFramePr>
            <a:graphicFrameLocks noChangeAspect="1"/>
          </p:cNvGraphicFramePr>
          <p:nvPr>
            <p:extLst>
              <p:ext uri="{D42A27DB-BD31-4B8C-83A1-F6EECF244321}">
                <p14:modId xmlns:p14="http://schemas.microsoft.com/office/powerpoint/2010/main" val="1211758230"/>
              </p:ext>
            </p:extLst>
          </p:nvPr>
        </p:nvGraphicFramePr>
        <p:xfrm>
          <a:off x="4487049" y="5238005"/>
          <a:ext cx="3225800" cy="306387"/>
        </p:xfrm>
        <a:graphic>
          <a:graphicData uri="http://schemas.openxmlformats.org/presentationml/2006/ole">
            <mc:AlternateContent xmlns:mc="http://schemas.openxmlformats.org/markup-compatibility/2006">
              <mc:Choice xmlns:v="urn:schemas-microsoft-com:vml" Requires="v">
                <p:oleObj spid="_x0000_s1099" name="Equation" r:id="rId10" imgW="2679700" imgH="254000" progId="Equation.DSMT4">
                  <p:embed/>
                </p:oleObj>
              </mc:Choice>
              <mc:Fallback>
                <p:oleObj name="Equation" r:id="rId10" imgW="2679700" imgH="254000" progId="Equation.DSMT4">
                  <p:embed/>
                  <p:pic>
                    <p:nvPicPr>
                      <p:cNvPr id="90118" name="对象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87049" y="5238005"/>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2699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856598" y="1495925"/>
            <a:ext cx="6758459" cy="4737728"/>
          </a:xfrm>
          <a:prstGeom prst="rect">
            <a:avLst/>
          </a:prstGeom>
          <a:gradFill flip="none" rotWithShape="1">
            <a:gsLst>
              <a:gs pos="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989"/>
          <a:stretch/>
        </p:blipFill>
        <p:spPr bwMode="auto">
          <a:xfrm>
            <a:off x="1247368" y="1358273"/>
            <a:ext cx="2621999" cy="2436979"/>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0">
            <a:off x="4856598" y="1691865"/>
            <a:ext cx="6450499" cy="473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itchFamily="34" charset="0"/>
                <a:ea typeface="宋体" pitchFamily="2" charset="-122"/>
              </a:defRPr>
            </a:lvl1pPr>
            <a:lvl2pPr marL="742950" indent="-285750" eaLnBrk="0" hangingPunct="0">
              <a:spcBef>
                <a:spcPct val="20000"/>
              </a:spcBef>
              <a:buChar char="–"/>
              <a:defRPr sz="2800">
                <a:solidFill>
                  <a:schemeClr val="tx1"/>
                </a:solidFill>
                <a:latin typeface="Calibri" pitchFamily="34" charset="0"/>
                <a:ea typeface="宋体" pitchFamily="2" charset="-122"/>
              </a:defRPr>
            </a:lvl2pPr>
            <a:lvl3pPr marL="1143000" indent="-228600" eaLnBrk="0" hangingPunct="0">
              <a:spcBef>
                <a:spcPct val="20000"/>
              </a:spcBef>
              <a:buChar char="•"/>
              <a:defRPr sz="2400">
                <a:solidFill>
                  <a:schemeClr val="tx1"/>
                </a:solidFill>
                <a:latin typeface="Calibri" pitchFamily="34" charset="0"/>
                <a:ea typeface="宋体" pitchFamily="2" charset="-122"/>
              </a:defRPr>
            </a:lvl3pPr>
            <a:lvl4pPr marL="1600200" indent="-228600" eaLnBrk="0" hangingPunct="0">
              <a:spcBef>
                <a:spcPct val="20000"/>
              </a:spcBef>
              <a:buChar char="–"/>
              <a:defRPr sz="2000">
                <a:solidFill>
                  <a:schemeClr val="tx1"/>
                </a:solidFill>
                <a:latin typeface="Calibri" pitchFamily="34" charset="0"/>
                <a:ea typeface="宋体" pitchFamily="2" charset="-122"/>
              </a:defRPr>
            </a:lvl4pPr>
            <a:lvl5pPr marL="2057400" indent="-228600" eaLnBrk="0" hangingPunct="0">
              <a:spcBef>
                <a:spcPct val="20000"/>
              </a:spcBef>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just">
              <a:lnSpc>
                <a:spcPct val="150000"/>
              </a:lnSpc>
              <a:spcBef>
                <a:spcPts val="0"/>
              </a:spcBef>
              <a:spcAft>
                <a:spcPts val="1200"/>
              </a:spcAft>
              <a:buFont typeface="Wingdings" pitchFamily="2" charset="2"/>
              <a:buChar char="l"/>
            </a:pPr>
            <a:r>
              <a:rPr lang="zh-CN" altLang="en-US" sz="19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所有燃煤电厂全部安装脱硫设施，除循环流化床锅炉以   外的燃煤机组均应安装脱硝设施，现有燃煤机组进行除尘升级改造油品质量升级时间表和炼油厂达标；</a:t>
            </a:r>
          </a:p>
          <a:p>
            <a:pPr algn="just">
              <a:lnSpc>
                <a:spcPct val="150000"/>
              </a:lnSpc>
              <a:spcBef>
                <a:spcPts val="0"/>
              </a:spcBef>
              <a:spcAft>
                <a:spcPts val="1200"/>
              </a:spcAft>
              <a:buFont typeface="Wingdings" pitchFamily="2" charset="2"/>
              <a:buChar char="l"/>
            </a:pPr>
            <a:r>
              <a:rPr lang="zh-CN" altLang="en-US" sz="1600" dirty="0">
                <a:latin typeface="微软雅黑" panose="020B0503020204020204" pitchFamily="34" charset="-122"/>
                <a:ea typeface="微软雅黑" panose="020B0503020204020204" pitchFamily="34" charset="-122"/>
              </a:rPr>
              <a:t>  所有石化企业催化裂化装置安装脱硫设施，全面推行</a:t>
            </a:r>
            <a:r>
              <a:rPr lang="en-US" altLang="zh-CN" sz="1600" dirty="0">
                <a:latin typeface="微软雅黑" panose="020B0503020204020204" pitchFamily="34" charset="-122"/>
                <a:ea typeface="微软雅黑" panose="020B0503020204020204" pitchFamily="34" charset="-122"/>
              </a:rPr>
              <a:t>LDAR</a:t>
            </a:r>
            <a:r>
              <a:rPr lang="zh-CN" altLang="en-US" sz="1600" dirty="0">
                <a:latin typeface="微软雅黑" panose="020B0503020204020204" pitchFamily="34" charset="-122"/>
                <a:ea typeface="微软雅黑" panose="020B0503020204020204" pitchFamily="34" charset="-122"/>
              </a:rPr>
              <a:t>（泄漏检测与修复）技术改造，加强生产、储存和输送过程挥发性有机物泄漏的监测和监管；</a:t>
            </a:r>
            <a:endParaRPr lang="en-US" altLang="zh-CN" sz="1600" dirty="0">
              <a:latin typeface="微软雅黑" panose="020B0503020204020204" pitchFamily="34" charset="-122"/>
              <a:ea typeface="微软雅黑" panose="020B0503020204020204" pitchFamily="34" charset="-122"/>
            </a:endParaRPr>
          </a:p>
          <a:p>
            <a:pPr algn="just">
              <a:lnSpc>
                <a:spcPct val="150000"/>
              </a:lnSpc>
              <a:spcBef>
                <a:spcPts val="0"/>
              </a:spcBef>
              <a:spcAft>
                <a:spcPts val="1200"/>
              </a:spcAft>
              <a:buFont typeface="Wingdings" pitchFamily="2" charset="2"/>
              <a:buChar char="l"/>
            </a:pPr>
            <a:r>
              <a:rPr lang="zh-CN" altLang="en-US" sz="1600" dirty="0">
                <a:latin typeface="微软雅黑" panose="020B0503020204020204" pitchFamily="34" charset="-122"/>
                <a:ea typeface="微软雅黑" panose="020B0503020204020204" pitchFamily="34" charset="-122"/>
              </a:rPr>
              <a:t>  每小时</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蒸吨及以上的燃煤锅炉要实施脱硫，燃煤锅炉现有除尘设施实施升级改造；</a:t>
            </a:r>
          </a:p>
          <a:p>
            <a:pPr algn="just">
              <a:lnSpc>
                <a:spcPct val="150000"/>
              </a:lnSpc>
              <a:spcBef>
                <a:spcPts val="0"/>
              </a:spcBef>
              <a:spcAft>
                <a:spcPts val="1200"/>
              </a:spcAft>
              <a:buFont typeface="Wingdings" pitchFamily="2" charset="2"/>
              <a:buChar char="l"/>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加强环保设施运行维护，确保环保设施正常运行；排放不达标的火电机组要进行限期整改</a:t>
            </a:r>
            <a:r>
              <a:rPr lang="zh-CN" altLang="en-US" sz="1600"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
        <p:nvSpPr>
          <p:cNvPr id="8" name="TextBox 5"/>
          <p:cNvSpPr txBox="1">
            <a:spLocks noChangeArrowheads="1"/>
          </p:cNvSpPr>
          <p:nvPr/>
        </p:nvSpPr>
        <p:spPr bwMode="auto">
          <a:xfrm>
            <a:off x="1267032" y="275561"/>
            <a:ext cx="7415106" cy="646331"/>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buFont typeface="Arial" pitchFamily="34" charset="0"/>
              <a:buNone/>
              <a:defRPr/>
            </a:pPr>
            <a:r>
              <a:rPr lang="zh-CN" altLang="en-US" sz="3600" b="1" dirty="0">
                <a:solidFill>
                  <a:schemeClr val="bg1"/>
                </a:solidFill>
                <a:latin typeface="微软雅黑" panose="020B0503020204020204" pitchFamily="34" charset="-122"/>
                <a:ea typeface="微软雅黑" panose="020B0503020204020204" pitchFamily="34" charset="-122"/>
              </a:rPr>
              <a:t>能源行业加强大气污染防治</a:t>
            </a:r>
            <a:endParaRPr lang="zh-CN" altLang="en-US" sz="2400" b="1" dirty="0">
              <a:solidFill>
                <a:srgbClr val="FFFFFF"/>
              </a:solidFill>
              <a:latin typeface="Calibri"/>
              <a:ea typeface="宋体"/>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68" y="3954629"/>
            <a:ext cx="2621999" cy="2436979"/>
          </a:xfrm>
          <a:prstGeom prst="rect">
            <a:avLst/>
          </a:prstGeom>
          <a:ln>
            <a:solidFill>
              <a:schemeClr val="bg1">
                <a:lumMod val="75000"/>
              </a:schemeClr>
            </a:solidFill>
          </a:ln>
        </p:spPr>
      </p:pic>
      <p:sp>
        <p:nvSpPr>
          <p:cNvPr id="7" name="箭头: 下 6"/>
          <p:cNvSpPr/>
          <p:nvPr/>
        </p:nvSpPr>
        <p:spPr>
          <a:xfrm>
            <a:off x="2238842" y="3696883"/>
            <a:ext cx="639049" cy="515491"/>
          </a:xfrm>
          <a:prstGeom prst="downArrow">
            <a:avLst>
              <a:gd name="adj1" fmla="val 51681"/>
              <a:gd name="adj2" fmla="val 50000"/>
            </a:avLst>
          </a:prstGeom>
          <a:solidFill>
            <a:srgbClr val="00A84C">
              <a:alpha val="9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a:off x="2130065" y="3507121"/>
            <a:ext cx="4737729" cy="715333"/>
          </a:xfrm>
          <a:prstGeom prst="triangle">
            <a:avLst/>
          </a:prstGeom>
          <a:gradFill>
            <a:gsLst>
              <a:gs pos="0">
                <a:srgbClr val="00A84C"/>
              </a:gs>
              <a:gs pos="97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7745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4682" y="3480791"/>
            <a:ext cx="2532906" cy="3377209"/>
          </a:xfrm>
          <a:prstGeom prst="rect">
            <a:avLst/>
          </a:prstGeom>
        </p:spPr>
      </p:pic>
      <p:sp>
        <p:nvSpPr>
          <p:cNvPr id="2" name="标题 1"/>
          <p:cNvSpPr txBox="1">
            <a:spLocks/>
          </p:cNvSpPr>
          <p:nvPr/>
        </p:nvSpPr>
        <p:spPr>
          <a:xfrm>
            <a:off x="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cs typeface="+mn-cs"/>
              </a:rPr>
              <a:t>存在问题</a:t>
            </a:r>
            <a:r>
              <a:rPr lang="en-US" altLang="zh-CN" sz="3600" dirty="0">
                <a:latin typeface="微软雅黑" panose="020B0503020204020204" pitchFamily="34" charset="-122"/>
                <a:ea typeface="微软雅黑" panose="020B0503020204020204" pitchFamily="34" charset="-122"/>
                <a:cs typeface="+mn-cs"/>
              </a:rPr>
              <a:t>-LDAR</a:t>
            </a:r>
            <a:endParaRPr lang="zh-CN" altLang="en-US" sz="3600" dirty="0">
              <a:latin typeface="微软雅黑" panose="020B0503020204020204" pitchFamily="34" charset="-122"/>
              <a:ea typeface="微软雅黑" panose="020B0503020204020204" pitchFamily="34" charset="-122"/>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70074968"/>
              </p:ext>
            </p:extLst>
          </p:nvPr>
        </p:nvGraphicFramePr>
        <p:xfrm>
          <a:off x="864997" y="1463238"/>
          <a:ext cx="8409632" cy="5048491"/>
        </p:xfrm>
        <a:graphic>
          <a:graphicData uri="http://schemas.openxmlformats.org/drawingml/2006/table">
            <a:tbl>
              <a:tblPr>
                <a:tableStyleId>{BC89EF96-8CEA-46FF-86C4-4CE0E7609802}</a:tableStyleId>
              </a:tblPr>
              <a:tblGrid>
                <a:gridCol w="1752777">
                  <a:extLst>
                    <a:ext uri="{9D8B030D-6E8A-4147-A177-3AD203B41FA5}">
                      <a16:colId xmlns:a16="http://schemas.microsoft.com/office/drawing/2014/main" val="20000"/>
                    </a:ext>
                  </a:extLst>
                </a:gridCol>
                <a:gridCol w="4324135">
                  <a:extLst>
                    <a:ext uri="{9D8B030D-6E8A-4147-A177-3AD203B41FA5}">
                      <a16:colId xmlns:a16="http://schemas.microsoft.com/office/drawing/2014/main" val="20001"/>
                    </a:ext>
                  </a:extLst>
                </a:gridCol>
                <a:gridCol w="2332720">
                  <a:extLst>
                    <a:ext uri="{9D8B030D-6E8A-4147-A177-3AD203B41FA5}">
                      <a16:colId xmlns:a16="http://schemas.microsoft.com/office/drawing/2014/main" val="20002"/>
                    </a:ext>
                  </a:extLst>
                </a:gridCol>
              </a:tblGrid>
              <a:tr h="395707">
                <a:tc>
                  <a:txBody>
                    <a:bodyPr/>
                    <a:lstStyle/>
                    <a:p>
                      <a:pPr algn="ctr">
                        <a:spcAft>
                          <a:spcPts val="0"/>
                        </a:spcAft>
                      </a:pPr>
                      <a:r>
                        <a:rPr lang="zh-CN" sz="1600" b="1" kern="100" dirty="0">
                          <a:latin typeface="华文中宋" pitchFamily="2" charset="-122"/>
                          <a:ea typeface="华文中宋" pitchFamily="2" charset="-122"/>
                        </a:rPr>
                        <a:t>问题</a:t>
                      </a:r>
                      <a:endParaRPr lang="zh-CN" sz="1600" b="1" kern="100" dirty="0">
                        <a:latin typeface="华文中宋" pitchFamily="2" charset="-122"/>
                        <a:ea typeface="华文中宋" pitchFamily="2" charset="-122"/>
                        <a:cs typeface="Times New Roman"/>
                      </a:endParaRPr>
                    </a:p>
                  </a:txBody>
                  <a:tcPr marL="68580" marR="68580" marT="0" marB="0" anchor="ctr"/>
                </a:tc>
                <a:tc>
                  <a:txBody>
                    <a:bodyPr/>
                    <a:lstStyle/>
                    <a:p>
                      <a:pPr algn="ctr">
                        <a:spcAft>
                          <a:spcPts val="0"/>
                        </a:spcAft>
                      </a:pPr>
                      <a:r>
                        <a:rPr lang="zh-CN" sz="1600" b="1" kern="100" dirty="0">
                          <a:latin typeface="华文中宋" pitchFamily="2" charset="-122"/>
                          <a:ea typeface="华文中宋" pitchFamily="2" charset="-122"/>
                        </a:rPr>
                        <a:t>表现</a:t>
                      </a:r>
                      <a:r>
                        <a:rPr lang="en-US" sz="1600" b="1" kern="100" dirty="0">
                          <a:latin typeface="华文中宋" pitchFamily="2" charset="-122"/>
                          <a:ea typeface="华文中宋" pitchFamily="2" charset="-122"/>
                        </a:rPr>
                        <a:t>/</a:t>
                      </a:r>
                      <a:r>
                        <a:rPr lang="zh-CN" sz="1600" b="1" kern="100" dirty="0">
                          <a:latin typeface="华文中宋" pitchFamily="2" charset="-122"/>
                          <a:ea typeface="华文中宋" pitchFamily="2" charset="-122"/>
                        </a:rPr>
                        <a:t>原因</a:t>
                      </a:r>
                      <a:endParaRPr lang="zh-CN" sz="1600" b="1" kern="100" dirty="0">
                        <a:latin typeface="华文中宋" pitchFamily="2" charset="-122"/>
                        <a:ea typeface="华文中宋" pitchFamily="2" charset="-122"/>
                        <a:cs typeface="Times New Roman"/>
                      </a:endParaRPr>
                    </a:p>
                  </a:txBody>
                  <a:tcPr marL="68580" marR="68580" marT="0" marB="0" anchor="ctr"/>
                </a:tc>
                <a:tc>
                  <a:txBody>
                    <a:bodyPr/>
                    <a:lstStyle/>
                    <a:p>
                      <a:pPr algn="ctr">
                        <a:spcAft>
                          <a:spcPts val="0"/>
                        </a:spcAft>
                      </a:pPr>
                      <a:r>
                        <a:rPr lang="zh-CN" sz="1600" b="1" kern="100" dirty="0">
                          <a:latin typeface="华文中宋" pitchFamily="2" charset="-122"/>
                          <a:ea typeface="华文中宋" pitchFamily="2" charset="-122"/>
                        </a:rPr>
                        <a:t>后果</a:t>
                      </a:r>
                      <a:r>
                        <a:rPr lang="en-US" sz="1600" b="1" kern="100" dirty="0">
                          <a:latin typeface="华文中宋" pitchFamily="2" charset="-122"/>
                          <a:ea typeface="华文中宋" pitchFamily="2" charset="-122"/>
                        </a:rPr>
                        <a:t>/</a:t>
                      </a:r>
                      <a:r>
                        <a:rPr lang="zh-CN" sz="1600" b="1" kern="100" dirty="0">
                          <a:latin typeface="华文中宋" pitchFamily="2" charset="-122"/>
                          <a:ea typeface="华文中宋" pitchFamily="2" charset="-122"/>
                        </a:rPr>
                        <a:t>影响</a:t>
                      </a:r>
                      <a:endParaRPr lang="zh-CN" sz="1600" b="1" kern="100" dirty="0">
                        <a:latin typeface="华文中宋" pitchFamily="2" charset="-122"/>
                        <a:ea typeface="华文中宋" pitchFamily="2" charset="-122"/>
                        <a:cs typeface="Times New Roman"/>
                      </a:endParaRPr>
                    </a:p>
                  </a:txBody>
                  <a:tcPr marL="68580" marR="68580" marT="0" marB="0" anchor="ctr"/>
                </a:tc>
                <a:extLst>
                  <a:ext uri="{0D108BD9-81ED-4DB2-BD59-A6C34878D82A}">
                    <a16:rowId xmlns:a16="http://schemas.microsoft.com/office/drawing/2014/main" val="10000"/>
                  </a:ext>
                </a:extLst>
              </a:tr>
              <a:tr h="1934821">
                <a:tc>
                  <a:txBody>
                    <a:bodyPr/>
                    <a:lstStyle/>
                    <a:p>
                      <a:pPr algn="l">
                        <a:lnSpc>
                          <a:spcPct val="107000"/>
                        </a:lnSpc>
                        <a:spcAft>
                          <a:spcPts val="800"/>
                        </a:spcAft>
                      </a:pPr>
                      <a:r>
                        <a:rPr lang="zh-CN" sz="1400" kern="100" dirty="0">
                          <a:latin typeface="华文中宋" pitchFamily="2" charset="-122"/>
                          <a:ea typeface="华文中宋" pitchFamily="2" charset="-122"/>
                        </a:rPr>
                        <a:t>没有合理维护检测设备</a:t>
                      </a:r>
                      <a:endParaRPr lang="zh-CN" sz="1400" kern="100" dirty="0">
                        <a:latin typeface="华文中宋" pitchFamily="2" charset="-122"/>
                        <a:ea typeface="华文中宋" pitchFamily="2" charset="-122"/>
                        <a:cs typeface="Times New Roman"/>
                      </a:endParaRPr>
                    </a:p>
                  </a:txBody>
                  <a:tcPr marL="68580" marR="68580" marT="0" marB="0" anchor="ctr"/>
                </a:tc>
                <a:tc>
                  <a:txBody>
                    <a:bodyPr/>
                    <a:lstStyle/>
                    <a:p>
                      <a:pPr marL="342900" lvl="0" indent="-342900" algn="l">
                        <a:spcAft>
                          <a:spcPts val="0"/>
                        </a:spcAft>
                        <a:buFont typeface="Wingdings"/>
                        <a:buChar char=""/>
                      </a:pPr>
                      <a:r>
                        <a:rPr lang="zh-CN" sz="1400" kern="100" dirty="0">
                          <a:latin typeface="华文中宋" pitchFamily="2" charset="-122"/>
                          <a:ea typeface="华文中宋" pitchFamily="2" charset="-122"/>
                        </a:rPr>
                        <a:t>没有使用符合国家标准的仪器； </a:t>
                      </a:r>
                    </a:p>
                    <a:p>
                      <a:pPr marL="342900" lvl="0" indent="-342900" algn="l">
                        <a:spcAft>
                          <a:spcPts val="0"/>
                        </a:spcAft>
                        <a:buFont typeface="Wingdings"/>
                        <a:buChar char=""/>
                      </a:pPr>
                      <a:r>
                        <a:rPr lang="zh-CN" sz="1400" kern="100" dirty="0">
                          <a:latin typeface="华文中宋" pitchFamily="2" charset="-122"/>
                          <a:ea typeface="华文中宋" pitchFamily="2" charset="-122"/>
                        </a:rPr>
                        <a:t>仪器探头已脏，没有定期或及时更换防尘、防水滤膜等； </a:t>
                      </a:r>
                    </a:p>
                    <a:p>
                      <a:pPr marL="342900" lvl="0" indent="-342900" algn="l">
                        <a:spcAft>
                          <a:spcPts val="0"/>
                        </a:spcAft>
                        <a:buFont typeface="Wingdings"/>
                        <a:buChar char=""/>
                      </a:pPr>
                      <a:r>
                        <a:rPr lang="zh-CN" sz="1400" kern="100" dirty="0">
                          <a:latin typeface="华文中宋" pitchFamily="2" charset="-122"/>
                          <a:ea typeface="华文中宋" pitchFamily="2" charset="-122"/>
                        </a:rPr>
                        <a:t>仪器探头本身有泄漏； </a:t>
                      </a:r>
                    </a:p>
                    <a:p>
                      <a:pPr marL="342900" lvl="0" indent="-342900" algn="l">
                        <a:spcAft>
                          <a:spcPts val="0"/>
                        </a:spcAft>
                        <a:buFont typeface="Wingdings"/>
                        <a:buChar char=""/>
                      </a:pPr>
                      <a:r>
                        <a:rPr lang="zh-CN" sz="1400" kern="100" dirty="0">
                          <a:latin typeface="华文中宋" pitchFamily="2" charset="-122"/>
                          <a:ea typeface="华文中宋" pitchFamily="2" charset="-122"/>
                        </a:rPr>
                        <a:t>没有对仪器仪表归零； </a:t>
                      </a:r>
                    </a:p>
                    <a:p>
                      <a:pPr marL="342900" lvl="0" indent="-342900" algn="l">
                        <a:spcAft>
                          <a:spcPts val="0"/>
                        </a:spcAft>
                        <a:buFont typeface="Wingdings"/>
                        <a:buChar char=""/>
                      </a:pPr>
                      <a:r>
                        <a:rPr lang="zh-CN" sz="1400" kern="100" dirty="0">
                          <a:latin typeface="华文中宋" pitchFamily="2" charset="-122"/>
                          <a:ea typeface="华文中宋" pitchFamily="2" charset="-122"/>
                        </a:rPr>
                        <a:t>使用错误的校准气体； </a:t>
                      </a:r>
                    </a:p>
                    <a:p>
                      <a:pPr marL="342900" lvl="0" indent="-342900" algn="l">
                        <a:spcAft>
                          <a:spcPts val="0"/>
                        </a:spcAft>
                        <a:buFont typeface="Wingdings"/>
                        <a:buChar char=""/>
                      </a:pPr>
                      <a:r>
                        <a:rPr lang="zh-CN" sz="1400" kern="100" dirty="0">
                          <a:latin typeface="华文中宋" pitchFamily="2" charset="-122"/>
                          <a:ea typeface="华文中宋" pitchFamily="2" charset="-122"/>
                        </a:rPr>
                        <a:t>没有按照每天的基础要求来对检测仪器做校准；</a:t>
                      </a:r>
                      <a:endParaRPr lang="zh-CN" sz="1400" kern="100" dirty="0">
                        <a:latin typeface="华文中宋" pitchFamily="2" charset="-122"/>
                        <a:ea typeface="华文中宋" pitchFamily="2" charset="-122"/>
                        <a:cs typeface="Times New Roman"/>
                      </a:endParaRPr>
                    </a:p>
                  </a:txBody>
                  <a:tcPr marL="68580" marR="68580" marT="0" marB="0" anchor="ctr"/>
                </a:tc>
                <a:tc>
                  <a:txBody>
                    <a:bodyPr/>
                    <a:lstStyle/>
                    <a:p>
                      <a:pPr marL="342900" lvl="0" indent="-342900" algn="just">
                        <a:spcAft>
                          <a:spcPts val="0"/>
                        </a:spcAft>
                        <a:buFont typeface="Wingdings"/>
                        <a:buChar char=""/>
                      </a:pPr>
                      <a:r>
                        <a:rPr lang="zh-CN" sz="1400" kern="100" dirty="0">
                          <a:latin typeface="华文中宋" pitchFamily="2" charset="-122"/>
                          <a:ea typeface="华文中宋" pitchFamily="2" charset="-122"/>
                        </a:rPr>
                        <a:t>检测结果不准确；</a:t>
                      </a:r>
                      <a:endParaRPr lang="en-US" altLang="zh-CN" sz="1400" kern="100" dirty="0">
                        <a:latin typeface="华文中宋" pitchFamily="2" charset="-122"/>
                        <a:ea typeface="华文中宋" pitchFamily="2" charset="-122"/>
                      </a:endParaRPr>
                    </a:p>
                    <a:p>
                      <a:pPr marL="342900" lvl="0" indent="-342900" algn="just">
                        <a:spcAft>
                          <a:spcPts val="0"/>
                        </a:spcAft>
                        <a:buFont typeface="Wingdings"/>
                        <a:buChar char=""/>
                      </a:pPr>
                      <a:r>
                        <a:rPr lang="zh-CN" altLang="en-US" sz="1400" kern="100" dirty="0">
                          <a:solidFill>
                            <a:srgbClr val="000000"/>
                          </a:solidFill>
                          <a:latin typeface="华文中宋" pitchFamily="2" charset="-122"/>
                          <a:ea typeface="华文中宋" pitchFamily="2" charset="-122"/>
                          <a:cs typeface="宋体"/>
                        </a:rPr>
                        <a:t>不能发现漏点</a:t>
                      </a:r>
                      <a:endParaRPr lang="zh-CN" sz="1400" kern="100" dirty="0">
                        <a:solidFill>
                          <a:srgbClr val="000000"/>
                        </a:solidFill>
                        <a:latin typeface="华文中宋" pitchFamily="2" charset="-122"/>
                        <a:ea typeface="华文中宋" pitchFamily="2" charset="-122"/>
                        <a:cs typeface="宋体"/>
                      </a:endParaRPr>
                    </a:p>
                  </a:txBody>
                  <a:tcPr marL="68580" marR="68580" marT="0" marB="0" anchor="ctr"/>
                </a:tc>
                <a:extLst>
                  <a:ext uri="{0D108BD9-81ED-4DB2-BD59-A6C34878D82A}">
                    <a16:rowId xmlns:a16="http://schemas.microsoft.com/office/drawing/2014/main" val="10001"/>
                  </a:ext>
                </a:extLst>
              </a:tr>
              <a:tr h="1266847">
                <a:tc>
                  <a:txBody>
                    <a:bodyPr/>
                    <a:lstStyle/>
                    <a:p>
                      <a:pPr algn="l">
                        <a:lnSpc>
                          <a:spcPct val="107000"/>
                        </a:lnSpc>
                        <a:spcAft>
                          <a:spcPts val="800"/>
                        </a:spcAft>
                      </a:pPr>
                      <a:r>
                        <a:rPr lang="zh-CN" sz="1400" kern="100" dirty="0">
                          <a:latin typeface="华文中宋" pitchFamily="2" charset="-122"/>
                          <a:ea typeface="华文中宋" pitchFamily="2" charset="-122"/>
                        </a:rPr>
                        <a:t>原始记录不完整</a:t>
                      </a:r>
                      <a:endParaRPr lang="zh-CN" sz="1400" kern="100" dirty="0">
                        <a:latin typeface="华文中宋" pitchFamily="2" charset="-122"/>
                        <a:ea typeface="华文中宋" pitchFamily="2" charset="-122"/>
                        <a:cs typeface="Times New Roman"/>
                      </a:endParaRPr>
                    </a:p>
                  </a:txBody>
                  <a:tcPr marL="68580" marR="68580" marT="0" marB="0" anchor="ctr"/>
                </a:tc>
                <a:tc>
                  <a:txBody>
                    <a:bodyPr/>
                    <a:lstStyle/>
                    <a:p>
                      <a:pPr marL="342900" lvl="0" indent="-342900" algn="l">
                        <a:spcAft>
                          <a:spcPts val="0"/>
                        </a:spcAft>
                        <a:buFont typeface="Wingdings"/>
                        <a:buChar char=""/>
                      </a:pPr>
                      <a:r>
                        <a:rPr lang="zh-CN" sz="1400" kern="100" dirty="0">
                          <a:latin typeface="华文中宋" pitchFamily="2" charset="-122"/>
                          <a:ea typeface="华文中宋" pitchFamily="2" charset="-122"/>
                        </a:rPr>
                        <a:t>没有气象条件、设备校准等记录；</a:t>
                      </a:r>
                    </a:p>
                    <a:p>
                      <a:pPr marL="342900" lvl="0" indent="-342900" algn="l">
                        <a:spcAft>
                          <a:spcPts val="0"/>
                        </a:spcAft>
                        <a:buFont typeface="Wingdings"/>
                        <a:buChar char=""/>
                      </a:pPr>
                      <a:r>
                        <a:rPr lang="zh-CN" sz="1400" kern="100" dirty="0">
                          <a:latin typeface="华文中宋" pitchFamily="2" charset="-122"/>
                          <a:ea typeface="华文中宋" pitchFamily="2" charset="-122"/>
                        </a:rPr>
                        <a:t>部分企业只记录大于泄漏控制浓度的密封点；</a:t>
                      </a:r>
                    </a:p>
                    <a:p>
                      <a:pPr marL="342900" lvl="0" indent="-342900" algn="l">
                        <a:spcAft>
                          <a:spcPts val="0"/>
                        </a:spcAft>
                        <a:buFont typeface="Wingdings"/>
                        <a:buChar char=""/>
                      </a:pPr>
                      <a:r>
                        <a:rPr lang="zh-CN" sz="1400" kern="100" dirty="0">
                          <a:latin typeface="华文中宋" pitchFamily="2" charset="-122"/>
                          <a:ea typeface="华文中宋" pitchFamily="2" charset="-122"/>
                        </a:rPr>
                        <a:t>没有严格执行国家规范。</a:t>
                      </a:r>
                      <a:endParaRPr lang="zh-CN" sz="1400" kern="100" dirty="0">
                        <a:latin typeface="华文中宋" pitchFamily="2" charset="-122"/>
                        <a:ea typeface="华文中宋" pitchFamily="2" charset="-122"/>
                        <a:cs typeface="Times New Roman"/>
                      </a:endParaRPr>
                    </a:p>
                  </a:txBody>
                  <a:tcPr marL="68580" marR="68580" marT="0" marB="0" anchor="ctr"/>
                </a:tc>
                <a:tc>
                  <a:txBody>
                    <a:bodyPr/>
                    <a:lstStyle/>
                    <a:p>
                      <a:pPr marL="342900" lvl="0" indent="-342900" algn="just">
                        <a:spcAft>
                          <a:spcPts val="0"/>
                        </a:spcAft>
                        <a:buFont typeface="Wingdings"/>
                        <a:buChar char=""/>
                      </a:pPr>
                      <a:r>
                        <a:rPr lang="zh-CN" sz="1400" kern="100" dirty="0">
                          <a:latin typeface="华文中宋" pitchFamily="2" charset="-122"/>
                          <a:ea typeface="华文中宋" pitchFamily="2" charset="-122"/>
                        </a:rPr>
                        <a:t>存在作弊或数据造假的可能性或空间；</a:t>
                      </a:r>
                    </a:p>
                    <a:p>
                      <a:pPr marL="342900" lvl="0" indent="-342900" algn="just">
                        <a:spcAft>
                          <a:spcPts val="0"/>
                        </a:spcAft>
                        <a:buFont typeface="Wingdings"/>
                        <a:buChar char=""/>
                      </a:pPr>
                      <a:r>
                        <a:rPr lang="zh-CN" sz="1400" kern="0" dirty="0">
                          <a:latin typeface="华文中宋" pitchFamily="2" charset="-122"/>
                          <a:ea typeface="华文中宋" pitchFamily="2" charset="-122"/>
                        </a:rPr>
                        <a:t>存在漏检的可能性；</a:t>
                      </a:r>
                      <a:endParaRPr lang="zh-CN" sz="1400" kern="100" dirty="0">
                        <a:latin typeface="华文中宋" pitchFamily="2" charset="-122"/>
                        <a:ea typeface="华文中宋" pitchFamily="2" charset="-122"/>
                      </a:endParaRPr>
                    </a:p>
                    <a:p>
                      <a:pPr marL="342900" lvl="0" indent="-342900" algn="just">
                        <a:spcAft>
                          <a:spcPts val="0"/>
                        </a:spcAft>
                        <a:buFont typeface="Wingdings"/>
                        <a:buChar char=""/>
                      </a:pPr>
                      <a:r>
                        <a:rPr lang="zh-CN" sz="1400" kern="100" dirty="0">
                          <a:latin typeface="华文中宋" pitchFamily="2" charset="-122"/>
                          <a:ea typeface="华文中宋" pitchFamily="2" charset="-122"/>
                        </a:rPr>
                        <a:t>造成</a:t>
                      </a:r>
                      <a:r>
                        <a:rPr lang="zh-CN" sz="1400" kern="0" dirty="0">
                          <a:latin typeface="华文中宋" pitchFamily="2" charset="-122"/>
                          <a:ea typeface="华文中宋" pitchFamily="2" charset="-122"/>
                        </a:rPr>
                        <a:t>计得泄漏量比实际排放量低。</a:t>
                      </a:r>
                      <a:endParaRPr lang="zh-CN" sz="1400" kern="100" dirty="0">
                        <a:latin typeface="华文中宋" pitchFamily="2" charset="-122"/>
                        <a:ea typeface="华文中宋" pitchFamily="2" charset="-122"/>
                        <a:cs typeface="Times New Roman"/>
                      </a:endParaRPr>
                    </a:p>
                  </a:txBody>
                  <a:tcPr marL="68580" marR="68580" marT="0" marB="0" anchor="ctr"/>
                </a:tc>
                <a:extLst>
                  <a:ext uri="{0D108BD9-81ED-4DB2-BD59-A6C34878D82A}">
                    <a16:rowId xmlns:a16="http://schemas.microsoft.com/office/drawing/2014/main" val="10002"/>
                  </a:ext>
                </a:extLst>
              </a:tr>
              <a:tr h="1451116">
                <a:tc>
                  <a:txBody>
                    <a:bodyPr/>
                    <a:lstStyle/>
                    <a:p>
                      <a:pPr>
                        <a:spcAft>
                          <a:spcPts val="0"/>
                        </a:spcAft>
                      </a:pPr>
                      <a:r>
                        <a:rPr lang="zh-CN" sz="1400" kern="100" dirty="0">
                          <a:latin typeface="华文中宋" pitchFamily="2" charset="-122"/>
                          <a:ea typeface="华文中宋" pitchFamily="2" charset="-122"/>
                        </a:rPr>
                        <a:t>排放量核算不准确（普遍存在）</a:t>
                      </a:r>
                      <a:endParaRPr lang="zh-CN" sz="1400" kern="100" dirty="0">
                        <a:solidFill>
                          <a:srgbClr val="000000"/>
                        </a:solidFill>
                        <a:latin typeface="华文中宋" pitchFamily="2" charset="-122"/>
                        <a:ea typeface="华文中宋" pitchFamily="2" charset="-122"/>
                        <a:cs typeface="宋体"/>
                      </a:endParaRPr>
                    </a:p>
                  </a:txBody>
                  <a:tcPr marL="68580" marR="68580" marT="0" marB="0" anchor="ctr"/>
                </a:tc>
                <a:tc>
                  <a:txBody>
                    <a:bodyPr/>
                    <a:lstStyle/>
                    <a:p>
                      <a:pPr marL="342900" lvl="0" indent="-342900" algn="l">
                        <a:spcAft>
                          <a:spcPts val="0"/>
                        </a:spcAft>
                        <a:buFont typeface="Wingdings"/>
                        <a:buChar char=""/>
                      </a:pPr>
                      <a:r>
                        <a:rPr lang="zh-CN" sz="1400" kern="100" dirty="0">
                          <a:latin typeface="华文中宋" pitchFamily="2" charset="-122"/>
                          <a:ea typeface="华文中宋" pitchFamily="2" charset="-122"/>
                        </a:rPr>
                        <a:t>采用了错误的核算方法或公式；</a:t>
                      </a:r>
                    </a:p>
                    <a:p>
                      <a:pPr marL="342900" lvl="0" indent="-342900" algn="l">
                        <a:spcAft>
                          <a:spcPts val="0"/>
                        </a:spcAft>
                        <a:buFont typeface="Wingdings"/>
                        <a:buChar char=""/>
                      </a:pPr>
                      <a:r>
                        <a:rPr lang="zh-CN" sz="1400" kern="100" dirty="0">
                          <a:latin typeface="华文中宋" pitchFamily="2" charset="-122"/>
                          <a:ea typeface="华文中宋" pitchFamily="2" charset="-122"/>
                        </a:rPr>
                        <a:t>核算不完整。部分企业只对超过了泄漏定义的密封点进行了核算，部分企业的计算公式使用不正确，未乘以现场运行时间。部分企业对不可达排放点的检测结果并未核算。</a:t>
                      </a:r>
                      <a:endParaRPr lang="zh-CN" sz="1400" kern="100" dirty="0">
                        <a:latin typeface="华文中宋" pitchFamily="2" charset="-122"/>
                        <a:ea typeface="华文中宋" pitchFamily="2" charset="-122"/>
                        <a:cs typeface="Times New Roman"/>
                      </a:endParaRPr>
                    </a:p>
                  </a:txBody>
                  <a:tcPr marL="68580" marR="68580" marT="0" marB="0" anchor="ctr"/>
                </a:tc>
                <a:tc>
                  <a:txBody>
                    <a:bodyPr/>
                    <a:lstStyle/>
                    <a:p>
                      <a:pPr marL="342900" lvl="0" indent="-342900" algn="just">
                        <a:spcAft>
                          <a:spcPts val="0"/>
                        </a:spcAft>
                        <a:buFont typeface="Wingdings"/>
                        <a:buChar char=""/>
                      </a:pPr>
                      <a:r>
                        <a:rPr lang="zh-CN" sz="1400" kern="0" dirty="0">
                          <a:latin typeface="华文中宋" pitchFamily="2" charset="-122"/>
                          <a:ea typeface="华文中宋" pitchFamily="2" charset="-122"/>
                        </a:rPr>
                        <a:t>计得排放量不能反映实际排放情况。</a:t>
                      </a:r>
                      <a:endParaRPr lang="zh-CN" sz="1400" kern="100" dirty="0">
                        <a:latin typeface="华文中宋" pitchFamily="2" charset="-122"/>
                        <a:ea typeface="华文中宋" pitchFamily="2" charset="-122"/>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1758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78559" y="201455"/>
            <a:ext cx="9455500" cy="706437"/>
          </a:xfrm>
          <a:prstGeom prst="rect">
            <a:avLst/>
          </a:prstGeom>
        </p:spPr>
        <p:txBody>
          <a:bodyPr anchor="b">
            <a:no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dirty="0">
                <a:latin typeface="微软雅黑" panose="020B0503020204020204" pitchFamily="34" charset="-122"/>
                <a:ea typeface="微软雅黑" panose="020B0503020204020204" pitchFamily="34" charset="-122"/>
                <a:cs typeface="+mn-cs"/>
              </a:rPr>
              <a:t>主要问题</a:t>
            </a:r>
            <a:r>
              <a:rPr lang="en-US" altLang="zh-CN" dirty="0">
                <a:latin typeface="微软雅黑" panose="020B0503020204020204" pitchFamily="34" charset="-122"/>
                <a:ea typeface="微软雅黑" panose="020B0503020204020204" pitchFamily="34" charset="-122"/>
                <a:cs typeface="+mn-cs"/>
              </a:rPr>
              <a:t>1</a:t>
            </a:r>
            <a:r>
              <a:rPr lang="zh-CN" altLang="en-US" dirty="0">
                <a:latin typeface="微软雅黑" panose="020B0503020204020204" pitchFamily="34" charset="-122"/>
                <a:ea typeface="微软雅黑" panose="020B0503020204020204" pitchFamily="34" charset="-122"/>
                <a:cs typeface="+mn-cs"/>
              </a:rPr>
              <a:t>：受控装置或设备不全，或建档不完整</a:t>
            </a:r>
          </a:p>
        </p:txBody>
      </p:sp>
      <p:graphicFrame>
        <p:nvGraphicFramePr>
          <p:cNvPr id="3" name="图示 2"/>
          <p:cNvGraphicFramePr/>
          <p:nvPr>
            <p:extLst>
              <p:ext uri="{D42A27DB-BD31-4B8C-83A1-F6EECF244321}">
                <p14:modId xmlns:p14="http://schemas.microsoft.com/office/powerpoint/2010/main" val="229316143"/>
              </p:ext>
            </p:extLst>
          </p:nvPr>
        </p:nvGraphicFramePr>
        <p:xfrm>
          <a:off x="4469005" y="2514600"/>
          <a:ext cx="32766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9"/>
          <p:cNvSpPr txBox="1">
            <a:spLocks noChangeArrowheads="1"/>
          </p:cNvSpPr>
          <p:nvPr/>
        </p:nvSpPr>
        <p:spPr bwMode="auto">
          <a:xfrm>
            <a:off x="5421505" y="3396456"/>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dirty="0">
                <a:latin typeface="Arial" panose="020B0604020202020204" pitchFamily="34" charset="0"/>
                <a:cs typeface="Arial" panose="020B0604020202020204" pitchFamily="34" charset="0"/>
              </a:rPr>
              <a:t>设备</a:t>
            </a:r>
            <a:r>
              <a:rPr lang="en-US" altLang="zh-CN" sz="1800" b="1" dirty="0">
                <a:latin typeface="Arial" panose="020B0604020202020204" pitchFamily="34" charset="0"/>
                <a:cs typeface="Arial" panose="020B0604020202020204" pitchFamily="34" charset="0"/>
              </a:rPr>
              <a:t>/</a:t>
            </a:r>
            <a:r>
              <a:rPr lang="zh-CN" altLang="en-US" sz="1800" b="1" dirty="0">
                <a:latin typeface="Arial" panose="020B0604020202020204" pitchFamily="34" charset="0"/>
                <a:cs typeface="Arial" panose="020B0604020202020204" pitchFamily="34" charset="0"/>
              </a:rPr>
              <a:t>密封点</a:t>
            </a:r>
          </a:p>
        </p:txBody>
      </p:sp>
      <p:pic>
        <p:nvPicPr>
          <p:cNvPr id="5" name="图片 13" descr="1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4178" y="4724399"/>
            <a:ext cx="4205288" cy="196218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 descr="EGU%O5@}JBGI($)Q9M9W17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5036" y="1427818"/>
            <a:ext cx="3230963" cy="222194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图片 44" descr="IMG_137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09949" y="1397560"/>
            <a:ext cx="2316895" cy="222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446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42255" y="5024293"/>
            <a:ext cx="10257692" cy="1538955"/>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761161" y="4562069"/>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2255" y="1657821"/>
            <a:ext cx="10257692" cy="257293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761161" y="1195597"/>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a:spLocks/>
          </p:cNvSpPr>
          <p:nvPr/>
        </p:nvSpPr>
        <p:spPr>
          <a:xfrm>
            <a:off x="1497204" y="211503"/>
            <a:ext cx="10580914" cy="706437"/>
          </a:xfrm>
          <a:prstGeom prst="rect">
            <a:avLst/>
          </a:prstGeom>
        </p:spPr>
        <p:txBody>
          <a:bodyPr anchor="b">
            <a:no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dirty="0">
                <a:latin typeface="微软雅黑" panose="020B0503020204020204" pitchFamily="34" charset="-122"/>
                <a:ea typeface="微软雅黑" panose="020B0503020204020204" pitchFamily="34" charset="-122"/>
                <a:cs typeface="+mn-cs"/>
              </a:rPr>
              <a:t>主要问题</a:t>
            </a:r>
            <a:r>
              <a:rPr lang="en-US" altLang="zh-CN" dirty="0">
                <a:latin typeface="微软雅黑" panose="020B0503020204020204" pitchFamily="34" charset="-122"/>
                <a:ea typeface="微软雅黑" panose="020B0503020204020204" pitchFamily="34" charset="-122"/>
                <a:cs typeface="+mn-cs"/>
              </a:rPr>
              <a:t>2</a:t>
            </a:r>
            <a:r>
              <a:rPr lang="zh-CN" altLang="en-US" dirty="0">
                <a:latin typeface="微软雅黑" panose="020B0503020204020204" pitchFamily="34" charset="-122"/>
                <a:ea typeface="微软雅黑" panose="020B0503020204020204" pitchFamily="34" charset="-122"/>
                <a:cs typeface="+mn-cs"/>
              </a:rPr>
              <a:t>：检测方法存在问题（速度、位置、距离）</a:t>
            </a:r>
          </a:p>
        </p:txBody>
      </p:sp>
      <p:sp>
        <p:nvSpPr>
          <p:cNvPr id="3" name="TextBox 3"/>
          <p:cNvSpPr txBox="1">
            <a:spLocks noChangeArrowheads="1"/>
          </p:cNvSpPr>
          <p:nvPr/>
        </p:nvSpPr>
        <p:spPr bwMode="auto">
          <a:xfrm>
            <a:off x="761161" y="1928969"/>
            <a:ext cx="10059237"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将仪器采样探头在密封点表面移动；</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hangingPunct="1">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采样探头与密封点边线保持垂直；</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hangingPunct="1">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采样探头移动速度不超过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10cm/s</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a:t>
            </a:r>
          </a:p>
          <a:p>
            <a:pPr marL="285750" indent="-285750" eaLnBrk="1" hangingPunct="1">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如果发现指示值上升或仪器报警，放慢采样探头移动速度直至测得最大读数，并将采样探头 保持在出现最大读数的位置，在该位置的检测时间不少于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2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倍仪器响应时间；</a:t>
            </a:r>
          </a:p>
          <a:p>
            <a:pPr marL="285750" indent="-285750" eaLnBrk="1" hangingPunct="1">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对于两个及两个以上位置需要检测的密封点，按最大净检测值记录；</a:t>
            </a:r>
          </a:p>
          <a:p>
            <a:pPr marL="285750" indent="-285750" eaLnBrk="1" hangingPunct="1">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延迟修复的泄漏点在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LDAR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周期检测过程中，仪器采样探头移动速度不宜超过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3cm/s</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a:t>
            </a:r>
          </a:p>
        </p:txBody>
      </p:sp>
      <p:sp>
        <p:nvSpPr>
          <p:cNvPr id="4" name="TextBox 4"/>
          <p:cNvSpPr txBox="1">
            <a:spLocks noChangeArrowheads="1"/>
          </p:cNvSpPr>
          <p:nvPr/>
        </p:nvSpPr>
        <p:spPr bwMode="auto">
          <a:xfrm>
            <a:off x="853187" y="5358559"/>
            <a:ext cx="9695067"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静密封检测，在确保人员安全和仪器不吸入油污、液体的前提下，采样探头尽可能靠近被测密封 点密封边缘；</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动密封（泵轴等）检测，采样探头距轴封不超过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1cm</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a:t>
            </a:r>
          </a:p>
        </p:txBody>
      </p:sp>
      <p:sp>
        <p:nvSpPr>
          <p:cNvPr id="7" name="矩形 6"/>
          <p:cNvSpPr/>
          <p:nvPr/>
        </p:nvSpPr>
        <p:spPr>
          <a:xfrm>
            <a:off x="933575" y="1326505"/>
            <a:ext cx="2339102" cy="461665"/>
          </a:xfrm>
          <a:prstGeom prst="rect">
            <a:avLst/>
          </a:prstGeom>
        </p:spPr>
        <p:txBody>
          <a:bodyPr wrap="none">
            <a:spAutoFit/>
          </a:bodyPr>
          <a:lstStyle/>
          <a:p>
            <a:pPr>
              <a:spcBef>
                <a:spcPct val="0"/>
              </a:spcBef>
            </a:pP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检测读数要求：</a:t>
            </a:r>
            <a:endPar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53187" y="4669100"/>
            <a:ext cx="2339102" cy="461665"/>
          </a:xfrm>
          <a:prstGeom prst="rect">
            <a:avLst/>
          </a:prstGeom>
        </p:spPr>
        <p:txBody>
          <a:bodyPr wrap="none">
            <a:spAutoFit/>
          </a:bodyPr>
          <a:lstStyle/>
          <a:p>
            <a:pPr>
              <a:spcBef>
                <a:spcPct val="0"/>
              </a:spcBef>
            </a:pP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检测距离要求：</a:t>
            </a:r>
            <a:endPar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164572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4026" y="1716712"/>
            <a:ext cx="10257692" cy="129863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782932" y="1254487"/>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a:spLocks/>
          </p:cNvSpPr>
          <p:nvPr/>
        </p:nvSpPr>
        <p:spPr>
          <a:xfrm>
            <a:off x="1497204" y="211503"/>
            <a:ext cx="10580914" cy="706437"/>
          </a:xfrm>
          <a:prstGeom prst="rect">
            <a:avLst/>
          </a:prstGeom>
        </p:spPr>
        <p:txBody>
          <a:bodyPr anchor="b">
            <a:no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dirty="0">
                <a:latin typeface="微软雅黑" panose="020B0503020204020204" pitchFamily="34" charset="-122"/>
                <a:ea typeface="微软雅黑" panose="020B0503020204020204" pitchFamily="34" charset="-122"/>
                <a:cs typeface="+mn-cs"/>
              </a:rPr>
              <a:t>主要问题</a:t>
            </a:r>
            <a:r>
              <a:rPr lang="en-US" altLang="zh-CN" dirty="0">
                <a:latin typeface="微软雅黑" panose="020B0503020204020204" pitchFamily="34" charset="-122"/>
                <a:ea typeface="微软雅黑" panose="020B0503020204020204" pitchFamily="34" charset="-122"/>
                <a:cs typeface="+mn-cs"/>
              </a:rPr>
              <a:t>2</a:t>
            </a:r>
            <a:r>
              <a:rPr lang="zh-CN" altLang="en-US" dirty="0">
                <a:latin typeface="微软雅黑" panose="020B0503020204020204" pitchFamily="34" charset="-122"/>
                <a:ea typeface="微软雅黑" panose="020B0503020204020204" pitchFamily="34" charset="-122"/>
                <a:cs typeface="+mn-cs"/>
              </a:rPr>
              <a:t>：检测方法存在问题（速度、位置、距离）</a:t>
            </a:r>
          </a:p>
        </p:txBody>
      </p:sp>
      <p:pic>
        <p:nvPicPr>
          <p:cNvPr id="3" name="图片 3" descr="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8944" y="3668852"/>
            <a:ext cx="5220840" cy="243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p:nvSpPr>
        <p:spPr bwMode="auto">
          <a:xfrm>
            <a:off x="867502" y="2103646"/>
            <a:ext cx="8894471"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小于或等于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DN25</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，检测端面中心；</a:t>
            </a:r>
          </a:p>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大于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DN25</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，且小于或等于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DN150</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，检测端面中心，并检测其边缘，取最大值。</a:t>
            </a:r>
          </a:p>
        </p:txBody>
      </p:sp>
      <p:sp>
        <p:nvSpPr>
          <p:cNvPr id="8" name="矩形 7"/>
          <p:cNvSpPr/>
          <p:nvPr/>
        </p:nvSpPr>
        <p:spPr>
          <a:xfrm>
            <a:off x="941612" y="1380164"/>
            <a:ext cx="2954655" cy="461665"/>
          </a:xfrm>
          <a:prstGeom prst="rect">
            <a:avLst/>
          </a:prstGeom>
        </p:spPr>
        <p:txBody>
          <a:bodyPr wrap="none">
            <a:spAutoFit/>
          </a:bodyPr>
          <a:lstStyle/>
          <a:p>
            <a:pPr>
              <a:spcBef>
                <a:spcPct val="0"/>
              </a:spcBef>
            </a:pP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开口管线位置要求：</a:t>
            </a:r>
            <a:endPar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4116"/>
            <a:ext cx="2652490" cy="2652490"/>
          </a:xfrm>
          <a:prstGeom prst="rect">
            <a:avLst/>
          </a:prstGeom>
        </p:spPr>
      </p:pic>
      <p:sp>
        <p:nvSpPr>
          <p:cNvPr id="11" name="圆角矩形标注 3"/>
          <p:cNvSpPr/>
          <p:nvPr/>
        </p:nvSpPr>
        <p:spPr>
          <a:xfrm>
            <a:off x="2892461" y="3365473"/>
            <a:ext cx="3056512" cy="1108555"/>
          </a:xfrm>
          <a:prstGeom prst="wedgeRoundRectCallout">
            <a:avLst>
              <a:gd name="adj1" fmla="val -55296"/>
              <a:gd name="adj2" fmla="val 101815"/>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000" b="1" dirty="0">
                <a:solidFill>
                  <a:prstClr val="white"/>
                </a:solidFill>
                <a:latin typeface="微软雅黑" panose="020B0503020204020204" pitchFamily="34" charset="-122"/>
                <a:ea typeface="微软雅黑" panose="020B0503020204020204" pitchFamily="34" charset="-122"/>
              </a:rPr>
              <a:t>位置、速度或距离不对，无法测得准确的泄漏值，也无法有效检出漏点！</a:t>
            </a:r>
          </a:p>
        </p:txBody>
      </p:sp>
    </p:spTree>
    <p:extLst>
      <p:ext uri="{BB962C8B-B14F-4D97-AF65-F5344CB8AC3E}">
        <p14:creationId xmlns:p14="http://schemas.microsoft.com/office/powerpoint/2010/main" val="30378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4026" y="1716711"/>
            <a:ext cx="10257692" cy="2184885"/>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782932" y="1254487"/>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a:spLocks/>
          </p:cNvSpPr>
          <p:nvPr/>
        </p:nvSpPr>
        <p:spPr>
          <a:xfrm>
            <a:off x="1929283" y="221550"/>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dirty="0">
                <a:latin typeface="微软雅黑" panose="020B0503020204020204" pitchFamily="34" charset="-122"/>
                <a:ea typeface="微软雅黑" panose="020B0503020204020204" pitchFamily="34" charset="-122"/>
                <a:cs typeface="+mn-cs"/>
              </a:rPr>
              <a:t>主要问题</a:t>
            </a:r>
            <a:r>
              <a:rPr lang="en-US" altLang="zh-CN" dirty="0">
                <a:latin typeface="微软雅黑" panose="020B0503020204020204" pitchFamily="34" charset="-122"/>
                <a:ea typeface="微软雅黑" panose="020B0503020204020204" pitchFamily="34" charset="-122"/>
                <a:cs typeface="+mn-cs"/>
              </a:rPr>
              <a:t>3</a:t>
            </a:r>
            <a:r>
              <a:rPr lang="zh-CN" altLang="en-US" dirty="0">
                <a:latin typeface="微软雅黑" panose="020B0503020204020204" pitchFamily="34" charset="-122"/>
                <a:ea typeface="微软雅黑" panose="020B0503020204020204" pitchFamily="34" charset="-122"/>
                <a:cs typeface="+mn-cs"/>
              </a:rPr>
              <a:t>：不能按时或不能有效的修复</a:t>
            </a:r>
          </a:p>
        </p:txBody>
      </p:sp>
      <p:sp>
        <p:nvSpPr>
          <p:cNvPr id="3" name="TextBox 3"/>
          <p:cNvSpPr txBox="1">
            <a:spLocks noChangeArrowheads="1"/>
          </p:cNvSpPr>
          <p:nvPr/>
        </p:nvSpPr>
        <p:spPr bwMode="auto">
          <a:xfrm>
            <a:off x="859971" y="2051655"/>
            <a:ext cx="10243457" cy="20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首次维修不得迟于自发现泄漏之日起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5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日内；</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首次维修未修复的泄漏点，应在自发现泄漏之日起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15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日内进行实质性维修以修复泄漏；</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除非符合延迟修复条件，修复不应迟于自发现泄漏之日起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15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日；</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企业应根据本指南要求制定内部维修管理方法和流程。</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30000"/>
              </a:lnSpc>
              <a:spcBef>
                <a:spcPct val="0"/>
              </a:spcBef>
              <a:buFont typeface="Wingdings" panose="05000000000000000000" pitchFamily="2" charset="2"/>
              <a:buChar char="u"/>
            </a:pPr>
            <a:r>
              <a:rPr lang="zh-CN" altLang="en-US" sz="18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很多企业没有进行有效的修复，直接列入延迟修复清单态度决定一切！</a:t>
            </a:r>
          </a:p>
          <a:p>
            <a:pPr marL="285750" indent="-285750">
              <a:lnSpc>
                <a:spcPct val="130000"/>
              </a:lnSpc>
              <a:spcBef>
                <a:spcPct val="0"/>
              </a:spcBef>
              <a:buFont typeface="Wingdings" panose="05000000000000000000" pitchFamily="2" charset="2"/>
              <a:buChar char="u"/>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TextBox 5"/>
          <p:cNvSpPr txBox="1">
            <a:spLocks noChangeArrowheads="1"/>
          </p:cNvSpPr>
          <p:nvPr/>
        </p:nvSpPr>
        <p:spPr bwMode="auto">
          <a:xfrm>
            <a:off x="782932" y="5135064"/>
            <a:ext cx="9492343" cy="106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若检测到泄漏后，在不关闭工艺单元的条件下，在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15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日内进行维修技术上不可行；</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立即维修存在安全风险；</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泄漏密封点立即维修引发的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VOCs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排放量大于泄漏点延迟修复造成的排放量。</a:t>
            </a:r>
          </a:p>
        </p:txBody>
      </p:sp>
      <p:sp>
        <p:nvSpPr>
          <p:cNvPr id="8" name="矩形 7"/>
          <p:cNvSpPr/>
          <p:nvPr/>
        </p:nvSpPr>
        <p:spPr>
          <a:xfrm>
            <a:off x="632208" y="4738456"/>
            <a:ext cx="10257692" cy="164123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751114" y="4276231"/>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70020" y="4417370"/>
            <a:ext cx="2646878" cy="461665"/>
          </a:xfrm>
          <a:prstGeom prst="rect">
            <a:avLst/>
          </a:prstGeom>
        </p:spPr>
        <p:txBody>
          <a:bodyPr wrap="none">
            <a:spAutoFit/>
          </a:bodyPr>
          <a:lstStyle/>
          <a:p>
            <a:pPr>
              <a:spcBef>
                <a:spcPct val="0"/>
              </a:spcBef>
            </a:pP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可延迟修复条件：</a:t>
            </a:r>
            <a:endPar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950463" y="1384267"/>
            <a:ext cx="233910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维修管理要求：</a:t>
            </a:r>
          </a:p>
        </p:txBody>
      </p:sp>
    </p:spTree>
    <p:extLst>
      <p:ext uri="{BB962C8B-B14F-4D97-AF65-F5344CB8AC3E}">
        <p14:creationId xmlns:p14="http://schemas.microsoft.com/office/powerpoint/2010/main" val="2536996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91886"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cs typeface="+mn-cs"/>
              </a:rPr>
              <a:t>问题的根由</a:t>
            </a:r>
          </a:p>
        </p:txBody>
      </p:sp>
      <p:graphicFrame>
        <p:nvGraphicFramePr>
          <p:cNvPr id="3" name="图示 2"/>
          <p:cNvGraphicFramePr/>
          <p:nvPr>
            <p:extLst>
              <p:ext uri="{D42A27DB-BD31-4B8C-83A1-F6EECF244321}">
                <p14:modId xmlns:p14="http://schemas.microsoft.com/office/powerpoint/2010/main" val="1608948318"/>
              </p:ext>
            </p:extLst>
          </p:nvPr>
        </p:nvGraphicFramePr>
        <p:xfrm>
          <a:off x="802499" y="1312303"/>
          <a:ext cx="10039671"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980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4026" y="1716711"/>
            <a:ext cx="10257692" cy="1032897"/>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782932" y="1254487"/>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a:spLocks/>
          </p:cNvSpPr>
          <p:nvPr/>
        </p:nvSpPr>
        <p:spPr>
          <a:xfrm>
            <a:off x="-20096"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cs typeface="+mn-cs"/>
              </a:rPr>
              <a:t>存在问题</a:t>
            </a:r>
            <a:r>
              <a:rPr lang="en-US" altLang="zh-CN" sz="3600" dirty="0">
                <a:latin typeface="微软雅黑" panose="020B0503020204020204" pitchFamily="34" charset="-122"/>
                <a:ea typeface="微软雅黑" panose="020B0503020204020204" pitchFamily="34" charset="-122"/>
                <a:cs typeface="+mn-cs"/>
              </a:rPr>
              <a:t>-</a:t>
            </a:r>
            <a:r>
              <a:rPr lang="zh-CN" altLang="en-US" sz="3600" dirty="0">
                <a:latin typeface="微软雅黑" panose="020B0503020204020204" pitchFamily="34" charset="-122"/>
                <a:ea typeface="微软雅黑" panose="020B0503020204020204" pitchFamily="34" charset="-122"/>
                <a:cs typeface="+mn-cs"/>
              </a:rPr>
              <a:t>储存</a:t>
            </a:r>
          </a:p>
        </p:txBody>
      </p:sp>
      <p:sp>
        <p:nvSpPr>
          <p:cNvPr id="7" name="矩形 6"/>
          <p:cNvSpPr/>
          <p:nvPr/>
        </p:nvSpPr>
        <p:spPr>
          <a:xfrm>
            <a:off x="967355" y="1385395"/>
            <a:ext cx="6647974" cy="461665"/>
          </a:xfrm>
          <a:prstGeom prst="rect">
            <a:avLst/>
          </a:prstGeom>
        </p:spPr>
        <p:txBody>
          <a:bodyPr wrap="none">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部分企业未能提供储罐运行和实际油品理化参数</a:t>
            </a:r>
          </a:p>
        </p:txBody>
      </p:sp>
      <p:sp>
        <p:nvSpPr>
          <p:cNvPr id="8" name="矩形 7"/>
          <p:cNvSpPr/>
          <p:nvPr/>
        </p:nvSpPr>
        <p:spPr>
          <a:xfrm>
            <a:off x="967355" y="2117028"/>
            <a:ext cx="7066302" cy="417358"/>
          </a:xfrm>
          <a:prstGeom prst="rect">
            <a:avLst/>
          </a:prstGeom>
        </p:spPr>
        <p:txBody>
          <a:bodyPr wrap="square">
            <a:spAutoFit/>
          </a:bodyPr>
          <a:lstStyle/>
          <a:p>
            <a:pPr marL="285750" lvl="0" indent="-285750">
              <a:lnSpc>
                <a:spcPct val="130000"/>
              </a:lnSpc>
              <a:spcBef>
                <a:spcPct val="0"/>
              </a:spcBef>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cs typeface="Arial" panose="020B0604020202020204" pitchFamily="34" charset="0"/>
              </a:rPr>
              <a:t>包括储罐的实际储存温度、油品的雷德蒸汽压、馏出温度等</a:t>
            </a:r>
          </a:p>
        </p:txBody>
      </p:sp>
      <p:sp>
        <p:nvSpPr>
          <p:cNvPr id="9" name="矩形 8"/>
          <p:cNvSpPr/>
          <p:nvPr/>
        </p:nvSpPr>
        <p:spPr>
          <a:xfrm>
            <a:off x="664026" y="3538331"/>
            <a:ext cx="10257692" cy="1032897"/>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782932" y="3076107"/>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67355" y="3207015"/>
            <a:ext cx="3877985" cy="461665"/>
          </a:xfrm>
          <a:prstGeom prst="rect">
            <a:avLst/>
          </a:prstGeom>
        </p:spPr>
        <p:txBody>
          <a:bodyPr wrap="none">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有机液体周转情况梳理不清</a:t>
            </a:r>
          </a:p>
        </p:txBody>
      </p:sp>
      <p:sp>
        <p:nvSpPr>
          <p:cNvPr id="12" name="矩形 11"/>
          <p:cNvSpPr/>
          <p:nvPr/>
        </p:nvSpPr>
        <p:spPr>
          <a:xfrm>
            <a:off x="967355" y="3938648"/>
            <a:ext cx="7066302" cy="417358"/>
          </a:xfrm>
          <a:prstGeom prst="rect">
            <a:avLst/>
          </a:prstGeom>
        </p:spPr>
        <p:txBody>
          <a:bodyPr wrap="square">
            <a:spAutoFit/>
          </a:bodyPr>
          <a:lstStyle/>
          <a:p>
            <a:pPr marL="285750" lvl="0" indent="-285750">
              <a:lnSpc>
                <a:spcPct val="130000"/>
              </a:lnSpc>
              <a:spcBef>
                <a:spcPct val="0"/>
              </a:spcBef>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cs typeface="Arial" panose="020B0604020202020204" pitchFamily="34" charset="0"/>
              </a:rPr>
              <a:t>部分企业有机液体储存用于储存的总周转量与实际周转量相差</a:t>
            </a:r>
            <a:r>
              <a:rPr lang="en-US" altLang="zh-CN" dirty="0">
                <a:latin typeface="微软雅黑" panose="020B0503020204020204" pitchFamily="34" charset="-122"/>
                <a:ea typeface="微软雅黑" panose="020B0503020204020204" pitchFamily="34" charset="-122"/>
                <a:cs typeface="Arial" panose="020B0604020202020204" pitchFamily="34" charset="0"/>
              </a:rPr>
              <a:t>3</a:t>
            </a:r>
            <a:r>
              <a:rPr lang="zh-CN" altLang="en-US" dirty="0">
                <a:latin typeface="微软雅黑" panose="020B0503020204020204" pitchFamily="34" charset="-122"/>
                <a:ea typeface="微软雅黑" panose="020B0503020204020204" pitchFamily="34" charset="-122"/>
                <a:cs typeface="Arial" panose="020B0604020202020204" pitchFamily="34" charset="0"/>
              </a:rPr>
              <a:t>倍</a:t>
            </a:r>
          </a:p>
        </p:txBody>
      </p:sp>
      <p:sp>
        <p:nvSpPr>
          <p:cNvPr id="17" name="矩形 16"/>
          <p:cNvSpPr/>
          <p:nvPr/>
        </p:nvSpPr>
        <p:spPr>
          <a:xfrm>
            <a:off x="664026" y="5408785"/>
            <a:ext cx="10257692" cy="120972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782932" y="4946561"/>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67355" y="5077469"/>
            <a:ext cx="3877985" cy="461665"/>
          </a:xfrm>
          <a:prstGeom prst="rect">
            <a:avLst/>
          </a:prstGeom>
        </p:spPr>
        <p:txBody>
          <a:bodyPr wrap="none">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储罐部分参数情况统计不请</a:t>
            </a:r>
          </a:p>
        </p:txBody>
      </p:sp>
      <p:sp>
        <p:nvSpPr>
          <p:cNvPr id="20" name="矩形 19"/>
          <p:cNvSpPr/>
          <p:nvPr/>
        </p:nvSpPr>
        <p:spPr>
          <a:xfrm>
            <a:off x="937106" y="5726002"/>
            <a:ext cx="9711532" cy="812530"/>
          </a:xfrm>
          <a:prstGeom prst="rect">
            <a:avLst/>
          </a:prstGeom>
        </p:spPr>
        <p:txBody>
          <a:bodyPr wrap="square">
            <a:spAutoFit/>
          </a:bodyPr>
          <a:lstStyle/>
          <a:p>
            <a:pPr marL="285750" lvl="0" indent="-285750">
              <a:lnSpc>
                <a:spcPct val="130000"/>
              </a:lnSpc>
              <a:spcBef>
                <a:spcPct val="0"/>
              </a:spcBef>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cs typeface="Arial" panose="020B0604020202020204" pitchFamily="34" charset="0"/>
              </a:rPr>
              <a:t>部分企业对于有机液体储存未能细致关注固定顶罐呼吸阀压力设定、浮顶罐浮盘附件类别和个数、浮盘盘缝长度等。</a:t>
            </a:r>
          </a:p>
        </p:txBody>
      </p:sp>
    </p:spTree>
    <p:extLst>
      <p:ext uri="{BB962C8B-B14F-4D97-AF65-F5344CB8AC3E}">
        <p14:creationId xmlns:p14="http://schemas.microsoft.com/office/powerpoint/2010/main" val="253452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4026" y="1912657"/>
            <a:ext cx="10257692" cy="1032897"/>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782932" y="1450433"/>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a:spLocks/>
          </p:cNvSpPr>
          <p:nvPr/>
        </p:nvSpPr>
        <p:spPr>
          <a:xfrm>
            <a:off x="-20096"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rPr>
              <a:t>存在问题</a:t>
            </a:r>
            <a:r>
              <a:rPr lang="en-US" altLang="zh-CN" sz="3600" dirty="0">
                <a:latin typeface="微软雅黑" panose="020B0503020204020204" pitchFamily="34" charset="-122"/>
                <a:ea typeface="微软雅黑" panose="020B0503020204020204" pitchFamily="34" charset="-122"/>
              </a:rPr>
              <a:t>-</a:t>
            </a:r>
            <a:r>
              <a:rPr lang="zh-CN" altLang="en-US" sz="3600" dirty="0">
                <a:latin typeface="微软雅黑" panose="020B0503020204020204" pitchFamily="34" charset="-122"/>
                <a:ea typeface="微软雅黑" panose="020B0503020204020204" pitchFamily="34" charset="-122"/>
              </a:rPr>
              <a:t>装卸</a:t>
            </a:r>
          </a:p>
        </p:txBody>
      </p:sp>
      <p:sp>
        <p:nvSpPr>
          <p:cNvPr id="7" name="矩形 6"/>
          <p:cNvSpPr/>
          <p:nvPr/>
        </p:nvSpPr>
        <p:spPr>
          <a:xfrm>
            <a:off x="967355" y="1581341"/>
            <a:ext cx="6032421" cy="461665"/>
          </a:xfrm>
          <a:prstGeom prst="rect">
            <a:avLst/>
          </a:prstGeom>
        </p:spPr>
        <p:txBody>
          <a:bodyPr wrap="none">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企业装卸过程油气回收设施效果普遍不理想</a:t>
            </a:r>
          </a:p>
        </p:txBody>
      </p:sp>
      <p:sp>
        <p:nvSpPr>
          <p:cNvPr id="8" name="矩形 7"/>
          <p:cNvSpPr/>
          <p:nvPr/>
        </p:nvSpPr>
        <p:spPr>
          <a:xfrm>
            <a:off x="967355" y="2312974"/>
            <a:ext cx="9047502" cy="452432"/>
          </a:xfrm>
          <a:prstGeom prst="rect">
            <a:avLst/>
          </a:prstGeom>
        </p:spPr>
        <p:txBody>
          <a:bodyPr wrap="square">
            <a:spAutoFit/>
          </a:bodyPr>
          <a:lstStyle/>
          <a:p>
            <a:pPr marL="285750" lvl="0" indent="-285750">
              <a:lnSpc>
                <a:spcPct val="130000"/>
              </a:lnSpc>
              <a:spcBef>
                <a:spcPct val="0"/>
              </a:spcBef>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cs typeface="Arial" panose="020B0604020202020204" pitchFamily="34" charset="0"/>
              </a:rPr>
              <a:t>部分企业装卸过程加装油气回收设施，运行半年以上未回收到物料</a:t>
            </a:r>
          </a:p>
        </p:txBody>
      </p:sp>
      <p:sp>
        <p:nvSpPr>
          <p:cNvPr id="9" name="矩形 8"/>
          <p:cNvSpPr/>
          <p:nvPr/>
        </p:nvSpPr>
        <p:spPr>
          <a:xfrm>
            <a:off x="664026" y="3658075"/>
            <a:ext cx="10257692" cy="1246543"/>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782932" y="3195851"/>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67355" y="3348531"/>
            <a:ext cx="8648521" cy="430887"/>
          </a:xfrm>
          <a:prstGeom prst="rect">
            <a:avLst/>
          </a:prstGeom>
        </p:spPr>
        <p:txBody>
          <a:bodyPr wrap="none">
            <a:spAutoFit/>
          </a:bodyPr>
          <a:lstStyle/>
          <a:p>
            <a:pPr lvl="0"/>
            <a:r>
              <a:rPr lang="zh-CN" altLang="en-US" sz="2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部分企业有机液体仍采用喷溅式装载，大鹤管装卸密封设施效果不佳</a:t>
            </a:r>
          </a:p>
        </p:txBody>
      </p:sp>
      <p:sp>
        <p:nvSpPr>
          <p:cNvPr id="12" name="矩形 11"/>
          <p:cNvSpPr/>
          <p:nvPr/>
        </p:nvSpPr>
        <p:spPr>
          <a:xfrm>
            <a:off x="937106" y="4005665"/>
            <a:ext cx="9711532" cy="812530"/>
          </a:xfrm>
          <a:prstGeom prst="rect">
            <a:avLst/>
          </a:prstGeom>
        </p:spPr>
        <p:txBody>
          <a:bodyPr wrap="square">
            <a:spAutoFit/>
          </a:bodyPr>
          <a:lstStyle/>
          <a:p>
            <a:pPr marL="285750" lvl="0" indent="-285750">
              <a:lnSpc>
                <a:spcPct val="130000"/>
              </a:lnSpc>
              <a:spcBef>
                <a:spcPct val="0"/>
              </a:spcBef>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cs typeface="Arial" panose="020B0604020202020204" pitchFamily="34" charset="0"/>
              </a:rPr>
              <a:t>现场调研发现大鹤管的橡胶密封与罐车连接处泄漏较重，部分企业现场操作过程会多次打开密封点观察液位，导致</a:t>
            </a:r>
            <a:r>
              <a:rPr lang="en-US" altLang="zh-CN" dirty="0">
                <a:latin typeface="微软雅黑" panose="020B0503020204020204" pitchFamily="34" charset="-122"/>
                <a:ea typeface="微软雅黑" panose="020B0503020204020204" pitchFamily="34" charset="-122"/>
                <a:cs typeface="Arial" panose="020B0604020202020204" pitchFamily="34" charset="0"/>
              </a:rPr>
              <a:t>VOCs</a:t>
            </a:r>
            <a:r>
              <a:rPr lang="zh-CN" altLang="en-US" dirty="0">
                <a:latin typeface="微软雅黑" panose="020B0503020204020204" pitchFamily="34" charset="-122"/>
                <a:ea typeface="微软雅黑" panose="020B0503020204020204" pitchFamily="34" charset="-122"/>
                <a:cs typeface="Arial" panose="020B0604020202020204" pitchFamily="34" charset="0"/>
              </a:rPr>
              <a:t>大量排放。</a:t>
            </a:r>
          </a:p>
        </p:txBody>
      </p:sp>
      <p:sp>
        <p:nvSpPr>
          <p:cNvPr id="18" name="矩形: 圆角 17"/>
          <p:cNvSpPr/>
          <p:nvPr/>
        </p:nvSpPr>
        <p:spPr>
          <a:xfrm>
            <a:off x="782932" y="5142507"/>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67355" y="5273415"/>
            <a:ext cx="7785336" cy="461665"/>
          </a:xfrm>
          <a:prstGeom prst="rect">
            <a:avLst/>
          </a:prstGeom>
        </p:spPr>
        <p:txBody>
          <a:bodyPr wrap="none">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部分企业装卸</a:t>
            </a:r>
            <a:r>
              <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VOCs</a:t>
            </a: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核算未提供装载温度和油品理化参数</a:t>
            </a:r>
          </a:p>
        </p:txBody>
      </p:sp>
    </p:spTree>
    <p:extLst>
      <p:ext uri="{BB962C8B-B14F-4D97-AF65-F5344CB8AC3E}">
        <p14:creationId xmlns:p14="http://schemas.microsoft.com/office/powerpoint/2010/main" val="35386639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912" y="1977972"/>
            <a:ext cx="10257692" cy="1032897"/>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793818" y="1515748"/>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a:spLocks/>
          </p:cNvSpPr>
          <p:nvPr/>
        </p:nvSpPr>
        <p:spPr>
          <a:xfrm>
            <a:off x="-20096"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rPr>
              <a:t>存在问题</a:t>
            </a:r>
            <a:r>
              <a:rPr lang="en-US" altLang="zh-CN" sz="3600" dirty="0">
                <a:latin typeface="微软雅黑" panose="020B0503020204020204" pitchFamily="34" charset="-122"/>
                <a:ea typeface="微软雅黑" panose="020B0503020204020204" pitchFamily="34" charset="-122"/>
              </a:rPr>
              <a:t>-</a:t>
            </a:r>
            <a:r>
              <a:rPr lang="zh-CN" altLang="en-US" sz="3600" dirty="0">
                <a:latin typeface="微软雅黑" panose="020B0503020204020204" pitchFamily="34" charset="-122"/>
                <a:ea typeface="微软雅黑" panose="020B0503020204020204" pitchFamily="34" charset="-122"/>
              </a:rPr>
              <a:t>废水</a:t>
            </a:r>
          </a:p>
        </p:txBody>
      </p:sp>
      <p:sp>
        <p:nvSpPr>
          <p:cNvPr id="7" name="矩形 6"/>
          <p:cNvSpPr/>
          <p:nvPr/>
        </p:nvSpPr>
        <p:spPr>
          <a:xfrm>
            <a:off x="978241" y="1646656"/>
            <a:ext cx="8930650" cy="430887"/>
          </a:xfrm>
          <a:prstGeom prst="rect">
            <a:avLst/>
          </a:prstGeom>
        </p:spPr>
        <p:txBody>
          <a:bodyPr wrap="none">
            <a:spAutoFit/>
          </a:bodyPr>
          <a:lstStyle/>
          <a:p>
            <a:pPr lvl="0"/>
            <a:r>
              <a:rPr lang="zh-CN" altLang="en-US" sz="2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污水收集和输送未采取密闭设施，部分设施加盖收集但气密性有待加强</a:t>
            </a:r>
          </a:p>
        </p:txBody>
      </p:sp>
      <p:sp>
        <p:nvSpPr>
          <p:cNvPr id="8" name="矩形 7"/>
          <p:cNvSpPr/>
          <p:nvPr/>
        </p:nvSpPr>
        <p:spPr>
          <a:xfrm>
            <a:off x="978241" y="2378289"/>
            <a:ext cx="9047502" cy="417358"/>
          </a:xfrm>
          <a:prstGeom prst="rect">
            <a:avLst/>
          </a:prstGeom>
        </p:spPr>
        <p:txBody>
          <a:bodyPr wrap="square">
            <a:spAutoFit/>
          </a:bodyPr>
          <a:lstStyle/>
          <a:p>
            <a:pPr marL="285750" lvl="0" indent="-285750">
              <a:lnSpc>
                <a:spcPct val="130000"/>
              </a:lnSpc>
              <a:spcBef>
                <a:spcPct val="0"/>
              </a:spcBef>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cs typeface="Arial" panose="020B0604020202020204" pitchFamily="34" charset="0"/>
              </a:rPr>
              <a:t>现场调研发现加盖后，仍存在正压排放</a:t>
            </a:r>
          </a:p>
        </p:txBody>
      </p:sp>
      <p:sp>
        <p:nvSpPr>
          <p:cNvPr id="9" name="矩形 8"/>
          <p:cNvSpPr/>
          <p:nvPr/>
        </p:nvSpPr>
        <p:spPr>
          <a:xfrm>
            <a:off x="674912" y="3843137"/>
            <a:ext cx="10257692" cy="1011896"/>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793818" y="3380912"/>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78241" y="3533592"/>
            <a:ext cx="7153818" cy="430887"/>
          </a:xfrm>
          <a:prstGeom prst="rect">
            <a:avLst/>
          </a:prstGeom>
        </p:spPr>
        <p:txBody>
          <a:bodyPr wrap="none">
            <a:spAutoFit/>
          </a:bodyPr>
          <a:lstStyle/>
          <a:p>
            <a:pPr lvl="0"/>
            <a:r>
              <a:rPr lang="zh-CN" altLang="en-US" sz="2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废水部分收集废气仅进行生物除臭，</a:t>
            </a:r>
            <a:r>
              <a:rPr lang="en-US" altLang="zh-CN" sz="2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VOCs</a:t>
            </a:r>
            <a:r>
              <a:rPr lang="zh-CN" altLang="en-US" sz="2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去除效果不高</a:t>
            </a:r>
          </a:p>
        </p:txBody>
      </p:sp>
      <p:sp>
        <p:nvSpPr>
          <p:cNvPr id="12" name="矩形 11"/>
          <p:cNvSpPr/>
          <p:nvPr/>
        </p:nvSpPr>
        <p:spPr>
          <a:xfrm>
            <a:off x="947992" y="4242121"/>
            <a:ext cx="9711532" cy="417358"/>
          </a:xfrm>
          <a:prstGeom prst="rect">
            <a:avLst/>
          </a:prstGeom>
        </p:spPr>
        <p:txBody>
          <a:bodyPr wrap="square">
            <a:spAutoFit/>
          </a:bodyPr>
          <a:lstStyle/>
          <a:p>
            <a:pPr marL="285750" lvl="0" indent="-285750">
              <a:lnSpc>
                <a:spcPct val="130000"/>
              </a:lnSpc>
              <a:spcBef>
                <a:spcPct val="0"/>
              </a:spcBef>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cs typeface="Arial" panose="020B0604020202020204" pitchFamily="34" charset="0"/>
              </a:rPr>
              <a:t>现场调研发现</a:t>
            </a:r>
            <a:r>
              <a:rPr lang="en-US" altLang="zh-CN" dirty="0">
                <a:latin typeface="微软雅黑" panose="020B0503020204020204" pitchFamily="34" charset="-122"/>
                <a:ea typeface="微软雅黑" panose="020B0503020204020204" pitchFamily="34" charset="-122"/>
                <a:cs typeface="Arial" panose="020B0604020202020204" pitchFamily="34" charset="0"/>
              </a:rPr>
              <a:t>VOCs</a:t>
            </a:r>
            <a:r>
              <a:rPr lang="zh-CN" altLang="en-US" dirty="0">
                <a:latin typeface="微软雅黑" panose="020B0503020204020204" pitchFamily="34" charset="-122"/>
                <a:ea typeface="微软雅黑" panose="020B0503020204020204" pitchFamily="34" charset="-122"/>
                <a:cs typeface="Arial" panose="020B0604020202020204" pitchFamily="34" charset="0"/>
              </a:rPr>
              <a:t>去除效率不到</a:t>
            </a:r>
            <a:r>
              <a:rPr lang="en-US" altLang="zh-CN" dirty="0">
                <a:latin typeface="微软雅黑" panose="020B0503020204020204" pitchFamily="34" charset="-122"/>
                <a:ea typeface="微软雅黑" panose="020B0503020204020204" pitchFamily="34" charset="-122"/>
                <a:cs typeface="Arial" panose="020B0604020202020204" pitchFamily="34" charset="0"/>
              </a:rPr>
              <a:t>50%</a:t>
            </a:r>
            <a:r>
              <a:rPr lang="zh-CN" altLang="en-US" dirty="0">
                <a:latin typeface="微软雅黑" panose="020B0503020204020204" pitchFamily="34" charset="-122"/>
                <a:ea typeface="微软雅黑" panose="020B0503020204020204" pitchFamily="34" charset="-122"/>
                <a:cs typeface="Arial" panose="020B0604020202020204" pitchFamily="34" charset="0"/>
              </a:rPr>
              <a:t>。</a:t>
            </a:r>
          </a:p>
        </p:txBody>
      </p:sp>
      <p:sp>
        <p:nvSpPr>
          <p:cNvPr id="18" name="矩形: 圆角 17"/>
          <p:cNvSpPr/>
          <p:nvPr/>
        </p:nvSpPr>
        <p:spPr>
          <a:xfrm>
            <a:off x="793818" y="5259043"/>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8241" y="5389951"/>
            <a:ext cx="5416868" cy="461665"/>
          </a:xfrm>
          <a:prstGeom prst="rect">
            <a:avLst/>
          </a:prstGeom>
        </p:spPr>
        <p:txBody>
          <a:bodyPr wrap="none">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部分企业酸性水罐废气未得到有效处理</a:t>
            </a:r>
          </a:p>
        </p:txBody>
      </p:sp>
    </p:spTree>
    <p:extLst>
      <p:ext uri="{BB962C8B-B14F-4D97-AF65-F5344CB8AC3E}">
        <p14:creationId xmlns:p14="http://schemas.microsoft.com/office/powerpoint/2010/main" val="4445329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cs typeface="+mn-cs"/>
              </a:rPr>
              <a:t>存在问题</a:t>
            </a:r>
            <a:r>
              <a:rPr lang="en-US" altLang="zh-CN" sz="3600" dirty="0">
                <a:latin typeface="微软雅黑" panose="020B0503020204020204" pitchFamily="34" charset="-122"/>
                <a:ea typeface="微软雅黑" panose="020B0503020204020204" pitchFamily="34" charset="-122"/>
                <a:cs typeface="+mn-cs"/>
              </a:rPr>
              <a:t>-</a:t>
            </a:r>
            <a:r>
              <a:rPr lang="zh-CN" altLang="en-US" sz="3600" dirty="0">
                <a:latin typeface="微软雅黑" panose="020B0503020204020204" pitchFamily="34" charset="-122"/>
                <a:ea typeface="微软雅黑" panose="020B0503020204020204" pitchFamily="34" charset="-122"/>
                <a:cs typeface="+mn-cs"/>
              </a:rPr>
              <a:t>其他</a:t>
            </a:r>
          </a:p>
        </p:txBody>
      </p:sp>
      <p:sp>
        <p:nvSpPr>
          <p:cNvPr id="39" name="矩形: 圆角 38"/>
          <p:cNvSpPr/>
          <p:nvPr/>
        </p:nvSpPr>
        <p:spPr>
          <a:xfrm>
            <a:off x="1513113" y="1514170"/>
            <a:ext cx="9699170" cy="986253"/>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微软雅黑" panose="020B0503020204020204" pitchFamily="34" charset="-122"/>
                <a:ea typeface="微软雅黑" panose="020B0503020204020204" pitchFamily="34" charset="-122"/>
              </a:rPr>
              <a:t>大部分企业不具备</a:t>
            </a:r>
            <a:r>
              <a:rPr lang="en-US" altLang="zh-CN" sz="2400" b="1" dirty="0">
                <a:latin typeface="微软雅黑" panose="020B0503020204020204" pitchFamily="34" charset="-122"/>
                <a:ea typeface="微软雅黑" panose="020B0503020204020204" pitchFamily="34" charset="-122"/>
              </a:rPr>
              <a:t>VOCs</a:t>
            </a:r>
            <a:r>
              <a:rPr lang="zh-CN" altLang="en-US" sz="2400" b="1" dirty="0">
                <a:latin typeface="微软雅黑" panose="020B0503020204020204" pitchFamily="34" charset="-122"/>
                <a:ea typeface="微软雅黑" panose="020B0503020204020204" pitchFamily="34" charset="-122"/>
              </a:rPr>
              <a:t>监测能力，部分企业开展监测，但监测数值具有统计学意义</a:t>
            </a:r>
          </a:p>
        </p:txBody>
      </p:sp>
      <p:grpSp>
        <p:nvGrpSpPr>
          <p:cNvPr id="40" name="组合 58"/>
          <p:cNvGrpSpPr/>
          <p:nvPr/>
        </p:nvGrpSpPr>
        <p:grpSpPr>
          <a:xfrm>
            <a:off x="869534" y="1644800"/>
            <a:ext cx="706767" cy="698312"/>
            <a:chOff x="6409426" y="2394908"/>
            <a:chExt cx="962086" cy="962084"/>
          </a:xfrm>
          <a:solidFill>
            <a:schemeClr val="accent1"/>
          </a:solidFill>
        </p:grpSpPr>
        <p:sp>
          <p:nvSpPr>
            <p:cNvPr id="41" name="椭圆 40"/>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735" fontAlgn="auto">
                <a:spcBef>
                  <a:spcPts val="0"/>
                </a:spcBef>
                <a:spcAft>
                  <a:spcPts val="0"/>
                </a:spcAft>
                <a:defRPr/>
              </a:pPr>
              <a:endParaRPr lang="zh-CN" altLang="en-US" sz="1383">
                <a:latin typeface="+mn-lt"/>
                <a:ea typeface="+mn-ea"/>
              </a:endParaRPr>
            </a:p>
          </p:txBody>
        </p:sp>
        <p:sp>
          <p:nvSpPr>
            <p:cNvPr id="42" name="TextBox 85"/>
            <p:cNvSpPr txBox="1"/>
            <p:nvPr/>
          </p:nvSpPr>
          <p:spPr>
            <a:xfrm>
              <a:off x="6616398" y="2520314"/>
              <a:ext cx="548140" cy="713434"/>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891735" fontAlgn="auto">
                <a:spcBef>
                  <a:spcPts val="0"/>
                </a:spcBef>
                <a:spcAft>
                  <a:spcPts val="0"/>
                </a:spcAft>
                <a:defRPr/>
              </a:pPr>
              <a:r>
                <a:rPr lang="en-US" altLang="zh-CN" sz="2765" dirty="0">
                  <a:latin typeface="微软雅黑" panose="020B0503020204020204" pitchFamily="34" charset="-122"/>
                  <a:ea typeface="微软雅黑" panose="020B0503020204020204" pitchFamily="34" charset="-122"/>
                </a:rPr>
                <a:t>1</a:t>
              </a:r>
              <a:endParaRPr lang="zh-CN" altLang="en-US" sz="2765" dirty="0">
                <a:latin typeface="微软雅黑" panose="020B0503020204020204" pitchFamily="34" charset="-122"/>
                <a:ea typeface="微软雅黑" panose="020B0503020204020204" pitchFamily="34" charset="-122"/>
              </a:endParaRPr>
            </a:p>
          </p:txBody>
        </p:sp>
      </p:grpSp>
      <p:sp>
        <p:nvSpPr>
          <p:cNvPr id="44" name="矩形: 圆角 43"/>
          <p:cNvSpPr/>
          <p:nvPr/>
        </p:nvSpPr>
        <p:spPr>
          <a:xfrm>
            <a:off x="1513113" y="2788665"/>
            <a:ext cx="9699170" cy="986253"/>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微软雅黑" panose="020B0503020204020204" pitchFamily="34" charset="-122"/>
                <a:ea typeface="微软雅黑" panose="020B0503020204020204" pitchFamily="34" charset="-122"/>
              </a:rPr>
              <a:t> 部分企业未对燃烧烟气的流量、火炬气流量和组成等进行监测和记录</a:t>
            </a:r>
          </a:p>
        </p:txBody>
      </p:sp>
      <p:grpSp>
        <p:nvGrpSpPr>
          <p:cNvPr id="45" name="组合 58"/>
          <p:cNvGrpSpPr/>
          <p:nvPr/>
        </p:nvGrpSpPr>
        <p:grpSpPr>
          <a:xfrm>
            <a:off x="869534" y="2919295"/>
            <a:ext cx="706767" cy="698312"/>
            <a:chOff x="6409426" y="2394908"/>
            <a:chExt cx="962086" cy="962084"/>
          </a:xfrm>
          <a:solidFill>
            <a:schemeClr val="accent1"/>
          </a:solidFill>
        </p:grpSpPr>
        <p:sp>
          <p:nvSpPr>
            <p:cNvPr id="46" name="椭圆 45"/>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735" fontAlgn="auto">
                <a:spcBef>
                  <a:spcPts val="0"/>
                </a:spcBef>
                <a:spcAft>
                  <a:spcPts val="0"/>
                </a:spcAft>
                <a:defRPr/>
              </a:pPr>
              <a:endParaRPr lang="zh-CN" altLang="en-US" sz="1383">
                <a:latin typeface="+mn-lt"/>
                <a:ea typeface="+mn-ea"/>
              </a:endParaRPr>
            </a:p>
          </p:txBody>
        </p:sp>
        <p:sp>
          <p:nvSpPr>
            <p:cNvPr id="47" name="TextBox 85"/>
            <p:cNvSpPr txBox="1"/>
            <p:nvPr/>
          </p:nvSpPr>
          <p:spPr>
            <a:xfrm>
              <a:off x="6616398" y="2520314"/>
              <a:ext cx="548140" cy="713434"/>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891735" fontAlgn="auto">
                <a:spcBef>
                  <a:spcPts val="0"/>
                </a:spcBef>
                <a:spcAft>
                  <a:spcPts val="0"/>
                </a:spcAft>
                <a:defRPr/>
              </a:pPr>
              <a:r>
                <a:rPr lang="en-US" altLang="zh-CN" sz="2765" dirty="0">
                  <a:latin typeface="微软雅黑" panose="020B0503020204020204" pitchFamily="34" charset="-122"/>
                  <a:ea typeface="微软雅黑" panose="020B0503020204020204" pitchFamily="34" charset="-122"/>
                </a:rPr>
                <a:t>2</a:t>
              </a:r>
              <a:endParaRPr lang="zh-CN" altLang="en-US" sz="2765" dirty="0">
                <a:latin typeface="微软雅黑" panose="020B0503020204020204" pitchFamily="34" charset="-122"/>
                <a:ea typeface="微软雅黑" panose="020B0503020204020204" pitchFamily="34" charset="-122"/>
              </a:endParaRPr>
            </a:p>
          </p:txBody>
        </p:sp>
      </p:grpSp>
      <p:sp>
        <p:nvSpPr>
          <p:cNvPr id="48" name="矩形: 圆角 47"/>
          <p:cNvSpPr/>
          <p:nvPr/>
        </p:nvSpPr>
        <p:spPr>
          <a:xfrm>
            <a:off x="1513113" y="4048879"/>
            <a:ext cx="9699170" cy="986253"/>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微软雅黑" panose="020B0503020204020204" pitchFamily="34" charset="-122"/>
                <a:ea typeface="微软雅黑" panose="020B0503020204020204" pitchFamily="34" charset="-122"/>
              </a:rPr>
              <a:t> 部分工艺有组织排放点未识别，部分排放监测值存在超标现象</a:t>
            </a:r>
          </a:p>
        </p:txBody>
      </p:sp>
      <p:grpSp>
        <p:nvGrpSpPr>
          <p:cNvPr id="49" name="组合 58"/>
          <p:cNvGrpSpPr/>
          <p:nvPr/>
        </p:nvGrpSpPr>
        <p:grpSpPr>
          <a:xfrm>
            <a:off x="869534" y="4179509"/>
            <a:ext cx="706767" cy="698312"/>
            <a:chOff x="6409426" y="2394908"/>
            <a:chExt cx="962086" cy="962084"/>
          </a:xfrm>
          <a:solidFill>
            <a:schemeClr val="accent1"/>
          </a:solidFill>
        </p:grpSpPr>
        <p:sp>
          <p:nvSpPr>
            <p:cNvPr id="50" name="椭圆 4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735" fontAlgn="auto">
                <a:spcBef>
                  <a:spcPts val="0"/>
                </a:spcBef>
                <a:spcAft>
                  <a:spcPts val="0"/>
                </a:spcAft>
                <a:defRPr/>
              </a:pPr>
              <a:endParaRPr lang="zh-CN" altLang="en-US" sz="1383">
                <a:latin typeface="+mn-lt"/>
                <a:ea typeface="+mn-ea"/>
              </a:endParaRPr>
            </a:p>
          </p:txBody>
        </p:sp>
        <p:sp>
          <p:nvSpPr>
            <p:cNvPr id="51" name="TextBox 85"/>
            <p:cNvSpPr txBox="1"/>
            <p:nvPr/>
          </p:nvSpPr>
          <p:spPr>
            <a:xfrm>
              <a:off x="6616398" y="2520314"/>
              <a:ext cx="548140" cy="713434"/>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891735" fontAlgn="auto">
                <a:spcBef>
                  <a:spcPts val="0"/>
                </a:spcBef>
                <a:spcAft>
                  <a:spcPts val="0"/>
                </a:spcAft>
                <a:defRPr/>
              </a:pPr>
              <a:r>
                <a:rPr lang="en-US" altLang="zh-CN" sz="2765" dirty="0">
                  <a:latin typeface="微软雅黑" panose="020B0503020204020204" pitchFamily="34" charset="-122"/>
                  <a:ea typeface="微软雅黑" panose="020B0503020204020204" pitchFamily="34" charset="-122"/>
                </a:rPr>
                <a:t>3</a:t>
              </a:r>
              <a:endParaRPr lang="zh-CN" altLang="en-US" sz="2765" dirty="0">
                <a:latin typeface="微软雅黑" panose="020B0503020204020204" pitchFamily="34" charset="-122"/>
                <a:ea typeface="微软雅黑" panose="020B0503020204020204" pitchFamily="34" charset="-122"/>
              </a:endParaRPr>
            </a:p>
          </p:txBody>
        </p:sp>
      </p:grpSp>
      <p:sp>
        <p:nvSpPr>
          <p:cNvPr id="52" name="矩形: 圆角 51"/>
          <p:cNvSpPr/>
          <p:nvPr/>
        </p:nvSpPr>
        <p:spPr>
          <a:xfrm>
            <a:off x="1513113" y="5316580"/>
            <a:ext cx="9699170" cy="986253"/>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微软雅黑" panose="020B0503020204020204" pitchFamily="34" charset="-122"/>
                <a:ea typeface="微软雅黑" panose="020B0503020204020204" pitchFamily="34" charset="-122"/>
              </a:rPr>
              <a:t>部分企业对引燃设施和火炬的工作状态未进行连续记录个别企业的火炬的长明灯熄灭</a:t>
            </a:r>
          </a:p>
        </p:txBody>
      </p:sp>
      <p:grpSp>
        <p:nvGrpSpPr>
          <p:cNvPr id="53" name="组合 58"/>
          <p:cNvGrpSpPr/>
          <p:nvPr/>
        </p:nvGrpSpPr>
        <p:grpSpPr>
          <a:xfrm>
            <a:off x="869534" y="5447210"/>
            <a:ext cx="706767" cy="698312"/>
            <a:chOff x="6409426" y="2394908"/>
            <a:chExt cx="962086" cy="962084"/>
          </a:xfrm>
          <a:solidFill>
            <a:schemeClr val="accent1"/>
          </a:solidFill>
        </p:grpSpPr>
        <p:sp>
          <p:nvSpPr>
            <p:cNvPr id="54" name="椭圆 53"/>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1735" fontAlgn="auto">
                <a:spcBef>
                  <a:spcPts val="0"/>
                </a:spcBef>
                <a:spcAft>
                  <a:spcPts val="0"/>
                </a:spcAft>
                <a:defRPr/>
              </a:pPr>
              <a:endParaRPr lang="zh-CN" altLang="en-US" sz="1383">
                <a:latin typeface="+mn-lt"/>
                <a:ea typeface="+mn-ea"/>
              </a:endParaRPr>
            </a:p>
          </p:txBody>
        </p:sp>
        <p:sp>
          <p:nvSpPr>
            <p:cNvPr id="55" name="TextBox 85"/>
            <p:cNvSpPr txBox="1"/>
            <p:nvPr/>
          </p:nvSpPr>
          <p:spPr>
            <a:xfrm>
              <a:off x="6616398" y="2520314"/>
              <a:ext cx="548140" cy="713434"/>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891735" fontAlgn="auto">
                <a:spcBef>
                  <a:spcPts val="0"/>
                </a:spcBef>
                <a:spcAft>
                  <a:spcPts val="0"/>
                </a:spcAft>
                <a:defRPr/>
              </a:pPr>
              <a:r>
                <a:rPr lang="en-US" altLang="zh-CN" sz="2765" dirty="0">
                  <a:latin typeface="微软雅黑" panose="020B0503020204020204" pitchFamily="34" charset="-122"/>
                  <a:ea typeface="微软雅黑" panose="020B0503020204020204" pitchFamily="34" charset="-122"/>
                </a:rPr>
                <a:t>4</a:t>
              </a:r>
              <a:endParaRPr lang="zh-CN" altLang="en-US" sz="2765"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3931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500"/>
                                        <p:tgtEl>
                                          <p:spTgt spid="40"/>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heel(1)">
                                      <p:cBhvr>
                                        <p:cTn id="11" dur="500"/>
                                        <p:tgtEl>
                                          <p:spTgt spid="45"/>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heel(1)">
                                      <p:cBhvr>
                                        <p:cTn id="15" dur="500"/>
                                        <p:tgtEl>
                                          <p:spTgt spid="4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heel(1)">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484415" y="1318161"/>
            <a:ext cx="9915897" cy="5260769"/>
          </a:xfrm>
          <a:prstGeom prst="rect">
            <a:avLst/>
          </a:prstGeom>
          <a:noFill/>
          <a:ln>
            <a:solidFill>
              <a:srgbClr val="00B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 name="矩形 1"/>
          <p:cNvSpPr/>
          <p:nvPr/>
        </p:nvSpPr>
        <p:spPr>
          <a:xfrm>
            <a:off x="2094020" y="275501"/>
            <a:ext cx="6186309" cy="646331"/>
          </a:xfrm>
          <a:prstGeom prst="rect">
            <a:avLst/>
          </a:prstGeom>
        </p:spPr>
        <p:txBody>
          <a:bodyPr wrap="none">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加快成品油质量升级工作方案</a:t>
            </a:r>
          </a:p>
        </p:txBody>
      </p:sp>
      <p:pic>
        <p:nvPicPr>
          <p:cNvPr id="4098" name="Picture 2" descr="E:\pollution\fuel-1596622_960_720.jpg"/>
          <p:cNvPicPr>
            <a:picLocks noChangeAspect="1" noChangeArrowheads="1"/>
          </p:cNvPicPr>
          <p:nvPr/>
        </p:nvPicPr>
        <p:blipFill rotWithShape="1">
          <a:blip r:embed="rId2">
            <a:extLst>
              <a:ext uri="{28A0092B-C50C-407E-A947-70E740481C1C}">
                <a14:useLocalDpi xmlns:a14="http://schemas.microsoft.com/office/drawing/2010/main" val="0"/>
              </a:ext>
            </a:extLst>
          </a:blip>
          <a:srcRect l="6182" r="6416"/>
          <a:stretch/>
        </p:blipFill>
        <p:spPr bwMode="auto">
          <a:xfrm>
            <a:off x="740229" y="2191457"/>
            <a:ext cx="4365172" cy="331915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134853" y="1672324"/>
            <a:ext cx="4703491" cy="584775"/>
          </a:xfrm>
          <a:prstGeom prst="rect">
            <a:avLst/>
          </a:prstGeom>
        </p:spPr>
        <p:txBody>
          <a:bodyPr wrap="square">
            <a:spAutoFit/>
          </a:bodyPr>
          <a:lstStyle/>
          <a:p>
            <a:pPr lvl="0"/>
            <a:r>
              <a:rPr lang="en-US" altLang="zh-CN" sz="1600" dirty="0">
                <a:latin typeface="微软雅黑" panose="020B0503020204020204" pitchFamily="34" charset="-122"/>
                <a:ea typeface="微软雅黑" panose="020B0503020204020204" pitchFamily="34" charset="-122"/>
              </a:rPr>
              <a:t>2016</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日起，东部地区全面供应符合国</a:t>
            </a:r>
            <a:r>
              <a:rPr lang="en-US" altLang="zh-CN" sz="1600" dirty="0">
                <a:latin typeface="微软雅黑" panose="020B0503020204020204" pitchFamily="34" charset="-122"/>
                <a:ea typeface="微软雅黑" panose="020B0503020204020204" pitchFamily="34" charset="-122"/>
              </a:rPr>
              <a:t>Ⅴ</a:t>
            </a:r>
            <a:r>
              <a:rPr lang="zh-CN" altLang="zh-CN" sz="1600" dirty="0">
                <a:latin typeface="微软雅黑" panose="020B0503020204020204" pitchFamily="34" charset="-122"/>
                <a:ea typeface="微软雅黑" panose="020B0503020204020204" pitchFamily="34" charset="-122"/>
              </a:rPr>
              <a:t>标准的车用汽油、柴油</a:t>
            </a:r>
            <a:r>
              <a:rPr lang="zh-CN" altLang="en-US" sz="1600"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
        <p:nvSpPr>
          <p:cNvPr id="6" name="矩形 5"/>
          <p:cNvSpPr/>
          <p:nvPr/>
        </p:nvSpPr>
        <p:spPr>
          <a:xfrm>
            <a:off x="6149572" y="3324486"/>
            <a:ext cx="4688772" cy="584775"/>
          </a:xfrm>
          <a:prstGeom prst="rect">
            <a:avLst/>
          </a:prstGeom>
        </p:spPr>
        <p:txBody>
          <a:bodyPr wrap="square">
            <a:spAutoFit/>
          </a:bodyPr>
          <a:lstStyle/>
          <a:p>
            <a:pPr lvl="0"/>
            <a:r>
              <a:rPr lang="en-US" altLang="zh-CN" sz="1600" dirty="0">
                <a:latin typeface="微软雅黑" panose="020B0503020204020204" pitchFamily="34" charset="-122"/>
                <a:ea typeface="微软雅黑" panose="020B0503020204020204" pitchFamily="34" charset="-122"/>
              </a:rPr>
              <a:t>2017</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日起，全国全面供应符合国</a:t>
            </a:r>
            <a:r>
              <a:rPr lang="en-US" altLang="zh-CN" sz="1600" dirty="0">
                <a:latin typeface="微软雅黑" panose="020B0503020204020204" pitchFamily="34" charset="-122"/>
                <a:ea typeface="微软雅黑" panose="020B0503020204020204" pitchFamily="34" charset="-122"/>
              </a:rPr>
              <a:t>Ⅴ</a:t>
            </a:r>
            <a:r>
              <a:rPr lang="zh-CN" altLang="zh-CN" sz="1600" dirty="0">
                <a:latin typeface="微软雅黑" panose="020B0503020204020204" pitchFamily="34" charset="-122"/>
                <a:ea typeface="微软雅黑" panose="020B0503020204020204" pitchFamily="34" charset="-122"/>
              </a:rPr>
              <a:t>标准的车用汽、柴油</a:t>
            </a:r>
            <a:r>
              <a:rPr lang="zh-CN" altLang="en-US" sz="1600"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
        <p:nvSpPr>
          <p:cNvPr id="7" name="矩形 6"/>
          <p:cNvSpPr/>
          <p:nvPr/>
        </p:nvSpPr>
        <p:spPr>
          <a:xfrm>
            <a:off x="6149572" y="2498405"/>
            <a:ext cx="4688772" cy="584775"/>
          </a:xfrm>
          <a:prstGeom prst="rect">
            <a:avLst/>
          </a:prstGeom>
        </p:spPr>
        <p:txBody>
          <a:bodyPr wrap="square">
            <a:spAutoFit/>
          </a:bodyPr>
          <a:lstStyle/>
          <a:p>
            <a:pPr lvl="0"/>
            <a:r>
              <a:rPr lang="en-US" altLang="zh-CN" sz="1600" dirty="0">
                <a:latin typeface="微软雅黑" panose="020B0503020204020204" pitchFamily="34" charset="-122"/>
                <a:ea typeface="微软雅黑" panose="020B0503020204020204" pitchFamily="34" charset="-122"/>
              </a:rPr>
              <a:t>2016</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日起，开始在东部地区重点城市供应与国</a:t>
            </a:r>
            <a:r>
              <a:rPr lang="en-US" altLang="zh-CN" sz="1600" dirty="0">
                <a:latin typeface="微软雅黑" panose="020B0503020204020204" pitchFamily="34" charset="-122"/>
                <a:ea typeface="微软雅黑" panose="020B0503020204020204" pitchFamily="34" charset="-122"/>
              </a:rPr>
              <a:t>Ⅳ</a:t>
            </a:r>
            <a:r>
              <a:rPr lang="zh-CN" altLang="zh-CN" sz="1600" dirty="0">
                <a:latin typeface="微软雅黑" panose="020B0503020204020204" pitchFamily="34" charset="-122"/>
                <a:ea typeface="微软雅黑" panose="020B0503020204020204" pitchFamily="34" charset="-122"/>
              </a:rPr>
              <a:t>标准车用柴油相同硫含量的普通柴油；</a:t>
            </a:r>
          </a:p>
        </p:txBody>
      </p:sp>
      <p:sp>
        <p:nvSpPr>
          <p:cNvPr id="8" name="矩形 7"/>
          <p:cNvSpPr/>
          <p:nvPr/>
        </p:nvSpPr>
        <p:spPr>
          <a:xfrm>
            <a:off x="6149571" y="4228790"/>
            <a:ext cx="4688773" cy="338554"/>
          </a:xfrm>
          <a:prstGeom prst="rect">
            <a:avLst/>
          </a:prstGeom>
        </p:spPr>
        <p:txBody>
          <a:bodyPr wrap="square">
            <a:spAutoFit/>
          </a:bodyPr>
          <a:lstStyle/>
          <a:p>
            <a:pPr lvl="0"/>
            <a:r>
              <a:rPr lang="en-US" altLang="zh-CN" sz="1600" dirty="0">
                <a:latin typeface="微软雅黑" panose="020B0503020204020204" pitchFamily="34" charset="-122"/>
                <a:ea typeface="微软雅黑" panose="020B0503020204020204" pitchFamily="34" charset="-122"/>
              </a:rPr>
              <a:t>2017</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7</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日，全国全面供应国</a:t>
            </a:r>
            <a:r>
              <a:rPr lang="en-US" altLang="zh-CN" sz="1600" dirty="0">
                <a:latin typeface="微软雅黑" panose="020B0503020204020204" pitchFamily="34" charset="-122"/>
                <a:ea typeface="微软雅黑" panose="020B0503020204020204" pitchFamily="34" charset="-122"/>
              </a:rPr>
              <a:t>Ⅳ</a:t>
            </a:r>
            <a:r>
              <a:rPr lang="zh-CN" altLang="zh-CN" sz="1600" dirty="0">
                <a:latin typeface="微软雅黑" panose="020B0503020204020204" pitchFamily="34" charset="-122"/>
                <a:ea typeface="微软雅黑" panose="020B0503020204020204" pitchFamily="34" charset="-122"/>
              </a:rPr>
              <a:t>标准普通柴油；</a:t>
            </a:r>
          </a:p>
        </p:txBody>
      </p:sp>
      <p:sp>
        <p:nvSpPr>
          <p:cNvPr id="9" name="矩形 8"/>
          <p:cNvSpPr/>
          <p:nvPr/>
        </p:nvSpPr>
        <p:spPr>
          <a:xfrm>
            <a:off x="6149572" y="5026572"/>
            <a:ext cx="4688772" cy="584775"/>
          </a:xfrm>
          <a:prstGeom prst="rect">
            <a:avLst/>
          </a:prstGeom>
        </p:spPr>
        <p:txBody>
          <a:bodyPr wrap="square">
            <a:spAutoFit/>
          </a:bodyPr>
          <a:lstStyle/>
          <a:p>
            <a:pPr lvl="0"/>
            <a:r>
              <a:rPr lang="en-US" altLang="zh-CN" sz="1600" dirty="0">
                <a:latin typeface="微软雅黑" panose="020B0503020204020204" pitchFamily="34" charset="-122"/>
                <a:ea typeface="微软雅黑" panose="020B0503020204020204" pitchFamily="34" charset="-122"/>
              </a:rPr>
              <a:t>2018</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日起，全国供应与国</a:t>
            </a:r>
            <a:r>
              <a:rPr lang="en-US" altLang="zh-CN" sz="1600" dirty="0">
                <a:latin typeface="微软雅黑" panose="020B0503020204020204" pitchFamily="34" charset="-122"/>
                <a:ea typeface="微软雅黑" panose="020B0503020204020204" pitchFamily="34" charset="-122"/>
              </a:rPr>
              <a:t>Ⅴ</a:t>
            </a:r>
            <a:r>
              <a:rPr lang="zh-CN" altLang="zh-CN" sz="1600" dirty="0">
                <a:latin typeface="微软雅黑" panose="020B0503020204020204" pitchFamily="34" charset="-122"/>
                <a:ea typeface="微软雅黑" panose="020B0503020204020204" pitchFamily="34" charset="-122"/>
              </a:rPr>
              <a:t>标准车用柴油相同硫含量的普通柴油</a:t>
            </a:r>
            <a:r>
              <a:rPr lang="zh-CN" altLang="en-US" sz="1600"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
        <p:nvSpPr>
          <p:cNvPr id="10" name="矩形 9"/>
          <p:cNvSpPr/>
          <p:nvPr/>
        </p:nvSpPr>
        <p:spPr>
          <a:xfrm>
            <a:off x="6149572" y="5824354"/>
            <a:ext cx="4688772" cy="584775"/>
          </a:xfrm>
          <a:prstGeom prst="rect">
            <a:avLst/>
          </a:prstGeom>
        </p:spPr>
        <p:txBody>
          <a:bodyPr wrap="square">
            <a:spAutoFit/>
          </a:bodyPr>
          <a:lstStyle/>
          <a:p>
            <a:pPr lvl="0"/>
            <a:r>
              <a:rPr lang="zh-CN" altLang="en-US" sz="1600" dirty="0">
                <a:latin typeface="微软雅黑" panose="020B0503020204020204" pitchFamily="34" charset="-122"/>
                <a:ea typeface="微软雅黑" panose="020B0503020204020204" pitchFamily="34" charset="-122"/>
              </a:rPr>
              <a:t>推动炼油企业加快升级，相应同步完成产品的质量升级。</a:t>
            </a:r>
          </a:p>
        </p:txBody>
      </p:sp>
      <p:cxnSp>
        <p:nvCxnSpPr>
          <p:cNvPr id="13" name="直接连接符 12"/>
          <p:cNvCxnSpPr/>
          <p:nvPr/>
        </p:nvCxnSpPr>
        <p:spPr>
          <a:xfrm>
            <a:off x="5851278" y="1512446"/>
            <a:ext cx="0" cy="4852728"/>
          </a:xfrm>
          <a:prstGeom prst="line">
            <a:avLst/>
          </a:prstGeom>
          <a:ln w="9525">
            <a:solidFill>
              <a:srgbClr val="00A84C"/>
            </a:solidFill>
          </a:ln>
        </p:spPr>
        <p:style>
          <a:lnRef idx="1">
            <a:schemeClr val="accent1"/>
          </a:lnRef>
          <a:fillRef idx="0">
            <a:schemeClr val="accent1"/>
          </a:fillRef>
          <a:effectRef idx="0">
            <a:schemeClr val="accent1"/>
          </a:effectRef>
          <a:fontRef idx="minor">
            <a:schemeClr val="tx1"/>
          </a:fontRef>
        </p:style>
      </p:cxnSp>
      <p:sp>
        <p:nvSpPr>
          <p:cNvPr id="15" name="椭圆 14"/>
          <p:cNvSpPr>
            <a:spLocks noChangeAspect="1"/>
          </p:cNvSpPr>
          <p:nvPr/>
        </p:nvSpPr>
        <p:spPr>
          <a:xfrm>
            <a:off x="5804820" y="1757548"/>
            <a:ext cx="108000" cy="108000"/>
          </a:xfrm>
          <a:prstGeom prst="ellipse">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椭圆 16"/>
          <p:cNvSpPr>
            <a:spLocks noChangeAspect="1"/>
          </p:cNvSpPr>
          <p:nvPr/>
        </p:nvSpPr>
        <p:spPr>
          <a:xfrm>
            <a:off x="5791959" y="2586823"/>
            <a:ext cx="108000" cy="108000"/>
          </a:xfrm>
          <a:prstGeom prst="ellipse">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椭圆 17"/>
          <p:cNvSpPr>
            <a:spLocks noChangeAspect="1"/>
          </p:cNvSpPr>
          <p:nvPr/>
        </p:nvSpPr>
        <p:spPr>
          <a:xfrm>
            <a:off x="5799816" y="3416098"/>
            <a:ext cx="108000" cy="108000"/>
          </a:xfrm>
          <a:prstGeom prst="ellipse">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椭圆 18"/>
          <p:cNvSpPr>
            <a:spLocks noChangeAspect="1"/>
          </p:cNvSpPr>
          <p:nvPr/>
        </p:nvSpPr>
        <p:spPr>
          <a:xfrm>
            <a:off x="5799884" y="4358377"/>
            <a:ext cx="108000" cy="108000"/>
          </a:xfrm>
          <a:prstGeom prst="ellipse">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 name="椭圆 15"/>
          <p:cNvSpPr>
            <a:spLocks noChangeAspect="1"/>
          </p:cNvSpPr>
          <p:nvPr/>
        </p:nvSpPr>
        <p:spPr>
          <a:xfrm>
            <a:off x="5799952" y="5134023"/>
            <a:ext cx="108000" cy="108000"/>
          </a:xfrm>
          <a:prstGeom prst="ellipse">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 name="椭圆 19"/>
          <p:cNvSpPr>
            <a:spLocks noChangeAspect="1"/>
          </p:cNvSpPr>
          <p:nvPr/>
        </p:nvSpPr>
        <p:spPr>
          <a:xfrm>
            <a:off x="5805766" y="5927673"/>
            <a:ext cx="108000" cy="108000"/>
          </a:xfrm>
          <a:prstGeom prst="ellipse">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extLst>
      <p:ext uri="{BB962C8B-B14F-4D97-AF65-F5344CB8AC3E}">
        <p14:creationId xmlns:p14="http://schemas.microsoft.com/office/powerpoint/2010/main" val="17885008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4026" y="1760255"/>
            <a:ext cx="10257692" cy="1830353"/>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782932" y="1298031"/>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
          <p:cNvSpPr txBox="1">
            <a:spLocks noChangeArrowheads="1"/>
          </p:cNvSpPr>
          <p:nvPr/>
        </p:nvSpPr>
        <p:spPr bwMode="auto">
          <a:xfrm>
            <a:off x="870020" y="2210562"/>
            <a:ext cx="9688286" cy="149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总量减排促进结构调整倒逼机制没有形成，部分污染重、排放量大、工业增加值低的小炼油厂、小化工厂等落后生产能力关停力度不够</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石化行业锅炉数量较多、规模偏小。每家企业均配套多台锅炉，以燃煤锅炉为主，治理难度大</a:t>
            </a:r>
          </a:p>
          <a:p>
            <a:pPr>
              <a:lnSpc>
                <a:spcPct val="130000"/>
              </a:lnSpc>
              <a:spcBef>
                <a:spcPct val="0"/>
              </a:spcBef>
              <a:buNone/>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TextBox 5"/>
          <p:cNvSpPr txBox="1">
            <a:spLocks noChangeArrowheads="1"/>
          </p:cNvSpPr>
          <p:nvPr/>
        </p:nvSpPr>
        <p:spPr bwMode="auto">
          <a:xfrm>
            <a:off x="814750" y="4971567"/>
            <a:ext cx="9492343" cy="106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新的火电厂排放标准于</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2014</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年</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7</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月</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日起全面实施，新的锅炉排放标准于</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2015</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年</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10</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月</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日起全面执行，石油炼制和石油化工排放标准</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2017</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年</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7</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月</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日将全面执行。目前锅炉超标排放问题仍较突出，要达到新标准，改造压力巨大</a:t>
            </a:r>
          </a:p>
        </p:txBody>
      </p:sp>
      <p:sp>
        <p:nvSpPr>
          <p:cNvPr id="8" name="矩形 7"/>
          <p:cNvSpPr/>
          <p:nvPr/>
        </p:nvSpPr>
        <p:spPr>
          <a:xfrm>
            <a:off x="664026" y="4574959"/>
            <a:ext cx="10257692" cy="164123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782932" y="4112734"/>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01838" y="4253873"/>
            <a:ext cx="2646878" cy="461665"/>
          </a:xfrm>
          <a:prstGeom prst="rect">
            <a:avLst/>
          </a:prstGeom>
        </p:spPr>
        <p:txBody>
          <a:bodyPr wrap="none">
            <a:spAutoFit/>
          </a:bodyPr>
          <a:lstStyle/>
          <a:p>
            <a:pPr>
              <a:spcBef>
                <a:spcPct val="0"/>
              </a:spcBef>
            </a:pP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超标排放问题突出</a:t>
            </a:r>
          </a:p>
        </p:txBody>
      </p:sp>
      <p:sp>
        <p:nvSpPr>
          <p:cNvPr id="11" name="矩形 10"/>
          <p:cNvSpPr/>
          <p:nvPr/>
        </p:nvSpPr>
        <p:spPr>
          <a:xfrm>
            <a:off x="950463" y="1427811"/>
            <a:ext cx="264687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结构调整亟待加强</a:t>
            </a:r>
          </a:p>
        </p:txBody>
      </p:sp>
      <p:sp>
        <p:nvSpPr>
          <p:cNvPr id="12" name="标题 1"/>
          <p:cNvSpPr txBox="1">
            <a:spLocks/>
          </p:cNvSpPr>
          <p:nvPr/>
        </p:nvSpPr>
        <p:spPr>
          <a:xfrm>
            <a:off x="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cs typeface="+mn-cs"/>
              </a:rPr>
              <a:t>存在问题</a:t>
            </a:r>
            <a:r>
              <a:rPr lang="en-US" altLang="zh-CN" sz="3600" dirty="0">
                <a:latin typeface="微软雅黑" panose="020B0503020204020204" pitchFamily="34" charset="-122"/>
                <a:ea typeface="微软雅黑" panose="020B0503020204020204" pitchFamily="34" charset="-122"/>
                <a:cs typeface="+mn-cs"/>
              </a:rPr>
              <a:t>-</a:t>
            </a:r>
            <a:r>
              <a:rPr lang="zh-CN" altLang="en-US" sz="3600" dirty="0">
                <a:latin typeface="微软雅黑" panose="020B0503020204020204" pitchFamily="34" charset="-122"/>
                <a:ea typeface="微软雅黑" panose="020B0503020204020204" pitchFamily="34" charset="-122"/>
                <a:cs typeface="+mn-cs"/>
              </a:rPr>
              <a:t>其他</a:t>
            </a:r>
          </a:p>
        </p:txBody>
      </p:sp>
    </p:spTree>
    <p:extLst>
      <p:ext uri="{BB962C8B-B14F-4D97-AF65-F5344CB8AC3E}">
        <p14:creationId xmlns:p14="http://schemas.microsoft.com/office/powerpoint/2010/main" val="21000946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4026" y="1677464"/>
            <a:ext cx="10257692" cy="24699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782932" y="1215239"/>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
          <p:cNvSpPr txBox="1">
            <a:spLocks noChangeArrowheads="1"/>
          </p:cNvSpPr>
          <p:nvPr/>
        </p:nvSpPr>
        <p:spPr bwMode="auto">
          <a:xfrm>
            <a:off x="859134" y="2084915"/>
            <a:ext cx="9688286" cy="221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气化炉倒炉排放（</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1-2</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月倒炉一次）。气化炉开车从投煤至达到变换气进气要求约需</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4-8</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小时，约有占正常工况</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50%</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的原料气去火炬</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变换工序原始开车时自催化剂升温、硫化到正常运行每次</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72</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小时，硫化阶段约有</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8</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小时排放硫化废气，送入火炬系统燃烧后高空排放</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停车排放  负荷不足，或变换和低温甲醇洗不具备条件，点火炬排放</a:t>
            </a:r>
          </a:p>
          <a:p>
            <a:pPr>
              <a:lnSpc>
                <a:spcPct val="130000"/>
              </a:lnSpc>
              <a:spcBef>
                <a:spcPct val="0"/>
              </a:spcBef>
              <a:buNone/>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950463" y="1345019"/>
            <a:ext cx="449353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煤化工行业非正常排放情况突出</a:t>
            </a:r>
          </a:p>
        </p:txBody>
      </p:sp>
      <p:sp>
        <p:nvSpPr>
          <p:cNvPr id="12" name="标题 1"/>
          <p:cNvSpPr txBox="1">
            <a:spLocks/>
          </p:cNvSpPr>
          <p:nvPr/>
        </p:nvSpPr>
        <p:spPr>
          <a:xfrm>
            <a:off x="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cs typeface="+mn-cs"/>
              </a:rPr>
              <a:t>存在问题</a:t>
            </a:r>
            <a:r>
              <a:rPr lang="en-US" altLang="zh-CN" sz="3600" dirty="0">
                <a:latin typeface="微软雅黑" panose="020B0503020204020204" pitchFamily="34" charset="-122"/>
                <a:ea typeface="微软雅黑" panose="020B0503020204020204" pitchFamily="34" charset="-122"/>
                <a:cs typeface="+mn-cs"/>
              </a:rPr>
              <a:t>-</a:t>
            </a:r>
            <a:r>
              <a:rPr lang="zh-CN" altLang="en-US" sz="3600" dirty="0">
                <a:latin typeface="微软雅黑" panose="020B0503020204020204" pitchFamily="34" charset="-122"/>
                <a:ea typeface="微软雅黑" panose="020B0503020204020204" pitchFamily="34" charset="-122"/>
                <a:cs typeface="+mn-cs"/>
              </a:rPr>
              <a:t>其他</a:t>
            </a:r>
          </a:p>
        </p:txBody>
      </p:sp>
      <p:sp>
        <p:nvSpPr>
          <p:cNvPr id="13" name="矩形 12"/>
          <p:cNvSpPr/>
          <p:nvPr/>
        </p:nvSpPr>
        <p:spPr>
          <a:xfrm>
            <a:off x="664025" y="4905862"/>
            <a:ext cx="10257692" cy="1810257"/>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782931" y="4443638"/>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a:spLocks noChangeArrowheads="1"/>
          </p:cNvSpPr>
          <p:nvPr/>
        </p:nvSpPr>
        <p:spPr bwMode="auto">
          <a:xfrm>
            <a:off x="859133" y="5378798"/>
            <a:ext cx="9688286" cy="117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克劳斯停运或</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H2S</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浓度低的情况（设计为</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30%</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左右），低负荷运行时即会导致这种情况</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全厂设备出现问题，如断电，重新开启恢复时部分管道排放和重启后到正常运行时都要点火炬</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硫回收装置不正常运行，酸性气体引入到火炬系统点火排放</a:t>
            </a:r>
          </a:p>
        </p:txBody>
      </p:sp>
      <p:sp>
        <p:nvSpPr>
          <p:cNvPr id="16" name="矩形 15"/>
          <p:cNvSpPr/>
          <p:nvPr/>
        </p:nvSpPr>
        <p:spPr>
          <a:xfrm>
            <a:off x="950462" y="4573418"/>
            <a:ext cx="2954655"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非正常排放情况突出</a:t>
            </a:r>
          </a:p>
        </p:txBody>
      </p:sp>
    </p:spTree>
    <p:extLst>
      <p:ext uri="{BB962C8B-B14F-4D97-AF65-F5344CB8AC3E}">
        <p14:creationId xmlns:p14="http://schemas.microsoft.com/office/powerpoint/2010/main" val="18406384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4026" y="2304543"/>
            <a:ext cx="10257692" cy="2202143"/>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782932" y="1842319"/>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
          <p:cNvSpPr txBox="1">
            <a:spLocks noChangeArrowheads="1"/>
          </p:cNvSpPr>
          <p:nvPr/>
        </p:nvSpPr>
        <p:spPr bwMode="auto">
          <a:xfrm>
            <a:off x="859134" y="2777479"/>
            <a:ext cx="9688286" cy="149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一般石化企业仅自备电厂和污水处理站属于国控源，催化裂化、硫磺回收、燃煤锅炉、加热炉等装置监管力度不够，未安装烟气在线监测设备，或未与地方环保部门联网，或未连入中控系统</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部分在线监测设备安装不规范，如部分在线监测设备安装在净烟道，旁路未监控</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部分在线监测设备运行维护不到位，测量不准确，现场调研发现有的相差</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10</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倍</a:t>
            </a:r>
          </a:p>
        </p:txBody>
      </p:sp>
      <p:sp>
        <p:nvSpPr>
          <p:cNvPr id="11" name="矩形 10"/>
          <p:cNvSpPr/>
          <p:nvPr/>
        </p:nvSpPr>
        <p:spPr>
          <a:xfrm>
            <a:off x="950463" y="1972099"/>
            <a:ext cx="3877985"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烟气在线监测能力亟待加强</a:t>
            </a:r>
          </a:p>
        </p:txBody>
      </p:sp>
      <p:sp>
        <p:nvSpPr>
          <p:cNvPr id="12" name="标题 1"/>
          <p:cNvSpPr txBox="1">
            <a:spLocks/>
          </p:cNvSpPr>
          <p:nvPr/>
        </p:nvSpPr>
        <p:spPr>
          <a:xfrm>
            <a:off x="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cs typeface="+mn-cs"/>
              </a:rPr>
              <a:t>存在问题</a:t>
            </a:r>
            <a:r>
              <a:rPr lang="en-US" altLang="zh-CN" sz="3600" dirty="0">
                <a:latin typeface="微软雅黑" panose="020B0503020204020204" pitchFamily="34" charset="-122"/>
                <a:ea typeface="微软雅黑" panose="020B0503020204020204" pitchFamily="34" charset="-122"/>
                <a:cs typeface="+mn-cs"/>
              </a:rPr>
              <a:t>-</a:t>
            </a:r>
            <a:r>
              <a:rPr lang="zh-CN" altLang="en-US" sz="3600" dirty="0">
                <a:latin typeface="微软雅黑" panose="020B0503020204020204" pitchFamily="34" charset="-122"/>
                <a:ea typeface="微软雅黑" panose="020B0503020204020204" pitchFamily="34" charset="-122"/>
                <a:cs typeface="+mn-cs"/>
              </a:rPr>
              <a:t>其他</a:t>
            </a:r>
          </a:p>
        </p:txBody>
      </p:sp>
    </p:spTree>
    <p:extLst>
      <p:ext uri="{BB962C8B-B14F-4D97-AF65-F5344CB8AC3E}">
        <p14:creationId xmlns:p14="http://schemas.microsoft.com/office/powerpoint/2010/main" val="629439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4026" y="2304543"/>
            <a:ext cx="10257692" cy="2855286"/>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782932" y="1842319"/>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
          <p:cNvSpPr txBox="1">
            <a:spLocks noChangeArrowheads="1"/>
          </p:cNvSpPr>
          <p:nvPr/>
        </p:nvSpPr>
        <p:spPr bwMode="auto">
          <a:xfrm>
            <a:off x="859134" y="2777479"/>
            <a:ext cx="9688286" cy="216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部分催化裂化装置脱硫净烟气直接从脱硫塔顶排放，原烟囱作为旁路使用，旁路密封不严，部分烟气从原烟囱排放</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旁路烟道挡板门未采用电动装置启停，未将密封风机电流、旁路烟道开启度等信号接入</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DCS</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，无法判断运行中旁路情况</a:t>
            </a:r>
          </a:p>
          <a:p>
            <a:pPr marL="285750" indent="-285750">
              <a:lnSpc>
                <a:spcPct val="130000"/>
              </a:lnSpc>
              <a:spcBef>
                <a:spcPct val="0"/>
              </a:spcBef>
              <a:spcAft>
                <a:spcPts val="600"/>
              </a:spcAft>
              <a:buFont typeface="Wingdings" panose="05000000000000000000" pitchFamily="2" charset="2"/>
              <a:buChar char="u"/>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DCS</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必须储存环保设施运行及</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CEMS</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主要参数的历史数据，并实现在同一画面内调阅多个参数的历史趋势曲线，相关历史数据保存一年以上</a:t>
            </a:r>
          </a:p>
        </p:txBody>
      </p:sp>
      <p:sp>
        <p:nvSpPr>
          <p:cNvPr id="11" name="矩形 10"/>
          <p:cNvSpPr/>
          <p:nvPr/>
        </p:nvSpPr>
        <p:spPr>
          <a:xfrm>
            <a:off x="950463" y="1972099"/>
            <a:ext cx="266771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加强</a:t>
            </a:r>
            <a:r>
              <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DCS</a:t>
            </a: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运行监管</a:t>
            </a:r>
          </a:p>
        </p:txBody>
      </p:sp>
      <p:sp>
        <p:nvSpPr>
          <p:cNvPr id="12" name="标题 1"/>
          <p:cNvSpPr txBox="1">
            <a:spLocks/>
          </p:cNvSpPr>
          <p:nvPr/>
        </p:nvSpPr>
        <p:spPr>
          <a:xfrm>
            <a:off x="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cs typeface="+mn-cs"/>
              </a:rPr>
              <a:t>存在问题</a:t>
            </a:r>
            <a:r>
              <a:rPr lang="en-US" altLang="zh-CN" sz="3600" dirty="0">
                <a:latin typeface="微软雅黑" panose="020B0503020204020204" pitchFamily="34" charset="-122"/>
                <a:ea typeface="微软雅黑" panose="020B0503020204020204" pitchFamily="34" charset="-122"/>
                <a:cs typeface="+mn-cs"/>
              </a:rPr>
              <a:t>-</a:t>
            </a:r>
            <a:r>
              <a:rPr lang="zh-CN" altLang="en-US" sz="3600" dirty="0">
                <a:latin typeface="微软雅黑" panose="020B0503020204020204" pitchFamily="34" charset="-122"/>
                <a:ea typeface="微软雅黑" panose="020B0503020204020204" pitchFamily="34" charset="-122"/>
                <a:cs typeface="+mn-cs"/>
              </a:rPr>
              <a:t>其他</a:t>
            </a:r>
          </a:p>
        </p:txBody>
      </p:sp>
    </p:spTree>
    <p:extLst>
      <p:ext uri="{BB962C8B-B14F-4D97-AF65-F5344CB8AC3E}">
        <p14:creationId xmlns:p14="http://schemas.microsoft.com/office/powerpoint/2010/main" val="38963330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4026" y="2304543"/>
            <a:ext cx="10257692" cy="222391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782932" y="1842319"/>
            <a:ext cx="9063613" cy="723482"/>
          </a:xfrm>
          <a:prstGeom prst="round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
          <p:cNvSpPr txBox="1">
            <a:spLocks noChangeArrowheads="1"/>
          </p:cNvSpPr>
          <p:nvPr/>
        </p:nvSpPr>
        <p:spPr bwMode="auto">
          <a:xfrm>
            <a:off x="859134" y="2777479"/>
            <a:ext cx="9688286" cy="15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建立完善污染治理设施运行管理台账</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按日详细记录主要设备、环保设施和</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CEMS</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运行维护情况，并归档管理</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台账资料要真实、详尽，做到有据可查</a:t>
            </a:r>
          </a:p>
          <a:p>
            <a:pPr marL="285750" indent="-285750">
              <a:lnSpc>
                <a:spcPct val="130000"/>
              </a:lnSpc>
              <a:spcBef>
                <a:spcPct val="0"/>
              </a:spcBef>
              <a:spcAft>
                <a:spcPts val="600"/>
              </a:spcAft>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对污染物排放量大的要安装污染治理设施中控系统，对主要生产设备的运行状况进行实时监控</a:t>
            </a:r>
          </a:p>
        </p:txBody>
      </p:sp>
      <p:sp>
        <p:nvSpPr>
          <p:cNvPr id="11" name="矩形 10"/>
          <p:cNvSpPr/>
          <p:nvPr/>
        </p:nvSpPr>
        <p:spPr>
          <a:xfrm>
            <a:off x="950463" y="1972099"/>
            <a:ext cx="172354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台账不完善</a:t>
            </a:r>
          </a:p>
        </p:txBody>
      </p:sp>
      <p:sp>
        <p:nvSpPr>
          <p:cNvPr id="12" name="标题 1"/>
          <p:cNvSpPr txBox="1">
            <a:spLocks/>
          </p:cNvSpPr>
          <p:nvPr/>
        </p:nvSpPr>
        <p:spPr>
          <a:xfrm>
            <a:off x="0" y="221551"/>
            <a:ext cx="7467600" cy="706437"/>
          </a:xfrm>
          <a:prstGeom prst="rect">
            <a:avLst/>
          </a:prstGeom>
        </p:spPr>
        <p:txBody>
          <a:bodyPr anchor="b">
            <a:normAutofit/>
          </a:bodyPr>
          <a:lstStyle>
            <a:defPPr>
              <a:defRPr lang="zh-CN"/>
            </a:defPPr>
            <a:lvl1pPr>
              <a:defRPr sz="3200" b="1" cap="small">
                <a:solidFill>
                  <a:schemeClr val="bg1"/>
                </a:solidFill>
                <a:latin typeface="黑体" panose="02010609060101010101" pitchFamily="49" charset="-122"/>
                <a:ea typeface="黑体" panose="02010609060101010101" pitchFamily="49" charset="-122"/>
                <a:cs typeface="华文楷体"/>
              </a:defRPr>
            </a:lvl1pPr>
            <a:lvl2pPr>
              <a:defRPr sz="3000">
                <a:solidFill>
                  <a:schemeClr val="tx2"/>
                </a:solidFill>
                <a:latin typeface="Century Schoolbook"/>
                <a:ea typeface="华文楷体"/>
                <a:cs typeface="华文楷体"/>
              </a:defRPr>
            </a:lvl2pPr>
            <a:lvl3pPr>
              <a:defRPr sz="3000">
                <a:solidFill>
                  <a:schemeClr val="tx2"/>
                </a:solidFill>
                <a:latin typeface="Century Schoolbook"/>
                <a:ea typeface="华文楷体"/>
                <a:cs typeface="华文楷体"/>
              </a:defRPr>
            </a:lvl3pPr>
            <a:lvl4pPr>
              <a:defRPr sz="3000">
                <a:solidFill>
                  <a:schemeClr val="tx2"/>
                </a:solidFill>
                <a:latin typeface="Century Schoolbook"/>
                <a:ea typeface="华文楷体"/>
                <a:cs typeface="华文楷体"/>
              </a:defRPr>
            </a:lvl4pPr>
            <a:lvl5pPr>
              <a:defRPr sz="3000">
                <a:solidFill>
                  <a:schemeClr val="tx2"/>
                </a:solidFill>
                <a:latin typeface="Century Schoolbook"/>
                <a:ea typeface="华文楷体"/>
                <a:cs typeface="华文楷体"/>
              </a:defRPr>
            </a:lvl5pPr>
            <a:lvl6pPr marL="457200" fontAlgn="base">
              <a:spcBef>
                <a:spcPct val="0"/>
              </a:spcBef>
              <a:spcAft>
                <a:spcPct val="0"/>
              </a:spcAft>
              <a:defRPr sz="3000">
                <a:solidFill>
                  <a:schemeClr val="tx2"/>
                </a:solidFill>
                <a:latin typeface="Century Schoolbook"/>
                <a:ea typeface="华文楷体"/>
                <a:cs typeface="华文楷体"/>
              </a:defRPr>
            </a:lvl6pPr>
            <a:lvl7pPr marL="914400" fontAlgn="base">
              <a:spcBef>
                <a:spcPct val="0"/>
              </a:spcBef>
              <a:spcAft>
                <a:spcPct val="0"/>
              </a:spcAft>
              <a:defRPr sz="3000">
                <a:solidFill>
                  <a:schemeClr val="tx2"/>
                </a:solidFill>
                <a:latin typeface="Century Schoolbook"/>
                <a:ea typeface="华文楷体"/>
                <a:cs typeface="华文楷体"/>
              </a:defRPr>
            </a:lvl7pPr>
            <a:lvl8pPr marL="1371600" fontAlgn="base">
              <a:spcBef>
                <a:spcPct val="0"/>
              </a:spcBef>
              <a:spcAft>
                <a:spcPct val="0"/>
              </a:spcAft>
              <a:defRPr sz="3000">
                <a:solidFill>
                  <a:schemeClr val="tx2"/>
                </a:solidFill>
                <a:latin typeface="Century Schoolbook"/>
                <a:ea typeface="华文楷体"/>
                <a:cs typeface="华文楷体"/>
              </a:defRPr>
            </a:lvl8pPr>
            <a:lvl9pPr marL="1828800" fontAlgn="base">
              <a:spcBef>
                <a:spcPct val="0"/>
              </a:spcBef>
              <a:spcAft>
                <a:spcPct val="0"/>
              </a:spcAft>
              <a:defRPr sz="3000">
                <a:solidFill>
                  <a:schemeClr val="tx2"/>
                </a:solidFill>
                <a:latin typeface="Century Schoolbook"/>
                <a:ea typeface="华文楷体"/>
                <a:cs typeface="华文楷体"/>
              </a:defRPr>
            </a:lvl9pPr>
          </a:lstStyle>
          <a:p>
            <a:pPr algn="ctr">
              <a:defRPr/>
            </a:pPr>
            <a:r>
              <a:rPr lang="zh-CN" altLang="en-US" sz="3600" dirty="0">
                <a:latin typeface="微软雅黑" panose="020B0503020204020204" pitchFamily="34" charset="-122"/>
                <a:ea typeface="微软雅黑" panose="020B0503020204020204" pitchFamily="34" charset="-122"/>
                <a:cs typeface="+mn-cs"/>
              </a:rPr>
              <a:t>存在问题</a:t>
            </a:r>
            <a:r>
              <a:rPr lang="en-US" altLang="zh-CN" sz="3600" dirty="0">
                <a:latin typeface="微软雅黑" panose="020B0503020204020204" pitchFamily="34" charset="-122"/>
                <a:ea typeface="微软雅黑" panose="020B0503020204020204" pitchFamily="34" charset="-122"/>
                <a:cs typeface="+mn-cs"/>
              </a:rPr>
              <a:t>-</a:t>
            </a:r>
            <a:r>
              <a:rPr lang="zh-CN" altLang="en-US" sz="3600" dirty="0">
                <a:latin typeface="微软雅黑" panose="020B0503020204020204" pitchFamily="34" charset="-122"/>
                <a:ea typeface="微软雅黑" panose="020B0503020204020204" pitchFamily="34" charset="-122"/>
                <a:cs typeface="+mn-cs"/>
              </a:rPr>
              <a:t>其他</a:t>
            </a:r>
          </a:p>
        </p:txBody>
      </p:sp>
    </p:spTree>
    <p:extLst>
      <p:ext uri="{BB962C8B-B14F-4D97-AF65-F5344CB8AC3E}">
        <p14:creationId xmlns:p14="http://schemas.microsoft.com/office/powerpoint/2010/main" val="28511723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0" y="1970314"/>
            <a:ext cx="12192000" cy="308065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547257" y="2764971"/>
            <a:ext cx="7097486" cy="1015663"/>
          </a:xfrm>
          <a:prstGeom prst="rect">
            <a:avLst/>
          </a:prstGeom>
          <a:noFill/>
        </p:spPr>
        <p:txBody>
          <a:bodyPr wrap="square" rtlCol="0">
            <a:spAutoFit/>
          </a:bodyPr>
          <a:lstStyle/>
          <a:p>
            <a:pPr algn="ctr"/>
            <a:r>
              <a:rPr lang="zh-CN" altLang="en-US" sz="6000" b="1" dirty="0">
                <a:solidFill>
                  <a:schemeClr val="accent1"/>
                </a:solidFill>
                <a:latin typeface="微软雅黑" panose="020B0503020204020204" pitchFamily="34" charset="-122"/>
                <a:ea typeface="微软雅黑" panose="020B0503020204020204" pitchFamily="34" charset="-122"/>
              </a:rPr>
              <a:t>谢谢观看</a:t>
            </a:r>
          </a:p>
        </p:txBody>
      </p:sp>
      <p:cxnSp>
        <p:nvCxnSpPr>
          <p:cNvPr id="13" name="直接连接符 12"/>
          <p:cNvCxnSpPr/>
          <p:nvPr/>
        </p:nvCxnSpPr>
        <p:spPr>
          <a:xfrm flipV="1">
            <a:off x="4522331" y="3866862"/>
            <a:ext cx="3254478" cy="0"/>
          </a:xfrm>
          <a:prstGeom prst="line">
            <a:avLst/>
          </a:prstGeom>
          <a:ln w="12700">
            <a:gradFill flip="none" rotWithShape="1">
              <a:gsLst>
                <a:gs pos="0">
                  <a:schemeClr val="accent1">
                    <a:lumMod val="40000"/>
                    <a:lumOff val="60000"/>
                  </a:schemeClr>
                </a:gs>
                <a:gs pos="51000">
                  <a:srgbClr val="4B91D1"/>
                </a:gs>
                <a:gs pos="100000">
                  <a:schemeClr val="accent1">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椭圆 9"/>
          <p:cNvSpPr>
            <a:spLocks noChangeAspect="1"/>
          </p:cNvSpPr>
          <p:nvPr/>
        </p:nvSpPr>
        <p:spPr>
          <a:xfrm>
            <a:off x="6041570" y="3813292"/>
            <a:ext cx="108000" cy="108000"/>
          </a:xfrm>
          <a:prstGeom prst="ellipse">
            <a:avLst/>
          </a:prstGeom>
          <a:solidFill>
            <a:srgbClr val="5F8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7156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a:spLocks noChangeAspect="1"/>
          </p:cNvSpPr>
          <p:nvPr/>
        </p:nvSpPr>
        <p:spPr>
          <a:xfrm>
            <a:off x="5013131" y="2905027"/>
            <a:ext cx="2376000" cy="2376000"/>
          </a:xfrm>
          <a:prstGeom prst="ellipse">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70115" y="2024742"/>
            <a:ext cx="11288486" cy="4136572"/>
          </a:xfrm>
          <a:prstGeom prst="ellipse">
            <a:avLst/>
          </a:prstGeom>
          <a:no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030540" y="275502"/>
            <a:ext cx="7109640" cy="646331"/>
          </a:xfrm>
          <a:prstGeom prst="rect">
            <a:avLst/>
          </a:prstGeom>
        </p:spPr>
        <p:txBody>
          <a:bodyPr wrap="none">
            <a:spAutoFit/>
          </a:bodyPr>
          <a:lstStyle/>
          <a:p>
            <a:pPr algn="ctr" eaLnBrk="0" hangingPunct="0">
              <a:defRPr/>
            </a:pPr>
            <a:r>
              <a:rPr lang="zh-CN" altLang="en-US" sz="3600" b="1" dirty="0">
                <a:solidFill>
                  <a:schemeClr val="bg1"/>
                </a:solidFill>
                <a:latin typeface="微软雅黑" panose="020B0503020204020204" pitchFamily="34" charset="-122"/>
                <a:ea typeface="微软雅黑" panose="020B0503020204020204" pitchFamily="34" charset="-122"/>
              </a:rPr>
              <a:t>石化企业主要大气污染物排污节点</a:t>
            </a:r>
          </a:p>
        </p:txBody>
      </p:sp>
      <p:pic>
        <p:nvPicPr>
          <p:cNvPr id="35" name="图片 34"/>
          <p:cNvPicPr>
            <a:picLocks noChangeAspect="1"/>
          </p:cNvPicPr>
          <p:nvPr/>
        </p:nvPicPr>
        <p:blipFill rotWithShape="1">
          <a:blip r:embed="rId2">
            <a:extLst>
              <a:ext uri="{28A0092B-C50C-407E-A947-70E740481C1C}">
                <a14:useLocalDpi xmlns:a14="http://schemas.microsoft.com/office/drawing/2010/main" val="0"/>
              </a:ext>
            </a:extLst>
          </a:blip>
          <a:srcRect l="27920" t="722" r="5895"/>
          <a:stretch/>
        </p:blipFill>
        <p:spPr>
          <a:xfrm>
            <a:off x="1885481" y="1228090"/>
            <a:ext cx="2376000" cy="2376000"/>
          </a:xfrm>
          <a:custGeom>
            <a:avLst/>
            <a:gdLst>
              <a:gd name="connsiteX0" fmla="*/ 1368000 w 2736000"/>
              <a:gd name="connsiteY0" fmla="*/ 0 h 2736000"/>
              <a:gd name="connsiteX1" fmla="*/ 2736000 w 2736000"/>
              <a:gd name="connsiteY1" fmla="*/ 1368000 h 2736000"/>
              <a:gd name="connsiteX2" fmla="*/ 1368000 w 2736000"/>
              <a:gd name="connsiteY2" fmla="*/ 2736000 h 2736000"/>
              <a:gd name="connsiteX3" fmla="*/ 0 w 2736000"/>
              <a:gd name="connsiteY3" fmla="*/ 1368000 h 2736000"/>
              <a:gd name="connsiteX4" fmla="*/ 1368000 w 2736000"/>
              <a:gd name="connsiteY4" fmla="*/ 0 h 27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000" h="2736000">
                <a:moveTo>
                  <a:pt x="1368000" y="0"/>
                </a:moveTo>
                <a:cubicBezTo>
                  <a:pt x="2123526" y="0"/>
                  <a:pt x="2736000" y="612474"/>
                  <a:pt x="2736000" y="1368000"/>
                </a:cubicBezTo>
                <a:cubicBezTo>
                  <a:pt x="2736000" y="2123526"/>
                  <a:pt x="2123526" y="2736000"/>
                  <a:pt x="1368000" y="2736000"/>
                </a:cubicBezTo>
                <a:cubicBezTo>
                  <a:pt x="612474" y="2736000"/>
                  <a:pt x="0" y="2123526"/>
                  <a:pt x="0" y="1368000"/>
                </a:cubicBezTo>
                <a:cubicBezTo>
                  <a:pt x="0" y="612474"/>
                  <a:pt x="612474" y="0"/>
                  <a:pt x="1368000" y="0"/>
                </a:cubicBezTo>
                <a:close/>
              </a:path>
            </a:pathLst>
          </a:custGeom>
        </p:spPr>
      </p:pic>
      <p:pic>
        <p:nvPicPr>
          <p:cNvPr id="36" name="图片 35"/>
          <p:cNvPicPr>
            <a:picLocks noChangeAspect="1"/>
          </p:cNvPicPr>
          <p:nvPr/>
        </p:nvPicPr>
        <p:blipFill rotWithShape="1">
          <a:blip r:embed="rId3">
            <a:extLst>
              <a:ext uri="{28A0092B-C50C-407E-A947-70E740481C1C}">
                <a14:useLocalDpi xmlns:a14="http://schemas.microsoft.com/office/drawing/2010/main" val="0"/>
              </a:ext>
            </a:extLst>
          </a:blip>
          <a:srcRect l="15956" t="625" r="17858" b="17025"/>
          <a:stretch/>
        </p:blipFill>
        <p:spPr>
          <a:xfrm>
            <a:off x="8100673" y="1265192"/>
            <a:ext cx="2376000" cy="2376000"/>
          </a:xfrm>
          <a:custGeom>
            <a:avLst/>
            <a:gdLst>
              <a:gd name="connsiteX0" fmla="*/ 1368000 w 2736000"/>
              <a:gd name="connsiteY0" fmla="*/ 0 h 2736000"/>
              <a:gd name="connsiteX1" fmla="*/ 2736000 w 2736000"/>
              <a:gd name="connsiteY1" fmla="*/ 1368000 h 2736000"/>
              <a:gd name="connsiteX2" fmla="*/ 1368000 w 2736000"/>
              <a:gd name="connsiteY2" fmla="*/ 2736000 h 2736000"/>
              <a:gd name="connsiteX3" fmla="*/ 0 w 2736000"/>
              <a:gd name="connsiteY3" fmla="*/ 1368000 h 2736000"/>
              <a:gd name="connsiteX4" fmla="*/ 1368000 w 2736000"/>
              <a:gd name="connsiteY4" fmla="*/ 0 h 27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000" h="2736000">
                <a:moveTo>
                  <a:pt x="1368000" y="0"/>
                </a:moveTo>
                <a:cubicBezTo>
                  <a:pt x="2123526" y="0"/>
                  <a:pt x="2736000" y="612474"/>
                  <a:pt x="2736000" y="1368000"/>
                </a:cubicBezTo>
                <a:cubicBezTo>
                  <a:pt x="2736000" y="2123526"/>
                  <a:pt x="2123526" y="2736000"/>
                  <a:pt x="1368000" y="2736000"/>
                </a:cubicBezTo>
                <a:cubicBezTo>
                  <a:pt x="612474" y="2736000"/>
                  <a:pt x="0" y="2123526"/>
                  <a:pt x="0" y="1368000"/>
                </a:cubicBezTo>
                <a:cubicBezTo>
                  <a:pt x="0" y="612474"/>
                  <a:pt x="612474" y="0"/>
                  <a:pt x="1368000" y="0"/>
                </a:cubicBezTo>
                <a:close/>
              </a:path>
            </a:pathLst>
          </a:custGeom>
        </p:spPr>
      </p:pic>
      <p:pic>
        <p:nvPicPr>
          <p:cNvPr id="33" name="图片 32"/>
          <p:cNvPicPr>
            <a:picLocks noChangeAspect="1"/>
          </p:cNvPicPr>
          <p:nvPr/>
        </p:nvPicPr>
        <p:blipFill>
          <a:blip r:embed="rId4">
            <a:extLst>
              <a:ext uri="{28A0092B-C50C-407E-A947-70E740481C1C}">
                <a14:useLocalDpi xmlns:a14="http://schemas.microsoft.com/office/drawing/2010/main" val="0"/>
              </a:ext>
            </a:extLst>
          </a:blip>
          <a:srcRect l="3638" t="214" r="22230" b="688"/>
          <a:stretch>
            <a:fillRect/>
          </a:stretch>
        </p:blipFill>
        <p:spPr>
          <a:xfrm>
            <a:off x="1856455" y="4312199"/>
            <a:ext cx="2376000" cy="2376000"/>
          </a:xfrm>
          <a:custGeom>
            <a:avLst/>
            <a:gdLst>
              <a:gd name="connsiteX0" fmla="*/ 1368000 w 2736000"/>
              <a:gd name="connsiteY0" fmla="*/ 0 h 2736000"/>
              <a:gd name="connsiteX1" fmla="*/ 2736000 w 2736000"/>
              <a:gd name="connsiteY1" fmla="*/ 1368000 h 2736000"/>
              <a:gd name="connsiteX2" fmla="*/ 1368000 w 2736000"/>
              <a:gd name="connsiteY2" fmla="*/ 2736000 h 2736000"/>
              <a:gd name="connsiteX3" fmla="*/ 0 w 2736000"/>
              <a:gd name="connsiteY3" fmla="*/ 1368000 h 2736000"/>
              <a:gd name="connsiteX4" fmla="*/ 1368000 w 2736000"/>
              <a:gd name="connsiteY4" fmla="*/ 0 h 27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000" h="2736000">
                <a:moveTo>
                  <a:pt x="1368000" y="0"/>
                </a:moveTo>
                <a:cubicBezTo>
                  <a:pt x="2123526" y="0"/>
                  <a:pt x="2736000" y="612474"/>
                  <a:pt x="2736000" y="1368000"/>
                </a:cubicBezTo>
                <a:cubicBezTo>
                  <a:pt x="2736000" y="2123526"/>
                  <a:pt x="2123526" y="2736000"/>
                  <a:pt x="1368000" y="2736000"/>
                </a:cubicBezTo>
                <a:cubicBezTo>
                  <a:pt x="612474" y="2736000"/>
                  <a:pt x="0" y="2123526"/>
                  <a:pt x="0" y="1368000"/>
                </a:cubicBezTo>
                <a:cubicBezTo>
                  <a:pt x="0" y="612474"/>
                  <a:pt x="612474" y="0"/>
                  <a:pt x="1368000" y="0"/>
                </a:cubicBezTo>
                <a:close/>
              </a:path>
            </a:pathLst>
          </a:custGeom>
        </p:spPr>
      </p:pic>
      <p:pic>
        <p:nvPicPr>
          <p:cNvPr id="37" name="图片 36"/>
          <p:cNvPicPr>
            <a:picLocks noChangeAspect="1"/>
          </p:cNvPicPr>
          <p:nvPr/>
        </p:nvPicPr>
        <p:blipFill>
          <a:blip r:embed="rId5">
            <a:extLst>
              <a:ext uri="{28A0092B-C50C-407E-A947-70E740481C1C}">
                <a14:useLocalDpi xmlns:a14="http://schemas.microsoft.com/office/drawing/2010/main" val="0"/>
              </a:ext>
            </a:extLst>
          </a:blip>
          <a:srcRect l="10781" r="15123"/>
          <a:stretch>
            <a:fillRect/>
          </a:stretch>
        </p:blipFill>
        <p:spPr>
          <a:xfrm>
            <a:off x="8158922" y="4291882"/>
            <a:ext cx="2376000" cy="2376000"/>
          </a:xfrm>
          <a:custGeom>
            <a:avLst/>
            <a:gdLst>
              <a:gd name="connsiteX0" fmla="*/ 1368000 w 2736000"/>
              <a:gd name="connsiteY0" fmla="*/ 0 h 2727739"/>
              <a:gd name="connsiteX1" fmla="*/ 2736000 w 2736000"/>
              <a:gd name="connsiteY1" fmla="*/ 1368000 h 2727739"/>
              <a:gd name="connsiteX2" fmla="*/ 1643700 w 2736000"/>
              <a:gd name="connsiteY2" fmla="*/ 2708207 h 2727739"/>
              <a:gd name="connsiteX3" fmla="*/ 1515721 w 2736000"/>
              <a:gd name="connsiteY3" fmla="*/ 2727739 h 2727739"/>
              <a:gd name="connsiteX4" fmla="*/ 1220279 w 2736000"/>
              <a:gd name="connsiteY4" fmla="*/ 2727739 h 2727739"/>
              <a:gd name="connsiteX5" fmla="*/ 1092300 w 2736000"/>
              <a:gd name="connsiteY5" fmla="*/ 2708207 h 2727739"/>
              <a:gd name="connsiteX6" fmla="*/ 0 w 2736000"/>
              <a:gd name="connsiteY6" fmla="*/ 1368000 h 2727739"/>
              <a:gd name="connsiteX7" fmla="*/ 1368000 w 2736000"/>
              <a:gd name="connsiteY7" fmla="*/ 0 h 272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6000" h="2727739">
                <a:moveTo>
                  <a:pt x="1368000" y="0"/>
                </a:moveTo>
                <a:cubicBezTo>
                  <a:pt x="2123526" y="0"/>
                  <a:pt x="2736000" y="612474"/>
                  <a:pt x="2736000" y="1368000"/>
                </a:cubicBezTo>
                <a:cubicBezTo>
                  <a:pt x="2736000" y="2029086"/>
                  <a:pt x="2267075" y="2580647"/>
                  <a:pt x="1643700" y="2708207"/>
                </a:cubicBezTo>
                <a:lnTo>
                  <a:pt x="1515721" y="2727739"/>
                </a:lnTo>
                <a:lnTo>
                  <a:pt x="1220279" y="2727739"/>
                </a:lnTo>
                <a:lnTo>
                  <a:pt x="1092300" y="2708207"/>
                </a:lnTo>
                <a:cubicBezTo>
                  <a:pt x="468925" y="2580647"/>
                  <a:pt x="0" y="2029086"/>
                  <a:pt x="0" y="1368000"/>
                </a:cubicBezTo>
                <a:cubicBezTo>
                  <a:pt x="0" y="612474"/>
                  <a:pt x="612474" y="0"/>
                  <a:pt x="1368000" y="0"/>
                </a:cubicBezTo>
                <a:close/>
              </a:path>
            </a:pathLst>
          </a:custGeom>
        </p:spPr>
      </p:pic>
      <p:pic>
        <p:nvPicPr>
          <p:cNvPr id="39" name="图片 38"/>
          <p:cNvPicPr>
            <a:picLocks noChangeAspect="1"/>
          </p:cNvPicPr>
          <p:nvPr/>
        </p:nvPicPr>
        <p:blipFill>
          <a:blip r:embed="rId6">
            <a:extLst>
              <a:ext uri="{28A0092B-C50C-407E-A947-70E740481C1C}">
                <a14:useLocalDpi xmlns:a14="http://schemas.microsoft.com/office/drawing/2010/main" val="0"/>
              </a:ext>
            </a:extLst>
          </a:blip>
          <a:srcRect r="15449"/>
          <a:stretch>
            <a:fillRect/>
          </a:stretch>
        </p:blipFill>
        <p:spPr>
          <a:xfrm>
            <a:off x="5096017" y="2977027"/>
            <a:ext cx="2232000" cy="2232000"/>
          </a:xfrm>
          <a:custGeom>
            <a:avLst/>
            <a:gdLst>
              <a:gd name="connsiteX0" fmla="*/ 1201581 w 2416039"/>
              <a:gd name="connsiteY0" fmla="*/ 0 h 2428875"/>
              <a:gd name="connsiteX1" fmla="*/ 1201621 w 2416039"/>
              <a:gd name="connsiteY1" fmla="*/ 0 h 2428875"/>
              <a:gd name="connsiteX2" fmla="*/ 1325771 w 2416039"/>
              <a:gd name="connsiteY2" fmla="*/ 6269 h 2428875"/>
              <a:gd name="connsiteX3" fmla="*/ 2416039 w 2416039"/>
              <a:gd name="connsiteY3" fmla="*/ 1214437 h 2428875"/>
              <a:gd name="connsiteX4" fmla="*/ 1201601 w 2416039"/>
              <a:gd name="connsiteY4" fmla="*/ 2428875 h 2428875"/>
              <a:gd name="connsiteX5" fmla="*/ 11836 w 2416039"/>
              <a:gd name="connsiteY5" fmla="*/ 1459189 h 2428875"/>
              <a:gd name="connsiteX6" fmla="*/ 0 w 2416039"/>
              <a:gd name="connsiteY6" fmla="*/ 1381635 h 2428875"/>
              <a:gd name="connsiteX7" fmla="*/ 0 w 2416039"/>
              <a:gd name="connsiteY7" fmla="*/ 1047239 h 2428875"/>
              <a:gd name="connsiteX8" fmla="*/ 11836 w 2416039"/>
              <a:gd name="connsiteY8" fmla="*/ 969685 h 2428875"/>
              <a:gd name="connsiteX9" fmla="*/ 1077432 w 2416039"/>
              <a:gd name="connsiteY9" fmla="*/ 6269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6039" h="2428875">
                <a:moveTo>
                  <a:pt x="1201581" y="0"/>
                </a:moveTo>
                <a:lnTo>
                  <a:pt x="1201621" y="0"/>
                </a:lnTo>
                <a:lnTo>
                  <a:pt x="1325771" y="6269"/>
                </a:lnTo>
                <a:cubicBezTo>
                  <a:pt x="1938159" y="68460"/>
                  <a:pt x="2416039" y="585641"/>
                  <a:pt x="2416039" y="1214437"/>
                </a:cubicBezTo>
                <a:cubicBezTo>
                  <a:pt x="2416039" y="1885153"/>
                  <a:pt x="1872317" y="2428875"/>
                  <a:pt x="1201601" y="2428875"/>
                </a:cubicBezTo>
                <a:cubicBezTo>
                  <a:pt x="614725" y="2428875"/>
                  <a:pt x="125078" y="2012588"/>
                  <a:pt x="11836" y="1459189"/>
                </a:cubicBezTo>
                <a:lnTo>
                  <a:pt x="0" y="1381635"/>
                </a:lnTo>
                <a:lnTo>
                  <a:pt x="0" y="1047239"/>
                </a:lnTo>
                <a:lnTo>
                  <a:pt x="11836" y="969685"/>
                </a:lnTo>
                <a:cubicBezTo>
                  <a:pt x="116989" y="455815"/>
                  <a:pt x="546696" y="60168"/>
                  <a:pt x="1077432" y="6269"/>
                </a:cubicBezTo>
                <a:close/>
              </a:path>
            </a:pathLst>
          </a:custGeom>
        </p:spPr>
      </p:pic>
      <p:sp>
        <p:nvSpPr>
          <p:cNvPr id="42" name="椭圆 41"/>
          <p:cNvSpPr>
            <a:spLocks noChangeAspect="1"/>
          </p:cNvSpPr>
          <p:nvPr/>
        </p:nvSpPr>
        <p:spPr>
          <a:xfrm>
            <a:off x="1867341" y="1217204"/>
            <a:ext cx="2376000" cy="2376000"/>
          </a:xfrm>
          <a:prstGeom prst="ellips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8094409" y="1254306"/>
            <a:ext cx="2376000" cy="2376000"/>
          </a:xfrm>
          <a:prstGeom prst="ellips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8169807" y="4291882"/>
            <a:ext cx="2376000" cy="2376000"/>
          </a:xfrm>
          <a:prstGeom prst="ellips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1845570" y="4291882"/>
            <a:ext cx="2376000" cy="2376000"/>
          </a:xfrm>
          <a:prstGeom prst="ellips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8623022" y="1853027"/>
            <a:ext cx="1447800" cy="1200329"/>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自备电厂</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284132" y="1853027"/>
            <a:ext cx="1447800" cy="1200329"/>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催化裂化</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2320555" y="4897864"/>
            <a:ext cx="1447800" cy="1200329"/>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硫磺回收</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623022" y="4879717"/>
            <a:ext cx="1447800" cy="1200329"/>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加热炉</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289330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8584</Words>
  <Application>Microsoft Office PowerPoint</Application>
  <PresentationFormat>宽屏</PresentationFormat>
  <Paragraphs>1231</Paragraphs>
  <Slides>85</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85</vt:i4>
      </vt:variant>
    </vt:vector>
  </HeadingPairs>
  <TitlesOfParts>
    <vt:vector size="98" baseType="lpstr">
      <vt:lpstr>等线</vt:lpstr>
      <vt:lpstr>等线 Light</vt:lpstr>
      <vt:lpstr>方正楷体简体</vt:lpstr>
      <vt:lpstr>黑体</vt:lpstr>
      <vt:lpstr>STZhongsong</vt:lpstr>
      <vt:lpstr>STZhongsong</vt:lpstr>
      <vt:lpstr>宋体</vt:lpstr>
      <vt:lpstr>微软雅黑</vt:lpstr>
      <vt:lpstr>Arial</vt:lpstr>
      <vt:lpstr>Calibri</vt:lpstr>
      <vt:lpstr>Wingdings</vt:lpstr>
      <vt:lpstr>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cp:revision>
  <dcterms:created xsi:type="dcterms:W3CDTF">2017-07-13T15:23:38Z</dcterms:created>
  <dcterms:modified xsi:type="dcterms:W3CDTF">2020-08-04T16:03:33Z</dcterms:modified>
</cp:coreProperties>
</file>