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3"/>
    <p:sldId id="257" r:id="rId4"/>
    <p:sldId id="258" r:id="rId5"/>
    <p:sldId id="266" r:id="rId6"/>
    <p:sldId id="259" r:id="rId7"/>
    <p:sldId id="267" r:id="rId8"/>
    <p:sldId id="260" r:id="rId9"/>
    <p:sldId id="268" r:id="rId10"/>
    <p:sldId id="261" r:id="rId11"/>
    <p:sldId id="269" r:id="rId12"/>
    <p:sldId id="270" r:id="rId13"/>
    <p:sldId id="262" r:id="rId14"/>
    <p:sldId id="271" r:id="rId15"/>
    <p:sldId id="263" r:id="rId16"/>
    <p:sldId id="272" r:id="rId17"/>
    <p:sldId id="273" r:id="rId18"/>
    <p:sldId id="274" r:id="rId19"/>
    <p:sldId id="264" r:id="rId20"/>
    <p:sldId id="275" r:id="rId21"/>
    <p:sldId id="26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h Tech" initials="HT"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fld>
            <a:endParaRPr lang="zh-CN" altLang="en-US">
              <a:cs typeface="阿里巴巴普惠体"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阿里巴巴普惠体" panose="00020600040101010101" charset="-122"/>
                <a:ea typeface="阿里巴巴普惠体" panose="00020600040101010101" charset="-122"/>
                <a:cs typeface="阿里巴巴普惠体"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阿里巴巴普惠体" panose="00020600040101010101" charset="-122"/>
                <a:ea typeface="阿里巴巴普惠体" panose="00020600040101010101" charset="-122"/>
                <a:cs typeface="阿里巴巴普惠体" panose="00020600040101010101"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73.xml"/><Relationship Id="rId2" Type="http://schemas.openxmlformats.org/officeDocument/2006/relationships/image" Target="../media/image3.emf"/><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77.xml"/><Relationship Id="rId2" Type="http://schemas.openxmlformats.org/officeDocument/2006/relationships/image" Target="../media/image3.emf"/><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19.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9.jpeg"/><Relationship Id="rId7" Type="http://schemas.openxmlformats.org/officeDocument/2006/relationships/tags" Target="../tags/tag84.xml"/><Relationship Id="rId6" Type="http://schemas.openxmlformats.org/officeDocument/2006/relationships/image" Target="../media/image8.jpe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3" Type="http://schemas.openxmlformats.org/officeDocument/2006/relationships/slideLayout" Target="../slideLayouts/slideLayout12.xml"/><Relationship Id="rId12" Type="http://schemas.openxmlformats.org/officeDocument/2006/relationships/image" Target="../media/image11.jpeg"/><Relationship Id="rId11" Type="http://schemas.openxmlformats.org/officeDocument/2006/relationships/tags" Target="../tags/tag86.xml"/><Relationship Id="rId10" Type="http://schemas.openxmlformats.org/officeDocument/2006/relationships/image" Target="../media/image10.jpeg"/><Relationship Id="rId1" Type="http://schemas.openxmlformats.org/officeDocument/2006/relationships/tags" Target="../tags/tag7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1miz-P1258328-FC67C00A-3840x2560"/>
          <p:cNvPicPr>
            <a:picLocks noChangeAspect="1"/>
          </p:cNvPicPr>
          <p:nvPr/>
        </p:nvPicPr>
        <p:blipFill>
          <a:blip r:embed="rId1"/>
          <a:stretch>
            <a:fillRect/>
          </a:stretch>
        </p:blipFill>
        <p:spPr>
          <a:xfrm>
            <a:off x="0" y="0"/>
            <a:ext cx="12191365" cy="6858000"/>
          </a:xfrm>
          <a:prstGeom prst="rect">
            <a:avLst/>
          </a:prstGeom>
        </p:spPr>
      </p:pic>
      <p:sp>
        <p:nvSpPr>
          <p:cNvPr id="5" name="矩形 4"/>
          <p:cNvSpPr/>
          <p:nvPr/>
        </p:nvSpPr>
        <p:spPr>
          <a:xfrm>
            <a:off x="635" y="2190750"/>
            <a:ext cx="12191365" cy="2477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2" name="文本框 1"/>
          <p:cNvSpPr txBox="1"/>
          <p:nvPr/>
        </p:nvSpPr>
        <p:spPr>
          <a:xfrm>
            <a:off x="2157095" y="2716530"/>
            <a:ext cx="7876540" cy="1014730"/>
          </a:xfrm>
          <a:prstGeom prst="rect">
            <a:avLst/>
          </a:prstGeom>
          <a:noFill/>
        </p:spPr>
        <p:txBody>
          <a:bodyPr wrap="square" rtlCol="0" anchor="t">
            <a:spAutoFit/>
          </a:bodyPr>
          <a:p>
            <a:pPr algn="ctr"/>
            <a:r>
              <a:rPr lang="zh-CN" altLang="en-US" sz="6000" b="1">
                <a:solidFill>
                  <a:schemeClr val="accent1">
                    <a:lumMod val="50000"/>
                  </a:schemeClr>
                </a:solidFill>
                <a:cs typeface="阿里巴巴普惠体" panose="00020600040101010101" charset="-122"/>
              </a:rPr>
              <a:t>电气维修安全操作规程</a:t>
            </a:r>
            <a:endParaRPr lang="zh-CN" altLang="en-US" sz="6000" b="1">
              <a:solidFill>
                <a:schemeClr val="accent1">
                  <a:lumMod val="50000"/>
                </a:schemeClr>
              </a:solidFill>
              <a:cs typeface="阿里巴巴普惠体" panose="00020600040101010101" charset="-122"/>
            </a:endParaRPr>
          </a:p>
        </p:txBody>
      </p:sp>
      <p:sp>
        <p:nvSpPr>
          <p:cNvPr id="3" name="文本框 2"/>
          <p:cNvSpPr txBox="1"/>
          <p:nvPr/>
        </p:nvSpPr>
        <p:spPr>
          <a:xfrm>
            <a:off x="4015105" y="3731260"/>
            <a:ext cx="4160520" cy="460375"/>
          </a:xfrm>
          <a:prstGeom prst="rect">
            <a:avLst/>
          </a:prstGeom>
          <a:noFill/>
        </p:spPr>
        <p:txBody>
          <a:bodyPr wrap="square" rtlCol="0" anchor="t">
            <a:spAutoFit/>
          </a:bodyPr>
          <a:p>
            <a:pPr algn="ctr"/>
            <a:r>
              <a:rPr lang="zh-CN" altLang="en-US" sz="2400">
                <a:cs typeface="阿里巴巴普惠体" panose="00020600040101010101" charset="-122"/>
              </a:rPr>
              <a:t>xxx有限公司   xxx部</a:t>
            </a:r>
            <a:endParaRPr lang="zh-CN" altLang="en-US" sz="2400">
              <a:cs typeface="阿里巴巴普惠体" panose="00020600040101010101" charset="-122"/>
            </a:endParaRPr>
          </a:p>
        </p:txBody>
      </p:sp>
      <p:sp>
        <p:nvSpPr>
          <p:cNvPr id="6" name="矩形 5"/>
          <p:cNvSpPr/>
          <p:nvPr/>
        </p:nvSpPr>
        <p:spPr>
          <a:xfrm>
            <a:off x="5062220" y="1498600"/>
            <a:ext cx="2066290" cy="6921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effectLst>
                  <a:outerShdw blurRad="38100" dist="38100" dir="2700000" algn="tl">
                    <a:srgbClr val="000000">
                      <a:alpha val="43137"/>
                    </a:srgbClr>
                  </a:outerShdw>
                </a:effectLst>
                <a:cs typeface="阿里巴巴普惠体" panose="00020600040101010101" charset="-122"/>
              </a:rPr>
              <a:t>LOGO</a:t>
            </a:r>
            <a:endParaRPr lang="en-US" altLang="zh-CN" sz="3200" b="1">
              <a:effectLst>
                <a:outerShdw blurRad="38100" dist="38100" dir="2700000" algn="tl">
                  <a:srgbClr val="000000">
                    <a:alpha val="43137"/>
                  </a:srgbClr>
                </a:outerShdw>
              </a:effectLst>
              <a:cs typeface="阿里巴巴普惠体" panose="00020600040101010101" charset="-122"/>
            </a:endParaRPr>
          </a:p>
        </p:txBody>
      </p:sp>
      <p:sp>
        <p:nvSpPr>
          <p:cNvPr id="7" name="文本框 6"/>
          <p:cNvSpPr txBox="1"/>
          <p:nvPr/>
        </p:nvSpPr>
        <p:spPr>
          <a:xfrm>
            <a:off x="9339580" y="6274435"/>
            <a:ext cx="2576830" cy="460375"/>
          </a:xfrm>
          <a:prstGeom prst="rect">
            <a:avLst/>
          </a:prstGeom>
          <a:noFill/>
        </p:spPr>
        <p:txBody>
          <a:bodyPr wrap="square" rtlCol="0">
            <a:spAutoFit/>
          </a:bodyPr>
          <a:p>
            <a:pPr algn="r"/>
            <a:r>
              <a:rPr lang="zh-CN" altLang="en-US" sz="2400" b="1">
                <a:solidFill>
                  <a:schemeClr val="bg1"/>
                </a:solidFill>
                <a:effectLst>
                  <a:outerShdw blurRad="38100" dist="38100" dir="2700000" algn="tl">
                    <a:srgbClr val="000000">
                      <a:alpha val="43137"/>
                    </a:srgbClr>
                  </a:outerShdw>
                </a:effectLst>
                <a:cs typeface="阿里巴巴普惠体" panose="00020600040101010101" charset="-122"/>
              </a:rPr>
              <a:t>主讲人：</a:t>
            </a:r>
            <a:r>
              <a:rPr lang="en-US" altLang="zh-CN" sz="2400" b="1">
                <a:solidFill>
                  <a:schemeClr val="bg1"/>
                </a:solidFill>
                <a:effectLst>
                  <a:outerShdw blurRad="38100" dist="38100" dir="2700000" algn="tl">
                    <a:srgbClr val="000000">
                      <a:alpha val="43137"/>
                    </a:srgbClr>
                  </a:outerShdw>
                </a:effectLst>
                <a:cs typeface="阿里巴巴普惠体" panose="00020600040101010101" charset="-122"/>
              </a:rPr>
              <a:t>XXX</a:t>
            </a:r>
            <a:endParaRPr lang="en-US" altLang="zh-CN" sz="2400" b="1">
              <a:solidFill>
                <a:schemeClr val="bg1"/>
              </a:solidFill>
              <a:effectLst>
                <a:outerShdw blurRad="38100" dist="38100" dir="2700000" algn="tl">
                  <a:srgbClr val="000000">
                    <a:alpha val="43137"/>
                  </a:srgbClr>
                </a:outerShdw>
              </a:effectLst>
              <a:cs typeface="阿里巴巴普惠体"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3" grpId="0"/>
      <p:bldP spid="7" grpId="0"/>
      <p:bldP spid="2" grpId="1"/>
      <p:bldP spid="3" grpId="1"/>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54710" y="674370"/>
            <a:ext cx="9061450" cy="865505"/>
          </a:xfrm>
          <a:prstGeom prst="rect">
            <a:avLst/>
          </a:prstGeom>
          <a:noFill/>
        </p:spPr>
        <p:txBody>
          <a:bodyPr wrap="square" rtlCol="0" anchor="t">
            <a:spAutoFit/>
          </a:bodyPr>
          <a:p>
            <a:pPr>
              <a:lnSpc>
                <a:spcPct val="140000"/>
              </a:lnSpc>
            </a:pPr>
            <a:r>
              <a:rPr lang="zh-CN" altLang="en-US">
                <a:cs typeface="阿里巴巴普惠体" panose="00020600040101010101" charset="-122"/>
              </a:rPr>
              <a:t>上班时应首先巡视检查责任范围内的电气设施（如果有人交班，应在巡视检查前向上班人员了解上一班的电气设施运行情况和遗留问题）巡视检查内容包括：</a:t>
            </a:r>
            <a:endParaRPr lang="zh-CN" altLang="en-US">
              <a:cs typeface="阿里巴巴普惠体" panose="00020600040101010101" charset="-122"/>
            </a:endParaRPr>
          </a:p>
        </p:txBody>
      </p:sp>
      <p:grpSp>
        <p:nvGrpSpPr>
          <p:cNvPr id="5" name="组合 4"/>
          <p:cNvGrpSpPr/>
          <p:nvPr/>
        </p:nvGrpSpPr>
        <p:grpSpPr>
          <a:xfrm>
            <a:off x="1876534" y="2454105"/>
            <a:ext cx="648873" cy="648873"/>
            <a:chOff x="2152724" y="2801631"/>
            <a:chExt cx="648873" cy="648873"/>
          </a:xfrm>
        </p:grpSpPr>
        <p:sp>
          <p:nvSpPr>
            <p:cNvPr id="6" name="Teardrop 25"/>
            <p:cNvSpPr/>
            <p:nvPr/>
          </p:nvSpPr>
          <p:spPr>
            <a:xfrm rot="8100000">
              <a:off x="2152724" y="2801631"/>
              <a:ext cx="648873" cy="648873"/>
            </a:xfrm>
            <a:prstGeom prst="teardrop">
              <a:avLst>
                <a:gd name="adj" fmla="val 131619"/>
              </a:avLst>
            </a:prstGeom>
            <a:solidFill>
              <a:schemeClr val="accent1">
                <a:lumMod val="50000"/>
              </a:schemeClr>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7" name="Freeform 63"/>
            <p:cNvSpPr>
              <a:spLocks noEditPoints="1"/>
            </p:cNvSpPr>
            <p:nvPr/>
          </p:nvSpPr>
          <p:spPr bwMode="auto">
            <a:xfrm>
              <a:off x="2322579" y="2993156"/>
              <a:ext cx="310124" cy="265823"/>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p>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grpSp>
      <p:grpSp>
        <p:nvGrpSpPr>
          <p:cNvPr id="8" name="组合 7"/>
          <p:cNvGrpSpPr/>
          <p:nvPr/>
        </p:nvGrpSpPr>
        <p:grpSpPr>
          <a:xfrm>
            <a:off x="4381540" y="1674032"/>
            <a:ext cx="648873" cy="648873"/>
            <a:chOff x="4535377" y="2021558"/>
            <a:chExt cx="648873" cy="648873"/>
          </a:xfrm>
        </p:grpSpPr>
        <p:sp>
          <p:nvSpPr>
            <p:cNvPr id="9" name="Teardrop 33"/>
            <p:cNvSpPr/>
            <p:nvPr/>
          </p:nvSpPr>
          <p:spPr>
            <a:xfrm rot="8100000">
              <a:off x="4535377" y="2021558"/>
              <a:ext cx="648873" cy="648873"/>
            </a:xfrm>
            <a:prstGeom prst="teardrop">
              <a:avLst>
                <a:gd name="adj" fmla="val 131619"/>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0" name="Freeform 103"/>
            <p:cNvSpPr/>
            <p:nvPr/>
          </p:nvSpPr>
          <p:spPr bwMode="auto">
            <a:xfrm>
              <a:off x="4723598" y="2216935"/>
              <a:ext cx="290867" cy="258119"/>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accent1">
                <a:lumMod val="50000"/>
              </a:schemeClr>
            </a:solidFill>
            <a:ln w="9525">
              <a:noFill/>
              <a:round/>
            </a:ln>
          </p:spPr>
          <p:txBody>
            <a:bodyPr vert="horz" wrap="square" lIns="91440" tIns="45720" rIns="91440" bIns="45720" numCol="1" anchor="t" anchorCtr="0" compatLnSpc="1"/>
            <a:p>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grpSp>
      <p:grpSp>
        <p:nvGrpSpPr>
          <p:cNvPr id="12" name="组合 11"/>
          <p:cNvGrpSpPr/>
          <p:nvPr/>
        </p:nvGrpSpPr>
        <p:grpSpPr>
          <a:xfrm>
            <a:off x="6891305" y="2454105"/>
            <a:ext cx="648874" cy="648873"/>
            <a:chOff x="6918030" y="2801631"/>
            <a:chExt cx="648874" cy="648873"/>
          </a:xfrm>
        </p:grpSpPr>
        <p:sp>
          <p:nvSpPr>
            <p:cNvPr id="13" name="Teardrop 37"/>
            <p:cNvSpPr/>
            <p:nvPr/>
          </p:nvSpPr>
          <p:spPr>
            <a:xfrm rot="8100000">
              <a:off x="6918030" y="2801631"/>
              <a:ext cx="648874" cy="648873"/>
            </a:xfrm>
            <a:prstGeom prst="teardrop">
              <a:avLst>
                <a:gd name="adj" fmla="val 131619"/>
              </a:avLst>
            </a:prstGeom>
            <a:solidFill>
              <a:schemeClr val="accent1">
                <a:lumMod val="50000"/>
              </a:schemeClr>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4" name="Freeform 100"/>
            <p:cNvSpPr/>
            <p:nvPr/>
          </p:nvSpPr>
          <p:spPr bwMode="auto">
            <a:xfrm>
              <a:off x="7060582" y="2971967"/>
              <a:ext cx="273530" cy="308201"/>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p>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grpSp>
      <p:grpSp>
        <p:nvGrpSpPr>
          <p:cNvPr id="17" name="组合 16"/>
          <p:cNvGrpSpPr/>
          <p:nvPr/>
        </p:nvGrpSpPr>
        <p:grpSpPr>
          <a:xfrm>
            <a:off x="9432498" y="1674031"/>
            <a:ext cx="648873" cy="648873"/>
            <a:chOff x="9300683" y="2021557"/>
            <a:chExt cx="648873" cy="648873"/>
          </a:xfrm>
        </p:grpSpPr>
        <p:sp>
          <p:nvSpPr>
            <p:cNvPr id="18" name="Teardrop 21"/>
            <p:cNvSpPr/>
            <p:nvPr/>
          </p:nvSpPr>
          <p:spPr>
            <a:xfrm rot="8100000">
              <a:off x="9300683" y="2021557"/>
              <a:ext cx="648873" cy="648873"/>
            </a:xfrm>
            <a:prstGeom prst="teardrop">
              <a:avLst>
                <a:gd name="adj" fmla="val 131619"/>
              </a:avLst>
            </a:prstGeom>
            <a:solidFill>
              <a:schemeClr val="bg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grpSp>
          <p:nvGrpSpPr>
            <p:cNvPr id="19" name="Group 58"/>
            <p:cNvGrpSpPr/>
            <p:nvPr/>
          </p:nvGrpSpPr>
          <p:grpSpPr>
            <a:xfrm>
              <a:off x="9471901" y="2151441"/>
              <a:ext cx="292790" cy="389104"/>
              <a:chOff x="8429652" y="3143254"/>
              <a:chExt cx="241300" cy="320675"/>
            </a:xfrm>
            <a:solidFill>
              <a:srgbClr val="323C50"/>
            </a:solidFill>
          </p:grpSpPr>
          <p:sp>
            <p:nvSpPr>
              <p:cNvPr id="22"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chemeClr val="accent1">
                  <a:lumMod val="50000"/>
                </a:schemeClr>
              </a:solidFill>
              <a:ln w="9525">
                <a:noFill/>
                <a:round/>
              </a:ln>
            </p:spPr>
            <p:txBody>
              <a:bodyPr vert="horz" wrap="square" lIns="91440" tIns="45720" rIns="91440" bIns="45720" numCol="1" anchor="t" anchorCtr="0" compatLnSpc="1"/>
              <a:p>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3"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chemeClr val="accent1">
                  <a:lumMod val="50000"/>
                </a:schemeClr>
              </a:solidFill>
              <a:ln w="9525">
                <a:noFill/>
                <a:round/>
              </a:ln>
            </p:spPr>
            <p:txBody>
              <a:bodyPr vert="horz" wrap="square" lIns="91440" tIns="45720" rIns="91440" bIns="45720" numCol="1" anchor="t" anchorCtr="0" compatLnSpc="1"/>
              <a:p>
                <a:endParaRPr lang="en-US" sz="320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grpSp>
      </p:grpSp>
      <p:sp>
        <p:nvSpPr>
          <p:cNvPr id="11" name="文本框 10"/>
          <p:cNvSpPr txBox="1"/>
          <p:nvPr/>
        </p:nvSpPr>
        <p:spPr>
          <a:xfrm>
            <a:off x="1093470" y="3472180"/>
            <a:ext cx="2214245" cy="2802255"/>
          </a:xfrm>
          <a:prstGeom prst="rect">
            <a:avLst/>
          </a:prstGeom>
          <a:noFill/>
        </p:spPr>
        <p:txBody>
          <a:bodyPr wrap="square" rtlCol="0" anchor="t">
            <a:spAutoFit/>
          </a:bodyPr>
          <a:p>
            <a:pPr>
              <a:lnSpc>
                <a:spcPct val="140000"/>
              </a:lnSpc>
            </a:pPr>
            <a:r>
              <a:rPr lang="zh-CN" altLang="en-US">
                <a:cs typeface="阿里巴巴普惠体" panose="00020600040101010101" charset="-122"/>
              </a:rPr>
              <a:t>1、对本管辖维修区域内的配电线路，低压配电室、电机设备及其他电力传动和照明等设备是否正常，每班应巡视检查并做记录。</a:t>
            </a:r>
            <a:endParaRPr lang="zh-CN" altLang="en-US">
              <a:cs typeface="阿里巴巴普惠体" panose="00020600040101010101" charset="-122"/>
            </a:endParaRPr>
          </a:p>
        </p:txBody>
      </p:sp>
      <p:sp>
        <p:nvSpPr>
          <p:cNvPr id="15" name="文本框 14"/>
          <p:cNvSpPr txBox="1"/>
          <p:nvPr/>
        </p:nvSpPr>
        <p:spPr>
          <a:xfrm>
            <a:off x="3601085" y="2624455"/>
            <a:ext cx="2214245" cy="2414905"/>
          </a:xfrm>
          <a:prstGeom prst="rect">
            <a:avLst/>
          </a:prstGeom>
          <a:noFill/>
        </p:spPr>
        <p:txBody>
          <a:bodyPr wrap="square" rtlCol="0" anchor="t">
            <a:spAutoFit/>
          </a:bodyPr>
          <a:p>
            <a:pPr>
              <a:lnSpc>
                <a:spcPct val="140000"/>
              </a:lnSpc>
            </a:pPr>
            <a:r>
              <a:rPr lang="zh-CN" altLang="en-US">
                <a:cs typeface="阿里巴巴普惠体" panose="00020600040101010101" charset="-122"/>
              </a:rPr>
              <a:t>2、各车间供电是否正常，如果不正常应首先恢复供电，特别要保证重要设备、主要生产线的正常供电。</a:t>
            </a:r>
            <a:endParaRPr lang="zh-CN" altLang="en-US">
              <a:cs typeface="阿里巴巴普惠体" panose="00020600040101010101" charset="-122"/>
            </a:endParaRPr>
          </a:p>
        </p:txBody>
      </p:sp>
      <p:sp>
        <p:nvSpPr>
          <p:cNvPr id="16" name="文本框 15"/>
          <p:cNvSpPr txBox="1"/>
          <p:nvPr/>
        </p:nvSpPr>
        <p:spPr>
          <a:xfrm>
            <a:off x="6108700" y="3472180"/>
            <a:ext cx="2214245" cy="2802255"/>
          </a:xfrm>
          <a:prstGeom prst="rect">
            <a:avLst/>
          </a:prstGeom>
          <a:noFill/>
        </p:spPr>
        <p:txBody>
          <a:bodyPr wrap="square" rtlCol="0" anchor="t">
            <a:spAutoFit/>
          </a:bodyPr>
          <a:p>
            <a:pPr>
              <a:lnSpc>
                <a:spcPct val="140000"/>
              </a:lnSpc>
            </a:pPr>
            <a:r>
              <a:rPr lang="en-US" altLang="zh-CN">
                <a:cs typeface="阿里巴巴普惠体" panose="00020600040101010101" charset="-122"/>
              </a:rPr>
              <a:t>3</a:t>
            </a:r>
            <a:r>
              <a:rPr lang="zh-CN" altLang="en-US">
                <a:cs typeface="阿里巴巴普惠体" panose="00020600040101010101" charset="-122"/>
              </a:rPr>
              <a:t>、检查传动设备时应注意电机的接线板各种制动和起动装置，电机和电器设备的运行情况，电机温度、声音等是否正常。</a:t>
            </a:r>
            <a:endParaRPr lang="zh-CN" altLang="en-US">
              <a:cs typeface="阿里巴巴普惠体" panose="00020600040101010101" charset="-122"/>
            </a:endParaRPr>
          </a:p>
        </p:txBody>
      </p:sp>
      <p:sp>
        <p:nvSpPr>
          <p:cNvPr id="20" name="文本框 19"/>
          <p:cNvSpPr txBox="1"/>
          <p:nvPr/>
        </p:nvSpPr>
        <p:spPr>
          <a:xfrm>
            <a:off x="8641080" y="2645410"/>
            <a:ext cx="2214245" cy="3576955"/>
          </a:xfrm>
          <a:prstGeom prst="rect">
            <a:avLst/>
          </a:prstGeom>
          <a:noFill/>
        </p:spPr>
        <p:txBody>
          <a:bodyPr wrap="square" rtlCol="0" anchor="t">
            <a:spAutoFit/>
          </a:bodyPr>
          <a:p>
            <a:pPr>
              <a:lnSpc>
                <a:spcPct val="140000"/>
              </a:lnSpc>
            </a:pPr>
            <a:r>
              <a:rPr lang="zh-CN" altLang="en-US">
                <a:cs typeface="阿里巴巴普惠体" panose="00020600040101010101" charset="-122"/>
              </a:rPr>
              <a:t>4 、检查供电系统是否安全，包括车间进线总开关、各分开关、各条线路以及线路上的附属装置、用电装置、用电设施、安全设施和安全标志是否完好、有效、可靠。</a:t>
            </a:r>
            <a:endParaRPr lang="zh-CN" altLang="en-US">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p:bldP spid="15" grpId="0"/>
      <p:bldP spid="16" grpId="0"/>
      <p:bldP spid="20" grpId="0"/>
      <p:bldP spid="11" grpId="1"/>
      <p:bldP spid="15" grpId="1"/>
      <p:bldP spid="16" grpId="1"/>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46409" y="2220502"/>
            <a:ext cx="4721785" cy="4116236"/>
            <a:chOff x="2098355" y="789986"/>
            <a:chExt cx="4201275" cy="3662479"/>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6526" b="6526"/>
            <a:stretch>
              <a:fillRect/>
            </a:stretch>
          </p:blipFill>
          <p:spPr>
            <a:xfrm>
              <a:off x="2256156" y="944468"/>
              <a:ext cx="3901489" cy="2261521"/>
            </a:xfrm>
            <a:prstGeom prst="rect">
              <a:avLst/>
            </a:prstGeom>
          </p:spPr>
        </p:pic>
        <p:grpSp>
          <p:nvGrpSpPr>
            <p:cNvPr id="6" name="组合 5"/>
            <p:cNvGrpSpPr/>
            <p:nvPr/>
          </p:nvGrpSpPr>
          <p:grpSpPr>
            <a:xfrm>
              <a:off x="2098355" y="789986"/>
              <a:ext cx="4201275" cy="3662479"/>
              <a:chOff x="3552668" y="726551"/>
              <a:chExt cx="5148000" cy="4487791"/>
            </a:xfrm>
          </p:grpSpPr>
          <p:sp>
            <p:nvSpPr>
              <p:cNvPr id="7" name="椭圆 6"/>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8" name="任意多边形 8"/>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9" name="任意多边形 9"/>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0" name="任意多边形 10"/>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1" name="矩形 1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2" name="任意多边形 12"/>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pic>
            <p:nvPicPr>
              <p:cNvPr id="13" name="图片 12"/>
              <p:cNvPicPr>
                <a:picLocks noChangeAspect="1"/>
              </p:cNvPicPr>
              <p:nvPr/>
            </p:nvPicPr>
            <p:blipFill>
              <a:blip r:embed="rId2"/>
              <a:stretch>
                <a:fillRect/>
              </a:stretch>
            </p:blipFill>
            <p:spPr>
              <a:xfrm>
                <a:off x="6003655" y="3959266"/>
                <a:ext cx="246025" cy="299843"/>
              </a:xfrm>
              <a:prstGeom prst="rect">
                <a:avLst/>
              </a:prstGeom>
            </p:spPr>
          </p:pic>
        </p:grpSp>
      </p:grpSp>
      <p:sp>
        <p:nvSpPr>
          <p:cNvPr id="14" name="文本框 13"/>
          <p:cNvSpPr txBox="1"/>
          <p:nvPr/>
        </p:nvSpPr>
        <p:spPr>
          <a:xfrm>
            <a:off x="6256020" y="1371600"/>
            <a:ext cx="5426075" cy="4351655"/>
          </a:xfrm>
          <a:prstGeom prst="rect">
            <a:avLst/>
          </a:prstGeom>
          <a:noFill/>
        </p:spPr>
        <p:txBody>
          <a:bodyPr wrap="square" rtlCol="0" anchor="t">
            <a:spAutoFit/>
          </a:bodyPr>
          <a:p>
            <a:pPr>
              <a:lnSpc>
                <a:spcPct val="140000"/>
              </a:lnSpc>
            </a:pPr>
            <a:r>
              <a:rPr lang="en-US" altLang="zh-CN">
                <a:cs typeface="阿里巴巴普惠体" panose="00020600040101010101" charset="-122"/>
              </a:rPr>
              <a:t>5</a:t>
            </a:r>
            <a:r>
              <a:rPr lang="zh-CN" altLang="en-US">
                <a:cs typeface="阿里巴巴普惠体" panose="00020600040101010101" charset="-122"/>
              </a:rPr>
              <a:t> 、设备是否在正常运转，电气操作和电气控制系统是否灵活有效可靠。为了能较准确掌握电气设施情况，电气巡检人员应向操作工、机械维修工、质检员了解设备运转情况和电控系统是否满足设备、工艺、质量各方面的要求。</a:t>
            </a:r>
            <a:endParaRPr lang="zh-CN" altLang="en-US">
              <a:cs typeface="阿里巴巴普惠体" panose="00020600040101010101" charset="-122"/>
            </a:endParaRPr>
          </a:p>
          <a:p>
            <a:pPr>
              <a:lnSpc>
                <a:spcPct val="140000"/>
              </a:lnSpc>
            </a:pPr>
            <a:r>
              <a:rPr lang="zh-CN" altLang="en-US">
                <a:cs typeface="阿里巴巴普惠体" panose="00020600040101010101" charset="-122"/>
              </a:rPr>
              <a:t>6、各种照明设备是否安全可靠，照明灯的电压是否合乎规定，安全变压器插座，接地是否合乎要求</a:t>
            </a:r>
            <a:br>
              <a:rPr lang="zh-CN" altLang="en-US">
                <a:cs typeface="阿里巴巴普惠体" panose="00020600040101010101" charset="-122"/>
              </a:rPr>
            </a:br>
            <a:r>
              <a:rPr lang="zh-CN" altLang="en-US">
                <a:cs typeface="阿里巴巴普惠体" panose="00020600040101010101" charset="-122"/>
              </a:rPr>
              <a:t>7、 检查各类人员用电操作是否符合规定，发现不符合应立即纠正；上述各项检查中有发现隐患的立即采取处理措施，做到生产正常、质量符合要求、安全符合规定。</a:t>
            </a:r>
            <a:endParaRPr lang="zh-CN" altLang="en-US">
              <a:cs typeface="阿里巴巴普惠体"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05</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4479925" cy="1014730"/>
          </a:xfrm>
          <a:prstGeom prst="rect">
            <a:avLst/>
          </a:prstGeom>
          <a:noFill/>
        </p:spPr>
        <p:txBody>
          <a:bodyPr wrap="square" rtlCol="0" anchor="t">
            <a:spAutoFit/>
          </a:bodyPr>
          <a:p>
            <a:r>
              <a:rPr lang="zh-CN" altLang="en-US" sz="6000" b="1">
                <a:cs typeface="阿里巴巴普惠体" panose="00020600040101010101" charset="-122"/>
              </a:rPr>
              <a:t>运行维护</a:t>
            </a:r>
            <a:endParaRPr lang="zh-CN" altLang="en-US" sz="6000" b="1">
              <a:cs typeface="阿里巴巴普惠体" panose="00020600040101010101" charset="-122"/>
            </a:endParaRPr>
          </a:p>
        </p:txBody>
      </p:sp>
      <p:sp>
        <p:nvSpPr>
          <p:cNvPr id="9" name="文本框 8"/>
          <p:cNvSpPr txBox="1"/>
          <p:nvPr/>
        </p:nvSpPr>
        <p:spPr>
          <a:xfrm>
            <a:off x="1170940" y="3941445"/>
            <a:ext cx="6064885" cy="521970"/>
          </a:xfrm>
          <a:prstGeom prst="rect">
            <a:avLst/>
          </a:prstGeom>
          <a:noFill/>
        </p:spPr>
        <p:txBody>
          <a:bodyPr wrap="square" rtlCol="0" anchor="t">
            <a:spAutoFit/>
          </a:bodyPr>
          <a:p>
            <a:r>
              <a:rPr lang="zh-CN" altLang="en-US" sz="2800">
                <a:solidFill>
                  <a:schemeClr val="tx1">
                    <a:lumMod val="65000"/>
                    <a:lumOff val="35000"/>
                  </a:schemeClr>
                </a:solidFill>
                <a:cs typeface="阿里巴巴普惠体" panose="00020600040101010101" charset="-122"/>
              </a:rPr>
              <a:t>Operation maintenance</a:t>
            </a:r>
            <a:endParaRPr lang="zh-CN" altLang="en-US"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4927315" y="2261588"/>
            <a:ext cx="2336100" cy="2334452"/>
            <a:chOff x="4468906" y="1129552"/>
            <a:chExt cx="3309748" cy="3173506"/>
          </a:xfrm>
        </p:grpSpPr>
        <p:sp>
          <p:nvSpPr>
            <p:cNvPr id="5" name="椭圆 4"/>
            <p:cNvSpPr/>
            <p:nvPr/>
          </p:nvSpPr>
          <p:spPr>
            <a:xfrm>
              <a:off x="4468906" y="1129552"/>
              <a:ext cx="3309748" cy="3173506"/>
            </a:xfrm>
            <a:prstGeom prst="ellipse">
              <a:avLst/>
            </a:prstGeom>
            <a:blipFill>
              <a:blip r:embed="rId1"/>
              <a:srcRect/>
              <a:stretch>
                <a:fillRect l="-40218" t="-9322" r="-40218" b="-14036"/>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6" name="椭圆 5"/>
            <p:cNvSpPr/>
            <p:nvPr/>
          </p:nvSpPr>
          <p:spPr>
            <a:xfrm>
              <a:off x="4539131" y="1196788"/>
              <a:ext cx="3169297" cy="3039035"/>
            </a:xfrm>
            <a:prstGeom prst="ellipse">
              <a:avLst/>
            </a:prstGeom>
            <a:noFill/>
            <a:ln w="222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grpSp>
      <p:sp>
        <p:nvSpPr>
          <p:cNvPr id="7" name="文本框 6"/>
          <p:cNvSpPr txBox="1"/>
          <p:nvPr/>
        </p:nvSpPr>
        <p:spPr>
          <a:xfrm>
            <a:off x="683260" y="1146810"/>
            <a:ext cx="4293870" cy="137096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1、 对本管辖区域内的配电箱、抽屉等开关的合闸必须由本班电工进行，但属于某设备的开关可由该岗位的工人操作，但电工应对所管辖内的配电箱等各类设备经常进行安全检查。</a:t>
            </a:r>
            <a:endParaRPr lang="zh-CN" altLang="en-US" sz="1600">
              <a:cs typeface="阿里巴巴普惠体" panose="00020600040101010101" charset="-122"/>
            </a:endParaRPr>
          </a:p>
        </p:txBody>
      </p:sp>
      <p:sp>
        <p:nvSpPr>
          <p:cNvPr id="8" name="文本框 7"/>
          <p:cNvSpPr txBox="1"/>
          <p:nvPr/>
        </p:nvSpPr>
        <p:spPr>
          <a:xfrm>
            <a:off x="517525" y="3063875"/>
            <a:ext cx="4225290" cy="73088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2、禁止非电工人员修理电器设备、线路及开关或进入配电室。</a:t>
            </a:r>
            <a:endParaRPr lang="zh-CN" altLang="en-US" sz="1600">
              <a:cs typeface="阿里巴巴普惠体" panose="00020600040101010101" charset="-122"/>
            </a:endParaRPr>
          </a:p>
        </p:txBody>
      </p:sp>
      <p:sp>
        <p:nvSpPr>
          <p:cNvPr id="9" name="文本框 8"/>
          <p:cNvSpPr txBox="1"/>
          <p:nvPr/>
        </p:nvSpPr>
        <p:spPr>
          <a:xfrm>
            <a:off x="751840" y="4480560"/>
            <a:ext cx="4225290" cy="105092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3、电气设备的保护装置不得随意变动或拆除，不得更改其整定好的设计参数，必须定期做预防性检验及绝缘防护用品的预防性试验。</a:t>
            </a:r>
            <a:endParaRPr lang="zh-CN" altLang="en-US" sz="1600">
              <a:cs typeface="阿里巴巴普惠体" panose="00020600040101010101" charset="-122"/>
            </a:endParaRPr>
          </a:p>
        </p:txBody>
      </p:sp>
      <p:sp>
        <p:nvSpPr>
          <p:cNvPr id="10" name="文本框 9"/>
          <p:cNvSpPr txBox="1"/>
          <p:nvPr/>
        </p:nvSpPr>
        <p:spPr>
          <a:xfrm>
            <a:off x="7213600" y="986790"/>
            <a:ext cx="4318635" cy="169100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4、对运行中电机和转动设备进行维修时，不许在转动时进行其他工作。如必须工作应有保证安全的防护措施；对正在运行的电器设备，发生或未发生不正常现象一律不准带负荷拉隔离开关。</a:t>
            </a:r>
            <a:endParaRPr lang="zh-CN" altLang="en-US" sz="1600">
              <a:cs typeface="阿里巴巴普惠体" panose="00020600040101010101" charset="-122"/>
            </a:endParaRPr>
          </a:p>
        </p:txBody>
      </p:sp>
      <p:sp>
        <p:nvSpPr>
          <p:cNvPr id="11" name="文本框 10"/>
          <p:cNvSpPr txBox="1"/>
          <p:nvPr/>
        </p:nvSpPr>
        <p:spPr>
          <a:xfrm>
            <a:off x="7447915" y="2733675"/>
            <a:ext cx="4318635" cy="169100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5、要防止各种冷却液及润滑油等浸入电气设备，注意电源线或接地线是否移动，各种安全设施是否齐全可靠，禁止在电机开关和其它电器设备附近堆放材料或杂物，更不准在开关箱内放置其他东西。</a:t>
            </a:r>
            <a:endParaRPr lang="zh-CN" altLang="en-US" sz="1600">
              <a:cs typeface="阿里巴巴普惠体" panose="00020600040101010101" charset="-122"/>
            </a:endParaRPr>
          </a:p>
        </p:txBody>
      </p:sp>
      <p:sp>
        <p:nvSpPr>
          <p:cNvPr id="12" name="文本框 11"/>
          <p:cNvSpPr txBox="1"/>
          <p:nvPr/>
        </p:nvSpPr>
        <p:spPr>
          <a:xfrm>
            <a:off x="7213600" y="4480560"/>
            <a:ext cx="4318635" cy="105092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6、变电所、配电室、电器站等处，必须备用电气用消防器材，并要设专人保管，电工随时可用会用。 </a:t>
            </a:r>
            <a:endParaRPr lang="zh-CN" altLang="en-US" sz="1600">
              <a:cs typeface="阿里巴巴普惠体"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06</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4479925" cy="1014730"/>
          </a:xfrm>
          <a:prstGeom prst="rect">
            <a:avLst/>
          </a:prstGeom>
          <a:noFill/>
        </p:spPr>
        <p:txBody>
          <a:bodyPr wrap="square" rtlCol="0" anchor="t">
            <a:spAutoFit/>
          </a:bodyPr>
          <a:p>
            <a:r>
              <a:rPr lang="zh-CN" altLang="en-US" sz="6000" b="1">
                <a:cs typeface="阿里巴巴普惠体" panose="00020600040101010101" charset="-122"/>
              </a:rPr>
              <a:t>检修</a:t>
            </a:r>
            <a:endParaRPr lang="zh-CN" altLang="en-US" sz="6000" b="1">
              <a:cs typeface="阿里巴巴普惠体" panose="00020600040101010101" charset="-122"/>
            </a:endParaRPr>
          </a:p>
        </p:txBody>
      </p:sp>
      <p:sp>
        <p:nvSpPr>
          <p:cNvPr id="9" name="文本框 8"/>
          <p:cNvSpPr txBox="1"/>
          <p:nvPr/>
        </p:nvSpPr>
        <p:spPr>
          <a:xfrm>
            <a:off x="1170940" y="3941445"/>
            <a:ext cx="2540000" cy="521970"/>
          </a:xfrm>
          <a:prstGeom prst="rect">
            <a:avLst/>
          </a:prstGeom>
          <a:noFill/>
        </p:spPr>
        <p:txBody>
          <a:bodyPr wrap="square" rtlCol="0" anchor="t">
            <a:spAutoFit/>
          </a:bodyPr>
          <a:p>
            <a:r>
              <a:rPr lang="en-US" altLang="zh-CN" sz="2800">
                <a:solidFill>
                  <a:schemeClr val="tx1">
                    <a:lumMod val="65000"/>
                    <a:lumOff val="35000"/>
                  </a:schemeClr>
                </a:solidFill>
                <a:cs typeface="阿里巴巴普惠体" panose="00020600040101010101" charset="-122"/>
              </a:rPr>
              <a:t>M</a:t>
            </a:r>
            <a:r>
              <a:rPr lang="zh-CN" altLang="en-US" sz="2800">
                <a:solidFill>
                  <a:schemeClr val="tx1">
                    <a:lumMod val="65000"/>
                    <a:lumOff val="35000"/>
                  </a:schemeClr>
                </a:solidFill>
                <a:cs typeface="阿里巴巴普惠体" panose="00020600040101010101" charset="-122"/>
              </a:rPr>
              <a:t>aintenance</a:t>
            </a:r>
            <a:endParaRPr lang="zh-CN" altLang="en-US"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6802354" y="2430052"/>
            <a:ext cx="4721785" cy="4116236"/>
            <a:chOff x="2098355" y="789986"/>
            <a:chExt cx="4201275" cy="3662479"/>
          </a:xfrm>
        </p:grpSpPr>
        <p:pic>
          <p:nvPicPr>
            <p:cNvPr id="5" name="图片 4" descr="C:\Users\Elloyalen\Desktop\PPT兼职\背景图\51miz-P420348-9PAZKCGI-3840x2563.jpg51miz-P420348-9PAZKCGI-3840x2563"/>
            <p:cNvPicPr>
              <a:picLocks noChangeAspect="1"/>
            </p:cNvPicPr>
            <p:nvPr/>
          </p:nvPicPr>
          <p:blipFill rotWithShape="1">
            <a:blip r:embed="rId1"/>
            <a:srcRect/>
            <a:stretch>
              <a:fillRect/>
            </a:stretch>
          </p:blipFill>
          <p:spPr>
            <a:xfrm>
              <a:off x="2241300" y="944231"/>
              <a:ext cx="3917147" cy="2261696"/>
            </a:xfrm>
            <a:prstGeom prst="rect">
              <a:avLst/>
            </a:prstGeom>
          </p:spPr>
        </p:pic>
        <p:grpSp>
          <p:nvGrpSpPr>
            <p:cNvPr id="6" name="组合 5"/>
            <p:cNvGrpSpPr/>
            <p:nvPr/>
          </p:nvGrpSpPr>
          <p:grpSpPr>
            <a:xfrm>
              <a:off x="2098355" y="789986"/>
              <a:ext cx="4201275" cy="3662479"/>
              <a:chOff x="3552668" y="726551"/>
              <a:chExt cx="5148000" cy="4487791"/>
            </a:xfrm>
          </p:grpSpPr>
          <p:sp>
            <p:nvSpPr>
              <p:cNvPr id="7" name="椭圆 6"/>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8" name="任意多边形 8"/>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9" name="任意多边形 9"/>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0" name="任意多边形 10"/>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1" name="矩形 1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2" name="任意多边形 12"/>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pic>
            <p:nvPicPr>
              <p:cNvPr id="13" name="图片 12"/>
              <p:cNvPicPr>
                <a:picLocks noChangeAspect="1"/>
              </p:cNvPicPr>
              <p:nvPr/>
            </p:nvPicPr>
            <p:blipFill>
              <a:blip r:embed="rId2"/>
              <a:stretch>
                <a:fillRect/>
              </a:stretch>
            </p:blipFill>
            <p:spPr>
              <a:xfrm>
                <a:off x="6003655" y="3959266"/>
                <a:ext cx="246025" cy="299843"/>
              </a:xfrm>
              <a:prstGeom prst="rect">
                <a:avLst/>
              </a:prstGeom>
            </p:spPr>
          </p:pic>
        </p:grpSp>
      </p:grpSp>
      <p:sp>
        <p:nvSpPr>
          <p:cNvPr id="14" name="文本框 13"/>
          <p:cNvSpPr txBox="1"/>
          <p:nvPr/>
        </p:nvSpPr>
        <p:spPr>
          <a:xfrm>
            <a:off x="701040" y="1709420"/>
            <a:ext cx="5727065" cy="4521835"/>
          </a:xfrm>
          <a:prstGeom prst="rect">
            <a:avLst/>
          </a:prstGeom>
          <a:noFill/>
        </p:spPr>
        <p:txBody>
          <a:bodyPr wrap="square" rtlCol="0" anchor="t">
            <a:spAutoFit/>
          </a:bodyPr>
          <a:p>
            <a:pPr>
              <a:lnSpc>
                <a:spcPct val="160000"/>
              </a:lnSpc>
            </a:pPr>
            <a:r>
              <a:rPr lang="zh-CN" altLang="en-US">
                <a:cs typeface="阿里巴巴普惠体" panose="00020600040101010101" charset="-122"/>
              </a:rPr>
              <a:t>1、检查、维修设备时，必须严格遵守本单位制定的有关安全规定，办理有关手续后方可操作，切断电源。</a:t>
            </a:r>
            <a:endParaRPr lang="zh-CN" altLang="en-US">
              <a:cs typeface="阿里巴巴普惠体" panose="00020600040101010101" charset="-122"/>
            </a:endParaRPr>
          </a:p>
          <a:p>
            <a:pPr>
              <a:lnSpc>
                <a:spcPct val="160000"/>
              </a:lnSpc>
            </a:pPr>
            <a:r>
              <a:rPr lang="zh-CN" altLang="en-US">
                <a:cs typeface="阿里巴巴普惠体" panose="00020600040101010101" charset="-122"/>
              </a:rPr>
              <a:t>2、检修前要先切断要修的线路和设备的电源，并用试电笔进行试验证实没电后悬挂“严禁合闸”警示牌，确认无电并采取短路接地措施；确认检修完毕清理现场后，应由停电挂警告牌者取下，按程序恢复送电</a:t>
            </a:r>
            <a:endParaRPr lang="zh-CN" altLang="en-US">
              <a:cs typeface="阿里巴巴普惠体" panose="00020600040101010101" charset="-122"/>
            </a:endParaRPr>
          </a:p>
          <a:p>
            <a:pPr>
              <a:lnSpc>
                <a:spcPct val="160000"/>
              </a:lnSpc>
            </a:pPr>
            <a:r>
              <a:rPr lang="zh-CN" altLang="en-US">
                <a:cs typeface="阿里巴巴普惠体" panose="00020600040101010101" charset="-122"/>
              </a:rPr>
              <a:t>3、作业完毕应有操作工或机械维修工在场操作和观察以证实设备运转正常。如果是为了迅速恢复生产而采取临时措施，应将情况和注意事项向操作工或机械维修工说明并向班长报告以便安排处理措施。</a:t>
            </a:r>
            <a:endParaRPr lang="zh-CN" altLang="en-US">
              <a:cs typeface="阿里巴巴普惠体"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94103" y="1340768"/>
            <a:ext cx="502571" cy="4824537"/>
            <a:chOff x="10994103" y="1484783"/>
            <a:chExt cx="502571" cy="4824537"/>
          </a:xfrm>
        </p:grpSpPr>
        <p:sp>
          <p:nvSpPr>
            <p:cNvPr id="3" name="等腰三角形 6"/>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阿里巴巴普惠体" panose="00020600040101010101" charset="-122"/>
                <a:ea typeface="阿里巴巴普惠体" panose="00020600040101010101" charset="-122"/>
                <a:cs typeface="+mn-ea"/>
                <a:sym typeface="+mn-lt"/>
              </a:endParaRPr>
            </a:p>
          </p:txBody>
        </p:sp>
        <p:cxnSp>
          <p:nvCxnSpPr>
            <p:cNvPr id="4" name="直接连接符 3"/>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95325" y="1340768"/>
            <a:ext cx="502571" cy="4824537"/>
            <a:chOff x="695325" y="1484783"/>
            <a:chExt cx="502571" cy="4824537"/>
          </a:xfrm>
          <a:effectLst>
            <a:outerShdw blurRad="254000" dist="63500" dir="2700000" algn="tl" rotWithShape="0">
              <a:prstClr val="black">
                <a:alpha val="30000"/>
              </a:prstClr>
            </a:outerShdw>
          </a:effectLst>
        </p:grpSpPr>
        <p:sp>
          <p:nvSpPr>
            <p:cNvPr id="6" name="等腰三角形 6"/>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阿里巴巴普惠体" panose="00020600040101010101" charset="-122"/>
                <a:ea typeface="阿里巴巴普惠体" panose="00020600040101010101" charset="-122"/>
                <a:cs typeface="+mn-ea"/>
                <a:sym typeface="+mn-lt"/>
              </a:endParaRPr>
            </a:p>
          </p:txBody>
        </p:sp>
        <p:cxnSp>
          <p:nvCxnSpPr>
            <p:cNvPr id="7" name="直接连接符 6"/>
            <p:cNvCxnSpPr/>
            <p:nvPr/>
          </p:nvCxnSpPr>
          <p:spPr>
            <a:xfrm>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五边形 42"/>
          <p:cNvSpPr/>
          <p:nvPr/>
        </p:nvSpPr>
        <p:spPr>
          <a:xfrm>
            <a:off x="695325" y="1340485"/>
            <a:ext cx="5400675" cy="728980"/>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lnSpc>
                <a:spcPct val="130000"/>
              </a:lnSpc>
            </a:pPr>
            <a:endParaRPr lang="zh-CN" altLang="en-US" dirty="0">
              <a:latin typeface="阿里巴巴普惠体" panose="00020600040101010101" charset="-122"/>
              <a:ea typeface="阿里巴巴普惠体" panose="00020600040101010101" charset="-122"/>
              <a:cs typeface="+mn-ea"/>
              <a:sym typeface="+mn-lt"/>
            </a:endParaRPr>
          </a:p>
        </p:txBody>
      </p:sp>
      <p:sp>
        <p:nvSpPr>
          <p:cNvPr id="12" name="五边形 45"/>
          <p:cNvSpPr/>
          <p:nvPr/>
        </p:nvSpPr>
        <p:spPr>
          <a:xfrm flipH="1">
            <a:off x="6096000" y="1340485"/>
            <a:ext cx="5400675" cy="728980"/>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lnSpc>
                <a:spcPct val="130000"/>
              </a:lnSpc>
            </a:pPr>
            <a:endParaRPr lang="zh-CN" altLang="en-US" dirty="0">
              <a:latin typeface="阿里巴巴普惠体" panose="00020600040101010101" charset="-122"/>
              <a:ea typeface="阿里巴巴普惠体" panose="00020600040101010101" charset="-122"/>
              <a:cs typeface="+mn-ea"/>
              <a:sym typeface="+mn-lt"/>
            </a:endParaRPr>
          </a:p>
        </p:txBody>
      </p:sp>
      <p:cxnSp>
        <p:nvCxnSpPr>
          <p:cNvPr id="31" name="直接连接符 30"/>
          <p:cNvCxnSpPr/>
          <p:nvPr/>
        </p:nvCxnSpPr>
        <p:spPr>
          <a:xfrm>
            <a:off x="610358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9789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83360" y="2263775"/>
            <a:ext cx="4242435" cy="3610610"/>
          </a:xfrm>
          <a:prstGeom prst="rect">
            <a:avLst/>
          </a:prstGeom>
          <a:noFill/>
        </p:spPr>
        <p:txBody>
          <a:bodyPr wrap="square" rtlCol="0" anchor="t">
            <a:spAutoFit/>
          </a:bodyPr>
          <a:p>
            <a:pPr>
              <a:lnSpc>
                <a:spcPct val="130000"/>
              </a:lnSpc>
            </a:pPr>
            <a:r>
              <a:rPr lang="zh-CN" altLang="en-US" sz="1600">
                <a:cs typeface="阿里巴巴普惠体" panose="00020600040101010101" charset="-122"/>
              </a:rPr>
              <a:t>4、离场前应再次检查以确认设施完好完全并清理作业场所；并做好记录。</a:t>
            </a:r>
            <a:endParaRPr lang="zh-CN" altLang="en-US" sz="1600">
              <a:cs typeface="阿里巴巴普惠体" panose="00020600040101010101" charset="-122"/>
            </a:endParaRPr>
          </a:p>
          <a:p>
            <a:pPr>
              <a:lnSpc>
                <a:spcPct val="130000"/>
              </a:lnSpc>
            </a:pPr>
            <a:r>
              <a:rPr lang="zh-CN" altLang="en-US" sz="1600">
                <a:cs typeface="阿里巴巴普惠体" panose="00020600040101010101" charset="-122"/>
              </a:rPr>
              <a:t>5、检查、检修电器设备时，应二人搭档，相互监护。</a:t>
            </a:r>
            <a:endParaRPr lang="zh-CN" altLang="en-US" sz="1600">
              <a:cs typeface="阿里巴巴普惠体" panose="00020600040101010101" charset="-122"/>
            </a:endParaRPr>
          </a:p>
          <a:p>
            <a:pPr>
              <a:lnSpc>
                <a:spcPct val="130000"/>
              </a:lnSpc>
            </a:pPr>
            <a:r>
              <a:rPr lang="zh-CN" altLang="en-US" sz="1600">
                <a:cs typeface="阿里巴巴普惠体" panose="00020600040101010101" charset="-122"/>
              </a:rPr>
              <a:t>6、检查大项目时，必须要专人负责分管停、送电、监督和指挥工作，并在工作处做好安全措施。</a:t>
            </a:r>
            <a:endParaRPr lang="zh-CN" altLang="en-US" sz="1600">
              <a:cs typeface="阿里巴巴普惠体" panose="00020600040101010101" charset="-122"/>
            </a:endParaRPr>
          </a:p>
          <a:p>
            <a:pPr>
              <a:lnSpc>
                <a:spcPct val="130000"/>
              </a:lnSpc>
            </a:pPr>
            <a:r>
              <a:rPr lang="zh-CN" altLang="en-US" sz="1600">
                <a:cs typeface="阿里巴巴普惠体" panose="00020600040101010101" charset="-122"/>
              </a:rPr>
              <a:t>7、高处作业，必须办理登高作业证，必须系好安全带，安全带要求高挂低用，安全绳长度小于2m;严禁在高处抛物。登梯作业时应有专人监护。</a:t>
            </a:r>
            <a:endParaRPr lang="zh-CN" altLang="en-US" sz="1600">
              <a:cs typeface="阿里巴巴普惠体" panose="00020600040101010101" charset="-122"/>
            </a:endParaRPr>
          </a:p>
        </p:txBody>
      </p:sp>
      <p:sp>
        <p:nvSpPr>
          <p:cNvPr id="34" name="文本框 33"/>
          <p:cNvSpPr txBox="1"/>
          <p:nvPr/>
        </p:nvSpPr>
        <p:spPr>
          <a:xfrm>
            <a:off x="6435725" y="2263775"/>
            <a:ext cx="4451985" cy="2651125"/>
          </a:xfrm>
          <a:prstGeom prst="rect">
            <a:avLst/>
          </a:prstGeom>
          <a:noFill/>
        </p:spPr>
        <p:txBody>
          <a:bodyPr wrap="square" rtlCol="0" anchor="t">
            <a:spAutoFit/>
          </a:bodyPr>
          <a:p>
            <a:pPr>
              <a:lnSpc>
                <a:spcPct val="130000"/>
              </a:lnSpc>
            </a:pPr>
            <a:r>
              <a:rPr lang="zh-CN" altLang="en-US" sz="1600">
                <a:cs typeface="阿里巴巴普惠体" panose="00020600040101010101" charset="-122"/>
              </a:rPr>
              <a:t>8、一般情况下，在电器设备上工作均应停电后操作。必须带电作业时，要采取安全措施，按带电作业规程操作。 </a:t>
            </a:r>
            <a:endParaRPr lang="zh-CN" altLang="en-US" sz="1600">
              <a:cs typeface="阿里巴巴普惠体" panose="00020600040101010101" charset="-122"/>
            </a:endParaRPr>
          </a:p>
          <a:p>
            <a:pPr>
              <a:lnSpc>
                <a:spcPct val="130000"/>
              </a:lnSpc>
            </a:pPr>
            <a:r>
              <a:rPr lang="zh-CN" altLang="en-US" sz="1600">
                <a:cs typeface="阿里巴巴普惠体" panose="00020600040101010101" charset="-122"/>
              </a:rPr>
              <a:t>9、严格按电气设备的安装技术进行安装及维护。电线、电缆、母线等电板导接头处要拧紧，绝缘包扎好，严禁有松动或破损裸露的现象。 </a:t>
            </a:r>
            <a:endParaRPr lang="zh-CN" altLang="en-US" sz="1600">
              <a:cs typeface="阿里巴巴普惠体" panose="00020600040101010101" charset="-122"/>
            </a:endParaRPr>
          </a:p>
          <a:p>
            <a:pPr>
              <a:lnSpc>
                <a:spcPct val="130000"/>
              </a:lnSpc>
            </a:pPr>
            <a:r>
              <a:rPr lang="zh-CN" altLang="en-US" sz="1600">
                <a:cs typeface="阿里巴巴普惠体" panose="00020600040101010101" charset="-122"/>
              </a:rPr>
              <a:t>10、对于电气设备的裸露部位（带电体）或旋转部位设置安全防护或防护遮拦，并挂牌显示。</a:t>
            </a:r>
            <a:endParaRPr lang="zh-CN" altLang="en-US" sz="1600">
              <a:cs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righ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3" grpId="1"/>
      <p:bldP spid="3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Group 1"/>
          <p:cNvGrpSpPr/>
          <p:nvPr/>
        </p:nvGrpSpPr>
        <p:grpSpPr bwMode="auto">
          <a:xfrm>
            <a:off x="7992901" y="1518677"/>
            <a:ext cx="3687775" cy="4491280"/>
            <a:chOff x="781924" y="1653977"/>
            <a:chExt cx="2806595" cy="3417112"/>
          </a:xfrm>
        </p:grpSpPr>
        <p:pic>
          <p:nvPicPr>
            <p:cNvPr id="5" name="Picture 3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1924" y="1653977"/>
              <a:ext cx="2806595" cy="341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8"/>
            <p:cNvSpPr/>
            <p:nvPr/>
          </p:nvSpPr>
          <p:spPr>
            <a:xfrm>
              <a:off x="1210776" y="2066825"/>
              <a:ext cx="1985424" cy="2556482"/>
            </a:xfrm>
            <a:prstGeom prst="rect">
              <a:avLst/>
            </a:prstGeom>
            <a:blipFill dpi="0" rotWithShape="1">
              <a:blip r:embed="rId2" cstate="print">
                <a:extLst>
                  <a:ext uri="{28A0092B-C50C-407E-A947-70E740481C1C}">
                    <a14:useLocalDpi xmlns:a14="http://schemas.microsoft.com/office/drawing/2010/main" val="0"/>
                  </a:ext>
                </a:extLst>
              </a:blip>
              <a:srcRect/>
              <a:stretch>
                <a:fillRect l="-46574" r="-46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en-US" altLang="zh-CN" dirty="0">
                <a:solidFill>
                  <a:schemeClr val="tx1">
                    <a:lumMod val="75000"/>
                    <a:lumOff val="25000"/>
                  </a:schemeClr>
                </a:solidFill>
                <a:ea typeface="阿里巴巴普惠体" panose="00020600040101010101" charset="-122"/>
                <a:cs typeface="阿里巴巴普惠体" panose="00020600040101010101" charset="-122"/>
              </a:endParaRPr>
            </a:p>
          </p:txBody>
        </p:sp>
      </p:grpSp>
      <p:sp>
        <p:nvSpPr>
          <p:cNvPr id="7" name="文本框 6"/>
          <p:cNvSpPr txBox="1"/>
          <p:nvPr/>
        </p:nvSpPr>
        <p:spPr>
          <a:xfrm>
            <a:off x="208280" y="428625"/>
            <a:ext cx="7729855" cy="6000750"/>
          </a:xfrm>
          <a:prstGeom prst="rect">
            <a:avLst/>
          </a:prstGeom>
          <a:noFill/>
        </p:spPr>
        <p:txBody>
          <a:bodyPr wrap="square" rtlCol="0" anchor="t">
            <a:spAutoFit/>
          </a:bodyPr>
          <a:p>
            <a:pPr>
              <a:lnSpc>
                <a:spcPct val="150000"/>
              </a:lnSpc>
            </a:pPr>
            <a:r>
              <a:rPr lang="zh-CN" altLang="en-US" sz="1600">
                <a:cs typeface="阿里巴巴普惠体" panose="00020600040101010101" charset="-122"/>
              </a:rPr>
              <a:t>11、高压停电送电，必须得到有关主管方面的指令，方可按工作票制度，工作许可制度，工作监护制度，进行操作，拉闸时必须两人，操作者应听取监护者发布逐条操作命令，操作人员再背读命令无误后再操作。</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12、变配电室内、外高压部分及线路，停电作业时：</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（1）切断有关电源，操作手柄应上锁或挂标示牌。</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（2）验电时应穿戴绝缘手套、按电压等级使用验电器，在设备两侧各相或线路各相分别验电。</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（3）验明设备或线路确认无电后，即将检修设备或线路做短路接电。</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（4）装设接地线，应由二人进行，先接接地端，后接导体端，拆除时顺序相反。拆、接时均应穿戴绝缘防护用品。</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（5）接地线应使用截面不小于25mm2多股软裸铜线和专用线夹，严禁用缠绕的方法，进行接地和短路。</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（6）设备或线路检修完毕，应全面检查无误后方可拆除临时短路接地线。</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13、谨防静电危害，做好静电安全措施，雷电时，禁止带电作业。</a:t>
            </a:r>
            <a:endParaRPr lang="zh-CN" altLang="en-US" sz="1600">
              <a:cs typeface="阿里巴巴普惠体" panose="00020600040101010101" charset="-122"/>
            </a:endParaRPr>
          </a:p>
          <a:p>
            <a:pPr>
              <a:lnSpc>
                <a:spcPct val="150000"/>
              </a:lnSpc>
            </a:pPr>
            <a:r>
              <a:rPr lang="zh-CN" altLang="en-US" sz="1600">
                <a:cs typeface="阿里巴巴普惠体" panose="00020600040101010101" charset="-122"/>
              </a:rPr>
              <a:t>14、 电工必须具备必要的电气安全救护，防火知识，掌握触电后的紧急救护法及电火灾扑救方法。 </a:t>
            </a:r>
            <a:endParaRPr lang="zh-CN" altLang="en-US" sz="1600">
              <a:cs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07</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7302500" cy="1014730"/>
          </a:xfrm>
          <a:prstGeom prst="rect">
            <a:avLst/>
          </a:prstGeom>
          <a:noFill/>
        </p:spPr>
        <p:txBody>
          <a:bodyPr wrap="square" rtlCol="0" anchor="t">
            <a:spAutoFit/>
          </a:bodyPr>
          <a:p>
            <a:r>
              <a:rPr lang="zh-CN" altLang="en-US" sz="6000" b="1">
                <a:cs typeface="阿里巴巴普惠体" panose="00020600040101010101" charset="-122"/>
              </a:rPr>
              <a:t>维修时间与维修质量</a:t>
            </a:r>
            <a:endParaRPr lang="zh-CN" altLang="en-US" sz="6000" b="1">
              <a:cs typeface="阿里巴巴普惠体" panose="00020600040101010101" charset="-122"/>
            </a:endParaRPr>
          </a:p>
        </p:txBody>
      </p:sp>
      <p:sp>
        <p:nvSpPr>
          <p:cNvPr id="9" name="文本框 8"/>
          <p:cNvSpPr txBox="1"/>
          <p:nvPr/>
        </p:nvSpPr>
        <p:spPr>
          <a:xfrm>
            <a:off x="1170940" y="3941445"/>
            <a:ext cx="7147560" cy="521970"/>
          </a:xfrm>
          <a:prstGeom prst="rect">
            <a:avLst/>
          </a:prstGeom>
          <a:noFill/>
        </p:spPr>
        <p:txBody>
          <a:bodyPr wrap="square" rtlCol="0" anchor="t">
            <a:spAutoFit/>
          </a:bodyPr>
          <a:p>
            <a:r>
              <a:rPr sz="2800">
                <a:solidFill>
                  <a:schemeClr val="tx1">
                    <a:lumMod val="65000"/>
                    <a:lumOff val="35000"/>
                  </a:schemeClr>
                </a:solidFill>
                <a:cs typeface="阿里巴巴普惠体" panose="00020600040101010101" charset="-122"/>
              </a:rPr>
              <a:t>Maintenance time and maintenance quality</a:t>
            </a:r>
            <a:endParaRPr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Other_1"/>
          <p:cNvSpPr>
            <a:spLocks noChangeArrowheads="1"/>
          </p:cNvSpPr>
          <p:nvPr>
            <p:custDataLst>
              <p:tags r:id="rId1"/>
            </p:custDataLst>
          </p:nvPr>
        </p:nvSpPr>
        <p:spPr bwMode="auto">
          <a:xfrm>
            <a:off x="1338910" y="1215950"/>
            <a:ext cx="2234700" cy="2043264"/>
          </a:xfrm>
          <a:prstGeom prst="rect">
            <a:avLst/>
          </a:prstGeom>
          <a:solidFill>
            <a:schemeClr val="bg1"/>
          </a:soli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6" name="MH_Other_2"/>
          <p:cNvSpPr>
            <a:spLocks noChangeArrowheads="1"/>
          </p:cNvSpPr>
          <p:nvPr>
            <p:custDataLst>
              <p:tags r:id="rId2"/>
            </p:custDataLst>
          </p:nvPr>
        </p:nvSpPr>
        <p:spPr bwMode="auto">
          <a:xfrm>
            <a:off x="6206584" y="1215950"/>
            <a:ext cx="2234700" cy="2043264"/>
          </a:xfrm>
          <a:prstGeom prst="rect">
            <a:avLst/>
          </a:prstGeom>
          <a:solidFill>
            <a:schemeClr val="accent1">
              <a:lumMod val="50000"/>
            </a:schemeClr>
          </a:soli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bg1"/>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7" name="MH_Other_3"/>
          <p:cNvSpPr>
            <a:spLocks noChangeArrowheads="1"/>
          </p:cNvSpPr>
          <p:nvPr>
            <p:custDataLst>
              <p:tags r:id="rId3"/>
            </p:custDataLst>
          </p:nvPr>
        </p:nvSpPr>
        <p:spPr bwMode="auto">
          <a:xfrm>
            <a:off x="3772747" y="3424219"/>
            <a:ext cx="2234700" cy="2043264"/>
          </a:xfrm>
          <a:prstGeom prst="rect">
            <a:avLst/>
          </a:prstGeom>
          <a:solidFill>
            <a:schemeClr val="accent1">
              <a:lumMod val="50000"/>
            </a:schemeClr>
          </a:soli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8" name="MH_Other_4"/>
          <p:cNvSpPr>
            <a:spLocks noChangeArrowheads="1"/>
          </p:cNvSpPr>
          <p:nvPr>
            <p:custDataLst>
              <p:tags r:id="rId4"/>
            </p:custDataLst>
          </p:nvPr>
        </p:nvSpPr>
        <p:spPr bwMode="auto">
          <a:xfrm>
            <a:off x="8633777" y="3424219"/>
            <a:ext cx="2234700" cy="2043264"/>
          </a:xfrm>
          <a:prstGeom prst="rect">
            <a:avLst/>
          </a:prstGeom>
          <a:solidFill>
            <a:schemeClr val="bg1"/>
          </a:solid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9" name="MH_Picture_2"/>
          <p:cNvSpPr>
            <a:spLocks noChangeArrowheads="1"/>
          </p:cNvSpPr>
          <p:nvPr>
            <p:custDataLst>
              <p:tags r:id="rId5"/>
            </p:custDataLst>
          </p:nvPr>
        </p:nvSpPr>
        <p:spPr bwMode="auto">
          <a:xfrm>
            <a:off x="3772747" y="1215950"/>
            <a:ext cx="2234700" cy="2043264"/>
          </a:xfrm>
          <a:prstGeom prst="rect">
            <a:avLst/>
          </a:prstGeom>
          <a:blipFill dpi="0" rotWithShape="1">
            <a:blip r:embed="rId6" cstate="print">
              <a:extLst>
                <a:ext uri="{28A0092B-C50C-407E-A947-70E740481C1C}">
                  <a14:useLocalDpi xmlns:a14="http://schemas.microsoft.com/office/drawing/2010/main" val="0"/>
                </a:ext>
              </a:extLst>
            </a:blip>
            <a:srcRect/>
            <a:stretch>
              <a:fillRect l="-18790" r="-18790"/>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0" name="MH_Picture_4"/>
          <p:cNvSpPr>
            <a:spLocks noChangeArrowheads="1"/>
          </p:cNvSpPr>
          <p:nvPr>
            <p:custDataLst>
              <p:tags r:id="rId7"/>
            </p:custDataLst>
          </p:nvPr>
        </p:nvSpPr>
        <p:spPr bwMode="auto">
          <a:xfrm>
            <a:off x="8633777" y="1215950"/>
            <a:ext cx="2234700" cy="2043264"/>
          </a:xfrm>
          <a:prstGeom prst="rect">
            <a:avLst/>
          </a:prstGeom>
          <a:blipFill dpi="0" rotWithShape="1">
            <a:blip r:embed="rId8" cstate="print">
              <a:extLst>
                <a:ext uri="{28A0092B-C50C-407E-A947-70E740481C1C}">
                  <a14:useLocalDpi xmlns:a14="http://schemas.microsoft.com/office/drawing/2010/main" val="0"/>
                </a:ext>
              </a:extLst>
            </a:blip>
            <a:srcRect/>
            <a:stretch>
              <a:fillRect l="-18575" r="-18575"/>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1" name="MH_Picture_1"/>
          <p:cNvSpPr>
            <a:spLocks noChangeArrowheads="1"/>
          </p:cNvSpPr>
          <p:nvPr>
            <p:custDataLst>
              <p:tags r:id="rId9"/>
            </p:custDataLst>
          </p:nvPr>
        </p:nvSpPr>
        <p:spPr bwMode="auto">
          <a:xfrm>
            <a:off x="1338910" y="3424219"/>
            <a:ext cx="2234700" cy="2043264"/>
          </a:xfrm>
          <a:prstGeom prst="rect">
            <a:avLst/>
          </a:prstGeom>
          <a:blipFill dpi="0" rotWithShape="1">
            <a:blip r:embed="rId10" cstate="print">
              <a:extLst>
                <a:ext uri="{28A0092B-C50C-407E-A947-70E740481C1C}">
                  <a14:useLocalDpi xmlns:a14="http://schemas.microsoft.com/office/drawing/2010/main" val="0"/>
                </a:ext>
              </a:extLst>
            </a:blip>
            <a:srcRect/>
            <a:stretch>
              <a:fillRect l="-18575" r="-18575"/>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2" name="MH_Picture_3"/>
          <p:cNvSpPr>
            <a:spLocks noChangeArrowheads="1"/>
          </p:cNvSpPr>
          <p:nvPr>
            <p:custDataLst>
              <p:tags r:id="rId11"/>
            </p:custDataLst>
          </p:nvPr>
        </p:nvSpPr>
        <p:spPr bwMode="auto">
          <a:xfrm>
            <a:off x="6206584" y="3424219"/>
            <a:ext cx="2234700" cy="2043264"/>
          </a:xfrm>
          <a:prstGeom prst="rect">
            <a:avLst/>
          </a:prstGeom>
          <a:blipFill dpi="0" rotWithShape="1">
            <a:blip r:embed="rId12" cstate="print">
              <a:extLst>
                <a:ext uri="{28A0092B-C50C-407E-A947-70E740481C1C}">
                  <a14:useLocalDpi xmlns:a14="http://schemas.microsoft.com/office/drawing/2010/main" val="0"/>
                </a:ext>
              </a:extLst>
            </a:blip>
            <a:srcRect/>
            <a:stretch>
              <a:fillRect l="-18468" r="-18468"/>
            </a:stretch>
          </a:blipFill>
          <a:ln>
            <a:noFill/>
          </a:ln>
          <a:effectLst>
            <a:outerShdw blurRad="190500" dist="38100" dir="2700000" algn="tl" rotWithShape="0">
              <a:prstClr val="black">
                <a:alpha val="20000"/>
              </a:prstClr>
            </a:outerShdw>
          </a:effectLst>
        </p:spPr>
        <p:txBody>
          <a:bodyPr anchor="ct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endParaRPr lang="zh-CN" altLang="en-US"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2" name="文本框 1"/>
          <p:cNvSpPr txBox="1"/>
          <p:nvPr/>
        </p:nvSpPr>
        <p:spPr>
          <a:xfrm>
            <a:off x="1450340" y="1417955"/>
            <a:ext cx="2011680" cy="1640205"/>
          </a:xfrm>
          <a:prstGeom prst="rect">
            <a:avLst/>
          </a:prstGeom>
          <a:noFill/>
        </p:spPr>
        <p:txBody>
          <a:bodyPr wrap="square" rtlCol="0" anchor="t">
            <a:spAutoFit/>
          </a:bodyPr>
          <a:p>
            <a:pPr>
              <a:lnSpc>
                <a:spcPct val="140000"/>
              </a:lnSpc>
            </a:pPr>
            <a:r>
              <a:rPr lang="zh-CN" altLang="en-US">
                <a:cs typeface="阿里巴巴普惠体" panose="00020600040101010101" charset="-122"/>
              </a:rPr>
              <a:t>1.维修电工发现设备有故障时要及时处理,不得推托,不得交于下班。</a:t>
            </a:r>
            <a:endParaRPr lang="zh-CN" altLang="en-US">
              <a:cs typeface="阿里巴巴普惠体" panose="00020600040101010101" charset="-122"/>
            </a:endParaRPr>
          </a:p>
        </p:txBody>
      </p:sp>
      <p:sp>
        <p:nvSpPr>
          <p:cNvPr id="3" name="文本框 2"/>
          <p:cNvSpPr txBox="1"/>
          <p:nvPr/>
        </p:nvSpPr>
        <p:spPr>
          <a:xfrm>
            <a:off x="6266815" y="1376680"/>
            <a:ext cx="2108200" cy="1640205"/>
          </a:xfrm>
          <a:prstGeom prst="rect">
            <a:avLst/>
          </a:prstGeom>
          <a:noFill/>
        </p:spPr>
        <p:txBody>
          <a:bodyPr wrap="square" rtlCol="0" anchor="t">
            <a:spAutoFit/>
          </a:bodyPr>
          <a:p>
            <a:pPr>
              <a:lnSpc>
                <a:spcPct val="140000"/>
              </a:lnSpc>
            </a:pPr>
            <a:r>
              <a:rPr lang="zh-CN" altLang="en-US">
                <a:solidFill>
                  <a:schemeClr val="bg1"/>
                </a:solidFill>
                <a:cs typeface="阿里巴巴普惠体" panose="00020600040101010101" charset="-122"/>
              </a:rPr>
              <a:t>2.维修电工接到故障通知时要第一时间赶到现场，不得推委扯皮。</a:t>
            </a:r>
            <a:endParaRPr lang="zh-CN" altLang="en-US">
              <a:solidFill>
                <a:schemeClr val="bg1"/>
              </a:solidFill>
              <a:cs typeface="阿里巴巴普惠体" panose="00020600040101010101" charset="-122"/>
            </a:endParaRPr>
          </a:p>
        </p:txBody>
      </p:sp>
      <p:sp>
        <p:nvSpPr>
          <p:cNvPr id="4" name="文本框 3"/>
          <p:cNvSpPr txBox="1"/>
          <p:nvPr/>
        </p:nvSpPr>
        <p:spPr>
          <a:xfrm>
            <a:off x="3853815" y="3625850"/>
            <a:ext cx="2072640" cy="1640205"/>
          </a:xfrm>
          <a:prstGeom prst="rect">
            <a:avLst/>
          </a:prstGeom>
          <a:noFill/>
        </p:spPr>
        <p:txBody>
          <a:bodyPr wrap="square" rtlCol="0" anchor="t">
            <a:spAutoFit/>
          </a:bodyPr>
          <a:p>
            <a:pPr>
              <a:lnSpc>
                <a:spcPct val="140000"/>
              </a:lnSpc>
            </a:pPr>
            <a:r>
              <a:rPr lang="zh-CN" altLang="en-US">
                <a:solidFill>
                  <a:schemeClr val="bg1"/>
                </a:solidFill>
                <a:cs typeface="阿里巴巴普惠体" panose="00020600040101010101" charset="-122"/>
              </a:rPr>
              <a:t>3.维修设备要做到在规定时间内完成任务，不得拖延时间影响生产。</a:t>
            </a:r>
            <a:endParaRPr lang="zh-CN" altLang="en-US">
              <a:solidFill>
                <a:schemeClr val="bg1"/>
              </a:solidFill>
              <a:cs typeface="阿里巴巴普惠体" panose="00020600040101010101" charset="-122"/>
            </a:endParaRPr>
          </a:p>
        </p:txBody>
      </p:sp>
      <p:sp>
        <p:nvSpPr>
          <p:cNvPr id="5" name="文本框 4"/>
          <p:cNvSpPr txBox="1"/>
          <p:nvPr/>
        </p:nvSpPr>
        <p:spPr>
          <a:xfrm>
            <a:off x="8721090" y="3625215"/>
            <a:ext cx="2075815" cy="1640205"/>
          </a:xfrm>
          <a:prstGeom prst="rect">
            <a:avLst/>
          </a:prstGeom>
          <a:noFill/>
        </p:spPr>
        <p:txBody>
          <a:bodyPr wrap="square" rtlCol="0" anchor="t">
            <a:spAutoFit/>
          </a:bodyPr>
          <a:p>
            <a:pPr>
              <a:lnSpc>
                <a:spcPct val="140000"/>
              </a:lnSpc>
            </a:pPr>
            <a:r>
              <a:rPr lang="zh-CN" altLang="en-US">
                <a:cs typeface="阿里巴巴普惠体" panose="00020600040101010101" charset="-122"/>
              </a:rPr>
              <a:t>4.维修后的设备要保证质量，不得在短时间内出现同类故障。 </a:t>
            </a:r>
            <a:endParaRPr lang="zh-CN" altLang="en-US">
              <a:cs typeface="阿里巴巴普惠体" panose="00020600040101010101"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 grpId="0"/>
      <p:bldP spid="4" grpId="0"/>
      <p:bldP spid="3" grpId="0"/>
      <p:bldP spid="5" grpId="0"/>
      <p:bldP spid="2" grpId="1"/>
      <p:bldP spid="4" grpId="1"/>
      <p:bldP spid="3" grpId="1"/>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51miz-P1258328-FC67C00A-3840x2560"/>
          <p:cNvPicPr>
            <a:picLocks noChangeAspect="1"/>
          </p:cNvPicPr>
          <p:nvPr/>
        </p:nvPicPr>
        <p:blipFill>
          <a:blip r:embed="rId1"/>
          <a:srcRect l="27080" r="39231"/>
          <a:stretch>
            <a:fillRect/>
          </a:stretch>
        </p:blipFill>
        <p:spPr>
          <a:xfrm>
            <a:off x="0" y="0"/>
            <a:ext cx="4107180" cy="6858000"/>
          </a:xfrm>
          <a:prstGeom prst="rect">
            <a:avLst/>
          </a:prstGeom>
        </p:spPr>
      </p:pic>
      <p:sp>
        <p:nvSpPr>
          <p:cNvPr id="6" name="矩形 5"/>
          <p:cNvSpPr/>
          <p:nvPr/>
        </p:nvSpPr>
        <p:spPr>
          <a:xfrm>
            <a:off x="2348230" y="942975"/>
            <a:ext cx="3477260" cy="135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effectLst>
                  <a:outerShdw blurRad="38100" dist="38100" dir="2700000" algn="tl">
                    <a:srgbClr val="000000">
                      <a:alpha val="43137"/>
                    </a:srgbClr>
                  </a:outerShdw>
                </a:effectLst>
                <a:cs typeface="阿里巴巴普惠体" panose="00020600040101010101" charset="-122"/>
              </a:rPr>
              <a:t>目</a:t>
            </a:r>
            <a:r>
              <a:rPr lang="en-US" altLang="zh-CN" sz="3200" b="1">
                <a:effectLst>
                  <a:outerShdw blurRad="38100" dist="38100" dir="2700000" algn="tl">
                    <a:srgbClr val="000000">
                      <a:alpha val="43137"/>
                    </a:srgbClr>
                  </a:outerShdw>
                </a:effectLst>
                <a:cs typeface="阿里巴巴普惠体" panose="00020600040101010101" charset="-122"/>
              </a:rPr>
              <a:t>  </a:t>
            </a:r>
            <a:r>
              <a:rPr lang="zh-CN" altLang="en-US" sz="3200" b="1">
                <a:effectLst>
                  <a:outerShdw blurRad="38100" dist="38100" dir="2700000" algn="tl">
                    <a:srgbClr val="000000">
                      <a:alpha val="43137"/>
                    </a:srgbClr>
                  </a:outerShdw>
                </a:effectLst>
                <a:cs typeface="阿里巴巴普惠体" panose="00020600040101010101" charset="-122"/>
              </a:rPr>
              <a:t>录</a:t>
            </a:r>
            <a:endParaRPr lang="zh-CN" altLang="en-US" sz="3200" b="1">
              <a:effectLst>
                <a:outerShdw blurRad="38100" dist="38100" dir="2700000" algn="tl">
                  <a:srgbClr val="000000">
                    <a:alpha val="43137"/>
                  </a:srgbClr>
                </a:outerShdw>
              </a:effectLst>
              <a:cs typeface="阿里巴巴普惠体" panose="00020600040101010101" charset="-122"/>
            </a:endParaRPr>
          </a:p>
          <a:p>
            <a:pPr algn="ctr"/>
            <a:r>
              <a:rPr lang="en-US" altLang="zh-CN" sz="2800">
                <a:effectLst>
                  <a:outerShdw blurRad="38100" dist="38100" dir="2700000" algn="tl">
                    <a:srgbClr val="000000">
                      <a:alpha val="43137"/>
                    </a:srgbClr>
                  </a:outerShdw>
                </a:effectLst>
                <a:cs typeface="阿里巴巴普惠体" panose="00020600040101010101" charset="-122"/>
              </a:rPr>
              <a:t>CONTENTS</a:t>
            </a:r>
            <a:endParaRPr lang="en-US" altLang="zh-CN" sz="2800">
              <a:effectLst>
                <a:outerShdw blurRad="38100" dist="38100" dir="2700000" algn="tl">
                  <a:srgbClr val="000000">
                    <a:alpha val="43137"/>
                  </a:srgbClr>
                </a:outerShdw>
              </a:effectLst>
              <a:cs typeface="阿里巴巴普惠体" panose="00020600040101010101" charset="-122"/>
            </a:endParaRPr>
          </a:p>
        </p:txBody>
      </p:sp>
      <p:sp>
        <p:nvSpPr>
          <p:cNvPr id="5" name="矩形 4"/>
          <p:cNvSpPr/>
          <p:nvPr/>
        </p:nvSpPr>
        <p:spPr>
          <a:xfrm>
            <a:off x="2561590" y="1079500"/>
            <a:ext cx="3050540" cy="1082675"/>
          </a:xfrm>
          <a:prstGeom prst="rect">
            <a:avLst/>
          </a:prstGeom>
          <a:noFill/>
          <a:ln w="381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7" name="文本框 6"/>
          <p:cNvSpPr txBox="1"/>
          <p:nvPr/>
        </p:nvSpPr>
        <p:spPr>
          <a:xfrm>
            <a:off x="4721860" y="2591435"/>
            <a:ext cx="2748915" cy="2501900"/>
          </a:xfrm>
          <a:prstGeom prst="rect">
            <a:avLst/>
          </a:prstGeom>
          <a:noFill/>
        </p:spPr>
        <p:txBody>
          <a:bodyPr wrap="square" rtlCol="0" anchor="t">
            <a:spAutoFit/>
          </a:bodyPr>
          <a:p>
            <a:pPr>
              <a:lnSpc>
                <a:spcPct val="140000"/>
              </a:lnSpc>
            </a:pPr>
            <a:r>
              <a:rPr lang="en-US" altLang="zh-CN" sz="2800" b="1">
                <a:solidFill>
                  <a:schemeClr val="accent1">
                    <a:lumMod val="50000"/>
                  </a:schemeClr>
                </a:solidFill>
                <a:cs typeface="阿里巴巴普惠体" panose="00020600040101010101" charset="-122"/>
              </a:rPr>
              <a:t>01</a:t>
            </a:r>
            <a:r>
              <a:rPr lang="en-US" altLang="zh-CN" sz="2800">
                <a:cs typeface="阿里巴巴普惠体" panose="00020600040101010101" charset="-122"/>
              </a:rPr>
              <a:t> </a:t>
            </a:r>
            <a:r>
              <a:rPr lang="zh-CN" altLang="en-US" sz="2800">
                <a:cs typeface="阿里巴巴普惠体" panose="00020600040101010101" charset="-122"/>
              </a:rPr>
              <a:t>作业目的</a:t>
            </a:r>
            <a:endParaRPr lang="zh-CN" altLang="en-US" sz="2800">
              <a:cs typeface="阿里巴巴普惠体" panose="00020600040101010101" charset="-122"/>
            </a:endParaRPr>
          </a:p>
          <a:p>
            <a:pPr>
              <a:lnSpc>
                <a:spcPct val="140000"/>
              </a:lnSpc>
            </a:pPr>
            <a:r>
              <a:rPr lang="en-US" altLang="zh-CN" sz="2800" b="1">
                <a:solidFill>
                  <a:schemeClr val="accent1">
                    <a:lumMod val="50000"/>
                  </a:schemeClr>
                </a:solidFill>
                <a:cs typeface="阿里巴巴普惠体" panose="00020600040101010101" charset="-122"/>
              </a:rPr>
              <a:t>02</a:t>
            </a:r>
            <a:r>
              <a:rPr lang="en-US" altLang="zh-CN" sz="2800">
                <a:cs typeface="阿里巴巴普惠体" panose="00020600040101010101" charset="-122"/>
              </a:rPr>
              <a:t> </a:t>
            </a:r>
            <a:r>
              <a:rPr lang="zh-CN" altLang="en-US" sz="2800">
                <a:cs typeface="阿里巴巴普惠体" panose="00020600040101010101" charset="-122"/>
              </a:rPr>
              <a:t>作业前准备</a:t>
            </a:r>
            <a:endParaRPr lang="zh-CN" altLang="en-US" sz="2800">
              <a:cs typeface="阿里巴巴普惠体" panose="00020600040101010101" charset="-122"/>
            </a:endParaRPr>
          </a:p>
          <a:p>
            <a:pPr>
              <a:lnSpc>
                <a:spcPct val="140000"/>
              </a:lnSpc>
            </a:pPr>
            <a:r>
              <a:rPr lang="en-US" altLang="zh-CN" sz="2800" b="1">
                <a:solidFill>
                  <a:schemeClr val="accent1">
                    <a:lumMod val="50000"/>
                  </a:schemeClr>
                </a:solidFill>
                <a:cs typeface="阿里巴巴普惠体" panose="00020600040101010101" charset="-122"/>
              </a:rPr>
              <a:t>03</a:t>
            </a:r>
            <a:r>
              <a:rPr lang="en-US" altLang="zh-CN" sz="2800">
                <a:cs typeface="阿里巴巴普惠体" panose="00020600040101010101" charset="-122"/>
              </a:rPr>
              <a:t> </a:t>
            </a:r>
            <a:r>
              <a:rPr lang="zh-CN" altLang="en-US" sz="2800">
                <a:cs typeface="阿里巴巴普惠体" panose="00020600040101010101" charset="-122"/>
              </a:rPr>
              <a:t>工作职责</a:t>
            </a:r>
            <a:endParaRPr lang="zh-CN" altLang="en-US" sz="2800">
              <a:cs typeface="阿里巴巴普惠体" panose="00020600040101010101" charset="-122"/>
            </a:endParaRPr>
          </a:p>
          <a:p>
            <a:pPr>
              <a:lnSpc>
                <a:spcPct val="140000"/>
              </a:lnSpc>
            </a:pPr>
            <a:r>
              <a:rPr lang="en-US" altLang="zh-CN" sz="2800" b="1">
                <a:solidFill>
                  <a:schemeClr val="accent1">
                    <a:lumMod val="50000"/>
                  </a:schemeClr>
                </a:solidFill>
                <a:cs typeface="阿里巴巴普惠体" panose="00020600040101010101" charset="-122"/>
              </a:rPr>
              <a:t>04</a:t>
            </a:r>
            <a:r>
              <a:rPr lang="en-US" altLang="zh-CN" sz="2800">
                <a:cs typeface="阿里巴巴普惠体" panose="00020600040101010101" charset="-122"/>
              </a:rPr>
              <a:t> </a:t>
            </a:r>
            <a:r>
              <a:rPr lang="zh-CN" altLang="en-US" sz="2800">
                <a:cs typeface="阿里巴巴普惠体" panose="00020600040101010101" charset="-122"/>
              </a:rPr>
              <a:t>巡检作业</a:t>
            </a:r>
            <a:endParaRPr lang="zh-CN" altLang="en-US" sz="2800">
              <a:cs typeface="阿里巴巴普惠体" panose="00020600040101010101" charset="-122"/>
            </a:endParaRPr>
          </a:p>
        </p:txBody>
      </p:sp>
      <p:grpSp>
        <p:nvGrpSpPr>
          <p:cNvPr id="10" name="组合 9"/>
          <p:cNvGrpSpPr/>
          <p:nvPr/>
        </p:nvGrpSpPr>
        <p:grpSpPr>
          <a:xfrm>
            <a:off x="8086090" y="5857875"/>
            <a:ext cx="641350" cy="641350"/>
            <a:chOff x="5922" y="2881"/>
            <a:chExt cx="1692" cy="1692"/>
          </a:xfrm>
        </p:grpSpPr>
        <p:sp>
          <p:nvSpPr>
            <p:cNvPr id="11" name="Oval 7"/>
            <p:cNvSpPr/>
            <p:nvPr/>
          </p:nvSpPr>
          <p:spPr>
            <a:xfrm>
              <a:off x="6023" y="2978"/>
              <a:ext cx="1511" cy="1511"/>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阿里巴巴普惠体" panose="00020600040101010101" charset="-122"/>
              </a:endParaRPr>
            </a:p>
          </p:txBody>
        </p:sp>
        <p:sp>
          <p:nvSpPr>
            <p:cNvPr id="14" name="Freeform 13"/>
            <p:cNvSpPr>
              <a:spLocks noChangeAspect="1" noChangeArrowheads="1"/>
            </p:cNvSpPr>
            <p:nvPr/>
          </p:nvSpPr>
          <p:spPr bwMode="auto">
            <a:xfrm>
              <a:off x="6452" y="3402"/>
              <a:ext cx="807" cy="71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1">
                <a:lumMod val="5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p>
              <a:pPr>
                <a:defRPr/>
              </a:pPr>
              <a:endParaRPr lang="en-US" sz="2400" dirty="0">
                <a:ea typeface="阿里巴巴普惠体" panose="00020600040101010101" charset="-122"/>
                <a:cs typeface="阿里巴巴普惠体" panose="00020600040101010101" charset="-122"/>
              </a:endParaRPr>
            </a:p>
          </p:txBody>
        </p:sp>
        <p:sp>
          <p:nvSpPr>
            <p:cNvPr id="43" name="Block Arc 42"/>
            <p:cNvSpPr/>
            <p:nvPr/>
          </p:nvSpPr>
          <p:spPr>
            <a:xfrm rot="16200000">
              <a:off x="5922" y="2881"/>
              <a:ext cx="1693" cy="1693"/>
            </a:xfrm>
            <a:prstGeom prst="blockArc">
              <a:avLst>
                <a:gd name="adj1" fmla="val 8351697"/>
                <a:gd name="adj2" fmla="val 17946"/>
                <a:gd name="adj3" fmla="val 1114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阿里巴巴普惠体" panose="00020600040101010101" charset="-122"/>
              </a:endParaRPr>
            </a:p>
          </p:txBody>
        </p:sp>
      </p:grpSp>
      <p:grpSp>
        <p:nvGrpSpPr>
          <p:cNvPr id="12" name="组合 11"/>
          <p:cNvGrpSpPr/>
          <p:nvPr/>
        </p:nvGrpSpPr>
        <p:grpSpPr>
          <a:xfrm>
            <a:off x="11082655" y="5855970"/>
            <a:ext cx="641350" cy="641350"/>
            <a:chOff x="11644" y="2881"/>
            <a:chExt cx="1692" cy="1692"/>
          </a:xfrm>
        </p:grpSpPr>
        <p:sp>
          <p:nvSpPr>
            <p:cNvPr id="46" name="Oval 45"/>
            <p:cNvSpPr/>
            <p:nvPr/>
          </p:nvSpPr>
          <p:spPr>
            <a:xfrm>
              <a:off x="11738" y="2978"/>
              <a:ext cx="1511" cy="1511"/>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阿里巴巴普惠体" panose="00020600040101010101" charset="-122"/>
              </a:endParaRPr>
            </a:p>
          </p:txBody>
        </p:sp>
        <p:sp>
          <p:nvSpPr>
            <p:cNvPr id="48" name="Freeform 47"/>
            <p:cNvSpPr>
              <a:spLocks noChangeAspect="1" noChangeArrowheads="1"/>
            </p:cNvSpPr>
            <p:nvPr/>
          </p:nvSpPr>
          <p:spPr bwMode="auto">
            <a:xfrm>
              <a:off x="12198" y="3269"/>
              <a:ext cx="591" cy="929"/>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1">
                <a:lumMod val="50000"/>
              </a:schemeClr>
            </a:solidFill>
            <a:ln>
              <a:noFill/>
            </a:ln>
            <a:effectLst/>
          </p:spPr>
          <p:txBody>
            <a:bodyPr wrap="none" lIns="182843" tIns="91422" rIns="182843" bIns="91422" anchor="ctr"/>
            <a:p>
              <a:pPr>
                <a:defRPr/>
              </a:pPr>
              <a:endParaRPr lang="en-US" sz="2400" dirty="0">
                <a:ea typeface="阿里巴巴普惠体" panose="00020600040101010101" charset="-122"/>
                <a:cs typeface="阿里巴巴普惠体" panose="00020600040101010101" charset="-122"/>
              </a:endParaRPr>
            </a:p>
          </p:txBody>
        </p:sp>
        <p:sp>
          <p:nvSpPr>
            <p:cNvPr id="62" name="Block Arc 61"/>
            <p:cNvSpPr/>
            <p:nvPr/>
          </p:nvSpPr>
          <p:spPr>
            <a:xfrm rot="16200000">
              <a:off x="11644" y="2881"/>
              <a:ext cx="1693" cy="1693"/>
            </a:xfrm>
            <a:prstGeom prst="blockArc">
              <a:avLst>
                <a:gd name="adj1" fmla="val 7001149"/>
                <a:gd name="adj2" fmla="val 17946"/>
                <a:gd name="adj3" fmla="val 1114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阿里巴巴普惠体" panose="00020600040101010101" charset="-122"/>
              </a:endParaRPr>
            </a:p>
          </p:txBody>
        </p:sp>
      </p:grpSp>
      <p:grpSp>
        <p:nvGrpSpPr>
          <p:cNvPr id="15" name="组合 14"/>
          <p:cNvGrpSpPr/>
          <p:nvPr/>
        </p:nvGrpSpPr>
        <p:grpSpPr>
          <a:xfrm>
            <a:off x="10109835" y="5870112"/>
            <a:ext cx="641729" cy="641729"/>
            <a:chOff x="11644" y="6167"/>
            <a:chExt cx="1693" cy="1693"/>
          </a:xfrm>
        </p:grpSpPr>
        <p:sp>
          <p:nvSpPr>
            <p:cNvPr id="40" name="Oval 39"/>
            <p:cNvSpPr/>
            <p:nvPr/>
          </p:nvSpPr>
          <p:spPr>
            <a:xfrm>
              <a:off x="11738" y="6281"/>
              <a:ext cx="1511" cy="1511"/>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阿里巴巴普惠体" panose="00020600040101010101" charset="-122"/>
              </a:endParaRPr>
            </a:p>
          </p:txBody>
        </p:sp>
        <p:sp>
          <p:nvSpPr>
            <p:cNvPr id="49" name="Freeform 266"/>
            <p:cNvSpPr>
              <a:spLocks noChangeAspect="1" noChangeArrowheads="1"/>
            </p:cNvSpPr>
            <p:nvPr/>
          </p:nvSpPr>
          <p:spPr bwMode="auto">
            <a:xfrm>
              <a:off x="12120" y="6593"/>
              <a:ext cx="804" cy="887"/>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accent1">
                <a:lumMod val="50000"/>
              </a:schemeClr>
            </a:solidFill>
            <a:ln>
              <a:noFill/>
            </a:ln>
            <a:effectLst/>
          </p:spPr>
          <p:txBody>
            <a:bodyPr wrap="none" lIns="182843" tIns="91422" rIns="182843" bIns="91422" anchor="ctr"/>
            <a:p>
              <a:pPr>
                <a:defRPr/>
              </a:pPr>
              <a:endParaRPr lang="en-US" sz="2400" dirty="0">
                <a:ea typeface="阿里巴巴普惠体" panose="00020600040101010101" charset="-122"/>
                <a:cs typeface="阿里巴巴普惠体" panose="00020600040101010101" charset="-122"/>
              </a:endParaRPr>
            </a:p>
          </p:txBody>
        </p:sp>
        <p:sp>
          <p:nvSpPr>
            <p:cNvPr id="63" name="Block Arc 62"/>
            <p:cNvSpPr/>
            <p:nvPr/>
          </p:nvSpPr>
          <p:spPr>
            <a:xfrm rot="16200000">
              <a:off x="11644" y="6167"/>
              <a:ext cx="1693" cy="1693"/>
            </a:xfrm>
            <a:prstGeom prst="blockArc">
              <a:avLst>
                <a:gd name="adj1" fmla="val 7001149"/>
                <a:gd name="adj2" fmla="val 17946"/>
                <a:gd name="adj3" fmla="val 1114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阿里巴巴普惠体" panose="00020600040101010101" charset="-122"/>
              </a:endParaRPr>
            </a:p>
          </p:txBody>
        </p:sp>
      </p:grpSp>
      <p:grpSp>
        <p:nvGrpSpPr>
          <p:cNvPr id="16" name="组合 15"/>
          <p:cNvGrpSpPr/>
          <p:nvPr/>
        </p:nvGrpSpPr>
        <p:grpSpPr>
          <a:xfrm>
            <a:off x="9094470" y="5861050"/>
            <a:ext cx="641350" cy="641350"/>
            <a:chOff x="5922" y="6190"/>
            <a:chExt cx="1692" cy="1692"/>
          </a:xfrm>
        </p:grpSpPr>
        <p:sp>
          <p:nvSpPr>
            <p:cNvPr id="39" name="Oval 38"/>
            <p:cNvSpPr/>
            <p:nvPr/>
          </p:nvSpPr>
          <p:spPr>
            <a:xfrm>
              <a:off x="6023" y="6281"/>
              <a:ext cx="1511" cy="1511"/>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阿里巴巴普惠体" panose="00020600040101010101" charset="-122"/>
              </a:endParaRPr>
            </a:p>
          </p:txBody>
        </p:sp>
        <p:sp>
          <p:nvSpPr>
            <p:cNvPr id="47" name="AutoShape 66"/>
            <p:cNvSpPr>
              <a:spLocks noChangeAspect="1"/>
            </p:cNvSpPr>
            <p:nvPr/>
          </p:nvSpPr>
          <p:spPr bwMode="auto">
            <a:xfrm>
              <a:off x="6436" y="6687"/>
              <a:ext cx="745" cy="745"/>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1">
                <a:lumMod val="50000"/>
              </a:schemeClr>
            </a:solidFill>
            <a:ln>
              <a:noFill/>
            </a:ln>
            <a:effectLst/>
          </p:spPr>
          <p:txBody>
            <a:bodyPr lIns="50789" tIns="50789" rIns="50789" bIns="50789" anchor="ctr"/>
            <a:p>
              <a:pPr defTabSz="457200">
                <a:defRPr/>
              </a:pPr>
              <a:endParaRPr lang="es-ES" sz="3600" dirty="0">
                <a:solidFill>
                  <a:srgbClr val="44CEB9"/>
                </a:solidFill>
                <a:effectLst>
                  <a:outerShdw blurRad="38100" dist="38100" dir="2700000" algn="tl">
                    <a:srgbClr val="000000"/>
                  </a:outerShdw>
                </a:effectLst>
                <a:latin typeface="阿里巴巴普惠体" panose="00020600040101010101" charset="-122"/>
                <a:cs typeface="阿里巴巴普惠体" panose="00020600040101010101" charset="-122"/>
                <a:sym typeface="阿里巴巴普惠体" panose="00020600040101010101" charset="-122"/>
              </a:endParaRPr>
            </a:p>
          </p:txBody>
        </p:sp>
        <p:sp>
          <p:nvSpPr>
            <p:cNvPr id="64" name="Block Arc 63"/>
            <p:cNvSpPr/>
            <p:nvPr/>
          </p:nvSpPr>
          <p:spPr>
            <a:xfrm rot="16200000">
              <a:off x="5922" y="6190"/>
              <a:ext cx="1693" cy="1693"/>
            </a:xfrm>
            <a:prstGeom prst="blockArc">
              <a:avLst>
                <a:gd name="adj1" fmla="val 7001149"/>
                <a:gd name="adj2" fmla="val 17946"/>
                <a:gd name="adj3" fmla="val 1114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阿里巴巴普惠体" panose="00020600040101010101" charset="-122"/>
              </a:endParaRPr>
            </a:p>
          </p:txBody>
        </p:sp>
      </p:grpSp>
      <p:sp>
        <p:nvSpPr>
          <p:cNvPr id="8" name="文本框 7"/>
          <p:cNvSpPr txBox="1"/>
          <p:nvPr/>
        </p:nvSpPr>
        <p:spPr>
          <a:xfrm>
            <a:off x="7911465" y="2591435"/>
            <a:ext cx="3932555" cy="2501900"/>
          </a:xfrm>
          <a:prstGeom prst="rect">
            <a:avLst/>
          </a:prstGeom>
          <a:noFill/>
        </p:spPr>
        <p:txBody>
          <a:bodyPr wrap="square" rtlCol="0" anchor="t">
            <a:spAutoFit/>
          </a:bodyPr>
          <a:p>
            <a:pPr>
              <a:lnSpc>
                <a:spcPct val="140000"/>
              </a:lnSpc>
            </a:pPr>
            <a:r>
              <a:rPr lang="en-US" altLang="zh-CN" sz="2800" b="1">
                <a:solidFill>
                  <a:schemeClr val="accent1">
                    <a:lumMod val="50000"/>
                  </a:schemeClr>
                </a:solidFill>
                <a:cs typeface="阿里巴巴普惠体" panose="00020600040101010101" charset="-122"/>
                <a:sym typeface="+mn-ea"/>
              </a:rPr>
              <a:t>05</a:t>
            </a:r>
            <a:r>
              <a:rPr lang="en-US" altLang="zh-CN" sz="2800">
                <a:cs typeface="阿里巴巴普惠体" panose="00020600040101010101" charset="-122"/>
                <a:sym typeface="+mn-ea"/>
              </a:rPr>
              <a:t> </a:t>
            </a:r>
            <a:r>
              <a:rPr lang="zh-CN" altLang="en-US" sz="2800">
                <a:cs typeface="阿里巴巴普惠体" panose="00020600040101010101" charset="-122"/>
                <a:sym typeface="+mn-ea"/>
              </a:rPr>
              <a:t>运行维护</a:t>
            </a:r>
            <a:endParaRPr lang="zh-CN" altLang="en-US" sz="2800">
              <a:cs typeface="阿里巴巴普惠体" panose="00020600040101010101" charset="-122"/>
            </a:endParaRPr>
          </a:p>
          <a:p>
            <a:pPr>
              <a:lnSpc>
                <a:spcPct val="140000"/>
              </a:lnSpc>
            </a:pPr>
            <a:r>
              <a:rPr lang="en-US" altLang="zh-CN" sz="2800" b="1">
                <a:solidFill>
                  <a:schemeClr val="accent1">
                    <a:lumMod val="50000"/>
                  </a:schemeClr>
                </a:solidFill>
                <a:cs typeface="阿里巴巴普惠体" panose="00020600040101010101" charset="-122"/>
                <a:sym typeface="+mn-ea"/>
              </a:rPr>
              <a:t>06</a:t>
            </a:r>
            <a:r>
              <a:rPr lang="en-US" altLang="zh-CN" sz="2800">
                <a:cs typeface="阿里巴巴普惠体" panose="00020600040101010101" charset="-122"/>
                <a:sym typeface="+mn-ea"/>
              </a:rPr>
              <a:t> </a:t>
            </a:r>
            <a:r>
              <a:rPr lang="zh-CN" altLang="en-US" sz="2800">
                <a:cs typeface="阿里巴巴普惠体" panose="00020600040101010101" charset="-122"/>
                <a:sym typeface="+mn-ea"/>
              </a:rPr>
              <a:t>检修</a:t>
            </a:r>
            <a:endParaRPr lang="zh-CN" altLang="en-US" sz="2800">
              <a:cs typeface="阿里巴巴普惠体" panose="00020600040101010101" charset="-122"/>
            </a:endParaRPr>
          </a:p>
          <a:p>
            <a:pPr>
              <a:lnSpc>
                <a:spcPct val="140000"/>
              </a:lnSpc>
            </a:pPr>
            <a:r>
              <a:rPr lang="en-US" altLang="zh-CN" sz="2800" b="1">
                <a:solidFill>
                  <a:schemeClr val="accent1">
                    <a:lumMod val="50000"/>
                  </a:schemeClr>
                </a:solidFill>
                <a:cs typeface="阿里巴巴普惠体" panose="00020600040101010101" charset="-122"/>
                <a:sym typeface="+mn-ea"/>
              </a:rPr>
              <a:t>07</a:t>
            </a:r>
            <a:r>
              <a:rPr lang="en-US" altLang="zh-CN" sz="2800">
                <a:cs typeface="阿里巴巴普惠体" panose="00020600040101010101" charset="-122"/>
                <a:sym typeface="+mn-ea"/>
              </a:rPr>
              <a:t> </a:t>
            </a:r>
            <a:r>
              <a:rPr lang="zh-CN" altLang="en-US" sz="2800">
                <a:cs typeface="阿里巴巴普惠体" panose="00020600040101010101" charset="-122"/>
                <a:sym typeface="+mn-ea"/>
              </a:rPr>
              <a:t>维修时间与维修质量</a:t>
            </a:r>
            <a:endParaRPr lang="zh-CN" altLang="en-US" sz="2800">
              <a:cs typeface="阿里巴巴普惠体" panose="00020600040101010101" charset="-122"/>
            </a:endParaRPr>
          </a:p>
          <a:p>
            <a:pPr>
              <a:lnSpc>
                <a:spcPct val="140000"/>
              </a:lnSpc>
            </a:pPr>
            <a:r>
              <a:rPr lang="en-US" altLang="zh-CN" sz="2800" b="1">
                <a:solidFill>
                  <a:schemeClr val="accent1">
                    <a:lumMod val="50000"/>
                  </a:schemeClr>
                </a:solidFill>
                <a:cs typeface="阿里巴巴普惠体" panose="00020600040101010101" charset="-122"/>
                <a:sym typeface="+mn-ea"/>
              </a:rPr>
              <a:t>08</a:t>
            </a:r>
            <a:r>
              <a:rPr lang="en-US" altLang="zh-CN" sz="2800">
                <a:cs typeface="阿里巴巴普惠体" panose="00020600040101010101" charset="-122"/>
                <a:sym typeface="+mn-ea"/>
              </a:rPr>
              <a:t> </a:t>
            </a:r>
            <a:r>
              <a:rPr lang="zh-CN" altLang="en-US" sz="2800">
                <a:cs typeface="阿里巴巴普惠体" panose="00020600040101010101" charset="-122"/>
                <a:sym typeface="+mn-ea"/>
              </a:rPr>
              <a:t>多人共同作业</a:t>
            </a:r>
            <a:endParaRPr lang="zh-CN" altLang="en-US" sz="2800">
              <a:cs typeface="阿里巴巴普惠体" panose="00020600040101010101" charset="-122"/>
              <a:sym typeface="+mn-ea"/>
            </a:endParaRPr>
          </a:p>
        </p:txBody>
      </p:sp>
      <p:sp>
        <p:nvSpPr>
          <p:cNvPr id="31" name="文本框 30"/>
          <p:cNvSpPr txBox="1"/>
          <p:nvPr/>
        </p:nvSpPr>
        <p:spPr>
          <a:xfrm>
            <a:off x="5612130" y="1416050"/>
            <a:ext cx="6447155" cy="398780"/>
          </a:xfrm>
          <a:prstGeom prst="rect">
            <a:avLst/>
          </a:prstGeom>
          <a:noFill/>
        </p:spPr>
        <p:txBody>
          <a:bodyPr wrap="square" rtlCol="0" anchor="t">
            <a:spAutoFit/>
          </a:bodyPr>
          <a:p>
            <a:pPr algn="r"/>
            <a:r>
              <a:rPr lang="zh-CN" altLang="en-US" sz="2000">
                <a:cs typeface="阿里巴巴普惠体" panose="00020600040101010101" charset="-122"/>
              </a:rPr>
              <a:t>Safety operation code for electrical maintenance</a:t>
            </a:r>
            <a:endParaRPr lang="zh-CN" altLang="en-US" sz="2000">
              <a:cs typeface="阿里巴巴普惠体"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31" grpId="0"/>
      <p:bldP spid="31" grpId="1"/>
      <p:bldP spid="7" grpId="0"/>
      <p:bldP spid="8" grpId="0"/>
      <p:bldP spid="7" grpId="1"/>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08</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6046470" cy="1014730"/>
          </a:xfrm>
          <a:prstGeom prst="rect">
            <a:avLst/>
          </a:prstGeom>
          <a:noFill/>
        </p:spPr>
        <p:txBody>
          <a:bodyPr wrap="square" rtlCol="0" anchor="t">
            <a:spAutoFit/>
          </a:bodyPr>
          <a:p>
            <a:r>
              <a:rPr lang="zh-CN" altLang="en-US" sz="6000" b="1">
                <a:cs typeface="阿里巴巴普惠体" panose="00020600040101010101" charset="-122"/>
              </a:rPr>
              <a:t>多人共同作业</a:t>
            </a:r>
            <a:endParaRPr lang="zh-CN" altLang="en-US" sz="6000" b="1">
              <a:cs typeface="阿里巴巴普惠体" panose="00020600040101010101" charset="-122"/>
            </a:endParaRPr>
          </a:p>
        </p:txBody>
      </p:sp>
      <p:sp>
        <p:nvSpPr>
          <p:cNvPr id="9" name="文本框 8"/>
          <p:cNvSpPr txBox="1"/>
          <p:nvPr/>
        </p:nvSpPr>
        <p:spPr>
          <a:xfrm>
            <a:off x="1170940" y="3941445"/>
            <a:ext cx="2540000" cy="521970"/>
          </a:xfrm>
          <a:prstGeom prst="rect">
            <a:avLst/>
          </a:prstGeom>
          <a:noFill/>
        </p:spPr>
        <p:txBody>
          <a:bodyPr wrap="square" rtlCol="0" anchor="t">
            <a:spAutoFit/>
          </a:bodyPr>
          <a:p>
            <a:r>
              <a:rPr sz="2800">
                <a:solidFill>
                  <a:schemeClr val="tx1">
                    <a:lumMod val="65000"/>
                    <a:lumOff val="35000"/>
                  </a:schemeClr>
                </a:solidFill>
                <a:cs typeface="阿里巴巴普惠体" panose="00020600040101010101" charset="-122"/>
              </a:rPr>
              <a:t>Group work</a:t>
            </a:r>
            <a:endParaRPr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4124405" y="1749227"/>
            <a:ext cx="3633306" cy="3489263"/>
            <a:chOff x="4279345" y="1987898"/>
            <a:chExt cx="3633306" cy="3489263"/>
          </a:xfrm>
        </p:grpSpPr>
        <p:sp>
          <p:nvSpPr>
            <p:cNvPr id="7" name="Freeform 6"/>
            <p:cNvSpPr/>
            <p:nvPr/>
          </p:nvSpPr>
          <p:spPr bwMode="auto">
            <a:xfrm>
              <a:off x="6730633" y="3053229"/>
              <a:ext cx="1182018"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p>
              <a:pPr algn="ctr"/>
              <a:endParaRPr lang="zh-CN" altLang="en-US" sz="1600" kern="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8" name="Freeform 7"/>
            <p:cNvSpPr/>
            <p:nvPr/>
          </p:nvSpPr>
          <p:spPr bwMode="auto">
            <a:xfrm>
              <a:off x="4279345" y="3053229"/>
              <a:ext cx="1180655"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lumMod val="50000"/>
              </a:schemeClr>
            </a:solidFill>
            <a:ln w="25400" cap="flat" cmpd="sng" algn="ctr">
              <a:noFill/>
              <a:prstDash val="solid"/>
            </a:ln>
            <a:effectLst>
              <a:outerShdw blurRad="190500" dist="38100" dir="2700000" algn="tl" rotWithShape="0">
                <a:prstClr val="black">
                  <a:alpha val="20000"/>
                </a:prstClr>
              </a:outerShdw>
            </a:effectLst>
          </p:spPr>
          <p:txBody>
            <a:bodyPr rtlCol="0" anchor="ctr"/>
            <a:p>
              <a:pPr algn="ctr"/>
              <a:endParaRPr lang="zh-CN" altLang="en-US" sz="1600" kern="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9" name="Freeform 8"/>
            <p:cNvSpPr/>
            <p:nvPr/>
          </p:nvSpPr>
          <p:spPr bwMode="auto">
            <a:xfrm>
              <a:off x="4891486" y="198789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p>
              <a:pPr algn="ctr"/>
              <a:endParaRPr lang="zh-CN" altLang="en-US" sz="1600" kern="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0" name="Freeform 9"/>
            <p:cNvSpPr/>
            <p:nvPr/>
          </p:nvSpPr>
          <p:spPr bwMode="auto">
            <a:xfrm>
              <a:off x="6119857" y="198789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lumMod val="50000"/>
              </a:schemeClr>
            </a:solidFill>
            <a:ln w="25400" cap="flat" cmpd="sng" algn="ctr">
              <a:noFill/>
              <a:prstDash val="solid"/>
            </a:ln>
            <a:effectLst>
              <a:outerShdw blurRad="190500" dist="38100" dir="2700000" algn="tl" rotWithShape="0">
                <a:prstClr val="black">
                  <a:alpha val="20000"/>
                </a:prstClr>
              </a:outerShdw>
            </a:effectLst>
          </p:spPr>
          <p:txBody>
            <a:bodyPr rtlCol="0" anchor="ctr"/>
            <a:p>
              <a:pPr algn="ctr"/>
              <a:endParaRPr lang="zh-CN" altLang="en-US" sz="1600" kern="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1" name="Freeform 10"/>
            <p:cNvSpPr/>
            <p:nvPr/>
          </p:nvSpPr>
          <p:spPr bwMode="auto">
            <a:xfrm>
              <a:off x="4891486" y="411173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p>
              <a:pPr algn="ctr"/>
              <a:endParaRPr lang="zh-CN" altLang="en-US" sz="1600" kern="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2" name="Freeform 11"/>
            <p:cNvSpPr/>
            <p:nvPr/>
          </p:nvSpPr>
          <p:spPr bwMode="auto">
            <a:xfrm>
              <a:off x="6119857" y="411173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1">
                <a:lumMod val="50000"/>
              </a:schemeClr>
            </a:solidFill>
            <a:ln w="25400" cap="flat" cmpd="sng" algn="ctr">
              <a:noFill/>
              <a:prstDash val="solid"/>
            </a:ln>
            <a:effectLst>
              <a:outerShdw blurRad="190500" dist="38100" dir="2700000" algn="tl" rotWithShape="0">
                <a:prstClr val="black">
                  <a:alpha val="20000"/>
                </a:prstClr>
              </a:outerShdw>
            </a:effectLst>
          </p:spPr>
          <p:txBody>
            <a:bodyPr rtlCol="0" anchor="ctr"/>
            <a:p>
              <a:pPr algn="ctr"/>
              <a:endParaRPr lang="zh-CN" altLang="en-US" sz="1600" kern="0"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endParaRPr>
            </a:p>
          </p:txBody>
        </p:sp>
        <p:sp>
          <p:nvSpPr>
            <p:cNvPr id="13" name="Freeform 13"/>
            <p:cNvSpPr>
              <a:spLocks noEditPoints="1"/>
            </p:cNvSpPr>
            <p:nvPr/>
          </p:nvSpPr>
          <p:spPr bwMode="auto">
            <a:xfrm>
              <a:off x="4628361" y="3477450"/>
              <a:ext cx="526251" cy="519707"/>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1">
                <a:lumMod val="95000"/>
              </a:schemeClr>
            </a:solidFill>
            <a:ln>
              <a:noFill/>
            </a:ln>
          </p:spPr>
          <p:txBody>
            <a:bodyPr vert="horz" wrap="square" lIns="68571" tIns="34285" rIns="68571" bIns="34285" numCol="1" anchor="t" anchorCtr="0" compatLnSpc="1"/>
            <a:p>
              <a:pPr>
                <a:defRPr/>
              </a:pPr>
              <a:endParaRPr lang="zh-CN" altLang="en-US" kern="0"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4" name="Freeform 14"/>
            <p:cNvSpPr>
              <a:spLocks noEditPoints="1"/>
            </p:cNvSpPr>
            <p:nvPr/>
          </p:nvSpPr>
          <p:spPr bwMode="auto">
            <a:xfrm>
              <a:off x="5311395" y="2357559"/>
              <a:ext cx="377646" cy="515614"/>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1">
                <a:lumMod val="50000"/>
              </a:schemeClr>
            </a:solidFill>
            <a:ln>
              <a:noFill/>
            </a:ln>
          </p:spPr>
          <p:txBody>
            <a:bodyPr vert="horz" wrap="square" lIns="68571" tIns="34285" rIns="68571" bIns="34285" numCol="1" anchor="t" anchorCtr="0" compatLnSpc="1"/>
            <a:p>
              <a:pPr>
                <a:defRPr/>
              </a:pPr>
              <a:endParaRPr lang="zh-CN" altLang="en-US" kern="0"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5" name="Freeform 15"/>
            <p:cNvSpPr>
              <a:spLocks noEditPoints="1"/>
            </p:cNvSpPr>
            <p:nvPr/>
          </p:nvSpPr>
          <p:spPr bwMode="auto">
            <a:xfrm>
              <a:off x="6411612" y="2414849"/>
              <a:ext cx="599870" cy="514251"/>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lumMod val="95000"/>
              </a:schemeClr>
            </a:solidFill>
            <a:ln>
              <a:noFill/>
            </a:ln>
          </p:spPr>
          <p:txBody>
            <a:bodyPr vert="horz" wrap="square" lIns="68571" tIns="34285" rIns="68571" bIns="34285" numCol="1" anchor="t" anchorCtr="0" compatLnSpc="1"/>
            <a:p>
              <a:pPr>
                <a:defRPr/>
              </a:pPr>
              <a:endParaRPr lang="zh-CN" altLang="en-US" kern="0"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6" name="Freeform 17"/>
            <p:cNvSpPr>
              <a:spLocks noEditPoints="1"/>
            </p:cNvSpPr>
            <p:nvPr/>
          </p:nvSpPr>
          <p:spPr bwMode="auto">
            <a:xfrm>
              <a:off x="7043691" y="3474722"/>
              <a:ext cx="526251" cy="527891"/>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1">
                <a:lumMod val="50000"/>
              </a:schemeClr>
            </a:solidFill>
            <a:ln>
              <a:noFill/>
            </a:ln>
          </p:spPr>
          <p:txBody>
            <a:bodyPr vert="horz" wrap="square" lIns="68571" tIns="34285" rIns="68571" bIns="34285" numCol="1" anchor="t" anchorCtr="0" compatLnSpc="1"/>
            <a:p>
              <a:pPr>
                <a:defRPr/>
              </a:pPr>
              <a:endParaRPr lang="zh-CN" altLang="en-US" kern="0" dirty="0">
                <a:solidFill>
                  <a:schemeClr val="tx1">
                    <a:lumMod val="75000"/>
                    <a:lumOff val="25000"/>
                  </a:schemeClr>
                </a:solidFill>
                <a:ea typeface="阿里巴巴普惠体" panose="00020600040101010101" charset="-122"/>
                <a:cs typeface="阿里巴巴普惠体" panose="00020600040101010101" charset="-122"/>
              </a:endParaRPr>
            </a:p>
          </p:txBody>
        </p:sp>
        <p:grpSp>
          <p:nvGrpSpPr>
            <p:cNvPr id="17" name="组合 16"/>
            <p:cNvGrpSpPr/>
            <p:nvPr/>
          </p:nvGrpSpPr>
          <p:grpSpPr>
            <a:xfrm>
              <a:off x="6421528" y="4525290"/>
              <a:ext cx="580037" cy="538318"/>
              <a:chOff x="5928340" y="670992"/>
              <a:chExt cx="506444" cy="470018"/>
            </a:xfrm>
            <a:solidFill>
              <a:schemeClr val="bg1">
                <a:lumMod val="95000"/>
              </a:schemeClr>
            </a:solidFill>
          </p:grpSpPr>
          <p:sp>
            <p:nvSpPr>
              <p:cNvPr id="24"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25"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26"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grpSp>
        <p:grpSp>
          <p:nvGrpSpPr>
            <p:cNvPr id="18" name="组合 17"/>
            <p:cNvGrpSpPr/>
            <p:nvPr/>
          </p:nvGrpSpPr>
          <p:grpSpPr>
            <a:xfrm>
              <a:off x="5199891" y="4517161"/>
              <a:ext cx="490612" cy="536441"/>
              <a:chOff x="697828" y="4453123"/>
              <a:chExt cx="229831" cy="251300"/>
            </a:xfrm>
            <a:solidFill>
              <a:schemeClr val="bg1">
                <a:lumMod val="95000"/>
              </a:schemeClr>
            </a:solidFill>
          </p:grpSpPr>
          <p:sp>
            <p:nvSpPr>
              <p:cNvPr id="19"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accent1">
                  <a:lumMod val="50000"/>
                </a:schemeClr>
              </a:solidFill>
              <a:ln>
                <a:noFill/>
              </a:ln>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20" name="Rectangle 666"/>
              <p:cNvSpPr>
                <a:spLocks noChangeArrowheads="1"/>
              </p:cNvSpPr>
              <p:nvPr/>
            </p:nvSpPr>
            <p:spPr bwMode="auto">
              <a:xfrm>
                <a:off x="718073" y="4643682"/>
                <a:ext cx="33343" cy="60741"/>
              </a:xfrm>
              <a:prstGeom prst="rect">
                <a:avLst/>
              </a:prstGeom>
              <a:solidFill>
                <a:schemeClr val="accent1">
                  <a:lumMod val="50000"/>
                </a:schemeClr>
              </a:solidFill>
              <a:ln>
                <a:noFill/>
              </a:ln>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21" name="Rectangle 667"/>
              <p:cNvSpPr>
                <a:spLocks noChangeArrowheads="1"/>
              </p:cNvSpPr>
              <p:nvPr/>
            </p:nvSpPr>
            <p:spPr bwMode="auto">
              <a:xfrm>
                <a:off x="772851" y="4613906"/>
                <a:ext cx="33343" cy="90515"/>
              </a:xfrm>
              <a:prstGeom prst="rect">
                <a:avLst/>
              </a:prstGeom>
              <a:solidFill>
                <a:schemeClr val="accent1">
                  <a:lumMod val="50000"/>
                </a:schemeClr>
              </a:solidFill>
              <a:ln>
                <a:noFill/>
              </a:ln>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22" name="Rectangle 668"/>
              <p:cNvSpPr>
                <a:spLocks noChangeArrowheads="1"/>
              </p:cNvSpPr>
              <p:nvPr/>
            </p:nvSpPr>
            <p:spPr bwMode="auto">
              <a:xfrm>
                <a:off x="828820" y="4584131"/>
                <a:ext cx="33343" cy="120291"/>
              </a:xfrm>
              <a:prstGeom prst="rect">
                <a:avLst/>
              </a:prstGeom>
              <a:solidFill>
                <a:schemeClr val="accent1">
                  <a:lumMod val="50000"/>
                </a:schemeClr>
              </a:solidFill>
              <a:ln>
                <a:noFill/>
              </a:ln>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23" name="Rectangle 669"/>
              <p:cNvSpPr>
                <a:spLocks noChangeArrowheads="1"/>
              </p:cNvSpPr>
              <p:nvPr/>
            </p:nvSpPr>
            <p:spPr bwMode="auto">
              <a:xfrm>
                <a:off x="883598" y="4554357"/>
                <a:ext cx="33343" cy="150065"/>
              </a:xfrm>
              <a:prstGeom prst="rect">
                <a:avLst/>
              </a:prstGeom>
              <a:solidFill>
                <a:schemeClr val="accent1">
                  <a:lumMod val="50000"/>
                </a:schemeClr>
              </a:solidFill>
              <a:ln>
                <a:noFill/>
              </a:ln>
            </p:spPr>
            <p:txBody>
              <a:bodyPr vert="horz" wrap="square" lIns="68589" tIns="34295" rIns="68589" bIns="34295"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grpSp>
      </p:grpSp>
      <p:sp>
        <p:nvSpPr>
          <p:cNvPr id="4" name="文本框 3"/>
          <p:cNvSpPr txBox="1"/>
          <p:nvPr/>
        </p:nvSpPr>
        <p:spPr>
          <a:xfrm>
            <a:off x="1052195" y="1749425"/>
            <a:ext cx="3596005" cy="1170305"/>
          </a:xfrm>
          <a:prstGeom prst="rect">
            <a:avLst/>
          </a:prstGeom>
          <a:noFill/>
        </p:spPr>
        <p:txBody>
          <a:bodyPr wrap="square" rtlCol="0" anchor="t">
            <a:spAutoFit/>
          </a:bodyPr>
          <a:p>
            <a:pPr>
              <a:lnSpc>
                <a:spcPct val="130000"/>
              </a:lnSpc>
            </a:pPr>
            <a:r>
              <a:rPr lang="zh-CN" altLang="en-US">
                <a:cs typeface="阿里巴巴普惠体" panose="00020600040101010101" charset="-122"/>
              </a:rPr>
              <a:t>1.多人作业是指三人以上共同对同一个故障现象进行不同点、位的检查、维修及维护、点检等工作。</a:t>
            </a:r>
            <a:endParaRPr lang="zh-CN" altLang="en-US">
              <a:cs typeface="阿里巴巴普惠体" panose="00020600040101010101" charset="-122"/>
            </a:endParaRPr>
          </a:p>
        </p:txBody>
      </p:sp>
      <p:sp>
        <p:nvSpPr>
          <p:cNvPr id="5" name="文本框 4"/>
          <p:cNvSpPr txBox="1"/>
          <p:nvPr/>
        </p:nvSpPr>
        <p:spPr>
          <a:xfrm>
            <a:off x="763270" y="3114675"/>
            <a:ext cx="3331845" cy="810260"/>
          </a:xfrm>
          <a:prstGeom prst="rect">
            <a:avLst/>
          </a:prstGeom>
          <a:noFill/>
        </p:spPr>
        <p:txBody>
          <a:bodyPr wrap="square" rtlCol="0" anchor="t">
            <a:spAutoFit/>
          </a:bodyPr>
          <a:p>
            <a:pPr>
              <a:lnSpc>
                <a:spcPct val="130000"/>
              </a:lnSpc>
            </a:pPr>
            <a:r>
              <a:rPr lang="zh-CN" altLang="en-US">
                <a:cs typeface="阿里巴巴普惠体" panose="00020600040101010101" charset="-122"/>
              </a:rPr>
              <a:t>2.多人共同作业时必须有专职的指导者进行协调、安全监护。</a:t>
            </a:r>
            <a:endParaRPr lang="zh-CN" altLang="en-US">
              <a:cs typeface="阿里巴巴普惠体" panose="00020600040101010101" charset="-122"/>
            </a:endParaRPr>
          </a:p>
        </p:txBody>
      </p:sp>
      <p:sp>
        <p:nvSpPr>
          <p:cNvPr id="27" name="文本框 26"/>
          <p:cNvSpPr txBox="1"/>
          <p:nvPr/>
        </p:nvSpPr>
        <p:spPr>
          <a:xfrm>
            <a:off x="1184275" y="4157980"/>
            <a:ext cx="3331845" cy="1529715"/>
          </a:xfrm>
          <a:prstGeom prst="rect">
            <a:avLst/>
          </a:prstGeom>
          <a:noFill/>
        </p:spPr>
        <p:txBody>
          <a:bodyPr wrap="square" rtlCol="0" anchor="t">
            <a:spAutoFit/>
          </a:bodyPr>
          <a:p>
            <a:pPr>
              <a:lnSpc>
                <a:spcPct val="130000"/>
              </a:lnSpc>
            </a:pPr>
            <a:r>
              <a:rPr lang="zh-CN" altLang="en-US">
                <a:cs typeface="阿里巴巴普惠体" panose="00020600040101010101" charset="-122"/>
              </a:rPr>
              <a:t>3.工作各个点位距离较远或超出可视监控范围以外时必须配备有效的通讯器材，并保持随时的联络畅通。</a:t>
            </a:r>
            <a:endParaRPr lang="zh-CN" altLang="en-US">
              <a:cs typeface="阿里巴巴普惠体" panose="00020600040101010101" charset="-122"/>
            </a:endParaRPr>
          </a:p>
        </p:txBody>
      </p:sp>
      <p:sp>
        <p:nvSpPr>
          <p:cNvPr id="28" name="文本框 27"/>
          <p:cNvSpPr txBox="1"/>
          <p:nvPr/>
        </p:nvSpPr>
        <p:spPr>
          <a:xfrm>
            <a:off x="7196455" y="1971675"/>
            <a:ext cx="3331845" cy="810260"/>
          </a:xfrm>
          <a:prstGeom prst="rect">
            <a:avLst/>
          </a:prstGeom>
          <a:noFill/>
        </p:spPr>
        <p:txBody>
          <a:bodyPr wrap="square" rtlCol="0" anchor="t">
            <a:spAutoFit/>
          </a:bodyPr>
          <a:p>
            <a:pPr>
              <a:lnSpc>
                <a:spcPct val="130000"/>
              </a:lnSpc>
            </a:pPr>
            <a:r>
              <a:rPr lang="zh-CN" altLang="en-US">
                <a:cs typeface="阿里巴巴普惠体" panose="00020600040101010101" charset="-122"/>
              </a:rPr>
              <a:t>4.工作时要作到相互协调，“有问、有答”。</a:t>
            </a:r>
            <a:endParaRPr lang="zh-CN" altLang="en-US">
              <a:cs typeface="阿里巴巴普惠体" panose="00020600040101010101" charset="-122"/>
            </a:endParaRPr>
          </a:p>
        </p:txBody>
      </p:sp>
      <p:sp>
        <p:nvSpPr>
          <p:cNvPr id="29" name="文本框 28"/>
          <p:cNvSpPr txBox="1"/>
          <p:nvPr/>
        </p:nvSpPr>
        <p:spPr>
          <a:xfrm>
            <a:off x="7868920" y="3060065"/>
            <a:ext cx="3331845" cy="810260"/>
          </a:xfrm>
          <a:prstGeom prst="rect">
            <a:avLst/>
          </a:prstGeom>
          <a:noFill/>
        </p:spPr>
        <p:txBody>
          <a:bodyPr wrap="square" rtlCol="0" anchor="t">
            <a:spAutoFit/>
          </a:bodyPr>
          <a:p>
            <a:pPr>
              <a:lnSpc>
                <a:spcPct val="130000"/>
              </a:lnSpc>
            </a:pPr>
            <a:r>
              <a:rPr lang="zh-CN" altLang="en-US">
                <a:cs typeface="阿里巴巴普惠体" panose="00020600040101010101" charset="-122"/>
              </a:rPr>
              <a:t>5.多人作业时严禁开玩笑或谈论与本次工作无关的任何事情。</a:t>
            </a:r>
            <a:endParaRPr lang="zh-CN" altLang="en-US">
              <a:cs typeface="阿里巴巴普惠体" panose="00020600040101010101" charset="-122"/>
            </a:endParaRPr>
          </a:p>
        </p:txBody>
      </p:sp>
      <p:sp>
        <p:nvSpPr>
          <p:cNvPr id="30" name="文本框 29"/>
          <p:cNvSpPr txBox="1"/>
          <p:nvPr/>
        </p:nvSpPr>
        <p:spPr>
          <a:xfrm>
            <a:off x="7424420" y="4148455"/>
            <a:ext cx="3649980" cy="1529715"/>
          </a:xfrm>
          <a:prstGeom prst="rect">
            <a:avLst/>
          </a:prstGeom>
          <a:noFill/>
        </p:spPr>
        <p:txBody>
          <a:bodyPr wrap="square" rtlCol="0" anchor="t">
            <a:spAutoFit/>
          </a:bodyPr>
          <a:p>
            <a:pPr>
              <a:lnSpc>
                <a:spcPct val="130000"/>
              </a:lnSpc>
            </a:pPr>
            <a:r>
              <a:rPr lang="zh-CN" altLang="en-US">
                <a:cs typeface="阿里巴巴普惠体" panose="00020600040101010101" charset="-122"/>
              </a:rPr>
              <a:t>6.检修完成后进行试运行时，必须由指导者通知到所有参与本次检修的人员，并且在得到明确回答后才可以进行通电试运行。</a:t>
            </a:r>
            <a:endParaRPr lang="zh-CN" altLang="en-US">
              <a:cs typeface="阿里巴巴普惠体"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5" grpId="0"/>
      <p:bldP spid="28" grpId="0"/>
      <p:bldP spid="29" grpId="0"/>
      <p:bldP spid="30" grpId="0"/>
      <p:bldP spid="4" grpId="1"/>
      <p:bldP spid="27" grpId="1"/>
      <p:bldP spid="5" grpId="1"/>
      <p:bldP spid="28" grpId="1"/>
      <p:bldP spid="29" grpId="1"/>
      <p:bldP spid="3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01</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4479925" cy="1014730"/>
          </a:xfrm>
          <a:prstGeom prst="rect">
            <a:avLst/>
          </a:prstGeom>
          <a:noFill/>
        </p:spPr>
        <p:txBody>
          <a:bodyPr wrap="square" rtlCol="0" anchor="t">
            <a:spAutoFit/>
          </a:bodyPr>
          <a:p>
            <a:r>
              <a:rPr lang="zh-CN" altLang="en-US" sz="6000" b="1">
                <a:cs typeface="阿里巴巴普惠体" panose="00020600040101010101" charset="-122"/>
              </a:rPr>
              <a:t>作业目的</a:t>
            </a:r>
            <a:endParaRPr lang="zh-CN" altLang="en-US" sz="6000" b="1">
              <a:cs typeface="阿里巴巴普惠体" panose="00020600040101010101" charset="-122"/>
            </a:endParaRPr>
          </a:p>
        </p:txBody>
      </p:sp>
      <p:sp>
        <p:nvSpPr>
          <p:cNvPr id="9" name="文本框 8"/>
          <p:cNvSpPr txBox="1"/>
          <p:nvPr/>
        </p:nvSpPr>
        <p:spPr>
          <a:xfrm>
            <a:off x="1170940" y="3941445"/>
            <a:ext cx="2540000" cy="521970"/>
          </a:xfrm>
          <a:prstGeom prst="rect">
            <a:avLst/>
          </a:prstGeom>
          <a:noFill/>
        </p:spPr>
        <p:txBody>
          <a:bodyPr wrap="square" rtlCol="0" anchor="t">
            <a:spAutoFit/>
          </a:bodyPr>
          <a:p>
            <a:r>
              <a:rPr lang="zh-CN" altLang="en-US" sz="2800">
                <a:solidFill>
                  <a:schemeClr val="tx1">
                    <a:lumMod val="65000"/>
                    <a:lumOff val="35000"/>
                  </a:schemeClr>
                </a:solidFill>
                <a:cs typeface="阿里巴巴普惠体" panose="00020600040101010101" charset="-122"/>
              </a:rPr>
              <a:t>Job purpose</a:t>
            </a:r>
            <a:endParaRPr lang="zh-CN" altLang="en-US"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6689956" y="1179568"/>
            <a:ext cx="4392063" cy="4538962"/>
            <a:chOff x="6580736" y="1489859"/>
            <a:chExt cx="4392063" cy="4538962"/>
          </a:xfrm>
          <a:effectLst>
            <a:outerShdw blurRad="190500" dist="38100" dir="2700000" algn="tl" rotWithShape="0">
              <a:prstClr val="black">
                <a:alpha val="20000"/>
              </a:prstClr>
            </a:outerShdw>
          </a:effectLst>
        </p:grpSpPr>
        <p:sp>
          <p:nvSpPr>
            <p:cNvPr id="5" name="Freeform 5"/>
            <p:cNvSpPr/>
            <p:nvPr/>
          </p:nvSpPr>
          <p:spPr bwMode="auto">
            <a:xfrm rot="20766797">
              <a:off x="6830758" y="1489859"/>
              <a:ext cx="3554759" cy="1992948"/>
            </a:xfrm>
            <a:custGeom>
              <a:avLst/>
              <a:gdLst>
                <a:gd name="T0" fmla="*/ 291 w 501"/>
                <a:gd name="T1" fmla="*/ 281 h 281"/>
                <a:gd name="T2" fmla="*/ 268 w 501"/>
                <a:gd name="T3" fmla="*/ 246 h 281"/>
                <a:gd name="T4" fmla="*/ 232 w 501"/>
                <a:gd name="T5" fmla="*/ 227 h 281"/>
                <a:gd name="T6" fmla="*/ 191 w 501"/>
                <a:gd name="T7" fmla="*/ 228 h 281"/>
                <a:gd name="T8" fmla="*/ 156 w 501"/>
                <a:gd name="T9" fmla="*/ 249 h 281"/>
                <a:gd name="T10" fmla="*/ 0 w 501"/>
                <a:gd name="T11" fmla="*/ 92 h 281"/>
                <a:gd name="T12" fmla="*/ 61 w 501"/>
                <a:gd name="T13" fmla="*/ 45 h 281"/>
                <a:gd name="T14" fmla="*/ 131 w 501"/>
                <a:gd name="T15" fmla="*/ 15 h 281"/>
                <a:gd name="T16" fmla="*/ 283 w 501"/>
                <a:gd name="T17" fmla="*/ 12 h 281"/>
                <a:gd name="T18" fmla="*/ 355 w 501"/>
                <a:gd name="T19" fmla="*/ 39 h 281"/>
                <a:gd name="T20" fmla="*/ 418 w 501"/>
                <a:gd name="T21" fmla="*/ 84 h 281"/>
                <a:gd name="T22" fmla="*/ 467 w 501"/>
                <a:gd name="T23" fmla="*/ 142 h 281"/>
                <a:gd name="T24" fmla="*/ 501 w 501"/>
                <a:gd name="T25" fmla="*/ 211 h 281"/>
                <a:gd name="T26" fmla="*/ 291 w 501"/>
                <a:gd name="T2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281">
                  <a:moveTo>
                    <a:pt x="291" y="281"/>
                  </a:moveTo>
                  <a:cubicBezTo>
                    <a:pt x="286" y="267"/>
                    <a:pt x="279" y="256"/>
                    <a:pt x="268" y="246"/>
                  </a:cubicBezTo>
                  <a:cubicBezTo>
                    <a:pt x="258" y="237"/>
                    <a:pt x="246" y="230"/>
                    <a:pt x="232" y="227"/>
                  </a:cubicBezTo>
                  <a:cubicBezTo>
                    <a:pt x="219" y="224"/>
                    <a:pt x="205" y="224"/>
                    <a:pt x="191" y="228"/>
                  </a:cubicBezTo>
                  <a:cubicBezTo>
                    <a:pt x="178" y="232"/>
                    <a:pt x="166" y="239"/>
                    <a:pt x="156" y="249"/>
                  </a:cubicBezTo>
                  <a:cubicBezTo>
                    <a:pt x="0" y="92"/>
                    <a:pt x="0" y="92"/>
                    <a:pt x="0" y="92"/>
                  </a:cubicBezTo>
                  <a:cubicBezTo>
                    <a:pt x="18" y="74"/>
                    <a:pt x="38" y="58"/>
                    <a:pt x="61" y="45"/>
                  </a:cubicBezTo>
                  <a:cubicBezTo>
                    <a:pt x="83" y="32"/>
                    <a:pt x="107" y="22"/>
                    <a:pt x="131" y="15"/>
                  </a:cubicBezTo>
                  <a:cubicBezTo>
                    <a:pt x="181" y="1"/>
                    <a:pt x="233" y="0"/>
                    <a:pt x="283" y="12"/>
                  </a:cubicBezTo>
                  <a:cubicBezTo>
                    <a:pt x="308" y="18"/>
                    <a:pt x="333" y="27"/>
                    <a:pt x="355" y="39"/>
                  </a:cubicBezTo>
                  <a:cubicBezTo>
                    <a:pt x="378" y="51"/>
                    <a:pt x="399" y="66"/>
                    <a:pt x="418" y="84"/>
                  </a:cubicBezTo>
                  <a:cubicBezTo>
                    <a:pt x="437" y="101"/>
                    <a:pt x="453" y="120"/>
                    <a:pt x="467" y="142"/>
                  </a:cubicBezTo>
                  <a:cubicBezTo>
                    <a:pt x="481" y="164"/>
                    <a:pt x="493" y="187"/>
                    <a:pt x="501" y="211"/>
                  </a:cubicBezTo>
                  <a:lnTo>
                    <a:pt x="291" y="281"/>
                  </a:lnTo>
                  <a:close/>
                </a:path>
              </a:pathLst>
            </a:custGeom>
            <a:solidFill>
              <a:schemeClr val="accent1">
                <a:lumMod val="50000"/>
              </a:schemeClr>
            </a:solidFill>
            <a:ln>
              <a:noFill/>
            </a:ln>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6" name="Freeform 6"/>
            <p:cNvSpPr/>
            <p:nvPr/>
          </p:nvSpPr>
          <p:spPr bwMode="auto">
            <a:xfrm rot="20766797">
              <a:off x="8369075" y="2905695"/>
              <a:ext cx="2603724" cy="2722075"/>
            </a:xfrm>
            <a:custGeom>
              <a:avLst/>
              <a:gdLst>
                <a:gd name="T0" fmla="*/ 45 w 367"/>
                <a:gd name="T1" fmla="*/ 157 h 384"/>
                <a:gd name="T2" fmla="*/ 86 w 367"/>
                <a:gd name="T3" fmla="*/ 155 h 384"/>
                <a:gd name="T4" fmla="*/ 121 w 367"/>
                <a:gd name="T5" fmla="*/ 134 h 384"/>
                <a:gd name="T6" fmla="*/ 140 w 367"/>
                <a:gd name="T7" fmla="*/ 98 h 384"/>
                <a:gd name="T8" fmla="*/ 140 w 367"/>
                <a:gd name="T9" fmla="*/ 57 h 384"/>
                <a:gd name="T10" fmla="*/ 353 w 367"/>
                <a:gd name="T11" fmla="*/ 0 h 384"/>
                <a:gd name="T12" fmla="*/ 355 w 367"/>
                <a:gd name="T13" fmla="*/ 152 h 384"/>
                <a:gd name="T14" fmla="*/ 326 w 367"/>
                <a:gd name="T15" fmla="*/ 224 h 384"/>
                <a:gd name="T16" fmla="*/ 281 w 367"/>
                <a:gd name="T17" fmla="*/ 286 h 384"/>
                <a:gd name="T18" fmla="*/ 222 w 367"/>
                <a:gd name="T19" fmla="*/ 334 h 384"/>
                <a:gd name="T20" fmla="*/ 152 w 367"/>
                <a:gd name="T21" fmla="*/ 366 h 384"/>
                <a:gd name="T22" fmla="*/ 0 w 367"/>
                <a:gd name="T23" fmla="*/ 374 h 384"/>
                <a:gd name="T24" fmla="*/ 45 w 367"/>
                <a:gd name="T25"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84">
                  <a:moveTo>
                    <a:pt x="45" y="157"/>
                  </a:moveTo>
                  <a:cubicBezTo>
                    <a:pt x="58" y="160"/>
                    <a:pt x="73" y="160"/>
                    <a:pt x="86" y="155"/>
                  </a:cubicBezTo>
                  <a:cubicBezTo>
                    <a:pt x="99" y="151"/>
                    <a:pt x="111" y="144"/>
                    <a:pt x="121" y="134"/>
                  </a:cubicBezTo>
                  <a:cubicBezTo>
                    <a:pt x="130" y="123"/>
                    <a:pt x="137" y="111"/>
                    <a:pt x="140" y="98"/>
                  </a:cubicBezTo>
                  <a:cubicBezTo>
                    <a:pt x="144" y="85"/>
                    <a:pt x="143" y="70"/>
                    <a:pt x="140" y="57"/>
                  </a:cubicBezTo>
                  <a:cubicBezTo>
                    <a:pt x="353" y="0"/>
                    <a:pt x="353" y="0"/>
                    <a:pt x="353" y="0"/>
                  </a:cubicBezTo>
                  <a:cubicBezTo>
                    <a:pt x="367" y="50"/>
                    <a:pt x="367" y="102"/>
                    <a:pt x="355" y="152"/>
                  </a:cubicBezTo>
                  <a:cubicBezTo>
                    <a:pt x="348" y="177"/>
                    <a:pt x="339" y="201"/>
                    <a:pt x="326" y="224"/>
                  </a:cubicBezTo>
                  <a:cubicBezTo>
                    <a:pt x="314" y="246"/>
                    <a:pt x="299" y="267"/>
                    <a:pt x="281" y="286"/>
                  </a:cubicBezTo>
                  <a:cubicBezTo>
                    <a:pt x="264" y="304"/>
                    <a:pt x="244" y="320"/>
                    <a:pt x="222" y="334"/>
                  </a:cubicBezTo>
                  <a:cubicBezTo>
                    <a:pt x="200" y="348"/>
                    <a:pt x="177" y="359"/>
                    <a:pt x="152" y="366"/>
                  </a:cubicBezTo>
                  <a:cubicBezTo>
                    <a:pt x="103" y="382"/>
                    <a:pt x="50" y="384"/>
                    <a:pt x="0" y="374"/>
                  </a:cubicBezTo>
                  <a:lnTo>
                    <a:pt x="45" y="157"/>
                  </a:lnTo>
                  <a:close/>
                </a:path>
              </a:pathLst>
            </a:custGeom>
            <a:solidFill>
              <a:schemeClr val="bg1"/>
            </a:solidFill>
            <a:ln>
              <a:noFill/>
            </a:ln>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7" name="Freeform 7"/>
            <p:cNvSpPr/>
            <p:nvPr/>
          </p:nvSpPr>
          <p:spPr bwMode="auto">
            <a:xfrm rot="20766797">
              <a:off x="6580736" y="2533238"/>
              <a:ext cx="2014082" cy="3495583"/>
            </a:xfrm>
            <a:custGeom>
              <a:avLst/>
              <a:gdLst>
                <a:gd name="T0" fmla="*/ 245 w 284"/>
                <a:gd name="T1" fmla="*/ 147 h 493"/>
                <a:gd name="T2" fmla="*/ 226 w 284"/>
                <a:gd name="T3" fmla="*/ 183 h 493"/>
                <a:gd name="T4" fmla="*/ 228 w 284"/>
                <a:gd name="T5" fmla="*/ 224 h 493"/>
                <a:gd name="T6" fmla="*/ 249 w 284"/>
                <a:gd name="T7" fmla="*/ 259 h 493"/>
                <a:gd name="T8" fmla="*/ 284 w 284"/>
                <a:gd name="T9" fmla="*/ 279 h 493"/>
                <a:gd name="T10" fmla="*/ 227 w 284"/>
                <a:gd name="T11" fmla="*/ 493 h 493"/>
                <a:gd name="T12" fmla="*/ 156 w 284"/>
                <a:gd name="T13" fmla="*/ 464 h 493"/>
                <a:gd name="T14" fmla="*/ 95 w 284"/>
                <a:gd name="T15" fmla="*/ 418 h 493"/>
                <a:gd name="T16" fmla="*/ 47 w 284"/>
                <a:gd name="T17" fmla="*/ 358 h 493"/>
                <a:gd name="T18" fmla="*/ 16 w 284"/>
                <a:gd name="T19" fmla="*/ 287 h 493"/>
                <a:gd name="T20" fmla="*/ 11 w 284"/>
                <a:gd name="T21" fmla="*/ 136 h 493"/>
                <a:gd name="T22" fmla="*/ 37 w 284"/>
                <a:gd name="T23" fmla="*/ 63 h 493"/>
                <a:gd name="T24" fmla="*/ 80 w 284"/>
                <a:gd name="T25" fmla="*/ 0 h 493"/>
                <a:gd name="T26" fmla="*/ 245 w 284"/>
                <a:gd name="T27" fmla="*/ 14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493">
                  <a:moveTo>
                    <a:pt x="245" y="147"/>
                  </a:moveTo>
                  <a:cubicBezTo>
                    <a:pt x="236" y="158"/>
                    <a:pt x="229" y="170"/>
                    <a:pt x="226" y="183"/>
                  </a:cubicBezTo>
                  <a:cubicBezTo>
                    <a:pt x="223" y="197"/>
                    <a:pt x="224" y="211"/>
                    <a:pt x="228" y="224"/>
                  </a:cubicBezTo>
                  <a:cubicBezTo>
                    <a:pt x="232" y="238"/>
                    <a:pt x="239" y="249"/>
                    <a:pt x="249" y="259"/>
                  </a:cubicBezTo>
                  <a:cubicBezTo>
                    <a:pt x="259" y="269"/>
                    <a:pt x="271" y="276"/>
                    <a:pt x="284" y="279"/>
                  </a:cubicBezTo>
                  <a:cubicBezTo>
                    <a:pt x="227" y="493"/>
                    <a:pt x="227" y="493"/>
                    <a:pt x="227" y="493"/>
                  </a:cubicBezTo>
                  <a:cubicBezTo>
                    <a:pt x="203" y="486"/>
                    <a:pt x="179" y="476"/>
                    <a:pt x="156" y="464"/>
                  </a:cubicBezTo>
                  <a:cubicBezTo>
                    <a:pt x="134" y="451"/>
                    <a:pt x="113" y="435"/>
                    <a:pt x="95" y="418"/>
                  </a:cubicBezTo>
                  <a:cubicBezTo>
                    <a:pt x="77" y="400"/>
                    <a:pt x="61" y="380"/>
                    <a:pt x="47" y="358"/>
                  </a:cubicBezTo>
                  <a:cubicBezTo>
                    <a:pt x="34" y="336"/>
                    <a:pt x="23" y="312"/>
                    <a:pt x="16" y="287"/>
                  </a:cubicBezTo>
                  <a:cubicBezTo>
                    <a:pt x="1" y="238"/>
                    <a:pt x="0" y="186"/>
                    <a:pt x="11" y="136"/>
                  </a:cubicBezTo>
                  <a:cubicBezTo>
                    <a:pt x="16" y="110"/>
                    <a:pt x="25" y="86"/>
                    <a:pt x="37" y="63"/>
                  </a:cubicBezTo>
                  <a:cubicBezTo>
                    <a:pt x="48" y="40"/>
                    <a:pt x="63" y="19"/>
                    <a:pt x="80" y="0"/>
                  </a:cubicBezTo>
                  <a:lnTo>
                    <a:pt x="245" y="147"/>
                  </a:lnTo>
                  <a:close/>
                </a:path>
              </a:pathLst>
            </a:custGeom>
            <a:solidFill>
              <a:schemeClr val="bg1"/>
            </a:solidFill>
            <a:ln>
              <a:noFill/>
            </a:ln>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grpSp>
          <p:nvGrpSpPr>
            <p:cNvPr id="8" name="组合 7"/>
            <p:cNvGrpSpPr/>
            <p:nvPr/>
          </p:nvGrpSpPr>
          <p:grpSpPr>
            <a:xfrm>
              <a:off x="8140421" y="1937872"/>
              <a:ext cx="740454" cy="809513"/>
              <a:chOff x="930276" y="5935664"/>
              <a:chExt cx="306388" cy="334963"/>
            </a:xfrm>
            <a:solidFill>
              <a:schemeClr val="bg1"/>
            </a:solidFill>
            <a:effectLst/>
          </p:grpSpPr>
          <p:sp>
            <p:nvSpPr>
              <p:cNvPr id="12"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3"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4"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5"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6"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grpSp>
        <p:grpSp>
          <p:nvGrpSpPr>
            <p:cNvPr id="9" name="组合 8"/>
            <p:cNvGrpSpPr/>
            <p:nvPr/>
          </p:nvGrpSpPr>
          <p:grpSpPr>
            <a:xfrm>
              <a:off x="9356203" y="4003764"/>
              <a:ext cx="853056" cy="688261"/>
              <a:chOff x="1776413" y="3875088"/>
              <a:chExt cx="279400" cy="225425"/>
            </a:xfrm>
            <a:solidFill>
              <a:srgbClr val="323C50"/>
            </a:solidFill>
            <a:effectLst/>
          </p:grpSpPr>
          <p:sp>
            <p:nvSpPr>
              <p:cNvPr id="10" name="Freeform 283"/>
              <p:cNvSpPr/>
              <p:nvPr/>
            </p:nvSpPr>
            <p:spPr bwMode="auto">
              <a:xfrm>
                <a:off x="1776413" y="3875088"/>
                <a:ext cx="279400" cy="106363"/>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1" name="Freeform 284"/>
              <p:cNvSpPr>
                <a:spLocks noEditPoints="1"/>
              </p:cNvSpPr>
              <p:nvPr/>
            </p:nvSpPr>
            <p:spPr bwMode="auto">
              <a:xfrm>
                <a:off x="1790700" y="3932238"/>
                <a:ext cx="249238" cy="168275"/>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sp>
            <p:nvSpPr>
              <p:cNvPr id="17" name="Oval 285"/>
              <p:cNvSpPr>
                <a:spLocks noChangeArrowheads="1"/>
              </p:cNvSpPr>
              <p:nvPr/>
            </p:nvSpPr>
            <p:spPr bwMode="auto">
              <a:xfrm>
                <a:off x="1879600" y="3986213"/>
                <a:ext cx="73025" cy="74613"/>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grpSp>
        <p:sp>
          <p:nvSpPr>
            <p:cNvPr id="18" name="Freeform 286"/>
            <p:cNvSpPr>
              <a:spLocks noEditPoints="1"/>
            </p:cNvSpPr>
            <p:nvPr/>
          </p:nvSpPr>
          <p:spPr bwMode="auto">
            <a:xfrm>
              <a:off x="7166096" y="3984511"/>
              <a:ext cx="843363" cy="853056"/>
            </a:xfrm>
            <a:custGeom>
              <a:avLst/>
              <a:gdLst>
                <a:gd name="T0" fmla="*/ 144 w 285"/>
                <a:gd name="T1" fmla="*/ 288 h 288"/>
                <a:gd name="T2" fmla="*/ 0 w 285"/>
                <a:gd name="T3" fmla="*/ 144 h 288"/>
                <a:gd name="T4" fmla="*/ 144 w 285"/>
                <a:gd name="T5" fmla="*/ 0 h 288"/>
                <a:gd name="T6" fmla="*/ 284 w 285"/>
                <a:gd name="T7" fmla="*/ 114 h 288"/>
                <a:gd name="T8" fmla="*/ 285 w 285"/>
                <a:gd name="T9" fmla="*/ 118 h 288"/>
                <a:gd name="T10" fmla="*/ 273 w 285"/>
                <a:gd name="T11" fmla="*/ 129 h 288"/>
                <a:gd name="T12" fmla="*/ 273 w 285"/>
                <a:gd name="T13" fmla="*/ 129 h 288"/>
                <a:gd name="T14" fmla="*/ 173 w 285"/>
                <a:gd name="T15" fmla="*/ 129 h 288"/>
                <a:gd name="T16" fmla="*/ 162 w 285"/>
                <a:gd name="T17" fmla="*/ 118 h 288"/>
                <a:gd name="T18" fmla="*/ 162 w 285"/>
                <a:gd name="T19" fmla="*/ 93 h 288"/>
                <a:gd name="T20" fmla="*/ 103 w 285"/>
                <a:gd name="T21" fmla="*/ 144 h 288"/>
                <a:gd name="T22" fmla="*/ 162 w 285"/>
                <a:gd name="T23" fmla="*/ 195 h 288"/>
                <a:gd name="T24" fmla="*/ 162 w 285"/>
                <a:gd name="T25" fmla="*/ 170 h 288"/>
                <a:gd name="T26" fmla="*/ 173 w 285"/>
                <a:gd name="T27" fmla="*/ 159 h 288"/>
                <a:gd name="T28" fmla="*/ 273 w 285"/>
                <a:gd name="T29" fmla="*/ 159 h 288"/>
                <a:gd name="T30" fmla="*/ 282 w 285"/>
                <a:gd name="T31" fmla="*/ 163 h 288"/>
                <a:gd name="T32" fmla="*/ 284 w 285"/>
                <a:gd name="T33" fmla="*/ 173 h 288"/>
                <a:gd name="T34" fmla="*/ 144 w 285"/>
                <a:gd name="T35" fmla="*/ 288 h 288"/>
                <a:gd name="T36" fmla="*/ 144 w 285"/>
                <a:gd name="T37" fmla="*/ 23 h 288"/>
                <a:gd name="T38" fmla="*/ 23 w 285"/>
                <a:gd name="T39" fmla="*/ 144 h 288"/>
                <a:gd name="T40" fmla="*/ 144 w 285"/>
                <a:gd name="T41" fmla="*/ 265 h 288"/>
                <a:gd name="T42" fmla="*/ 258 w 285"/>
                <a:gd name="T43" fmla="*/ 182 h 288"/>
                <a:gd name="T44" fmla="*/ 185 w 285"/>
                <a:gd name="T45" fmla="*/ 182 h 288"/>
                <a:gd name="T46" fmla="*/ 185 w 285"/>
                <a:gd name="T47" fmla="*/ 220 h 288"/>
                <a:gd name="T48" fmla="*/ 178 w 285"/>
                <a:gd name="T49" fmla="*/ 230 h 288"/>
                <a:gd name="T50" fmla="*/ 166 w 285"/>
                <a:gd name="T51" fmla="*/ 229 h 288"/>
                <a:gd name="T52" fmla="*/ 78 w 285"/>
                <a:gd name="T53" fmla="*/ 153 h 288"/>
                <a:gd name="T54" fmla="*/ 74 w 285"/>
                <a:gd name="T55" fmla="*/ 144 h 288"/>
                <a:gd name="T56" fmla="*/ 78 w 285"/>
                <a:gd name="T57" fmla="*/ 135 h 288"/>
                <a:gd name="T58" fmla="*/ 166 w 285"/>
                <a:gd name="T59" fmla="*/ 59 h 288"/>
                <a:gd name="T60" fmla="*/ 178 w 285"/>
                <a:gd name="T61" fmla="*/ 58 h 288"/>
                <a:gd name="T62" fmla="*/ 185 w 285"/>
                <a:gd name="T63" fmla="*/ 68 h 288"/>
                <a:gd name="T64" fmla="*/ 185 w 285"/>
                <a:gd name="T65" fmla="*/ 106 h 288"/>
                <a:gd name="T66" fmla="*/ 258 w 285"/>
                <a:gd name="T67" fmla="*/ 106 h 288"/>
                <a:gd name="T68" fmla="*/ 144 w 285"/>
                <a:gd name="T69"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8">
                  <a:moveTo>
                    <a:pt x="144" y="288"/>
                  </a:moveTo>
                  <a:cubicBezTo>
                    <a:pt x="64" y="288"/>
                    <a:pt x="0" y="223"/>
                    <a:pt x="0" y="144"/>
                  </a:cubicBezTo>
                  <a:cubicBezTo>
                    <a:pt x="0" y="65"/>
                    <a:pt x="64" y="0"/>
                    <a:pt x="144" y="0"/>
                  </a:cubicBezTo>
                  <a:cubicBezTo>
                    <a:pt x="211" y="0"/>
                    <a:pt x="270" y="48"/>
                    <a:pt x="284" y="114"/>
                  </a:cubicBezTo>
                  <a:cubicBezTo>
                    <a:pt x="285" y="115"/>
                    <a:pt x="285" y="116"/>
                    <a:pt x="285" y="118"/>
                  </a:cubicBezTo>
                  <a:cubicBezTo>
                    <a:pt x="285" y="124"/>
                    <a:pt x="280" y="129"/>
                    <a:pt x="273" y="129"/>
                  </a:cubicBezTo>
                  <a:cubicBezTo>
                    <a:pt x="273" y="129"/>
                    <a:pt x="273" y="129"/>
                    <a:pt x="273" y="129"/>
                  </a:cubicBezTo>
                  <a:cubicBezTo>
                    <a:pt x="173" y="129"/>
                    <a:pt x="173" y="129"/>
                    <a:pt x="173" y="129"/>
                  </a:cubicBezTo>
                  <a:cubicBezTo>
                    <a:pt x="167" y="129"/>
                    <a:pt x="162" y="124"/>
                    <a:pt x="162" y="118"/>
                  </a:cubicBezTo>
                  <a:cubicBezTo>
                    <a:pt x="162" y="93"/>
                    <a:pt x="162" y="93"/>
                    <a:pt x="162" y="93"/>
                  </a:cubicBezTo>
                  <a:cubicBezTo>
                    <a:pt x="103" y="144"/>
                    <a:pt x="103" y="144"/>
                    <a:pt x="103" y="144"/>
                  </a:cubicBezTo>
                  <a:cubicBezTo>
                    <a:pt x="162" y="195"/>
                    <a:pt x="162" y="195"/>
                    <a:pt x="162" y="195"/>
                  </a:cubicBezTo>
                  <a:cubicBezTo>
                    <a:pt x="162" y="170"/>
                    <a:pt x="162" y="170"/>
                    <a:pt x="162" y="170"/>
                  </a:cubicBezTo>
                  <a:cubicBezTo>
                    <a:pt x="162" y="164"/>
                    <a:pt x="167" y="159"/>
                    <a:pt x="173" y="159"/>
                  </a:cubicBezTo>
                  <a:cubicBezTo>
                    <a:pt x="273" y="159"/>
                    <a:pt x="273" y="159"/>
                    <a:pt x="273" y="159"/>
                  </a:cubicBezTo>
                  <a:cubicBezTo>
                    <a:pt x="277" y="159"/>
                    <a:pt x="280" y="160"/>
                    <a:pt x="282" y="163"/>
                  </a:cubicBezTo>
                  <a:cubicBezTo>
                    <a:pt x="284" y="166"/>
                    <a:pt x="285" y="169"/>
                    <a:pt x="284" y="173"/>
                  </a:cubicBezTo>
                  <a:cubicBezTo>
                    <a:pt x="271" y="239"/>
                    <a:pt x="212" y="288"/>
                    <a:pt x="144" y="288"/>
                  </a:cubicBezTo>
                  <a:close/>
                  <a:moveTo>
                    <a:pt x="144" y="23"/>
                  </a:moveTo>
                  <a:cubicBezTo>
                    <a:pt x="77" y="23"/>
                    <a:pt x="23" y="77"/>
                    <a:pt x="23" y="144"/>
                  </a:cubicBezTo>
                  <a:cubicBezTo>
                    <a:pt x="23" y="211"/>
                    <a:pt x="77" y="265"/>
                    <a:pt x="144" y="265"/>
                  </a:cubicBezTo>
                  <a:cubicBezTo>
                    <a:pt x="196" y="265"/>
                    <a:pt x="242" y="231"/>
                    <a:pt x="258" y="182"/>
                  </a:cubicBezTo>
                  <a:cubicBezTo>
                    <a:pt x="185" y="182"/>
                    <a:pt x="185" y="182"/>
                    <a:pt x="185" y="182"/>
                  </a:cubicBezTo>
                  <a:cubicBezTo>
                    <a:pt x="185" y="220"/>
                    <a:pt x="185" y="220"/>
                    <a:pt x="185" y="220"/>
                  </a:cubicBezTo>
                  <a:cubicBezTo>
                    <a:pt x="185" y="224"/>
                    <a:pt x="182" y="228"/>
                    <a:pt x="178" y="230"/>
                  </a:cubicBezTo>
                  <a:cubicBezTo>
                    <a:pt x="174" y="232"/>
                    <a:pt x="169" y="232"/>
                    <a:pt x="166" y="229"/>
                  </a:cubicBezTo>
                  <a:cubicBezTo>
                    <a:pt x="78" y="153"/>
                    <a:pt x="78" y="153"/>
                    <a:pt x="78" y="153"/>
                  </a:cubicBezTo>
                  <a:cubicBezTo>
                    <a:pt x="75" y="150"/>
                    <a:pt x="74" y="147"/>
                    <a:pt x="74" y="144"/>
                  </a:cubicBezTo>
                  <a:cubicBezTo>
                    <a:pt x="74" y="141"/>
                    <a:pt x="75" y="138"/>
                    <a:pt x="78" y="135"/>
                  </a:cubicBezTo>
                  <a:cubicBezTo>
                    <a:pt x="166" y="59"/>
                    <a:pt x="166" y="59"/>
                    <a:pt x="166" y="59"/>
                  </a:cubicBezTo>
                  <a:cubicBezTo>
                    <a:pt x="169" y="56"/>
                    <a:pt x="174" y="56"/>
                    <a:pt x="178" y="58"/>
                  </a:cubicBezTo>
                  <a:cubicBezTo>
                    <a:pt x="182" y="60"/>
                    <a:pt x="185" y="64"/>
                    <a:pt x="185" y="68"/>
                  </a:cubicBezTo>
                  <a:cubicBezTo>
                    <a:pt x="185" y="106"/>
                    <a:pt x="185" y="106"/>
                    <a:pt x="185" y="106"/>
                  </a:cubicBezTo>
                  <a:cubicBezTo>
                    <a:pt x="258" y="106"/>
                    <a:pt x="258" y="106"/>
                    <a:pt x="258" y="106"/>
                  </a:cubicBezTo>
                  <a:cubicBezTo>
                    <a:pt x="242" y="57"/>
                    <a:pt x="196" y="23"/>
                    <a:pt x="144" y="23"/>
                  </a:cubicBezTo>
                  <a:close/>
                </a:path>
              </a:pathLst>
            </a:custGeom>
            <a:solidFill>
              <a:schemeClr val="accent1">
                <a:lumMod val="50000"/>
              </a:schemeClr>
            </a:solidFill>
            <a:ln>
              <a:noFill/>
            </a:ln>
            <a:effectLst/>
          </p:spPr>
          <p:txBody>
            <a:bodyPr vert="horz" wrap="square" lIns="91440" tIns="45720" rIns="91440" bIns="45720" numCol="1" anchor="t" anchorCtr="0" compatLnSpc="1"/>
            <a:p>
              <a:endParaRPr lang="zh-CN" altLang="en-US" dirty="0">
                <a:solidFill>
                  <a:schemeClr val="tx1">
                    <a:lumMod val="75000"/>
                    <a:lumOff val="25000"/>
                  </a:schemeClr>
                </a:solidFill>
                <a:ea typeface="阿里巴巴普惠体" panose="00020600040101010101" charset="-122"/>
                <a:cs typeface="阿里巴巴普惠体" panose="00020600040101010101" charset="-122"/>
              </a:endParaRPr>
            </a:p>
          </p:txBody>
        </p:sp>
      </p:grpSp>
      <p:grpSp>
        <p:nvGrpSpPr>
          <p:cNvPr id="19" name="组合 18"/>
          <p:cNvGrpSpPr/>
          <p:nvPr/>
        </p:nvGrpSpPr>
        <p:grpSpPr>
          <a:xfrm>
            <a:off x="1717995" y="1571136"/>
            <a:ext cx="780976" cy="801268"/>
            <a:chOff x="1608775" y="1687065"/>
            <a:chExt cx="780976" cy="801268"/>
          </a:xfrm>
        </p:grpSpPr>
        <p:sp>
          <p:nvSpPr>
            <p:cNvPr id="20" name="Flowchart: Off-page Connector 22"/>
            <p:cNvSpPr/>
            <p:nvPr/>
          </p:nvSpPr>
          <p:spPr>
            <a:xfrm rot="2700000">
              <a:off x="1598629" y="1697211"/>
              <a:ext cx="801268" cy="780976"/>
            </a:xfrm>
            <a:prstGeom prst="roundRect">
              <a:avLst/>
            </a:prstGeom>
            <a:solidFill>
              <a:schemeClr val="accent1">
                <a:lumMod val="50000"/>
              </a:schemeClr>
            </a:solidFill>
            <a:ln w="19050">
              <a:solidFill>
                <a:schemeClr val="accent1">
                  <a:lumMod val="50000"/>
                </a:schemeClr>
              </a:solid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a:endParaRPr lang="en-US" sz="4800" dirty="0">
                <a:solidFill>
                  <a:schemeClr val="tx1">
                    <a:lumMod val="75000"/>
                    <a:lumOff val="25000"/>
                  </a:schemeClr>
                </a:solidFill>
                <a:cs typeface="阿里巴巴普惠体" panose="00020600040101010101" charset="-122"/>
              </a:endParaRPr>
            </a:p>
          </p:txBody>
        </p:sp>
        <p:sp>
          <p:nvSpPr>
            <p:cNvPr id="21" name="Freeform 35"/>
            <p:cNvSpPr>
              <a:spLocks noChangeAspect="1" noEditPoints="1"/>
            </p:cNvSpPr>
            <p:nvPr/>
          </p:nvSpPr>
          <p:spPr bwMode="auto">
            <a:xfrm>
              <a:off x="1673805" y="1888959"/>
              <a:ext cx="646534" cy="37714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a:effectLst/>
          </p:spPr>
          <p:txBody>
            <a:bodyPr vert="horz" wrap="square" lIns="121920" tIns="60960" rIns="121920" bIns="60960" numCol="1" anchor="t" anchorCtr="0" compatLnSpc="1"/>
            <a:p>
              <a:endParaRPr lang="en-US" sz="2400">
                <a:solidFill>
                  <a:schemeClr val="tx1">
                    <a:lumMod val="75000"/>
                    <a:lumOff val="25000"/>
                  </a:schemeClr>
                </a:solidFill>
                <a:cs typeface="阿里巴巴普惠体" panose="00020600040101010101" charset="-122"/>
              </a:endParaRPr>
            </a:p>
          </p:txBody>
        </p:sp>
      </p:grpSp>
      <p:grpSp>
        <p:nvGrpSpPr>
          <p:cNvPr id="22" name="组合 21"/>
          <p:cNvGrpSpPr/>
          <p:nvPr/>
        </p:nvGrpSpPr>
        <p:grpSpPr>
          <a:xfrm>
            <a:off x="1717993" y="3094930"/>
            <a:ext cx="780977" cy="801267"/>
            <a:chOff x="1608773" y="3317326"/>
            <a:chExt cx="780977" cy="801267"/>
          </a:xfrm>
        </p:grpSpPr>
        <p:sp>
          <p:nvSpPr>
            <p:cNvPr id="23" name="Flowchart: Off-page Connector 32"/>
            <p:cNvSpPr/>
            <p:nvPr/>
          </p:nvSpPr>
          <p:spPr>
            <a:xfrm rot="2700000">
              <a:off x="1598628" y="3327471"/>
              <a:ext cx="801267" cy="780977"/>
            </a:xfrm>
            <a:prstGeom prst="roundRect">
              <a:avLst/>
            </a:prstGeom>
            <a:solidFill>
              <a:schemeClr val="bg1"/>
            </a:solidFill>
            <a:ln w="19050">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a:endParaRPr lang="en-US" sz="2800" dirty="0">
                <a:solidFill>
                  <a:schemeClr val="tx1">
                    <a:lumMod val="75000"/>
                    <a:lumOff val="25000"/>
                  </a:schemeClr>
                </a:solidFill>
                <a:latin typeface="阿里巴巴普惠体" panose="00020600040101010101" charset="-122"/>
                <a:cs typeface="阿里巴巴普惠体" panose="00020600040101010101" charset="-122"/>
              </a:endParaRPr>
            </a:p>
          </p:txBody>
        </p:sp>
        <p:sp>
          <p:nvSpPr>
            <p:cNvPr id="24" name="Freeform 5"/>
            <p:cNvSpPr>
              <a:spLocks noEditPoints="1"/>
            </p:cNvSpPr>
            <p:nvPr/>
          </p:nvSpPr>
          <p:spPr bwMode="auto">
            <a:xfrm>
              <a:off x="1741139" y="3537245"/>
              <a:ext cx="511864" cy="361431"/>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accent1">
                <a:lumMod val="50000"/>
              </a:schemeClr>
            </a:solidFill>
            <a:ln>
              <a:noFill/>
            </a:ln>
            <a:effectLst/>
          </p:spPr>
          <p:txBody>
            <a:bodyPr vert="horz" wrap="square" lIns="121920" tIns="60960" rIns="121920" bIns="60960" numCol="1" anchor="t" anchorCtr="0" compatLnSpc="1"/>
            <a:p>
              <a:endParaRPr lang="id-ID" sz="1400">
                <a:solidFill>
                  <a:schemeClr val="tx1">
                    <a:lumMod val="75000"/>
                    <a:lumOff val="25000"/>
                  </a:schemeClr>
                </a:solidFill>
                <a:latin typeface="阿里巴巴普惠体" panose="00020600040101010101" charset="-122"/>
                <a:cs typeface="阿里巴巴普惠体" panose="00020600040101010101" charset="-122"/>
              </a:endParaRPr>
            </a:p>
          </p:txBody>
        </p:sp>
      </p:grpSp>
      <p:grpSp>
        <p:nvGrpSpPr>
          <p:cNvPr id="27" name="组合 26"/>
          <p:cNvGrpSpPr/>
          <p:nvPr/>
        </p:nvGrpSpPr>
        <p:grpSpPr>
          <a:xfrm>
            <a:off x="1710745" y="4618730"/>
            <a:ext cx="780978" cy="801267"/>
            <a:chOff x="1601525" y="4947593"/>
            <a:chExt cx="780978" cy="801267"/>
          </a:xfrm>
        </p:grpSpPr>
        <p:sp>
          <p:nvSpPr>
            <p:cNvPr id="28" name="Flowchart: Off-page Connector 47"/>
            <p:cNvSpPr/>
            <p:nvPr/>
          </p:nvSpPr>
          <p:spPr>
            <a:xfrm rot="2700000">
              <a:off x="1591380" y="4957737"/>
              <a:ext cx="801267" cy="780978"/>
            </a:xfrm>
            <a:prstGeom prst="roundRect">
              <a:avLst/>
            </a:prstGeom>
            <a:solidFill>
              <a:schemeClr val="accent1">
                <a:lumMod val="50000"/>
              </a:schemeClr>
            </a:solidFill>
            <a:ln w="19050">
              <a:solidFill>
                <a:schemeClr val="accent1">
                  <a:lumMod val="50000"/>
                </a:schemeClr>
              </a:solid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a:endParaRPr lang="en-US" sz="2800" dirty="0">
                <a:solidFill>
                  <a:schemeClr val="tx1">
                    <a:lumMod val="75000"/>
                    <a:lumOff val="25000"/>
                  </a:schemeClr>
                </a:solidFill>
                <a:latin typeface="阿里巴巴普惠体" panose="00020600040101010101" charset="-122"/>
                <a:cs typeface="阿里巴巴普惠体" panose="00020600040101010101" charset="-122"/>
              </a:endParaRPr>
            </a:p>
          </p:txBody>
        </p:sp>
        <p:sp>
          <p:nvSpPr>
            <p:cNvPr id="29" name="Freeform 61"/>
            <p:cNvSpPr/>
            <p:nvPr/>
          </p:nvSpPr>
          <p:spPr bwMode="auto">
            <a:xfrm>
              <a:off x="1759519" y="5109061"/>
              <a:ext cx="460613" cy="47833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a:effectLst/>
          </p:spPr>
          <p:txBody>
            <a:bodyPr vert="horz" wrap="square" lIns="121920" tIns="60960" rIns="121920" bIns="60960" numCol="1" anchor="t" anchorCtr="0" compatLnSpc="1"/>
            <a:p>
              <a:endParaRPr lang="en-US">
                <a:solidFill>
                  <a:schemeClr val="tx1">
                    <a:lumMod val="75000"/>
                    <a:lumOff val="25000"/>
                  </a:schemeClr>
                </a:solidFill>
                <a:latin typeface="阿里巴巴普惠体" panose="00020600040101010101" charset="-122"/>
                <a:cs typeface="阿里巴巴普惠体" panose="00020600040101010101" charset="-122"/>
              </a:endParaRPr>
            </a:p>
          </p:txBody>
        </p:sp>
      </p:grpSp>
      <p:sp>
        <p:nvSpPr>
          <p:cNvPr id="25" name="文本框 24"/>
          <p:cNvSpPr txBox="1"/>
          <p:nvPr/>
        </p:nvSpPr>
        <p:spPr>
          <a:xfrm>
            <a:off x="2731770" y="1261745"/>
            <a:ext cx="3760470" cy="1419860"/>
          </a:xfrm>
          <a:prstGeom prst="rect">
            <a:avLst/>
          </a:prstGeom>
          <a:noFill/>
        </p:spPr>
        <p:txBody>
          <a:bodyPr wrap="square" rtlCol="0" anchor="t">
            <a:spAutoFit/>
          </a:bodyPr>
          <a:p>
            <a:pPr>
              <a:lnSpc>
                <a:spcPct val="120000"/>
              </a:lnSpc>
            </a:pPr>
            <a:r>
              <a:rPr lang="zh-CN" altLang="en-US">
                <a:cs typeface="阿里巴巴普惠体" panose="00020600040101010101" charset="-122"/>
              </a:rPr>
              <a:t>1、凡参与本工作必须经过安全技术培训考试合格发给特种作业人员操作证明，并应熟悉本规程和电气设备的检修等规程。</a:t>
            </a:r>
            <a:endParaRPr lang="zh-CN" altLang="en-US">
              <a:cs typeface="阿里巴巴普惠体" panose="00020600040101010101" charset="-122"/>
            </a:endParaRPr>
          </a:p>
        </p:txBody>
      </p:sp>
      <p:sp>
        <p:nvSpPr>
          <p:cNvPr id="26" name="文本框 25"/>
          <p:cNvSpPr txBox="1"/>
          <p:nvPr/>
        </p:nvSpPr>
        <p:spPr>
          <a:xfrm>
            <a:off x="2740660" y="2785110"/>
            <a:ext cx="3760470" cy="1419860"/>
          </a:xfrm>
          <a:prstGeom prst="rect">
            <a:avLst/>
          </a:prstGeom>
          <a:noFill/>
        </p:spPr>
        <p:txBody>
          <a:bodyPr wrap="square" rtlCol="0" anchor="t">
            <a:spAutoFit/>
          </a:bodyPr>
          <a:p>
            <a:pPr>
              <a:lnSpc>
                <a:spcPct val="120000"/>
              </a:lnSpc>
            </a:pPr>
            <a:r>
              <a:rPr lang="zh-CN" altLang="en-US">
                <a:cs typeface="阿里巴巴普惠体" panose="00020600040101010101" charset="-122"/>
              </a:rPr>
              <a:t>2、 对设备的电气系统进行保养、维护、检修，以保障设备的电传动系统、电气控制系统正常运作和满足生产工艺要求。</a:t>
            </a:r>
            <a:endParaRPr lang="zh-CN" altLang="en-US">
              <a:cs typeface="阿里巴巴普惠体" panose="00020600040101010101" charset="-122"/>
            </a:endParaRPr>
          </a:p>
        </p:txBody>
      </p:sp>
      <p:sp>
        <p:nvSpPr>
          <p:cNvPr id="30" name="文本框 29"/>
          <p:cNvSpPr txBox="1"/>
          <p:nvPr/>
        </p:nvSpPr>
        <p:spPr>
          <a:xfrm>
            <a:off x="2740660" y="4475480"/>
            <a:ext cx="3760470" cy="1087755"/>
          </a:xfrm>
          <a:prstGeom prst="rect">
            <a:avLst/>
          </a:prstGeom>
          <a:noFill/>
        </p:spPr>
        <p:txBody>
          <a:bodyPr wrap="square" rtlCol="0" anchor="t">
            <a:spAutoFit/>
          </a:bodyPr>
          <a:p>
            <a:pPr>
              <a:lnSpc>
                <a:spcPct val="120000"/>
              </a:lnSpc>
            </a:pPr>
            <a:r>
              <a:rPr lang="zh-CN" altLang="en-US">
                <a:cs typeface="阿里巴巴普惠体" panose="00020600040101010101" charset="-122"/>
              </a:rPr>
              <a:t>3、对供电、用电设施进行维护，对用电操作进行监督，以保证供电、用电系统的安全。</a:t>
            </a:r>
            <a:endParaRPr lang="zh-CN" altLang="en-US">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5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25" grpId="1"/>
      <p:bldP spid="26" grpId="1"/>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02</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4479925" cy="1014730"/>
          </a:xfrm>
          <a:prstGeom prst="rect">
            <a:avLst/>
          </a:prstGeom>
          <a:noFill/>
        </p:spPr>
        <p:txBody>
          <a:bodyPr wrap="square" rtlCol="0" anchor="t">
            <a:spAutoFit/>
          </a:bodyPr>
          <a:p>
            <a:r>
              <a:rPr lang="zh-CN" altLang="en-US" sz="6000" b="1">
                <a:cs typeface="阿里巴巴普惠体" panose="00020600040101010101" charset="-122"/>
              </a:rPr>
              <a:t>作业前准备</a:t>
            </a:r>
            <a:endParaRPr lang="en-US" altLang="zh-CN" sz="6000" b="1">
              <a:cs typeface="阿里巴巴普惠体" panose="00020600040101010101" charset="-122"/>
            </a:endParaRPr>
          </a:p>
        </p:txBody>
      </p:sp>
      <p:sp>
        <p:nvSpPr>
          <p:cNvPr id="9" name="文本框 8"/>
          <p:cNvSpPr txBox="1"/>
          <p:nvPr/>
        </p:nvSpPr>
        <p:spPr>
          <a:xfrm>
            <a:off x="1170940" y="3941445"/>
            <a:ext cx="5864860" cy="521970"/>
          </a:xfrm>
          <a:prstGeom prst="rect">
            <a:avLst/>
          </a:prstGeom>
          <a:noFill/>
        </p:spPr>
        <p:txBody>
          <a:bodyPr wrap="square" rtlCol="0" anchor="t">
            <a:spAutoFit/>
          </a:bodyPr>
          <a:p>
            <a:r>
              <a:rPr lang="zh-CN" altLang="en-US" sz="2800">
                <a:solidFill>
                  <a:schemeClr val="tx1">
                    <a:lumMod val="65000"/>
                    <a:lumOff val="35000"/>
                  </a:schemeClr>
                </a:solidFill>
                <a:cs typeface="阿里巴巴普惠体" panose="00020600040101010101" charset="-122"/>
              </a:rPr>
              <a:t>Preparation before operation</a:t>
            </a:r>
            <a:endParaRPr lang="zh-CN" altLang="en-US"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Pentagon 51"/>
          <p:cNvSpPr/>
          <p:nvPr/>
        </p:nvSpPr>
        <p:spPr bwMode="auto">
          <a:xfrm>
            <a:off x="3594100" y="3007443"/>
            <a:ext cx="2336800" cy="1117600"/>
          </a:xfrm>
          <a:prstGeom prst="homePlate">
            <a:avLst/>
          </a:prstGeom>
          <a:solidFill>
            <a:schemeClr val="accent1">
              <a:lumMod val="50000"/>
            </a:schemeClr>
          </a:solid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32" name="Pentagon 31"/>
          <p:cNvSpPr/>
          <p:nvPr/>
        </p:nvSpPr>
        <p:spPr bwMode="auto">
          <a:xfrm>
            <a:off x="3594100" y="4973237"/>
            <a:ext cx="2336800" cy="1117600"/>
          </a:xfrm>
          <a:prstGeom prst="homePlate">
            <a:avLst/>
          </a:prstGeom>
          <a:solidFill>
            <a:schemeClr val="accent1">
              <a:lumMod val="50000"/>
            </a:schemeClr>
          </a:solid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71" name="Pentagon 49"/>
          <p:cNvSpPr/>
          <p:nvPr/>
        </p:nvSpPr>
        <p:spPr bwMode="auto">
          <a:xfrm>
            <a:off x="3594100" y="1006475"/>
            <a:ext cx="2336800" cy="1117600"/>
          </a:xfrm>
          <a:prstGeom prst="homePlate">
            <a:avLst/>
          </a:prstGeom>
          <a:solidFill>
            <a:schemeClr val="accent1">
              <a:lumMod val="50000"/>
            </a:schemeClr>
          </a:solid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73" name="Pentagon 52"/>
          <p:cNvSpPr/>
          <p:nvPr/>
        </p:nvSpPr>
        <p:spPr bwMode="auto">
          <a:xfrm flipH="1">
            <a:off x="6229350" y="2014947"/>
            <a:ext cx="2336800" cy="1117600"/>
          </a:xfrm>
          <a:prstGeom prst="homePlate">
            <a:avLst/>
          </a:prstGeom>
          <a:solidFill>
            <a:schemeClr val="accent1">
              <a:lumMod val="50000"/>
            </a:schemeClr>
          </a:solid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74" name="Pentagon 53"/>
          <p:cNvSpPr/>
          <p:nvPr/>
        </p:nvSpPr>
        <p:spPr bwMode="auto">
          <a:xfrm flipH="1">
            <a:off x="6229350" y="4058790"/>
            <a:ext cx="2336800" cy="1117600"/>
          </a:xfrm>
          <a:prstGeom prst="homePlate">
            <a:avLst/>
          </a:prstGeom>
          <a:solidFill>
            <a:schemeClr val="accent1">
              <a:lumMod val="50000"/>
            </a:schemeClr>
          </a:solid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77" name="Freeform 57"/>
          <p:cNvSpPr>
            <a:spLocks noEditPoints="1"/>
          </p:cNvSpPr>
          <p:nvPr/>
        </p:nvSpPr>
        <p:spPr bwMode="auto">
          <a:xfrm>
            <a:off x="7318709" y="4411766"/>
            <a:ext cx="464339" cy="411648"/>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p>
            <a:endParaRPr lang="en-US" sz="2400" dirty="0">
              <a:cs typeface="阿里巴巴普惠体" panose="00020600040101010101" charset="-122"/>
            </a:endParaRPr>
          </a:p>
        </p:txBody>
      </p:sp>
      <p:sp>
        <p:nvSpPr>
          <p:cNvPr id="78" name="Freeform 66"/>
          <p:cNvSpPr>
            <a:spLocks noEditPoints="1"/>
          </p:cNvSpPr>
          <p:nvPr/>
        </p:nvSpPr>
        <p:spPr bwMode="auto">
          <a:xfrm>
            <a:off x="7385778" y="2372459"/>
            <a:ext cx="344649" cy="40257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0" compatLnSpc="1"/>
          <a:p>
            <a:endParaRPr lang="en-US" sz="2400" dirty="0">
              <a:cs typeface="阿里巴巴普惠体" panose="00020600040101010101" charset="-122"/>
            </a:endParaRPr>
          </a:p>
        </p:txBody>
      </p:sp>
      <p:grpSp>
        <p:nvGrpSpPr>
          <p:cNvPr id="79" name="Group 38"/>
          <p:cNvGrpSpPr/>
          <p:nvPr/>
        </p:nvGrpSpPr>
        <p:grpSpPr>
          <a:xfrm>
            <a:off x="5962649" y="1062695"/>
            <a:ext cx="266701" cy="5011715"/>
            <a:chOff x="4476750" y="1200150"/>
            <a:chExt cx="190500" cy="4927686"/>
          </a:xfrm>
          <a:solidFill>
            <a:schemeClr val="accent1">
              <a:lumMod val="50000"/>
            </a:schemeClr>
          </a:solidFill>
        </p:grpSpPr>
        <p:sp>
          <p:nvSpPr>
            <p:cNvPr id="80" name="Rectangle 34"/>
            <p:cNvSpPr/>
            <p:nvPr/>
          </p:nvSpPr>
          <p:spPr bwMode="auto">
            <a:xfrm>
              <a:off x="4476750" y="1200150"/>
              <a:ext cx="190500" cy="987949"/>
            </a:xfrm>
            <a:prstGeom prst="rect">
              <a:avLst/>
            </a:prstGeom>
            <a:grp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81" name="Rectangle 35"/>
            <p:cNvSpPr/>
            <p:nvPr/>
          </p:nvSpPr>
          <p:spPr bwMode="auto">
            <a:xfrm>
              <a:off x="4476750" y="2188099"/>
              <a:ext cx="190500" cy="987949"/>
            </a:xfrm>
            <a:prstGeom prst="rect">
              <a:avLst/>
            </a:prstGeom>
            <a:grp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82" name="Rectangle 36"/>
            <p:cNvSpPr/>
            <p:nvPr/>
          </p:nvSpPr>
          <p:spPr bwMode="auto">
            <a:xfrm>
              <a:off x="4476750" y="3176048"/>
              <a:ext cx="190500" cy="987949"/>
            </a:xfrm>
            <a:prstGeom prst="rect">
              <a:avLst/>
            </a:prstGeom>
            <a:grp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83" name="Rectangle 37"/>
            <p:cNvSpPr/>
            <p:nvPr/>
          </p:nvSpPr>
          <p:spPr bwMode="auto">
            <a:xfrm>
              <a:off x="4476750" y="4163997"/>
              <a:ext cx="190500" cy="987949"/>
            </a:xfrm>
            <a:prstGeom prst="rect">
              <a:avLst/>
            </a:prstGeom>
            <a:grp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sp>
          <p:nvSpPr>
            <p:cNvPr id="84" name="Rectangle 30"/>
            <p:cNvSpPr/>
            <p:nvPr/>
          </p:nvSpPr>
          <p:spPr bwMode="auto">
            <a:xfrm>
              <a:off x="4476750" y="5139886"/>
              <a:ext cx="190500" cy="987950"/>
            </a:xfrm>
            <a:prstGeom prst="rect">
              <a:avLst/>
            </a:prstGeom>
            <a:grpFill/>
            <a:ln w="9525">
              <a:noFill/>
              <a:round/>
            </a:ln>
          </p:spPr>
          <p:txBody>
            <a:bodyPr vert="horz" wrap="square" lIns="121920" tIns="60960" rIns="121920" bIns="60960" numCol="1" rtlCol="0" anchor="t" anchorCtr="0" compatLnSpc="1"/>
            <a:p>
              <a:pPr algn="ctr"/>
              <a:endParaRPr lang="en-US" sz="2400" dirty="0">
                <a:cs typeface="阿里巴巴普惠体" panose="00020600040101010101" charset="-122"/>
              </a:endParaRPr>
            </a:p>
          </p:txBody>
        </p:sp>
      </p:grpSp>
      <p:sp>
        <p:nvSpPr>
          <p:cNvPr id="85" name="Freeform 69"/>
          <p:cNvSpPr/>
          <p:nvPr/>
        </p:nvSpPr>
        <p:spPr bwMode="auto">
          <a:xfrm>
            <a:off x="4426243" y="1299301"/>
            <a:ext cx="271024" cy="509088"/>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121920" tIns="60960" rIns="121920" bIns="60960" numCol="1" anchor="t" anchorCtr="0" compatLnSpc="1"/>
          <a:p>
            <a:endParaRPr lang="en-US" sz="2400" dirty="0">
              <a:cs typeface="阿里巴巴普惠体" panose="00020600040101010101" charset="-122"/>
            </a:endParaRPr>
          </a:p>
        </p:txBody>
      </p:sp>
      <p:sp>
        <p:nvSpPr>
          <p:cNvPr id="86" name="Freeform 23"/>
          <p:cNvSpPr>
            <a:spLocks noEditPoints="1"/>
          </p:cNvSpPr>
          <p:nvPr/>
        </p:nvSpPr>
        <p:spPr bwMode="auto">
          <a:xfrm>
            <a:off x="4367361" y="3388780"/>
            <a:ext cx="388789" cy="36762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20" tIns="60960" rIns="121920" bIns="60960" numCol="1" anchor="t" anchorCtr="0" compatLnSpc="1"/>
          <a:p>
            <a:endParaRPr lang="en-US" sz="2400" dirty="0">
              <a:cs typeface="阿里巴巴普惠体" panose="00020600040101010101" charset="-122"/>
            </a:endParaRPr>
          </a:p>
        </p:txBody>
      </p:sp>
      <p:sp>
        <p:nvSpPr>
          <p:cNvPr id="87" name="Freeform 152"/>
          <p:cNvSpPr>
            <a:spLocks noEditPoints="1"/>
          </p:cNvSpPr>
          <p:nvPr/>
        </p:nvSpPr>
        <p:spPr bwMode="auto">
          <a:xfrm>
            <a:off x="4291330" y="5291692"/>
            <a:ext cx="514657" cy="475612"/>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1920" tIns="60960" rIns="121920" bIns="60960" numCol="1" anchor="t" anchorCtr="0" compatLnSpc="1"/>
          <a:p>
            <a:endParaRPr lang="en-US" sz="2400" dirty="0">
              <a:cs typeface="阿里巴巴普惠体" panose="00020600040101010101" charset="-122"/>
            </a:endParaRPr>
          </a:p>
        </p:txBody>
      </p:sp>
      <p:sp>
        <p:nvSpPr>
          <p:cNvPr id="4" name="文本框 3"/>
          <p:cNvSpPr txBox="1"/>
          <p:nvPr/>
        </p:nvSpPr>
        <p:spPr>
          <a:xfrm>
            <a:off x="186055" y="929640"/>
            <a:ext cx="3376295" cy="1271270"/>
          </a:xfrm>
          <a:prstGeom prst="rect">
            <a:avLst/>
          </a:prstGeom>
          <a:noFill/>
        </p:spPr>
        <p:txBody>
          <a:bodyPr wrap="square" rtlCol="0" anchor="t">
            <a:spAutoFit/>
          </a:bodyPr>
          <a:p>
            <a:pPr>
              <a:lnSpc>
                <a:spcPct val="120000"/>
              </a:lnSpc>
            </a:pPr>
            <a:r>
              <a:rPr lang="zh-CN" altLang="en-US" sz="1600">
                <a:cs typeface="阿里巴巴普惠体" panose="00020600040101010101" charset="-122"/>
              </a:rPr>
              <a:t>1、电工应基本掌握电器安全知识，包括高压、低压、直流、交流电子技术等，必须持证操作，未经培训和考试不合格者不得独立操作。</a:t>
            </a:r>
            <a:endParaRPr lang="zh-CN" altLang="en-US" sz="1600">
              <a:cs typeface="阿里巴巴普惠体" panose="00020600040101010101" charset="-122"/>
            </a:endParaRPr>
          </a:p>
        </p:txBody>
      </p:sp>
      <p:sp>
        <p:nvSpPr>
          <p:cNvPr id="5" name="文本框 4"/>
          <p:cNvSpPr txBox="1"/>
          <p:nvPr/>
        </p:nvSpPr>
        <p:spPr>
          <a:xfrm>
            <a:off x="8615680" y="2081530"/>
            <a:ext cx="3376295" cy="975995"/>
          </a:xfrm>
          <a:prstGeom prst="rect">
            <a:avLst/>
          </a:prstGeom>
          <a:noFill/>
        </p:spPr>
        <p:txBody>
          <a:bodyPr wrap="square" rtlCol="0" anchor="t">
            <a:spAutoFit/>
          </a:bodyPr>
          <a:p>
            <a:pPr>
              <a:lnSpc>
                <a:spcPct val="120000"/>
              </a:lnSpc>
            </a:pPr>
            <a:r>
              <a:rPr lang="zh-CN" altLang="en-US" sz="1600">
                <a:cs typeface="阿里巴巴普惠体" panose="00020600040101010101" charset="-122"/>
              </a:rPr>
              <a:t>2、 熟悉车间供电系统的供电设施，知道各总开关、分开关的控制范围和线路布置。</a:t>
            </a:r>
            <a:endParaRPr lang="zh-CN" altLang="en-US" sz="1600">
              <a:cs typeface="阿里巴巴普惠体" panose="00020600040101010101" charset="-122"/>
            </a:endParaRPr>
          </a:p>
        </p:txBody>
      </p:sp>
      <p:sp>
        <p:nvSpPr>
          <p:cNvPr id="6" name="文本框 5"/>
          <p:cNvSpPr txBox="1"/>
          <p:nvPr/>
        </p:nvSpPr>
        <p:spPr>
          <a:xfrm>
            <a:off x="99695" y="2930525"/>
            <a:ext cx="3376295" cy="1271270"/>
          </a:xfrm>
          <a:prstGeom prst="rect">
            <a:avLst/>
          </a:prstGeom>
          <a:noFill/>
        </p:spPr>
        <p:txBody>
          <a:bodyPr wrap="square" rtlCol="0" anchor="t">
            <a:spAutoFit/>
          </a:bodyPr>
          <a:p>
            <a:pPr>
              <a:lnSpc>
                <a:spcPct val="120000"/>
              </a:lnSpc>
            </a:pPr>
            <a:r>
              <a:rPr lang="zh-CN" altLang="en-US" sz="1600">
                <a:cs typeface="阿里巴巴普惠体" panose="00020600040101010101" charset="-122"/>
              </a:rPr>
              <a:t>3 、熟悉生产线上各种设备的电传动原理和生产工艺对电传动的要求，熟悉各控制屏的性能和结构，了解常见故障的检查和排除方法。</a:t>
            </a:r>
            <a:endParaRPr lang="zh-CN" altLang="en-US" sz="1600">
              <a:cs typeface="阿里巴巴普惠体" panose="00020600040101010101" charset="-122"/>
            </a:endParaRPr>
          </a:p>
        </p:txBody>
      </p:sp>
      <p:sp>
        <p:nvSpPr>
          <p:cNvPr id="7" name="文本框 6"/>
          <p:cNvSpPr txBox="1"/>
          <p:nvPr/>
        </p:nvSpPr>
        <p:spPr>
          <a:xfrm>
            <a:off x="8588375" y="3796665"/>
            <a:ext cx="3376295" cy="1565910"/>
          </a:xfrm>
          <a:prstGeom prst="rect">
            <a:avLst/>
          </a:prstGeom>
          <a:noFill/>
        </p:spPr>
        <p:txBody>
          <a:bodyPr wrap="square" rtlCol="0" anchor="t">
            <a:spAutoFit/>
          </a:bodyPr>
          <a:p>
            <a:pPr>
              <a:lnSpc>
                <a:spcPct val="120000"/>
              </a:lnSpc>
            </a:pPr>
            <a:r>
              <a:rPr lang="zh-CN" altLang="en-US" sz="1600">
                <a:cs typeface="阿里巴巴普惠体" panose="00020600040101010101" charset="-122"/>
              </a:rPr>
              <a:t>4 、熟悉生产线上各种电控设施的原理性能和电气控制对设备操作、生产工艺的影响，熟悉电控系统的结构和元件位置、维护和调整方法以及常见故障的检查和排除方法。</a:t>
            </a:r>
            <a:endParaRPr lang="zh-CN" altLang="en-US" sz="1600">
              <a:cs typeface="阿里巴巴普惠体" panose="00020600040101010101" charset="-122"/>
            </a:endParaRPr>
          </a:p>
        </p:txBody>
      </p:sp>
      <p:sp>
        <p:nvSpPr>
          <p:cNvPr id="8" name="文本框 7"/>
          <p:cNvSpPr txBox="1"/>
          <p:nvPr/>
        </p:nvSpPr>
        <p:spPr>
          <a:xfrm>
            <a:off x="99695" y="4893310"/>
            <a:ext cx="3376295" cy="1271270"/>
          </a:xfrm>
          <a:prstGeom prst="rect">
            <a:avLst/>
          </a:prstGeom>
          <a:noFill/>
        </p:spPr>
        <p:txBody>
          <a:bodyPr wrap="square" rtlCol="0" anchor="t">
            <a:spAutoFit/>
          </a:bodyPr>
          <a:p>
            <a:pPr>
              <a:lnSpc>
                <a:spcPct val="120000"/>
              </a:lnSpc>
            </a:pPr>
            <a:r>
              <a:rPr lang="zh-CN" altLang="en-US" sz="1600">
                <a:cs typeface="阿里巴巴普惠体" panose="00020600040101010101" charset="-122"/>
              </a:rPr>
              <a:t>5 、电工操作者和检修者在工作前，应验明劳保用品和工具是否符合绝缘安全要求，严禁侥幸作业，确保有效和安全。</a:t>
            </a:r>
            <a:endParaRPr lang="zh-CN" altLang="en-US" sz="1600">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0-#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down)">
                                      <p:cBhvr>
                                        <p:cTn id="22" dur="500"/>
                                        <p:tgtEl>
                                          <p:spTgt spid="79"/>
                                        </p:tgtEl>
                                      </p:cBhvr>
                                    </p:animEffect>
                                  </p:childTnLst>
                                </p:cTn>
                              </p:par>
                            </p:childTnLst>
                          </p:cTn>
                        </p:par>
                        <p:par>
                          <p:cTn id="23" fill="hold">
                            <p:stCondLst>
                              <p:cond delay="20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additive="base">
                                        <p:cTn id="26" dur="500" fill="hold"/>
                                        <p:tgtEl>
                                          <p:spTgt spid="73"/>
                                        </p:tgtEl>
                                        <p:attrNameLst>
                                          <p:attrName>ppt_x</p:attrName>
                                        </p:attrNameLst>
                                      </p:cBhvr>
                                      <p:tavLst>
                                        <p:tav tm="0">
                                          <p:val>
                                            <p:strVal val="1+#ppt_w/2"/>
                                          </p:val>
                                        </p:tav>
                                        <p:tav tm="100000">
                                          <p:val>
                                            <p:strVal val="#ppt_x"/>
                                          </p:val>
                                        </p:tav>
                                      </p:tavLst>
                                    </p:anim>
                                    <p:anim calcmode="lin" valueType="num">
                                      <p:cBhvr additive="base">
                                        <p:cTn id="27" dur="500" fill="hold"/>
                                        <p:tgtEl>
                                          <p:spTgt spid="7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1+#ppt_w/2"/>
                                          </p:val>
                                        </p:tav>
                                        <p:tav tm="100000">
                                          <p:val>
                                            <p:strVal val="#ppt_x"/>
                                          </p:val>
                                        </p:tav>
                                      </p:tavLst>
                                    </p:anim>
                                    <p:anim calcmode="lin" valueType="num">
                                      <p:cBhvr additive="base">
                                        <p:cTn id="38" dur="500" fill="hold"/>
                                        <p:tgtEl>
                                          <p:spTgt spid="7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p:cTn id="42" dur="500" fill="hold"/>
                                        <p:tgtEl>
                                          <p:spTgt spid="77"/>
                                        </p:tgtEl>
                                        <p:attrNameLst>
                                          <p:attrName>ppt_w</p:attrName>
                                        </p:attrNameLst>
                                      </p:cBhvr>
                                      <p:tavLst>
                                        <p:tav tm="0">
                                          <p:val>
                                            <p:fltVal val="0"/>
                                          </p:val>
                                        </p:tav>
                                        <p:tav tm="100000">
                                          <p:val>
                                            <p:strVal val="#ppt_w"/>
                                          </p:val>
                                        </p:tav>
                                      </p:tavLst>
                                    </p:anim>
                                    <p:anim calcmode="lin" valueType="num">
                                      <p:cBhvr>
                                        <p:cTn id="43" dur="500" fill="hold"/>
                                        <p:tgtEl>
                                          <p:spTgt spid="77"/>
                                        </p:tgtEl>
                                        <p:attrNameLst>
                                          <p:attrName>ppt_h</p:attrName>
                                        </p:attrNameLst>
                                      </p:cBhvr>
                                      <p:tavLst>
                                        <p:tav tm="0">
                                          <p:val>
                                            <p:fltVal val="0"/>
                                          </p:val>
                                        </p:tav>
                                        <p:tav tm="100000">
                                          <p:val>
                                            <p:strVal val="#ppt_h"/>
                                          </p:val>
                                        </p:tav>
                                      </p:tavLst>
                                    </p:anim>
                                    <p:animEffect transition="in" filter="fade">
                                      <p:cBhvr>
                                        <p:cTn id="44" dur="500"/>
                                        <p:tgtEl>
                                          <p:spTgt spid="77"/>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ppt_w</p:attrName>
                                        </p:attrNameLst>
                                      </p:cBhvr>
                                      <p:tavLst>
                                        <p:tav tm="0">
                                          <p:val>
                                            <p:fltVal val="0"/>
                                          </p:val>
                                        </p:tav>
                                        <p:tav tm="100000">
                                          <p:val>
                                            <p:strVal val="#ppt_w"/>
                                          </p:val>
                                        </p:tav>
                                      </p:tavLst>
                                    </p:anim>
                                    <p:anim calcmode="lin" valueType="num">
                                      <p:cBhvr>
                                        <p:cTn id="49" dur="500" fill="hold"/>
                                        <p:tgtEl>
                                          <p:spTgt spid="85"/>
                                        </p:tgtEl>
                                        <p:attrNameLst>
                                          <p:attrName>ppt_h</p:attrName>
                                        </p:attrNameLst>
                                      </p:cBhvr>
                                      <p:tavLst>
                                        <p:tav tm="0">
                                          <p:val>
                                            <p:fltVal val="0"/>
                                          </p:val>
                                        </p:tav>
                                        <p:tav tm="100000">
                                          <p:val>
                                            <p:strVal val="#ppt_h"/>
                                          </p:val>
                                        </p:tav>
                                      </p:tavLst>
                                    </p:anim>
                                    <p:animEffect transition="in" filter="fade">
                                      <p:cBhvr>
                                        <p:cTn id="50" dur="500"/>
                                        <p:tgtEl>
                                          <p:spTgt spid="85"/>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 calcmode="lin" valueType="num">
                                      <p:cBhvr>
                                        <p:cTn id="54" dur="500" fill="hold"/>
                                        <p:tgtEl>
                                          <p:spTgt spid="86"/>
                                        </p:tgtEl>
                                        <p:attrNameLst>
                                          <p:attrName>ppt_w</p:attrName>
                                        </p:attrNameLst>
                                      </p:cBhvr>
                                      <p:tavLst>
                                        <p:tav tm="0">
                                          <p:val>
                                            <p:fltVal val="0"/>
                                          </p:val>
                                        </p:tav>
                                        <p:tav tm="100000">
                                          <p:val>
                                            <p:strVal val="#ppt_w"/>
                                          </p:val>
                                        </p:tav>
                                      </p:tavLst>
                                    </p:anim>
                                    <p:anim calcmode="lin" valueType="num">
                                      <p:cBhvr>
                                        <p:cTn id="55" dur="500" fill="hold"/>
                                        <p:tgtEl>
                                          <p:spTgt spid="86"/>
                                        </p:tgtEl>
                                        <p:attrNameLst>
                                          <p:attrName>ppt_h</p:attrName>
                                        </p:attrNameLst>
                                      </p:cBhvr>
                                      <p:tavLst>
                                        <p:tav tm="0">
                                          <p:val>
                                            <p:fltVal val="0"/>
                                          </p:val>
                                        </p:tav>
                                        <p:tav tm="100000">
                                          <p:val>
                                            <p:strVal val="#ppt_h"/>
                                          </p:val>
                                        </p:tav>
                                      </p:tavLst>
                                    </p:anim>
                                    <p:animEffect transition="in" filter="fade">
                                      <p:cBhvr>
                                        <p:cTn id="56" dur="500"/>
                                        <p:tgtEl>
                                          <p:spTgt spid="86"/>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p:cTn id="60" dur="500" fill="hold"/>
                                        <p:tgtEl>
                                          <p:spTgt spid="87"/>
                                        </p:tgtEl>
                                        <p:attrNameLst>
                                          <p:attrName>ppt_w</p:attrName>
                                        </p:attrNameLst>
                                      </p:cBhvr>
                                      <p:tavLst>
                                        <p:tav tm="0">
                                          <p:val>
                                            <p:fltVal val="0"/>
                                          </p:val>
                                        </p:tav>
                                        <p:tav tm="100000">
                                          <p:val>
                                            <p:strVal val="#ppt_w"/>
                                          </p:val>
                                        </p:tav>
                                      </p:tavLst>
                                    </p:anim>
                                    <p:anim calcmode="lin" valueType="num">
                                      <p:cBhvr>
                                        <p:cTn id="61" dur="500" fill="hold"/>
                                        <p:tgtEl>
                                          <p:spTgt spid="87"/>
                                        </p:tgtEl>
                                        <p:attrNameLst>
                                          <p:attrName>ppt_h</p:attrName>
                                        </p:attrNameLst>
                                      </p:cBhvr>
                                      <p:tavLst>
                                        <p:tav tm="0">
                                          <p:val>
                                            <p:fltVal val="0"/>
                                          </p:val>
                                        </p:tav>
                                        <p:tav tm="100000">
                                          <p:val>
                                            <p:strVal val="#ppt_h"/>
                                          </p:val>
                                        </p:tav>
                                      </p:tavLst>
                                    </p:anim>
                                    <p:animEffect transition="in" filter="fade">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1000"/>
                                        <p:tgtEl>
                                          <p:spTgt spid="7"/>
                                        </p:tgtEl>
                                      </p:cBhvr>
                                    </p:animEffect>
                                    <p:anim calcmode="lin" valueType="num">
                                      <p:cBhvr>
                                        <p:cTn id="90" dur="1000" fill="hold"/>
                                        <p:tgtEl>
                                          <p:spTgt spid="7"/>
                                        </p:tgtEl>
                                        <p:attrNameLst>
                                          <p:attrName>ppt_x</p:attrName>
                                        </p:attrNameLst>
                                      </p:cBhvr>
                                      <p:tavLst>
                                        <p:tav tm="0">
                                          <p:val>
                                            <p:strVal val="#ppt_x"/>
                                          </p:val>
                                        </p:tav>
                                        <p:tav tm="100000">
                                          <p:val>
                                            <p:strVal val="#ppt_x"/>
                                          </p:val>
                                        </p:tav>
                                      </p:tavLst>
                                    </p:anim>
                                    <p:anim calcmode="lin" valueType="num">
                                      <p:cBhvr>
                                        <p:cTn id="9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32" grpId="0" bldLvl="0" animBg="1"/>
      <p:bldP spid="71" grpId="0" bldLvl="0" animBg="1"/>
      <p:bldP spid="73" grpId="0" bldLvl="0" animBg="1"/>
      <p:bldP spid="74" grpId="0" bldLvl="0" animBg="1"/>
      <p:bldP spid="77" grpId="0" bldLvl="0" animBg="1"/>
      <p:bldP spid="78" grpId="0" bldLvl="0" animBg="1"/>
      <p:bldP spid="85" grpId="0" bldLvl="0" animBg="1"/>
      <p:bldP spid="86" grpId="0" bldLvl="0" animBg="1"/>
      <p:bldP spid="87" grpId="0" bldLvl="0" animBg="1"/>
      <p:bldP spid="4" grpId="0"/>
      <p:bldP spid="6" grpId="0"/>
      <p:bldP spid="8" grpId="0"/>
      <p:bldP spid="4" grpId="1"/>
      <p:bldP spid="6" grpId="1"/>
      <p:bldP spid="8" grpId="1"/>
      <p:bldP spid="5" grpId="0"/>
      <p:bldP spid="7" grpId="0"/>
      <p:bldP spid="5" grpId="1"/>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03</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4479925" cy="1014730"/>
          </a:xfrm>
          <a:prstGeom prst="rect">
            <a:avLst/>
          </a:prstGeom>
          <a:noFill/>
        </p:spPr>
        <p:txBody>
          <a:bodyPr wrap="square" rtlCol="0" anchor="t">
            <a:spAutoFit/>
          </a:bodyPr>
          <a:p>
            <a:r>
              <a:rPr lang="zh-CN" altLang="en-US" sz="6000" b="1">
                <a:cs typeface="阿里巴巴普惠体" panose="00020600040101010101" charset="-122"/>
              </a:rPr>
              <a:t>工作职责</a:t>
            </a:r>
            <a:endParaRPr lang="zh-CN" altLang="en-US" sz="6000" b="1">
              <a:cs typeface="阿里巴巴普惠体" panose="00020600040101010101" charset="-122"/>
            </a:endParaRPr>
          </a:p>
        </p:txBody>
      </p:sp>
      <p:sp>
        <p:nvSpPr>
          <p:cNvPr id="9" name="文本框 8"/>
          <p:cNvSpPr txBox="1"/>
          <p:nvPr/>
        </p:nvSpPr>
        <p:spPr>
          <a:xfrm>
            <a:off x="1170940" y="3941445"/>
            <a:ext cx="5645150" cy="521970"/>
          </a:xfrm>
          <a:prstGeom prst="rect">
            <a:avLst/>
          </a:prstGeom>
          <a:noFill/>
        </p:spPr>
        <p:txBody>
          <a:bodyPr wrap="square" rtlCol="0" anchor="t">
            <a:spAutoFit/>
          </a:bodyPr>
          <a:p>
            <a:r>
              <a:rPr lang="zh-CN" altLang="en-US" sz="2800">
                <a:solidFill>
                  <a:schemeClr val="tx1">
                    <a:lumMod val="65000"/>
                    <a:lumOff val="35000"/>
                  </a:schemeClr>
                </a:solidFill>
                <a:cs typeface="阿里巴巴普惠体" panose="00020600040101010101" charset="-122"/>
              </a:rPr>
              <a:t>Job responsibilities</a:t>
            </a:r>
            <a:endParaRPr lang="zh-CN" altLang="en-US"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422099" y="1578155"/>
            <a:ext cx="778060" cy="783351"/>
            <a:chOff x="1434798" y="2258710"/>
            <a:chExt cx="631353" cy="635647"/>
          </a:xfrm>
        </p:grpSpPr>
        <p:sp>
          <p:nvSpPr>
            <p:cNvPr id="5" name="Oval 4"/>
            <p:cNvSpPr>
              <a:spLocks noChangeArrowheads="1"/>
            </p:cNvSpPr>
            <p:nvPr/>
          </p:nvSpPr>
          <p:spPr bwMode="auto">
            <a:xfrm>
              <a:off x="1434798" y="2258710"/>
              <a:ext cx="631353" cy="635647"/>
            </a:xfrm>
            <a:prstGeom prst="rect">
              <a:avLst/>
            </a:prstGeom>
            <a:solidFill>
              <a:schemeClr val="accent1">
                <a:lumMod val="50000"/>
              </a:schemeClr>
            </a:solidFill>
            <a:ln>
              <a:noFill/>
            </a:ln>
            <a:effectLst>
              <a:outerShdw blurRad="190500" dist="38100" dir="2700000" algn="tl" rotWithShape="0">
                <a:prstClr val="black">
                  <a:alpha val="20000"/>
                </a:prstClr>
              </a:outerShdw>
            </a:effec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nvGrpSpPr>
            <p:cNvPr id="6" name="Group 12"/>
            <p:cNvGrpSpPr/>
            <p:nvPr/>
          </p:nvGrpSpPr>
          <p:grpSpPr bwMode="auto">
            <a:xfrm>
              <a:off x="1625922" y="2412252"/>
              <a:ext cx="257695" cy="328562"/>
              <a:chOff x="0" y="0"/>
              <a:chExt cx="120" cy="153"/>
            </a:xfrm>
            <a:solidFill>
              <a:srgbClr val="F4F5F7"/>
            </a:solidFill>
          </p:grpSpPr>
          <p:sp>
            <p:nvSpPr>
              <p:cNvPr id="7" name="Freeform 13"/>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sp>
            <p:nvSpPr>
              <p:cNvPr id="8" name="Freeform 14"/>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grpSp>
      <p:grpSp>
        <p:nvGrpSpPr>
          <p:cNvPr id="9" name="组合 8"/>
          <p:cNvGrpSpPr/>
          <p:nvPr/>
        </p:nvGrpSpPr>
        <p:grpSpPr>
          <a:xfrm>
            <a:off x="6683370" y="1579425"/>
            <a:ext cx="778060" cy="783351"/>
            <a:chOff x="6696069" y="2258710"/>
            <a:chExt cx="631353" cy="635647"/>
          </a:xfrm>
        </p:grpSpPr>
        <p:sp>
          <p:nvSpPr>
            <p:cNvPr id="10" name="Oval 8"/>
            <p:cNvSpPr>
              <a:spLocks noChangeArrowheads="1"/>
            </p:cNvSpPr>
            <p:nvPr/>
          </p:nvSpPr>
          <p:spPr bwMode="auto">
            <a:xfrm>
              <a:off x="6696069" y="2258710"/>
              <a:ext cx="631353" cy="635647"/>
            </a:xfrm>
            <a:prstGeom prst="rect">
              <a:avLst/>
            </a:prstGeom>
            <a:solidFill>
              <a:schemeClr val="bg1"/>
            </a:solidFill>
            <a:ln>
              <a:noFill/>
            </a:ln>
            <a:effectLst>
              <a:outerShdw blurRad="190500" dist="38100" dir="2700000" algn="tl" rotWithShape="0">
                <a:prstClr val="black">
                  <a:alpha val="20000"/>
                </a:prstClr>
              </a:outerShdw>
            </a:effec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sp>
          <p:nvSpPr>
            <p:cNvPr id="11" name="Freeform 18"/>
            <p:cNvSpPr/>
            <p:nvPr/>
          </p:nvSpPr>
          <p:spPr bwMode="auto">
            <a:xfrm>
              <a:off x="6906520" y="2448760"/>
              <a:ext cx="210451" cy="255547"/>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chemeClr val="accent1">
                <a:lumMod val="50000"/>
              </a:schemeClr>
            </a:solidFill>
            <a:ln>
              <a:noFill/>
            </a:ln>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grpSp>
        <p:nvGrpSpPr>
          <p:cNvPr id="12" name="组合 11"/>
          <p:cNvGrpSpPr/>
          <p:nvPr/>
        </p:nvGrpSpPr>
        <p:grpSpPr>
          <a:xfrm>
            <a:off x="1422099" y="2866529"/>
            <a:ext cx="778059" cy="780704"/>
            <a:chOff x="1434798" y="3401157"/>
            <a:chExt cx="631353" cy="633499"/>
          </a:xfrm>
        </p:grpSpPr>
        <p:sp>
          <p:nvSpPr>
            <p:cNvPr id="13" name="Oval 5"/>
            <p:cNvSpPr>
              <a:spLocks noChangeArrowheads="1"/>
            </p:cNvSpPr>
            <p:nvPr/>
          </p:nvSpPr>
          <p:spPr bwMode="auto">
            <a:xfrm>
              <a:off x="1434798" y="3401157"/>
              <a:ext cx="631353" cy="633499"/>
            </a:xfrm>
            <a:prstGeom prst="rect">
              <a:avLst/>
            </a:prstGeom>
            <a:solidFill>
              <a:schemeClr val="bg1"/>
            </a:solidFill>
            <a:ln w="6350">
              <a:noFill/>
            </a:ln>
            <a:effectLst>
              <a:outerShdw blurRad="190500" dist="38100" dir="2700000" algn="tl" rotWithShape="0">
                <a:prstClr val="black">
                  <a:alpha val="20000"/>
                </a:prstClr>
              </a:outerShdw>
            </a:effec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sp>
          <p:nvSpPr>
            <p:cNvPr id="14" name="Freeform 19"/>
            <p:cNvSpPr>
              <a:spLocks noEditPoints="1"/>
            </p:cNvSpPr>
            <p:nvPr/>
          </p:nvSpPr>
          <p:spPr bwMode="auto">
            <a:xfrm>
              <a:off x="1595858" y="3558994"/>
              <a:ext cx="270580" cy="317824"/>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chemeClr val="accent1">
                <a:lumMod val="50000"/>
              </a:schemeClr>
            </a:solidFill>
            <a:ln>
              <a:noFill/>
            </a:ln>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grpSp>
        <p:nvGrpSpPr>
          <p:cNvPr id="16" name="组合 15"/>
          <p:cNvGrpSpPr/>
          <p:nvPr/>
        </p:nvGrpSpPr>
        <p:grpSpPr>
          <a:xfrm>
            <a:off x="6683370" y="2866529"/>
            <a:ext cx="778059" cy="780704"/>
            <a:chOff x="6696069" y="3401157"/>
            <a:chExt cx="631353" cy="633499"/>
          </a:xfrm>
        </p:grpSpPr>
        <p:sp>
          <p:nvSpPr>
            <p:cNvPr id="17" name="Oval 9"/>
            <p:cNvSpPr>
              <a:spLocks noChangeArrowheads="1"/>
            </p:cNvSpPr>
            <p:nvPr/>
          </p:nvSpPr>
          <p:spPr bwMode="auto">
            <a:xfrm>
              <a:off x="6696069" y="3401157"/>
              <a:ext cx="631353" cy="633499"/>
            </a:xfrm>
            <a:prstGeom prst="rect">
              <a:avLst/>
            </a:prstGeom>
            <a:solidFill>
              <a:schemeClr val="accent1">
                <a:lumMod val="50000"/>
              </a:schemeClr>
            </a:solidFill>
            <a:ln w="6350">
              <a:noFill/>
            </a:ln>
            <a:effectLst>
              <a:outerShdw blurRad="190500" dist="38100" dir="2700000" algn="tl" rotWithShape="0">
                <a:prstClr val="black">
                  <a:alpha val="20000"/>
                </a:prstClr>
              </a:outerShdw>
            </a:effec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nvGrpSpPr>
            <p:cNvPr id="18" name="Group 15"/>
            <p:cNvGrpSpPr/>
            <p:nvPr/>
          </p:nvGrpSpPr>
          <p:grpSpPr bwMode="auto">
            <a:xfrm>
              <a:off x="6848540" y="3561142"/>
              <a:ext cx="322119" cy="313529"/>
              <a:chOff x="0" y="0"/>
              <a:chExt cx="150" cy="146"/>
            </a:xfrm>
            <a:solidFill>
              <a:srgbClr val="F4F5F7"/>
            </a:solidFill>
          </p:grpSpPr>
          <p:sp>
            <p:nvSpPr>
              <p:cNvPr id="20" name="Freeform 16"/>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sp>
            <p:nvSpPr>
              <p:cNvPr id="21" name="Freeform 17"/>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grpSp>
      <p:grpSp>
        <p:nvGrpSpPr>
          <p:cNvPr id="22" name="组合 21"/>
          <p:cNvGrpSpPr/>
          <p:nvPr/>
        </p:nvGrpSpPr>
        <p:grpSpPr>
          <a:xfrm>
            <a:off x="1422099" y="4152307"/>
            <a:ext cx="778059" cy="780704"/>
            <a:chOff x="1434798" y="4539310"/>
            <a:chExt cx="631353" cy="633499"/>
          </a:xfrm>
        </p:grpSpPr>
        <p:sp>
          <p:nvSpPr>
            <p:cNvPr id="23" name="Oval 6"/>
            <p:cNvSpPr>
              <a:spLocks noChangeArrowheads="1"/>
            </p:cNvSpPr>
            <p:nvPr/>
          </p:nvSpPr>
          <p:spPr bwMode="auto">
            <a:xfrm>
              <a:off x="1434798" y="4539310"/>
              <a:ext cx="631353" cy="633499"/>
            </a:xfrm>
            <a:prstGeom prst="rect">
              <a:avLst/>
            </a:prstGeom>
            <a:solidFill>
              <a:schemeClr val="accent1">
                <a:lumMod val="50000"/>
              </a:schemeClr>
            </a:solidFill>
            <a:ln>
              <a:noFill/>
            </a:ln>
            <a:effectLst>
              <a:outerShdw blurRad="190500" dist="38100" dir="2700000" algn="tl" rotWithShape="0">
                <a:prstClr val="black">
                  <a:alpha val="20000"/>
                </a:prstClr>
              </a:outerShdw>
            </a:effectLst>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sp>
          <p:nvSpPr>
            <p:cNvPr id="24" name="Freeform 20"/>
            <p:cNvSpPr>
              <a:spLocks noEditPoints="1"/>
            </p:cNvSpPr>
            <p:nvPr/>
          </p:nvSpPr>
          <p:spPr bwMode="auto">
            <a:xfrm>
              <a:off x="1655987" y="4729359"/>
              <a:ext cx="227631" cy="253400"/>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4F5F7"/>
            </a:solidFill>
            <a:ln>
              <a:noFill/>
            </a:ln>
          </p:spPr>
          <p:txBody>
            <a:bodyPr/>
            <a:p>
              <a:endParaRPr lang="zh-CN" altLang="en-US" sz="2400" dirty="0">
                <a:solidFill>
                  <a:schemeClr val="tx1">
                    <a:lumMod val="50000"/>
                    <a:lumOff val="50000"/>
                  </a:schemeClr>
                </a:solidFill>
                <a:ea typeface="阿里巴巴普惠体" panose="00020600040101010101" charset="-122"/>
                <a:cs typeface="阿里巴巴普惠体" panose="00020600040101010101" charset="-122"/>
              </a:endParaRPr>
            </a:p>
          </p:txBody>
        </p:sp>
      </p:grpSp>
      <p:sp>
        <p:nvSpPr>
          <p:cNvPr id="15" name="文本框 14"/>
          <p:cNvSpPr txBox="1"/>
          <p:nvPr/>
        </p:nvSpPr>
        <p:spPr>
          <a:xfrm>
            <a:off x="2421255" y="1427480"/>
            <a:ext cx="4006215" cy="1087755"/>
          </a:xfrm>
          <a:prstGeom prst="rect">
            <a:avLst/>
          </a:prstGeom>
          <a:noFill/>
        </p:spPr>
        <p:txBody>
          <a:bodyPr wrap="square" rtlCol="0" anchor="t">
            <a:spAutoFit/>
          </a:bodyPr>
          <a:p>
            <a:pPr>
              <a:lnSpc>
                <a:spcPct val="120000"/>
              </a:lnSpc>
            </a:pPr>
            <a:r>
              <a:rPr lang="zh-CN" altLang="en-US">
                <a:cs typeface="阿里巴巴普惠体" panose="00020600040101010101" charset="-122"/>
              </a:rPr>
              <a:t>1、应熟悉和掌握所管辖维修区域内的一切电气设备，应保持经常处于完整无损，清洁整齐正常安全运转。</a:t>
            </a:r>
            <a:endParaRPr lang="zh-CN" altLang="en-US">
              <a:cs typeface="阿里巴巴普惠体" panose="00020600040101010101" charset="-122"/>
            </a:endParaRPr>
          </a:p>
        </p:txBody>
      </p:sp>
      <p:sp>
        <p:nvSpPr>
          <p:cNvPr id="19" name="文本框 18"/>
          <p:cNvSpPr txBox="1"/>
          <p:nvPr/>
        </p:nvSpPr>
        <p:spPr>
          <a:xfrm>
            <a:off x="7717155" y="1425575"/>
            <a:ext cx="4006215" cy="1087755"/>
          </a:xfrm>
          <a:prstGeom prst="rect">
            <a:avLst/>
          </a:prstGeom>
          <a:noFill/>
        </p:spPr>
        <p:txBody>
          <a:bodyPr wrap="square" rtlCol="0" anchor="t">
            <a:spAutoFit/>
          </a:bodyPr>
          <a:p>
            <a:pPr>
              <a:lnSpc>
                <a:spcPct val="120000"/>
              </a:lnSpc>
            </a:pPr>
            <a:r>
              <a:rPr lang="zh-CN" altLang="en-US">
                <a:cs typeface="阿里巴巴普惠体" panose="00020600040101010101" charset="-122"/>
              </a:rPr>
              <a:t>2、按点检计划对设备进行预防性点检、加油、清理及消除现有或将要发生的故障，更换不良的电气部件等。</a:t>
            </a:r>
            <a:endParaRPr lang="zh-CN" altLang="en-US">
              <a:cs typeface="阿里巴巴普惠体" panose="00020600040101010101" charset="-122"/>
            </a:endParaRPr>
          </a:p>
        </p:txBody>
      </p:sp>
      <p:sp>
        <p:nvSpPr>
          <p:cNvPr id="25" name="文本框 24"/>
          <p:cNvSpPr txBox="1"/>
          <p:nvPr/>
        </p:nvSpPr>
        <p:spPr>
          <a:xfrm>
            <a:off x="7717155" y="2626360"/>
            <a:ext cx="4006215" cy="1419860"/>
          </a:xfrm>
          <a:prstGeom prst="rect">
            <a:avLst/>
          </a:prstGeom>
          <a:noFill/>
        </p:spPr>
        <p:txBody>
          <a:bodyPr wrap="square" rtlCol="0" anchor="t">
            <a:spAutoFit/>
          </a:bodyPr>
          <a:p>
            <a:pPr>
              <a:lnSpc>
                <a:spcPct val="120000"/>
              </a:lnSpc>
            </a:pPr>
            <a:r>
              <a:rPr lang="en-US" altLang="zh-CN">
                <a:cs typeface="阿里巴巴普惠体" panose="00020600040101010101" charset="-122"/>
              </a:rPr>
              <a:t>4</a:t>
            </a:r>
            <a:r>
              <a:rPr lang="zh-CN" altLang="en-US">
                <a:cs typeface="阿里巴巴普惠体" panose="00020600040101010101" charset="-122"/>
              </a:rPr>
              <a:t>、经常各种电气设备的运行情况，发现不合理操作时应及时纠正，或制止操作，随时宣传电气设备运行的安全知识，保证安全用电。</a:t>
            </a:r>
            <a:endParaRPr lang="zh-CN" altLang="en-US">
              <a:cs typeface="阿里巴巴普惠体" panose="00020600040101010101" charset="-122"/>
            </a:endParaRPr>
          </a:p>
        </p:txBody>
      </p:sp>
      <p:sp>
        <p:nvSpPr>
          <p:cNvPr id="26" name="文本框 25"/>
          <p:cNvSpPr txBox="1"/>
          <p:nvPr/>
        </p:nvSpPr>
        <p:spPr>
          <a:xfrm>
            <a:off x="2421255" y="2866390"/>
            <a:ext cx="4006215" cy="755650"/>
          </a:xfrm>
          <a:prstGeom prst="rect">
            <a:avLst/>
          </a:prstGeom>
          <a:noFill/>
        </p:spPr>
        <p:txBody>
          <a:bodyPr wrap="square" rtlCol="0" anchor="t">
            <a:spAutoFit/>
          </a:bodyPr>
          <a:p>
            <a:pPr>
              <a:lnSpc>
                <a:spcPct val="120000"/>
              </a:lnSpc>
            </a:pPr>
            <a:r>
              <a:rPr lang="en-US" altLang="zh-CN">
                <a:cs typeface="阿里巴巴普惠体" panose="00020600040101010101" charset="-122"/>
              </a:rPr>
              <a:t>3</a:t>
            </a:r>
            <a:r>
              <a:rPr lang="zh-CN" altLang="en-US">
                <a:cs typeface="阿里巴巴普惠体" panose="00020600040101010101" charset="-122"/>
              </a:rPr>
              <a:t>、上班严禁脱岗、睡岗、聚岗或干与工作无关的事情。</a:t>
            </a:r>
            <a:endParaRPr lang="zh-CN" altLang="en-US">
              <a:cs typeface="阿里巴巴普惠体" panose="00020600040101010101" charset="-122"/>
            </a:endParaRPr>
          </a:p>
        </p:txBody>
      </p:sp>
      <p:sp>
        <p:nvSpPr>
          <p:cNvPr id="27" name="文本框 26"/>
          <p:cNvSpPr txBox="1"/>
          <p:nvPr/>
        </p:nvSpPr>
        <p:spPr>
          <a:xfrm>
            <a:off x="2421255" y="3832860"/>
            <a:ext cx="4006215" cy="1419860"/>
          </a:xfrm>
          <a:prstGeom prst="rect">
            <a:avLst/>
          </a:prstGeom>
          <a:noFill/>
        </p:spPr>
        <p:txBody>
          <a:bodyPr wrap="square" rtlCol="0" anchor="t">
            <a:spAutoFit/>
          </a:bodyPr>
          <a:p>
            <a:pPr>
              <a:lnSpc>
                <a:spcPct val="120000"/>
              </a:lnSpc>
            </a:pPr>
            <a:r>
              <a:rPr lang="zh-CN" altLang="en-US">
                <a:cs typeface="阿里巴巴普惠体" panose="00020600040101010101" charset="-122"/>
              </a:rPr>
              <a:t>5、保持工作地点和电工室的清洁，所有器具应有秩序的放置和保持完整无损，运行的设备发生故障时应尽快设法修理。 </a:t>
            </a:r>
            <a:endParaRPr lang="zh-CN" altLang="en-US">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7" grpId="0"/>
      <p:bldP spid="15" grpId="1"/>
      <p:bldP spid="26" grpId="1"/>
      <p:bldP spid="27" grpId="1"/>
      <p:bldP spid="25" grpId="0"/>
      <p:bldP spid="19" grpId="0"/>
      <p:bldP spid="25" grpId="1"/>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046210" y="0"/>
            <a:ext cx="314579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阿里巴巴普惠体" panose="00020600040101010101" charset="-122"/>
            </a:endParaRPr>
          </a:p>
        </p:txBody>
      </p:sp>
      <p:sp>
        <p:nvSpPr>
          <p:cNvPr id="5" name="文本框 4"/>
          <p:cNvSpPr txBox="1"/>
          <p:nvPr/>
        </p:nvSpPr>
        <p:spPr>
          <a:xfrm>
            <a:off x="1170940" y="1593850"/>
            <a:ext cx="3905885" cy="1014730"/>
          </a:xfrm>
          <a:prstGeom prst="rect">
            <a:avLst/>
          </a:prstGeom>
          <a:noFill/>
        </p:spPr>
        <p:txBody>
          <a:bodyPr wrap="square" rtlCol="0">
            <a:spAutoFit/>
          </a:bodyPr>
          <a:p>
            <a:r>
              <a:rPr lang="en-US" altLang="zh-CN" sz="6000" b="1">
                <a:solidFill>
                  <a:schemeClr val="accent1">
                    <a:lumMod val="50000"/>
                  </a:schemeClr>
                </a:solidFill>
                <a:cs typeface="阿里巴巴普惠体" panose="00020600040101010101" charset="-122"/>
              </a:rPr>
              <a:t>PART 04</a:t>
            </a:r>
            <a:endParaRPr lang="en-US" altLang="zh-CN" sz="6000" b="1">
              <a:solidFill>
                <a:schemeClr val="accent1">
                  <a:lumMod val="50000"/>
                </a:schemeClr>
              </a:solidFill>
              <a:cs typeface="阿里巴巴普惠体" panose="00020600040101010101" charset="-122"/>
            </a:endParaRPr>
          </a:p>
        </p:txBody>
      </p:sp>
      <p:cxnSp>
        <p:nvCxnSpPr>
          <p:cNvPr id="7" name="直接连接符 6"/>
          <p:cNvCxnSpPr/>
          <p:nvPr/>
        </p:nvCxnSpPr>
        <p:spPr>
          <a:xfrm>
            <a:off x="1271270" y="2676525"/>
            <a:ext cx="207708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70940" y="2926715"/>
            <a:ext cx="4479925" cy="1014730"/>
          </a:xfrm>
          <a:prstGeom prst="rect">
            <a:avLst/>
          </a:prstGeom>
          <a:noFill/>
        </p:spPr>
        <p:txBody>
          <a:bodyPr wrap="square" rtlCol="0" anchor="t">
            <a:spAutoFit/>
          </a:bodyPr>
          <a:p>
            <a:r>
              <a:rPr lang="zh-CN" altLang="en-US" sz="6000" b="1">
                <a:cs typeface="阿里巴巴普惠体" panose="00020600040101010101" charset="-122"/>
              </a:rPr>
              <a:t>巡检作业</a:t>
            </a:r>
            <a:endParaRPr lang="zh-CN" altLang="en-US" sz="6000" b="1">
              <a:cs typeface="阿里巴巴普惠体" panose="00020600040101010101" charset="-122"/>
            </a:endParaRPr>
          </a:p>
        </p:txBody>
      </p:sp>
      <p:sp>
        <p:nvSpPr>
          <p:cNvPr id="9" name="文本框 8"/>
          <p:cNvSpPr txBox="1"/>
          <p:nvPr/>
        </p:nvSpPr>
        <p:spPr>
          <a:xfrm>
            <a:off x="1170940" y="3941445"/>
            <a:ext cx="5363845" cy="521970"/>
          </a:xfrm>
          <a:prstGeom prst="rect">
            <a:avLst/>
          </a:prstGeom>
          <a:noFill/>
        </p:spPr>
        <p:txBody>
          <a:bodyPr wrap="square" rtlCol="0" anchor="t">
            <a:spAutoFit/>
          </a:bodyPr>
          <a:p>
            <a:r>
              <a:rPr lang="zh-CN" altLang="en-US" sz="2800">
                <a:solidFill>
                  <a:schemeClr val="tx1">
                    <a:lumMod val="65000"/>
                    <a:lumOff val="35000"/>
                  </a:schemeClr>
                </a:solidFill>
                <a:cs typeface="阿里巴巴普惠体" panose="00020600040101010101" charset="-122"/>
              </a:rPr>
              <a:t>Inspection work</a:t>
            </a:r>
            <a:endParaRPr lang="zh-CN" altLang="en-US" sz="2800">
              <a:solidFill>
                <a:schemeClr val="tx1">
                  <a:lumMod val="65000"/>
                  <a:lumOff val="35000"/>
                </a:schemeClr>
              </a:solidFill>
              <a:cs typeface="阿里巴巴普惠体"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8" grpId="1"/>
      <p:bldP spid="9"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MH" val="20160901103555"/>
  <p:tag name="MH_LIBRARY" val="GRAPHIC"/>
  <p:tag name="MH_TYPE" val="Other"/>
  <p:tag name="MH_ORDER"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MH" val="20160901103555"/>
  <p:tag name="MH_LIBRARY" val="GRAPHIC"/>
  <p:tag name="MH_TYPE" val="Other"/>
  <p:tag name="MH_ORDER" val="2"/>
</p:tagLst>
</file>

<file path=ppt/tags/tag81.xml><?xml version="1.0" encoding="utf-8"?>
<p:tagLst xmlns:p="http://schemas.openxmlformats.org/presentationml/2006/main">
  <p:tag name="MH" val="20160901103555"/>
  <p:tag name="MH_LIBRARY" val="GRAPHIC"/>
  <p:tag name="MH_TYPE" val="Other"/>
  <p:tag name="MH_ORDER" val="3"/>
</p:tagLst>
</file>

<file path=ppt/tags/tag82.xml><?xml version="1.0" encoding="utf-8"?>
<p:tagLst xmlns:p="http://schemas.openxmlformats.org/presentationml/2006/main">
  <p:tag name="MH" val="20160901103555"/>
  <p:tag name="MH_LIBRARY" val="GRAPHIC"/>
  <p:tag name="MH_TYPE" val="Other"/>
  <p:tag name="MH_ORDER" val="4"/>
</p:tagLst>
</file>

<file path=ppt/tags/tag83.xml><?xml version="1.0" encoding="utf-8"?>
<p:tagLst xmlns:p="http://schemas.openxmlformats.org/presentationml/2006/main">
  <p:tag name="MH" val="20160901103555"/>
  <p:tag name="MH_LIBRARY" val="GRAPHIC"/>
  <p:tag name="MH_TYPE" val="Picture"/>
  <p:tag name="MH_ORDER" val="2"/>
</p:tagLst>
</file>

<file path=ppt/tags/tag84.xml><?xml version="1.0" encoding="utf-8"?>
<p:tagLst xmlns:p="http://schemas.openxmlformats.org/presentationml/2006/main">
  <p:tag name="MH" val="20160901103555"/>
  <p:tag name="MH_LIBRARY" val="GRAPHIC"/>
  <p:tag name="MH_TYPE" val="Picture"/>
  <p:tag name="MH_ORDER" val="4"/>
</p:tagLst>
</file>

<file path=ppt/tags/tag85.xml><?xml version="1.0" encoding="utf-8"?>
<p:tagLst xmlns:p="http://schemas.openxmlformats.org/presentationml/2006/main">
  <p:tag name="MH" val="20160901103555"/>
  <p:tag name="MH_LIBRARY" val="GRAPHIC"/>
  <p:tag name="MH_TYPE" val="Picture"/>
  <p:tag name="MH_ORDER" val="1"/>
</p:tagLst>
</file>

<file path=ppt/tags/tag86.xml><?xml version="1.0" encoding="utf-8"?>
<p:tagLst xmlns:p="http://schemas.openxmlformats.org/presentationml/2006/main">
  <p:tag name="MH" val="20160901103555"/>
  <p:tag name="MH_LIBRARY" val="GRAPHIC"/>
  <p:tag name="MH_TYPE" val="Picture"/>
  <p:tag name="MH_ORDER" val="3"/>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3296</Words>
  <Application>WPS 演示</Application>
  <PresentationFormat>宽屏</PresentationFormat>
  <Paragraphs>166</Paragraphs>
  <Slides>21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宋体</vt:lpstr>
      <vt:lpstr>Wingdings</vt:lpstr>
      <vt:lpstr>阿里巴巴普惠体</vt:lpstr>
      <vt:lpstr>Wingdings</vt:lpstr>
      <vt:lpstr>微软雅黑</vt:lpstr>
      <vt:lpstr>Arial Unicode MS</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A呀土豆baby</cp:lastModifiedBy>
  <cp:revision>165</cp:revision>
  <dcterms:created xsi:type="dcterms:W3CDTF">2019-06-19T02:08:00Z</dcterms:created>
  <dcterms:modified xsi:type="dcterms:W3CDTF">2022-01-02T13:41:04Z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910207B306E942B1ABA7FA1C5E4F4169</vt:lpwstr>
  </property>
</Properties>
</file>