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288" r:id="rId3"/>
    <p:sldId id="289" r:id="rId5"/>
    <p:sldId id="258" r:id="rId6"/>
    <p:sldId id="284" r:id="rId7"/>
    <p:sldId id="259" r:id="rId8"/>
    <p:sldId id="260" r:id="rId9"/>
    <p:sldId id="268" r:id="rId10"/>
    <p:sldId id="261" r:id="rId11"/>
    <p:sldId id="279" r:id="rId12"/>
    <p:sldId id="265" r:id="rId13"/>
    <p:sldId id="276" r:id="rId14"/>
    <p:sldId id="285" r:id="rId15"/>
    <p:sldId id="267" r:id="rId16"/>
    <p:sldId id="270" r:id="rId17"/>
    <p:sldId id="271" r:id="rId18"/>
    <p:sldId id="272" r:id="rId19"/>
    <p:sldId id="286" r:id="rId20"/>
    <p:sldId id="273" r:id="rId21"/>
    <p:sldId id="274" r:id="rId22"/>
    <p:sldId id="283" r:id="rId23"/>
    <p:sldId id="280" r:id="rId24"/>
    <p:sldId id="282" r:id="rId25"/>
    <p:sldId id="290" r:id="rId26"/>
  </p:sldIdLst>
  <p:sldSz cx="12192000" cy="6858000" type="screen4x3"/>
  <p:notesSz cx="6858000" cy="9144000"/>
  <p:defaultTextStyle>
    <a:defPPr>
      <a:defRPr lang="zh-CN"/>
    </a:defPPr>
    <a:lvl1pPr algn="l" rtl="0" eaLnBrk="0" fontAlgn="base" hangingPunct="0">
      <a:spcBef>
        <a:spcPct val="0"/>
      </a:spcBef>
      <a:spcAft>
        <a:spcPct val="0"/>
      </a:spcAft>
      <a:defRPr sz="2000" b="1" kern="1200">
        <a:solidFill>
          <a:schemeClr val="bg2"/>
        </a:solidFill>
        <a:latin typeface="宋体" panose="02010600030101010101" pitchFamily="2" charset="-122"/>
        <a:ea typeface="宋体" panose="02010600030101010101" pitchFamily="2" charset="-122"/>
        <a:cs typeface="+mn-cs"/>
      </a:defRPr>
    </a:lvl1pPr>
    <a:lvl2pPr marL="457200" algn="l" rtl="0" eaLnBrk="0" fontAlgn="base" hangingPunct="0">
      <a:spcBef>
        <a:spcPct val="0"/>
      </a:spcBef>
      <a:spcAft>
        <a:spcPct val="0"/>
      </a:spcAft>
      <a:defRPr sz="2000" b="1" kern="1200">
        <a:solidFill>
          <a:schemeClr val="bg2"/>
        </a:solidFill>
        <a:latin typeface="宋体" panose="02010600030101010101" pitchFamily="2" charset="-122"/>
        <a:ea typeface="宋体" panose="02010600030101010101" pitchFamily="2" charset="-122"/>
        <a:cs typeface="+mn-cs"/>
      </a:defRPr>
    </a:lvl2pPr>
    <a:lvl3pPr marL="914400" algn="l" rtl="0" eaLnBrk="0" fontAlgn="base" hangingPunct="0">
      <a:spcBef>
        <a:spcPct val="0"/>
      </a:spcBef>
      <a:spcAft>
        <a:spcPct val="0"/>
      </a:spcAft>
      <a:defRPr sz="2000" b="1" kern="1200">
        <a:solidFill>
          <a:schemeClr val="bg2"/>
        </a:solidFill>
        <a:latin typeface="宋体" panose="02010600030101010101" pitchFamily="2" charset="-122"/>
        <a:ea typeface="宋体" panose="02010600030101010101" pitchFamily="2" charset="-122"/>
        <a:cs typeface="+mn-cs"/>
      </a:defRPr>
    </a:lvl3pPr>
    <a:lvl4pPr marL="1371600" algn="l" rtl="0" eaLnBrk="0" fontAlgn="base" hangingPunct="0">
      <a:spcBef>
        <a:spcPct val="0"/>
      </a:spcBef>
      <a:spcAft>
        <a:spcPct val="0"/>
      </a:spcAft>
      <a:defRPr sz="2000" b="1" kern="1200">
        <a:solidFill>
          <a:schemeClr val="bg2"/>
        </a:solidFill>
        <a:latin typeface="宋体" panose="02010600030101010101" pitchFamily="2" charset="-122"/>
        <a:ea typeface="宋体" panose="02010600030101010101" pitchFamily="2" charset="-122"/>
        <a:cs typeface="+mn-cs"/>
      </a:defRPr>
    </a:lvl4pPr>
    <a:lvl5pPr marL="1828800" algn="l" rtl="0" eaLnBrk="0" fontAlgn="base" hangingPunct="0">
      <a:spcBef>
        <a:spcPct val="0"/>
      </a:spcBef>
      <a:spcAft>
        <a:spcPct val="0"/>
      </a:spcAft>
      <a:defRPr sz="2000" b="1" kern="1200">
        <a:solidFill>
          <a:schemeClr val="bg2"/>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2000" b="1" kern="1200">
        <a:solidFill>
          <a:schemeClr val="bg2"/>
        </a:solidFill>
        <a:latin typeface="宋体" panose="02010600030101010101" pitchFamily="2" charset="-122"/>
        <a:ea typeface="宋体" panose="02010600030101010101" pitchFamily="2" charset="-122"/>
        <a:cs typeface="+mn-cs"/>
      </a:defRPr>
    </a:lvl6pPr>
    <a:lvl7pPr marL="2743200" algn="l" defTabSz="914400" rtl="0" eaLnBrk="1" latinLnBrk="0" hangingPunct="1">
      <a:defRPr sz="2000" b="1" kern="1200">
        <a:solidFill>
          <a:schemeClr val="bg2"/>
        </a:solidFill>
        <a:latin typeface="宋体" panose="02010600030101010101" pitchFamily="2" charset="-122"/>
        <a:ea typeface="宋体" panose="02010600030101010101" pitchFamily="2" charset="-122"/>
        <a:cs typeface="+mn-cs"/>
      </a:defRPr>
    </a:lvl7pPr>
    <a:lvl8pPr marL="3200400" algn="l" defTabSz="914400" rtl="0" eaLnBrk="1" latinLnBrk="0" hangingPunct="1">
      <a:defRPr sz="2000" b="1" kern="1200">
        <a:solidFill>
          <a:schemeClr val="bg2"/>
        </a:solidFill>
        <a:latin typeface="宋体" panose="02010600030101010101" pitchFamily="2" charset="-122"/>
        <a:ea typeface="宋体" panose="02010600030101010101" pitchFamily="2" charset="-122"/>
        <a:cs typeface="+mn-cs"/>
      </a:defRPr>
    </a:lvl8pPr>
    <a:lvl9pPr marL="3657600" algn="l" defTabSz="914400" rtl="0" eaLnBrk="1" latinLnBrk="0" hangingPunct="1">
      <a:defRPr sz="2000" b="1" kern="1200">
        <a:solidFill>
          <a:schemeClr val="bg2"/>
        </a:solidFill>
        <a:latin typeface="宋体" panose="02010600030101010101" pitchFamily="2" charset="-122"/>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352D"/>
    <a:srgbClr val="007C73"/>
    <a:srgbClr val="FFFFFF"/>
    <a:srgbClr val="0000FF"/>
    <a:srgbClr val="FF660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1" autoAdjust="0"/>
    <p:restoredTop sz="95580" autoAdjust="0"/>
  </p:normalViewPr>
  <p:slideViewPr>
    <p:cSldViewPr>
      <p:cViewPr>
        <p:scale>
          <a:sx n="70" d="100"/>
          <a:sy n="70" d="100"/>
        </p:scale>
        <p:origin x="1200" y="77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itchFamily="2" charset="-122"/>
                <a:ea typeface="字魂59号-创粗黑"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itchFamily="2" charset="-122"/>
                <a:ea typeface="字魂59号-创粗黑" pitchFamily="2" charset="-122"/>
              </a:defRPr>
            </a:lvl1pPr>
          </a:lstStyle>
          <a:p>
            <a:fld id="{98A91010-E57A-40CD-8F34-75D06B4251B7}"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itchFamily="2" charset="-122"/>
                <a:ea typeface="字魂59号-创粗黑"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itchFamily="2" charset="-122"/>
                <a:ea typeface="字魂59号-创粗黑" pitchFamily="2" charset="-122"/>
              </a:defRPr>
            </a:lvl1pPr>
          </a:lstStyle>
          <a:p>
            <a:fld id="{F3EE83C1-05E9-4CCA-BD81-64612433278A}"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EE83C1-05E9-4CCA-BD81-64612433278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E83C1-05E9-4CCA-BD81-64612433278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获取资料咨询微信：ansyingsj1">
    <p:spTree>
      <p:nvGrpSpPr>
        <p:cNvPr id="1" name=""/>
        <p:cNvGrpSpPr/>
        <p:nvPr/>
      </p:nvGrpSpPr>
      <p:grpSpPr>
        <a:xfrm>
          <a:off x="0" y="0"/>
          <a:ext cx="0" cy="0"/>
          <a:chOff x="0" y="0"/>
          <a:chExt cx="0" cy="0"/>
        </a:xfrm>
      </p:grpSpPr>
      <p:sp>
        <p:nvSpPr>
          <p:cNvPr id="2" name="标题 1"/>
          <p:cNvSpPr>
            <a:spLocks noGrp="1"/>
          </p:cNvSpPr>
          <p:nvPr>
            <p:ph type="title"/>
          </p:nvPr>
        </p:nvSpPr>
        <p:spPr>
          <a:xfrm>
            <a:off x="1168400" y="296863"/>
            <a:ext cx="10972800" cy="1143000"/>
          </a:xfrm>
          <a:prstGeom prst="rect">
            <a:avLst/>
          </a:prstGeom>
        </p:spPr>
        <p:txBody>
          <a:bodyPr/>
          <a:lstStyle>
            <a:lvl1pPr>
              <a:defRPr>
                <a:ea typeface="字魂59号-创粗黑" pitchFamily="2" charset="-122"/>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1168400" y="1439863"/>
            <a:ext cx="10972800" cy="4800600"/>
          </a:xfrm>
          <a:prstGeom prst="rect">
            <a:avLst/>
          </a:prstGeom>
        </p:spPr>
        <p:txBody>
          <a:bodyPr/>
          <a:lstStyle>
            <a:lvl1pPr>
              <a:defRPr>
                <a:ea typeface="字魂59号-创粗黑" pitchFamily="2" charset="-122"/>
              </a:defRPr>
            </a:lvl1pPr>
            <a:lvl2pPr>
              <a:defRPr>
                <a:ea typeface="字魂59号-创粗黑" pitchFamily="2" charset="-122"/>
              </a:defRPr>
            </a:lvl2pPr>
            <a:lvl3pPr>
              <a:defRPr>
                <a:ea typeface="字魂59号-创粗黑" pitchFamily="2" charset="-122"/>
              </a:defRPr>
            </a:lvl3pPr>
            <a:lvl4pPr>
              <a:defRPr>
                <a:ea typeface="字魂59号-创粗黑" pitchFamily="2" charset="-122"/>
              </a:defRPr>
            </a:lvl4pPr>
            <a:lvl5pPr>
              <a:defRPr>
                <a:ea typeface="字魂59号-创粗黑" pitchFamily="2"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bwMode="auto">
          <a:xfrm>
            <a:off x="0" y="0"/>
            <a:ext cx="12192000" cy="1008112"/>
          </a:xfrm>
          <a:prstGeom prst="rect">
            <a:avLst/>
          </a:prstGeom>
          <a:solidFill>
            <a:srgbClr val="007C73"/>
          </a:solidFill>
          <a:ln>
            <a:noFill/>
          </a:ln>
          <a:effectLst/>
        </p:spPr>
        <p:txBody>
          <a:bodyPr vert="horz" wrap="square" lIns="91440" tIns="45720" rIns="91440" bIns="45720" numCol="1" rtlCol="0" anchor="t" anchorCtr="0" compatLnSpc="1"/>
          <a:lstStyle/>
          <a:p>
            <a:pPr marL="0" marR="0" indent="539750" algn="l" defTabSz="914400" rtl="0" eaLnBrk="1" fontAlgn="base" latinLnBrk="0" hangingPunct="1">
              <a:lnSpc>
                <a:spcPct val="100000"/>
              </a:lnSpc>
              <a:spcBef>
                <a:spcPct val="20000"/>
              </a:spcBef>
              <a:spcAft>
                <a:spcPct val="20000"/>
              </a:spcAft>
              <a:buClrTx/>
              <a:buSzTx/>
              <a:buFontTx/>
              <a:buNone/>
            </a:pPr>
            <a:endParaRPr kumimoji="0" lang="zh-CN" altLang="en-US" sz="2000" b="1" i="0" u="none" strike="noStrike" cap="none" normalizeH="0" baseline="0" dirty="0">
              <a:ln>
                <a:noFill/>
              </a:ln>
              <a:solidFill>
                <a:schemeClr val="bg2"/>
              </a:solidFill>
              <a:effectLst/>
              <a:latin typeface="字魂59号-创粗黑" pitchFamily="2" charset="-122"/>
              <a:ea typeface="字魂59号-创粗黑" pitchFamily="2" charset="-122"/>
            </a:endParaRPr>
          </a:p>
        </p:txBody>
      </p:sp>
      <p:sp>
        <p:nvSpPr>
          <p:cNvPr id="17" name="矩形 16"/>
          <p:cNvSpPr/>
          <p:nvPr userDrawn="1"/>
        </p:nvSpPr>
        <p:spPr bwMode="auto">
          <a:xfrm>
            <a:off x="0" y="6597352"/>
            <a:ext cx="12192000" cy="260648"/>
          </a:xfrm>
          <a:prstGeom prst="rect">
            <a:avLst/>
          </a:prstGeom>
          <a:solidFill>
            <a:srgbClr val="D5352D"/>
          </a:solidFill>
          <a:ln>
            <a:noFill/>
          </a:ln>
          <a:effectLst/>
        </p:spPr>
        <p:txBody>
          <a:bodyPr vert="horz" wrap="square" lIns="91440" tIns="45720" rIns="91440" bIns="45720" numCol="1" rtlCol="0" anchor="t" anchorCtr="0" compatLnSpc="1"/>
          <a:lstStyle/>
          <a:p>
            <a:pPr marL="0" marR="0" indent="539750" algn="l" defTabSz="914400" rtl="0" eaLnBrk="1" fontAlgn="base" latinLnBrk="0" hangingPunct="1">
              <a:lnSpc>
                <a:spcPct val="100000"/>
              </a:lnSpc>
              <a:spcBef>
                <a:spcPct val="20000"/>
              </a:spcBef>
              <a:spcAft>
                <a:spcPct val="20000"/>
              </a:spcAft>
              <a:buClrTx/>
              <a:buSzTx/>
              <a:buFontTx/>
              <a:buNone/>
            </a:pPr>
            <a:endParaRPr kumimoji="0" lang="zh-CN" altLang="en-US" sz="2000" b="1" i="0" u="none" strike="noStrike" cap="none" normalizeH="0" baseline="0" dirty="0">
              <a:ln>
                <a:noFill/>
              </a:ln>
              <a:solidFill>
                <a:schemeClr val="bg2"/>
              </a:solidFill>
              <a:effectLst/>
              <a:latin typeface="字魂59号-创粗黑" pitchFamily="2" charset="-122"/>
              <a:ea typeface="字魂59号-创粗黑" pitchFamily="2" charset="-122"/>
            </a:endParaRPr>
          </a:p>
        </p:txBody>
      </p:sp>
      <p:pic>
        <p:nvPicPr>
          <p:cNvPr id="3" name="图片 2"/>
          <p:cNvPicPr>
            <a:picLocks noChangeAspect="1"/>
          </p:cNvPicPr>
          <p:nvPr userDrawn="1"/>
        </p:nvPicPr>
        <p:blipFill>
          <a:blip r:embed="rId3"/>
          <a:stretch>
            <a:fillRect/>
          </a:stretch>
        </p:blipFill>
        <p:spPr>
          <a:xfrm>
            <a:off x="-88928" y="3776833"/>
            <a:ext cx="12369856" cy="8657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rtl="0" eaLnBrk="0" fontAlgn="base" hangingPunct="0">
        <a:spcBef>
          <a:spcPct val="0"/>
        </a:spcBef>
        <a:spcAft>
          <a:spcPct val="0"/>
        </a:spcAft>
        <a:defRPr sz="3200" b="1">
          <a:solidFill>
            <a:schemeClr val="folHlink"/>
          </a:solidFill>
          <a:latin typeface="+mj-lt"/>
          <a:ea typeface="+mj-ea"/>
          <a:cs typeface="+mj-cs"/>
        </a:defRPr>
      </a:lvl1pPr>
      <a:lvl2pPr algn="l" rtl="0" eaLnBrk="0" fontAlgn="base" hangingPunct="0">
        <a:spcBef>
          <a:spcPct val="0"/>
        </a:spcBef>
        <a:spcAft>
          <a:spcPct val="0"/>
        </a:spcAft>
        <a:defRPr sz="3200" b="1">
          <a:solidFill>
            <a:schemeClr val="folHlink"/>
          </a:solidFill>
          <a:latin typeface="黑体" panose="02010609060101010101" pitchFamily="2" charset="-122"/>
          <a:ea typeface="宋体" panose="02010600030101010101" pitchFamily="2" charset="-122"/>
        </a:defRPr>
      </a:lvl2pPr>
      <a:lvl3pPr algn="l" rtl="0" eaLnBrk="0" fontAlgn="base" hangingPunct="0">
        <a:spcBef>
          <a:spcPct val="0"/>
        </a:spcBef>
        <a:spcAft>
          <a:spcPct val="0"/>
        </a:spcAft>
        <a:defRPr sz="3200" b="1">
          <a:solidFill>
            <a:schemeClr val="folHlink"/>
          </a:solidFill>
          <a:latin typeface="黑体" panose="02010609060101010101" pitchFamily="2" charset="-122"/>
          <a:ea typeface="宋体" panose="02010600030101010101" pitchFamily="2" charset="-122"/>
        </a:defRPr>
      </a:lvl3pPr>
      <a:lvl4pPr algn="l" rtl="0" eaLnBrk="0" fontAlgn="base" hangingPunct="0">
        <a:spcBef>
          <a:spcPct val="0"/>
        </a:spcBef>
        <a:spcAft>
          <a:spcPct val="0"/>
        </a:spcAft>
        <a:defRPr sz="3200" b="1">
          <a:solidFill>
            <a:schemeClr val="folHlink"/>
          </a:solidFill>
          <a:latin typeface="黑体" panose="02010609060101010101" pitchFamily="2" charset="-122"/>
          <a:ea typeface="宋体" panose="02010600030101010101" pitchFamily="2" charset="-122"/>
        </a:defRPr>
      </a:lvl4pPr>
      <a:lvl5pPr algn="l" rtl="0" eaLnBrk="0" fontAlgn="base" hangingPunct="0">
        <a:spcBef>
          <a:spcPct val="0"/>
        </a:spcBef>
        <a:spcAft>
          <a:spcPct val="0"/>
        </a:spcAft>
        <a:defRPr sz="3200" b="1">
          <a:solidFill>
            <a:schemeClr val="folHlink"/>
          </a:solidFill>
          <a:latin typeface="黑体" panose="02010609060101010101" pitchFamily="2" charset="-122"/>
          <a:ea typeface="宋体" panose="02010600030101010101" pitchFamily="2" charset="-122"/>
        </a:defRPr>
      </a:lvl5pPr>
      <a:lvl6pPr marL="457200" algn="l" rtl="0" fontAlgn="base">
        <a:spcBef>
          <a:spcPct val="0"/>
        </a:spcBef>
        <a:spcAft>
          <a:spcPct val="0"/>
        </a:spcAft>
        <a:defRPr sz="3200" b="1">
          <a:solidFill>
            <a:schemeClr val="folHlink"/>
          </a:solidFill>
          <a:latin typeface="黑体" panose="02010609060101010101" pitchFamily="2" charset="-122"/>
          <a:ea typeface="宋体" panose="02010600030101010101" pitchFamily="2" charset="-122"/>
        </a:defRPr>
      </a:lvl6pPr>
      <a:lvl7pPr marL="914400" algn="l" rtl="0" fontAlgn="base">
        <a:spcBef>
          <a:spcPct val="0"/>
        </a:spcBef>
        <a:spcAft>
          <a:spcPct val="0"/>
        </a:spcAft>
        <a:defRPr sz="3200" b="1">
          <a:solidFill>
            <a:schemeClr val="folHlink"/>
          </a:solidFill>
          <a:latin typeface="黑体" panose="02010609060101010101" pitchFamily="2" charset="-122"/>
          <a:ea typeface="宋体" panose="02010600030101010101" pitchFamily="2" charset="-122"/>
        </a:defRPr>
      </a:lvl7pPr>
      <a:lvl8pPr marL="1371600" algn="l" rtl="0" fontAlgn="base">
        <a:spcBef>
          <a:spcPct val="0"/>
        </a:spcBef>
        <a:spcAft>
          <a:spcPct val="0"/>
        </a:spcAft>
        <a:defRPr sz="3200" b="1">
          <a:solidFill>
            <a:schemeClr val="folHlink"/>
          </a:solidFill>
          <a:latin typeface="黑体" panose="02010609060101010101" pitchFamily="2" charset="-122"/>
          <a:ea typeface="宋体" panose="02010600030101010101" pitchFamily="2" charset="-122"/>
        </a:defRPr>
      </a:lvl8pPr>
      <a:lvl9pPr marL="1828800" algn="l" rtl="0" fontAlgn="base">
        <a:spcBef>
          <a:spcPct val="0"/>
        </a:spcBef>
        <a:spcAft>
          <a:spcPct val="0"/>
        </a:spcAft>
        <a:defRPr sz="3200" b="1">
          <a:solidFill>
            <a:schemeClr val="folHlink"/>
          </a:solidFill>
          <a:latin typeface="黑体" panose="02010609060101010101" pitchFamily="2" charset="-122"/>
          <a:ea typeface="宋体" panose="02010600030101010101" pitchFamily="2" charset="-122"/>
        </a:defRPr>
      </a:lvl9pPr>
    </p:titleStyle>
    <p:body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a:off x="7617154" y="-1"/>
            <a:ext cx="4574845" cy="3519111"/>
          </a:xfrm>
          <a:prstGeom prst="rect">
            <a:avLst/>
          </a:prstGeom>
        </p:spPr>
      </p:pic>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232" y="2084471"/>
            <a:ext cx="6189239" cy="4760953"/>
          </a:xfrm>
          <a:prstGeom prst="rect">
            <a:avLst/>
          </a:prstGeom>
        </p:spPr>
      </p:pic>
      <p:sp>
        <p:nvSpPr>
          <p:cNvPr id="4" name="矩形 3"/>
          <p:cNvSpPr/>
          <p:nvPr/>
        </p:nvSpPr>
        <p:spPr bwMode="auto">
          <a:xfrm>
            <a:off x="0" y="2276873"/>
            <a:ext cx="12207280" cy="2052240"/>
          </a:xfrm>
          <a:prstGeom prst="rect">
            <a:avLst/>
          </a:prstGeom>
          <a:solidFill>
            <a:srgbClr val="007C73"/>
          </a:solidFill>
          <a:ln>
            <a:noFill/>
          </a:ln>
          <a:effectLst/>
        </p:spPr>
        <p:txBody>
          <a:bodyPr vert="horz" wrap="square" lIns="91440" tIns="45720" rIns="91440" bIns="45720" numCol="1" rtlCol="0" anchor="t" anchorCtr="0" compatLnSpc="1"/>
          <a:lstStyle/>
          <a:p>
            <a:pPr marL="0" marR="0" indent="539750" algn="l" defTabSz="914400" rtl="0" eaLnBrk="1" fontAlgn="base" latinLnBrk="0" hangingPunct="1">
              <a:lnSpc>
                <a:spcPct val="100000"/>
              </a:lnSpc>
              <a:spcBef>
                <a:spcPct val="20000"/>
              </a:spcBef>
              <a:spcAft>
                <a:spcPct val="20000"/>
              </a:spcAft>
              <a:buClrTx/>
              <a:buSzTx/>
              <a:buFontTx/>
              <a:buNone/>
            </a:pPr>
            <a:endParaRPr kumimoji="0" lang="zh-CN" altLang="en-US" sz="2000" b="1" i="0" u="none" strike="noStrike" cap="none" normalizeH="0" baseline="0" dirty="0">
              <a:ln>
                <a:noFill/>
              </a:ln>
              <a:solidFill>
                <a:schemeClr val="bg2"/>
              </a:solidFill>
              <a:effectLst/>
              <a:latin typeface="字魂59号-创粗黑" pitchFamily="2" charset="-122"/>
              <a:ea typeface="字魂59号-创粗黑" pitchFamily="2" charset="-122"/>
            </a:endParaRPr>
          </a:p>
        </p:txBody>
      </p:sp>
      <p:sp>
        <p:nvSpPr>
          <p:cNvPr id="5" name="Rectangle 2"/>
          <p:cNvSpPr txBox="1">
            <a:spLocks noChangeArrowheads="1"/>
          </p:cNvSpPr>
          <p:nvPr/>
        </p:nvSpPr>
        <p:spPr bwMode="auto">
          <a:xfrm>
            <a:off x="1631504" y="2357231"/>
            <a:ext cx="10632504"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0" fontAlgn="base" hangingPunct="0">
              <a:spcBef>
                <a:spcPct val="0"/>
              </a:spcBef>
              <a:spcAft>
                <a:spcPct val="0"/>
              </a:spcAft>
              <a:defRPr sz="3200" b="1">
                <a:solidFill>
                  <a:schemeClr val="folHlink"/>
                </a:solidFill>
                <a:latin typeface="+mj-lt"/>
                <a:ea typeface="+mj-ea"/>
                <a:cs typeface="+mj-cs"/>
              </a:defRPr>
            </a:lvl1pPr>
            <a:lvl2pPr algn="l" rtl="0" eaLnBrk="0" fontAlgn="base" hangingPunct="0">
              <a:spcBef>
                <a:spcPct val="0"/>
              </a:spcBef>
              <a:spcAft>
                <a:spcPct val="0"/>
              </a:spcAft>
              <a:defRPr sz="3200" b="1">
                <a:solidFill>
                  <a:schemeClr val="folHlink"/>
                </a:solidFill>
                <a:latin typeface="黑体" panose="02010609060101010101" pitchFamily="2" charset="-122"/>
                <a:ea typeface="宋体" panose="02010600030101010101" pitchFamily="2" charset="-122"/>
              </a:defRPr>
            </a:lvl2pPr>
            <a:lvl3pPr algn="l" rtl="0" eaLnBrk="0" fontAlgn="base" hangingPunct="0">
              <a:spcBef>
                <a:spcPct val="0"/>
              </a:spcBef>
              <a:spcAft>
                <a:spcPct val="0"/>
              </a:spcAft>
              <a:defRPr sz="3200" b="1">
                <a:solidFill>
                  <a:schemeClr val="folHlink"/>
                </a:solidFill>
                <a:latin typeface="黑体" panose="02010609060101010101" pitchFamily="2" charset="-122"/>
                <a:ea typeface="宋体" panose="02010600030101010101" pitchFamily="2" charset="-122"/>
              </a:defRPr>
            </a:lvl3pPr>
            <a:lvl4pPr algn="l" rtl="0" eaLnBrk="0" fontAlgn="base" hangingPunct="0">
              <a:spcBef>
                <a:spcPct val="0"/>
              </a:spcBef>
              <a:spcAft>
                <a:spcPct val="0"/>
              </a:spcAft>
              <a:defRPr sz="3200" b="1">
                <a:solidFill>
                  <a:schemeClr val="folHlink"/>
                </a:solidFill>
                <a:latin typeface="黑体" panose="02010609060101010101" pitchFamily="2" charset="-122"/>
                <a:ea typeface="宋体" panose="02010600030101010101" pitchFamily="2" charset="-122"/>
              </a:defRPr>
            </a:lvl4pPr>
            <a:lvl5pPr algn="l" rtl="0" eaLnBrk="0" fontAlgn="base" hangingPunct="0">
              <a:spcBef>
                <a:spcPct val="0"/>
              </a:spcBef>
              <a:spcAft>
                <a:spcPct val="0"/>
              </a:spcAft>
              <a:defRPr sz="3200" b="1">
                <a:solidFill>
                  <a:schemeClr val="folHlink"/>
                </a:solidFill>
                <a:latin typeface="黑体" panose="02010609060101010101" pitchFamily="2" charset="-122"/>
                <a:ea typeface="宋体" panose="02010600030101010101" pitchFamily="2" charset="-122"/>
              </a:defRPr>
            </a:lvl5pPr>
            <a:lvl6pPr marL="457200" algn="l" rtl="0" fontAlgn="base">
              <a:spcBef>
                <a:spcPct val="0"/>
              </a:spcBef>
              <a:spcAft>
                <a:spcPct val="0"/>
              </a:spcAft>
              <a:defRPr sz="3200" b="1">
                <a:solidFill>
                  <a:schemeClr val="folHlink"/>
                </a:solidFill>
                <a:latin typeface="黑体" panose="02010609060101010101" pitchFamily="2" charset="-122"/>
                <a:ea typeface="宋体" panose="02010600030101010101" pitchFamily="2" charset="-122"/>
              </a:defRPr>
            </a:lvl6pPr>
            <a:lvl7pPr marL="914400" algn="l" rtl="0" fontAlgn="base">
              <a:spcBef>
                <a:spcPct val="0"/>
              </a:spcBef>
              <a:spcAft>
                <a:spcPct val="0"/>
              </a:spcAft>
              <a:defRPr sz="3200" b="1">
                <a:solidFill>
                  <a:schemeClr val="folHlink"/>
                </a:solidFill>
                <a:latin typeface="黑体" panose="02010609060101010101" pitchFamily="2" charset="-122"/>
                <a:ea typeface="宋体" panose="02010600030101010101" pitchFamily="2" charset="-122"/>
              </a:defRPr>
            </a:lvl7pPr>
            <a:lvl8pPr marL="1371600" algn="l" rtl="0" fontAlgn="base">
              <a:spcBef>
                <a:spcPct val="0"/>
              </a:spcBef>
              <a:spcAft>
                <a:spcPct val="0"/>
              </a:spcAft>
              <a:defRPr sz="3200" b="1">
                <a:solidFill>
                  <a:schemeClr val="folHlink"/>
                </a:solidFill>
                <a:latin typeface="黑体" panose="02010609060101010101" pitchFamily="2" charset="-122"/>
                <a:ea typeface="宋体" panose="02010600030101010101" pitchFamily="2" charset="-122"/>
              </a:defRPr>
            </a:lvl8pPr>
            <a:lvl9pPr marL="1828800" algn="l" rtl="0" fontAlgn="base">
              <a:spcBef>
                <a:spcPct val="0"/>
              </a:spcBef>
              <a:spcAft>
                <a:spcPct val="0"/>
              </a:spcAft>
              <a:defRPr sz="3200" b="1">
                <a:solidFill>
                  <a:schemeClr val="folHlink"/>
                </a:solidFill>
                <a:latin typeface="黑体" panose="02010609060101010101" pitchFamily="2" charset="-122"/>
                <a:ea typeface="宋体" panose="02010600030101010101" pitchFamily="2" charset="-122"/>
              </a:defRPr>
            </a:lvl9pPr>
          </a:lstStyle>
          <a:p>
            <a:pPr algn="r" eaLnBrk="1" hangingPunct="1">
              <a:defRPr/>
            </a:pPr>
            <a:r>
              <a:rPr lang="zh-CN" altLang="en-US" sz="4800" kern="5000" spc="1600" dirty="0">
                <a:solidFill>
                  <a:schemeClr val="bg1"/>
                </a:solidFill>
                <a:ea typeface="方正粗宋简体" panose="03000509000000000000" pitchFamily="1" charset="-122"/>
              </a:rPr>
              <a:t>危化品仓储安全管理</a:t>
            </a:r>
            <a:endParaRPr lang="zh-CN" altLang="en-US" sz="4800" kern="5000" spc="1600" dirty="0">
              <a:solidFill>
                <a:schemeClr val="bg1"/>
              </a:solidFill>
              <a:ea typeface="方正粗宋简体" panose="03000509000000000000" pitchFamily="1" charset="-122"/>
            </a:endParaRPr>
          </a:p>
        </p:txBody>
      </p:sp>
      <p:sp>
        <p:nvSpPr>
          <p:cNvPr id="6" name="矩形 5"/>
          <p:cNvSpPr/>
          <p:nvPr/>
        </p:nvSpPr>
        <p:spPr bwMode="auto">
          <a:xfrm>
            <a:off x="0" y="4524628"/>
            <a:ext cx="12192000" cy="174734"/>
          </a:xfrm>
          <a:prstGeom prst="rect">
            <a:avLst/>
          </a:prstGeom>
          <a:solidFill>
            <a:srgbClr val="D5352D"/>
          </a:solidFill>
          <a:ln>
            <a:noFill/>
          </a:ln>
          <a:effectLst/>
        </p:spPr>
        <p:txBody>
          <a:bodyPr vert="horz" wrap="square" lIns="91440" tIns="45720" rIns="91440" bIns="45720" numCol="1" rtlCol="0" anchor="t" anchorCtr="0" compatLnSpc="1"/>
          <a:lstStyle/>
          <a:p>
            <a:pPr marL="0" marR="0" indent="539750" algn="l" defTabSz="914400" rtl="0" eaLnBrk="1" fontAlgn="base" latinLnBrk="0" hangingPunct="1">
              <a:lnSpc>
                <a:spcPct val="100000"/>
              </a:lnSpc>
              <a:spcBef>
                <a:spcPct val="20000"/>
              </a:spcBef>
              <a:spcAft>
                <a:spcPct val="20000"/>
              </a:spcAft>
              <a:buClrTx/>
              <a:buSzTx/>
              <a:buFontTx/>
              <a:buNone/>
            </a:pPr>
            <a:endParaRPr kumimoji="0" lang="zh-CN" altLang="en-US" sz="2000" b="1" i="0" u="none" strike="noStrike" cap="none" normalizeH="0" baseline="0" dirty="0">
              <a:ln>
                <a:noFill/>
              </a:ln>
              <a:solidFill>
                <a:schemeClr val="bg2"/>
              </a:solidFill>
              <a:effectLst/>
              <a:latin typeface="字魂59号-创粗黑" pitchFamily="2" charset="-122"/>
              <a:ea typeface="字魂59号-创粗黑" pitchFamily="2" charset="-122"/>
            </a:endParaRPr>
          </a:p>
        </p:txBody>
      </p:sp>
      <p:sp>
        <p:nvSpPr>
          <p:cNvPr id="7" name="矩形 6"/>
          <p:cNvSpPr/>
          <p:nvPr/>
        </p:nvSpPr>
        <p:spPr bwMode="auto">
          <a:xfrm>
            <a:off x="0" y="1910681"/>
            <a:ext cx="12192000" cy="174734"/>
          </a:xfrm>
          <a:prstGeom prst="rect">
            <a:avLst/>
          </a:prstGeom>
          <a:solidFill>
            <a:srgbClr val="D5352D"/>
          </a:solidFill>
          <a:ln>
            <a:noFill/>
          </a:ln>
          <a:effectLst/>
        </p:spPr>
        <p:txBody>
          <a:bodyPr vert="horz" wrap="square" lIns="91440" tIns="45720" rIns="91440" bIns="45720" numCol="1" rtlCol="0" anchor="t" anchorCtr="0" compatLnSpc="1"/>
          <a:lstStyle/>
          <a:p>
            <a:pPr marL="0" marR="0" indent="539750" algn="l" defTabSz="914400" rtl="0" eaLnBrk="1" fontAlgn="base" latinLnBrk="0" hangingPunct="1">
              <a:lnSpc>
                <a:spcPct val="100000"/>
              </a:lnSpc>
              <a:spcBef>
                <a:spcPct val="20000"/>
              </a:spcBef>
              <a:spcAft>
                <a:spcPct val="20000"/>
              </a:spcAft>
              <a:buClrTx/>
              <a:buSzTx/>
              <a:buFontTx/>
              <a:buNone/>
            </a:pPr>
            <a:endParaRPr kumimoji="0" lang="zh-CN" altLang="en-US" sz="2000" b="1" i="0" u="none" strike="noStrike" cap="none" normalizeH="0" baseline="0" dirty="0">
              <a:ln>
                <a:noFill/>
              </a:ln>
              <a:solidFill>
                <a:schemeClr val="bg2"/>
              </a:solidFill>
              <a:effectLst/>
              <a:latin typeface="字魂59号-创粗黑" pitchFamily="2" charset="-122"/>
              <a:ea typeface="字魂59号-创粗黑" pitchFamily="2"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28" y="1268760"/>
            <a:ext cx="7638387" cy="48629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2424113" y="692150"/>
            <a:ext cx="8013700" cy="5041900"/>
          </a:xfrm>
        </p:spPr>
        <p:txBody>
          <a:bodyPr/>
          <a:lstStyle/>
          <a:p>
            <a:pPr indent="624205" eaLnBrk="1" hangingPunct="1">
              <a:lnSpc>
                <a:spcPct val="130000"/>
              </a:lnSpc>
              <a:spcBef>
                <a:spcPct val="0"/>
              </a:spcBef>
              <a:spcAft>
                <a:spcPct val="0"/>
              </a:spcAft>
            </a:pPr>
            <a:endParaRPr lang="en-US" altLang="zh-CN">
              <a:solidFill>
                <a:srgbClr val="FF3300"/>
              </a:solidFill>
            </a:endParaRPr>
          </a:p>
          <a:p>
            <a:pPr indent="624205" eaLnBrk="1" hangingPunct="1">
              <a:lnSpc>
                <a:spcPct val="130000"/>
              </a:lnSpc>
              <a:spcBef>
                <a:spcPct val="0"/>
              </a:spcBef>
              <a:spcAft>
                <a:spcPct val="0"/>
              </a:spcAft>
            </a:pPr>
            <a:endParaRPr lang="en-US" altLang="zh-CN">
              <a:solidFill>
                <a:srgbClr val="FF3300"/>
              </a:solidFill>
            </a:endParaRPr>
          </a:p>
        </p:txBody>
      </p:sp>
      <p:sp>
        <p:nvSpPr>
          <p:cNvPr id="22531" name="Rectangle 4"/>
          <p:cNvSpPr>
            <a:spLocks noGrp="1" noChangeArrowheads="1"/>
          </p:cNvSpPr>
          <p:nvPr>
            <p:ph type="title"/>
          </p:nvPr>
        </p:nvSpPr>
        <p:spPr>
          <a:xfrm>
            <a:off x="1718339" y="120650"/>
            <a:ext cx="8229600" cy="1143000"/>
          </a:xfrm>
          <a:noFill/>
        </p:spPr>
        <p:txBody>
          <a:bodyPr/>
          <a:lstStyle/>
          <a:p>
            <a:pPr algn="ctr" eaLnBrk="1" hangingPunct="1"/>
            <a:r>
              <a:rPr lang="en-US" altLang="zh-CN" sz="4800" dirty="0">
                <a:solidFill>
                  <a:schemeClr val="bg1"/>
                </a:solidFill>
                <a:latin typeface="字魂59号-创粗黑" pitchFamily="2" charset="-122"/>
              </a:rPr>
              <a:t>  </a:t>
            </a:r>
            <a:r>
              <a:rPr lang="zh-CN" altLang="en-US" sz="4800" dirty="0">
                <a:solidFill>
                  <a:schemeClr val="bg1"/>
                </a:solidFill>
                <a:latin typeface="字魂59号-创粗黑" pitchFamily="2" charset="-122"/>
              </a:rPr>
              <a:t>危化品入库前的安全管理</a:t>
            </a:r>
            <a:endParaRPr lang="zh-CN" altLang="en-US" sz="4800" dirty="0">
              <a:solidFill>
                <a:schemeClr val="bg1"/>
              </a:solidFill>
              <a:latin typeface="字魂59号-创粗黑" pitchFamily="2" charset="-122"/>
            </a:endParaRPr>
          </a:p>
        </p:txBody>
      </p:sp>
      <p:sp>
        <p:nvSpPr>
          <p:cNvPr id="22532" name="Rectangle 5"/>
          <p:cNvSpPr>
            <a:spLocks noChangeArrowheads="1"/>
          </p:cNvSpPr>
          <p:nvPr/>
        </p:nvSpPr>
        <p:spPr bwMode="auto">
          <a:xfrm>
            <a:off x="587388" y="1386230"/>
            <a:ext cx="666074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4000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74295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08585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142875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18859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3431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28003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2575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eaLnBrk="1" hangingPunct="1">
              <a:lnSpc>
                <a:spcPct val="90000"/>
              </a:lnSpc>
              <a:buFont typeface="Wingdings" panose="05000000000000000000" pitchFamily="2" charset="2"/>
              <a:buChar char="n"/>
            </a:pPr>
            <a:r>
              <a:rPr lang="en-US" altLang="zh-CN" sz="2400" b="0" dirty="0">
                <a:solidFill>
                  <a:schemeClr val="tx1"/>
                </a:solidFill>
                <a:ea typeface="字魂59号-创粗黑" pitchFamily="2" charset="-122"/>
              </a:rPr>
              <a:t> </a:t>
            </a:r>
            <a:r>
              <a:rPr lang="zh-CN" altLang="en-US" sz="2400" b="0" dirty="0">
                <a:solidFill>
                  <a:schemeClr val="tx1"/>
                </a:solidFill>
                <a:ea typeface="字魂59号-创粗黑" pitchFamily="2" charset="-122"/>
              </a:rPr>
              <a:t>危化品入库前验收要做到</a:t>
            </a:r>
            <a:r>
              <a:rPr lang="zh-CN" altLang="en-US" sz="2400" b="0" dirty="0">
                <a:solidFill>
                  <a:schemeClr val="tx1"/>
                </a:solidFill>
                <a:latin typeface="字魂59号-创粗黑" pitchFamily="2" charset="-122"/>
                <a:ea typeface="字魂59号-创粗黑" pitchFamily="2" charset="-122"/>
              </a:rPr>
              <a:t>“</a:t>
            </a:r>
            <a:r>
              <a:rPr lang="zh-CN" altLang="en-US" sz="2400" b="0" dirty="0">
                <a:solidFill>
                  <a:schemeClr val="tx1"/>
                </a:solidFill>
                <a:ea typeface="字魂59号-创粗黑" pitchFamily="2" charset="-122"/>
              </a:rPr>
              <a:t>七查</a:t>
            </a:r>
            <a:r>
              <a:rPr lang="zh-CN" altLang="en-US" sz="2400" b="0" dirty="0">
                <a:solidFill>
                  <a:schemeClr val="tx1"/>
                </a:solidFill>
                <a:latin typeface="字魂59号-创粗黑" pitchFamily="2" charset="-122"/>
                <a:ea typeface="字魂59号-创粗黑" pitchFamily="2" charset="-122"/>
              </a:rPr>
              <a:t>”</a:t>
            </a:r>
            <a:r>
              <a:rPr lang="zh-CN" altLang="en-US" sz="2400" b="0" dirty="0">
                <a:solidFill>
                  <a:schemeClr val="tx1"/>
                </a:solidFill>
                <a:ea typeface="字魂59号-创粗黑" pitchFamily="2" charset="-122"/>
              </a:rPr>
              <a:t>、</a:t>
            </a:r>
            <a:r>
              <a:rPr lang="zh-CN" altLang="en-US" sz="2400" b="0" dirty="0">
                <a:solidFill>
                  <a:schemeClr val="tx1"/>
                </a:solidFill>
                <a:latin typeface="字魂59号-创粗黑" pitchFamily="2" charset="-122"/>
                <a:ea typeface="字魂59号-创粗黑" pitchFamily="2" charset="-122"/>
              </a:rPr>
              <a:t>“</a:t>
            </a:r>
            <a:r>
              <a:rPr lang="zh-CN" altLang="en-US" sz="2400" b="0" dirty="0">
                <a:solidFill>
                  <a:schemeClr val="tx1"/>
                </a:solidFill>
                <a:ea typeface="字魂59号-创粗黑" pitchFamily="2" charset="-122"/>
              </a:rPr>
              <a:t>一验</a:t>
            </a:r>
            <a:r>
              <a:rPr lang="zh-CN" altLang="en-US" sz="2400" b="0" dirty="0">
                <a:solidFill>
                  <a:schemeClr val="tx1"/>
                </a:solidFill>
                <a:latin typeface="字魂59号-创粗黑" pitchFamily="2" charset="-122"/>
                <a:ea typeface="字魂59号-创粗黑" pitchFamily="2" charset="-122"/>
              </a:rPr>
              <a:t>”</a:t>
            </a:r>
            <a:r>
              <a:rPr lang="zh-CN" altLang="en-US" sz="2400" b="0" dirty="0">
                <a:solidFill>
                  <a:schemeClr val="tx1"/>
                </a:solidFill>
                <a:ea typeface="字魂59号-创粗黑" pitchFamily="2" charset="-122"/>
              </a:rPr>
              <a:t>，</a:t>
            </a:r>
            <a:r>
              <a:rPr lang="zh-CN" altLang="en-US" sz="2400" b="0" dirty="0">
                <a:solidFill>
                  <a:schemeClr val="tx1"/>
                </a:solidFill>
                <a:latin typeface="字魂59号-创粗黑" pitchFamily="2" charset="-122"/>
                <a:ea typeface="字魂59号-创粗黑" pitchFamily="2" charset="-122"/>
              </a:rPr>
              <a:t>“</a:t>
            </a:r>
            <a:r>
              <a:rPr lang="zh-CN" altLang="en-US" sz="2400" b="0" dirty="0">
                <a:solidFill>
                  <a:schemeClr val="tx1"/>
                </a:solidFill>
                <a:ea typeface="字魂59号-创粗黑" pitchFamily="2" charset="-122"/>
              </a:rPr>
              <a:t>七查</a:t>
            </a:r>
            <a:r>
              <a:rPr lang="zh-CN" altLang="en-US" sz="2400" b="0" dirty="0">
                <a:solidFill>
                  <a:schemeClr val="tx1"/>
                </a:solidFill>
                <a:latin typeface="字魂59号-创粗黑" pitchFamily="2" charset="-122"/>
                <a:ea typeface="字魂59号-创粗黑" pitchFamily="2" charset="-122"/>
              </a:rPr>
              <a:t>”</a:t>
            </a:r>
            <a:r>
              <a:rPr lang="zh-CN" altLang="en-US" sz="2400" b="0" dirty="0">
                <a:solidFill>
                  <a:schemeClr val="tx1"/>
                </a:solidFill>
                <a:ea typeface="字魂59号-创粗黑" pitchFamily="2" charset="-122"/>
              </a:rPr>
              <a:t>即查合同、查名称型号规格、查数量、查包装、查标识、查外观、查技术资料，</a:t>
            </a:r>
            <a:r>
              <a:rPr lang="zh-CN" altLang="en-US" sz="2400" b="0" dirty="0">
                <a:solidFill>
                  <a:schemeClr val="tx1"/>
                </a:solidFill>
                <a:latin typeface="字魂59号-创粗黑" pitchFamily="2" charset="-122"/>
                <a:ea typeface="字魂59号-创粗黑" pitchFamily="2" charset="-122"/>
              </a:rPr>
              <a:t>“</a:t>
            </a:r>
            <a:r>
              <a:rPr lang="zh-CN" altLang="en-US" sz="2400" b="0" dirty="0">
                <a:solidFill>
                  <a:schemeClr val="tx1"/>
                </a:solidFill>
                <a:ea typeface="字魂59号-创粗黑" pitchFamily="2" charset="-122"/>
              </a:rPr>
              <a:t>一验</a:t>
            </a:r>
            <a:r>
              <a:rPr lang="zh-CN" altLang="en-US" sz="2400" b="0" dirty="0">
                <a:solidFill>
                  <a:schemeClr val="tx1"/>
                </a:solidFill>
                <a:latin typeface="字魂59号-创粗黑" pitchFamily="2" charset="-122"/>
                <a:ea typeface="字魂59号-创粗黑" pitchFamily="2" charset="-122"/>
              </a:rPr>
              <a:t>”</a:t>
            </a:r>
            <a:r>
              <a:rPr lang="zh-CN" altLang="en-US" sz="2400" b="0" dirty="0">
                <a:solidFill>
                  <a:schemeClr val="tx1"/>
                </a:solidFill>
                <a:ea typeface="字魂59号-创粗黑" pitchFamily="2" charset="-122"/>
              </a:rPr>
              <a:t>即检测验收</a:t>
            </a:r>
            <a:endParaRPr lang="zh-CN" altLang="en-US" sz="2400" b="0" dirty="0">
              <a:solidFill>
                <a:srgbClr val="0000FF"/>
              </a:solidFill>
              <a:ea typeface="字魂59号-创粗黑" pitchFamily="2" charset="-122"/>
            </a:endParaRPr>
          </a:p>
          <a:p>
            <a:pPr eaLnBrk="1" hangingPunct="1">
              <a:lnSpc>
                <a:spcPct val="90000"/>
              </a:lnSpc>
              <a:buFont typeface="Wingdings" panose="05000000000000000000" pitchFamily="2" charset="2"/>
              <a:buChar char="n"/>
            </a:pPr>
            <a:r>
              <a:rPr lang="zh-CN" altLang="en-US" sz="2400" b="0" dirty="0">
                <a:solidFill>
                  <a:srgbClr val="D5352D"/>
                </a:solidFill>
                <a:ea typeface="字魂59号-创粗黑" pitchFamily="2" charset="-122"/>
              </a:rPr>
              <a:t> 检验不合格的化工产品，根据不合格类型或不合格程度按相关规定处置，保管员履行不合格品的发现、标识、隔离、上报和协助处置职责</a:t>
            </a:r>
            <a:endParaRPr lang="zh-CN" altLang="en-US" sz="2400" b="0" dirty="0">
              <a:solidFill>
                <a:srgbClr val="D5352D"/>
              </a:solidFill>
              <a:ea typeface="字魂59号-创粗黑" pitchFamily="2" charset="-122"/>
            </a:endParaRPr>
          </a:p>
          <a:p>
            <a:pPr eaLnBrk="1" hangingPunct="1">
              <a:lnSpc>
                <a:spcPct val="90000"/>
              </a:lnSpc>
              <a:buFont typeface="Wingdings" panose="05000000000000000000" pitchFamily="2" charset="2"/>
              <a:buChar char="n"/>
            </a:pPr>
            <a:r>
              <a:rPr lang="zh-CN" altLang="en-US" sz="2400" b="0" dirty="0">
                <a:solidFill>
                  <a:schemeClr val="tx1"/>
                </a:solidFill>
                <a:ea typeface="字魂59号-创粗黑" pitchFamily="2" charset="-122"/>
              </a:rPr>
              <a:t> 物资名称规格、包装、质量、货物随带的相关质量证明材料及技术资料不符合订货合同要求及油田公司物资包装规范要求的化工材料不得接收入库</a:t>
            </a:r>
            <a:endParaRPr lang="zh-CN" altLang="en-US" sz="2400" b="0" dirty="0">
              <a:solidFill>
                <a:srgbClr val="0000FF"/>
              </a:solidFill>
              <a:ea typeface="字魂59号-创粗黑" pitchFamily="2" charset="-122"/>
            </a:endParaRPr>
          </a:p>
          <a:p>
            <a:pPr eaLnBrk="1" hangingPunct="1">
              <a:lnSpc>
                <a:spcPct val="90000"/>
              </a:lnSpc>
              <a:buFont typeface="Wingdings" panose="05000000000000000000" pitchFamily="2" charset="2"/>
              <a:buChar char="n"/>
            </a:pPr>
            <a:r>
              <a:rPr lang="zh-CN" altLang="en-US" sz="2400" b="0" dirty="0">
                <a:solidFill>
                  <a:srgbClr val="0000FF"/>
                </a:solidFill>
                <a:ea typeface="字魂59号-创粗黑" pitchFamily="2" charset="-122"/>
              </a:rPr>
              <a:t> </a:t>
            </a:r>
            <a:r>
              <a:rPr lang="zh-CN" altLang="en-US" sz="2400" b="0" dirty="0">
                <a:solidFill>
                  <a:srgbClr val="D5352D"/>
                </a:solidFill>
                <a:ea typeface="字魂59号-创粗黑" pitchFamily="2" charset="-122"/>
              </a:rPr>
              <a:t>到库危化品验收必须有厂家提供的</a:t>
            </a:r>
            <a:r>
              <a:rPr lang="zh-CN" altLang="en-US" sz="2400" b="0" dirty="0">
                <a:solidFill>
                  <a:srgbClr val="D5352D"/>
                </a:solidFill>
                <a:latin typeface="字魂59号-创粗黑" pitchFamily="2" charset="-122"/>
                <a:ea typeface="字魂59号-创粗黑" pitchFamily="2" charset="-122"/>
              </a:rPr>
              <a:t>“</a:t>
            </a:r>
            <a:r>
              <a:rPr lang="zh-CN" altLang="en-US" sz="2400" b="0" dirty="0">
                <a:solidFill>
                  <a:srgbClr val="D5352D"/>
                </a:solidFill>
                <a:ea typeface="字魂59号-创粗黑" pitchFamily="2" charset="-122"/>
              </a:rPr>
              <a:t>一书一签</a:t>
            </a:r>
            <a:r>
              <a:rPr lang="zh-CN" altLang="en-US" sz="2400" b="0" dirty="0">
                <a:solidFill>
                  <a:srgbClr val="D5352D"/>
                </a:solidFill>
                <a:latin typeface="字魂59号-创粗黑" pitchFamily="2" charset="-122"/>
                <a:ea typeface="字魂59号-创粗黑" pitchFamily="2" charset="-122"/>
              </a:rPr>
              <a:t>”</a:t>
            </a:r>
            <a:r>
              <a:rPr lang="zh-CN" altLang="en-US" sz="2400" b="0" dirty="0">
                <a:solidFill>
                  <a:srgbClr val="D5352D"/>
                </a:solidFill>
                <a:ea typeface="字魂59号-创粗黑" pitchFamily="2" charset="-122"/>
              </a:rPr>
              <a:t>，没有</a:t>
            </a:r>
            <a:r>
              <a:rPr lang="zh-CN" altLang="en-US" sz="2400" b="0" dirty="0">
                <a:solidFill>
                  <a:srgbClr val="D5352D"/>
                </a:solidFill>
                <a:latin typeface="字魂59号-创粗黑" pitchFamily="2" charset="-122"/>
                <a:ea typeface="字魂59号-创粗黑" pitchFamily="2" charset="-122"/>
              </a:rPr>
              <a:t>“</a:t>
            </a:r>
            <a:r>
              <a:rPr lang="zh-CN" altLang="en-US" sz="2400" b="0" dirty="0">
                <a:solidFill>
                  <a:srgbClr val="D5352D"/>
                </a:solidFill>
                <a:ea typeface="字魂59号-创粗黑" pitchFamily="2" charset="-122"/>
              </a:rPr>
              <a:t>一书一签</a:t>
            </a:r>
            <a:r>
              <a:rPr lang="zh-CN" altLang="en-US" sz="2400" b="0" dirty="0">
                <a:solidFill>
                  <a:srgbClr val="D5352D"/>
                </a:solidFill>
                <a:latin typeface="字魂59号-创粗黑" pitchFamily="2" charset="-122"/>
                <a:ea typeface="字魂59号-创粗黑" pitchFamily="2" charset="-122"/>
              </a:rPr>
              <a:t>”</a:t>
            </a:r>
            <a:r>
              <a:rPr lang="zh-CN" altLang="en-US" sz="2400" b="0" dirty="0">
                <a:solidFill>
                  <a:srgbClr val="D5352D"/>
                </a:solidFill>
                <a:ea typeface="字魂59号-创粗黑" pitchFamily="2" charset="-122"/>
              </a:rPr>
              <a:t>的危化品严禁入库</a:t>
            </a:r>
            <a:endParaRPr lang="zh-CN" altLang="en-US" sz="2400" b="0" dirty="0">
              <a:solidFill>
                <a:srgbClr val="D5352D"/>
              </a:solidFill>
              <a:ea typeface="字魂59号-创粗黑" pitchFamily="2" charset="-122"/>
            </a:endParaRPr>
          </a:p>
        </p:txBody>
      </p:sp>
      <p:pic>
        <p:nvPicPr>
          <p:cNvPr id="5" name="图片 4"/>
          <p:cNvPicPr>
            <a:picLocks noChangeAspect="1"/>
          </p:cNvPicPr>
          <p:nvPr/>
        </p:nvPicPr>
        <p:blipFill rotWithShape="1">
          <a:blip r:embed="rId1" cstate="hqprint">
            <a:extLst>
              <a:ext uri="{28A0092B-C50C-407E-A947-70E740481C1C}">
                <a14:useLocalDpi xmlns:a14="http://schemas.microsoft.com/office/drawing/2010/main" val="0"/>
              </a:ext>
            </a:extLst>
          </a:blip>
          <a:srcRect r="43250"/>
          <a:stretch>
            <a:fillRect/>
          </a:stretch>
        </p:blipFill>
        <p:spPr>
          <a:xfrm>
            <a:off x="7464152" y="1929789"/>
            <a:ext cx="4414059" cy="38957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circle(in)">
                                      <p:cBhvr>
                                        <p:cTn id="7" dur="2000"/>
                                        <p:tgtEl>
                                          <p:spTgt spid="2253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circle(in)">
                                      <p:cBhvr>
                                        <p:cTn id="10" dur="2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4511824" y="1268760"/>
            <a:ext cx="7343775"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eaLnBrk="1" hangingPunct="1">
              <a:spcBef>
                <a:spcPct val="0"/>
              </a:spcBef>
              <a:spcAft>
                <a:spcPct val="0"/>
              </a:spcAft>
            </a:pPr>
            <a:endParaRPr lang="en-US" altLang="zh-CN" b="0" dirty="0">
              <a:solidFill>
                <a:schemeClr val="tx1"/>
              </a:solidFill>
              <a:latin typeface="字魂59号-创粗黑" pitchFamily="2" charset="-122"/>
              <a:ea typeface="字魂59号-创粗黑" pitchFamily="2" charset="-122"/>
            </a:endParaRPr>
          </a:p>
          <a:p>
            <a:pPr eaLnBrk="1" hangingPunct="1">
              <a:spcBef>
                <a:spcPct val="0"/>
              </a:spcBef>
              <a:spcAft>
                <a:spcPct val="0"/>
              </a:spcAft>
            </a:pPr>
            <a:r>
              <a:rPr lang="en-US" altLang="zh-CN" b="0" dirty="0">
                <a:solidFill>
                  <a:schemeClr val="tx1"/>
                </a:solidFill>
                <a:latin typeface="字魂59号-创粗黑" pitchFamily="2" charset="-122"/>
                <a:ea typeface="字魂59号-创粗黑" pitchFamily="2" charset="-122"/>
              </a:rPr>
              <a:t>1</a:t>
            </a:r>
            <a:r>
              <a:rPr lang="zh-CN" altLang="en-US" b="0" dirty="0">
                <a:solidFill>
                  <a:schemeClr val="tx1"/>
                </a:solidFill>
                <a:latin typeface="字魂59号-创粗黑" pitchFamily="2" charset="-122"/>
                <a:ea typeface="字魂59号-创粗黑" pitchFamily="2" charset="-122"/>
              </a:rPr>
              <a:t>、储存化工产品场所的作业人员必须持证上岗，按规定着装。</a:t>
            </a:r>
            <a:endParaRPr lang="zh-CN" altLang="en-US" b="0" dirty="0">
              <a:solidFill>
                <a:schemeClr val="tx1"/>
              </a:solidFill>
              <a:latin typeface="字魂59号-创粗黑" pitchFamily="2" charset="-122"/>
              <a:ea typeface="字魂59号-创粗黑" pitchFamily="2" charset="-122"/>
            </a:endParaRPr>
          </a:p>
          <a:p>
            <a:pPr eaLnBrk="1" hangingPunct="1">
              <a:spcBef>
                <a:spcPct val="0"/>
              </a:spcBef>
              <a:spcAft>
                <a:spcPct val="0"/>
              </a:spcAft>
            </a:pPr>
            <a:endParaRPr lang="zh-CN" altLang="en-US" b="0" dirty="0">
              <a:solidFill>
                <a:srgbClr val="D5352D"/>
              </a:solidFill>
              <a:latin typeface="字魂59号-创粗黑" pitchFamily="2" charset="-122"/>
              <a:ea typeface="字魂59号-创粗黑" pitchFamily="2" charset="-122"/>
            </a:endParaRPr>
          </a:p>
          <a:p>
            <a:pPr eaLnBrk="1" hangingPunct="1">
              <a:spcBef>
                <a:spcPct val="0"/>
              </a:spcBef>
              <a:spcAft>
                <a:spcPct val="0"/>
              </a:spcAft>
            </a:pPr>
            <a:r>
              <a:rPr lang="en-US" altLang="zh-CN" b="0" dirty="0">
                <a:solidFill>
                  <a:srgbClr val="D5352D"/>
                </a:solidFill>
                <a:latin typeface="字魂59号-创粗黑" pitchFamily="2" charset="-122"/>
                <a:ea typeface="字魂59号-创粗黑" pitchFamily="2" charset="-122"/>
              </a:rPr>
              <a:t>2</a:t>
            </a:r>
            <a:r>
              <a:rPr lang="zh-CN" altLang="en-US" b="0" dirty="0">
                <a:solidFill>
                  <a:srgbClr val="D5352D"/>
                </a:solidFill>
                <a:latin typeface="字魂59号-创粗黑" pitchFamily="2" charset="-122"/>
                <a:ea typeface="字魂59号-创粗黑" pitchFamily="2" charset="-122"/>
              </a:rPr>
              <a:t>、物资性能相互抵触及消防、防护方法不同的化工产品实行分库或隔离分堆储存，严格按照规定的垛距、墙距、顶距、柱距进行堆放，严禁混放。</a:t>
            </a:r>
            <a:endParaRPr lang="zh-CN" altLang="en-US" b="0" dirty="0">
              <a:solidFill>
                <a:srgbClr val="D5352D"/>
              </a:solidFill>
              <a:latin typeface="字魂59号-创粗黑" pitchFamily="2" charset="-122"/>
              <a:ea typeface="字魂59号-创粗黑" pitchFamily="2" charset="-122"/>
            </a:endParaRPr>
          </a:p>
          <a:p>
            <a:pPr eaLnBrk="1" hangingPunct="1">
              <a:spcBef>
                <a:spcPct val="0"/>
              </a:spcBef>
              <a:spcAft>
                <a:spcPct val="0"/>
              </a:spcAft>
            </a:pPr>
            <a:endParaRPr lang="zh-CN" altLang="en-US" b="0" dirty="0">
              <a:solidFill>
                <a:srgbClr val="0000FF"/>
              </a:solidFill>
              <a:latin typeface="字魂59号-创粗黑" pitchFamily="2" charset="-122"/>
              <a:ea typeface="字魂59号-创粗黑" pitchFamily="2" charset="-122"/>
            </a:endParaRPr>
          </a:p>
          <a:p>
            <a:pPr eaLnBrk="1" hangingPunct="1">
              <a:spcBef>
                <a:spcPct val="0"/>
              </a:spcBef>
              <a:spcAft>
                <a:spcPct val="0"/>
              </a:spcAft>
            </a:pPr>
            <a:r>
              <a:rPr lang="en-US" altLang="zh-CN" b="0" dirty="0">
                <a:solidFill>
                  <a:schemeClr val="tx1"/>
                </a:solidFill>
                <a:latin typeface="字魂59号-创粗黑" pitchFamily="2" charset="-122"/>
                <a:ea typeface="字魂59号-创粗黑" pitchFamily="2" charset="-122"/>
              </a:rPr>
              <a:t>3</a:t>
            </a:r>
            <a:r>
              <a:rPr lang="zh-CN" altLang="en-US" b="0" dirty="0">
                <a:solidFill>
                  <a:schemeClr val="tx1"/>
                </a:solidFill>
                <a:latin typeface="字魂59号-创粗黑" pitchFamily="2" charset="-122"/>
                <a:ea typeface="字魂59号-创粗黑" pitchFamily="2" charset="-122"/>
              </a:rPr>
              <a:t>、化工产品物资储存时，应符合防火、防爆的安全要求，爆炸物品、一级易燃物品、遇湿燃烧物品、剧毒物品等危化品不得露天堆放，必须按不同保管、消防、防护要求归类集中存放和保管。仓储部门应做好规划。</a:t>
            </a:r>
            <a:endParaRPr lang="zh-CN" altLang="en-US" b="0" dirty="0">
              <a:solidFill>
                <a:schemeClr val="tx1"/>
              </a:solidFill>
              <a:latin typeface="字魂59号-创粗黑" pitchFamily="2" charset="-122"/>
              <a:ea typeface="字魂59号-创粗黑" pitchFamily="2" charset="-122"/>
            </a:endParaRPr>
          </a:p>
          <a:p>
            <a:pPr eaLnBrk="1" hangingPunct="1">
              <a:spcBef>
                <a:spcPct val="0"/>
              </a:spcBef>
              <a:spcAft>
                <a:spcPct val="0"/>
              </a:spcAft>
            </a:pPr>
            <a:endParaRPr lang="zh-CN" altLang="en-US" b="0" dirty="0">
              <a:solidFill>
                <a:schemeClr val="tx1"/>
              </a:solidFill>
              <a:latin typeface="字魂59号-创粗黑" pitchFamily="2" charset="-122"/>
              <a:ea typeface="字魂59号-创粗黑" pitchFamily="2" charset="-122"/>
            </a:endParaRPr>
          </a:p>
          <a:p>
            <a:pPr eaLnBrk="1" hangingPunct="1">
              <a:spcBef>
                <a:spcPct val="0"/>
              </a:spcBef>
              <a:spcAft>
                <a:spcPct val="0"/>
              </a:spcAft>
            </a:pPr>
            <a:r>
              <a:rPr lang="en-US" altLang="zh-CN" b="0" dirty="0">
                <a:solidFill>
                  <a:srgbClr val="D5352D"/>
                </a:solidFill>
                <a:latin typeface="字魂59号-创粗黑" pitchFamily="2" charset="-122"/>
                <a:ea typeface="字魂59号-创粗黑" pitchFamily="2" charset="-122"/>
              </a:rPr>
              <a:t>4</a:t>
            </a:r>
            <a:r>
              <a:rPr lang="zh-CN" altLang="en-US" b="0" dirty="0">
                <a:solidFill>
                  <a:srgbClr val="D5352D"/>
                </a:solidFill>
                <a:latin typeface="字魂59号-创粗黑" pitchFamily="2" charset="-122"/>
                <a:ea typeface="字魂59号-创粗黑" pitchFamily="2" charset="-122"/>
              </a:rPr>
              <a:t>、在仓库储存场所，设立标明化工产品性能及灭火方法的说明牌，库房储存场所，设置相应的通风、消防、防护等安全措施，在库房储存场所，设立明显的禁火安全标志。</a:t>
            </a:r>
            <a:endParaRPr lang="zh-CN" altLang="en-US" b="0" dirty="0">
              <a:solidFill>
                <a:srgbClr val="D5352D"/>
              </a:solidFill>
              <a:latin typeface="字魂59号-创粗黑" pitchFamily="2" charset="-122"/>
              <a:ea typeface="字魂59号-创粗黑" pitchFamily="2" charset="-122"/>
            </a:endParaRPr>
          </a:p>
          <a:p>
            <a:pPr eaLnBrk="1" hangingPunct="1">
              <a:spcBef>
                <a:spcPct val="0"/>
              </a:spcBef>
              <a:spcAft>
                <a:spcPct val="0"/>
              </a:spcAft>
            </a:pPr>
            <a:endParaRPr lang="zh-CN" altLang="en-US" dirty="0">
              <a:solidFill>
                <a:schemeClr val="tx1"/>
              </a:solidFill>
              <a:latin typeface="字魂59号-创粗黑" pitchFamily="2" charset="-122"/>
              <a:ea typeface="字魂59号-创粗黑" pitchFamily="2" charset="-122"/>
            </a:endParaRPr>
          </a:p>
          <a:p>
            <a:pPr eaLnBrk="1" hangingPunct="1">
              <a:spcBef>
                <a:spcPct val="0"/>
              </a:spcBef>
              <a:spcAft>
                <a:spcPct val="0"/>
              </a:spcAft>
            </a:pPr>
            <a:endParaRPr lang="en-US" altLang="zh-CN" dirty="0">
              <a:solidFill>
                <a:schemeClr val="tx1"/>
              </a:solidFill>
              <a:latin typeface="字魂59号-创粗黑" pitchFamily="2" charset="-122"/>
              <a:ea typeface="字魂59号-创粗黑" pitchFamily="2" charset="-122"/>
            </a:endParaRPr>
          </a:p>
        </p:txBody>
      </p:sp>
      <p:sp>
        <p:nvSpPr>
          <p:cNvPr id="23555" name="Rectangle 5"/>
          <p:cNvSpPr>
            <a:spLocks noChangeArrowheads="1"/>
          </p:cNvSpPr>
          <p:nvPr/>
        </p:nvSpPr>
        <p:spPr bwMode="auto">
          <a:xfrm>
            <a:off x="1765300" y="-3968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en-US" altLang="zh-CN" sz="4800" dirty="0">
                <a:solidFill>
                  <a:schemeClr val="bg1"/>
                </a:solidFill>
                <a:latin typeface="字魂59号-创粗黑" pitchFamily="2" charset="-122"/>
                <a:ea typeface="字魂59号-创粗黑" pitchFamily="2" charset="-122"/>
              </a:rPr>
              <a:t>  </a:t>
            </a:r>
            <a:r>
              <a:rPr lang="zh-CN" altLang="en-US" sz="4800" dirty="0">
                <a:solidFill>
                  <a:schemeClr val="bg1"/>
                </a:solidFill>
                <a:latin typeface="字魂59号-创粗黑" pitchFamily="2" charset="-122"/>
                <a:ea typeface="字魂59号-创粗黑" pitchFamily="2" charset="-122"/>
              </a:rPr>
              <a:t>危化品保管保养的安全管理</a:t>
            </a:r>
            <a:endParaRPr lang="zh-CN" altLang="en-US" sz="4800" dirty="0">
              <a:solidFill>
                <a:schemeClr val="bg1"/>
              </a:solidFill>
              <a:latin typeface="字魂59号-创粗黑" pitchFamily="2" charset="-122"/>
              <a:ea typeface="字魂59号-创粗黑" pitchFamily="2" charset="-122"/>
            </a:endParaRPr>
          </a:p>
        </p:txBody>
      </p:sp>
      <p:pic>
        <p:nvPicPr>
          <p:cNvPr id="3" name="图片 2"/>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191344" y="1975073"/>
            <a:ext cx="4065627" cy="38610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554"/>
                                        </p:tgtEl>
                                        <p:attrNameLst>
                                          <p:attrName>style.visibility</p:attrName>
                                        </p:attrNameLst>
                                      </p:cBhvr>
                                      <p:to>
                                        <p:strVal val="visible"/>
                                      </p:to>
                                    </p:set>
                                    <p:animEffect transition="in" filter="barn(inVertical)">
                                      <p:cBhvr>
                                        <p:cTn id="13"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07368" y="1143000"/>
            <a:ext cx="7704137"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eaLnBrk="1" hangingPunct="1">
              <a:spcBef>
                <a:spcPct val="0"/>
              </a:spcBef>
              <a:spcAft>
                <a:spcPct val="0"/>
              </a:spcAft>
            </a:pPr>
            <a:endParaRPr lang="en-US" altLang="zh-CN" b="0" dirty="0">
              <a:solidFill>
                <a:schemeClr val="tx1"/>
              </a:solidFill>
              <a:latin typeface="字魂59号-创粗黑" pitchFamily="2" charset="-122"/>
              <a:ea typeface="字魂59号-创粗黑" pitchFamily="2" charset="-122"/>
            </a:endParaRPr>
          </a:p>
          <a:p>
            <a:pPr eaLnBrk="1" hangingPunct="1">
              <a:spcBef>
                <a:spcPct val="0"/>
              </a:spcBef>
              <a:spcAft>
                <a:spcPct val="0"/>
              </a:spcAft>
            </a:pPr>
            <a:r>
              <a:rPr lang="en-US" altLang="zh-CN" b="0" dirty="0">
                <a:solidFill>
                  <a:schemeClr val="tx1"/>
                </a:solidFill>
                <a:latin typeface="字魂59号-创粗黑" pitchFamily="2" charset="-122"/>
                <a:ea typeface="字魂59号-创粗黑" pitchFamily="2" charset="-122"/>
              </a:rPr>
              <a:t>5</a:t>
            </a:r>
            <a:r>
              <a:rPr lang="zh-CN" altLang="en-US" b="0" dirty="0">
                <a:solidFill>
                  <a:schemeClr val="tx1"/>
                </a:solidFill>
                <a:latin typeface="字魂59号-创粗黑" pitchFamily="2" charset="-122"/>
                <a:ea typeface="字魂59号-创粗黑" pitchFamily="2" charset="-122"/>
              </a:rPr>
              <a:t>、化工产品入库后，应采取适当的养护措施，在储存期内，定期检查，发现其品质变化、包装破损、渗漏、短缺等，应及时处理。</a:t>
            </a:r>
            <a:endParaRPr lang="zh-CN" altLang="en-US" b="0" dirty="0">
              <a:solidFill>
                <a:schemeClr val="tx1"/>
              </a:solidFill>
              <a:latin typeface="字魂59号-创粗黑" pitchFamily="2" charset="-122"/>
              <a:ea typeface="字魂59号-创粗黑" pitchFamily="2" charset="-122"/>
            </a:endParaRPr>
          </a:p>
          <a:p>
            <a:pPr eaLnBrk="1" hangingPunct="1">
              <a:spcBef>
                <a:spcPct val="0"/>
              </a:spcBef>
              <a:spcAft>
                <a:spcPct val="0"/>
              </a:spcAft>
            </a:pPr>
            <a:endParaRPr lang="zh-CN" altLang="en-US" b="0" dirty="0">
              <a:solidFill>
                <a:schemeClr val="tx1"/>
              </a:solidFill>
              <a:latin typeface="字魂59号-创粗黑" pitchFamily="2" charset="-122"/>
              <a:ea typeface="字魂59号-创粗黑" pitchFamily="2" charset="-122"/>
            </a:endParaRPr>
          </a:p>
          <a:p>
            <a:pPr eaLnBrk="1" hangingPunct="1">
              <a:spcBef>
                <a:spcPct val="0"/>
              </a:spcBef>
              <a:spcAft>
                <a:spcPct val="0"/>
              </a:spcAft>
            </a:pPr>
            <a:r>
              <a:rPr lang="en-US" altLang="zh-CN" b="0" dirty="0">
                <a:solidFill>
                  <a:srgbClr val="D5352D"/>
                </a:solidFill>
                <a:latin typeface="字魂59号-创粗黑" pitchFamily="2" charset="-122"/>
                <a:ea typeface="字魂59号-创粗黑" pitchFamily="2" charset="-122"/>
              </a:rPr>
              <a:t>6</a:t>
            </a:r>
            <a:r>
              <a:rPr lang="zh-CN" altLang="en-US" b="0" dirty="0">
                <a:solidFill>
                  <a:srgbClr val="D5352D"/>
                </a:solidFill>
                <a:latin typeface="字魂59号-创粗黑" pitchFamily="2" charset="-122"/>
                <a:ea typeface="字魂59号-创粗黑" pitchFamily="2" charset="-122"/>
              </a:rPr>
              <a:t>、剧毒高危产品应双人双锁保管。保管人员在入库、发货时，对物品数量、包装进行认真检查，经检查无误后由发料人、领料人（或承运人）双方人员复核交接并在送（发）料清单上签字确认。</a:t>
            </a:r>
            <a:endParaRPr lang="zh-CN" altLang="en-US" b="0" dirty="0">
              <a:solidFill>
                <a:srgbClr val="D5352D"/>
              </a:solidFill>
              <a:latin typeface="字魂59号-创粗黑" pitchFamily="2" charset="-122"/>
              <a:ea typeface="字魂59号-创粗黑" pitchFamily="2" charset="-122"/>
            </a:endParaRPr>
          </a:p>
          <a:p>
            <a:pPr eaLnBrk="1" hangingPunct="1">
              <a:spcBef>
                <a:spcPct val="0"/>
              </a:spcBef>
              <a:spcAft>
                <a:spcPct val="0"/>
              </a:spcAft>
            </a:pPr>
            <a:endParaRPr lang="zh-CN" altLang="en-US" b="0" dirty="0">
              <a:solidFill>
                <a:srgbClr val="0000FF"/>
              </a:solidFill>
              <a:latin typeface="字魂59号-创粗黑" pitchFamily="2" charset="-122"/>
              <a:ea typeface="字魂59号-创粗黑" pitchFamily="2" charset="-122"/>
            </a:endParaRPr>
          </a:p>
          <a:p>
            <a:pPr eaLnBrk="1" hangingPunct="1">
              <a:spcBef>
                <a:spcPct val="0"/>
              </a:spcBef>
              <a:spcAft>
                <a:spcPct val="0"/>
              </a:spcAft>
            </a:pPr>
            <a:r>
              <a:rPr lang="en-US" altLang="zh-CN" b="0" dirty="0">
                <a:solidFill>
                  <a:schemeClr val="tx1"/>
                </a:solidFill>
                <a:latin typeface="字魂59号-创粗黑" pitchFamily="2" charset="-122"/>
                <a:ea typeface="字魂59号-创粗黑" pitchFamily="2" charset="-122"/>
              </a:rPr>
              <a:t>7</a:t>
            </a:r>
            <a:r>
              <a:rPr lang="zh-CN" altLang="en-US" b="0" dirty="0">
                <a:solidFill>
                  <a:schemeClr val="tx1"/>
                </a:solidFill>
                <a:latin typeface="字魂59号-创粗黑" pitchFamily="2" charset="-122"/>
                <a:ea typeface="字魂59号-创粗黑" pitchFamily="2" charset="-122"/>
              </a:rPr>
              <a:t>、储存危险化学品的建筑物，必须确保人员安全疏散和防火间距，通排风系统完备。管理人员必须配备可靠的个人安全防护用品。库房温度、湿度应严格控制、经常检查，发现变化及时调整。</a:t>
            </a:r>
            <a:endParaRPr lang="zh-CN" altLang="en-US" b="0" dirty="0">
              <a:solidFill>
                <a:schemeClr val="tx1"/>
              </a:solidFill>
              <a:latin typeface="字魂59号-创粗黑" pitchFamily="2" charset="-122"/>
              <a:ea typeface="字魂59号-创粗黑" pitchFamily="2" charset="-122"/>
            </a:endParaRPr>
          </a:p>
          <a:p>
            <a:pPr eaLnBrk="1" hangingPunct="1">
              <a:spcBef>
                <a:spcPct val="0"/>
              </a:spcBef>
              <a:spcAft>
                <a:spcPct val="0"/>
              </a:spcAft>
            </a:pPr>
            <a:endParaRPr lang="zh-CN" altLang="en-US" b="0" dirty="0">
              <a:solidFill>
                <a:schemeClr val="tx1"/>
              </a:solidFill>
              <a:latin typeface="字魂59号-创粗黑" pitchFamily="2" charset="-122"/>
              <a:ea typeface="字魂59号-创粗黑" pitchFamily="2" charset="-122"/>
            </a:endParaRPr>
          </a:p>
          <a:p>
            <a:pPr eaLnBrk="1" hangingPunct="1">
              <a:spcBef>
                <a:spcPct val="0"/>
              </a:spcBef>
              <a:spcAft>
                <a:spcPct val="0"/>
              </a:spcAft>
            </a:pPr>
            <a:r>
              <a:rPr lang="en-US" altLang="zh-CN" b="0" dirty="0">
                <a:solidFill>
                  <a:srgbClr val="D5352D"/>
                </a:solidFill>
                <a:latin typeface="字魂59号-创粗黑" pitchFamily="2" charset="-122"/>
                <a:ea typeface="字魂59号-创粗黑" pitchFamily="2" charset="-122"/>
              </a:rPr>
              <a:t>8</a:t>
            </a:r>
            <a:r>
              <a:rPr lang="zh-CN" altLang="en-US" b="0" dirty="0">
                <a:solidFill>
                  <a:srgbClr val="D5352D"/>
                </a:solidFill>
                <a:latin typeface="字魂59号-创粗黑" pitchFamily="2" charset="-122"/>
                <a:ea typeface="字魂59号-创粗黑" pitchFamily="2" charset="-122"/>
              </a:rPr>
              <a:t>、储存化工产品的场所、区域内严禁烟火。</a:t>
            </a:r>
            <a:endParaRPr lang="zh-CN" altLang="en-US" b="0" dirty="0">
              <a:solidFill>
                <a:srgbClr val="D5352D"/>
              </a:solidFill>
              <a:latin typeface="字魂59号-创粗黑" pitchFamily="2" charset="-122"/>
              <a:ea typeface="字魂59号-创粗黑" pitchFamily="2" charset="-122"/>
            </a:endParaRPr>
          </a:p>
          <a:p>
            <a:pPr eaLnBrk="1" hangingPunct="1">
              <a:spcBef>
                <a:spcPct val="0"/>
              </a:spcBef>
              <a:spcAft>
                <a:spcPct val="0"/>
              </a:spcAft>
            </a:pPr>
            <a:endParaRPr lang="zh-CN" altLang="en-US" b="0" dirty="0">
              <a:solidFill>
                <a:srgbClr val="0000FF"/>
              </a:solidFill>
              <a:latin typeface="字魂59号-创粗黑" pitchFamily="2" charset="-122"/>
              <a:ea typeface="字魂59号-创粗黑" pitchFamily="2" charset="-122"/>
            </a:endParaRPr>
          </a:p>
          <a:p>
            <a:pPr eaLnBrk="1" hangingPunct="1">
              <a:spcBef>
                <a:spcPct val="0"/>
              </a:spcBef>
              <a:spcAft>
                <a:spcPct val="0"/>
              </a:spcAft>
            </a:pPr>
            <a:r>
              <a:rPr lang="en-US" altLang="zh-CN" b="0" dirty="0">
                <a:solidFill>
                  <a:schemeClr val="tx1"/>
                </a:solidFill>
                <a:latin typeface="字魂59号-创粗黑" pitchFamily="2" charset="-122"/>
                <a:ea typeface="字魂59号-创粗黑" pitchFamily="2" charset="-122"/>
              </a:rPr>
              <a:t>9</a:t>
            </a:r>
            <a:r>
              <a:rPr lang="zh-CN" altLang="en-US" b="0" dirty="0">
                <a:solidFill>
                  <a:schemeClr val="tx1"/>
                </a:solidFill>
                <a:latin typeface="字魂59号-创粗黑" pitchFamily="2" charset="-122"/>
                <a:ea typeface="字魂59号-创粗黑" pitchFamily="2" charset="-122"/>
              </a:rPr>
              <a:t>、装卸、搬运化工产品物资时应做到轻装、轻卸，严禁摔、碰、撞、击、拖拉、倾倒和滚动。</a:t>
            </a:r>
            <a:endParaRPr lang="zh-CN" altLang="en-US" b="0" dirty="0">
              <a:solidFill>
                <a:schemeClr val="tx1"/>
              </a:solidFill>
              <a:latin typeface="字魂59号-创粗黑" pitchFamily="2" charset="-122"/>
              <a:ea typeface="字魂59号-创粗黑" pitchFamily="2" charset="-122"/>
            </a:endParaRPr>
          </a:p>
          <a:p>
            <a:pPr eaLnBrk="1" hangingPunct="1">
              <a:spcBef>
                <a:spcPct val="0"/>
              </a:spcBef>
              <a:spcAft>
                <a:spcPct val="0"/>
              </a:spcAft>
            </a:pPr>
            <a:endParaRPr lang="zh-CN" altLang="en-US" dirty="0">
              <a:solidFill>
                <a:schemeClr val="tx1"/>
              </a:solidFill>
              <a:latin typeface="字魂59号-创粗黑" pitchFamily="2" charset="-122"/>
              <a:ea typeface="字魂59号-创粗黑" pitchFamily="2" charset="-122"/>
            </a:endParaRPr>
          </a:p>
          <a:p>
            <a:pPr eaLnBrk="1" hangingPunct="1">
              <a:spcBef>
                <a:spcPct val="0"/>
              </a:spcBef>
              <a:spcAft>
                <a:spcPct val="0"/>
              </a:spcAft>
            </a:pPr>
            <a:endParaRPr lang="en-US" altLang="zh-CN" dirty="0">
              <a:solidFill>
                <a:schemeClr val="tx1"/>
              </a:solidFill>
              <a:latin typeface="字魂59号-创粗黑" pitchFamily="2" charset="-122"/>
              <a:ea typeface="字魂59号-创粗黑" pitchFamily="2" charset="-122"/>
            </a:endParaRPr>
          </a:p>
        </p:txBody>
      </p:sp>
      <p:sp>
        <p:nvSpPr>
          <p:cNvPr id="24579" name="Rectangle 3"/>
          <p:cNvSpPr>
            <a:spLocks noChangeArrowheads="1"/>
          </p:cNvSpPr>
          <p:nvPr/>
        </p:nvSpPr>
        <p:spPr bwMode="auto">
          <a:xfrm>
            <a:off x="1703512" y="0"/>
            <a:ext cx="938237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dirty="0">
                <a:solidFill>
                  <a:schemeClr val="bg1"/>
                </a:solidFill>
                <a:latin typeface="字魂59号-创粗黑" pitchFamily="2" charset="-122"/>
                <a:ea typeface="字魂59号-创粗黑" pitchFamily="2" charset="-122"/>
              </a:rPr>
              <a:t>危化品保管保养的安全管理</a:t>
            </a:r>
            <a:r>
              <a:rPr lang="zh-CN" altLang="en-US" sz="4000" dirty="0">
                <a:solidFill>
                  <a:schemeClr val="bg1"/>
                </a:solidFill>
                <a:latin typeface="字魂59号-创粗黑" pitchFamily="2" charset="-122"/>
                <a:ea typeface="字魂59号-创粗黑" pitchFamily="2" charset="-122"/>
              </a:rPr>
              <a:t>（续）</a:t>
            </a:r>
            <a:endParaRPr lang="zh-CN" altLang="en-US" sz="4000" dirty="0">
              <a:solidFill>
                <a:schemeClr val="bg1"/>
              </a:solidFill>
              <a:latin typeface="字魂59号-创粗黑" pitchFamily="2" charset="-122"/>
              <a:ea typeface="字魂59号-创粗黑" pitchFamily="2" charset="-122"/>
            </a:endParaRPr>
          </a:p>
        </p:txBody>
      </p:sp>
      <p:pic>
        <p:nvPicPr>
          <p:cNvPr id="3" name="图片 2"/>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8256240" y="1628800"/>
            <a:ext cx="3672408" cy="39370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wipe(down)">
                                      <p:cBhvr>
                                        <p:cTn id="7" dur="500"/>
                                        <p:tgtEl>
                                          <p:spTgt spid="245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578"/>
                                        </p:tgtEl>
                                        <p:attrNameLst>
                                          <p:attrName>style.visibility</p:attrName>
                                        </p:attrNameLst>
                                      </p:cBhvr>
                                      <p:to>
                                        <p:strVal val="visible"/>
                                      </p:to>
                                    </p:set>
                                    <p:animEffect transition="in" filter="wipe(down)">
                                      <p:cBhvr>
                                        <p:cTn id="10" dur="500"/>
                                        <p:tgtEl>
                                          <p:spTgt spid="24578"/>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Grp="1" noChangeArrowheads="1"/>
          </p:cNvSpPr>
          <p:nvPr>
            <p:ph type="body" idx="1"/>
          </p:nvPr>
        </p:nvSpPr>
        <p:spPr>
          <a:xfrm>
            <a:off x="5015880" y="1628800"/>
            <a:ext cx="6612359" cy="4537075"/>
          </a:xfrm>
          <a:noFill/>
        </p:spPr>
        <p:txBody>
          <a:bodyPr/>
          <a:lstStyle/>
          <a:p>
            <a:pPr eaLnBrk="1" hangingPunct="1"/>
            <a:r>
              <a:rPr lang="en-US" altLang="zh-CN" b="0" dirty="0">
                <a:solidFill>
                  <a:srgbClr val="D5352D"/>
                </a:solidFill>
                <a:latin typeface="字魂59号-创粗黑" pitchFamily="2" charset="-122"/>
              </a:rPr>
              <a:t>10</a:t>
            </a:r>
            <a:r>
              <a:rPr lang="zh-CN" altLang="en-US" b="0" dirty="0">
                <a:solidFill>
                  <a:srgbClr val="D5352D"/>
                </a:solidFill>
                <a:latin typeface="字魂59号-创粗黑" pitchFamily="2" charset="-122"/>
              </a:rPr>
              <a:t>、从事化工产品物资保管保养及相关作业的人员，必须熟悉在紧急情况下的应急处理和自救互救的知识和技能。</a:t>
            </a:r>
            <a:endParaRPr lang="zh-CN" altLang="en-US" b="0" dirty="0">
              <a:solidFill>
                <a:srgbClr val="D5352D"/>
              </a:solidFill>
              <a:latin typeface="字魂59号-创粗黑" pitchFamily="2" charset="-122"/>
            </a:endParaRPr>
          </a:p>
          <a:p>
            <a:pPr eaLnBrk="1" hangingPunct="1"/>
            <a:r>
              <a:rPr lang="en-US" altLang="zh-CN" b="0" dirty="0">
                <a:solidFill>
                  <a:schemeClr val="tx1"/>
                </a:solidFill>
                <a:latin typeface="字魂59号-创粗黑" pitchFamily="2" charset="-122"/>
              </a:rPr>
              <a:t>11</a:t>
            </a:r>
            <a:r>
              <a:rPr lang="zh-CN" altLang="en-US" b="0" dirty="0">
                <a:solidFill>
                  <a:schemeClr val="tx1"/>
                </a:solidFill>
                <a:latin typeface="字魂59号-创粗黑" pitchFamily="2" charset="-122"/>
              </a:rPr>
              <a:t>、对产生严重职业病危害的化工产品作业场所，应当在其醒目位置，设置警示标识和中文警示说明。警示说明应当载明产生职业病危害的种类、后果、预防以及应急救治措施等内容。</a:t>
            </a:r>
            <a:endParaRPr lang="zh-CN" altLang="en-US" b="0" dirty="0">
              <a:solidFill>
                <a:schemeClr val="tx1"/>
              </a:solidFill>
              <a:latin typeface="字魂59号-创粗黑" pitchFamily="2" charset="-122"/>
            </a:endParaRPr>
          </a:p>
          <a:p>
            <a:pPr eaLnBrk="1" hangingPunct="1"/>
            <a:r>
              <a:rPr lang="en-US" altLang="zh-CN" b="0" dirty="0">
                <a:solidFill>
                  <a:srgbClr val="D5352D"/>
                </a:solidFill>
                <a:latin typeface="字魂59号-创粗黑" pitchFamily="2" charset="-122"/>
              </a:rPr>
              <a:t>12</a:t>
            </a:r>
            <a:r>
              <a:rPr lang="zh-CN" altLang="en-US" b="0" dirty="0">
                <a:solidFill>
                  <a:srgbClr val="D5352D"/>
                </a:solidFill>
                <a:latin typeface="字魂59号-创粗黑" pitchFamily="2" charset="-122"/>
              </a:rPr>
              <a:t>、对可能发生急性职业损伤的化工产品作业场所，配置现场急救用品、冲洗设备、应急撤离通道。</a:t>
            </a:r>
            <a:endParaRPr lang="zh-CN" altLang="en-US" b="0" dirty="0">
              <a:solidFill>
                <a:srgbClr val="D5352D"/>
              </a:solidFill>
              <a:latin typeface="字魂59号-创粗黑" pitchFamily="2" charset="-122"/>
            </a:endParaRPr>
          </a:p>
          <a:p>
            <a:pPr eaLnBrk="1" hangingPunct="1"/>
            <a:r>
              <a:rPr lang="en-US" altLang="zh-CN" b="0" dirty="0">
                <a:solidFill>
                  <a:schemeClr val="tx1"/>
                </a:solidFill>
                <a:latin typeface="字魂59号-创粗黑" pitchFamily="2" charset="-122"/>
              </a:rPr>
              <a:t>13</a:t>
            </a:r>
            <a:r>
              <a:rPr lang="zh-CN" altLang="en-US" b="0" dirty="0">
                <a:solidFill>
                  <a:schemeClr val="tx1"/>
                </a:solidFill>
                <a:latin typeface="字魂59号-创粗黑" pitchFamily="2" charset="-122"/>
              </a:rPr>
              <a:t>、对可能发生职业损伤的化工产品作业场所的作业人员，应当组织上岗前、在岗期间和离岗时的职业健康检查，并将检查结果如实告知作业人员。</a:t>
            </a:r>
            <a:endParaRPr lang="zh-CN" altLang="en-US" b="0" dirty="0">
              <a:solidFill>
                <a:schemeClr val="tx1"/>
              </a:solidFill>
              <a:latin typeface="字魂59号-创粗黑" pitchFamily="2" charset="-122"/>
            </a:endParaRPr>
          </a:p>
          <a:p>
            <a:pPr eaLnBrk="1" hangingPunct="1"/>
            <a:endParaRPr lang="en-US" altLang="zh-CN" dirty="0">
              <a:solidFill>
                <a:schemeClr val="tx1"/>
              </a:solidFill>
              <a:latin typeface="字魂59号-创粗黑" pitchFamily="2" charset="-122"/>
            </a:endParaRPr>
          </a:p>
        </p:txBody>
      </p:sp>
      <p:sp>
        <p:nvSpPr>
          <p:cNvPr id="25603" name="Rectangle 11"/>
          <p:cNvSpPr>
            <a:spLocks noChangeArrowheads="1"/>
          </p:cNvSpPr>
          <p:nvPr/>
        </p:nvSpPr>
        <p:spPr bwMode="auto">
          <a:xfrm>
            <a:off x="1728850" y="0"/>
            <a:ext cx="87343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dirty="0">
                <a:solidFill>
                  <a:schemeClr val="bg1"/>
                </a:solidFill>
                <a:latin typeface="字魂59号-创粗黑" pitchFamily="2" charset="-122"/>
                <a:ea typeface="字魂59号-创粗黑" pitchFamily="2" charset="-122"/>
              </a:rPr>
              <a:t>危化品保管保养的安全管理</a:t>
            </a:r>
            <a:r>
              <a:rPr lang="zh-CN" altLang="en-US" sz="4000" dirty="0">
                <a:solidFill>
                  <a:schemeClr val="bg1"/>
                </a:solidFill>
                <a:latin typeface="字魂59号-创粗黑" pitchFamily="2" charset="-122"/>
                <a:ea typeface="字魂59号-创粗黑" pitchFamily="2" charset="-122"/>
              </a:rPr>
              <a:t>（续）</a:t>
            </a:r>
            <a:endParaRPr lang="zh-CN" altLang="en-US" sz="4000" dirty="0">
              <a:solidFill>
                <a:schemeClr val="bg1"/>
              </a:solidFill>
              <a:latin typeface="字魂59号-创粗黑" pitchFamily="2" charset="-122"/>
              <a:ea typeface="字魂59号-创粗黑" pitchFamily="2"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0704" y="700071"/>
            <a:ext cx="5807968" cy="58079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circle(in)">
                                      <p:cBhvr>
                                        <p:cTn id="7" dur="2000"/>
                                        <p:tgtEl>
                                          <p:spTgt spid="2560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602">
                                            <p:txEl>
                                              <p:pRg st="0" end="0"/>
                                            </p:txEl>
                                          </p:spTgt>
                                        </p:tgtEl>
                                        <p:attrNameLst>
                                          <p:attrName>style.visibility</p:attrName>
                                        </p:attrNameLst>
                                      </p:cBhvr>
                                      <p:to>
                                        <p:strVal val="visible"/>
                                      </p:to>
                                    </p:set>
                                    <p:animEffect transition="in" filter="circle(in)">
                                      <p:cBhvr>
                                        <p:cTn id="10" dur="2000"/>
                                        <p:tgtEl>
                                          <p:spTgt spid="2560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5602">
                                            <p:txEl>
                                              <p:pRg st="1" end="1"/>
                                            </p:txEl>
                                          </p:spTgt>
                                        </p:tgtEl>
                                        <p:attrNameLst>
                                          <p:attrName>style.visibility</p:attrName>
                                        </p:attrNameLst>
                                      </p:cBhvr>
                                      <p:to>
                                        <p:strVal val="visible"/>
                                      </p:to>
                                    </p:set>
                                    <p:animEffect transition="in" filter="circle(in)">
                                      <p:cBhvr>
                                        <p:cTn id="15" dur="2000"/>
                                        <p:tgtEl>
                                          <p:spTgt spid="2560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5602">
                                            <p:txEl>
                                              <p:pRg st="2" end="2"/>
                                            </p:txEl>
                                          </p:spTgt>
                                        </p:tgtEl>
                                        <p:attrNameLst>
                                          <p:attrName>style.visibility</p:attrName>
                                        </p:attrNameLst>
                                      </p:cBhvr>
                                      <p:to>
                                        <p:strVal val="visible"/>
                                      </p:to>
                                    </p:set>
                                    <p:animEffect transition="in" filter="circle(in)">
                                      <p:cBhvr>
                                        <p:cTn id="20" dur="2000"/>
                                        <p:tgtEl>
                                          <p:spTgt spid="2560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5602">
                                            <p:txEl>
                                              <p:pRg st="3" end="3"/>
                                            </p:txEl>
                                          </p:spTgt>
                                        </p:tgtEl>
                                        <p:attrNameLst>
                                          <p:attrName>style.visibility</p:attrName>
                                        </p:attrNameLst>
                                      </p:cBhvr>
                                      <p:to>
                                        <p:strVal val="visible"/>
                                      </p:to>
                                    </p:set>
                                    <p:animEffect transition="in" filter="circle(in)">
                                      <p:cBhvr>
                                        <p:cTn id="25" dur="2000"/>
                                        <p:tgtEl>
                                          <p:spTgt spid="256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P spid="256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title"/>
          </p:nvPr>
        </p:nvSpPr>
        <p:spPr>
          <a:xfrm>
            <a:off x="1847528" y="54967"/>
            <a:ext cx="8229600" cy="1143000"/>
          </a:xfrm>
          <a:noFill/>
        </p:spPr>
        <p:txBody>
          <a:bodyPr/>
          <a:lstStyle/>
          <a:p>
            <a:pPr algn="ctr" eaLnBrk="1" hangingPunct="1"/>
            <a:r>
              <a:rPr lang="zh-CN" altLang="en-US" sz="4800" b="0" dirty="0">
                <a:solidFill>
                  <a:schemeClr val="bg1"/>
                </a:solidFill>
              </a:rPr>
              <a:t>危化品发放配送的安全管理</a:t>
            </a:r>
            <a:endParaRPr lang="zh-CN" altLang="en-US" sz="4800" b="0" dirty="0">
              <a:solidFill>
                <a:schemeClr val="bg1"/>
              </a:solidFill>
            </a:endParaRPr>
          </a:p>
        </p:txBody>
      </p:sp>
      <p:sp>
        <p:nvSpPr>
          <p:cNvPr id="26627" name="Rectangle 7"/>
          <p:cNvSpPr>
            <a:spLocks noGrp="1" noChangeArrowheads="1"/>
          </p:cNvSpPr>
          <p:nvPr>
            <p:ph type="body" idx="1"/>
          </p:nvPr>
        </p:nvSpPr>
        <p:spPr>
          <a:xfrm>
            <a:off x="839416" y="1690005"/>
            <a:ext cx="7416824" cy="4530725"/>
          </a:xfrm>
          <a:noFill/>
        </p:spPr>
        <p:txBody>
          <a:bodyPr/>
          <a:lstStyle/>
          <a:p>
            <a:pPr eaLnBrk="1" hangingPunct="1"/>
            <a:r>
              <a:rPr lang="en-US" altLang="zh-CN" sz="1800" b="0" dirty="0">
                <a:solidFill>
                  <a:schemeClr val="tx1"/>
                </a:solidFill>
                <a:latin typeface="字魂59号-创粗黑" pitchFamily="2" charset="-122"/>
              </a:rPr>
              <a:t>1</a:t>
            </a:r>
            <a:r>
              <a:rPr lang="zh-CN" altLang="en-US" sz="1800" b="0" dirty="0">
                <a:solidFill>
                  <a:schemeClr val="tx1"/>
                </a:solidFill>
                <a:latin typeface="字魂59号-创粗黑" pitchFamily="2" charset="-122"/>
              </a:rPr>
              <a:t>、不得用同一车辆运输性能相互抵触的化工产品。 </a:t>
            </a:r>
            <a:endParaRPr lang="zh-CN" altLang="en-US" sz="1800" b="0" dirty="0">
              <a:solidFill>
                <a:schemeClr val="tx1"/>
              </a:solidFill>
              <a:latin typeface="字魂59号-创粗黑" pitchFamily="2" charset="-122"/>
            </a:endParaRPr>
          </a:p>
          <a:p>
            <a:pPr eaLnBrk="1" hangingPunct="1"/>
            <a:r>
              <a:rPr lang="en-US" altLang="zh-CN" sz="1800" b="0" dirty="0">
                <a:solidFill>
                  <a:srgbClr val="D5352D"/>
                </a:solidFill>
                <a:latin typeface="字魂59号-创粗黑" pitchFamily="2" charset="-122"/>
              </a:rPr>
              <a:t>2</a:t>
            </a:r>
            <a:r>
              <a:rPr lang="zh-CN" altLang="en-US" sz="1800" b="0" dirty="0">
                <a:solidFill>
                  <a:srgbClr val="D5352D"/>
                </a:solidFill>
                <a:latin typeface="字魂59号-创粗黑" pitchFamily="2" charset="-122"/>
              </a:rPr>
              <a:t>、严格按照“先进先出”的原则出库。 </a:t>
            </a:r>
            <a:endParaRPr lang="zh-CN" altLang="en-US" sz="1800" b="0" dirty="0">
              <a:solidFill>
                <a:srgbClr val="D5352D"/>
              </a:solidFill>
              <a:latin typeface="字魂59号-创粗黑" pitchFamily="2" charset="-122"/>
            </a:endParaRPr>
          </a:p>
          <a:p>
            <a:pPr eaLnBrk="1" hangingPunct="1"/>
            <a:r>
              <a:rPr lang="en-US" altLang="zh-CN" sz="1800" b="0" dirty="0">
                <a:solidFill>
                  <a:schemeClr val="tx1"/>
                </a:solidFill>
                <a:latin typeface="字魂59号-创粗黑" pitchFamily="2" charset="-122"/>
              </a:rPr>
              <a:t>3</a:t>
            </a:r>
            <a:r>
              <a:rPr lang="zh-CN" altLang="en-US" sz="1800" b="0" dirty="0">
                <a:solidFill>
                  <a:schemeClr val="tx1"/>
                </a:solidFill>
                <a:latin typeface="字魂59号-创粗黑" pitchFamily="2" charset="-122"/>
              </a:rPr>
              <a:t>、装卸作业完毕后，做到工完、料净、场地清。 </a:t>
            </a:r>
            <a:endParaRPr lang="zh-CN" altLang="en-US" sz="1800" b="0" dirty="0">
              <a:solidFill>
                <a:schemeClr val="tx1"/>
              </a:solidFill>
              <a:latin typeface="字魂59号-创粗黑" pitchFamily="2" charset="-122"/>
            </a:endParaRPr>
          </a:p>
          <a:p>
            <a:pPr eaLnBrk="1" hangingPunct="1"/>
            <a:r>
              <a:rPr lang="en-US" altLang="zh-CN" sz="1800" b="0" dirty="0">
                <a:solidFill>
                  <a:srgbClr val="D5352D"/>
                </a:solidFill>
                <a:latin typeface="字魂59号-创粗黑" pitchFamily="2" charset="-122"/>
              </a:rPr>
              <a:t>4</a:t>
            </a:r>
            <a:r>
              <a:rPr lang="zh-CN" altLang="en-US" sz="1800" b="0" dirty="0">
                <a:solidFill>
                  <a:srgbClr val="D5352D"/>
                </a:solidFill>
                <a:latin typeface="字魂59号-创粗黑" pitchFamily="2" charset="-122"/>
              </a:rPr>
              <a:t>、保管员应将“一书一签”的名称写在“物资调拨单”领料单位留存联的备注栏内，并亲手将“一书一签”交给驾驶人员，驾驶人员详细阅读完“一书一签”后，方可出发。“一书一签”应随货同行。 </a:t>
            </a:r>
            <a:endParaRPr lang="zh-CN" altLang="en-US" sz="1800" b="0" dirty="0">
              <a:solidFill>
                <a:srgbClr val="D5352D"/>
              </a:solidFill>
              <a:latin typeface="字魂59号-创粗黑" pitchFamily="2" charset="-122"/>
            </a:endParaRPr>
          </a:p>
          <a:p>
            <a:pPr eaLnBrk="1" hangingPunct="1"/>
            <a:r>
              <a:rPr lang="en-US" altLang="zh-CN" sz="1800" b="0" dirty="0">
                <a:solidFill>
                  <a:schemeClr val="tx1"/>
                </a:solidFill>
                <a:latin typeface="字魂59号-创粗黑" pitchFamily="2" charset="-122"/>
              </a:rPr>
              <a:t>5</a:t>
            </a:r>
            <a:r>
              <a:rPr lang="zh-CN" altLang="en-US" sz="1800" b="0" dirty="0">
                <a:solidFill>
                  <a:schemeClr val="tx1"/>
                </a:solidFill>
                <a:latin typeface="字魂59号-创粗黑" pitchFamily="2" charset="-122"/>
              </a:rPr>
              <a:t>、对标识困难的罐车装产品出库时</a:t>
            </a:r>
            <a:r>
              <a:rPr lang="en-US" altLang="zh-CN" sz="1800" b="0" dirty="0">
                <a:solidFill>
                  <a:schemeClr val="tx1"/>
                </a:solidFill>
                <a:latin typeface="字魂59号-创粗黑" pitchFamily="2" charset="-122"/>
              </a:rPr>
              <a:t>,</a:t>
            </a:r>
            <a:r>
              <a:rPr lang="zh-CN" altLang="en-US" sz="1800" b="0" dirty="0">
                <a:solidFill>
                  <a:schemeClr val="tx1"/>
                </a:solidFill>
                <a:latin typeface="字魂59号-创粗黑" pitchFamily="2" charset="-122"/>
              </a:rPr>
              <a:t>可以不进行产品标识 、产品名称、生产单位、生产日期、产品标准，但应有相应的检验报告等证实性材料随货同行。 </a:t>
            </a:r>
            <a:endParaRPr lang="zh-CN" altLang="en-US" sz="1800" b="0" dirty="0">
              <a:solidFill>
                <a:schemeClr val="tx1"/>
              </a:solidFill>
              <a:latin typeface="字魂59号-创粗黑" pitchFamily="2" charset="-122"/>
            </a:endParaRPr>
          </a:p>
          <a:p>
            <a:pPr eaLnBrk="1" hangingPunct="1"/>
            <a:r>
              <a:rPr lang="en-US" altLang="zh-CN" sz="1800" b="0" dirty="0">
                <a:solidFill>
                  <a:srgbClr val="D5352D"/>
                </a:solidFill>
                <a:latin typeface="字魂59号-创粗黑" pitchFamily="2" charset="-122"/>
              </a:rPr>
              <a:t>6</a:t>
            </a:r>
            <a:r>
              <a:rPr lang="zh-CN" altLang="en-US" sz="1800" b="0" dirty="0">
                <a:solidFill>
                  <a:srgbClr val="D5352D"/>
                </a:solidFill>
                <a:latin typeface="字魂59号-创粗黑" pitchFamily="2" charset="-122"/>
              </a:rPr>
              <a:t>、用于运输危险化学品的槽罐及容器必须由专业定点生产企业生产，并经检测</a:t>
            </a:r>
            <a:r>
              <a:rPr lang="zh-CN" altLang="en-US" sz="1800" b="0">
                <a:solidFill>
                  <a:srgbClr val="D5352D"/>
                </a:solidFill>
                <a:latin typeface="字魂59号-创粗黑" pitchFamily="2" charset="-122"/>
              </a:rPr>
              <a:t>、</a:t>
            </a:r>
            <a:r>
              <a:rPr lang="zh-CN" altLang="en-US" sz="1800" b="0" smtClean="0">
                <a:solidFill>
                  <a:srgbClr val="D5352D"/>
                </a:solidFill>
                <a:latin typeface="字魂59号-创粗黑" pitchFamily="2" charset="-122"/>
              </a:rPr>
              <a:t>检验合格</a:t>
            </a:r>
            <a:r>
              <a:rPr lang="zh-CN" altLang="en-US" sz="1800" b="0" dirty="0">
                <a:solidFill>
                  <a:srgbClr val="D5352D"/>
                </a:solidFill>
                <a:latin typeface="字魂59号-创粗黑" pitchFamily="2" charset="-122"/>
              </a:rPr>
              <a:t>后方准使用，运输危险化学品，必须配备必要的防护用品和应急处理器材。运载化学易燃易爆品的运输工具要有明显的标志，要配备相应的消防设备。</a:t>
            </a:r>
            <a:endParaRPr lang="zh-CN" altLang="en-US" sz="1800" b="0" dirty="0">
              <a:solidFill>
                <a:srgbClr val="D5352D"/>
              </a:solidFill>
              <a:latin typeface="字魂59号-创粗黑" pitchFamily="2"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56240" y="1423578"/>
            <a:ext cx="2671329" cy="47971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500"/>
                                        <p:tgtEl>
                                          <p:spTgt spid="266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627">
                                            <p:txEl>
                                              <p:pRg st="0" end="0"/>
                                            </p:txEl>
                                          </p:spTgt>
                                        </p:tgtEl>
                                        <p:attrNameLst>
                                          <p:attrName>style.visibility</p:attrName>
                                        </p:attrNameLst>
                                      </p:cBhvr>
                                      <p:to>
                                        <p:strVal val="visible"/>
                                      </p:to>
                                    </p:set>
                                    <p:animEffect transition="in" filter="wipe(down)">
                                      <p:cBhvr>
                                        <p:cTn id="10" dur="500"/>
                                        <p:tgtEl>
                                          <p:spTgt spid="266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627">
                                            <p:txEl>
                                              <p:pRg st="1" end="1"/>
                                            </p:txEl>
                                          </p:spTgt>
                                        </p:tgtEl>
                                        <p:attrNameLst>
                                          <p:attrName>style.visibility</p:attrName>
                                        </p:attrNameLst>
                                      </p:cBhvr>
                                      <p:to>
                                        <p:strVal val="visible"/>
                                      </p:to>
                                    </p:set>
                                    <p:animEffect transition="in" filter="wipe(down)">
                                      <p:cBhvr>
                                        <p:cTn id="15" dur="500"/>
                                        <p:tgtEl>
                                          <p:spTgt spid="2662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627">
                                            <p:txEl>
                                              <p:pRg st="2" end="2"/>
                                            </p:txEl>
                                          </p:spTgt>
                                        </p:tgtEl>
                                        <p:attrNameLst>
                                          <p:attrName>style.visibility</p:attrName>
                                        </p:attrNameLst>
                                      </p:cBhvr>
                                      <p:to>
                                        <p:strVal val="visible"/>
                                      </p:to>
                                    </p:set>
                                    <p:animEffect transition="in" filter="wipe(down)">
                                      <p:cBhvr>
                                        <p:cTn id="20" dur="500"/>
                                        <p:tgtEl>
                                          <p:spTgt spid="2662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Effect transition="in" filter="wipe(down)">
                                      <p:cBhvr>
                                        <p:cTn id="25" dur="500"/>
                                        <p:tgtEl>
                                          <p:spTgt spid="2662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6627">
                                            <p:txEl>
                                              <p:pRg st="4" end="4"/>
                                            </p:txEl>
                                          </p:spTgt>
                                        </p:tgtEl>
                                        <p:attrNameLst>
                                          <p:attrName>style.visibility</p:attrName>
                                        </p:attrNameLst>
                                      </p:cBhvr>
                                      <p:to>
                                        <p:strVal val="visible"/>
                                      </p:to>
                                    </p:set>
                                    <p:animEffect transition="in" filter="wipe(down)">
                                      <p:cBhvr>
                                        <p:cTn id="30" dur="500"/>
                                        <p:tgtEl>
                                          <p:spTgt spid="2662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627">
                                            <p:txEl>
                                              <p:pRg st="5" end="5"/>
                                            </p:txEl>
                                          </p:spTgt>
                                        </p:tgtEl>
                                        <p:attrNameLst>
                                          <p:attrName>style.visibility</p:attrName>
                                        </p:attrNameLst>
                                      </p:cBhvr>
                                      <p:to>
                                        <p:strVal val="visible"/>
                                      </p:to>
                                    </p:set>
                                    <p:animEffect transition="in" filter="wipe(down)">
                                      <p:cBhvr>
                                        <p:cTn id="35" dur="5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ChangeArrowheads="1"/>
          </p:cNvSpPr>
          <p:nvPr/>
        </p:nvSpPr>
        <p:spPr bwMode="auto">
          <a:xfrm>
            <a:off x="407368" y="1484784"/>
            <a:ext cx="7777162"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4000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74295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08585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142875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18859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3431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28003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2575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eaLnBrk="1" hangingPunct="1"/>
            <a:endParaRPr lang="en-US" altLang="zh-CN" dirty="0">
              <a:solidFill>
                <a:schemeClr val="tx1"/>
              </a:solidFill>
              <a:latin typeface="字魂59号-创粗黑" pitchFamily="2" charset="-122"/>
              <a:ea typeface="字魂59号-创粗黑" pitchFamily="2" charset="-122"/>
            </a:endParaRPr>
          </a:p>
          <a:p>
            <a:pPr eaLnBrk="1" hangingPunct="1"/>
            <a:r>
              <a:rPr lang="en-US" altLang="zh-CN" b="0" dirty="0">
                <a:solidFill>
                  <a:schemeClr val="tx1"/>
                </a:solidFill>
                <a:latin typeface="字魂59号-创粗黑" pitchFamily="2" charset="-122"/>
                <a:ea typeface="字魂59号-创粗黑" pitchFamily="2" charset="-122"/>
              </a:rPr>
              <a:t>7</a:t>
            </a:r>
            <a:r>
              <a:rPr lang="zh-CN" altLang="en-US" b="0" dirty="0">
                <a:solidFill>
                  <a:schemeClr val="tx1"/>
                </a:solidFill>
                <a:latin typeface="字魂59号-创粗黑" pitchFamily="2" charset="-122"/>
                <a:ea typeface="字魂59号-创粗黑" pitchFamily="2" charset="-122"/>
              </a:rPr>
              <a:t>、属于生产现场剩余的化工材料若需办理退料，执行</a:t>
            </a:r>
            <a:r>
              <a:rPr lang="en-US" altLang="zh-CN" b="0" dirty="0">
                <a:solidFill>
                  <a:schemeClr val="tx1"/>
                </a:solidFill>
                <a:latin typeface="字魂59号-创粗黑" pitchFamily="2" charset="-122"/>
                <a:ea typeface="字魂59号-创粗黑" pitchFamily="2" charset="-122"/>
              </a:rPr>
              <a:t>《</a:t>
            </a:r>
            <a:r>
              <a:rPr lang="zh-CN" altLang="en-US" b="0" dirty="0">
                <a:solidFill>
                  <a:schemeClr val="tx1"/>
                </a:solidFill>
                <a:latin typeface="字魂59号-创粗黑" pitchFamily="2" charset="-122"/>
                <a:ea typeface="字魂59号-创粗黑" pitchFamily="2" charset="-122"/>
              </a:rPr>
              <a:t>塔里木油田物流管理手册</a:t>
            </a:r>
            <a:r>
              <a:rPr lang="en-US" altLang="zh-CN" b="0" dirty="0">
                <a:solidFill>
                  <a:schemeClr val="tx1"/>
                </a:solidFill>
                <a:latin typeface="字魂59号-创粗黑" pitchFamily="2" charset="-122"/>
                <a:ea typeface="字魂59号-创粗黑" pitchFamily="2" charset="-122"/>
              </a:rPr>
              <a:t>》</a:t>
            </a:r>
            <a:r>
              <a:rPr lang="zh-CN" altLang="en-US" b="0" dirty="0">
                <a:solidFill>
                  <a:schemeClr val="tx1"/>
                </a:solidFill>
                <a:latin typeface="字魂59号-创粗黑" pitchFamily="2" charset="-122"/>
                <a:ea typeface="字魂59号-创粗黑" pitchFamily="2" charset="-122"/>
              </a:rPr>
              <a:t>退料管理程序，装卸和承运全过程对人员和环境无任何危害或污染。</a:t>
            </a:r>
            <a:endParaRPr lang="zh-CN" altLang="en-US" b="0" dirty="0">
              <a:solidFill>
                <a:schemeClr val="tx1"/>
              </a:solidFill>
              <a:latin typeface="字魂59号-创粗黑" pitchFamily="2" charset="-122"/>
              <a:ea typeface="字魂59号-创粗黑" pitchFamily="2" charset="-122"/>
            </a:endParaRPr>
          </a:p>
          <a:p>
            <a:pPr eaLnBrk="1" hangingPunct="1">
              <a:lnSpc>
                <a:spcPct val="90000"/>
              </a:lnSpc>
            </a:pPr>
            <a:r>
              <a:rPr lang="en-US" altLang="zh-CN" b="0" dirty="0">
                <a:solidFill>
                  <a:srgbClr val="D5352D"/>
                </a:solidFill>
                <a:latin typeface="字魂59号-创粗黑" pitchFamily="2" charset="-122"/>
                <a:ea typeface="字魂59号-创粗黑" pitchFamily="2" charset="-122"/>
              </a:rPr>
              <a:t>8</a:t>
            </a:r>
            <a:r>
              <a:rPr lang="zh-CN" altLang="en-US" b="0" dirty="0">
                <a:solidFill>
                  <a:srgbClr val="D5352D"/>
                </a:solidFill>
                <a:latin typeface="字魂59号-创粗黑" pitchFamily="2" charset="-122"/>
                <a:ea typeface="字魂59号-创粗黑" pitchFamily="2" charset="-122"/>
              </a:rPr>
              <a:t>、运输危险化学品必须具有自治区有关部门核发的</a:t>
            </a:r>
            <a:r>
              <a:rPr lang="en-US" altLang="zh-CN" b="0" dirty="0">
                <a:solidFill>
                  <a:srgbClr val="D5352D"/>
                </a:solidFill>
                <a:latin typeface="字魂59号-创粗黑" pitchFamily="2" charset="-122"/>
                <a:ea typeface="字魂59号-创粗黑" pitchFamily="2" charset="-122"/>
              </a:rPr>
              <a:t>《</a:t>
            </a:r>
            <a:r>
              <a:rPr lang="zh-CN" altLang="en-US" b="0" dirty="0">
                <a:solidFill>
                  <a:srgbClr val="D5352D"/>
                </a:solidFill>
                <a:latin typeface="字魂59号-创粗黑" pitchFamily="2" charset="-122"/>
                <a:ea typeface="字魂59号-创粗黑" pitchFamily="2" charset="-122"/>
              </a:rPr>
              <a:t>充装证</a:t>
            </a:r>
            <a:r>
              <a:rPr lang="en-US" altLang="zh-CN" b="0" dirty="0">
                <a:solidFill>
                  <a:srgbClr val="D5352D"/>
                </a:solidFill>
                <a:latin typeface="字魂59号-创粗黑" pitchFamily="2" charset="-122"/>
                <a:ea typeface="字魂59号-创粗黑" pitchFamily="2" charset="-122"/>
              </a:rPr>
              <a:t>》《</a:t>
            </a:r>
            <a:r>
              <a:rPr lang="zh-CN" altLang="en-US" b="0" dirty="0">
                <a:solidFill>
                  <a:srgbClr val="D5352D"/>
                </a:solidFill>
                <a:latin typeface="字魂59号-创粗黑" pitchFamily="2" charset="-122"/>
                <a:ea typeface="字魂59号-创粗黑" pitchFamily="2" charset="-122"/>
              </a:rPr>
              <a:t>准运证</a:t>
            </a:r>
            <a:r>
              <a:rPr lang="en-US" altLang="zh-CN" b="0" dirty="0">
                <a:solidFill>
                  <a:srgbClr val="D5352D"/>
                </a:solidFill>
                <a:latin typeface="字魂59号-创粗黑" pitchFamily="2" charset="-122"/>
                <a:ea typeface="字魂59号-创粗黑" pitchFamily="2" charset="-122"/>
              </a:rPr>
              <a:t>》《</a:t>
            </a:r>
            <a:r>
              <a:rPr lang="zh-CN" altLang="en-US" b="0" dirty="0">
                <a:solidFill>
                  <a:srgbClr val="D5352D"/>
                </a:solidFill>
                <a:latin typeface="字魂59号-创粗黑" pitchFamily="2" charset="-122"/>
                <a:ea typeface="字魂59号-创粗黑" pitchFamily="2" charset="-122"/>
              </a:rPr>
              <a:t>押运证</a:t>
            </a:r>
            <a:r>
              <a:rPr lang="en-US" altLang="zh-CN" b="0" dirty="0">
                <a:solidFill>
                  <a:srgbClr val="D5352D"/>
                </a:solidFill>
                <a:latin typeface="字魂59号-创粗黑" pitchFamily="2" charset="-122"/>
                <a:ea typeface="字魂59号-创粗黑" pitchFamily="2" charset="-122"/>
              </a:rPr>
              <a:t>》</a:t>
            </a:r>
            <a:r>
              <a:rPr lang="zh-CN" altLang="en-US" b="0" dirty="0">
                <a:solidFill>
                  <a:srgbClr val="D5352D"/>
                </a:solidFill>
                <a:latin typeface="字魂59号-创粗黑" pitchFamily="2" charset="-122"/>
                <a:ea typeface="字魂59号-创粗黑" pitchFamily="2" charset="-122"/>
              </a:rPr>
              <a:t>和充装记录本。 </a:t>
            </a:r>
            <a:endParaRPr lang="zh-CN" altLang="en-US" b="0" dirty="0">
              <a:solidFill>
                <a:srgbClr val="D5352D"/>
              </a:solidFill>
              <a:latin typeface="字魂59号-创粗黑" pitchFamily="2" charset="-122"/>
              <a:ea typeface="字魂59号-创粗黑" pitchFamily="2" charset="-122"/>
            </a:endParaRPr>
          </a:p>
          <a:p>
            <a:pPr eaLnBrk="1" hangingPunct="1"/>
            <a:r>
              <a:rPr lang="en-US" altLang="zh-CN" b="0" dirty="0">
                <a:solidFill>
                  <a:schemeClr val="tx1"/>
                </a:solidFill>
                <a:latin typeface="字魂59号-创粗黑" pitchFamily="2" charset="-122"/>
                <a:ea typeface="字魂59号-创粗黑" pitchFamily="2" charset="-122"/>
              </a:rPr>
              <a:t>9</a:t>
            </a:r>
            <a:r>
              <a:rPr lang="zh-CN" altLang="en-US" b="0" dirty="0">
                <a:solidFill>
                  <a:schemeClr val="tx1"/>
                </a:solidFill>
                <a:latin typeface="字魂59号-创粗黑" pitchFamily="2" charset="-122"/>
                <a:ea typeface="字魂59号-创粗黑" pitchFamily="2" charset="-122"/>
              </a:rPr>
              <a:t>、运输危险化学品的车辆不得超装、超载，装卸和运输过程中要防止泄露。</a:t>
            </a:r>
            <a:endParaRPr lang="zh-CN" altLang="en-US" b="0" dirty="0">
              <a:solidFill>
                <a:schemeClr val="tx1"/>
              </a:solidFill>
              <a:latin typeface="字魂59号-创粗黑" pitchFamily="2" charset="-122"/>
              <a:ea typeface="字魂59号-创粗黑" pitchFamily="2" charset="-122"/>
            </a:endParaRPr>
          </a:p>
          <a:p>
            <a:pPr eaLnBrk="1" hangingPunct="1"/>
            <a:r>
              <a:rPr lang="en-US" altLang="zh-CN" b="0" dirty="0">
                <a:solidFill>
                  <a:srgbClr val="D5352D"/>
                </a:solidFill>
                <a:latin typeface="字魂59号-创粗黑" pitchFamily="2" charset="-122"/>
                <a:ea typeface="字魂59号-创粗黑" pitchFamily="2" charset="-122"/>
              </a:rPr>
              <a:t>10</a:t>
            </a:r>
            <a:r>
              <a:rPr lang="zh-CN" altLang="en-US" b="0" dirty="0">
                <a:solidFill>
                  <a:srgbClr val="D5352D"/>
                </a:solidFill>
                <a:latin typeface="字魂59号-创粗黑" pitchFamily="2" charset="-122"/>
                <a:ea typeface="字魂59号-创粗黑" pitchFamily="2" charset="-122"/>
              </a:rPr>
              <a:t>、从事危险化学品运输的驾驶、押运人员必须经过有关安全知识的培训，必须了解所接触危险化学品的性质、危害特性，掌握所接触危险化学品的装卸、运输安全知识和发生意外的应急措施，并经考试合格，取得上岗资格证后，方准上岗作业</a:t>
            </a:r>
            <a:r>
              <a:rPr lang="zh-CN" altLang="en-US" b="0" dirty="0">
                <a:solidFill>
                  <a:srgbClr val="0000FF"/>
                </a:solidFill>
                <a:latin typeface="字魂59号-创粗黑" pitchFamily="2" charset="-122"/>
                <a:ea typeface="字魂59号-创粗黑" pitchFamily="2" charset="-122"/>
              </a:rPr>
              <a:t>。</a:t>
            </a:r>
            <a:endParaRPr lang="zh-CN" altLang="en-US" sz="1800" b="0" dirty="0">
              <a:solidFill>
                <a:srgbClr val="0000FF"/>
              </a:solidFill>
              <a:latin typeface="字魂59号-创粗黑" pitchFamily="2" charset="-122"/>
              <a:ea typeface="字魂59号-创粗黑" pitchFamily="2" charset="-122"/>
            </a:endParaRPr>
          </a:p>
          <a:p>
            <a:pPr eaLnBrk="1" hangingPunct="1">
              <a:lnSpc>
                <a:spcPct val="90000"/>
              </a:lnSpc>
            </a:pPr>
            <a:r>
              <a:rPr lang="zh-CN" altLang="en-US" sz="1800" b="0" dirty="0">
                <a:solidFill>
                  <a:schemeClr val="tx1"/>
                </a:solidFill>
                <a:latin typeface="字魂59号-创粗黑" pitchFamily="2" charset="-122"/>
                <a:ea typeface="字魂59号-创粗黑" pitchFamily="2" charset="-122"/>
              </a:rPr>
              <a:t> </a:t>
            </a:r>
            <a:endParaRPr lang="zh-CN" altLang="en-US" sz="1800" b="0" dirty="0">
              <a:solidFill>
                <a:schemeClr val="tx1"/>
              </a:solidFill>
              <a:latin typeface="字魂59号-创粗黑" pitchFamily="2" charset="-122"/>
              <a:ea typeface="字魂59号-创粗黑" pitchFamily="2" charset="-122"/>
            </a:endParaRPr>
          </a:p>
        </p:txBody>
      </p:sp>
      <p:sp>
        <p:nvSpPr>
          <p:cNvPr id="27651" name="Rectangle 9"/>
          <p:cNvSpPr>
            <a:spLocks noChangeArrowheads="1"/>
          </p:cNvSpPr>
          <p:nvPr/>
        </p:nvSpPr>
        <p:spPr bwMode="auto">
          <a:xfrm>
            <a:off x="1775520" y="-25112"/>
            <a:ext cx="914469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dirty="0">
                <a:solidFill>
                  <a:schemeClr val="bg1"/>
                </a:solidFill>
                <a:latin typeface="黑体" panose="02010609060101010101" pitchFamily="2" charset="-122"/>
                <a:ea typeface="字魂59号-创粗黑" pitchFamily="2" charset="-122"/>
              </a:rPr>
              <a:t>危化品发放配送的安全管理</a:t>
            </a:r>
            <a:r>
              <a:rPr lang="zh-CN" altLang="en-US" sz="4000" dirty="0">
                <a:solidFill>
                  <a:schemeClr val="bg1"/>
                </a:solidFill>
                <a:latin typeface="黑体" panose="02010609060101010101" pitchFamily="2" charset="-122"/>
                <a:ea typeface="字魂59号-创粗黑" pitchFamily="2" charset="-122"/>
              </a:rPr>
              <a:t>（续）</a:t>
            </a:r>
            <a:endParaRPr lang="zh-CN" altLang="en-US" sz="4000" dirty="0">
              <a:solidFill>
                <a:schemeClr val="bg1"/>
              </a:solidFill>
              <a:latin typeface="黑体" panose="02010609060101010101" pitchFamily="2" charset="-122"/>
              <a:ea typeface="字魂59号-创粗黑" pitchFamily="2" charset="-122"/>
            </a:endParaRPr>
          </a:p>
        </p:txBody>
      </p:sp>
      <p:pic>
        <p:nvPicPr>
          <p:cNvPr id="3" name="图片 2"/>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8352966" y="1772816"/>
            <a:ext cx="3431666" cy="3942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wipe(down)">
                                      <p:cBhvr>
                                        <p:cTn id="7" dur="500"/>
                                        <p:tgtEl>
                                          <p:spTgt spid="2765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650"/>
                                        </p:tgtEl>
                                        <p:attrNameLst>
                                          <p:attrName>style.visibility</p:attrName>
                                        </p:attrNameLst>
                                      </p:cBhvr>
                                      <p:to>
                                        <p:strVal val="visible"/>
                                      </p:to>
                                    </p:set>
                                    <p:animEffect transition="in" filter="wipe(down)">
                                      <p:cBhvr>
                                        <p:cTn id="10" dur="500"/>
                                        <p:tgtEl>
                                          <p:spTgt spid="27650"/>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725528" y="2060847"/>
            <a:ext cx="5039915"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4000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74295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08585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142875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18859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3431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28003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2575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n"/>
            </a:pPr>
            <a:r>
              <a:rPr lang="en-US" altLang="zh-CN" sz="3600" b="0" dirty="0">
                <a:solidFill>
                  <a:schemeClr val="tx1">
                    <a:lumMod val="85000"/>
                    <a:lumOff val="15000"/>
                  </a:schemeClr>
                </a:solidFill>
                <a:latin typeface="字魂59号-创粗黑" pitchFamily="2" charset="-122"/>
                <a:ea typeface="字魂59号-创粗黑" pitchFamily="2" charset="-122"/>
              </a:rPr>
              <a:t> </a:t>
            </a:r>
            <a:r>
              <a:rPr lang="zh-CN" altLang="en-US" sz="3600" b="0" dirty="0">
                <a:solidFill>
                  <a:schemeClr val="tx1">
                    <a:lumMod val="85000"/>
                    <a:lumOff val="15000"/>
                  </a:schemeClr>
                </a:solidFill>
                <a:latin typeface="字魂59号-创粗黑" pitchFamily="2" charset="-122"/>
                <a:ea typeface="字魂59号-创粗黑" pitchFamily="2" charset="-122"/>
              </a:rPr>
              <a:t>危化品物资出现可能或已经造成危害的情况，应按照应急预案和其安全技术说明书中的办法进行处置</a:t>
            </a:r>
            <a:endParaRPr lang="zh-CN" altLang="en-US" sz="3600" b="0" dirty="0">
              <a:solidFill>
                <a:schemeClr val="tx1">
                  <a:lumMod val="85000"/>
                  <a:lumOff val="15000"/>
                </a:schemeClr>
              </a:solidFill>
              <a:latin typeface="字魂59号-创粗黑" pitchFamily="2" charset="-122"/>
              <a:ea typeface="字魂59号-创粗黑" pitchFamily="2" charset="-122"/>
            </a:endParaRPr>
          </a:p>
        </p:txBody>
      </p:sp>
      <p:sp>
        <p:nvSpPr>
          <p:cNvPr id="28675" name="Rectangle 8"/>
          <p:cNvSpPr>
            <a:spLocks noChangeArrowheads="1"/>
          </p:cNvSpPr>
          <p:nvPr/>
        </p:nvSpPr>
        <p:spPr bwMode="auto">
          <a:xfrm>
            <a:off x="2063552" y="-3083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b="0" dirty="0">
                <a:solidFill>
                  <a:schemeClr val="bg1"/>
                </a:solidFill>
                <a:latin typeface="黑体" panose="02010609060101010101" pitchFamily="2" charset="-122"/>
                <a:ea typeface="字魂59号-创粗黑" pitchFamily="2" charset="-122"/>
              </a:rPr>
              <a:t>危化品物资的应急准备和处理</a:t>
            </a:r>
            <a:endParaRPr lang="zh-CN" altLang="en-US" sz="4000" b="0" dirty="0">
              <a:solidFill>
                <a:schemeClr val="bg1"/>
              </a:solidFill>
              <a:latin typeface="黑体" panose="02010609060101010101" pitchFamily="2" charset="-122"/>
              <a:ea typeface="字魂59号-创粗黑" pitchFamily="2" charset="-122"/>
            </a:endParaRPr>
          </a:p>
        </p:txBody>
      </p:sp>
      <p:pic>
        <p:nvPicPr>
          <p:cNvPr id="3" name="图片 2"/>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5978842" y="2415288"/>
            <a:ext cx="5487630" cy="26034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ircle(in)">
                                      <p:cBhvr>
                                        <p:cTn id="7" dur="2000"/>
                                        <p:tgtEl>
                                          <p:spTgt spid="2867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circle(in)">
                                      <p:cBhvr>
                                        <p:cTn id="13" dur="2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5375920" y="1988840"/>
            <a:ext cx="7416800" cy="392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81000" indent="-381000">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400050" indent="-34290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819150" indent="-3048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123950" indent="-2667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1466850" indent="-2667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1924050" indent="-2667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381250" indent="-2667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2838450" indent="-2667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295650" indent="-2667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n"/>
            </a:pPr>
            <a:r>
              <a:rPr lang="zh-CN" altLang="en-US" sz="3200" b="0" dirty="0">
                <a:solidFill>
                  <a:schemeClr val="tx1"/>
                </a:solidFill>
                <a:latin typeface="字魂59号-创粗黑" pitchFamily="2" charset="-122"/>
                <a:ea typeface="字魂59号-创粗黑" pitchFamily="2" charset="-122"/>
              </a:rPr>
              <a:t>防雷、防静电</a:t>
            </a:r>
            <a:endParaRPr lang="zh-CN" altLang="en-US" sz="3200" b="0" dirty="0">
              <a:solidFill>
                <a:schemeClr val="tx1"/>
              </a:solidFill>
              <a:latin typeface="字魂59号-创粗黑" pitchFamily="2" charset="-122"/>
              <a:ea typeface="字魂59号-创粗黑" pitchFamily="2" charset="-122"/>
            </a:endParaRPr>
          </a:p>
          <a:p>
            <a:pPr eaLnBrk="1" hangingPunct="1">
              <a:buFont typeface="Wingdings" panose="05000000000000000000" pitchFamily="2" charset="2"/>
              <a:buChar char="n"/>
            </a:pPr>
            <a:r>
              <a:rPr lang="zh-CN" altLang="en-US" sz="3200" b="0" dirty="0">
                <a:solidFill>
                  <a:srgbClr val="D5352D"/>
                </a:solidFill>
                <a:latin typeface="字魂59号-创粗黑" pitchFamily="2" charset="-122"/>
                <a:ea typeface="字魂59号-创粗黑" pitchFamily="2" charset="-122"/>
              </a:rPr>
              <a:t>通风、干燥、阴凉</a:t>
            </a:r>
            <a:endParaRPr lang="zh-CN" altLang="en-US" sz="3200" b="0" dirty="0">
              <a:solidFill>
                <a:srgbClr val="D5352D"/>
              </a:solidFill>
              <a:latin typeface="字魂59号-创粗黑" pitchFamily="2" charset="-122"/>
              <a:ea typeface="字魂59号-创粗黑" pitchFamily="2" charset="-122"/>
            </a:endParaRPr>
          </a:p>
          <a:p>
            <a:pPr eaLnBrk="1" hangingPunct="1">
              <a:buFont typeface="Wingdings" panose="05000000000000000000" pitchFamily="2" charset="2"/>
              <a:buChar char="n"/>
            </a:pPr>
            <a:r>
              <a:rPr lang="zh-CN" altLang="en-US" sz="3200" b="0" dirty="0">
                <a:solidFill>
                  <a:schemeClr val="tx1"/>
                </a:solidFill>
                <a:latin typeface="字魂59号-创粗黑" pitchFamily="2" charset="-122"/>
                <a:ea typeface="字魂59号-创粗黑" pitchFamily="2" charset="-122"/>
              </a:rPr>
              <a:t>库温不易超过</a:t>
            </a:r>
            <a:r>
              <a:rPr lang="en-US" altLang="zh-CN" sz="3200" b="0" dirty="0">
                <a:solidFill>
                  <a:schemeClr val="tx1"/>
                </a:solidFill>
                <a:latin typeface="字魂59号-创粗黑" pitchFamily="2" charset="-122"/>
                <a:ea typeface="字魂59号-创粗黑" pitchFamily="2" charset="-122"/>
              </a:rPr>
              <a:t>30</a:t>
            </a:r>
            <a:r>
              <a:rPr lang="zh-CN" altLang="en-US" sz="3200" b="0" dirty="0">
                <a:solidFill>
                  <a:schemeClr val="tx1"/>
                </a:solidFill>
                <a:latin typeface="字魂59号-创粗黑" pitchFamily="2" charset="-122"/>
                <a:ea typeface="字魂59号-创粗黑" pitchFamily="2" charset="-122"/>
              </a:rPr>
              <a:t>度</a:t>
            </a:r>
            <a:endParaRPr lang="zh-CN" altLang="en-US" sz="3200" b="0" dirty="0">
              <a:solidFill>
                <a:schemeClr val="tx1"/>
              </a:solidFill>
              <a:latin typeface="字魂59号-创粗黑" pitchFamily="2" charset="-122"/>
              <a:ea typeface="字魂59号-创粗黑" pitchFamily="2" charset="-122"/>
            </a:endParaRPr>
          </a:p>
          <a:p>
            <a:pPr eaLnBrk="1" hangingPunct="1">
              <a:buFont typeface="Wingdings" panose="05000000000000000000" pitchFamily="2" charset="2"/>
              <a:buChar char="n"/>
            </a:pPr>
            <a:r>
              <a:rPr lang="zh-CN" altLang="en-US" sz="3200" b="0" dirty="0">
                <a:solidFill>
                  <a:srgbClr val="D5352D"/>
                </a:solidFill>
                <a:latin typeface="字魂59号-创粗黑" pitchFamily="2" charset="-122"/>
                <a:ea typeface="字魂59号-创粗黑" pitchFamily="2" charset="-122"/>
              </a:rPr>
              <a:t>照明应防爆</a:t>
            </a:r>
            <a:endParaRPr lang="zh-CN" altLang="en-US" sz="3200" b="0" dirty="0">
              <a:solidFill>
                <a:srgbClr val="D5352D"/>
              </a:solidFill>
              <a:latin typeface="字魂59号-创粗黑" pitchFamily="2" charset="-122"/>
              <a:ea typeface="字魂59号-创粗黑" pitchFamily="2" charset="-122"/>
            </a:endParaRPr>
          </a:p>
          <a:p>
            <a:pPr eaLnBrk="1" hangingPunct="1">
              <a:buFont typeface="Wingdings" panose="05000000000000000000" pitchFamily="2" charset="2"/>
              <a:buChar char="n"/>
            </a:pPr>
            <a:r>
              <a:rPr lang="zh-CN" altLang="en-US" sz="3200" b="0" dirty="0">
                <a:solidFill>
                  <a:schemeClr val="tx1"/>
                </a:solidFill>
                <a:latin typeface="字魂59号-创粗黑" pitchFamily="2" charset="-122"/>
                <a:ea typeface="字魂59号-创粗黑" pitchFamily="2" charset="-122"/>
              </a:rPr>
              <a:t>应急设施（如灭火器、洗眼器等）</a:t>
            </a:r>
            <a:endParaRPr lang="zh-CN" altLang="en-US" sz="3200" b="0" dirty="0">
              <a:solidFill>
                <a:schemeClr val="tx1"/>
              </a:solidFill>
              <a:latin typeface="字魂59号-创粗黑" pitchFamily="2" charset="-122"/>
              <a:ea typeface="字魂59号-创粗黑" pitchFamily="2" charset="-122"/>
            </a:endParaRPr>
          </a:p>
          <a:p>
            <a:pPr eaLnBrk="1" hangingPunct="1">
              <a:buFont typeface="Wingdings" panose="05000000000000000000" pitchFamily="2" charset="2"/>
              <a:buChar char="n"/>
            </a:pPr>
            <a:endParaRPr lang="en-US" altLang="zh-CN" sz="2400" dirty="0">
              <a:solidFill>
                <a:schemeClr val="tx1"/>
              </a:solidFill>
              <a:latin typeface="字魂59号-创粗黑" pitchFamily="2" charset="-122"/>
              <a:ea typeface="字魂59号-创粗黑" pitchFamily="2" charset="-122"/>
            </a:endParaRPr>
          </a:p>
        </p:txBody>
      </p:sp>
      <p:sp>
        <p:nvSpPr>
          <p:cNvPr id="29699" name="Rectangle 4"/>
          <p:cNvSpPr>
            <a:spLocks noChangeArrowheads="1"/>
          </p:cNvSpPr>
          <p:nvPr/>
        </p:nvSpPr>
        <p:spPr bwMode="auto">
          <a:xfrm>
            <a:off x="1981200" y="-454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b="0" dirty="0">
                <a:solidFill>
                  <a:schemeClr val="bg1"/>
                </a:solidFill>
                <a:latin typeface="黑体" panose="02010609060101010101" pitchFamily="2" charset="-122"/>
                <a:ea typeface="字魂59号-创粗黑" pitchFamily="2" charset="-122"/>
              </a:rPr>
              <a:t>储存危化品物资的库房要求</a:t>
            </a:r>
            <a:endParaRPr lang="zh-CN" altLang="en-US" sz="4000" b="0" dirty="0">
              <a:solidFill>
                <a:schemeClr val="bg1"/>
              </a:solidFill>
              <a:latin typeface="黑体" panose="02010609060101010101" pitchFamily="2" charset="-122"/>
              <a:ea typeface="字魂59号-创粗黑" pitchFamily="2" charset="-122"/>
            </a:endParaRPr>
          </a:p>
        </p:txBody>
      </p:sp>
      <p:pic>
        <p:nvPicPr>
          <p:cNvPr id="3" name="图片 2"/>
          <p:cNvPicPr>
            <a:picLocks noChangeAspect="1"/>
          </p:cNvPicPr>
          <p:nvPr/>
        </p:nvPicPr>
        <p:blipFill rotWithShape="1">
          <a:blip r:embed="rId1" cstate="hqprint">
            <a:extLst>
              <a:ext uri="{28A0092B-C50C-407E-A947-70E740481C1C}">
                <a14:useLocalDpi xmlns:a14="http://schemas.microsoft.com/office/drawing/2010/main" val="0"/>
              </a:ext>
            </a:extLst>
          </a:blip>
          <a:srcRect b="40375"/>
          <a:stretch>
            <a:fillRect/>
          </a:stretch>
        </p:blipFill>
        <p:spPr>
          <a:xfrm>
            <a:off x="695400" y="1988840"/>
            <a:ext cx="4103841" cy="36544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698"/>
                                        </p:tgtEl>
                                        <p:attrNameLst>
                                          <p:attrName>style.visibility</p:attrName>
                                        </p:attrNameLst>
                                      </p:cBhvr>
                                      <p:to>
                                        <p:strVal val="visible"/>
                                      </p:to>
                                    </p:set>
                                    <p:animEffect transition="in" filter="fade">
                                      <p:cBhvr>
                                        <p:cTn id="12" dur="1000"/>
                                        <p:tgtEl>
                                          <p:spTgt spid="29698"/>
                                        </p:tgtEl>
                                      </p:cBhvr>
                                    </p:animEffect>
                                    <p:anim calcmode="lin" valueType="num">
                                      <p:cBhvr>
                                        <p:cTn id="13" dur="1000" fill="hold"/>
                                        <p:tgtEl>
                                          <p:spTgt spid="29698"/>
                                        </p:tgtEl>
                                        <p:attrNameLst>
                                          <p:attrName>ppt_x</p:attrName>
                                        </p:attrNameLst>
                                      </p:cBhvr>
                                      <p:tavLst>
                                        <p:tav tm="0">
                                          <p:val>
                                            <p:strVal val="#ppt_x"/>
                                          </p:val>
                                        </p:tav>
                                        <p:tav tm="100000">
                                          <p:val>
                                            <p:strVal val="#ppt_x"/>
                                          </p:val>
                                        </p:tav>
                                      </p:tavLst>
                                    </p:anim>
                                    <p:anim calcmode="lin" valueType="num">
                                      <p:cBhvr>
                                        <p:cTn id="14" dur="1000" fill="hold"/>
                                        <p:tgtEl>
                                          <p:spTgt spid="2969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699"/>
                                        </p:tgtEl>
                                        <p:attrNameLst>
                                          <p:attrName>style.visibility</p:attrName>
                                        </p:attrNameLst>
                                      </p:cBhvr>
                                      <p:to>
                                        <p:strVal val="visible"/>
                                      </p:to>
                                    </p:set>
                                    <p:animEffect transition="in" filter="fade">
                                      <p:cBhvr>
                                        <p:cTn id="17" dur="1000"/>
                                        <p:tgtEl>
                                          <p:spTgt spid="29699"/>
                                        </p:tgtEl>
                                      </p:cBhvr>
                                    </p:animEffect>
                                    <p:anim calcmode="lin" valueType="num">
                                      <p:cBhvr>
                                        <p:cTn id="18" dur="1000" fill="hold"/>
                                        <p:tgtEl>
                                          <p:spTgt spid="29699"/>
                                        </p:tgtEl>
                                        <p:attrNameLst>
                                          <p:attrName>ppt_x</p:attrName>
                                        </p:attrNameLst>
                                      </p:cBhvr>
                                      <p:tavLst>
                                        <p:tav tm="0">
                                          <p:val>
                                            <p:strVal val="#ppt_x"/>
                                          </p:val>
                                        </p:tav>
                                        <p:tav tm="100000">
                                          <p:val>
                                            <p:strVal val="#ppt_x"/>
                                          </p:val>
                                        </p:tav>
                                      </p:tavLst>
                                    </p:anim>
                                    <p:anim calcmode="lin" valueType="num">
                                      <p:cBhvr>
                                        <p:cTn id="19" dur="1000" fill="hold"/>
                                        <p:tgtEl>
                                          <p:spTgt spid="296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1774950" y="116632"/>
            <a:ext cx="8353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b="0" dirty="0">
                <a:solidFill>
                  <a:schemeClr val="bg1"/>
                </a:solidFill>
                <a:latin typeface="黑体" panose="02010609060101010101" pitchFamily="2" charset="-122"/>
                <a:ea typeface="字魂59号-创粗黑" pitchFamily="2" charset="-122"/>
              </a:rPr>
              <a:t>危化品储存库房的安全管理</a:t>
            </a:r>
            <a:endParaRPr lang="zh-CN" altLang="en-US" sz="4800" b="0" dirty="0">
              <a:solidFill>
                <a:schemeClr val="bg1"/>
              </a:solidFill>
              <a:latin typeface="黑体" panose="02010609060101010101" pitchFamily="2" charset="-122"/>
              <a:ea typeface="字魂59号-创粗黑" pitchFamily="2" charset="-122"/>
            </a:endParaRPr>
          </a:p>
        </p:txBody>
      </p:sp>
      <p:sp>
        <p:nvSpPr>
          <p:cNvPr id="30723" name="Rectangle 5"/>
          <p:cNvSpPr>
            <a:spLocks noChangeArrowheads="1"/>
          </p:cNvSpPr>
          <p:nvPr/>
        </p:nvSpPr>
        <p:spPr bwMode="auto">
          <a:xfrm>
            <a:off x="4871864" y="1412776"/>
            <a:ext cx="6696744" cy="4655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eaLnBrk="1" hangingPunct="1">
              <a:lnSpc>
                <a:spcPct val="110000"/>
              </a:lnSpc>
              <a:spcBef>
                <a:spcPct val="0"/>
              </a:spcBef>
              <a:spcAft>
                <a:spcPct val="0"/>
              </a:spcAft>
            </a:pPr>
            <a:r>
              <a:rPr lang="en-US" altLang="zh-CN" sz="1800" b="0" dirty="0">
                <a:solidFill>
                  <a:schemeClr val="tx1"/>
                </a:solidFill>
                <a:latin typeface="字魂59号-创粗黑" pitchFamily="2" charset="-122"/>
                <a:ea typeface="字魂59号-创粗黑" pitchFamily="2" charset="-122"/>
              </a:rPr>
              <a:t>1</a:t>
            </a:r>
            <a:r>
              <a:rPr lang="zh-CN" altLang="en-US" sz="1800" b="0" dirty="0">
                <a:solidFill>
                  <a:schemeClr val="tx1"/>
                </a:solidFill>
                <a:latin typeface="字魂59号-创粗黑" pitchFamily="2" charset="-122"/>
                <a:ea typeface="字魂59号-创粗黑" pitchFamily="2" charset="-122"/>
              </a:rPr>
              <a:t>、严禁任何人在危化品 库房和库区内吸烟点火，违反者视其情节追究责任。</a:t>
            </a:r>
            <a:endParaRPr lang="zh-CN" altLang="en-US" sz="1800" b="0" dirty="0">
              <a:solidFill>
                <a:schemeClr val="tx1"/>
              </a:solidFill>
              <a:latin typeface="字魂59号-创粗黑" pitchFamily="2" charset="-122"/>
              <a:ea typeface="字魂59号-创粗黑" pitchFamily="2" charset="-122"/>
            </a:endParaRPr>
          </a:p>
          <a:p>
            <a:pPr eaLnBrk="1" hangingPunct="1">
              <a:lnSpc>
                <a:spcPct val="110000"/>
              </a:lnSpc>
              <a:spcBef>
                <a:spcPct val="0"/>
              </a:spcBef>
              <a:spcAft>
                <a:spcPct val="0"/>
              </a:spcAft>
            </a:pPr>
            <a:r>
              <a:rPr lang="en-US" altLang="zh-CN" sz="1800" b="0" dirty="0">
                <a:solidFill>
                  <a:srgbClr val="D5352D"/>
                </a:solidFill>
                <a:latin typeface="字魂59号-创粗黑" pitchFamily="2" charset="-122"/>
                <a:ea typeface="字魂59号-创粗黑" pitchFamily="2" charset="-122"/>
              </a:rPr>
              <a:t>2</a:t>
            </a:r>
            <a:r>
              <a:rPr lang="zh-CN" altLang="en-US" sz="1800" b="0" dirty="0">
                <a:solidFill>
                  <a:srgbClr val="D5352D"/>
                </a:solidFill>
                <a:latin typeface="字魂59号-创粗黑" pitchFamily="2" charset="-122"/>
                <a:ea typeface="字魂59号-创粗黑" pitchFamily="2" charset="-122"/>
              </a:rPr>
              <a:t>、凡在库房或库区内动火，必须事先做好安全措施，报请安全主管部门批准后，签订相关作业票，方可动用。</a:t>
            </a:r>
            <a:endParaRPr lang="zh-CN" altLang="en-US" sz="1800" b="0" dirty="0">
              <a:solidFill>
                <a:srgbClr val="D5352D"/>
              </a:solidFill>
              <a:latin typeface="字魂59号-创粗黑" pitchFamily="2" charset="-122"/>
              <a:ea typeface="字魂59号-创粗黑" pitchFamily="2" charset="-122"/>
            </a:endParaRPr>
          </a:p>
          <a:p>
            <a:pPr eaLnBrk="1" hangingPunct="1">
              <a:lnSpc>
                <a:spcPct val="110000"/>
              </a:lnSpc>
              <a:spcBef>
                <a:spcPct val="0"/>
              </a:spcBef>
              <a:spcAft>
                <a:spcPct val="0"/>
              </a:spcAft>
            </a:pPr>
            <a:r>
              <a:rPr lang="en-US" altLang="zh-CN" sz="1800" b="0" dirty="0">
                <a:solidFill>
                  <a:schemeClr val="tx1"/>
                </a:solidFill>
                <a:latin typeface="字魂59号-创粗黑" pitchFamily="2" charset="-122"/>
                <a:ea typeface="字魂59号-创粗黑" pitchFamily="2" charset="-122"/>
              </a:rPr>
              <a:t>3</a:t>
            </a:r>
            <a:r>
              <a:rPr lang="zh-CN" altLang="en-US" sz="1800" b="0" dirty="0">
                <a:solidFill>
                  <a:schemeClr val="tx1"/>
                </a:solidFill>
                <a:latin typeface="字魂59号-创粗黑" pitchFamily="2" charset="-122"/>
                <a:ea typeface="字魂59号-创粗黑" pitchFamily="2" charset="-122"/>
              </a:rPr>
              <a:t>、易燃、可燃物品在入库前，应当有专人负责检查、对可能带有火险隐患的物品，应存放到观察区确定无危险后，方可入库或归垛。</a:t>
            </a:r>
            <a:endParaRPr lang="zh-CN" altLang="en-US" sz="1800" b="0" dirty="0">
              <a:solidFill>
                <a:schemeClr val="tx1"/>
              </a:solidFill>
              <a:latin typeface="字魂59号-创粗黑" pitchFamily="2" charset="-122"/>
              <a:ea typeface="字魂59号-创粗黑" pitchFamily="2" charset="-122"/>
            </a:endParaRPr>
          </a:p>
          <a:p>
            <a:pPr eaLnBrk="1" hangingPunct="1">
              <a:lnSpc>
                <a:spcPct val="110000"/>
              </a:lnSpc>
              <a:spcBef>
                <a:spcPct val="0"/>
              </a:spcBef>
              <a:spcAft>
                <a:spcPct val="0"/>
              </a:spcAft>
            </a:pPr>
            <a:r>
              <a:rPr lang="en-US" altLang="zh-CN" sz="1800" b="0" dirty="0">
                <a:solidFill>
                  <a:srgbClr val="D5352D"/>
                </a:solidFill>
                <a:latin typeface="字魂59号-创粗黑" pitchFamily="2" charset="-122"/>
                <a:ea typeface="字魂59号-创粗黑" pitchFamily="2" charset="-122"/>
              </a:rPr>
              <a:t>4</a:t>
            </a:r>
            <a:r>
              <a:rPr lang="zh-CN" altLang="en-US" sz="1800" b="0" dirty="0">
                <a:solidFill>
                  <a:srgbClr val="D5352D"/>
                </a:solidFill>
                <a:latin typeface="字魂59号-创粗黑" pitchFamily="2" charset="-122"/>
                <a:ea typeface="字魂59号-创粗黑" pitchFamily="2" charset="-122"/>
              </a:rPr>
              <a:t>、库区内的消防器材要定期检查、维修，保持完好。发现问题及时上报。</a:t>
            </a:r>
            <a:endParaRPr lang="zh-CN" altLang="en-US" sz="1800" b="0" dirty="0">
              <a:solidFill>
                <a:srgbClr val="D5352D"/>
              </a:solidFill>
              <a:latin typeface="字魂59号-创粗黑" pitchFamily="2" charset="-122"/>
              <a:ea typeface="字魂59号-创粗黑" pitchFamily="2" charset="-122"/>
            </a:endParaRPr>
          </a:p>
          <a:p>
            <a:pPr eaLnBrk="1" hangingPunct="1">
              <a:lnSpc>
                <a:spcPct val="110000"/>
              </a:lnSpc>
              <a:spcBef>
                <a:spcPct val="0"/>
              </a:spcBef>
              <a:spcAft>
                <a:spcPct val="0"/>
              </a:spcAft>
            </a:pPr>
            <a:r>
              <a:rPr lang="en-US" altLang="zh-CN" sz="1800" b="0" dirty="0">
                <a:solidFill>
                  <a:schemeClr val="tx1"/>
                </a:solidFill>
                <a:latin typeface="字魂59号-创粗黑" pitchFamily="2" charset="-122"/>
                <a:ea typeface="字魂59号-创粗黑" pitchFamily="2" charset="-122"/>
              </a:rPr>
              <a:t>5</a:t>
            </a:r>
            <a:r>
              <a:rPr lang="zh-CN" altLang="en-US" sz="1800" b="0" dirty="0">
                <a:solidFill>
                  <a:schemeClr val="tx1"/>
                </a:solidFill>
                <a:latin typeface="字魂59号-创粗黑" pitchFamily="2" charset="-122"/>
                <a:ea typeface="字魂59号-创粗黑" pitchFamily="2" charset="-122"/>
              </a:rPr>
              <a:t>、储存易燃和可燃物品的库房、露天堆垛附近，不准进行试验、分装、封焊、维修、动用明火等可能引起火灾的作业。如因特殊需要进行这些作业时，事先必须经仓库主管安全领导批准。并采取安全措施，派专人负责现场监护，备有充足的灭火器材。作业结束后，应当对现场认真进行检查，切实查明未留火种后，方可离开现场。</a:t>
            </a:r>
            <a:endParaRPr lang="zh-CN" altLang="en-US" sz="1800" b="0" dirty="0">
              <a:solidFill>
                <a:schemeClr val="tx1"/>
              </a:solidFill>
              <a:latin typeface="字魂59号-创粗黑" pitchFamily="2" charset="-122"/>
              <a:ea typeface="字魂59号-创粗黑" pitchFamily="2" charset="-122"/>
            </a:endParaRPr>
          </a:p>
        </p:txBody>
      </p:sp>
      <p:pic>
        <p:nvPicPr>
          <p:cNvPr id="3" name="图片 2"/>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479376" y="1764708"/>
            <a:ext cx="4087365" cy="42930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00"/>
                                        <p:tgtEl>
                                          <p:spTgt spid="307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wipe(down)">
                                      <p:cBhvr>
                                        <p:cTn id="10"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2135188" y="-9872"/>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b="0" dirty="0">
                <a:solidFill>
                  <a:schemeClr val="bg1"/>
                </a:solidFill>
                <a:latin typeface="黑体" panose="02010609060101010101" pitchFamily="2" charset="-122"/>
                <a:ea typeface="字魂59号-创粗黑" pitchFamily="2" charset="-122"/>
              </a:rPr>
              <a:t>危化品装卸作业的安全管理</a:t>
            </a:r>
            <a:endParaRPr lang="zh-CN" altLang="en-US" sz="4800" b="0" dirty="0">
              <a:solidFill>
                <a:schemeClr val="bg1"/>
              </a:solidFill>
              <a:latin typeface="黑体" panose="02010609060101010101" pitchFamily="2" charset="-122"/>
              <a:ea typeface="字魂59号-创粗黑" pitchFamily="2" charset="-122"/>
            </a:endParaRPr>
          </a:p>
        </p:txBody>
      </p:sp>
      <p:sp>
        <p:nvSpPr>
          <p:cNvPr id="31747" name="Rectangle 5"/>
          <p:cNvSpPr>
            <a:spLocks noChangeArrowheads="1"/>
          </p:cNvSpPr>
          <p:nvPr/>
        </p:nvSpPr>
        <p:spPr bwMode="auto">
          <a:xfrm>
            <a:off x="4799856" y="1700808"/>
            <a:ext cx="6742906" cy="443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4000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74295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08585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142875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18859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3431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28003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2575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eaLnBrk="1" hangingPunct="1"/>
            <a:r>
              <a:rPr lang="en-US" altLang="zh-CN" sz="1800" b="0" dirty="0">
                <a:solidFill>
                  <a:schemeClr val="tx1"/>
                </a:solidFill>
                <a:latin typeface="字魂59号-创粗黑" pitchFamily="2" charset="-122"/>
                <a:ea typeface="字魂59号-创粗黑" pitchFamily="2" charset="-122"/>
              </a:rPr>
              <a:t>1</a:t>
            </a:r>
            <a:r>
              <a:rPr lang="zh-CN" altLang="en-US" sz="1800" b="0" dirty="0">
                <a:solidFill>
                  <a:schemeClr val="tx1"/>
                </a:solidFill>
                <a:latin typeface="字魂59号-创粗黑" pitchFamily="2" charset="-122"/>
                <a:ea typeface="字魂59号-创粗黑" pitchFamily="2" charset="-122"/>
              </a:rPr>
              <a:t>、进入作业现场人员必须严格按照油田公司劳保着装管理规定进行着装，不按规定着装的，严禁进入作业现场。</a:t>
            </a:r>
            <a:endParaRPr lang="zh-CN" altLang="en-US" sz="1800" b="0" dirty="0">
              <a:solidFill>
                <a:schemeClr val="tx1"/>
              </a:solidFill>
              <a:latin typeface="字魂59号-创粗黑" pitchFamily="2" charset="-122"/>
              <a:ea typeface="字魂59号-创粗黑" pitchFamily="2" charset="-122"/>
            </a:endParaRPr>
          </a:p>
          <a:p>
            <a:pPr eaLnBrk="1" hangingPunct="1"/>
            <a:r>
              <a:rPr lang="en-US" altLang="zh-CN" sz="1800" b="0" dirty="0">
                <a:solidFill>
                  <a:srgbClr val="D5352D"/>
                </a:solidFill>
                <a:latin typeface="字魂59号-创粗黑" pitchFamily="2" charset="-122"/>
                <a:ea typeface="字魂59号-创粗黑" pitchFamily="2" charset="-122"/>
              </a:rPr>
              <a:t>2</a:t>
            </a:r>
            <a:r>
              <a:rPr lang="zh-CN" altLang="en-US" sz="1800" b="0" dirty="0">
                <a:solidFill>
                  <a:srgbClr val="D5352D"/>
                </a:solidFill>
                <a:latin typeface="字魂59号-创粗黑" pitchFamily="2" charset="-122"/>
                <a:ea typeface="字魂59号-创粗黑" pitchFamily="2" charset="-122"/>
              </a:rPr>
              <a:t>、人机配合作业时，由机具方现场管理人员统一指挥作业。作业现场装卸搬运人员和机具操作人员，应严格遵守劳动纪律，服从指挥，非作业人员均不准在作业现场逗留。 </a:t>
            </a:r>
            <a:endParaRPr lang="zh-CN" altLang="en-US" sz="1800" b="0" dirty="0">
              <a:solidFill>
                <a:srgbClr val="D5352D"/>
              </a:solidFill>
              <a:latin typeface="字魂59号-创粗黑" pitchFamily="2" charset="-122"/>
              <a:ea typeface="字魂59号-创粗黑" pitchFamily="2" charset="-122"/>
            </a:endParaRPr>
          </a:p>
          <a:p>
            <a:pPr eaLnBrk="1" hangingPunct="1"/>
            <a:r>
              <a:rPr lang="en-US" altLang="zh-CN" sz="1800" b="0" dirty="0">
                <a:solidFill>
                  <a:schemeClr val="tx1"/>
                </a:solidFill>
                <a:latin typeface="字魂59号-创粗黑" pitchFamily="2" charset="-122"/>
                <a:ea typeface="字魂59号-创粗黑" pitchFamily="2" charset="-122"/>
              </a:rPr>
              <a:t>3</a:t>
            </a:r>
            <a:r>
              <a:rPr lang="zh-CN" altLang="en-US" sz="1800" b="0" dirty="0">
                <a:solidFill>
                  <a:schemeClr val="tx1"/>
                </a:solidFill>
                <a:latin typeface="字魂59号-创粗黑" pitchFamily="2" charset="-122"/>
                <a:ea typeface="字魂59号-创粗黑" pitchFamily="2" charset="-122"/>
              </a:rPr>
              <a:t>、危化品作业的启动与停止由现场保管员负责，作业前保管员必须对现场作业人员进行风险识别和控制、削减措施培训，否则不准启动作业。</a:t>
            </a:r>
            <a:endParaRPr lang="zh-CN" altLang="en-US" sz="1800" b="0" dirty="0">
              <a:solidFill>
                <a:schemeClr val="tx1"/>
              </a:solidFill>
              <a:latin typeface="字魂59号-创粗黑" pitchFamily="2" charset="-122"/>
              <a:ea typeface="字魂59号-创粗黑" pitchFamily="2" charset="-122"/>
            </a:endParaRPr>
          </a:p>
          <a:p>
            <a:pPr eaLnBrk="1" hangingPunct="1"/>
            <a:r>
              <a:rPr lang="en-US" altLang="zh-CN" sz="1800" b="0" dirty="0">
                <a:solidFill>
                  <a:srgbClr val="D5352D"/>
                </a:solidFill>
                <a:latin typeface="字魂59号-创粗黑" pitchFamily="2" charset="-122"/>
                <a:ea typeface="字魂59号-创粗黑" pitchFamily="2" charset="-122"/>
              </a:rPr>
              <a:t>4</a:t>
            </a:r>
            <a:r>
              <a:rPr lang="zh-CN" altLang="en-US" sz="1800" b="0" dirty="0">
                <a:solidFill>
                  <a:srgbClr val="D5352D"/>
                </a:solidFill>
                <a:latin typeface="字魂59号-创粗黑" pitchFamily="2" charset="-122"/>
                <a:ea typeface="字魂59号-创粗黑" pitchFamily="2" charset="-122"/>
              </a:rPr>
              <a:t>、严禁违章操作，对现场作业人员出现的“三违”行为，保管员有权制止并上报安全管理人员。</a:t>
            </a:r>
            <a:endParaRPr lang="zh-CN" altLang="en-US" sz="1800" b="0" dirty="0">
              <a:solidFill>
                <a:srgbClr val="D5352D"/>
              </a:solidFill>
              <a:latin typeface="字魂59号-创粗黑" pitchFamily="2" charset="-122"/>
              <a:ea typeface="字魂59号-创粗黑" pitchFamily="2" charset="-122"/>
            </a:endParaRPr>
          </a:p>
          <a:p>
            <a:pPr eaLnBrk="1" hangingPunct="1"/>
            <a:r>
              <a:rPr lang="en-US" altLang="zh-CN" sz="1800" b="0" dirty="0">
                <a:solidFill>
                  <a:schemeClr val="tx1"/>
                </a:solidFill>
                <a:latin typeface="字魂59号-创粗黑" pitchFamily="2" charset="-122"/>
                <a:ea typeface="字魂59号-创粗黑" pitchFamily="2" charset="-122"/>
              </a:rPr>
              <a:t>5</a:t>
            </a:r>
            <a:r>
              <a:rPr lang="zh-CN" altLang="en-US" sz="1800" b="0" dirty="0">
                <a:solidFill>
                  <a:schemeClr val="tx1"/>
                </a:solidFill>
                <a:latin typeface="字魂59号-创粗黑" pitchFamily="2" charset="-122"/>
                <a:ea typeface="字魂59号-创粗黑" pitchFamily="2" charset="-122"/>
              </a:rPr>
              <a:t>、装卸搬运危险品时，必须严格执行操作规程和有关规定，认真检查装卸工具及操作设备。工作完毕后，沾染在工具上面的物质必须清除，防止相互抵触的物质引起化学反应。</a:t>
            </a:r>
            <a:endParaRPr lang="zh-CN" altLang="en-US" sz="1800" b="0" dirty="0">
              <a:solidFill>
                <a:schemeClr val="tx1"/>
              </a:solidFill>
              <a:latin typeface="字魂59号-创粗黑" pitchFamily="2" charset="-122"/>
              <a:ea typeface="字魂59号-创粗黑" pitchFamily="2" charset="-122"/>
            </a:endParaRPr>
          </a:p>
          <a:p>
            <a:pPr eaLnBrk="1" hangingPunct="1"/>
            <a:endParaRPr lang="en-US" altLang="zh-CN" dirty="0">
              <a:solidFill>
                <a:schemeClr val="tx1"/>
              </a:solidFill>
              <a:latin typeface="字魂59号-创粗黑" pitchFamily="2" charset="-122"/>
              <a:ea typeface="字魂59号-创粗黑" pitchFamily="2" charset="-122"/>
            </a:endParaRPr>
          </a:p>
        </p:txBody>
      </p:sp>
      <p:pic>
        <p:nvPicPr>
          <p:cNvPr id="3" name="图片 2"/>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839416" y="1345497"/>
            <a:ext cx="3597864" cy="47971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wipe(down)">
                                      <p:cBhvr>
                                        <p:cTn id="7" dur="500"/>
                                        <p:tgtEl>
                                          <p:spTgt spid="3174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746"/>
                                        </p:tgtEl>
                                        <p:attrNameLst>
                                          <p:attrName>style.visibility</p:attrName>
                                        </p:attrNameLst>
                                      </p:cBhvr>
                                      <p:to>
                                        <p:strVal val="visible"/>
                                      </p:to>
                                    </p:set>
                                    <p:animEffect transition="in" filter="wipe(down)">
                                      <p:cBhvr>
                                        <p:cTn id="10"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bwMode="auto">
          <a:xfrm rot="5400000">
            <a:off x="-1916100" y="2395475"/>
            <a:ext cx="6843192" cy="2052240"/>
          </a:xfrm>
          <a:prstGeom prst="rect">
            <a:avLst/>
          </a:prstGeom>
          <a:solidFill>
            <a:srgbClr val="007C73"/>
          </a:solidFill>
          <a:ln>
            <a:noFill/>
          </a:ln>
          <a:effectLst/>
        </p:spPr>
        <p:txBody>
          <a:bodyPr vert="horz" wrap="square" lIns="91440" tIns="45720" rIns="91440" bIns="45720" numCol="1" rtlCol="0" anchor="t" anchorCtr="0" compatLnSpc="1"/>
          <a:lstStyle/>
          <a:p>
            <a:pPr marL="0" marR="0" indent="539750" algn="l" defTabSz="914400" rtl="0" eaLnBrk="1" fontAlgn="base" latinLnBrk="0" hangingPunct="1">
              <a:lnSpc>
                <a:spcPct val="100000"/>
              </a:lnSpc>
              <a:spcBef>
                <a:spcPct val="20000"/>
              </a:spcBef>
              <a:spcAft>
                <a:spcPct val="20000"/>
              </a:spcAft>
              <a:buClrTx/>
              <a:buSzTx/>
              <a:buFontTx/>
              <a:buNone/>
            </a:pPr>
            <a:endParaRPr kumimoji="0" lang="zh-CN" altLang="en-US" sz="2000" b="1" i="0" u="none" strike="noStrike" cap="none" normalizeH="0" baseline="0" dirty="0">
              <a:ln>
                <a:noFill/>
              </a:ln>
              <a:solidFill>
                <a:schemeClr val="bg2"/>
              </a:solidFill>
              <a:effectLst/>
              <a:latin typeface="字魂59号-创粗黑" pitchFamily="2" charset="-122"/>
              <a:ea typeface="字魂59号-创粗黑" pitchFamily="2" charset="-122"/>
            </a:endParaRPr>
          </a:p>
        </p:txBody>
      </p:sp>
      <p:sp>
        <p:nvSpPr>
          <p:cNvPr id="5" name="矩形 4"/>
          <p:cNvSpPr/>
          <p:nvPr/>
        </p:nvSpPr>
        <p:spPr>
          <a:xfrm>
            <a:off x="911424" y="2204863"/>
            <a:ext cx="919395" cy="2308324"/>
          </a:xfrm>
          <a:prstGeom prst="rect">
            <a:avLst/>
          </a:prstGeom>
        </p:spPr>
        <p:txBody>
          <a:bodyPr wrap="square">
            <a:spAutoFit/>
          </a:bodyPr>
          <a:lstStyle/>
          <a:p>
            <a:pPr eaLnBrk="1" hangingPunct="1"/>
            <a:r>
              <a:rPr lang="zh-CN" altLang="en-US" sz="7200" dirty="0">
                <a:solidFill>
                  <a:schemeClr val="bg1"/>
                </a:solidFill>
                <a:latin typeface="字魂105号-简雅黑" pitchFamily="2" charset="-122"/>
                <a:ea typeface="字魂105号-简雅黑" pitchFamily="2" charset="-122"/>
              </a:rPr>
              <a:t>目 录</a:t>
            </a:r>
            <a:endParaRPr lang="zh-CN" altLang="en-US" sz="7200" dirty="0">
              <a:solidFill>
                <a:schemeClr val="bg1"/>
              </a:solidFill>
              <a:latin typeface="字魂105号-简雅黑" pitchFamily="2" charset="-122"/>
              <a:ea typeface="字魂105号-简雅黑" pitchFamily="2" charset="-122"/>
            </a:endParaRPr>
          </a:p>
        </p:txBody>
      </p:sp>
      <p:sp>
        <p:nvSpPr>
          <p:cNvPr id="6" name="Rectangle 2"/>
          <p:cNvSpPr txBox="1">
            <a:spLocks noChangeArrowheads="1"/>
          </p:cNvSpPr>
          <p:nvPr/>
        </p:nvSpPr>
        <p:spPr bwMode="auto">
          <a:xfrm>
            <a:off x="3267734" y="-1"/>
            <a:ext cx="6553075" cy="68580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rtl="0" eaLnBrk="0" fontAlgn="base" hangingPunct="0">
              <a:spcBef>
                <a:spcPct val="20000"/>
              </a:spcBef>
              <a:spcAft>
                <a:spcPct val="20000"/>
              </a:spcAft>
              <a:defRPr sz="2000" b="1">
                <a:solidFill>
                  <a:schemeClr val="bg2"/>
                </a:solidFill>
                <a:latin typeface="+mn-lt"/>
                <a:ea typeface="+mn-ea"/>
                <a:cs typeface="+mn-cs"/>
              </a:defRPr>
            </a:lvl1pPr>
            <a:lvl2pPr marL="400050" indent="-285750" algn="l" rtl="0" eaLnBrk="0" fontAlgn="base" hangingPunct="0">
              <a:spcBef>
                <a:spcPct val="20000"/>
              </a:spcBef>
              <a:spcAft>
                <a:spcPct val="20000"/>
              </a:spcAft>
              <a:buClr>
                <a:srgbClr val="ED171F"/>
              </a:buClr>
              <a:buChar char="•"/>
              <a:defRPr>
                <a:solidFill>
                  <a:schemeClr val="bg2"/>
                </a:solidFill>
                <a:latin typeface="+mn-lt"/>
                <a:ea typeface="+mn-ea"/>
              </a:defRPr>
            </a:lvl2pPr>
            <a:lvl3pPr marL="742950" indent="-228600" algn="l" rtl="0" eaLnBrk="0" fontAlgn="base" hangingPunct="0">
              <a:spcBef>
                <a:spcPct val="20000"/>
              </a:spcBef>
              <a:spcAft>
                <a:spcPct val="20000"/>
              </a:spcAft>
              <a:buClr>
                <a:srgbClr val="ED171F"/>
              </a:buClr>
              <a:buFont typeface="Arial" panose="020B0604020202020204" pitchFamily="34" charset="0"/>
              <a:buChar char="–"/>
              <a:defRPr sz="1600">
                <a:solidFill>
                  <a:schemeClr val="bg2"/>
                </a:solidFill>
                <a:latin typeface="+mn-lt"/>
                <a:ea typeface="+mn-ea"/>
              </a:defRPr>
            </a:lvl3pPr>
            <a:lvl4pPr marL="1085850" indent="-228600" algn="l" rtl="0" eaLnBrk="0" fontAlgn="base" hangingPunct="0">
              <a:spcBef>
                <a:spcPct val="20000"/>
              </a:spcBef>
              <a:spcAft>
                <a:spcPct val="20000"/>
              </a:spcAft>
              <a:buClr>
                <a:srgbClr val="ED171F"/>
              </a:buClr>
              <a:buChar char="•"/>
              <a:defRPr sz="1400">
                <a:solidFill>
                  <a:schemeClr val="bg2"/>
                </a:solidFill>
                <a:latin typeface="+mn-lt"/>
                <a:ea typeface="+mn-ea"/>
              </a:defRPr>
            </a:lvl4pPr>
            <a:lvl5pPr marL="1428750" indent="-228600" algn="l" rtl="0" eaLnBrk="0" fontAlgn="base" hangingPunct="0">
              <a:spcBef>
                <a:spcPct val="20000"/>
              </a:spcBef>
              <a:spcAft>
                <a:spcPct val="20000"/>
              </a:spcAft>
              <a:buClr>
                <a:srgbClr val="ED171F"/>
              </a:buClr>
              <a:buChar char="»"/>
              <a:defRPr sz="1400">
                <a:solidFill>
                  <a:schemeClr val="bg2"/>
                </a:solidFill>
                <a:latin typeface="+mn-lt"/>
                <a:ea typeface="+mn-ea"/>
              </a:defRPr>
            </a:lvl5pPr>
            <a:lvl6pPr marL="1885950" indent="-228600" algn="l" rtl="0" fontAlgn="base">
              <a:spcBef>
                <a:spcPct val="20000"/>
              </a:spcBef>
              <a:spcAft>
                <a:spcPct val="20000"/>
              </a:spcAft>
              <a:buClr>
                <a:srgbClr val="ED171F"/>
              </a:buClr>
              <a:buChar char="»"/>
              <a:defRPr sz="1400">
                <a:solidFill>
                  <a:schemeClr val="bg2"/>
                </a:solidFill>
                <a:latin typeface="+mn-lt"/>
                <a:ea typeface="+mn-ea"/>
              </a:defRPr>
            </a:lvl6pPr>
            <a:lvl7pPr marL="2343150" indent="-228600" algn="l" rtl="0" fontAlgn="base">
              <a:spcBef>
                <a:spcPct val="20000"/>
              </a:spcBef>
              <a:spcAft>
                <a:spcPct val="20000"/>
              </a:spcAft>
              <a:buClr>
                <a:srgbClr val="ED171F"/>
              </a:buClr>
              <a:buChar char="»"/>
              <a:defRPr sz="1400">
                <a:solidFill>
                  <a:schemeClr val="bg2"/>
                </a:solidFill>
                <a:latin typeface="+mn-lt"/>
                <a:ea typeface="+mn-ea"/>
              </a:defRPr>
            </a:lvl7pPr>
            <a:lvl8pPr marL="2800350" indent="-228600" algn="l" rtl="0" fontAlgn="base">
              <a:spcBef>
                <a:spcPct val="20000"/>
              </a:spcBef>
              <a:spcAft>
                <a:spcPct val="20000"/>
              </a:spcAft>
              <a:buClr>
                <a:srgbClr val="ED171F"/>
              </a:buClr>
              <a:buChar char="»"/>
              <a:defRPr sz="1400">
                <a:solidFill>
                  <a:schemeClr val="bg2"/>
                </a:solidFill>
                <a:latin typeface="+mn-lt"/>
                <a:ea typeface="+mn-ea"/>
              </a:defRPr>
            </a:lvl8pPr>
            <a:lvl9pPr marL="3257550" indent="-228600" algn="l" rtl="0" fontAlgn="base">
              <a:spcBef>
                <a:spcPct val="20000"/>
              </a:spcBef>
              <a:spcAft>
                <a:spcPct val="20000"/>
              </a:spcAft>
              <a:buClr>
                <a:srgbClr val="ED171F"/>
              </a:buClr>
              <a:buChar char="»"/>
              <a:defRPr sz="1400">
                <a:solidFill>
                  <a:schemeClr val="bg2"/>
                </a:solidFill>
                <a:latin typeface="+mn-lt"/>
                <a:ea typeface="+mn-ea"/>
              </a:defRPr>
            </a:lvl9pPr>
          </a:lstStyle>
          <a:p>
            <a:pPr eaLnBrk="1" hangingPunct="1">
              <a:lnSpc>
                <a:spcPct val="90000"/>
              </a:lnSpc>
              <a:spcBef>
                <a:spcPct val="30000"/>
              </a:spcBef>
              <a:spcAft>
                <a:spcPct val="30000"/>
              </a:spcAft>
            </a:pPr>
            <a:endParaRPr lang="en-US" altLang="zh-CN" sz="1800" kern="0" dirty="0">
              <a:solidFill>
                <a:schemeClr val="tx1"/>
              </a:solidFill>
              <a:ea typeface="字魂59号-创粗黑" pitchFamily="2" charset="-122"/>
            </a:endParaRPr>
          </a:p>
          <a:p>
            <a:pPr eaLnBrk="1" hangingPunct="1">
              <a:lnSpc>
                <a:spcPct val="90000"/>
              </a:lnSpc>
              <a:spcBef>
                <a:spcPct val="30000"/>
              </a:spcBef>
              <a:spcAft>
                <a:spcPct val="30000"/>
              </a:spcAft>
            </a:pPr>
            <a:r>
              <a:rPr lang="en-US" altLang="zh-CN" sz="2400" b="0" kern="0" spc="600" dirty="0">
                <a:solidFill>
                  <a:schemeClr val="tx1"/>
                </a:solidFill>
                <a:latin typeface="字魂105号-简雅黑" pitchFamily="2" charset="-122"/>
                <a:ea typeface="字魂105号-简雅黑" pitchFamily="2" charset="-122"/>
              </a:rPr>
              <a:t>1</a:t>
            </a:r>
            <a:r>
              <a:rPr lang="zh-CN" altLang="en-US" sz="2400" b="0" kern="0" spc="600" dirty="0">
                <a:solidFill>
                  <a:schemeClr val="tx1"/>
                </a:solidFill>
                <a:latin typeface="字魂105号-简雅黑" pitchFamily="2" charset="-122"/>
                <a:ea typeface="字魂105号-简雅黑" pitchFamily="2" charset="-122"/>
              </a:rPr>
              <a:t>、术语及常识</a:t>
            </a:r>
            <a:endParaRPr lang="zh-CN" altLang="en-US" sz="2400" b="0" kern="0" spc="600" dirty="0">
              <a:solidFill>
                <a:schemeClr val="tx1"/>
              </a:solidFill>
              <a:latin typeface="字魂105号-简雅黑" pitchFamily="2" charset="-122"/>
              <a:ea typeface="字魂105号-简雅黑" pitchFamily="2" charset="-122"/>
            </a:endParaRPr>
          </a:p>
          <a:p>
            <a:pPr eaLnBrk="1" hangingPunct="1">
              <a:lnSpc>
                <a:spcPct val="90000"/>
              </a:lnSpc>
              <a:spcBef>
                <a:spcPct val="30000"/>
              </a:spcBef>
              <a:spcAft>
                <a:spcPct val="30000"/>
              </a:spcAft>
            </a:pPr>
            <a:r>
              <a:rPr lang="en-US" altLang="zh-CN" sz="2400" b="0" kern="0" spc="600" dirty="0">
                <a:solidFill>
                  <a:schemeClr val="tx1"/>
                </a:solidFill>
                <a:latin typeface="字魂105号-简雅黑" pitchFamily="2" charset="-122"/>
                <a:ea typeface="字魂105号-简雅黑" pitchFamily="2" charset="-122"/>
              </a:rPr>
              <a:t>2</a:t>
            </a:r>
            <a:r>
              <a:rPr lang="zh-CN" altLang="en-US" sz="2400" b="0" kern="0" spc="600" dirty="0">
                <a:solidFill>
                  <a:schemeClr val="tx1"/>
                </a:solidFill>
                <a:latin typeface="字魂105号-简雅黑" pitchFamily="2" charset="-122"/>
                <a:ea typeface="字魂105号-简雅黑" pitchFamily="2" charset="-122"/>
              </a:rPr>
              <a:t>、危化品作业人员上岗要求</a:t>
            </a:r>
            <a:endParaRPr lang="zh-CN" altLang="en-US" sz="2400" b="0" kern="0" spc="600" dirty="0">
              <a:solidFill>
                <a:schemeClr val="tx1"/>
              </a:solidFill>
              <a:latin typeface="字魂105号-简雅黑" pitchFamily="2" charset="-122"/>
              <a:ea typeface="字魂105号-简雅黑" pitchFamily="2" charset="-122"/>
            </a:endParaRPr>
          </a:p>
          <a:p>
            <a:pPr eaLnBrk="1" hangingPunct="1">
              <a:lnSpc>
                <a:spcPct val="90000"/>
              </a:lnSpc>
              <a:spcBef>
                <a:spcPct val="30000"/>
              </a:spcBef>
              <a:spcAft>
                <a:spcPct val="30000"/>
              </a:spcAft>
            </a:pPr>
            <a:r>
              <a:rPr lang="en-US" altLang="zh-CN" sz="2400" b="0" kern="0" spc="600" dirty="0">
                <a:solidFill>
                  <a:schemeClr val="tx1"/>
                </a:solidFill>
                <a:latin typeface="字魂105号-简雅黑" pitchFamily="2" charset="-122"/>
                <a:ea typeface="字魂105号-简雅黑" pitchFamily="2" charset="-122"/>
              </a:rPr>
              <a:t>3</a:t>
            </a:r>
            <a:r>
              <a:rPr lang="zh-CN" altLang="en-US" sz="2400" b="0" kern="0" spc="600" dirty="0">
                <a:solidFill>
                  <a:schemeClr val="tx1"/>
                </a:solidFill>
                <a:latin typeface="字魂105号-简雅黑" pitchFamily="2" charset="-122"/>
                <a:ea typeface="字魂105号-简雅黑" pitchFamily="2" charset="-122"/>
              </a:rPr>
              <a:t>、危化品入库前的安全要求</a:t>
            </a:r>
            <a:endParaRPr lang="zh-CN" altLang="en-US" sz="2400" b="0" kern="0" spc="600" dirty="0">
              <a:solidFill>
                <a:schemeClr val="tx1"/>
              </a:solidFill>
              <a:latin typeface="字魂105号-简雅黑" pitchFamily="2" charset="-122"/>
              <a:ea typeface="字魂105号-简雅黑" pitchFamily="2" charset="-122"/>
            </a:endParaRPr>
          </a:p>
          <a:p>
            <a:pPr eaLnBrk="1" hangingPunct="1">
              <a:lnSpc>
                <a:spcPct val="90000"/>
              </a:lnSpc>
              <a:spcBef>
                <a:spcPct val="30000"/>
              </a:spcBef>
              <a:spcAft>
                <a:spcPct val="30000"/>
              </a:spcAft>
            </a:pPr>
            <a:r>
              <a:rPr lang="en-US" altLang="zh-CN" sz="2400" b="0" kern="0" spc="600" dirty="0">
                <a:solidFill>
                  <a:schemeClr val="tx1"/>
                </a:solidFill>
                <a:latin typeface="字魂105号-简雅黑" pitchFamily="2" charset="-122"/>
                <a:ea typeface="字魂105号-简雅黑" pitchFamily="2" charset="-122"/>
              </a:rPr>
              <a:t>4</a:t>
            </a:r>
            <a:r>
              <a:rPr lang="zh-CN" altLang="en-US" sz="2400" b="0" kern="0" spc="600" dirty="0">
                <a:solidFill>
                  <a:schemeClr val="tx1"/>
                </a:solidFill>
                <a:latin typeface="字魂105号-简雅黑" pitchFamily="2" charset="-122"/>
                <a:ea typeface="字魂105号-简雅黑" pitchFamily="2" charset="-122"/>
              </a:rPr>
              <a:t>、危化品保管保养的安全要求</a:t>
            </a:r>
            <a:endParaRPr lang="zh-CN" altLang="en-US" sz="2400" b="0" kern="0" spc="600" dirty="0">
              <a:solidFill>
                <a:schemeClr val="tx1"/>
              </a:solidFill>
              <a:latin typeface="字魂105号-简雅黑" pitchFamily="2" charset="-122"/>
              <a:ea typeface="字魂105号-简雅黑" pitchFamily="2" charset="-122"/>
            </a:endParaRPr>
          </a:p>
          <a:p>
            <a:pPr eaLnBrk="1" hangingPunct="1">
              <a:lnSpc>
                <a:spcPct val="90000"/>
              </a:lnSpc>
              <a:spcBef>
                <a:spcPct val="30000"/>
              </a:spcBef>
              <a:spcAft>
                <a:spcPct val="30000"/>
              </a:spcAft>
            </a:pPr>
            <a:r>
              <a:rPr lang="en-US" altLang="zh-CN" sz="2400" b="0" kern="0" spc="600" dirty="0">
                <a:solidFill>
                  <a:schemeClr val="tx1"/>
                </a:solidFill>
                <a:latin typeface="字魂105号-简雅黑" pitchFamily="2" charset="-122"/>
                <a:ea typeface="字魂105号-简雅黑" pitchFamily="2" charset="-122"/>
              </a:rPr>
              <a:t>5</a:t>
            </a:r>
            <a:r>
              <a:rPr lang="zh-CN" altLang="en-US" sz="2400" b="0" kern="0" spc="600" dirty="0">
                <a:solidFill>
                  <a:schemeClr val="tx1"/>
                </a:solidFill>
                <a:latin typeface="字魂105号-简雅黑" pitchFamily="2" charset="-122"/>
                <a:ea typeface="字魂105号-简雅黑" pitchFamily="2" charset="-122"/>
              </a:rPr>
              <a:t>、危化品发放配送的安全要求</a:t>
            </a:r>
            <a:endParaRPr lang="zh-CN" altLang="en-US" sz="2400" b="0" kern="0" spc="600" dirty="0">
              <a:solidFill>
                <a:schemeClr val="tx1"/>
              </a:solidFill>
              <a:latin typeface="字魂105号-简雅黑" pitchFamily="2" charset="-122"/>
              <a:ea typeface="字魂105号-简雅黑" pitchFamily="2" charset="-122"/>
            </a:endParaRPr>
          </a:p>
          <a:p>
            <a:pPr eaLnBrk="1" hangingPunct="1">
              <a:lnSpc>
                <a:spcPct val="90000"/>
              </a:lnSpc>
              <a:spcBef>
                <a:spcPct val="30000"/>
              </a:spcBef>
              <a:spcAft>
                <a:spcPct val="30000"/>
              </a:spcAft>
            </a:pPr>
            <a:r>
              <a:rPr lang="en-US" altLang="zh-CN" sz="2400" b="0" kern="0" spc="600" dirty="0">
                <a:solidFill>
                  <a:schemeClr val="tx1"/>
                </a:solidFill>
                <a:latin typeface="字魂105号-简雅黑" pitchFamily="2" charset="-122"/>
                <a:ea typeface="字魂105号-简雅黑" pitchFamily="2" charset="-122"/>
              </a:rPr>
              <a:t>6</a:t>
            </a:r>
            <a:r>
              <a:rPr lang="zh-CN" altLang="en-US" sz="2400" b="0" kern="0" spc="600" dirty="0">
                <a:solidFill>
                  <a:schemeClr val="tx1"/>
                </a:solidFill>
                <a:latin typeface="字魂105号-简雅黑" pitchFamily="2" charset="-122"/>
                <a:ea typeface="字魂105号-简雅黑" pitchFamily="2" charset="-122"/>
              </a:rPr>
              <a:t>、危化品物资应急准备及处理</a:t>
            </a:r>
            <a:endParaRPr lang="zh-CN" altLang="en-US" sz="2400" b="0" kern="0" spc="600" dirty="0">
              <a:solidFill>
                <a:schemeClr val="tx1"/>
              </a:solidFill>
              <a:latin typeface="字魂105号-简雅黑" pitchFamily="2" charset="-122"/>
              <a:ea typeface="字魂105号-简雅黑" pitchFamily="2" charset="-122"/>
            </a:endParaRPr>
          </a:p>
          <a:p>
            <a:pPr eaLnBrk="1" hangingPunct="1">
              <a:lnSpc>
                <a:spcPct val="90000"/>
              </a:lnSpc>
              <a:spcBef>
                <a:spcPct val="30000"/>
              </a:spcBef>
              <a:spcAft>
                <a:spcPct val="30000"/>
              </a:spcAft>
            </a:pPr>
            <a:r>
              <a:rPr lang="en-US" altLang="zh-CN" sz="2400" b="0" kern="0" spc="600" dirty="0">
                <a:solidFill>
                  <a:schemeClr val="tx1"/>
                </a:solidFill>
                <a:latin typeface="字魂105号-简雅黑" pitchFamily="2" charset="-122"/>
                <a:ea typeface="字魂105号-简雅黑" pitchFamily="2" charset="-122"/>
              </a:rPr>
              <a:t>7</a:t>
            </a:r>
            <a:r>
              <a:rPr lang="zh-CN" altLang="en-US" sz="2400" b="0" kern="0" spc="600" dirty="0">
                <a:solidFill>
                  <a:schemeClr val="tx1"/>
                </a:solidFill>
                <a:latin typeface="字魂105号-简雅黑" pitchFamily="2" charset="-122"/>
                <a:ea typeface="字魂105号-简雅黑" pitchFamily="2" charset="-122"/>
              </a:rPr>
              <a:t>、储存危化品物资的库房要求</a:t>
            </a:r>
            <a:endParaRPr lang="zh-CN" altLang="en-US" sz="2400" b="0" kern="0" spc="600" dirty="0">
              <a:solidFill>
                <a:schemeClr val="tx1"/>
              </a:solidFill>
              <a:latin typeface="字魂105号-简雅黑" pitchFamily="2" charset="-122"/>
              <a:ea typeface="字魂105号-简雅黑" pitchFamily="2" charset="-122"/>
            </a:endParaRPr>
          </a:p>
          <a:p>
            <a:pPr eaLnBrk="1" hangingPunct="1">
              <a:lnSpc>
                <a:spcPct val="90000"/>
              </a:lnSpc>
              <a:spcBef>
                <a:spcPct val="30000"/>
              </a:spcBef>
              <a:spcAft>
                <a:spcPct val="30000"/>
              </a:spcAft>
            </a:pPr>
            <a:r>
              <a:rPr lang="en-US" altLang="zh-CN" sz="2400" b="0" kern="0" spc="600" dirty="0">
                <a:solidFill>
                  <a:schemeClr val="tx1"/>
                </a:solidFill>
                <a:latin typeface="字魂105号-简雅黑" pitchFamily="2" charset="-122"/>
                <a:ea typeface="字魂105号-简雅黑" pitchFamily="2" charset="-122"/>
              </a:rPr>
              <a:t>8</a:t>
            </a:r>
            <a:r>
              <a:rPr lang="zh-CN" altLang="en-US" sz="2400" b="0" kern="0" spc="600" dirty="0">
                <a:solidFill>
                  <a:schemeClr val="tx1"/>
                </a:solidFill>
                <a:latin typeface="字魂105号-简雅黑" pitchFamily="2" charset="-122"/>
                <a:ea typeface="字魂105号-简雅黑" pitchFamily="2" charset="-122"/>
              </a:rPr>
              <a:t>、危化品库房安全管理要求</a:t>
            </a:r>
            <a:endParaRPr lang="zh-CN" altLang="en-US" sz="2400" b="0" kern="0" spc="600" dirty="0">
              <a:solidFill>
                <a:schemeClr val="tx1"/>
              </a:solidFill>
              <a:latin typeface="字魂105号-简雅黑" pitchFamily="2" charset="-122"/>
              <a:ea typeface="字魂105号-简雅黑" pitchFamily="2" charset="-122"/>
            </a:endParaRPr>
          </a:p>
          <a:p>
            <a:pPr eaLnBrk="1" hangingPunct="1">
              <a:lnSpc>
                <a:spcPct val="90000"/>
              </a:lnSpc>
              <a:spcBef>
                <a:spcPct val="30000"/>
              </a:spcBef>
              <a:spcAft>
                <a:spcPct val="30000"/>
              </a:spcAft>
            </a:pPr>
            <a:r>
              <a:rPr lang="en-US" altLang="zh-CN" sz="2400" b="0" kern="0" spc="600" dirty="0">
                <a:solidFill>
                  <a:schemeClr val="tx1"/>
                </a:solidFill>
                <a:latin typeface="字魂105号-简雅黑" pitchFamily="2" charset="-122"/>
                <a:ea typeface="字魂105号-简雅黑" pitchFamily="2" charset="-122"/>
              </a:rPr>
              <a:t>9</a:t>
            </a:r>
            <a:r>
              <a:rPr lang="zh-CN" altLang="en-US" sz="2400" b="0" kern="0" spc="600" dirty="0">
                <a:solidFill>
                  <a:schemeClr val="tx1"/>
                </a:solidFill>
                <a:latin typeface="字魂105号-简雅黑" pitchFamily="2" charset="-122"/>
                <a:ea typeface="字魂105号-简雅黑" pitchFamily="2" charset="-122"/>
              </a:rPr>
              <a:t>、危化品装卸作业安全管理要求</a:t>
            </a:r>
            <a:endParaRPr lang="zh-CN" altLang="en-US" sz="2400" b="0" kern="0" spc="600" dirty="0">
              <a:solidFill>
                <a:schemeClr val="tx1"/>
              </a:solidFill>
              <a:latin typeface="字魂105号-简雅黑" pitchFamily="2" charset="-122"/>
              <a:ea typeface="字魂105号-简雅黑" pitchFamily="2" charset="-122"/>
            </a:endParaRPr>
          </a:p>
          <a:p>
            <a:pPr eaLnBrk="1" hangingPunct="1">
              <a:lnSpc>
                <a:spcPct val="90000"/>
              </a:lnSpc>
              <a:spcBef>
                <a:spcPct val="30000"/>
              </a:spcBef>
              <a:spcAft>
                <a:spcPct val="30000"/>
              </a:spcAft>
            </a:pPr>
            <a:r>
              <a:rPr lang="en-US" altLang="zh-CN" sz="2400" b="0" kern="0" spc="600" dirty="0">
                <a:solidFill>
                  <a:schemeClr val="tx1"/>
                </a:solidFill>
                <a:latin typeface="字魂105号-简雅黑" pitchFamily="2" charset="-122"/>
                <a:ea typeface="字魂105号-简雅黑" pitchFamily="2" charset="-122"/>
              </a:rPr>
              <a:t>10</a:t>
            </a:r>
            <a:r>
              <a:rPr lang="zh-CN" altLang="en-US" sz="2400" b="0" kern="0" spc="600" dirty="0">
                <a:solidFill>
                  <a:schemeClr val="tx1"/>
                </a:solidFill>
                <a:latin typeface="字魂105号-简雅黑" pitchFamily="2" charset="-122"/>
                <a:ea typeface="字魂105号-简雅黑" pitchFamily="2" charset="-122"/>
              </a:rPr>
              <a:t>、常见危化品储存运输注意事项</a:t>
            </a:r>
            <a:endParaRPr lang="zh-CN" altLang="en-US" sz="2400" b="0" kern="0" spc="600" dirty="0">
              <a:solidFill>
                <a:schemeClr val="tx1"/>
              </a:solidFill>
              <a:latin typeface="字魂105号-简雅黑" pitchFamily="2" charset="-122"/>
              <a:ea typeface="字魂105号-简雅黑" pitchFamily="2" charset="-122"/>
            </a:endParaRPr>
          </a:p>
          <a:p>
            <a:pPr eaLnBrk="1" hangingPunct="1">
              <a:lnSpc>
                <a:spcPct val="90000"/>
              </a:lnSpc>
              <a:spcBef>
                <a:spcPct val="30000"/>
              </a:spcBef>
              <a:spcAft>
                <a:spcPct val="30000"/>
              </a:spcAft>
            </a:pPr>
            <a:r>
              <a:rPr lang="en-US" altLang="zh-CN" sz="2400" b="0" kern="0" spc="600" dirty="0">
                <a:solidFill>
                  <a:schemeClr val="tx1"/>
                </a:solidFill>
                <a:latin typeface="字魂105号-简雅黑" pitchFamily="2" charset="-122"/>
                <a:ea typeface="字魂105号-简雅黑" pitchFamily="2" charset="-122"/>
              </a:rPr>
              <a:t>11</a:t>
            </a:r>
            <a:r>
              <a:rPr lang="zh-CN" altLang="en-US" sz="2400" b="0" kern="0" spc="600" dirty="0">
                <a:solidFill>
                  <a:schemeClr val="tx1"/>
                </a:solidFill>
                <a:latin typeface="字魂105号-简雅黑" pitchFamily="2" charset="-122"/>
                <a:ea typeface="字魂105号-简雅黑" pitchFamily="2" charset="-122"/>
              </a:rPr>
              <a:t>、危险货物包装标志</a:t>
            </a:r>
            <a:endParaRPr lang="zh-CN" altLang="en-US" sz="2400" b="0" kern="0" spc="600" dirty="0">
              <a:solidFill>
                <a:schemeClr val="tx1"/>
              </a:solidFill>
              <a:latin typeface="字魂105号-简雅黑" pitchFamily="2" charset="-122"/>
              <a:ea typeface="字魂105号-简雅黑" pitchFamily="2" charset="-122"/>
            </a:endParaRPr>
          </a:p>
          <a:p>
            <a:pPr eaLnBrk="1" hangingPunct="1">
              <a:lnSpc>
                <a:spcPct val="90000"/>
              </a:lnSpc>
              <a:spcBef>
                <a:spcPct val="30000"/>
              </a:spcBef>
              <a:spcAft>
                <a:spcPct val="30000"/>
              </a:spcAft>
            </a:pPr>
            <a:endParaRPr lang="en-US" altLang="zh-CN" sz="1800" kern="0" dirty="0">
              <a:solidFill>
                <a:schemeClr val="tx1"/>
              </a:solidFill>
              <a:ea typeface="字魂59号-创粗黑" pitchFamily="2" charset="-122"/>
            </a:endParaRPr>
          </a:p>
        </p:txBody>
      </p:sp>
      <p:sp>
        <p:nvSpPr>
          <p:cNvPr id="7" name="矩形 6"/>
          <p:cNvSpPr/>
          <p:nvPr/>
        </p:nvSpPr>
        <p:spPr bwMode="auto">
          <a:xfrm rot="5400000">
            <a:off x="-3148605" y="3359228"/>
            <a:ext cx="6843193" cy="124735"/>
          </a:xfrm>
          <a:prstGeom prst="rect">
            <a:avLst/>
          </a:prstGeom>
          <a:solidFill>
            <a:srgbClr val="D5352D"/>
          </a:solidFill>
          <a:ln>
            <a:noFill/>
          </a:ln>
          <a:effectLst/>
        </p:spPr>
        <p:txBody>
          <a:bodyPr vert="horz" wrap="square" lIns="91440" tIns="45720" rIns="91440" bIns="45720" numCol="1" rtlCol="0" anchor="t" anchorCtr="0" compatLnSpc="1"/>
          <a:lstStyle/>
          <a:p>
            <a:pPr marL="0" marR="0" indent="539750" algn="l" defTabSz="914400" rtl="0" eaLnBrk="1" fontAlgn="base" latinLnBrk="0" hangingPunct="1">
              <a:lnSpc>
                <a:spcPct val="100000"/>
              </a:lnSpc>
              <a:spcBef>
                <a:spcPct val="20000"/>
              </a:spcBef>
              <a:spcAft>
                <a:spcPct val="20000"/>
              </a:spcAft>
              <a:buClrTx/>
              <a:buSzTx/>
              <a:buFontTx/>
              <a:buNone/>
            </a:pPr>
            <a:endParaRPr kumimoji="0" lang="zh-CN" altLang="en-US" sz="2000" b="1" i="0" u="none" strike="noStrike" cap="none" normalizeH="0" baseline="0" dirty="0">
              <a:ln>
                <a:noFill/>
              </a:ln>
              <a:solidFill>
                <a:schemeClr val="bg2"/>
              </a:solidFill>
              <a:effectLst/>
              <a:latin typeface="字魂59号-创粗黑" pitchFamily="2" charset="-122"/>
              <a:ea typeface="字魂59号-创粗黑" pitchFamily="2" charset="-122"/>
            </a:endParaRPr>
          </a:p>
        </p:txBody>
      </p:sp>
      <p:sp>
        <p:nvSpPr>
          <p:cNvPr id="8" name="矩形 7"/>
          <p:cNvSpPr/>
          <p:nvPr/>
        </p:nvSpPr>
        <p:spPr bwMode="auto">
          <a:xfrm rot="5400000">
            <a:off x="-683596" y="3374035"/>
            <a:ext cx="6843193" cy="124735"/>
          </a:xfrm>
          <a:prstGeom prst="rect">
            <a:avLst/>
          </a:prstGeom>
          <a:solidFill>
            <a:srgbClr val="D5352D"/>
          </a:solidFill>
          <a:ln>
            <a:noFill/>
          </a:ln>
          <a:effectLst/>
        </p:spPr>
        <p:txBody>
          <a:bodyPr vert="horz" wrap="square" lIns="91440" tIns="45720" rIns="91440" bIns="45720" numCol="1" rtlCol="0" anchor="t" anchorCtr="0" compatLnSpc="1"/>
          <a:lstStyle/>
          <a:p>
            <a:pPr marL="0" marR="0" indent="539750" algn="l" defTabSz="914400" rtl="0" eaLnBrk="1" fontAlgn="base" latinLnBrk="0" hangingPunct="1">
              <a:lnSpc>
                <a:spcPct val="100000"/>
              </a:lnSpc>
              <a:spcBef>
                <a:spcPct val="20000"/>
              </a:spcBef>
              <a:spcAft>
                <a:spcPct val="20000"/>
              </a:spcAft>
              <a:buClrTx/>
              <a:buSzTx/>
              <a:buFontTx/>
              <a:buNone/>
            </a:pPr>
            <a:endParaRPr kumimoji="0" lang="zh-CN" altLang="en-US" sz="2000" b="1" i="0" u="none" strike="noStrike" cap="none" normalizeH="0" baseline="0" dirty="0">
              <a:ln>
                <a:noFill/>
              </a:ln>
              <a:solidFill>
                <a:schemeClr val="bg2"/>
              </a:solidFill>
              <a:effectLst/>
              <a:latin typeface="字魂59号-创粗黑" pitchFamily="2" charset="-122"/>
              <a:ea typeface="字魂59号-创粗黑" pitchFamily="2" charset="-122"/>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a:off x="7617154" y="-1"/>
            <a:ext cx="4574845" cy="3519111"/>
          </a:xfrm>
          <a:prstGeom prst="rect">
            <a:avLst/>
          </a:prstGeom>
        </p:spPr>
      </p:pic>
      <p:pic>
        <p:nvPicPr>
          <p:cNvPr id="11" name="图片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53206" y="3673768"/>
            <a:ext cx="3138794" cy="31387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695400" y="1556792"/>
            <a:ext cx="5868528"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4000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74295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08585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142875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18859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3431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28003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25755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eaLnBrk="1" hangingPunct="1"/>
            <a:r>
              <a:rPr lang="en-US" altLang="zh-CN" sz="1800" b="0" dirty="0">
                <a:solidFill>
                  <a:srgbClr val="D5352D"/>
                </a:solidFill>
                <a:latin typeface="字魂59号-创粗黑" pitchFamily="2" charset="-122"/>
                <a:ea typeface="字魂59号-创粗黑" pitchFamily="2" charset="-122"/>
              </a:rPr>
              <a:t>6</a:t>
            </a:r>
            <a:r>
              <a:rPr lang="zh-CN" altLang="en-US" sz="1800" b="0" dirty="0">
                <a:solidFill>
                  <a:srgbClr val="D5352D"/>
                </a:solidFill>
                <a:latin typeface="字魂59号-创粗黑" pitchFamily="2" charset="-122"/>
                <a:ea typeface="字魂59号-创粗黑" pitchFamily="2" charset="-122"/>
              </a:rPr>
              <a:t>、散落在场面上的物品，应及时清理干净。对没有利用价值的废物，应采用合适的物理或化学方法处置，以确保安全。</a:t>
            </a:r>
            <a:endParaRPr lang="zh-CN" altLang="en-US" sz="1800" b="0" dirty="0">
              <a:solidFill>
                <a:srgbClr val="D5352D"/>
              </a:solidFill>
              <a:latin typeface="字魂59号-创粗黑" pitchFamily="2" charset="-122"/>
              <a:ea typeface="字魂59号-创粗黑" pitchFamily="2" charset="-122"/>
            </a:endParaRPr>
          </a:p>
          <a:p>
            <a:pPr eaLnBrk="1" hangingPunct="1"/>
            <a:r>
              <a:rPr lang="en-US" altLang="zh-CN" sz="1800" b="0" dirty="0">
                <a:solidFill>
                  <a:schemeClr val="tx1"/>
                </a:solidFill>
                <a:latin typeface="字魂59号-创粗黑" pitchFamily="2" charset="-122"/>
                <a:ea typeface="字魂59号-创粗黑" pitchFamily="2" charset="-122"/>
              </a:rPr>
              <a:t>7</a:t>
            </a:r>
            <a:r>
              <a:rPr lang="zh-CN" altLang="en-US" sz="1800" b="0" dirty="0">
                <a:solidFill>
                  <a:schemeClr val="tx1"/>
                </a:solidFill>
                <a:latin typeface="字魂59号-创粗黑" pitchFamily="2" charset="-122"/>
                <a:ea typeface="字魂59号-创粗黑" pitchFamily="2" charset="-122"/>
              </a:rPr>
              <a:t>、装卸危险品应轻轻搬轻放，防止撞击摩擦，震动摔碰。液体铁桶包装卸垛，不宜用快速溜放的办法，防止包装破损。</a:t>
            </a:r>
            <a:endParaRPr lang="zh-CN" altLang="en-US" sz="1800" b="0" dirty="0">
              <a:solidFill>
                <a:schemeClr val="tx1"/>
              </a:solidFill>
              <a:latin typeface="字魂59号-创粗黑" pitchFamily="2" charset="-122"/>
              <a:ea typeface="字魂59号-创粗黑" pitchFamily="2" charset="-122"/>
            </a:endParaRPr>
          </a:p>
          <a:p>
            <a:pPr eaLnBrk="1" hangingPunct="1"/>
            <a:r>
              <a:rPr lang="en-US" altLang="zh-CN" sz="1800" b="0" dirty="0">
                <a:solidFill>
                  <a:srgbClr val="D5352D"/>
                </a:solidFill>
                <a:latin typeface="字魂59号-创粗黑" pitchFamily="2" charset="-122"/>
                <a:ea typeface="字魂59号-创粗黑" pitchFamily="2" charset="-122"/>
              </a:rPr>
              <a:t>8</a:t>
            </a:r>
            <a:r>
              <a:rPr lang="zh-CN" altLang="en-US" sz="1800" b="0" dirty="0">
                <a:solidFill>
                  <a:srgbClr val="D5352D"/>
                </a:solidFill>
                <a:latin typeface="字魂59号-创粗黑" pitchFamily="2" charset="-122"/>
                <a:ea typeface="字魂59号-创粗黑" pitchFamily="2" charset="-122"/>
              </a:rPr>
              <a:t>、装卸作业完毕后，应及时洗手、洗脸、嗽口或淋浴。中途不得饮食、吸烟、并且必须保持现场空气流通，防止沾染皮肤、黏膜等。</a:t>
            </a:r>
            <a:endParaRPr lang="zh-CN" altLang="en-US" sz="1800" b="0" dirty="0">
              <a:solidFill>
                <a:srgbClr val="D5352D"/>
              </a:solidFill>
              <a:latin typeface="字魂59号-创粗黑" pitchFamily="2" charset="-122"/>
              <a:ea typeface="字魂59号-创粗黑" pitchFamily="2" charset="-122"/>
            </a:endParaRPr>
          </a:p>
          <a:p>
            <a:pPr eaLnBrk="1" hangingPunct="1"/>
            <a:r>
              <a:rPr lang="en-US" altLang="zh-CN" sz="1800" b="0" dirty="0">
                <a:solidFill>
                  <a:schemeClr val="tx1"/>
                </a:solidFill>
                <a:latin typeface="字魂59号-创粗黑" pitchFamily="2" charset="-122"/>
                <a:ea typeface="字魂59号-创粗黑" pitchFamily="2" charset="-122"/>
              </a:rPr>
              <a:t>9</a:t>
            </a:r>
            <a:r>
              <a:rPr lang="zh-CN" altLang="en-US" sz="1800" b="0" dirty="0">
                <a:solidFill>
                  <a:schemeClr val="tx1"/>
                </a:solidFill>
                <a:latin typeface="字魂59号-创粗黑" pitchFamily="2" charset="-122"/>
                <a:ea typeface="字魂59号-创粗黑" pitchFamily="2" charset="-122"/>
              </a:rPr>
              <a:t>、两种性能相互抵触的物资，不得同时装卸。对怕热、怕潮物资装卸时要采用隔热、防潮措施。</a:t>
            </a:r>
            <a:endParaRPr lang="zh-CN" altLang="en-US" sz="1800" b="0" dirty="0">
              <a:solidFill>
                <a:schemeClr val="tx1"/>
              </a:solidFill>
              <a:latin typeface="字魂59号-创粗黑" pitchFamily="2" charset="-122"/>
              <a:ea typeface="字魂59号-创粗黑" pitchFamily="2" charset="-122"/>
            </a:endParaRPr>
          </a:p>
          <a:p>
            <a:pPr eaLnBrk="1" hangingPunct="1"/>
            <a:r>
              <a:rPr lang="en-US" altLang="zh-CN" sz="1800" b="0" dirty="0">
                <a:solidFill>
                  <a:srgbClr val="D5352D"/>
                </a:solidFill>
                <a:latin typeface="字魂59号-创粗黑" pitchFamily="2" charset="-122"/>
                <a:ea typeface="字魂59号-创粗黑" pitchFamily="2" charset="-122"/>
              </a:rPr>
              <a:t>10</a:t>
            </a:r>
            <a:r>
              <a:rPr lang="zh-CN" altLang="en-US" sz="1800" b="0" dirty="0">
                <a:solidFill>
                  <a:srgbClr val="D5352D"/>
                </a:solidFill>
                <a:latin typeface="字魂59号-创粗黑" pitchFamily="2" charset="-122"/>
                <a:ea typeface="字魂59号-创粗黑" pitchFamily="2" charset="-122"/>
              </a:rPr>
              <a:t>、保管员不在现场，严禁作业， “三现场”准则执行不到位的，发现一次班长就地免职；现场相关责任人待岗</a:t>
            </a:r>
            <a:r>
              <a:rPr lang="en-US" altLang="zh-CN" sz="1800" b="0" dirty="0">
                <a:solidFill>
                  <a:srgbClr val="D5352D"/>
                </a:solidFill>
                <a:latin typeface="字魂59号-创粗黑" pitchFamily="2" charset="-122"/>
                <a:ea typeface="字魂59号-创粗黑" pitchFamily="2" charset="-122"/>
              </a:rPr>
              <a:t>3-6</a:t>
            </a:r>
            <a:r>
              <a:rPr lang="zh-CN" altLang="en-US" sz="1800" b="0" dirty="0">
                <a:solidFill>
                  <a:srgbClr val="D5352D"/>
                </a:solidFill>
                <a:latin typeface="字魂59号-创粗黑" pitchFamily="2" charset="-122"/>
                <a:ea typeface="字魂59号-创粗黑" pitchFamily="2" charset="-122"/>
              </a:rPr>
              <a:t>个月进行培训，重新进行能力评估，合格后方可上岗。</a:t>
            </a:r>
            <a:endParaRPr lang="zh-CN" altLang="en-US" sz="1800" b="0" dirty="0">
              <a:solidFill>
                <a:srgbClr val="D5352D"/>
              </a:solidFill>
              <a:latin typeface="字魂59号-创粗黑" pitchFamily="2" charset="-122"/>
              <a:ea typeface="字魂59号-创粗黑" pitchFamily="2" charset="-122"/>
            </a:endParaRPr>
          </a:p>
          <a:p>
            <a:pPr eaLnBrk="1" hangingPunct="1"/>
            <a:endParaRPr lang="en-US" altLang="zh-CN" dirty="0">
              <a:solidFill>
                <a:schemeClr val="tx1"/>
              </a:solidFill>
              <a:latin typeface="字魂59号-创粗黑" pitchFamily="2" charset="-122"/>
              <a:ea typeface="字魂59号-创粗黑" pitchFamily="2" charset="-122"/>
            </a:endParaRPr>
          </a:p>
        </p:txBody>
      </p:sp>
      <p:sp>
        <p:nvSpPr>
          <p:cNvPr id="32771" name="Rectangle 6"/>
          <p:cNvSpPr>
            <a:spLocks noChangeArrowheads="1"/>
          </p:cNvSpPr>
          <p:nvPr/>
        </p:nvSpPr>
        <p:spPr bwMode="auto">
          <a:xfrm>
            <a:off x="1703512" y="2203"/>
            <a:ext cx="921727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b="0" dirty="0">
                <a:solidFill>
                  <a:schemeClr val="bg1"/>
                </a:solidFill>
                <a:latin typeface="黑体" panose="02010609060101010101" pitchFamily="2" charset="-122"/>
                <a:ea typeface="字魂59号-创粗黑" pitchFamily="2" charset="-122"/>
              </a:rPr>
              <a:t>危化品装卸作业的安全管理</a:t>
            </a:r>
            <a:r>
              <a:rPr lang="zh-CN" altLang="en-US" sz="4000" b="0" dirty="0">
                <a:solidFill>
                  <a:schemeClr val="bg1"/>
                </a:solidFill>
                <a:latin typeface="黑体" panose="02010609060101010101" pitchFamily="2" charset="-122"/>
                <a:ea typeface="字魂59号-创粗黑" pitchFamily="2" charset="-122"/>
              </a:rPr>
              <a:t>（续）</a:t>
            </a:r>
            <a:endParaRPr lang="zh-CN" altLang="en-US" sz="4000" b="0" dirty="0">
              <a:solidFill>
                <a:schemeClr val="bg1"/>
              </a:solidFill>
              <a:latin typeface="黑体" panose="02010609060101010101" pitchFamily="2" charset="-122"/>
              <a:ea typeface="字魂59号-创粗黑" pitchFamily="2" charset="-122"/>
            </a:endParaRPr>
          </a:p>
        </p:txBody>
      </p:sp>
      <p:pic>
        <p:nvPicPr>
          <p:cNvPr id="3" name="图片 2"/>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6553239" y="1412776"/>
            <a:ext cx="5301208" cy="53012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circle(in)">
                                      <p:cBhvr>
                                        <p:cTn id="7" dur="2000"/>
                                        <p:tgtEl>
                                          <p:spTgt spid="3277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2770"/>
                                        </p:tgtEl>
                                        <p:attrNameLst>
                                          <p:attrName>style.visibility</p:attrName>
                                        </p:attrNameLst>
                                      </p:cBhvr>
                                      <p:to>
                                        <p:strVal val="visible"/>
                                      </p:to>
                                    </p:set>
                                    <p:animEffect transition="in" filter="circle(in)">
                                      <p:cBhvr>
                                        <p:cTn id="10"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382" name="Group 638"/>
          <p:cNvGraphicFramePr>
            <a:graphicFrameLocks noGrp="1"/>
          </p:cNvGraphicFramePr>
          <p:nvPr/>
        </p:nvGraphicFramePr>
        <p:xfrm>
          <a:off x="2063750" y="1125538"/>
          <a:ext cx="8135938" cy="5224466"/>
        </p:xfrm>
        <a:graphic>
          <a:graphicData uri="http://schemas.openxmlformats.org/drawingml/2006/table">
            <a:tbl>
              <a:tblPr/>
              <a:tblGrid>
                <a:gridCol w="720725"/>
                <a:gridCol w="1528763"/>
                <a:gridCol w="5886450"/>
              </a:tblGrid>
              <a:tr h="517524">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rgbClr val="D5352D"/>
                          </a:solidFill>
                          <a:effectLst/>
                          <a:latin typeface="字魂59号-创粗黑" pitchFamily="2" charset="-122"/>
                          <a:ea typeface="黑体" panose="02010609060101010101" pitchFamily="2" charset="-122"/>
                        </a:rPr>
                        <a:t>序号</a:t>
                      </a:r>
                      <a:endParaRPr kumimoji="0" lang="zh-CN" altLang="en-US" sz="2000" b="1" i="0" u="none" strike="noStrike" cap="none" normalizeH="0" baseline="0" dirty="0">
                        <a:ln>
                          <a:noFill/>
                        </a:ln>
                        <a:solidFill>
                          <a:srgbClr val="D5352D"/>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rgbClr val="D5352D"/>
                          </a:solidFill>
                          <a:effectLst/>
                          <a:latin typeface="字魂59号-创粗黑" pitchFamily="2" charset="-122"/>
                          <a:ea typeface="黑体" panose="02010609060101010101" pitchFamily="2" charset="-122"/>
                        </a:rPr>
                        <a:t>物资名称</a:t>
                      </a:r>
                      <a:endParaRPr kumimoji="0" lang="zh-CN" altLang="en-US" sz="2000" b="1" i="0" u="none" strike="noStrike" cap="none" normalizeH="0" baseline="0" dirty="0">
                        <a:ln>
                          <a:noFill/>
                        </a:ln>
                        <a:solidFill>
                          <a:srgbClr val="D5352D"/>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solidFill>
                            <a:srgbClr val="D5352D"/>
                          </a:solidFill>
                          <a:effectLst/>
                          <a:latin typeface="字魂59号-创粗黑" pitchFamily="2" charset="-122"/>
                          <a:ea typeface="黑体" panose="02010609060101010101" pitchFamily="2" charset="-122"/>
                        </a:rPr>
                        <a:t>储存运输注意事项</a:t>
                      </a:r>
                      <a:endParaRPr kumimoji="0" lang="zh-CN" altLang="en-US" sz="2000" b="1" i="0" u="none" strike="noStrike" cap="none" normalizeH="0" baseline="0" dirty="0">
                        <a:ln>
                          <a:noFill/>
                        </a:ln>
                        <a:solidFill>
                          <a:srgbClr val="D5352D"/>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1</a:t>
                      </a:r>
                      <a:endPar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b"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硝酸</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应与氧化剂、还原剂、碱类分开存放，禁配物：醋酸、硫酸</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099">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2</a:t>
                      </a:r>
                      <a:endPar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b"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硝酸钾</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应与强还原剂、易燃或可燃物、硫、磷分开存放、运输</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3</a:t>
                      </a:r>
                      <a:endPar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醇酸磁漆</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应与氧化剂、还原剂、碱类开存放，禁配物：醋酸、硫酸</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4</a:t>
                      </a:r>
                      <a:endPar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醇酸漆稀释剂</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禁配物：氧化剂、酸</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5</a:t>
                      </a:r>
                      <a:endPar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醇酸清漆</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禁配物：氧化剂、酸</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6</a:t>
                      </a:r>
                      <a:endPar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底漆</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应与氧化剂、还原剂、碱类开存放，禁配物：醋酸、硫酸</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7</a:t>
                      </a:r>
                      <a:endPar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防滑地板漆</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应与氧化剂、还原剂、碱类开存放，禁配物：醋酸、硫酸</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8</a:t>
                      </a:r>
                      <a:endPar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工业酒精</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禁忌物</a:t>
                      </a: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cs typeface="Times New Roman" panose="02020603050405020304" pitchFamily="18" charset="0"/>
                        </a:rPr>
                        <a:t> ： </a:t>
                      </a: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强氧化剂、酸类、酸酐、碱金属、胺类</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9</a:t>
                      </a:r>
                      <a:endPar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红丹防锈漆</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应与氧化剂、还原剂、碱类开存放，禁配物：醋酸、硫酸</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10</a:t>
                      </a:r>
                      <a:endPar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甲醇</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禁忌物</a:t>
                      </a: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cs typeface="Times New Roman" panose="02020603050405020304" pitchFamily="18" charset="0"/>
                        </a:rPr>
                        <a:t>：</a:t>
                      </a: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酸类、酸酐、强氧化剂、碱金属</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11</a:t>
                      </a:r>
                      <a:endPar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甲醛溶液</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禁忌物</a:t>
                      </a: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cs typeface="Times New Roman" panose="02020603050405020304" pitchFamily="18" charset="0"/>
                        </a:rPr>
                        <a:t>：</a:t>
                      </a: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强氧化剂、强酸、强碱</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12</a:t>
                      </a:r>
                      <a:endParaRPr kumimoji="0" lang="en-US" altLang="zh-CN"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硫酸</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defRPr b="1">
                          <a:solidFill>
                            <a:schemeClr val="bg2"/>
                          </a:solidFill>
                          <a:latin typeface="Arial" panose="020B0604020202020204" pitchFamily="34" charset="0"/>
                          <a:ea typeface="宋体" panose="02010600030101010101" pitchFamily="2" charset="-122"/>
                        </a:defRPr>
                      </a:lvl1pPr>
                      <a:lvl2pPr>
                        <a:buClr>
                          <a:srgbClr val="ED171F"/>
                        </a:buClr>
                        <a:defRPr sz="1600">
                          <a:solidFill>
                            <a:schemeClr val="bg2"/>
                          </a:solidFill>
                          <a:latin typeface="Arial" panose="020B0604020202020204" pitchFamily="34" charset="0"/>
                          <a:ea typeface="宋体" panose="02010600030101010101" pitchFamily="2" charset="-122"/>
                        </a:defRPr>
                      </a:lvl2pPr>
                      <a:lvl3pPr>
                        <a:buClr>
                          <a:srgbClr val="ED171F"/>
                        </a:buClr>
                        <a:buFont typeface="Arial" panose="020B0604020202020204" pitchFamily="34" charset="0"/>
                        <a:defRPr sz="1400">
                          <a:solidFill>
                            <a:schemeClr val="bg2"/>
                          </a:solidFill>
                          <a:latin typeface="Arial" panose="020B0604020202020204" pitchFamily="34" charset="0"/>
                          <a:ea typeface="宋体" panose="02010600030101010101" pitchFamily="2" charset="-122"/>
                        </a:defRPr>
                      </a:lvl3pPr>
                      <a:lvl4pPr>
                        <a:buClr>
                          <a:srgbClr val="ED171F"/>
                        </a:buClr>
                        <a:defRPr sz="1200">
                          <a:solidFill>
                            <a:schemeClr val="bg2"/>
                          </a:solidFill>
                          <a:latin typeface="Arial" panose="020B0604020202020204" pitchFamily="34" charset="0"/>
                          <a:ea typeface="宋体" panose="02010600030101010101" pitchFamily="2" charset="-122"/>
                        </a:defRPr>
                      </a:lvl4pPr>
                      <a:lvl5pPr>
                        <a:buClr>
                          <a:srgbClr val="ED171F"/>
                        </a:buClr>
                        <a:defRPr sz="1200">
                          <a:solidFill>
                            <a:schemeClr val="bg2"/>
                          </a:solidFill>
                          <a:latin typeface="Arial" panose="020B0604020202020204" pitchFamily="34" charset="0"/>
                          <a:ea typeface="宋体" panose="02010600030101010101" pitchFamily="2" charset="-122"/>
                        </a:defRPr>
                      </a:lvl5pPr>
                      <a:lvl6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6pPr>
                      <a:lvl7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7pPr>
                      <a:lvl8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8pPr>
                      <a:lvl9pPr fontAlgn="base">
                        <a:spcBef>
                          <a:spcPct val="20000"/>
                        </a:spcBef>
                        <a:spcAft>
                          <a:spcPct val="20000"/>
                        </a:spcAft>
                        <a:buClr>
                          <a:srgbClr val="ED171F"/>
                        </a:buClr>
                        <a:defRPr sz="1200">
                          <a:solidFill>
                            <a:schemeClr val="bg2"/>
                          </a:solidFill>
                          <a:latin typeface="Arial" panose="020B0604020202020204" pitchFamily="34" charset="0"/>
                          <a:ea typeface="宋体" panose="02010600030101010101" pitchFamily="2" charset="-122"/>
                        </a:defRPr>
                      </a:lvl9pPr>
                    </a:lstStyle>
                    <a:p>
                      <a:pPr marL="0" marR="0" lvl="0" indent="0" algn="l" defTabSz="91440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rPr>
                        <a:t>应与易燃或可燃物、碱类、金属粉末等分开存放</a:t>
                      </a:r>
                      <a:endParaRPr kumimoji="0" lang="zh-CN" altLang="en-US" sz="1600" b="0" i="0" u="none" strike="noStrike" cap="none" normalizeH="0" baseline="0" dirty="0">
                        <a:ln>
                          <a:noFill/>
                        </a:ln>
                        <a:solidFill>
                          <a:schemeClr val="tx1">
                            <a:lumMod val="85000"/>
                            <a:lumOff val="15000"/>
                          </a:schemeClr>
                        </a:solidFill>
                        <a:effectLst/>
                        <a:latin typeface="Arial" panose="020B0604020202020204" pitchFamily="34" charset="0"/>
                        <a:ea typeface="字魂59号-创粗黑"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852" name="Rectangle 632"/>
          <p:cNvSpPr>
            <a:spLocks noChangeArrowheads="1"/>
          </p:cNvSpPr>
          <p:nvPr/>
        </p:nvSpPr>
        <p:spPr bwMode="auto">
          <a:xfrm>
            <a:off x="1847528" y="92497"/>
            <a:ext cx="878420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b="0" dirty="0">
                <a:solidFill>
                  <a:schemeClr val="bg1"/>
                </a:solidFill>
                <a:ea typeface="字魂59号-创粗黑" pitchFamily="2" charset="-122"/>
              </a:rPr>
              <a:t>常见危化品储存运输注意事项</a:t>
            </a:r>
            <a:endParaRPr lang="zh-CN" altLang="en-US" sz="4800" b="0" dirty="0">
              <a:solidFill>
                <a:schemeClr val="bg1"/>
              </a:solidFill>
              <a:ea typeface="字魂59号-创粗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382"/>
                                        </p:tgtEl>
                                        <p:attrNameLst>
                                          <p:attrName>style.visibility</p:attrName>
                                        </p:attrNameLst>
                                      </p:cBhvr>
                                      <p:to>
                                        <p:strVal val="visible"/>
                                      </p:to>
                                    </p:set>
                                    <p:animEffect transition="in" filter="wipe(down)">
                                      <p:cBhvr>
                                        <p:cTn id="7" dur="500"/>
                                        <p:tgtEl>
                                          <p:spTgt spid="3238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852"/>
                                        </p:tgtEl>
                                        <p:attrNameLst>
                                          <p:attrName>style.visibility</p:attrName>
                                        </p:attrNameLst>
                                      </p:cBhvr>
                                      <p:to>
                                        <p:strVal val="visible"/>
                                      </p:to>
                                    </p:set>
                                    <p:animEffect transition="in" filter="wipe(down)">
                                      <p:cBhvr>
                                        <p:cTn id="10" dur="500"/>
                                        <p:tgtEl>
                                          <p:spTgt spid="33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3"/>
          <p:cNvSpPr>
            <a:spLocks noChangeArrowheads="1"/>
          </p:cNvSpPr>
          <p:nvPr/>
        </p:nvSpPr>
        <p:spPr bwMode="auto">
          <a:xfrm>
            <a:off x="2135981" y="116632"/>
            <a:ext cx="79200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b="0" dirty="0">
                <a:solidFill>
                  <a:schemeClr val="bg1"/>
                </a:solidFill>
                <a:latin typeface="黑体" panose="02010609060101010101" pitchFamily="2" charset="-122"/>
                <a:ea typeface="字魂59号-创粗黑" pitchFamily="2" charset="-122"/>
              </a:rPr>
              <a:t>危险货物包装标志</a:t>
            </a:r>
            <a:endParaRPr lang="zh-CN" altLang="en-US" sz="4800" b="0" dirty="0">
              <a:solidFill>
                <a:schemeClr val="bg1"/>
              </a:solidFill>
              <a:latin typeface="黑体" panose="02010609060101010101" pitchFamily="2" charset="-122"/>
              <a:ea typeface="字魂59号-创粗黑" pitchFamily="2" charset="-122"/>
            </a:endParaRPr>
          </a:p>
        </p:txBody>
      </p:sp>
      <p:pic>
        <p:nvPicPr>
          <p:cNvPr id="34819" name="图片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774825" y="2420938"/>
            <a:ext cx="8716963"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down)">
                                      <p:cBhvr>
                                        <p:cTn id="7" dur="500"/>
                                        <p:tgtEl>
                                          <p:spTgt spid="348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818"/>
                                        </p:tgtEl>
                                        <p:attrNameLst>
                                          <p:attrName>style.visibility</p:attrName>
                                        </p:attrNameLst>
                                      </p:cBhvr>
                                      <p:to>
                                        <p:strVal val="visible"/>
                                      </p:to>
                                    </p:set>
                                    <p:animEffect transition="in" filter="wipe(down)">
                                      <p:cBhvr>
                                        <p:cTn id="10"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a:off x="7617154" y="-1"/>
            <a:ext cx="4574845" cy="3519111"/>
          </a:xfrm>
          <a:prstGeom prst="rect">
            <a:avLst/>
          </a:prstGeom>
        </p:spPr>
      </p:pic>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232" y="2084471"/>
            <a:ext cx="6189239" cy="4760953"/>
          </a:xfrm>
          <a:prstGeom prst="rect">
            <a:avLst/>
          </a:prstGeom>
        </p:spPr>
      </p:pic>
      <p:sp>
        <p:nvSpPr>
          <p:cNvPr id="4" name="矩形 3"/>
          <p:cNvSpPr/>
          <p:nvPr/>
        </p:nvSpPr>
        <p:spPr bwMode="auto">
          <a:xfrm>
            <a:off x="0" y="2276873"/>
            <a:ext cx="12207280" cy="2052240"/>
          </a:xfrm>
          <a:prstGeom prst="rect">
            <a:avLst/>
          </a:prstGeom>
          <a:solidFill>
            <a:srgbClr val="007C73"/>
          </a:solidFill>
          <a:ln>
            <a:noFill/>
          </a:ln>
          <a:effectLst/>
        </p:spPr>
        <p:txBody>
          <a:bodyPr vert="horz" wrap="square" lIns="91440" tIns="45720" rIns="91440" bIns="45720" numCol="1" rtlCol="0" anchor="t" anchorCtr="0" compatLnSpc="1"/>
          <a:lstStyle/>
          <a:p>
            <a:pPr marL="0" marR="0" indent="539750" algn="l" defTabSz="914400" rtl="0" eaLnBrk="1" fontAlgn="base" latinLnBrk="0" hangingPunct="1">
              <a:lnSpc>
                <a:spcPct val="100000"/>
              </a:lnSpc>
              <a:spcBef>
                <a:spcPct val="20000"/>
              </a:spcBef>
              <a:spcAft>
                <a:spcPct val="20000"/>
              </a:spcAft>
              <a:buClrTx/>
              <a:buSzTx/>
              <a:buFontTx/>
              <a:buNone/>
            </a:pPr>
            <a:endParaRPr kumimoji="0" lang="zh-CN" altLang="en-US" sz="2000" b="1" i="0" u="none" strike="noStrike" cap="none" normalizeH="0" baseline="0" dirty="0">
              <a:ln>
                <a:noFill/>
              </a:ln>
              <a:solidFill>
                <a:schemeClr val="bg2"/>
              </a:solidFill>
              <a:effectLst/>
              <a:latin typeface="字魂59号-创粗黑" pitchFamily="2" charset="-122"/>
              <a:ea typeface="字魂59号-创粗黑" pitchFamily="2" charset="-122"/>
            </a:endParaRPr>
          </a:p>
        </p:txBody>
      </p:sp>
      <p:sp>
        <p:nvSpPr>
          <p:cNvPr id="5" name="Rectangle 2"/>
          <p:cNvSpPr txBox="1">
            <a:spLocks noChangeArrowheads="1"/>
          </p:cNvSpPr>
          <p:nvPr/>
        </p:nvSpPr>
        <p:spPr bwMode="auto">
          <a:xfrm>
            <a:off x="1631504" y="2357231"/>
            <a:ext cx="10632504"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lvl1pPr algn="l" rtl="0" eaLnBrk="0" fontAlgn="base" hangingPunct="0">
              <a:spcBef>
                <a:spcPct val="0"/>
              </a:spcBef>
              <a:spcAft>
                <a:spcPct val="0"/>
              </a:spcAft>
              <a:defRPr sz="3200" b="1">
                <a:solidFill>
                  <a:schemeClr val="folHlink"/>
                </a:solidFill>
                <a:latin typeface="+mj-lt"/>
                <a:ea typeface="+mj-ea"/>
                <a:cs typeface="+mj-cs"/>
              </a:defRPr>
            </a:lvl1pPr>
            <a:lvl2pPr algn="l" rtl="0" eaLnBrk="0" fontAlgn="base" hangingPunct="0">
              <a:spcBef>
                <a:spcPct val="0"/>
              </a:spcBef>
              <a:spcAft>
                <a:spcPct val="0"/>
              </a:spcAft>
              <a:defRPr sz="3200" b="1">
                <a:solidFill>
                  <a:schemeClr val="folHlink"/>
                </a:solidFill>
                <a:latin typeface="黑体" panose="02010609060101010101" pitchFamily="2" charset="-122"/>
                <a:ea typeface="宋体" panose="02010600030101010101" pitchFamily="2" charset="-122"/>
              </a:defRPr>
            </a:lvl2pPr>
            <a:lvl3pPr algn="l" rtl="0" eaLnBrk="0" fontAlgn="base" hangingPunct="0">
              <a:spcBef>
                <a:spcPct val="0"/>
              </a:spcBef>
              <a:spcAft>
                <a:spcPct val="0"/>
              </a:spcAft>
              <a:defRPr sz="3200" b="1">
                <a:solidFill>
                  <a:schemeClr val="folHlink"/>
                </a:solidFill>
                <a:latin typeface="黑体" panose="02010609060101010101" pitchFamily="2" charset="-122"/>
                <a:ea typeface="宋体" panose="02010600030101010101" pitchFamily="2" charset="-122"/>
              </a:defRPr>
            </a:lvl3pPr>
            <a:lvl4pPr algn="l" rtl="0" eaLnBrk="0" fontAlgn="base" hangingPunct="0">
              <a:spcBef>
                <a:spcPct val="0"/>
              </a:spcBef>
              <a:spcAft>
                <a:spcPct val="0"/>
              </a:spcAft>
              <a:defRPr sz="3200" b="1">
                <a:solidFill>
                  <a:schemeClr val="folHlink"/>
                </a:solidFill>
                <a:latin typeface="黑体" panose="02010609060101010101" pitchFamily="2" charset="-122"/>
                <a:ea typeface="宋体" panose="02010600030101010101" pitchFamily="2" charset="-122"/>
              </a:defRPr>
            </a:lvl4pPr>
            <a:lvl5pPr algn="l" rtl="0" eaLnBrk="0" fontAlgn="base" hangingPunct="0">
              <a:spcBef>
                <a:spcPct val="0"/>
              </a:spcBef>
              <a:spcAft>
                <a:spcPct val="0"/>
              </a:spcAft>
              <a:defRPr sz="3200" b="1">
                <a:solidFill>
                  <a:schemeClr val="folHlink"/>
                </a:solidFill>
                <a:latin typeface="黑体" panose="02010609060101010101" pitchFamily="2" charset="-122"/>
                <a:ea typeface="宋体" panose="02010600030101010101" pitchFamily="2" charset="-122"/>
              </a:defRPr>
            </a:lvl5pPr>
            <a:lvl6pPr marL="457200" algn="l" rtl="0" fontAlgn="base">
              <a:spcBef>
                <a:spcPct val="0"/>
              </a:spcBef>
              <a:spcAft>
                <a:spcPct val="0"/>
              </a:spcAft>
              <a:defRPr sz="3200" b="1">
                <a:solidFill>
                  <a:schemeClr val="folHlink"/>
                </a:solidFill>
                <a:latin typeface="黑体" panose="02010609060101010101" pitchFamily="2" charset="-122"/>
                <a:ea typeface="宋体" panose="02010600030101010101" pitchFamily="2" charset="-122"/>
              </a:defRPr>
            </a:lvl6pPr>
            <a:lvl7pPr marL="914400" algn="l" rtl="0" fontAlgn="base">
              <a:spcBef>
                <a:spcPct val="0"/>
              </a:spcBef>
              <a:spcAft>
                <a:spcPct val="0"/>
              </a:spcAft>
              <a:defRPr sz="3200" b="1">
                <a:solidFill>
                  <a:schemeClr val="folHlink"/>
                </a:solidFill>
                <a:latin typeface="黑体" panose="02010609060101010101" pitchFamily="2" charset="-122"/>
                <a:ea typeface="宋体" panose="02010600030101010101" pitchFamily="2" charset="-122"/>
              </a:defRPr>
            </a:lvl7pPr>
            <a:lvl8pPr marL="1371600" algn="l" rtl="0" fontAlgn="base">
              <a:spcBef>
                <a:spcPct val="0"/>
              </a:spcBef>
              <a:spcAft>
                <a:spcPct val="0"/>
              </a:spcAft>
              <a:defRPr sz="3200" b="1">
                <a:solidFill>
                  <a:schemeClr val="folHlink"/>
                </a:solidFill>
                <a:latin typeface="黑体" panose="02010609060101010101" pitchFamily="2" charset="-122"/>
                <a:ea typeface="宋体" panose="02010600030101010101" pitchFamily="2" charset="-122"/>
              </a:defRPr>
            </a:lvl8pPr>
            <a:lvl9pPr marL="1828800" algn="l" rtl="0" fontAlgn="base">
              <a:spcBef>
                <a:spcPct val="0"/>
              </a:spcBef>
              <a:spcAft>
                <a:spcPct val="0"/>
              </a:spcAft>
              <a:defRPr sz="3200" b="1">
                <a:solidFill>
                  <a:schemeClr val="folHlink"/>
                </a:solidFill>
                <a:latin typeface="黑体" panose="02010609060101010101" pitchFamily="2" charset="-122"/>
                <a:ea typeface="宋体" panose="02010600030101010101" pitchFamily="2" charset="-122"/>
              </a:defRPr>
            </a:lvl9pPr>
          </a:lstStyle>
          <a:p>
            <a:pPr algn="r" eaLnBrk="1" hangingPunct="1">
              <a:defRPr/>
            </a:pPr>
            <a:r>
              <a:rPr lang="zh-CN" altLang="en-US" sz="4800" kern="5000" spc="1600" dirty="0">
                <a:solidFill>
                  <a:schemeClr val="bg1"/>
                </a:solidFill>
                <a:ea typeface="方正粗宋简体" panose="03000509000000000000" pitchFamily="1" charset="-122"/>
              </a:rPr>
              <a:t>非常感谢您的观看</a:t>
            </a:r>
            <a:endParaRPr lang="zh-CN" altLang="en-US" sz="4800" kern="5000" spc="1600" dirty="0">
              <a:solidFill>
                <a:schemeClr val="bg1"/>
              </a:solidFill>
              <a:ea typeface="方正粗宋简体" panose="03000509000000000000" pitchFamily="1" charset="-122"/>
            </a:endParaRPr>
          </a:p>
        </p:txBody>
      </p:sp>
      <p:sp>
        <p:nvSpPr>
          <p:cNvPr id="6" name="矩形 5"/>
          <p:cNvSpPr/>
          <p:nvPr/>
        </p:nvSpPr>
        <p:spPr bwMode="auto">
          <a:xfrm>
            <a:off x="0" y="4524628"/>
            <a:ext cx="12192000" cy="174734"/>
          </a:xfrm>
          <a:prstGeom prst="rect">
            <a:avLst/>
          </a:prstGeom>
          <a:solidFill>
            <a:srgbClr val="D5352D"/>
          </a:solidFill>
          <a:ln>
            <a:noFill/>
          </a:ln>
          <a:effectLst/>
        </p:spPr>
        <p:txBody>
          <a:bodyPr vert="horz" wrap="square" lIns="91440" tIns="45720" rIns="91440" bIns="45720" numCol="1" rtlCol="0" anchor="t" anchorCtr="0" compatLnSpc="1"/>
          <a:lstStyle/>
          <a:p>
            <a:pPr marL="0" marR="0" indent="539750" algn="l" defTabSz="914400" rtl="0" eaLnBrk="1" fontAlgn="base" latinLnBrk="0" hangingPunct="1">
              <a:lnSpc>
                <a:spcPct val="100000"/>
              </a:lnSpc>
              <a:spcBef>
                <a:spcPct val="20000"/>
              </a:spcBef>
              <a:spcAft>
                <a:spcPct val="20000"/>
              </a:spcAft>
              <a:buClrTx/>
              <a:buSzTx/>
              <a:buFontTx/>
              <a:buNone/>
            </a:pPr>
            <a:endParaRPr kumimoji="0" lang="zh-CN" altLang="en-US" sz="2000" b="1" i="0" u="none" strike="noStrike" cap="none" normalizeH="0" baseline="0" dirty="0">
              <a:ln>
                <a:noFill/>
              </a:ln>
              <a:solidFill>
                <a:schemeClr val="bg2"/>
              </a:solidFill>
              <a:effectLst/>
              <a:latin typeface="字魂59号-创粗黑" pitchFamily="2" charset="-122"/>
              <a:ea typeface="字魂59号-创粗黑" pitchFamily="2" charset="-122"/>
            </a:endParaRPr>
          </a:p>
        </p:txBody>
      </p:sp>
      <p:sp>
        <p:nvSpPr>
          <p:cNvPr id="7" name="矩形 6"/>
          <p:cNvSpPr/>
          <p:nvPr/>
        </p:nvSpPr>
        <p:spPr bwMode="auto">
          <a:xfrm>
            <a:off x="0" y="1910681"/>
            <a:ext cx="12192000" cy="174734"/>
          </a:xfrm>
          <a:prstGeom prst="rect">
            <a:avLst/>
          </a:prstGeom>
          <a:solidFill>
            <a:srgbClr val="D5352D"/>
          </a:solidFill>
          <a:ln>
            <a:noFill/>
          </a:ln>
          <a:effectLst/>
        </p:spPr>
        <p:txBody>
          <a:bodyPr vert="horz" wrap="square" lIns="91440" tIns="45720" rIns="91440" bIns="45720" numCol="1" rtlCol="0" anchor="t" anchorCtr="0" compatLnSpc="1"/>
          <a:lstStyle/>
          <a:p>
            <a:pPr marL="0" marR="0" indent="539750" algn="l" defTabSz="914400" rtl="0" eaLnBrk="1" fontAlgn="base" latinLnBrk="0" hangingPunct="1">
              <a:lnSpc>
                <a:spcPct val="100000"/>
              </a:lnSpc>
              <a:spcBef>
                <a:spcPct val="20000"/>
              </a:spcBef>
              <a:spcAft>
                <a:spcPct val="20000"/>
              </a:spcAft>
              <a:buClrTx/>
              <a:buSzTx/>
              <a:buFontTx/>
              <a:buNone/>
            </a:pPr>
            <a:endParaRPr kumimoji="0" lang="zh-CN" altLang="en-US" sz="2000" b="1" i="0" u="none" strike="noStrike" cap="none" normalizeH="0" baseline="0" dirty="0">
              <a:ln>
                <a:noFill/>
              </a:ln>
              <a:solidFill>
                <a:schemeClr val="bg2"/>
              </a:solidFill>
              <a:effectLst/>
              <a:latin typeface="字魂59号-创粗黑" pitchFamily="2" charset="-122"/>
              <a:ea typeface="字魂59号-创粗黑" pitchFamily="2"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728" y="1268760"/>
            <a:ext cx="7638387" cy="48629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5303912" y="1988840"/>
            <a:ext cx="6408712" cy="3724468"/>
          </a:xfrm>
        </p:spPr>
        <p:txBody>
          <a:bodyPr/>
          <a:lstStyle/>
          <a:p>
            <a:pPr eaLnBrk="1" hangingPunct="1">
              <a:buFont typeface="Wingdings" panose="05000000000000000000" pitchFamily="2" charset="2"/>
              <a:buChar char="n"/>
            </a:pPr>
            <a:r>
              <a:rPr lang="en-US" altLang="zh-CN" b="0" dirty="0">
                <a:solidFill>
                  <a:schemeClr val="tx1"/>
                </a:solidFill>
                <a:latin typeface="字魂59号-创粗黑" pitchFamily="2" charset="-122"/>
              </a:rPr>
              <a:t> </a:t>
            </a:r>
            <a:r>
              <a:rPr lang="zh-CN" altLang="en-US" b="0" dirty="0">
                <a:solidFill>
                  <a:schemeClr val="tx1"/>
                </a:solidFill>
                <a:latin typeface="字魂59号-创粗黑" pitchFamily="2" charset="-122"/>
              </a:rPr>
              <a:t>危化品</a:t>
            </a:r>
            <a:endParaRPr lang="zh-CN" altLang="en-US" b="0" dirty="0">
              <a:solidFill>
                <a:schemeClr val="tx1"/>
              </a:solidFill>
              <a:latin typeface="字魂59号-创粗黑" pitchFamily="2" charset="-122"/>
            </a:endParaRPr>
          </a:p>
          <a:p>
            <a:pPr eaLnBrk="1" hangingPunct="1">
              <a:buFont typeface="Wingdings" panose="05000000000000000000" pitchFamily="2" charset="2"/>
              <a:buNone/>
            </a:pPr>
            <a:r>
              <a:rPr lang="zh-CN" altLang="en-US" b="0" dirty="0">
                <a:solidFill>
                  <a:schemeClr val="tx1"/>
                </a:solidFill>
                <a:latin typeface="字魂59号-创粗黑" pitchFamily="2" charset="-122"/>
              </a:rPr>
              <a:t>    化学品中具有易燃易爆，有毒有害及腐蚀特性，对人员、设施、环境造成伤害或损害的化学品。</a:t>
            </a:r>
            <a:endParaRPr lang="zh-CN" altLang="en-US" b="0" dirty="0">
              <a:solidFill>
                <a:schemeClr val="tx1"/>
              </a:solidFill>
              <a:latin typeface="字魂59号-创粗黑" pitchFamily="2" charset="-122"/>
            </a:endParaRPr>
          </a:p>
          <a:p>
            <a:pPr eaLnBrk="1" hangingPunct="1">
              <a:buFont typeface="Wingdings" panose="05000000000000000000" pitchFamily="2" charset="2"/>
              <a:buChar char="n"/>
            </a:pPr>
            <a:r>
              <a:rPr lang="zh-CN" altLang="en-US" b="0" dirty="0">
                <a:solidFill>
                  <a:srgbClr val="D5352D"/>
                </a:solidFill>
                <a:latin typeface="字魂59号-创粗黑" pitchFamily="2" charset="-122"/>
              </a:rPr>
              <a:t> 闪点</a:t>
            </a:r>
            <a:endParaRPr lang="zh-CN" altLang="en-US" b="0" dirty="0">
              <a:solidFill>
                <a:srgbClr val="D5352D"/>
              </a:solidFill>
              <a:latin typeface="字魂59号-创粗黑" pitchFamily="2" charset="-122"/>
            </a:endParaRPr>
          </a:p>
          <a:p>
            <a:pPr eaLnBrk="1" hangingPunct="1">
              <a:buFont typeface="Wingdings" panose="05000000000000000000" pitchFamily="2" charset="2"/>
              <a:buNone/>
            </a:pPr>
            <a:r>
              <a:rPr lang="zh-CN" altLang="en-US" b="0" dirty="0">
                <a:solidFill>
                  <a:srgbClr val="D5352D"/>
                </a:solidFill>
                <a:latin typeface="字魂59号-创粗黑" pitchFamily="2" charset="-122"/>
              </a:rPr>
              <a:t>    油品在规定条件下，加热到它的蒸汽与空气所形成的混合气体接触火焰发生闪火的最低温度的闪点。</a:t>
            </a:r>
            <a:endParaRPr lang="zh-CN" altLang="en-US" b="0" dirty="0">
              <a:solidFill>
                <a:srgbClr val="D5352D"/>
              </a:solidFill>
              <a:latin typeface="字魂59号-创粗黑" pitchFamily="2" charset="-122"/>
            </a:endParaRPr>
          </a:p>
          <a:p>
            <a:pPr eaLnBrk="1" hangingPunct="1">
              <a:buFont typeface="Wingdings" panose="05000000000000000000" pitchFamily="2" charset="2"/>
              <a:buChar char="n"/>
            </a:pPr>
            <a:r>
              <a:rPr lang="zh-CN" altLang="en-US" b="0" dirty="0">
                <a:solidFill>
                  <a:schemeClr val="tx1"/>
                </a:solidFill>
                <a:latin typeface="字魂59号-创粗黑" pitchFamily="2" charset="-122"/>
              </a:rPr>
              <a:t> 自燃点</a:t>
            </a:r>
            <a:endParaRPr lang="zh-CN" altLang="en-US" b="0" dirty="0">
              <a:solidFill>
                <a:schemeClr val="tx1"/>
              </a:solidFill>
              <a:latin typeface="字魂59号-创粗黑" pitchFamily="2" charset="-122"/>
            </a:endParaRPr>
          </a:p>
          <a:p>
            <a:pPr eaLnBrk="1" hangingPunct="1">
              <a:buFont typeface="Wingdings" panose="05000000000000000000" pitchFamily="2" charset="2"/>
              <a:buNone/>
            </a:pPr>
            <a:r>
              <a:rPr lang="zh-CN" altLang="en-US" b="0" dirty="0">
                <a:solidFill>
                  <a:schemeClr val="tx1"/>
                </a:solidFill>
                <a:latin typeface="字魂59号-创粗黑" pitchFamily="2" charset="-122"/>
              </a:rPr>
              <a:t>    可燃物质不需外来火源既发生燃烧的最低温度。</a:t>
            </a:r>
            <a:endParaRPr lang="zh-CN" altLang="en-US" b="0" dirty="0">
              <a:solidFill>
                <a:schemeClr val="tx1"/>
              </a:solidFill>
              <a:latin typeface="字魂59号-创粗黑" pitchFamily="2" charset="-122"/>
            </a:endParaRPr>
          </a:p>
          <a:p>
            <a:pPr eaLnBrk="1" hangingPunct="1"/>
            <a:endParaRPr lang="zh-CN" altLang="en-US" sz="2400" dirty="0">
              <a:solidFill>
                <a:schemeClr val="tx1"/>
              </a:solidFill>
              <a:latin typeface="字魂59号-创粗黑" pitchFamily="2" charset="-122"/>
            </a:endParaRPr>
          </a:p>
          <a:p>
            <a:pPr eaLnBrk="1" hangingPunct="1"/>
            <a:r>
              <a:rPr lang="zh-CN" altLang="en-US" sz="2400" dirty="0">
                <a:solidFill>
                  <a:schemeClr val="tx1"/>
                </a:solidFill>
                <a:latin typeface="字魂59号-创粗黑" pitchFamily="2" charset="-122"/>
              </a:rPr>
              <a:t> </a:t>
            </a:r>
            <a:endParaRPr lang="zh-CN" altLang="en-US" sz="2400" dirty="0">
              <a:solidFill>
                <a:schemeClr val="tx1"/>
              </a:solidFill>
              <a:latin typeface="字魂59号-创粗黑" pitchFamily="2" charset="-122"/>
            </a:endParaRPr>
          </a:p>
        </p:txBody>
      </p:sp>
      <p:sp>
        <p:nvSpPr>
          <p:cNvPr id="15363" name="Rectangle 8"/>
          <p:cNvSpPr>
            <a:spLocks noChangeArrowheads="1"/>
          </p:cNvSpPr>
          <p:nvPr/>
        </p:nvSpPr>
        <p:spPr bwMode="auto">
          <a:xfrm>
            <a:off x="3503712" y="24800"/>
            <a:ext cx="4840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dirty="0">
                <a:solidFill>
                  <a:schemeClr val="bg1"/>
                </a:solidFill>
                <a:ea typeface="字魂59号-创粗黑" pitchFamily="2" charset="-122"/>
              </a:rPr>
              <a:t>术语及常识</a:t>
            </a:r>
            <a:endParaRPr lang="zh-CN" altLang="en-US" sz="4800" dirty="0">
              <a:solidFill>
                <a:schemeClr val="bg1"/>
              </a:solidFill>
              <a:ea typeface="字魂59号-创粗黑" pitchFamily="2" charset="-122"/>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r="67718"/>
          <a:stretch>
            <a:fillRect/>
          </a:stretch>
        </p:blipFill>
        <p:spPr>
          <a:xfrm>
            <a:off x="1055440" y="1268760"/>
            <a:ext cx="3359696" cy="48915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62">
                                            <p:txEl>
                                              <p:pRg st="0" end="0"/>
                                            </p:txEl>
                                          </p:spTgt>
                                        </p:tgtEl>
                                        <p:attrNameLst>
                                          <p:attrName>style.visibility</p:attrName>
                                        </p:attrNameLst>
                                      </p:cBhvr>
                                      <p:to>
                                        <p:strVal val="visible"/>
                                      </p:to>
                                    </p:set>
                                    <p:anim calcmode="lin" valueType="num">
                                      <p:cBhvr additive="base">
                                        <p:cTn id="11"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362">
                                            <p:txEl>
                                              <p:pRg st="1" end="1"/>
                                            </p:txEl>
                                          </p:spTgt>
                                        </p:tgtEl>
                                        <p:attrNameLst>
                                          <p:attrName>style.visibility</p:attrName>
                                        </p:attrNameLst>
                                      </p:cBhvr>
                                      <p:to>
                                        <p:strVal val="visible"/>
                                      </p:to>
                                    </p:set>
                                    <p:anim calcmode="lin" valueType="num">
                                      <p:cBhvr additive="base">
                                        <p:cTn id="17"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362">
                                            <p:txEl>
                                              <p:pRg st="2" end="2"/>
                                            </p:txEl>
                                          </p:spTgt>
                                        </p:tgtEl>
                                        <p:attrNameLst>
                                          <p:attrName>style.visibility</p:attrName>
                                        </p:attrNameLst>
                                      </p:cBhvr>
                                      <p:to>
                                        <p:strVal val="visible"/>
                                      </p:to>
                                    </p:set>
                                    <p:anim calcmode="lin" valueType="num">
                                      <p:cBhvr additive="base">
                                        <p:cTn id="23"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362">
                                            <p:txEl>
                                              <p:pRg st="3" end="3"/>
                                            </p:txEl>
                                          </p:spTgt>
                                        </p:tgtEl>
                                        <p:attrNameLst>
                                          <p:attrName>style.visibility</p:attrName>
                                        </p:attrNameLst>
                                      </p:cBhvr>
                                      <p:to>
                                        <p:strVal val="visible"/>
                                      </p:to>
                                    </p:set>
                                    <p:anim calcmode="lin" valueType="num">
                                      <p:cBhvr additive="base">
                                        <p:cTn id="29"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3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362">
                                            <p:txEl>
                                              <p:pRg st="4" end="4"/>
                                            </p:txEl>
                                          </p:spTgt>
                                        </p:tgtEl>
                                        <p:attrNameLst>
                                          <p:attrName>style.visibility</p:attrName>
                                        </p:attrNameLst>
                                      </p:cBhvr>
                                      <p:to>
                                        <p:strVal val="visible"/>
                                      </p:to>
                                    </p:set>
                                    <p:anim calcmode="lin" valueType="num">
                                      <p:cBhvr additive="base">
                                        <p:cTn id="35" dur="5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3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362">
                                            <p:txEl>
                                              <p:pRg st="5" end="5"/>
                                            </p:txEl>
                                          </p:spTgt>
                                        </p:tgtEl>
                                        <p:attrNameLst>
                                          <p:attrName>style.visibility</p:attrName>
                                        </p:attrNameLst>
                                      </p:cBhvr>
                                      <p:to>
                                        <p:strVal val="visible"/>
                                      </p:to>
                                    </p:set>
                                    <p:anim calcmode="lin" valueType="num">
                                      <p:cBhvr additive="base">
                                        <p:cTn id="41" dur="5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3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362">
                                            <p:txEl>
                                              <p:pRg st="7" end="7"/>
                                            </p:txEl>
                                          </p:spTgt>
                                        </p:tgtEl>
                                        <p:attrNameLst>
                                          <p:attrName>style.visibility</p:attrName>
                                        </p:attrNameLst>
                                      </p:cBhvr>
                                      <p:to>
                                        <p:strVal val="visible"/>
                                      </p:to>
                                    </p:set>
                                    <p:anim calcmode="lin" valueType="num">
                                      <p:cBhvr additive="base">
                                        <p:cTn id="47" dur="500" fill="hold"/>
                                        <p:tgtEl>
                                          <p:spTgt spid="1536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36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P spid="153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767408" y="1916832"/>
            <a:ext cx="6480720" cy="4824412"/>
          </a:xfrm>
        </p:spPr>
        <p:txBody>
          <a:bodyPr/>
          <a:lstStyle/>
          <a:p>
            <a:pPr eaLnBrk="1" hangingPunct="1">
              <a:buFont typeface="Wingdings" panose="05000000000000000000" pitchFamily="2" charset="2"/>
              <a:buChar char="n"/>
            </a:pPr>
            <a:r>
              <a:rPr lang="en-US" altLang="zh-CN" sz="2400" b="0" dirty="0">
                <a:solidFill>
                  <a:srgbClr val="D5352D"/>
                </a:solidFill>
                <a:latin typeface="字魂59号-创粗黑" pitchFamily="2" charset="-122"/>
              </a:rPr>
              <a:t> </a:t>
            </a:r>
            <a:r>
              <a:rPr lang="zh-CN" altLang="en-US" sz="2400" b="0" dirty="0">
                <a:solidFill>
                  <a:srgbClr val="D5352D"/>
                </a:solidFill>
                <a:latin typeface="字魂59号-创粗黑" pitchFamily="2" charset="-122"/>
              </a:rPr>
              <a:t>爆炸极限</a:t>
            </a:r>
            <a:endParaRPr lang="zh-CN" altLang="en-US" sz="2400" b="0" dirty="0">
              <a:solidFill>
                <a:srgbClr val="D5352D"/>
              </a:solidFill>
              <a:latin typeface="字魂59号-创粗黑" pitchFamily="2" charset="-122"/>
            </a:endParaRPr>
          </a:p>
          <a:p>
            <a:pPr eaLnBrk="1" hangingPunct="1">
              <a:buFont typeface="Wingdings" panose="05000000000000000000" pitchFamily="2" charset="2"/>
              <a:buNone/>
            </a:pPr>
            <a:r>
              <a:rPr lang="zh-CN" altLang="en-US" sz="2400" b="0" dirty="0">
                <a:solidFill>
                  <a:srgbClr val="D5352D"/>
                </a:solidFill>
                <a:latin typeface="字魂59号-创粗黑" pitchFamily="2" charset="-122"/>
              </a:rPr>
              <a:t>     可燃气体（可燃液体蒸汽）与空气混合后，在一定范围内遇到火源引起爆炸。</a:t>
            </a:r>
            <a:endParaRPr lang="zh-CN" altLang="en-US" sz="2400" b="0" dirty="0">
              <a:solidFill>
                <a:srgbClr val="D5352D"/>
              </a:solidFill>
              <a:latin typeface="字魂59号-创粗黑" pitchFamily="2" charset="-122"/>
            </a:endParaRPr>
          </a:p>
          <a:p>
            <a:pPr eaLnBrk="1" hangingPunct="1">
              <a:buFont typeface="Wingdings" panose="05000000000000000000" pitchFamily="2" charset="2"/>
              <a:buChar char="n"/>
            </a:pPr>
            <a:r>
              <a:rPr lang="zh-CN" altLang="en-US" sz="2400" b="0" dirty="0">
                <a:solidFill>
                  <a:schemeClr val="tx1"/>
                </a:solidFill>
                <a:latin typeface="字魂59号-创粗黑" pitchFamily="2" charset="-122"/>
              </a:rPr>
              <a:t> 易燃油品</a:t>
            </a:r>
            <a:endParaRPr lang="zh-CN" altLang="en-US" sz="2400" b="0" dirty="0">
              <a:solidFill>
                <a:schemeClr val="tx1"/>
              </a:solidFill>
              <a:latin typeface="字魂59号-创粗黑" pitchFamily="2" charset="-122"/>
            </a:endParaRPr>
          </a:p>
          <a:p>
            <a:pPr eaLnBrk="1" hangingPunct="1">
              <a:buFont typeface="Wingdings" panose="05000000000000000000" pitchFamily="2" charset="2"/>
              <a:buNone/>
            </a:pPr>
            <a:r>
              <a:rPr lang="zh-CN" altLang="en-US" sz="2400" b="0" dirty="0">
                <a:solidFill>
                  <a:schemeClr val="tx1"/>
                </a:solidFill>
                <a:latin typeface="字魂59号-创粗黑" pitchFamily="2" charset="-122"/>
              </a:rPr>
              <a:t>     凡闪点小于</a:t>
            </a:r>
            <a:r>
              <a:rPr lang="en-US" altLang="zh-CN" sz="2400" b="0" dirty="0">
                <a:solidFill>
                  <a:schemeClr val="tx1"/>
                </a:solidFill>
                <a:latin typeface="字魂59号-创粗黑" pitchFamily="2" charset="-122"/>
              </a:rPr>
              <a:t>45</a:t>
            </a:r>
            <a:r>
              <a:rPr lang="zh-CN" altLang="en-US" sz="2400" b="0" dirty="0">
                <a:solidFill>
                  <a:schemeClr val="tx1"/>
                </a:solidFill>
                <a:latin typeface="字魂59号-创粗黑" pitchFamily="2" charset="-122"/>
              </a:rPr>
              <a:t>度的油品为易燃油品。</a:t>
            </a:r>
            <a:endParaRPr lang="zh-CN" altLang="en-US" sz="2400" b="0" dirty="0">
              <a:solidFill>
                <a:schemeClr val="tx1"/>
              </a:solidFill>
              <a:latin typeface="字魂59号-创粗黑" pitchFamily="2" charset="-122"/>
            </a:endParaRPr>
          </a:p>
          <a:p>
            <a:pPr eaLnBrk="1" hangingPunct="1">
              <a:buFont typeface="Wingdings" panose="05000000000000000000" pitchFamily="2" charset="2"/>
              <a:buChar char="n"/>
            </a:pPr>
            <a:r>
              <a:rPr lang="zh-CN" altLang="en-US" sz="2400" b="0" dirty="0">
                <a:solidFill>
                  <a:srgbClr val="D5352D"/>
                </a:solidFill>
                <a:latin typeface="字魂59号-创粗黑" pitchFamily="2" charset="-122"/>
              </a:rPr>
              <a:t> 爆炸危险区域</a:t>
            </a:r>
            <a:endParaRPr lang="zh-CN" altLang="en-US" sz="2400" b="0" dirty="0">
              <a:solidFill>
                <a:srgbClr val="D5352D"/>
              </a:solidFill>
              <a:latin typeface="字魂59号-创粗黑" pitchFamily="2" charset="-122"/>
            </a:endParaRPr>
          </a:p>
          <a:p>
            <a:pPr eaLnBrk="1" hangingPunct="1">
              <a:buFont typeface="Wingdings" panose="05000000000000000000" pitchFamily="2" charset="2"/>
              <a:buNone/>
            </a:pPr>
            <a:r>
              <a:rPr lang="zh-CN" altLang="en-US" sz="2400" b="0" dirty="0">
                <a:solidFill>
                  <a:srgbClr val="D5352D"/>
                </a:solidFill>
                <a:latin typeface="字魂59号-创粗黑" pitchFamily="2" charset="-122"/>
              </a:rPr>
              <a:t>     指易燃油品和闪点低于环境温度的可燃油品生产作业区。</a:t>
            </a:r>
            <a:endParaRPr lang="zh-CN" altLang="en-US" sz="2400" b="0" dirty="0">
              <a:solidFill>
                <a:srgbClr val="D5352D"/>
              </a:solidFill>
              <a:latin typeface="字魂59号-创粗黑" pitchFamily="2" charset="-122"/>
            </a:endParaRPr>
          </a:p>
          <a:p>
            <a:pPr eaLnBrk="1" hangingPunct="1"/>
            <a:endParaRPr lang="zh-CN" altLang="en-US" sz="2400" dirty="0">
              <a:solidFill>
                <a:schemeClr val="tx1"/>
              </a:solidFill>
              <a:latin typeface="字魂59号-创粗黑" pitchFamily="2" charset="-122"/>
            </a:endParaRPr>
          </a:p>
          <a:p>
            <a:pPr eaLnBrk="1" hangingPunct="1"/>
            <a:r>
              <a:rPr lang="zh-CN" altLang="en-US" sz="2400" dirty="0">
                <a:solidFill>
                  <a:schemeClr val="tx1"/>
                </a:solidFill>
                <a:latin typeface="字魂59号-创粗黑" pitchFamily="2" charset="-122"/>
              </a:rPr>
              <a:t> </a:t>
            </a:r>
            <a:endParaRPr lang="zh-CN" altLang="en-US" sz="2400" dirty="0">
              <a:solidFill>
                <a:schemeClr val="tx1"/>
              </a:solidFill>
              <a:latin typeface="字魂59号-创粗黑" pitchFamily="2" charset="-122"/>
            </a:endParaRPr>
          </a:p>
        </p:txBody>
      </p:sp>
      <p:sp>
        <p:nvSpPr>
          <p:cNvPr id="16387" name="Rectangle 3"/>
          <p:cNvSpPr>
            <a:spLocks noChangeArrowheads="1"/>
          </p:cNvSpPr>
          <p:nvPr/>
        </p:nvSpPr>
        <p:spPr bwMode="auto">
          <a:xfrm>
            <a:off x="3675856" y="116755"/>
            <a:ext cx="4840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dirty="0">
                <a:solidFill>
                  <a:schemeClr val="bg1"/>
                </a:solidFill>
                <a:ea typeface="字魂59号-创粗黑" pitchFamily="2" charset="-122"/>
              </a:rPr>
              <a:t>术语及常识</a:t>
            </a:r>
            <a:r>
              <a:rPr lang="zh-CN" altLang="en-US" sz="3600" dirty="0">
                <a:solidFill>
                  <a:schemeClr val="bg1"/>
                </a:solidFill>
                <a:ea typeface="字魂59号-创粗黑" pitchFamily="2" charset="-122"/>
              </a:rPr>
              <a:t>（续）</a:t>
            </a:r>
            <a:endParaRPr lang="zh-CN" altLang="en-US" sz="3600" dirty="0">
              <a:solidFill>
                <a:schemeClr val="bg1"/>
              </a:solidFill>
              <a:ea typeface="字魂59号-创粗黑" pitchFamily="2" charset="-122"/>
            </a:endParaRPr>
          </a:p>
        </p:txBody>
      </p:sp>
      <p:sp>
        <p:nvSpPr>
          <p:cNvPr id="16388" name="Rectangle 4"/>
          <p:cNvSpPr>
            <a:spLocks noChangeArrowheads="1"/>
          </p:cNvSpPr>
          <p:nvPr/>
        </p:nvSpPr>
        <p:spPr bwMode="auto">
          <a:xfrm>
            <a:off x="6240016" y="2265362"/>
            <a:ext cx="5544616" cy="232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263525">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eaLnBrk="1" hangingPunct="1">
              <a:lnSpc>
                <a:spcPct val="110000"/>
              </a:lnSpc>
              <a:spcBef>
                <a:spcPct val="0"/>
              </a:spcBef>
              <a:spcAft>
                <a:spcPct val="0"/>
              </a:spcAft>
            </a:pPr>
            <a:r>
              <a:rPr lang="en-US" altLang="zh-CN" sz="3200" dirty="0">
                <a:solidFill>
                  <a:srgbClr val="D5352D"/>
                </a:solidFill>
                <a:ea typeface="字魂59号-创粗黑" pitchFamily="2" charset="-122"/>
              </a:rPr>
              <a:t> </a:t>
            </a:r>
            <a:endParaRPr lang="en-US" altLang="zh-CN" sz="3200" dirty="0">
              <a:solidFill>
                <a:srgbClr val="D5352D"/>
              </a:solidFill>
              <a:ea typeface="字魂59号-创粗黑" pitchFamily="2" charset="-122"/>
            </a:endParaRPr>
          </a:p>
          <a:p>
            <a:pPr eaLnBrk="1" hangingPunct="1">
              <a:lnSpc>
                <a:spcPct val="110000"/>
              </a:lnSpc>
              <a:spcBef>
                <a:spcPct val="0"/>
              </a:spcBef>
              <a:spcAft>
                <a:spcPct val="0"/>
              </a:spcAft>
            </a:pPr>
            <a:r>
              <a:rPr lang="en-US" altLang="zh-CN" sz="1800" dirty="0">
                <a:solidFill>
                  <a:srgbClr val="D5352D"/>
                </a:solidFill>
                <a:ea typeface="字魂59号-创粗黑" pitchFamily="2" charset="-122"/>
              </a:rPr>
              <a:t>                </a:t>
            </a:r>
            <a:r>
              <a:rPr lang="zh-CN" altLang="en-US" sz="1800" b="0" dirty="0">
                <a:solidFill>
                  <a:srgbClr val="D5352D"/>
                </a:solidFill>
                <a:ea typeface="字魂59号-创粗黑" pitchFamily="2" charset="-122"/>
              </a:rPr>
              <a:t>注意：</a:t>
            </a:r>
            <a:r>
              <a:rPr lang="zh-CN" altLang="en-US" b="0" dirty="0">
                <a:solidFill>
                  <a:srgbClr val="D5352D"/>
                </a:solidFill>
                <a:ea typeface="字魂59号-创粗黑" pitchFamily="2" charset="-122"/>
              </a:rPr>
              <a:t> </a:t>
            </a:r>
            <a:endParaRPr lang="zh-CN" altLang="en-US" b="0" dirty="0">
              <a:solidFill>
                <a:srgbClr val="D5352D"/>
              </a:solidFill>
              <a:ea typeface="字魂59号-创粗黑" pitchFamily="2" charset="-122"/>
            </a:endParaRPr>
          </a:p>
          <a:p>
            <a:pPr eaLnBrk="1" hangingPunct="1">
              <a:lnSpc>
                <a:spcPct val="110000"/>
              </a:lnSpc>
              <a:spcBef>
                <a:spcPct val="0"/>
              </a:spcBef>
              <a:spcAft>
                <a:spcPct val="0"/>
              </a:spcAft>
            </a:pPr>
            <a:r>
              <a:rPr lang="zh-CN" altLang="en-US" b="0" dirty="0">
                <a:solidFill>
                  <a:srgbClr val="D5352D"/>
                </a:solidFill>
                <a:ea typeface="字魂59号-创粗黑" pitchFamily="2" charset="-122"/>
              </a:rPr>
              <a:t>               </a:t>
            </a:r>
            <a:r>
              <a:rPr lang="en-US" altLang="zh-CN" b="0" dirty="0">
                <a:solidFill>
                  <a:srgbClr val="D5352D"/>
                </a:solidFill>
                <a:ea typeface="字魂59号-创粗黑" pitchFamily="2" charset="-122"/>
              </a:rPr>
              <a:t>1</a:t>
            </a:r>
            <a:r>
              <a:rPr lang="zh-CN" altLang="en-US" b="0" dirty="0">
                <a:solidFill>
                  <a:srgbClr val="D5352D"/>
                </a:solidFill>
                <a:ea typeface="字魂59号-创粗黑" pitchFamily="2" charset="-122"/>
              </a:rPr>
              <a:t>、闪点越低越危险；</a:t>
            </a:r>
            <a:endParaRPr lang="zh-CN" altLang="en-US" b="0" dirty="0">
              <a:solidFill>
                <a:srgbClr val="D5352D"/>
              </a:solidFill>
              <a:ea typeface="字魂59号-创粗黑" pitchFamily="2" charset="-122"/>
            </a:endParaRPr>
          </a:p>
          <a:p>
            <a:pPr eaLnBrk="1" hangingPunct="1">
              <a:lnSpc>
                <a:spcPct val="110000"/>
              </a:lnSpc>
              <a:spcBef>
                <a:spcPct val="0"/>
              </a:spcBef>
              <a:spcAft>
                <a:spcPct val="0"/>
              </a:spcAft>
            </a:pPr>
            <a:r>
              <a:rPr lang="zh-CN" altLang="en-US" b="0" dirty="0">
                <a:solidFill>
                  <a:srgbClr val="D5352D"/>
                </a:solidFill>
                <a:ea typeface="字魂59号-创粗黑" pitchFamily="2" charset="-122"/>
              </a:rPr>
              <a:t>               </a:t>
            </a:r>
            <a:r>
              <a:rPr lang="en-US" altLang="zh-CN" b="0" dirty="0">
                <a:solidFill>
                  <a:srgbClr val="D5352D"/>
                </a:solidFill>
                <a:ea typeface="字魂59号-创粗黑" pitchFamily="2" charset="-122"/>
              </a:rPr>
              <a:t>2</a:t>
            </a:r>
            <a:r>
              <a:rPr lang="zh-CN" altLang="en-US" b="0" dirty="0">
                <a:solidFill>
                  <a:srgbClr val="D5352D"/>
                </a:solidFill>
                <a:ea typeface="字魂59号-创粗黑" pitchFamily="2" charset="-122"/>
              </a:rPr>
              <a:t>、爆炸极限越宽越危险；</a:t>
            </a:r>
            <a:endParaRPr lang="zh-CN" altLang="en-US" b="0" dirty="0">
              <a:solidFill>
                <a:srgbClr val="D5352D"/>
              </a:solidFill>
              <a:ea typeface="字魂59号-创粗黑" pitchFamily="2" charset="-122"/>
            </a:endParaRPr>
          </a:p>
          <a:p>
            <a:pPr eaLnBrk="1" hangingPunct="1">
              <a:lnSpc>
                <a:spcPct val="110000"/>
              </a:lnSpc>
              <a:spcBef>
                <a:spcPct val="0"/>
              </a:spcBef>
              <a:spcAft>
                <a:spcPct val="0"/>
              </a:spcAft>
            </a:pPr>
            <a:r>
              <a:rPr lang="zh-CN" altLang="en-US" b="0" dirty="0">
                <a:solidFill>
                  <a:srgbClr val="D5352D"/>
                </a:solidFill>
                <a:ea typeface="字魂59号-创粗黑" pitchFamily="2" charset="-122"/>
              </a:rPr>
              <a:t>               </a:t>
            </a:r>
            <a:r>
              <a:rPr lang="en-US" altLang="zh-CN" b="0" dirty="0">
                <a:solidFill>
                  <a:srgbClr val="D5352D"/>
                </a:solidFill>
                <a:ea typeface="字魂59号-创粗黑" pitchFamily="2" charset="-122"/>
              </a:rPr>
              <a:t>3</a:t>
            </a:r>
            <a:r>
              <a:rPr lang="zh-CN" altLang="en-US" b="0" dirty="0">
                <a:solidFill>
                  <a:srgbClr val="D5352D"/>
                </a:solidFill>
                <a:ea typeface="字魂59号-创粗黑" pitchFamily="2" charset="-122"/>
              </a:rPr>
              <a:t>、爆炸下限越低越危险；</a:t>
            </a:r>
            <a:endParaRPr lang="zh-CN" altLang="en-US" b="0" dirty="0">
              <a:solidFill>
                <a:srgbClr val="D5352D"/>
              </a:solidFill>
              <a:ea typeface="字魂59号-创粗黑" pitchFamily="2" charset="-122"/>
            </a:endParaRPr>
          </a:p>
          <a:p>
            <a:pPr eaLnBrk="1" hangingPunct="1">
              <a:lnSpc>
                <a:spcPct val="110000"/>
              </a:lnSpc>
              <a:spcBef>
                <a:spcPct val="0"/>
              </a:spcBef>
              <a:spcAft>
                <a:spcPct val="0"/>
              </a:spcAft>
            </a:pPr>
            <a:r>
              <a:rPr lang="zh-CN" altLang="en-US" b="0" dirty="0">
                <a:solidFill>
                  <a:srgbClr val="D5352D"/>
                </a:solidFill>
                <a:ea typeface="字魂59号-创粗黑" pitchFamily="2" charset="-122"/>
              </a:rPr>
              <a:t>               </a:t>
            </a:r>
            <a:r>
              <a:rPr lang="en-US" altLang="zh-CN" b="0" dirty="0">
                <a:solidFill>
                  <a:srgbClr val="D5352D"/>
                </a:solidFill>
                <a:ea typeface="字魂59号-创粗黑" pitchFamily="2" charset="-122"/>
              </a:rPr>
              <a:t>4</a:t>
            </a:r>
            <a:r>
              <a:rPr lang="zh-CN" altLang="en-US" b="0" dirty="0">
                <a:solidFill>
                  <a:srgbClr val="D5352D"/>
                </a:solidFill>
                <a:ea typeface="字魂59号-创粗黑" pitchFamily="2" charset="-122"/>
              </a:rPr>
              <a:t>、蒸发速度越快的易燃液体越危险。</a:t>
            </a:r>
            <a:endParaRPr lang="zh-CN" altLang="en-US" b="0" dirty="0">
              <a:solidFill>
                <a:srgbClr val="D5352D"/>
              </a:solidFill>
              <a:ea typeface="字魂59号-创粗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arn(inVertical)">
                                      <p:cBhvr>
                                        <p:cTn id="7" dur="500"/>
                                        <p:tgtEl>
                                          <p:spTgt spid="1638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386">
                                            <p:txEl>
                                              <p:pRg st="0" end="0"/>
                                            </p:txEl>
                                          </p:spTgt>
                                        </p:tgtEl>
                                        <p:attrNameLst>
                                          <p:attrName>style.visibility</p:attrName>
                                        </p:attrNameLst>
                                      </p:cBhvr>
                                      <p:to>
                                        <p:strVal val="visible"/>
                                      </p:to>
                                    </p:set>
                                    <p:animEffect transition="in" filter="barn(inVertical)">
                                      <p:cBhvr>
                                        <p:cTn id="10" dur="500"/>
                                        <p:tgtEl>
                                          <p:spTgt spid="163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386">
                                            <p:txEl>
                                              <p:pRg st="1" end="1"/>
                                            </p:txEl>
                                          </p:spTgt>
                                        </p:tgtEl>
                                        <p:attrNameLst>
                                          <p:attrName>style.visibility</p:attrName>
                                        </p:attrNameLst>
                                      </p:cBhvr>
                                      <p:to>
                                        <p:strVal val="visible"/>
                                      </p:to>
                                    </p:set>
                                    <p:animEffect transition="in" filter="barn(inVertical)">
                                      <p:cBhvr>
                                        <p:cTn id="15" dur="500"/>
                                        <p:tgtEl>
                                          <p:spTgt spid="1638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386">
                                            <p:txEl>
                                              <p:pRg st="2" end="2"/>
                                            </p:txEl>
                                          </p:spTgt>
                                        </p:tgtEl>
                                        <p:attrNameLst>
                                          <p:attrName>style.visibility</p:attrName>
                                        </p:attrNameLst>
                                      </p:cBhvr>
                                      <p:to>
                                        <p:strVal val="visible"/>
                                      </p:to>
                                    </p:set>
                                    <p:animEffect transition="in" filter="barn(inVertical)">
                                      <p:cBhvr>
                                        <p:cTn id="20" dur="500"/>
                                        <p:tgtEl>
                                          <p:spTgt spid="1638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386">
                                            <p:txEl>
                                              <p:pRg st="3" end="3"/>
                                            </p:txEl>
                                          </p:spTgt>
                                        </p:tgtEl>
                                        <p:attrNameLst>
                                          <p:attrName>style.visibility</p:attrName>
                                        </p:attrNameLst>
                                      </p:cBhvr>
                                      <p:to>
                                        <p:strVal val="visible"/>
                                      </p:to>
                                    </p:set>
                                    <p:animEffect transition="in" filter="barn(inVertical)">
                                      <p:cBhvr>
                                        <p:cTn id="25" dur="500"/>
                                        <p:tgtEl>
                                          <p:spTgt spid="1638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386">
                                            <p:txEl>
                                              <p:pRg st="4" end="4"/>
                                            </p:txEl>
                                          </p:spTgt>
                                        </p:tgtEl>
                                        <p:attrNameLst>
                                          <p:attrName>style.visibility</p:attrName>
                                        </p:attrNameLst>
                                      </p:cBhvr>
                                      <p:to>
                                        <p:strVal val="visible"/>
                                      </p:to>
                                    </p:set>
                                    <p:animEffect transition="in" filter="barn(inVertical)">
                                      <p:cBhvr>
                                        <p:cTn id="30" dur="500"/>
                                        <p:tgtEl>
                                          <p:spTgt spid="1638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386">
                                            <p:txEl>
                                              <p:pRg st="5" end="5"/>
                                            </p:txEl>
                                          </p:spTgt>
                                        </p:tgtEl>
                                        <p:attrNameLst>
                                          <p:attrName>style.visibility</p:attrName>
                                        </p:attrNameLst>
                                      </p:cBhvr>
                                      <p:to>
                                        <p:strVal val="visible"/>
                                      </p:to>
                                    </p:set>
                                    <p:animEffect transition="in" filter="barn(inVertical)">
                                      <p:cBhvr>
                                        <p:cTn id="35" dur="500"/>
                                        <p:tgtEl>
                                          <p:spTgt spid="1638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386">
                                            <p:txEl>
                                              <p:pRg st="7" end="7"/>
                                            </p:txEl>
                                          </p:spTgt>
                                        </p:tgtEl>
                                        <p:attrNameLst>
                                          <p:attrName>style.visibility</p:attrName>
                                        </p:attrNameLst>
                                      </p:cBhvr>
                                      <p:to>
                                        <p:strVal val="visible"/>
                                      </p:to>
                                    </p:set>
                                    <p:animEffect transition="in" filter="barn(inVertical)">
                                      <p:cBhvr>
                                        <p:cTn id="40" dur="500"/>
                                        <p:tgtEl>
                                          <p:spTgt spid="16386">
                                            <p:txEl>
                                              <p:pRg st="7" end="7"/>
                                            </p:txEl>
                                          </p:spTgt>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388"/>
                                        </p:tgtEl>
                                        <p:attrNameLst>
                                          <p:attrName>style.visibility</p:attrName>
                                        </p:attrNameLst>
                                      </p:cBhvr>
                                      <p:to>
                                        <p:strVal val="visible"/>
                                      </p:to>
                                    </p:set>
                                    <p:animEffect transition="in" filter="barn(inVertical)">
                                      <p:cBhvr>
                                        <p:cTn id="43"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P spid="16387" grpId="0"/>
      <p:bldP spid="163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01948" y="1556792"/>
            <a:ext cx="8496746" cy="4176712"/>
          </a:xfrm>
        </p:spPr>
        <p:txBody>
          <a:bodyPr/>
          <a:lstStyle/>
          <a:p>
            <a:pPr indent="539750" eaLnBrk="1" hangingPunct="1">
              <a:lnSpc>
                <a:spcPct val="80000"/>
              </a:lnSpc>
            </a:pPr>
            <a:r>
              <a:rPr lang="en-US" altLang="zh-CN" sz="2800" b="0" dirty="0">
                <a:solidFill>
                  <a:schemeClr val="tx1"/>
                </a:solidFill>
                <a:latin typeface="字魂59号-创粗黑" pitchFamily="2" charset="-122"/>
              </a:rPr>
              <a:t> </a:t>
            </a:r>
            <a:r>
              <a:rPr lang="zh-CN" altLang="en-US" sz="2800" b="0" dirty="0">
                <a:solidFill>
                  <a:schemeClr val="tx1"/>
                </a:solidFill>
                <a:latin typeface="字魂59号-创粗黑" pitchFamily="2" charset="-122"/>
              </a:rPr>
              <a:t>常用危化品按危险特性分为</a:t>
            </a:r>
            <a:r>
              <a:rPr lang="en-US" altLang="zh-CN" sz="2800" b="0" dirty="0">
                <a:solidFill>
                  <a:schemeClr val="tx1"/>
                </a:solidFill>
                <a:latin typeface="字魂59号-创粗黑" pitchFamily="2" charset="-122"/>
              </a:rPr>
              <a:t>8</a:t>
            </a:r>
            <a:r>
              <a:rPr lang="zh-CN" altLang="en-US" sz="2800" b="0" dirty="0">
                <a:solidFill>
                  <a:schemeClr val="tx1"/>
                </a:solidFill>
                <a:latin typeface="字魂59号-创粗黑" pitchFamily="2" charset="-122"/>
              </a:rPr>
              <a:t>类：</a:t>
            </a:r>
            <a:endParaRPr lang="zh-CN" altLang="en-US" sz="2800" b="0" dirty="0">
              <a:solidFill>
                <a:schemeClr val="tx1"/>
              </a:solidFill>
              <a:latin typeface="字魂59号-创粗黑" pitchFamily="2" charset="-122"/>
            </a:endParaRPr>
          </a:p>
          <a:p>
            <a:pPr indent="539750" eaLnBrk="1" hangingPunct="1">
              <a:lnSpc>
                <a:spcPct val="80000"/>
              </a:lnSpc>
            </a:pPr>
            <a:r>
              <a:rPr lang="zh-CN" altLang="en-US" sz="2800" b="0" dirty="0">
                <a:solidFill>
                  <a:srgbClr val="D5352D"/>
                </a:solidFill>
                <a:latin typeface="字魂59号-创粗黑" pitchFamily="2" charset="-122"/>
              </a:rPr>
              <a:t>  </a:t>
            </a:r>
            <a:r>
              <a:rPr lang="en-US" altLang="zh-CN" sz="2800" b="0" dirty="0">
                <a:solidFill>
                  <a:srgbClr val="D5352D"/>
                </a:solidFill>
                <a:latin typeface="字魂59号-创粗黑" pitchFamily="2" charset="-122"/>
              </a:rPr>
              <a:t>1</a:t>
            </a:r>
            <a:r>
              <a:rPr lang="zh-CN" altLang="en-US" sz="2800" b="0" dirty="0">
                <a:solidFill>
                  <a:srgbClr val="D5352D"/>
                </a:solidFill>
                <a:latin typeface="字魂59号-创粗黑" pitchFamily="2" charset="-122"/>
              </a:rPr>
              <a:t>、爆炸品</a:t>
            </a:r>
            <a:endParaRPr lang="zh-CN" altLang="en-US" sz="2800" b="0" dirty="0">
              <a:solidFill>
                <a:srgbClr val="D5352D"/>
              </a:solidFill>
              <a:latin typeface="字魂59号-创粗黑" pitchFamily="2" charset="-122"/>
            </a:endParaRPr>
          </a:p>
          <a:p>
            <a:pPr indent="539750" eaLnBrk="1" hangingPunct="1">
              <a:lnSpc>
                <a:spcPct val="80000"/>
              </a:lnSpc>
            </a:pPr>
            <a:r>
              <a:rPr lang="zh-CN" altLang="en-US" sz="2800" b="0" dirty="0">
                <a:solidFill>
                  <a:schemeClr val="tx1"/>
                </a:solidFill>
                <a:latin typeface="字魂59号-创粗黑" pitchFamily="2" charset="-122"/>
              </a:rPr>
              <a:t>  </a:t>
            </a:r>
            <a:r>
              <a:rPr lang="en-US" altLang="zh-CN" sz="2800" b="0" dirty="0">
                <a:solidFill>
                  <a:schemeClr val="tx1"/>
                </a:solidFill>
                <a:latin typeface="字魂59号-创粗黑" pitchFamily="2" charset="-122"/>
              </a:rPr>
              <a:t>2</a:t>
            </a:r>
            <a:r>
              <a:rPr lang="zh-CN" altLang="en-US" sz="2800" b="0" dirty="0">
                <a:solidFill>
                  <a:schemeClr val="tx1"/>
                </a:solidFill>
                <a:latin typeface="字魂59号-创粗黑" pitchFamily="2" charset="-122"/>
              </a:rPr>
              <a:t>、压缩和液化气体</a:t>
            </a:r>
            <a:endParaRPr lang="zh-CN" altLang="en-US" sz="2800" b="0" dirty="0">
              <a:solidFill>
                <a:schemeClr val="tx1"/>
              </a:solidFill>
              <a:latin typeface="字魂59号-创粗黑" pitchFamily="2" charset="-122"/>
            </a:endParaRPr>
          </a:p>
          <a:p>
            <a:pPr indent="539750" eaLnBrk="1" hangingPunct="1">
              <a:lnSpc>
                <a:spcPct val="80000"/>
              </a:lnSpc>
            </a:pPr>
            <a:r>
              <a:rPr lang="zh-CN" altLang="en-US" sz="2800" b="0" dirty="0">
                <a:solidFill>
                  <a:srgbClr val="D5352D"/>
                </a:solidFill>
                <a:latin typeface="字魂59号-创粗黑" pitchFamily="2" charset="-122"/>
              </a:rPr>
              <a:t>  </a:t>
            </a:r>
            <a:r>
              <a:rPr lang="en-US" altLang="zh-CN" sz="2800" b="0" dirty="0">
                <a:solidFill>
                  <a:srgbClr val="D5352D"/>
                </a:solidFill>
                <a:latin typeface="字魂59号-创粗黑" pitchFamily="2" charset="-122"/>
              </a:rPr>
              <a:t>3</a:t>
            </a:r>
            <a:r>
              <a:rPr lang="zh-CN" altLang="en-US" sz="2800" b="0" dirty="0">
                <a:solidFill>
                  <a:srgbClr val="D5352D"/>
                </a:solidFill>
                <a:latin typeface="字魂59号-创粗黑" pitchFamily="2" charset="-122"/>
              </a:rPr>
              <a:t>、易燃液体</a:t>
            </a:r>
            <a:endParaRPr lang="zh-CN" altLang="en-US" sz="2800" b="0" dirty="0">
              <a:solidFill>
                <a:srgbClr val="D5352D"/>
              </a:solidFill>
              <a:latin typeface="字魂59号-创粗黑" pitchFamily="2" charset="-122"/>
            </a:endParaRPr>
          </a:p>
          <a:p>
            <a:pPr indent="539750" eaLnBrk="1" hangingPunct="1">
              <a:lnSpc>
                <a:spcPct val="80000"/>
              </a:lnSpc>
            </a:pPr>
            <a:r>
              <a:rPr lang="zh-CN" altLang="en-US" sz="2800" b="0" dirty="0">
                <a:solidFill>
                  <a:schemeClr val="tx1"/>
                </a:solidFill>
                <a:latin typeface="字魂59号-创粗黑" pitchFamily="2" charset="-122"/>
              </a:rPr>
              <a:t>  </a:t>
            </a:r>
            <a:r>
              <a:rPr lang="en-US" altLang="zh-CN" sz="2800" b="0" dirty="0">
                <a:solidFill>
                  <a:schemeClr val="tx1"/>
                </a:solidFill>
                <a:latin typeface="字魂59号-创粗黑" pitchFamily="2" charset="-122"/>
              </a:rPr>
              <a:t>4</a:t>
            </a:r>
            <a:r>
              <a:rPr lang="zh-CN" altLang="en-US" sz="2800" b="0" dirty="0">
                <a:solidFill>
                  <a:schemeClr val="tx1"/>
                </a:solidFill>
                <a:latin typeface="字魂59号-创粗黑" pitchFamily="2" charset="-122"/>
              </a:rPr>
              <a:t>、易燃固体、自燃物品和遇湿易燃物品 </a:t>
            </a:r>
            <a:endParaRPr lang="zh-CN" altLang="en-US" sz="2800" b="0" dirty="0">
              <a:solidFill>
                <a:schemeClr val="tx1"/>
              </a:solidFill>
              <a:latin typeface="字魂59号-创粗黑" pitchFamily="2" charset="-122"/>
            </a:endParaRPr>
          </a:p>
          <a:p>
            <a:pPr indent="539750" eaLnBrk="1" hangingPunct="1">
              <a:lnSpc>
                <a:spcPct val="80000"/>
              </a:lnSpc>
            </a:pPr>
            <a:r>
              <a:rPr lang="zh-CN" altLang="en-US" sz="2800" b="0" dirty="0">
                <a:solidFill>
                  <a:srgbClr val="D5352D"/>
                </a:solidFill>
                <a:latin typeface="字魂59号-创粗黑" pitchFamily="2" charset="-122"/>
              </a:rPr>
              <a:t>  </a:t>
            </a:r>
            <a:r>
              <a:rPr lang="en-US" altLang="zh-CN" sz="2800" b="0" dirty="0">
                <a:solidFill>
                  <a:srgbClr val="D5352D"/>
                </a:solidFill>
                <a:latin typeface="字魂59号-创粗黑" pitchFamily="2" charset="-122"/>
              </a:rPr>
              <a:t>5</a:t>
            </a:r>
            <a:r>
              <a:rPr lang="zh-CN" altLang="en-US" sz="2800" b="0" dirty="0">
                <a:solidFill>
                  <a:srgbClr val="D5352D"/>
                </a:solidFill>
                <a:latin typeface="字魂59号-创粗黑" pitchFamily="2" charset="-122"/>
              </a:rPr>
              <a:t>、氧化剂和有机过氧化剂</a:t>
            </a:r>
            <a:endParaRPr lang="zh-CN" altLang="en-US" sz="2800" b="0" dirty="0">
              <a:solidFill>
                <a:srgbClr val="D5352D"/>
              </a:solidFill>
              <a:latin typeface="字魂59号-创粗黑" pitchFamily="2" charset="-122"/>
            </a:endParaRPr>
          </a:p>
          <a:p>
            <a:pPr indent="539750" eaLnBrk="1" hangingPunct="1">
              <a:lnSpc>
                <a:spcPct val="80000"/>
              </a:lnSpc>
            </a:pPr>
            <a:r>
              <a:rPr lang="zh-CN" altLang="en-US" sz="2800" b="0" dirty="0">
                <a:solidFill>
                  <a:schemeClr val="tx1"/>
                </a:solidFill>
                <a:latin typeface="字魂59号-创粗黑" pitchFamily="2" charset="-122"/>
              </a:rPr>
              <a:t>  </a:t>
            </a:r>
            <a:r>
              <a:rPr lang="en-US" altLang="zh-CN" sz="2800" b="0" dirty="0">
                <a:solidFill>
                  <a:schemeClr val="tx1"/>
                </a:solidFill>
                <a:latin typeface="字魂59号-创粗黑" pitchFamily="2" charset="-122"/>
              </a:rPr>
              <a:t>6</a:t>
            </a:r>
            <a:r>
              <a:rPr lang="zh-CN" altLang="en-US" sz="2800" b="0" dirty="0">
                <a:solidFill>
                  <a:schemeClr val="tx1"/>
                </a:solidFill>
                <a:latin typeface="字魂59号-创粗黑" pitchFamily="2" charset="-122"/>
              </a:rPr>
              <a:t>、毒害品</a:t>
            </a:r>
            <a:endParaRPr lang="zh-CN" altLang="en-US" sz="2800" b="0" dirty="0">
              <a:solidFill>
                <a:schemeClr val="tx1"/>
              </a:solidFill>
              <a:latin typeface="字魂59号-创粗黑" pitchFamily="2" charset="-122"/>
            </a:endParaRPr>
          </a:p>
          <a:p>
            <a:pPr indent="539750" eaLnBrk="1" hangingPunct="1">
              <a:lnSpc>
                <a:spcPct val="80000"/>
              </a:lnSpc>
            </a:pPr>
            <a:r>
              <a:rPr lang="zh-CN" altLang="en-US" sz="2800" b="0" dirty="0">
                <a:solidFill>
                  <a:srgbClr val="D5352D"/>
                </a:solidFill>
                <a:latin typeface="字魂59号-创粗黑" pitchFamily="2" charset="-122"/>
              </a:rPr>
              <a:t>  </a:t>
            </a:r>
            <a:r>
              <a:rPr lang="en-US" altLang="zh-CN" sz="2800" b="0" dirty="0">
                <a:solidFill>
                  <a:srgbClr val="D5352D"/>
                </a:solidFill>
                <a:latin typeface="字魂59号-创粗黑" pitchFamily="2" charset="-122"/>
              </a:rPr>
              <a:t>7</a:t>
            </a:r>
            <a:r>
              <a:rPr lang="zh-CN" altLang="en-US" sz="2800" b="0" dirty="0">
                <a:solidFill>
                  <a:srgbClr val="D5352D"/>
                </a:solidFill>
                <a:latin typeface="字魂59号-创粗黑" pitchFamily="2" charset="-122"/>
              </a:rPr>
              <a:t>、放射性物品</a:t>
            </a:r>
            <a:endParaRPr lang="zh-CN" altLang="en-US" sz="2800" b="0" dirty="0">
              <a:solidFill>
                <a:srgbClr val="D5352D"/>
              </a:solidFill>
              <a:latin typeface="字魂59号-创粗黑" pitchFamily="2" charset="-122"/>
            </a:endParaRPr>
          </a:p>
          <a:p>
            <a:pPr indent="539750" eaLnBrk="1" hangingPunct="1">
              <a:lnSpc>
                <a:spcPct val="80000"/>
              </a:lnSpc>
            </a:pPr>
            <a:r>
              <a:rPr lang="zh-CN" altLang="en-US" sz="2800" b="0" dirty="0">
                <a:solidFill>
                  <a:schemeClr val="tx1"/>
                </a:solidFill>
                <a:latin typeface="字魂59号-创粗黑" pitchFamily="2" charset="-122"/>
              </a:rPr>
              <a:t>  </a:t>
            </a:r>
            <a:r>
              <a:rPr lang="en-US" altLang="zh-CN" sz="2800" b="0" dirty="0">
                <a:solidFill>
                  <a:schemeClr val="tx1"/>
                </a:solidFill>
                <a:latin typeface="字魂59号-创粗黑" pitchFamily="2" charset="-122"/>
              </a:rPr>
              <a:t>8</a:t>
            </a:r>
            <a:r>
              <a:rPr lang="zh-CN" altLang="en-US" sz="2800" b="0" dirty="0">
                <a:solidFill>
                  <a:schemeClr val="tx1"/>
                </a:solidFill>
                <a:latin typeface="字魂59号-创粗黑" pitchFamily="2" charset="-122"/>
              </a:rPr>
              <a:t>、腐蚀品 </a:t>
            </a:r>
            <a:endParaRPr lang="zh-CN" altLang="en-US" sz="2800" b="0" dirty="0">
              <a:solidFill>
                <a:schemeClr val="tx1"/>
              </a:solidFill>
              <a:latin typeface="字魂59号-创粗黑" pitchFamily="2" charset="-122"/>
            </a:endParaRPr>
          </a:p>
          <a:p>
            <a:pPr indent="539750" eaLnBrk="1" hangingPunct="1">
              <a:lnSpc>
                <a:spcPct val="80000"/>
              </a:lnSpc>
            </a:pPr>
            <a:endParaRPr lang="en-US" altLang="zh-CN" sz="2400" dirty="0">
              <a:solidFill>
                <a:schemeClr val="tx1"/>
              </a:solidFill>
              <a:latin typeface="字魂59号-创粗黑" pitchFamily="2" charset="-122"/>
            </a:endParaRPr>
          </a:p>
        </p:txBody>
      </p:sp>
      <p:sp>
        <p:nvSpPr>
          <p:cNvPr id="17411" name="Rectangle 9"/>
          <p:cNvSpPr>
            <a:spLocks noChangeArrowheads="1"/>
          </p:cNvSpPr>
          <p:nvPr/>
        </p:nvSpPr>
        <p:spPr bwMode="auto">
          <a:xfrm>
            <a:off x="3758406" y="188640"/>
            <a:ext cx="4840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dirty="0">
                <a:solidFill>
                  <a:schemeClr val="bg1"/>
                </a:solidFill>
                <a:ea typeface="字魂59号-创粗黑" pitchFamily="2" charset="-122"/>
              </a:rPr>
              <a:t>术语及常识</a:t>
            </a:r>
            <a:r>
              <a:rPr lang="zh-CN" altLang="en-US" sz="3600" dirty="0">
                <a:solidFill>
                  <a:schemeClr val="bg1"/>
                </a:solidFill>
                <a:ea typeface="字魂59号-创粗黑" pitchFamily="2" charset="-122"/>
              </a:rPr>
              <a:t>（续）</a:t>
            </a:r>
            <a:endParaRPr lang="zh-CN" altLang="en-US" sz="3600" dirty="0">
              <a:solidFill>
                <a:schemeClr val="bg1"/>
              </a:solidFill>
              <a:ea typeface="字魂59号-创粗黑" pitchFamily="2"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02760" y="1019637"/>
            <a:ext cx="5589240" cy="5589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410">
                                            <p:txEl>
                                              <p:pRg st="0" end="0"/>
                                            </p:txEl>
                                          </p:spTgt>
                                        </p:tgtEl>
                                        <p:attrNameLst>
                                          <p:attrName>style.visibility</p:attrName>
                                        </p:attrNameLst>
                                      </p:cBhvr>
                                      <p:to>
                                        <p:strVal val="visible"/>
                                      </p:to>
                                    </p:set>
                                    <p:animEffect transition="in" filter="barn(inVertical)">
                                      <p:cBhvr>
                                        <p:cTn id="10" dur="500"/>
                                        <p:tgtEl>
                                          <p:spTgt spid="174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410">
                                            <p:txEl>
                                              <p:pRg st="1" end="1"/>
                                            </p:txEl>
                                          </p:spTgt>
                                        </p:tgtEl>
                                        <p:attrNameLst>
                                          <p:attrName>style.visibility</p:attrName>
                                        </p:attrNameLst>
                                      </p:cBhvr>
                                      <p:to>
                                        <p:strVal val="visible"/>
                                      </p:to>
                                    </p:set>
                                    <p:animEffect transition="in" filter="barn(inVertical)">
                                      <p:cBhvr>
                                        <p:cTn id="15" dur="500"/>
                                        <p:tgtEl>
                                          <p:spTgt spid="174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410">
                                            <p:txEl>
                                              <p:pRg st="2" end="2"/>
                                            </p:txEl>
                                          </p:spTgt>
                                        </p:tgtEl>
                                        <p:attrNameLst>
                                          <p:attrName>style.visibility</p:attrName>
                                        </p:attrNameLst>
                                      </p:cBhvr>
                                      <p:to>
                                        <p:strVal val="visible"/>
                                      </p:to>
                                    </p:set>
                                    <p:animEffect transition="in" filter="barn(inVertical)">
                                      <p:cBhvr>
                                        <p:cTn id="20" dur="500"/>
                                        <p:tgtEl>
                                          <p:spTgt spid="174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410">
                                            <p:txEl>
                                              <p:pRg st="3" end="3"/>
                                            </p:txEl>
                                          </p:spTgt>
                                        </p:tgtEl>
                                        <p:attrNameLst>
                                          <p:attrName>style.visibility</p:attrName>
                                        </p:attrNameLst>
                                      </p:cBhvr>
                                      <p:to>
                                        <p:strVal val="visible"/>
                                      </p:to>
                                    </p:set>
                                    <p:animEffect transition="in" filter="barn(inVertical)">
                                      <p:cBhvr>
                                        <p:cTn id="25" dur="500"/>
                                        <p:tgtEl>
                                          <p:spTgt spid="174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410">
                                            <p:txEl>
                                              <p:pRg st="4" end="4"/>
                                            </p:txEl>
                                          </p:spTgt>
                                        </p:tgtEl>
                                        <p:attrNameLst>
                                          <p:attrName>style.visibility</p:attrName>
                                        </p:attrNameLst>
                                      </p:cBhvr>
                                      <p:to>
                                        <p:strVal val="visible"/>
                                      </p:to>
                                    </p:set>
                                    <p:animEffect transition="in" filter="barn(inVertical)">
                                      <p:cBhvr>
                                        <p:cTn id="30" dur="500"/>
                                        <p:tgtEl>
                                          <p:spTgt spid="1741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410">
                                            <p:txEl>
                                              <p:pRg st="5" end="5"/>
                                            </p:txEl>
                                          </p:spTgt>
                                        </p:tgtEl>
                                        <p:attrNameLst>
                                          <p:attrName>style.visibility</p:attrName>
                                        </p:attrNameLst>
                                      </p:cBhvr>
                                      <p:to>
                                        <p:strVal val="visible"/>
                                      </p:to>
                                    </p:set>
                                    <p:animEffect transition="in" filter="barn(inVertical)">
                                      <p:cBhvr>
                                        <p:cTn id="35" dur="500"/>
                                        <p:tgtEl>
                                          <p:spTgt spid="1741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410">
                                            <p:txEl>
                                              <p:pRg st="6" end="6"/>
                                            </p:txEl>
                                          </p:spTgt>
                                        </p:tgtEl>
                                        <p:attrNameLst>
                                          <p:attrName>style.visibility</p:attrName>
                                        </p:attrNameLst>
                                      </p:cBhvr>
                                      <p:to>
                                        <p:strVal val="visible"/>
                                      </p:to>
                                    </p:set>
                                    <p:animEffect transition="in" filter="barn(inVertical)">
                                      <p:cBhvr>
                                        <p:cTn id="40" dur="500"/>
                                        <p:tgtEl>
                                          <p:spTgt spid="17410">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410">
                                            <p:txEl>
                                              <p:pRg st="7" end="7"/>
                                            </p:txEl>
                                          </p:spTgt>
                                        </p:tgtEl>
                                        <p:attrNameLst>
                                          <p:attrName>style.visibility</p:attrName>
                                        </p:attrNameLst>
                                      </p:cBhvr>
                                      <p:to>
                                        <p:strVal val="visible"/>
                                      </p:to>
                                    </p:set>
                                    <p:animEffect transition="in" filter="barn(inVertical)">
                                      <p:cBhvr>
                                        <p:cTn id="45" dur="500"/>
                                        <p:tgtEl>
                                          <p:spTgt spid="17410">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7410">
                                            <p:txEl>
                                              <p:pRg st="8" end="8"/>
                                            </p:txEl>
                                          </p:spTgt>
                                        </p:tgtEl>
                                        <p:attrNameLst>
                                          <p:attrName>style.visibility</p:attrName>
                                        </p:attrNameLst>
                                      </p:cBhvr>
                                      <p:to>
                                        <p:strVal val="visible"/>
                                      </p:to>
                                    </p:set>
                                    <p:animEffect transition="in" filter="barn(inVertical)">
                                      <p:cBhvr>
                                        <p:cTn id="50" dur="500"/>
                                        <p:tgtEl>
                                          <p:spTgt spid="17410">
                                            <p:txEl>
                                              <p:pRg st="8" end="8"/>
                                            </p:txEl>
                                          </p:spTgt>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7411"/>
                                        </p:tgtEl>
                                        <p:attrNameLst>
                                          <p:attrName>style.visibility</p:attrName>
                                        </p:attrNameLst>
                                      </p:cBhvr>
                                      <p:to>
                                        <p:strVal val="visible"/>
                                      </p:to>
                                    </p:set>
                                    <p:animEffect transition="in" filter="barn(inVertical)">
                                      <p:cBhvr>
                                        <p:cTn id="53"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P spid="174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767159" y="1772816"/>
            <a:ext cx="5328841" cy="2160588"/>
          </a:xfrm>
        </p:spPr>
        <p:txBody>
          <a:bodyPr/>
          <a:lstStyle/>
          <a:p>
            <a:pPr eaLnBrk="1" hangingPunct="1"/>
            <a:r>
              <a:rPr lang="zh-CN" altLang="en-US" dirty="0">
                <a:solidFill>
                  <a:srgbClr val="D5352D"/>
                </a:solidFill>
              </a:rPr>
              <a:t>危化品安全标签</a:t>
            </a:r>
            <a:endParaRPr lang="zh-CN" altLang="en-US" dirty="0">
              <a:solidFill>
                <a:srgbClr val="D5352D"/>
              </a:solidFill>
            </a:endParaRPr>
          </a:p>
          <a:p>
            <a:pPr eaLnBrk="1" hangingPunct="1"/>
            <a:r>
              <a:rPr lang="zh-CN" altLang="en-US" sz="1800" b="0" dirty="0">
                <a:solidFill>
                  <a:schemeClr val="tx1"/>
                </a:solidFill>
                <a:latin typeface="字魂59号-创粗黑" pitchFamily="2" charset="-122"/>
              </a:rPr>
              <a:t>    包含化学品名称、分子式、编号、标志、警示词、危险性概述、安全措施、灭火、批号、提示向生产销售企业索取安全技术说明书、生产企业名称、地址、邮编、电话、应急咨询电话。</a:t>
            </a:r>
            <a:endParaRPr lang="zh-CN" altLang="en-US" sz="1800" b="0" dirty="0">
              <a:solidFill>
                <a:schemeClr val="tx1"/>
              </a:solidFill>
              <a:latin typeface="字魂59号-创粗黑" pitchFamily="2" charset="-122"/>
            </a:endParaRPr>
          </a:p>
          <a:p>
            <a:pPr eaLnBrk="1" hangingPunct="1">
              <a:lnSpc>
                <a:spcPct val="130000"/>
              </a:lnSpc>
              <a:spcBef>
                <a:spcPct val="0"/>
              </a:spcBef>
              <a:spcAft>
                <a:spcPct val="0"/>
              </a:spcAft>
            </a:pPr>
            <a:endParaRPr lang="en-US" altLang="zh-CN" sz="1600" dirty="0">
              <a:solidFill>
                <a:schemeClr val="tx1"/>
              </a:solidFill>
            </a:endParaRPr>
          </a:p>
        </p:txBody>
      </p:sp>
      <p:pic>
        <p:nvPicPr>
          <p:cNvPr id="18435" name="Picture 5" descr="标准的安全标签（厂家为独山子，标签中间印章为新疆维吾尔生活区危险化学品登记注册管理办公室印章）"/>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20136" y="1558280"/>
            <a:ext cx="37449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8"/>
          <p:cNvSpPr>
            <a:spLocks noChangeArrowheads="1"/>
          </p:cNvSpPr>
          <p:nvPr/>
        </p:nvSpPr>
        <p:spPr bwMode="auto">
          <a:xfrm>
            <a:off x="789294" y="3696916"/>
            <a:ext cx="5306705"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eaLnBrk="1" hangingPunct="1">
              <a:spcBef>
                <a:spcPct val="0"/>
              </a:spcBef>
              <a:spcAft>
                <a:spcPct val="0"/>
              </a:spcAft>
            </a:pPr>
            <a:r>
              <a:rPr lang="zh-CN" altLang="en-US" dirty="0">
                <a:solidFill>
                  <a:srgbClr val="D5352D"/>
                </a:solidFill>
                <a:latin typeface="字魂59号-创粗黑" pitchFamily="2" charset="-122"/>
                <a:ea typeface="字魂59号-创粗黑" pitchFamily="2" charset="-122"/>
              </a:rPr>
              <a:t>危险化学品安全技术明书的主要作用</a:t>
            </a:r>
            <a:endParaRPr lang="zh-CN" altLang="en-US" dirty="0">
              <a:solidFill>
                <a:srgbClr val="D5352D"/>
              </a:solidFill>
              <a:latin typeface="字魂59号-创粗黑" pitchFamily="2" charset="-122"/>
              <a:ea typeface="字魂59号-创粗黑" pitchFamily="2" charset="-122"/>
            </a:endParaRPr>
          </a:p>
          <a:p>
            <a:pPr eaLnBrk="1" hangingPunct="1">
              <a:spcBef>
                <a:spcPct val="0"/>
              </a:spcBef>
              <a:spcAft>
                <a:spcPct val="0"/>
              </a:spcAft>
            </a:pPr>
            <a:r>
              <a:rPr lang="zh-CN" altLang="en-US" sz="1800" b="0" dirty="0">
                <a:solidFill>
                  <a:schemeClr val="tx1"/>
                </a:solidFill>
                <a:latin typeface="字魂59号-创粗黑" pitchFamily="2" charset="-122"/>
                <a:ea typeface="字魂59号-创粗黑" pitchFamily="2" charset="-122"/>
              </a:rPr>
              <a:t>    </a:t>
            </a:r>
            <a:r>
              <a:rPr lang="en-US" altLang="zh-CN" sz="1800" b="0" dirty="0">
                <a:solidFill>
                  <a:schemeClr val="tx1"/>
                </a:solidFill>
                <a:latin typeface="字魂59号-创粗黑" pitchFamily="2" charset="-122"/>
                <a:ea typeface="字魂59号-创粗黑" pitchFamily="2" charset="-122"/>
              </a:rPr>
              <a:t>1</a:t>
            </a:r>
            <a:r>
              <a:rPr lang="zh-CN" altLang="en-US" sz="1800" b="0" dirty="0">
                <a:solidFill>
                  <a:schemeClr val="tx1"/>
                </a:solidFill>
                <a:latin typeface="字魂59号-创粗黑" pitchFamily="2" charset="-122"/>
                <a:ea typeface="字魂59号-创粗黑" pitchFamily="2" charset="-122"/>
              </a:rPr>
              <a:t>、作业人员安全使用化学品的指导性文件； </a:t>
            </a:r>
            <a:endParaRPr lang="zh-CN" altLang="en-US" sz="1800" b="0" dirty="0">
              <a:solidFill>
                <a:schemeClr val="tx1"/>
              </a:solidFill>
              <a:latin typeface="字魂59号-创粗黑" pitchFamily="2" charset="-122"/>
              <a:ea typeface="字魂59号-创粗黑" pitchFamily="2" charset="-122"/>
            </a:endParaRPr>
          </a:p>
          <a:p>
            <a:pPr eaLnBrk="1" hangingPunct="1">
              <a:spcBef>
                <a:spcPct val="0"/>
              </a:spcBef>
              <a:spcAft>
                <a:spcPct val="0"/>
              </a:spcAft>
            </a:pPr>
            <a:r>
              <a:rPr lang="zh-CN" altLang="en-US" sz="1800" b="0" dirty="0">
                <a:solidFill>
                  <a:schemeClr val="tx1"/>
                </a:solidFill>
                <a:latin typeface="字魂59号-创粗黑" pitchFamily="2" charset="-122"/>
                <a:ea typeface="字魂59号-创粗黑" pitchFamily="2" charset="-122"/>
              </a:rPr>
              <a:t>    </a:t>
            </a:r>
            <a:r>
              <a:rPr lang="en-US" altLang="zh-CN" sz="1800" b="0" dirty="0">
                <a:solidFill>
                  <a:schemeClr val="tx1"/>
                </a:solidFill>
                <a:latin typeface="字魂59号-创粗黑" pitchFamily="2" charset="-122"/>
                <a:ea typeface="字魂59号-创粗黑" pitchFamily="2" charset="-122"/>
              </a:rPr>
              <a:t>2</a:t>
            </a:r>
            <a:r>
              <a:rPr lang="zh-CN" altLang="en-US" sz="1800" b="0" dirty="0">
                <a:solidFill>
                  <a:schemeClr val="tx1"/>
                </a:solidFill>
                <a:latin typeface="字魂59号-创粗黑" pitchFamily="2" charset="-122"/>
                <a:ea typeface="字魂59号-创粗黑" pitchFamily="2" charset="-122"/>
              </a:rPr>
              <a:t>、为化学品生产、处置、贮存和使用各环节制订安全操作规程提供技术信息； </a:t>
            </a:r>
            <a:endParaRPr lang="zh-CN" altLang="en-US" sz="1800" b="0" dirty="0">
              <a:solidFill>
                <a:schemeClr val="tx1"/>
              </a:solidFill>
              <a:latin typeface="字魂59号-创粗黑" pitchFamily="2" charset="-122"/>
              <a:ea typeface="字魂59号-创粗黑" pitchFamily="2" charset="-122"/>
            </a:endParaRPr>
          </a:p>
          <a:p>
            <a:pPr eaLnBrk="1" hangingPunct="1">
              <a:spcBef>
                <a:spcPct val="0"/>
              </a:spcBef>
              <a:spcAft>
                <a:spcPct val="0"/>
              </a:spcAft>
            </a:pPr>
            <a:r>
              <a:rPr lang="zh-CN" altLang="en-US" sz="1800" b="0" dirty="0">
                <a:solidFill>
                  <a:schemeClr val="tx1"/>
                </a:solidFill>
                <a:latin typeface="字魂59号-创粗黑" pitchFamily="2" charset="-122"/>
                <a:ea typeface="字魂59号-创粗黑" pitchFamily="2" charset="-122"/>
              </a:rPr>
              <a:t>    </a:t>
            </a:r>
            <a:r>
              <a:rPr lang="en-US" altLang="zh-CN" sz="1800" b="0" dirty="0">
                <a:solidFill>
                  <a:schemeClr val="tx1"/>
                </a:solidFill>
                <a:latin typeface="字魂59号-创粗黑" pitchFamily="2" charset="-122"/>
                <a:ea typeface="字魂59号-创粗黑" pitchFamily="2" charset="-122"/>
              </a:rPr>
              <a:t>3</a:t>
            </a:r>
            <a:r>
              <a:rPr lang="zh-CN" altLang="en-US" sz="1800" b="0" dirty="0">
                <a:solidFill>
                  <a:schemeClr val="tx1"/>
                </a:solidFill>
                <a:latin typeface="字魂59号-创粗黑" pitchFamily="2" charset="-122"/>
                <a:ea typeface="字魂59号-创粗黑" pitchFamily="2" charset="-122"/>
              </a:rPr>
              <a:t>、为危害控制和预防措施设计提供技术依据； </a:t>
            </a:r>
            <a:endParaRPr lang="zh-CN" altLang="en-US" sz="1800" b="0" dirty="0">
              <a:solidFill>
                <a:schemeClr val="tx1"/>
              </a:solidFill>
              <a:latin typeface="字魂59号-创粗黑" pitchFamily="2" charset="-122"/>
              <a:ea typeface="字魂59号-创粗黑" pitchFamily="2" charset="-122"/>
            </a:endParaRPr>
          </a:p>
          <a:p>
            <a:pPr eaLnBrk="1" hangingPunct="1">
              <a:spcBef>
                <a:spcPct val="0"/>
              </a:spcBef>
              <a:spcAft>
                <a:spcPct val="0"/>
              </a:spcAft>
            </a:pPr>
            <a:r>
              <a:rPr lang="zh-CN" altLang="en-US" sz="1800" b="0" dirty="0">
                <a:solidFill>
                  <a:schemeClr val="tx1"/>
                </a:solidFill>
                <a:latin typeface="字魂59号-创粗黑" pitchFamily="2" charset="-122"/>
                <a:ea typeface="字魂59号-创粗黑" pitchFamily="2" charset="-122"/>
              </a:rPr>
              <a:t>    </a:t>
            </a:r>
            <a:r>
              <a:rPr lang="en-US" altLang="zh-CN" sz="1800" b="0" dirty="0">
                <a:solidFill>
                  <a:schemeClr val="tx1"/>
                </a:solidFill>
                <a:latin typeface="字魂59号-创粗黑" pitchFamily="2" charset="-122"/>
                <a:ea typeface="字魂59号-创粗黑" pitchFamily="2" charset="-122"/>
              </a:rPr>
              <a:t>4</a:t>
            </a:r>
            <a:r>
              <a:rPr lang="zh-CN" altLang="en-US" sz="1800" b="0" dirty="0">
                <a:solidFill>
                  <a:schemeClr val="tx1"/>
                </a:solidFill>
                <a:latin typeface="字魂59号-创粗黑" pitchFamily="2" charset="-122"/>
                <a:ea typeface="字魂59号-创粗黑" pitchFamily="2" charset="-122"/>
              </a:rPr>
              <a:t>、是企业安全教育的主要内容。</a:t>
            </a:r>
            <a:endParaRPr lang="zh-CN" altLang="en-US" sz="1800" b="0" dirty="0">
              <a:solidFill>
                <a:schemeClr val="tx1"/>
              </a:solidFill>
              <a:latin typeface="字魂59号-创粗黑" pitchFamily="2" charset="-122"/>
              <a:ea typeface="字魂59号-创粗黑" pitchFamily="2" charset="-122"/>
            </a:endParaRPr>
          </a:p>
        </p:txBody>
      </p:sp>
      <p:pic>
        <p:nvPicPr>
          <p:cNvPr id="18437" name="Picture 9" descr="安全技术说明书，但缺印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136" y="4149080"/>
            <a:ext cx="3744913"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3675856" y="78641"/>
            <a:ext cx="4840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dirty="0">
                <a:solidFill>
                  <a:schemeClr val="bg1"/>
                </a:solidFill>
                <a:ea typeface="字魂59号-创粗黑" pitchFamily="2" charset="-122"/>
              </a:rPr>
              <a:t>术语及常识</a:t>
            </a:r>
            <a:r>
              <a:rPr lang="zh-CN" altLang="en-US" sz="3600" dirty="0">
                <a:solidFill>
                  <a:schemeClr val="bg1"/>
                </a:solidFill>
                <a:ea typeface="字魂59号-创粗黑" pitchFamily="2" charset="-122"/>
              </a:rPr>
              <a:t>（续）</a:t>
            </a:r>
            <a:endParaRPr lang="zh-CN" altLang="en-US" sz="3600" dirty="0">
              <a:solidFill>
                <a:schemeClr val="bg1"/>
              </a:solidFill>
              <a:ea typeface="字魂59号-创粗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down)">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wipe(down)">
                                      <p:cBhvr>
                                        <p:cTn id="12" dur="500"/>
                                        <p:tgtEl>
                                          <p:spTgt spid="18434">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436"/>
                                        </p:tgtEl>
                                        <p:attrNameLst>
                                          <p:attrName>style.visibility</p:attrName>
                                        </p:attrNameLst>
                                      </p:cBhvr>
                                      <p:to>
                                        <p:strVal val="visible"/>
                                      </p:to>
                                    </p:set>
                                    <p:animEffect transition="in" filter="wipe(down)">
                                      <p:cBhvr>
                                        <p:cTn id="15" dur="500"/>
                                        <p:tgtEl>
                                          <p:spTgt spid="1843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18435"/>
                                        </p:tgtEl>
                                        <p:attrNameLst>
                                          <p:attrName>style.visibility</p:attrName>
                                        </p:attrNameLst>
                                      </p:cBhvr>
                                      <p:to>
                                        <p:strVal val="visible"/>
                                      </p:to>
                                    </p:set>
                                    <p:animEffect transition="in" filter="wipe(down)">
                                      <p:cBhvr>
                                        <p:cTn id="21" dur="500"/>
                                        <p:tgtEl>
                                          <p:spTgt spid="18435"/>
                                        </p:tgtEl>
                                      </p:cBhvr>
                                    </p:animEffect>
                                  </p:childTnLst>
                                </p:cTn>
                              </p:par>
                              <p:par>
                                <p:cTn id="22" presetID="22" presetClass="entr" presetSubtype="4" fill="hold" nodeType="withEffect">
                                  <p:stCondLst>
                                    <p:cond delay="0"/>
                                  </p:stCondLst>
                                  <p:childTnLst>
                                    <p:set>
                                      <p:cBhvr>
                                        <p:cTn id="23" dur="1" fill="hold">
                                          <p:stCondLst>
                                            <p:cond delay="0"/>
                                          </p:stCondLst>
                                        </p:cTn>
                                        <p:tgtEl>
                                          <p:spTgt spid="18437"/>
                                        </p:tgtEl>
                                        <p:attrNameLst>
                                          <p:attrName>style.visibility</p:attrName>
                                        </p:attrNameLst>
                                      </p:cBhvr>
                                      <p:to>
                                        <p:strVal val="visible"/>
                                      </p:to>
                                    </p:set>
                                    <p:animEffect transition="in" filter="wipe(down)">
                                      <p:cBhvr>
                                        <p:cTn id="24"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1843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13564" y="3542564"/>
            <a:ext cx="177006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Freeform 11"/>
          <p:cNvSpPr>
            <a:spLocks noEditPoints="1"/>
          </p:cNvSpPr>
          <p:nvPr/>
        </p:nvSpPr>
        <p:spPr bwMode="auto">
          <a:xfrm>
            <a:off x="8694639" y="3736239"/>
            <a:ext cx="117475" cy="347663"/>
          </a:xfrm>
          <a:custGeom>
            <a:avLst/>
            <a:gdLst>
              <a:gd name="T0" fmla="*/ 2147483646 w 1120"/>
              <a:gd name="T1" fmla="*/ 2147483646 h 3060"/>
              <a:gd name="T2" fmla="*/ 2147483646 w 1120"/>
              <a:gd name="T3" fmla="*/ 2147483646 h 3060"/>
              <a:gd name="T4" fmla="*/ 2147483646 w 1120"/>
              <a:gd name="T5" fmla="*/ 2147483646 h 3060"/>
              <a:gd name="T6" fmla="*/ 2147483646 w 1120"/>
              <a:gd name="T7" fmla="*/ 2147483646 h 3060"/>
              <a:gd name="T8" fmla="*/ 2147483646 w 1120"/>
              <a:gd name="T9" fmla="*/ 2147483646 h 3060"/>
              <a:gd name="T10" fmla="*/ 2147483646 w 1120"/>
              <a:gd name="T11" fmla="*/ 2147483646 h 3060"/>
              <a:gd name="T12" fmla="*/ 2147483646 w 1120"/>
              <a:gd name="T13" fmla="*/ 2147483646 h 3060"/>
              <a:gd name="T14" fmla="*/ 2147483646 w 1120"/>
              <a:gd name="T15" fmla="*/ 2147483646 h 3060"/>
              <a:gd name="T16" fmla="*/ 2147483646 w 1120"/>
              <a:gd name="T17" fmla="*/ 2147483646 h 3060"/>
              <a:gd name="T18" fmla="*/ 2147483646 w 1120"/>
              <a:gd name="T19" fmla="*/ 2147483646 h 3060"/>
              <a:gd name="T20" fmla="*/ 2147483646 w 1120"/>
              <a:gd name="T21" fmla="*/ 2147483646 h 3060"/>
              <a:gd name="T22" fmla="*/ 2147483646 w 1120"/>
              <a:gd name="T23" fmla="*/ 2147483646 h 3060"/>
              <a:gd name="T24" fmla="*/ 2147483646 w 1120"/>
              <a:gd name="T25" fmla="*/ 2147483646 h 3060"/>
              <a:gd name="T26" fmla="*/ 2147483646 w 1120"/>
              <a:gd name="T27" fmla="*/ 2147483646 h 3060"/>
              <a:gd name="T28" fmla="*/ 2147483646 w 1120"/>
              <a:gd name="T29" fmla="*/ 2147483646 h 3060"/>
              <a:gd name="T30" fmla="*/ 2147483646 w 1120"/>
              <a:gd name="T31" fmla="*/ 2147483646 h 3060"/>
              <a:gd name="T32" fmla="*/ 2147483646 w 1120"/>
              <a:gd name="T33" fmla="*/ 2147483646 h 3060"/>
              <a:gd name="T34" fmla="*/ 2147483646 w 1120"/>
              <a:gd name="T35" fmla="*/ 2147483646 h 3060"/>
              <a:gd name="T36" fmla="*/ 2147483646 w 1120"/>
              <a:gd name="T37" fmla="*/ 2147483646 h 3060"/>
              <a:gd name="T38" fmla="*/ 2147483646 w 1120"/>
              <a:gd name="T39" fmla="*/ 2147483646 h 3060"/>
              <a:gd name="T40" fmla="*/ 2147483646 w 1120"/>
              <a:gd name="T41" fmla="*/ 2147483646 h 3060"/>
              <a:gd name="T42" fmla="*/ 2147483646 w 1120"/>
              <a:gd name="T43" fmla="*/ 2147483646 h 3060"/>
              <a:gd name="T44" fmla="*/ 2147483646 w 1120"/>
              <a:gd name="T45" fmla="*/ 2147483646 h 3060"/>
              <a:gd name="T46" fmla="*/ 2147483646 w 1120"/>
              <a:gd name="T47" fmla="*/ 2147483646 h 3060"/>
              <a:gd name="T48" fmla="*/ 2147483646 w 1120"/>
              <a:gd name="T49" fmla="*/ 2147483646 h 3060"/>
              <a:gd name="T50" fmla="*/ 2147483646 w 1120"/>
              <a:gd name="T51" fmla="*/ 2147483646 h 3060"/>
              <a:gd name="T52" fmla="*/ 2147483646 w 1120"/>
              <a:gd name="T53" fmla="*/ 2147483646 h 3060"/>
              <a:gd name="T54" fmla="*/ 0 w 1120"/>
              <a:gd name="T55" fmla="*/ 2147483646 h 3060"/>
              <a:gd name="T56" fmla="*/ 2147483646 w 1120"/>
              <a:gd name="T57" fmla="*/ 500112089 h 3060"/>
              <a:gd name="T58" fmla="*/ 2147483646 w 1120"/>
              <a:gd name="T59" fmla="*/ 2147483646 h 3060"/>
              <a:gd name="T60" fmla="*/ 2147483646 w 1120"/>
              <a:gd name="T61" fmla="*/ 2147483646 h 3060"/>
              <a:gd name="T62" fmla="*/ 2147483646 w 1120"/>
              <a:gd name="T63" fmla="*/ 2147483646 h 3060"/>
              <a:gd name="T64" fmla="*/ 2147483646 w 1120"/>
              <a:gd name="T65" fmla="*/ 2147483646 h 3060"/>
              <a:gd name="T66" fmla="*/ 2147483646 w 1120"/>
              <a:gd name="T67" fmla="*/ 2147483646 h 3060"/>
              <a:gd name="T68" fmla="*/ 2147483646 w 1120"/>
              <a:gd name="T69" fmla="*/ 2147483646 h 3060"/>
              <a:gd name="T70" fmla="*/ 2147483646 w 1120"/>
              <a:gd name="T71" fmla="*/ 2147483646 h 3060"/>
              <a:gd name="T72" fmla="*/ 2147483646 w 1120"/>
              <a:gd name="T73" fmla="*/ 2147483646 h 3060"/>
              <a:gd name="T74" fmla="*/ 2147483646 w 1120"/>
              <a:gd name="T75" fmla="*/ 2147483646 h 3060"/>
              <a:gd name="T76" fmla="*/ 2147483646 w 1120"/>
              <a:gd name="T77" fmla="*/ 2147483646 h 3060"/>
              <a:gd name="T78" fmla="*/ 2147483646 w 1120"/>
              <a:gd name="T79" fmla="*/ 2147483646 h 3060"/>
              <a:gd name="T80" fmla="*/ 2147483646 w 1120"/>
              <a:gd name="T81" fmla="*/ 2147483646 h 3060"/>
              <a:gd name="T82" fmla="*/ 2147483646 w 1120"/>
              <a:gd name="T83" fmla="*/ 2147483646 h 3060"/>
              <a:gd name="T84" fmla="*/ 2147483646 w 1120"/>
              <a:gd name="T85" fmla="*/ 2147483646 h 3060"/>
              <a:gd name="T86" fmla="*/ 2147483646 w 1120"/>
              <a:gd name="T87" fmla="*/ 2147483646 h 3060"/>
              <a:gd name="T88" fmla="*/ 2147483646 w 1120"/>
              <a:gd name="T89" fmla="*/ 2147483646 h 3060"/>
              <a:gd name="T90" fmla="*/ 2147483646 w 1120"/>
              <a:gd name="T91" fmla="*/ 2147483646 h 3060"/>
              <a:gd name="T92" fmla="*/ 2147483646 w 1120"/>
              <a:gd name="T93" fmla="*/ 2147483646 h 3060"/>
              <a:gd name="T94" fmla="*/ 2147483646 w 1120"/>
              <a:gd name="T95" fmla="*/ 2147483646 h 3060"/>
              <a:gd name="T96" fmla="*/ 2147483646 w 1120"/>
              <a:gd name="T97" fmla="*/ 2147483646 h 3060"/>
              <a:gd name="T98" fmla="*/ 2147483646 w 1120"/>
              <a:gd name="T99" fmla="*/ 2147483646 h 3060"/>
              <a:gd name="T100" fmla="*/ 2147483646 w 1120"/>
              <a:gd name="T101" fmla="*/ 2147483646 h 3060"/>
              <a:gd name="T102" fmla="*/ 2147483646 w 1120"/>
              <a:gd name="T103" fmla="*/ 2147483646 h 3060"/>
              <a:gd name="T104" fmla="*/ 2147483646 w 1120"/>
              <a:gd name="T105" fmla="*/ 2147483646 h 3060"/>
              <a:gd name="T106" fmla="*/ 2147483646 w 1120"/>
              <a:gd name="T107" fmla="*/ 2147483646 h 30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20" h="3060">
                <a:moveTo>
                  <a:pt x="932" y="1503"/>
                </a:moveTo>
                <a:lnTo>
                  <a:pt x="932" y="1409"/>
                </a:lnTo>
                <a:lnTo>
                  <a:pt x="930" y="1318"/>
                </a:lnTo>
                <a:lnTo>
                  <a:pt x="928" y="1231"/>
                </a:lnTo>
                <a:lnTo>
                  <a:pt x="924" y="1147"/>
                </a:lnTo>
                <a:lnTo>
                  <a:pt x="919" y="1067"/>
                </a:lnTo>
                <a:lnTo>
                  <a:pt x="914" y="991"/>
                </a:lnTo>
                <a:lnTo>
                  <a:pt x="907" y="917"/>
                </a:lnTo>
                <a:lnTo>
                  <a:pt x="900" y="849"/>
                </a:lnTo>
                <a:lnTo>
                  <a:pt x="891" y="782"/>
                </a:lnTo>
                <a:lnTo>
                  <a:pt x="882" y="719"/>
                </a:lnTo>
                <a:lnTo>
                  <a:pt x="871" y="661"/>
                </a:lnTo>
                <a:lnTo>
                  <a:pt x="860" y="606"/>
                </a:lnTo>
                <a:lnTo>
                  <a:pt x="847" y="554"/>
                </a:lnTo>
                <a:lnTo>
                  <a:pt x="834" y="506"/>
                </a:lnTo>
                <a:lnTo>
                  <a:pt x="826" y="484"/>
                </a:lnTo>
                <a:lnTo>
                  <a:pt x="819" y="462"/>
                </a:lnTo>
                <a:lnTo>
                  <a:pt x="811" y="441"/>
                </a:lnTo>
                <a:lnTo>
                  <a:pt x="803" y="421"/>
                </a:lnTo>
                <a:lnTo>
                  <a:pt x="787" y="383"/>
                </a:lnTo>
                <a:lnTo>
                  <a:pt x="769" y="347"/>
                </a:lnTo>
                <a:lnTo>
                  <a:pt x="751" y="315"/>
                </a:lnTo>
                <a:lnTo>
                  <a:pt x="732" y="284"/>
                </a:lnTo>
                <a:lnTo>
                  <a:pt x="712" y="256"/>
                </a:lnTo>
                <a:lnTo>
                  <a:pt x="693" y="231"/>
                </a:lnTo>
                <a:lnTo>
                  <a:pt x="682" y="218"/>
                </a:lnTo>
                <a:lnTo>
                  <a:pt x="672" y="207"/>
                </a:lnTo>
                <a:lnTo>
                  <a:pt x="660" y="197"/>
                </a:lnTo>
                <a:lnTo>
                  <a:pt x="650" y="187"/>
                </a:lnTo>
                <a:lnTo>
                  <a:pt x="638" y="177"/>
                </a:lnTo>
                <a:lnTo>
                  <a:pt x="627" y="168"/>
                </a:lnTo>
                <a:lnTo>
                  <a:pt x="615" y="160"/>
                </a:lnTo>
                <a:lnTo>
                  <a:pt x="604" y="152"/>
                </a:lnTo>
                <a:lnTo>
                  <a:pt x="591" y="146"/>
                </a:lnTo>
                <a:lnTo>
                  <a:pt x="579" y="138"/>
                </a:lnTo>
                <a:lnTo>
                  <a:pt x="567" y="133"/>
                </a:lnTo>
                <a:lnTo>
                  <a:pt x="555" y="128"/>
                </a:lnTo>
                <a:lnTo>
                  <a:pt x="541" y="123"/>
                </a:lnTo>
                <a:lnTo>
                  <a:pt x="528" y="119"/>
                </a:lnTo>
                <a:lnTo>
                  <a:pt x="515" y="116"/>
                </a:lnTo>
                <a:lnTo>
                  <a:pt x="501" y="113"/>
                </a:lnTo>
                <a:lnTo>
                  <a:pt x="488" y="111"/>
                </a:lnTo>
                <a:lnTo>
                  <a:pt x="474" y="110"/>
                </a:lnTo>
                <a:lnTo>
                  <a:pt x="460" y="109"/>
                </a:lnTo>
                <a:lnTo>
                  <a:pt x="446" y="108"/>
                </a:lnTo>
                <a:lnTo>
                  <a:pt x="429" y="109"/>
                </a:lnTo>
                <a:lnTo>
                  <a:pt x="413" y="111"/>
                </a:lnTo>
                <a:lnTo>
                  <a:pt x="399" y="113"/>
                </a:lnTo>
                <a:lnTo>
                  <a:pt x="385" y="117"/>
                </a:lnTo>
                <a:lnTo>
                  <a:pt x="373" y="122"/>
                </a:lnTo>
                <a:lnTo>
                  <a:pt x="362" y="128"/>
                </a:lnTo>
                <a:lnTo>
                  <a:pt x="352" y="135"/>
                </a:lnTo>
                <a:lnTo>
                  <a:pt x="342" y="144"/>
                </a:lnTo>
                <a:lnTo>
                  <a:pt x="334" y="154"/>
                </a:lnTo>
                <a:lnTo>
                  <a:pt x="327" y="164"/>
                </a:lnTo>
                <a:lnTo>
                  <a:pt x="320" y="175"/>
                </a:lnTo>
                <a:lnTo>
                  <a:pt x="316" y="189"/>
                </a:lnTo>
                <a:lnTo>
                  <a:pt x="312" y="203"/>
                </a:lnTo>
                <a:lnTo>
                  <a:pt x="310" y="217"/>
                </a:lnTo>
                <a:lnTo>
                  <a:pt x="308" y="234"/>
                </a:lnTo>
                <a:lnTo>
                  <a:pt x="308" y="251"/>
                </a:lnTo>
                <a:lnTo>
                  <a:pt x="308" y="2810"/>
                </a:lnTo>
                <a:lnTo>
                  <a:pt x="308" y="2827"/>
                </a:lnTo>
                <a:lnTo>
                  <a:pt x="309" y="2842"/>
                </a:lnTo>
                <a:lnTo>
                  <a:pt x="312" y="2858"/>
                </a:lnTo>
                <a:lnTo>
                  <a:pt x="315" y="2872"/>
                </a:lnTo>
                <a:lnTo>
                  <a:pt x="319" y="2884"/>
                </a:lnTo>
                <a:lnTo>
                  <a:pt x="324" y="2896"/>
                </a:lnTo>
                <a:lnTo>
                  <a:pt x="330" y="2907"/>
                </a:lnTo>
                <a:lnTo>
                  <a:pt x="337" y="2916"/>
                </a:lnTo>
                <a:lnTo>
                  <a:pt x="344" y="2924"/>
                </a:lnTo>
                <a:lnTo>
                  <a:pt x="353" y="2932"/>
                </a:lnTo>
                <a:lnTo>
                  <a:pt x="362" y="2938"/>
                </a:lnTo>
                <a:lnTo>
                  <a:pt x="372" y="2943"/>
                </a:lnTo>
                <a:lnTo>
                  <a:pt x="382" y="2947"/>
                </a:lnTo>
                <a:lnTo>
                  <a:pt x="393" y="2950"/>
                </a:lnTo>
                <a:lnTo>
                  <a:pt x="404" y="2951"/>
                </a:lnTo>
                <a:lnTo>
                  <a:pt x="417" y="2952"/>
                </a:lnTo>
                <a:lnTo>
                  <a:pt x="430" y="2952"/>
                </a:lnTo>
                <a:lnTo>
                  <a:pt x="444" y="2951"/>
                </a:lnTo>
                <a:lnTo>
                  <a:pt x="456" y="2949"/>
                </a:lnTo>
                <a:lnTo>
                  <a:pt x="470" y="2947"/>
                </a:lnTo>
                <a:lnTo>
                  <a:pt x="483" y="2945"/>
                </a:lnTo>
                <a:lnTo>
                  <a:pt x="496" y="2942"/>
                </a:lnTo>
                <a:lnTo>
                  <a:pt x="509" y="2938"/>
                </a:lnTo>
                <a:lnTo>
                  <a:pt x="521" y="2934"/>
                </a:lnTo>
                <a:lnTo>
                  <a:pt x="534" y="2929"/>
                </a:lnTo>
                <a:lnTo>
                  <a:pt x="546" y="2923"/>
                </a:lnTo>
                <a:lnTo>
                  <a:pt x="559" y="2917"/>
                </a:lnTo>
                <a:lnTo>
                  <a:pt x="570" y="2910"/>
                </a:lnTo>
                <a:lnTo>
                  <a:pt x="583" y="2903"/>
                </a:lnTo>
                <a:lnTo>
                  <a:pt x="594" y="2896"/>
                </a:lnTo>
                <a:lnTo>
                  <a:pt x="606" y="2888"/>
                </a:lnTo>
                <a:lnTo>
                  <a:pt x="617" y="2878"/>
                </a:lnTo>
                <a:lnTo>
                  <a:pt x="640" y="2859"/>
                </a:lnTo>
                <a:lnTo>
                  <a:pt x="662" y="2836"/>
                </a:lnTo>
                <a:lnTo>
                  <a:pt x="683" y="2813"/>
                </a:lnTo>
                <a:lnTo>
                  <a:pt x="705" y="2786"/>
                </a:lnTo>
                <a:lnTo>
                  <a:pt x="725" y="2757"/>
                </a:lnTo>
                <a:lnTo>
                  <a:pt x="745" y="2726"/>
                </a:lnTo>
                <a:lnTo>
                  <a:pt x="765" y="2693"/>
                </a:lnTo>
                <a:lnTo>
                  <a:pt x="783" y="2657"/>
                </a:lnTo>
                <a:lnTo>
                  <a:pt x="792" y="2638"/>
                </a:lnTo>
                <a:lnTo>
                  <a:pt x="801" y="2618"/>
                </a:lnTo>
                <a:lnTo>
                  <a:pt x="810" y="2597"/>
                </a:lnTo>
                <a:lnTo>
                  <a:pt x="818" y="2574"/>
                </a:lnTo>
                <a:lnTo>
                  <a:pt x="826" y="2551"/>
                </a:lnTo>
                <a:lnTo>
                  <a:pt x="834" y="2527"/>
                </a:lnTo>
                <a:lnTo>
                  <a:pt x="841" y="2501"/>
                </a:lnTo>
                <a:lnTo>
                  <a:pt x="848" y="2475"/>
                </a:lnTo>
                <a:lnTo>
                  <a:pt x="862" y="2417"/>
                </a:lnTo>
                <a:lnTo>
                  <a:pt x="874" y="2357"/>
                </a:lnTo>
                <a:lnTo>
                  <a:pt x="885" y="2291"/>
                </a:lnTo>
                <a:lnTo>
                  <a:pt x="895" y="2222"/>
                </a:lnTo>
                <a:lnTo>
                  <a:pt x="904" y="2147"/>
                </a:lnTo>
                <a:lnTo>
                  <a:pt x="911" y="2068"/>
                </a:lnTo>
                <a:lnTo>
                  <a:pt x="917" y="1985"/>
                </a:lnTo>
                <a:lnTo>
                  <a:pt x="923" y="1898"/>
                </a:lnTo>
                <a:lnTo>
                  <a:pt x="927" y="1806"/>
                </a:lnTo>
                <a:lnTo>
                  <a:pt x="930" y="1709"/>
                </a:lnTo>
                <a:lnTo>
                  <a:pt x="932" y="1609"/>
                </a:lnTo>
                <a:lnTo>
                  <a:pt x="932" y="1503"/>
                </a:lnTo>
                <a:close/>
                <a:moveTo>
                  <a:pt x="149" y="251"/>
                </a:moveTo>
                <a:lnTo>
                  <a:pt x="149" y="234"/>
                </a:lnTo>
                <a:lnTo>
                  <a:pt x="148" y="217"/>
                </a:lnTo>
                <a:lnTo>
                  <a:pt x="146" y="203"/>
                </a:lnTo>
                <a:lnTo>
                  <a:pt x="144" y="189"/>
                </a:lnTo>
                <a:lnTo>
                  <a:pt x="141" y="175"/>
                </a:lnTo>
                <a:lnTo>
                  <a:pt x="137" y="164"/>
                </a:lnTo>
                <a:lnTo>
                  <a:pt x="133" y="154"/>
                </a:lnTo>
                <a:lnTo>
                  <a:pt x="129" y="144"/>
                </a:lnTo>
                <a:lnTo>
                  <a:pt x="124" y="135"/>
                </a:lnTo>
                <a:lnTo>
                  <a:pt x="118" y="128"/>
                </a:lnTo>
                <a:lnTo>
                  <a:pt x="110" y="122"/>
                </a:lnTo>
                <a:lnTo>
                  <a:pt x="102" y="117"/>
                </a:lnTo>
                <a:lnTo>
                  <a:pt x="93" y="113"/>
                </a:lnTo>
                <a:lnTo>
                  <a:pt x="82" y="111"/>
                </a:lnTo>
                <a:lnTo>
                  <a:pt x="72" y="109"/>
                </a:lnTo>
                <a:lnTo>
                  <a:pt x="60" y="108"/>
                </a:lnTo>
                <a:lnTo>
                  <a:pt x="0" y="108"/>
                </a:lnTo>
                <a:lnTo>
                  <a:pt x="0" y="0"/>
                </a:lnTo>
                <a:lnTo>
                  <a:pt x="446" y="0"/>
                </a:lnTo>
                <a:lnTo>
                  <a:pt x="466" y="1"/>
                </a:lnTo>
                <a:lnTo>
                  <a:pt x="485" y="2"/>
                </a:lnTo>
                <a:lnTo>
                  <a:pt x="502" y="3"/>
                </a:lnTo>
                <a:lnTo>
                  <a:pt x="521" y="6"/>
                </a:lnTo>
                <a:lnTo>
                  <a:pt x="539" y="9"/>
                </a:lnTo>
                <a:lnTo>
                  <a:pt x="557" y="13"/>
                </a:lnTo>
                <a:lnTo>
                  <a:pt x="574" y="18"/>
                </a:lnTo>
                <a:lnTo>
                  <a:pt x="592" y="23"/>
                </a:lnTo>
                <a:lnTo>
                  <a:pt x="609" y="29"/>
                </a:lnTo>
                <a:lnTo>
                  <a:pt x="626" y="35"/>
                </a:lnTo>
                <a:lnTo>
                  <a:pt x="642" y="43"/>
                </a:lnTo>
                <a:lnTo>
                  <a:pt x="659" y="50"/>
                </a:lnTo>
                <a:lnTo>
                  <a:pt x="675" y="60"/>
                </a:lnTo>
                <a:lnTo>
                  <a:pt x="692" y="69"/>
                </a:lnTo>
                <a:lnTo>
                  <a:pt x="707" y="79"/>
                </a:lnTo>
                <a:lnTo>
                  <a:pt x="723" y="90"/>
                </a:lnTo>
                <a:lnTo>
                  <a:pt x="738" y="102"/>
                </a:lnTo>
                <a:lnTo>
                  <a:pt x="752" y="114"/>
                </a:lnTo>
                <a:lnTo>
                  <a:pt x="767" y="126"/>
                </a:lnTo>
                <a:lnTo>
                  <a:pt x="781" y="141"/>
                </a:lnTo>
                <a:lnTo>
                  <a:pt x="796" y="155"/>
                </a:lnTo>
                <a:lnTo>
                  <a:pt x="810" y="169"/>
                </a:lnTo>
                <a:lnTo>
                  <a:pt x="824" y="186"/>
                </a:lnTo>
                <a:lnTo>
                  <a:pt x="837" y="202"/>
                </a:lnTo>
                <a:lnTo>
                  <a:pt x="850" y="219"/>
                </a:lnTo>
                <a:lnTo>
                  <a:pt x="864" y="237"/>
                </a:lnTo>
                <a:lnTo>
                  <a:pt x="877" y="255"/>
                </a:lnTo>
                <a:lnTo>
                  <a:pt x="889" y="275"/>
                </a:lnTo>
                <a:lnTo>
                  <a:pt x="902" y="294"/>
                </a:lnTo>
                <a:lnTo>
                  <a:pt x="913" y="315"/>
                </a:lnTo>
                <a:lnTo>
                  <a:pt x="925" y="336"/>
                </a:lnTo>
                <a:lnTo>
                  <a:pt x="937" y="359"/>
                </a:lnTo>
                <a:lnTo>
                  <a:pt x="948" y="381"/>
                </a:lnTo>
                <a:lnTo>
                  <a:pt x="959" y="405"/>
                </a:lnTo>
                <a:lnTo>
                  <a:pt x="970" y="429"/>
                </a:lnTo>
                <a:lnTo>
                  <a:pt x="980" y="454"/>
                </a:lnTo>
                <a:lnTo>
                  <a:pt x="989" y="480"/>
                </a:lnTo>
                <a:lnTo>
                  <a:pt x="999" y="506"/>
                </a:lnTo>
                <a:lnTo>
                  <a:pt x="1008" y="534"/>
                </a:lnTo>
                <a:lnTo>
                  <a:pt x="1017" y="562"/>
                </a:lnTo>
                <a:lnTo>
                  <a:pt x="1025" y="590"/>
                </a:lnTo>
                <a:lnTo>
                  <a:pt x="1033" y="620"/>
                </a:lnTo>
                <a:lnTo>
                  <a:pt x="1041" y="651"/>
                </a:lnTo>
                <a:lnTo>
                  <a:pt x="1049" y="682"/>
                </a:lnTo>
                <a:lnTo>
                  <a:pt x="1063" y="747"/>
                </a:lnTo>
                <a:lnTo>
                  <a:pt x="1074" y="815"/>
                </a:lnTo>
                <a:lnTo>
                  <a:pt x="1086" y="885"/>
                </a:lnTo>
                <a:lnTo>
                  <a:pt x="1094" y="959"/>
                </a:lnTo>
                <a:lnTo>
                  <a:pt x="1102" y="1036"/>
                </a:lnTo>
                <a:lnTo>
                  <a:pt x="1109" y="1117"/>
                </a:lnTo>
                <a:lnTo>
                  <a:pt x="1114" y="1200"/>
                </a:lnTo>
                <a:lnTo>
                  <a:pt x="1117" y="1286"/>
                </a:lnTo>
                <a:lnTo>
                  <a:pt x="1119" y="1375"/>
                </a:lnTo>
                <a:lnTo>
                  <a:pt x="1120" y="1467"/>
                </a:lnTo>
                <a:lnTo>
                  <a:pt x="1120" y="1569"/>
                </a:lnTo>
                <a:lnTo>
                  <a:pt x="1118" y="1666"/>
                </a:lnTo>
                <a:lnTo>
                  <a:pt x="1114" y="1760"/>
                </a:lnTo>
                <a:lnTo>
                  <a:pt x="1110" y="1852"/>
                </a:lnTo>
                <a:lnTo>
                  <a:pt x="1103" y="1939"/>
                </a:lnTo>
                <a:lnTo>
                  <a:pt x="1095" y="2023"/>
                </a:lnTo>
                <a:lnTo>
                  <a:pt x="1087" y="2104"/>
                </a:lnTo>
                <a:lnTo>
                  <a:pt x="1076" y="2181"/>
                </a:lnTo>
                <a:lnTo>
                  <a:pt x="1065" y="2254"/>
                </a:lnTo>
                <a:lnTo>
                  <a:pt x="1051" y="2325"/>
                </a:lnTo>
                <a:lnTo>
                  <a:pt x="1044" y="2359"/>
                </a:lnTo>
                <a:lnTo>
                  <a:pt x="1036" y="2392"/>
                </a:lnTo>
                <a:lnTo>
                  <a:pt x="1029" y="2424"/>
                </a:lnTo>
                <a:lnTo>
                  <a:pt x="1021" y="2455"/>
                </a:lnTo>
                <a:lnTo>
                  <a:pt x="1012" y="2486"/>
                </a:lnTo>
                <a:lnTo>
                  <a:pt x="1004" y="2516"/>
                </a:lnTo>
                <a:lnTo>
                  <a:pt x="995" y="2544"/>
                </a:lnTo>
                <a:lnTo>
                  <a:pt x="985" y="2572"/>
                </a:lnTo>
                <a:lnTo>
                  <a:pt x="975" y="2599"/>
                </a:lnTo>
                <a:lnTo>
                  <a:pt x="965" y="2625"/>
                </a:lnTo>
                <a:lnTo>
                  <a:pt x="954" y="2651"/>
                </a:lnTo>
                <a:lnTo>
                  <a:pt x="943" y="2675"/>
                </a:lnTo>
                <a:lnTo>
                  <a:pt x="932" y="2699"/>
                </a:lnTo>
                <a:lnTo>
                  <a:pt x="920" y="2722"/>
                </a:lnTo>
                <a:lnTo>
                  <a:pt x="909" y="2744"/>
                </a:lnTo>
                <a:lnTo>
                  <a:pt x="896" y="2766"/>
                </a:lnTo>
                <a:lnTo>
                  <a:pt x="884" y="2786"/>
                </a:lnTo>
                <a:lnTo>
                  <a:pt x="871" y="2806"/>
                </a:lnTo>
                <a:lnTo>
                  <a:pt x="858" y="2825"/>
                </a:lnTo>
                <a:lnTo>
                  <a:pt x="844" y="2843"/>
                </a:lnTo>
                <a:lnTo>
                  <a:pt x="831" y="2861"/>
                </a:lnTo>
                <a:lnTo>
                  <a:pt x="817" y="2878"/>
                </a:lnTo>
                <a:lnTo>
                  <a:pt x="802" y="2894"/>
                </a:lnTo>
                <a:lnTo>
                  <a:pt x="788" y="2909"/>
                </a:lnTo>
                <a:lnTo>
                  <a:pt x="772" y="2924"/>
                </a:lnTo>
                <a:lnTo>
                  <a:pt x="756" y="2938"/>
                </a:lnTo>
                <a:lnTo>
                  <a:pt x="741" y="2951"/>
                </a:lnTo>
                <a:lnTo>
                  <a:pt x="725" y="2963"/>
                </a:lnTo>
                <a:lnTo>
                  <a:pt x="708" y="2976"/>
                </a:lnTo>
                <a:lnTo>
                  <a:pt x="692" y="2986"/>
                </a:lnTo>
                <a:lnTo>
                  <a:pt x="675" y="2996"/>
                </a:lnTo>
                <a:lnTo>
                  <a:pt x="657" y="3005"/>
                </a:lnTo>
                <a:lnTo>
                  <a:pt x="639" y="3015"/>
                </a:lnTo>
                <a:lnTo>
                  <a:pt x="621" y="3022"/>
                </a:lnTo>
                <a:lnTo>
                  <a:pt x="603" y="3029"/>
                </a:lnTo>
                <a:lnTo>
                  <a:pt x="584" y="3036"/>
                </a:lnTo>
                <a:lnTo>
                  <a:pt x="565" y="3041"/>
                </a:lnTo>
                <a:lnTo>
                  <a:pt x="545" y="3046"/>
                </a:lnTo>
                <a:lnTo>
                  <a:pt x="526" y="3050"/>
                </a:lnTo>
                <a:lnTo>
                  <a:pt x="505" y="3054"/>
                </a:lnTo>
                <a:lnTo>
                  <a:pt x="486" y="3057"/>
                </a:lnTo>
                <a:lnTo>
                  <a:pt x="465" y="3059"/>
                </a:lnTo>
                <a:lnTo>
                  <a:pt x="444" y="3060"/>
                </a:lnTo>
                <a:lnTo>
                  <a:pt x="423" y="3060"/>
                </a:lnTo>
                <a:lnTo>
                  <a:pt x="0" y="3060"/>
                </a:lnTo>
                <a:lnTo>
                  <a:pt x="0" y="2952"/>
                </a:lnTo>
                <a:lnTo>
                  <a:pt x="65" y="2952"/>
                </a:lnTo>
                <a:lnTo>
                  <a:pt x="76" y="2951"/>
                </a:lnTo>
                <a:lnTo>
                  <a:pt x="86" y="2950"/>
                </a:lnTo>
                <a:lnTo>
                  <a:pt x="96" y="2947"/>
                </a:lnTo>
                <a:lnTo>
                  <a:pt x="105" y="2943"/>
                </a:lnTo>
                <a:lnTo>
                  <a:pt x="112" y="2938"/>
                </a:lnTo>
                <a:lnTo>
                  <a:pt x="120" y="2932"/>
                </a:lnTo>
                <a:lnTo>
                  <a:pt x="125" y="2924"/>
                </a:lnTo>
                <a:lnTo>
                  <a:pt x="130" y="2916"/>
                </a:lnTo>
                <a:lnTo>
                  <a:pt x="134" y="2907"/>
                </a:lnTo>
                <a:lnTo>
                  <a:pt x="139" y="2896"/>
                </a:lnTo>
                <a:lnTo>
                  <a:pt x="142" y="2884"/>
                </a:lnTo>
                <a:lnTo>
                  <a:pt x="144" y="2872"/>
                </a:lnTo>
                <a:lnTo>
                  <a:pt x="146" y="2858"/>
                </a:lnTo>
                <a:lnTo>
                  <a:pt x="148" y="2842"/>
                </a:lnTo>
                <a:lnTo>
                  <a:pt x="149" y="2827"/>
                </a:lnTo>
                <a:lnTo>
                  <a:pt x="149" y="2810"/>
                </a:lnTo>
                <a:lnTo>
                  <a:pt x="149" y="251"/>
                </a:lnTo>
                <a:close/>
              </a:path>
            </a:pathLst>
          </a:custGeom>
          <a:solidFill>
            <a:srgbClr val="DC2B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字魂59号-创粗黑" pitchFamily="2" charset="-122"/>
              <a:ea typeface="字魂59号-创粗黑" pitchFamily="2" charset="-122"/>
            </a:endParaRPr>
          </a:p>
        </p:txBody>
      </p:sp>
      <p:sp>
        <p:nvSpPr>
          <p:cNvPr id="19460" name="Freeform 12"/>
          <p:cNvSpPr/>
          <p:nvPr/>
        </p:nvSpPr>
        <p:spPr bwMode="auto">
          <a:xfrm>
            <a:off x="8832752" y="3733064"/>
            <a:ext cx="107950" cy="354013"/>
          </a:xfrm>
          <a:custGeom>
            <a:avLst/>
            <a:gdLst>
              <a:gd name="T0" fmla="*/ 2147483646 w 1011"/>
              <a:gd name="T1" fmla="*/ 2147483646 h 3132"/>
              <a:gd name="T2" fmla="*/ 2147483646 w 1011"/>
              <a:gd name="T3" fmla="*/ 2147483646 h 3132"/>
              <a:gd name="T4" fmla="*/ 2147483646 w 1011"/>
              <a:gd name="T5" fmla="*/ 2147483646 h 3132"/>
              <a:gd name="T6" fmla="*/ 2147483646 w 1011"/>
              <a:gd name="T7" fmla="*/ 2147483646 h 3132"/>
              <a:gd name="T8" fmla="*/ 2147483646 w 1011"/>
              <a:gd name="T9" fmla="*/ 2147483646 h 3132"/>
              <a:gd name="T10" fmla="*/ 2147483646 w 1011"/>
              <a:gd name="T11" fmla="*/ 2147483646 h 3132"/>
              <a:gd name="T12" fmla="*/ 2147483646 w 1011"/>
              <a:gd name="T13" fmla="*/ 2147483646 h 3132"/>
              <a:gd name="T14" fmla="*/ 2147483646 w 1011"/>
              <a:gd name="T15" fmla="*/ 2147483646 h 3132"/>
              <a:gd name="T16" fmla="*/ 2147483646 w 1011"/>
              <a:gd name="T17" fmla="*/ 652725824 h 3132"/>
              <a:gd name="T18" fmla="*/ 2147483646 w 1011"/>
              <a:gd name="T19" fmla="*/ 2147483646 h 3132"/>
              <a:gd name="T20" fmla="*/ 2147483646 w 1011"/>
              <a:gd name="T21" fmla="*/ 2147483646 h 3132"/>
              <a:gd name="T22" fmla="*/ 2147483646 w 1011"/>
              <a:gd name="T23" fmla="*/ 2147483646 h 3132"/>
              <a:gd name="T24" fmla="*/ 2147483646 w 1011"/>
              <a:gd name="T25" fmla="*/ 2147483646 h 3132"/>
              <a:gd name="T26" fmla="*/ 2147483646 w 1011"/>
              <a:gd name="T27" fmla="*/ 2147483646 h 3132"/>
              <a:gd name="T28" fmla="*/ 2147483646 w 1011"/>
              <a:gd name="T29" fmla="*/ 2147483646 h 3132"/>
              <a:gd name="T30" fmla="*/ 2147483646 w 1011"/>
              <a:gd name="T31" fmla="*/ 2147483646 h 3132"/>
              <a:gd name="T32" fmla="*/ 2147483646 w 1011"/>
              <a:gd name="T33" fmla="*/ 2147483646 h 3132"/>
              <a:gd name="T34" fmla="*/ 2147483646 w 1011"/>
              <a:gd name="T35" fmla="*/ 2147483646 h 3132"/>
              <a:gd name="T36" fmla="*/ 2147483646 w 1011"/>
              <a:gd name="T37" fmla="*/ 2147483646 h 3132"/>
              <a:gd name="T38" fmla="*/ 2147483646 w 1011"/>
              <a:gd name="T39" fmla="*/ 2147483646 h 3132"/>
              <a:gd name="T40" fmla="*/ 2147483646 w 1011"/>
              <a:gd name="T41" fmla="*/ 2147483646 h 3132"/>
              <a:gd name="T42" fmla="*/ 2147483646 w 1011"/>
              <a:gd name="T43" fmla="*/ 2147483646 h 3132"/>
              <a:gd name="T44" fmla="*/ 2147483646 w 1011"/>
              <a:gd name="T45" fmla="*/ 2147483646 h 3132"/>
              <a:gd name="T46" fmla="*/ 2147483646 w 1011"/>
              <a:gd name="T47" fmla="*/ 2147483646 h 3132"/>
              <a:gd name="T48" fmla="*/ 2147483646 w 1011"/>
              <a:gd name="T49" fmla="*/ 2147483646 h 3132"/>
              <a:gd name="T50" fmla="*/ 2147483646 w 1011"/>
              <a:gd name="T51" fmla="*/ 2147483646 h 3132"/>
              <a:gd name="T52" fmla="*/ 2147483646 w 1011"/>
              <a:gd name="T53" fmla="*/ 2147483646 h 3132"/>
              <a:gd name="T54" fmla="*/ 2147483646 w 1011"/>
              <a:gd name="T55" fmla="*/ 2147483646 h 3132"/>
              <a:gd name="T56" fmla="*/ 2147483646 w 1011"/>
              <a:gd name="T57" fmla="*/ 2147483646 h 3132"/>
              <a:gd name="T58" fmla="*/ 2147483646 w 1011"/>
              <a:gd name="T59" fmla="*/ 2147483646 h 3132"/>
              <a:gd name="T60" fmla="*/ 2147483646 w 1011"/>
              <a:gd name="T61" fmla="*/ 2147483646 h 3132"/>
              <a:gd name="T62" fmla="*/ 2147483646 w 1011"/>
              <a:gd name="T63" fmla="*/ 2147483646 h 3132"/>
              <a:gd name="T64" fmla="*/ 2147483646 w 1011"/>
              <a:gd name="T65" fmla="*/ 2147483646 h 3132"/>
              <a:gd name="T66" fmla="*/ 2147483646 w 1011"/>
              <a:gd name="T67" fmla="*/ 2147483646 h 3132"/>
              <a:gd name="T68" fmla="*/ 2147483646 w 1011"/>
              <a:gd name="T69" fmla="*/ 2147483646 h 3132"/>
              <a:gd name="T70" fmla="*/ 2147483646 w 1011"/>
              <a:gd name="T71" fmla="*/ 2147483646 h 3132"/>
              <a:gd name="T72" fmla="*/ 2147483646 w 1011"/>
              <a:gd name="T73" fmla="*/ 2147483646 h 3132"/>
              <a:gd name="T74" fmla="*/ 2147483646 w 1011"/>
              <a:gd name="T75" fmla="*/ 2147483646 h 3132"/>
              <a:gd name="T76" fmla="*/ 2147483646 w 1011"/>
              <a:gd name="T77" fmla="*/ 2147483646 h 3132"/>
              <a:gd name="T78" fmla="*/ 2147483646 w 1011"/>
              <a:gd name="T79" fmla="*/ 2147483646 h 3132"/>
              <a:gd name="T80" fmla="*/ 2147483646 w 1011"/>
              <a:gd name="T81" fmla="*/ 2147483646 h 3132"/>
              <a:gd name="T82" fmla="*/ 2147483646 w 1011"/>
              <a:gd name="T83" fmla="*/ 2147483646 h 3132"/>
              <a:gd name="T84" fmla="*/ 2147483646 w 1011"/>
              <a:gd name="T85" fmla="*/ 2147483646 h 3132"/>
              <a:gd name="T86" fmla="*/ 2147483646 w 1011"/>
              <a:gd name="T87" fmla="*/ 2147483646 h 3132"/>
              <a:gd name="T88" fmla="*/ 2147483646 w 1011"/>
              <a:gd name="T89" fmla="*/ 2147483646 h 3132"/>
              <a:gd name="T90" fmla="*/ 2147483646 w 1011"/>
              <a:gd name="T91" fmla="*/ 2147483646 h 3132"/>
              <a:gd name="T92" fmla="*/ 2147483646 w 1011"/>
              <a:gd name="T93" fmla="*/ 2147483646 h 3132"/>
              <a:gd name="T94" fmla="*/ 2147483646 w 1011"/>
              <a:gd name="T95" fmla="*/ 2147483646 h 3132"/>
              <a:gd name="T96" fmla="*/ 2147483646 w 1011"/>
              <a:gd name="T97" fmla="*/ 2147483646 h 3132"/>
              <a:gd name="T98" fmla="*/ 2147483646 w 1011"/>
              <a:gd name="T99" fmla="*/ 2147483646 h 3132"/>
              <a:gd name="T100" fmla="*/ 2147483646 w 1011"/>
              <a:gd name="T101" fmla="*/ 2147483646 h 3132"/>
              <a:gd name="T102" fmla="*/ 2147483646 w 1011"/>
              <a:gd name="T103" fmla="*/ 2147483646 h 3132"/>
              <a:gd name="T104" fmla="*/ 2147483646 w 1011"/>
              <a:gd name="T105" fmla="*/ 2147483646 h 3132"/>
              <a:gd name="T106" fmla="*/ 2147483646 w 1011"/>
              <a:gd name="T107" fmla="*/ 2147483646 h 3132"/>
              <a:gd name="T108" fmla="*/ 2147483646 w 1011"/>
              <a:gd name="T109" fmla="*/ 2147483646 h 3132"/>
              <a:gd name="T110" fmla="*/ 2147483646 w 1011"/>
              <a:gd name="T111" fmla="*/ 2147483646 h 31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11" h="3132">
                <a:moveTo>
                  <a:pt x="486" y="1628"/>
                </a:moveTo>
                <a:lnTo>
                  <a:pt x="452" y="1602"/>
                </a:lnTo>
                <a:lnTo>
                  <a:pt x="421" y="1576"/>
                </a:lnTo>
                <a:lnTo>
                  <a:pt x="391" y="1551"/>
                </a:lnTo>
                <a:lnTo>
                  <a:pt x="362" y="1525"/>
                </a:lnTo>
                <a:lnTo>
                  <a:pt x="334" y="1500"/>
                </a:lnTo>
                <a:lnTo>
                  <a:pt x="308" y="1476"/>
                </a:lnTo>
                <a:lnTo>
                  <a:pt x="284" y="1451"/>
                </a:lnTo>
                <a:lnTo>
                  <a:pt x="260" y="1428"/>
                </a:lnTo>
                <a:lnTo>
                  <a:pt x="238" y="1404"/>
                </a:lnTo>
                <a:lnTo>
                  <a:pt x="217" y="1381"/>
                </a:lnTo>
                <a:lnTo>
                  <a:pt x="197" y="1359"/>
                </a:lnTo>
                <a:lnTo>
                  <a:pt x="178" y="1336"/>
                </a:lnTo>
                <a:lnTo>
                  <a:pt x="162" y="1315"/>
                </a:lnTo>
                <a:lnTo>
                  <a:pt x="146" y="1294"/>
                </a:lnTo>
                <a:lnTo>
                  <a:pt x="131" y="1274"/>
                </a:lnTo>
                <a:lnTo>
                  <a:pt x="119" y="1253"/>
                </a:lnTo>
                <a:lnTo>
                  <a:pt x="106" y="1232"/>
                </a:lnTo>
                <a:lnTo>
                  <a:pt x="95" y="1210"/>
                </a:lnTo>
                <a:lnTo>
                  <a:pt x="84" y="1187"/>
                </a:lnTo>
                <a:lnTo>
                  <a:pt x="75" y="1161"/>
                </a:lnTo>
                <a:lnTo>
                  <a:pt x="67" y="1135"/>
                </a:lnTo>
                <a:lnTo>
                  <a:pt x="58" y="1107"/>
                </a:lnTo>
                <a:lnTo>
                  <a:pt x="51" y="1078"/>
                </a:lnTo>
                <a:lnTo>
                  <a:pt x="45" y="1047"/>
                </a:lnTo>
                <a:lnTo>
                  <a:pt x="38" y="1015"/>
                </a:lnTo>
                <a:lnTo>
                  <a:pt x="33" y="982"/>
                </a:lnTo>
                <a:lnTo>
                  <a:pt x="29" y="947"/>
                </a:lnTo>
                <a:lnTo>
                  <a:pt x="26" y="910"/>
                </a:lnTo>
                <a:lnTo>
                  <a:pt x="23" y="873"/>
                </a:lnTo>
                <a:lnTo>
                  <a:pt x="21" y="834"/>
                </a:lnTo>
                <a:lnTo>
                  <a:pt x="20" y="793"/>
                </a:lnTo>
                <a:lnTo>
                  <a:pt x="20" y="751"/>
                </a:lnTo>
                <a:lnTo>
                  <a:pt x="20" y="719"/>
                </a:lnTo>
                <a:lnTo>
                  <a:pt x="22" y="685"/>
                </a:lnTo>
                <a:lnTo>
                  <a:pt x="24" y="652"/>
                </a:lnTo>
                <a:lnTo>
                  <a:pt x="27" y="619"/>
                </a:lnTo>
                <a:lnTo>
                  <a:pt x="32" y="586"/>
                </a:lnTo>
                <a:lnTo>
                  <a:pt x="37" y="555"/>
                </a:lnTo>
                <a:lnTo>
                  <a:pt x="44" y="522"/>
                </a:lnTo>
                <a:lnTo>
                  <a:pt x="51" y="490"/>
                </a:lnTo>
                <a:lnTo>
                  <a:pt x="58" y="458"/>
                </a:lnTo>
                <a:lnTo>
                  <a:pt x="68" y="427"/>
                </a:lnTo>
                <a:lnTo>
                  <a:pt x="78" y="396"/>
                </a:lnTo>
                <a:lnTo>
                  <a:pt x="90" y="364"/>
                </a:lnTo>
                <a:lnTo>
                  <a:pt x="101" y="333"/>
                </a:lnTo>
                <a:lnTo>
                  <a:pt x="115" y="303"/>
                </a:lnTo>
                <a:lnTo>
                  <a:pt x="128" y="272"/>
                </a:lnTo>
                <a:lnTo>
                  <a:pt x="143" y="242"/>
                </a:lnTo>
                <a:lnTo>
                  <a:pt x="160" y="212"/>
                </a:lnTo>
                <a:lnTo>
                  <a:pt x="176" y="186"/>
                </a:lnTo>
                <a:lnTo>
                  <a:pt x="193" y="160"/>
                </a:lnTo>
                <a:lnTo>
                  <a:pt x="212" y="137"/>
                </a:lnTo>
                <a:lnTo>
                  <a:pt x="231" y="115"/>
                </a:lnTo>
                <a:lnTo>
                  <a:pt x="251" y="95"/>
                </a:lnTo>
                <a:lnTo>
                  <a:pt x="271" y="77"/>
                </a:lnTo>
                <a:lnTo>
                  <a:pt x="293" y="61"/>
                </a:lnTo>
                <a:lnTo>
                  <a:pt x="315" y="46"/>
                </a:lnTo>
                <a:lnTo>
                  <a:pt x="339" y="34"/>
                </a:lnTo>
                <a:lnTo>
                  <a:pt x="363" y="24"/>
                </a:lnTo>
                <a:lnTo>
                  <a:pt x="388" y="16"/>
                </a:lnTo>
                <a:lnTo>
                  <a:pt x="414" y="10"/>
                </a:lnTo>
                <a:lnTo>
                  <a:pt x="440" y="4"/>
                </a:lnTo>
                <a:lnTo>
                  <a:pt x="467" y="1"/>
                </a:lnTo>
                <a:lnTo>
                  <a:pt x="495" y="0"/>
                </a:lnTo>
                <a:lnTo>
                  <a:pt x="520" y="1"/>
                </a:lnTo>
                <a:lnTo>
                  <a:pt x="544" y="4"/>
                </a:lnTo>
                <a:lnTo>
                  <a:pt x="568" y="10"/>
                </a:lnTo>
                <a:lnTo>
                  <a:pt x="592" y="17"/>
                </a:lnTo>
                <a:lnTo>
                  <a:pt x="615" y="25"/>
                </a:lnTo>
                <a:lnTo>
                  <a:pt x="638" y="36"/>
                </a:lnTo>
                <a:lnTo>
                  <a:pt x="661" y="48"/>
                </a:lnTo>
                <a:lnTo>
                  <a:pt x="683" y="63"/>
                </a:lnTo>
                <a:lnTo>
                  <a:pt x="705" y="78"/>
                </a:lnTo>
                <a:lnTo>
                  <a:pt x="725" y="90"/>
                </a:lnTo>
                <a:lnTo>
                  <a:pt x="744" y="102"/>
                </a:lnTo>
                <a:lnTo>
                  <a:pt x="761" y="110"/>
                </a:lnTo>
                <a:lnTo>
                  <a:pt x="775" y="117"/>
                </a:lnTo>
                <a:lnTo>
                  <a:pt x="790" y="122"/>
                </a:lnTo>
                <a:lnTo>
                  <a:pt x="801" y="125"/>
                </a:lnTo>
                <a:lnTo>
                  <a:pt x="813" y="125"/>
                </a:lnTo>
                <a:lnTo>
                  <a:pt x="820" y="125"/>
                </a:lnTo>
                <a:lnTo>
                  <a:pt x="827" y="124"/>
                </a:lnTo>
                <a:lnTo>
                  <a:pt x="834" y="122"/>
                </a:lnTo>
                <a:lnTo>
                  <a:pt x="841" y="119"/>
                </a:lnTo>
                <a:lnTo>
                  <a:pt x="847" y="115"/>
                </a:lnTo>
                <a:lnTo>
                  <a:pt x="855" y="111"/>
                </a:lnTo>
                <a:lnTo>
                  <a:pt x="861" y="105"/>
                </a:lnTo>
                <a:lnTo>
                  <a:pt x="867" y="99"/>
                </a:lnTo>
                <a:lnTo>
                  <a:pt x="874" y="91"/>
                </a:lnTo>
                <a:lnTo>
                  <a:pt x="879" y="82"/>
                </a:lnTo>
                <a:lnTo>
                  <a:pt x="885" y="72"/>
                </a:lnTo>
                <a:lnTo>
                  <a:pt x="890" y="61"/>
                </a:lnTo>
                <a:lnTo>
                  <a:pt x="896" y="47"/>
                </a:lnTo>
                <a:lnTo>
                  <a:pt x="902" y="33"/>
                </a:lnTo>
                <a:lnTo>
                  <a:pt x="907" y="18"/>
                </a:lnTo>
                <a:lnTo>
                  <a:pt x="912" y="0"/>
                </a:lnTo>
                <a:lnTo>
                  <a:pt x="951" y="734"/>
                </a:lnTo>
                <a:lnTo>
                  <a:pt x="902" y="770"/>
                </a:lnTo>
                <a:lnTo>
                  <a:pt x="879" y="680"/>
                </a:lnTo>
                <a:lnTo>
                  <a:pt x="857" y="598"/>
                </a:lnTo>
                <a:lnTo>
                  <a:pt x="845" y="559"/>
                </a:lnTo>
                <a:lnTo>
                  <a:pt x="834" y="522"/>
                </a:lnTo>
                <a:lnTo>
                  <a:pt x="822" y="488"/>
                </a:lnTo>
                <a:lnTo>
                  <a:pt x="811" y="454"/>
                </a:lnTo>
                <a:lnTo>
                  <a:pt x="799" y="423"/>
                </a:lnTo>
                <a:lnTo>
                  <a:pt x="788" y="395"/>
                </a:lnTo>
                <a:lnTo>
                  <a:pt x="776" y="367"/>
                </a:lnTo>
                <a:lnTo>
                  <a:pt x="765" y="343"/>
                </a:lnTo>
                <a:lnTo>
                  <a:pt x="753" y="319"/>
                </a:lnTo>
                <a:lnTo>
                  <a:pt x="742" y="297"/>
                </a:lnTo>
                <a:lnTo>
                  <a:pt x="730" y="278"/>
                </a:lnTo>
                <a:lnTo>
                  <a:pt x="718" y="261"/>
                </a:lnTo>
                <a:lnTo>
                  <a:pt x="706" y="244"/>
                </a:lnTo>
                <a:lnTo>
                  <a:pt x="694" y="229"/>
                </a:lnTo>
                <a:lnTo>
                  <a:pt x="681" y="214"/>
                </a:lnTo>
                <a:lnTo>
                  <a:pt x="668" y="201"/>
                </a:lnTo>
                <a:lnTo>
                  <a:pt x="654" y="190"/>
                </a:lnTo>
                <a:lnTo>
                  <a:pt x="640" y="179"/>
                </a:lnTo>
                <a:lnTo>
                  <a:pt x="626" y="168"/>
                </a:lnTo>
                <a:lnTo>
                  <a:pt x="610" y="159"/>
                </a:lnTo>
                <a:lnTo>
                  <a:pt x="596" y="152"/>
                </a:lnTo>
                <a:lnTo>
                  <a:pt x="580" y="145"/>
                </a:lnTo>
                <a:lnTo>
                  <a:pt x="563" y="139"/>
                </a:lnTo>
                <a:lnTo>
                  <a:pt x="546" y="135"/>
                </a:lnTo>
                <a:lnTo>
                  <a:pt x="530" y="130"/>
                </a:lnTo>
                <a:lnTo>
                  <a:pt x="512" y="128"/>
                </a:lnTo>
                <a:lnTo>
                  <a:pt x="494" y="126"/>
                </a:lnTo>
                <a:lnTo>
                  <a:pt x="475" y="125"/>
                </a:lnTo>
                <a:lnTo>
                  <a:pt x="452" y="126"/>
                </a:lnTo>
                <a:lnTo>
                  <a:pt x="430" y="128"/>
                </a:lnTo>
                <a:lnTo>
                  <a:pt x="408" y="132"/>
                </a:lnTo>
                <a:lnTo>
                  <a:pt x="389" y="138"/>
                </a:lnTo>
                <a:lnTo>
                  <a:pt x="370" y="144"/>
                </a:lnTo>
                <a:lnTo>
                  <a:pt x="351" y="152"/>
                </a:lnTo>
                <a:lnTo>
                  <a:pt x="333" y="162"/>
                </a:lnTo>
                <a:lnTo>
                  <a:pt x="316" y="172"/>
                </a:lnTo>
                <a:lnTo>
                  <a:pt x="301" y="186"/>
                </a:lnTo>
                <a:lnTo>
                  <a:pt x="286" y="199"/>
                </a:lnTo>
                <a:lnTo>
                  <a:pt x="273" y="214"/>
                </a:lnTo>
                <a:lnTo>
                  <a:pt x="260" y="232"/>
                </a:lnTo>
                <a:lnTo>
                  <a:pt x="247" y="250"/>
                </a:lnTo>
                <a:lnTo>
                  <a:pt x="237" y="270"/>
                </a:lnTo>
                <a:lnTo>
                  <a:pt x="227" y="291"/>
                </a:lnTo>
                <a:lnTo>
                  <a:pt x="218" y="314"/>
                </a:lnTo>
                <a:lnTo>
                  <a:pt x="210" y="337"/>
                </a:lnTo>
                <a:lnTo>
                  <a:pt x="201" y="361"/>
                </a:lnTo>
                <a:lnTo>
                  <a:pt x="194" y="385"/>
                </a:lnTo>
                <a:lnTo>
                  <a:pt x="188" y="409"/>
                </a:lnTo>
                <a:lnTo>
                  <a:pt x="182" y="434"/>
                </a:lnTo>
                <a:lnTo>
                  <a:pt x="175" y="458"/>
                </a:lnTo>
                <a:lnTo>
                  <a:pt x="170" y="483"/>
                </a:lnTo>
                <a:lnTo>
                  <a:pt x="166" y="508"/>
                </a:lnTo>
                <a:lnTo>
                  <a:pt x="162" y="533"/>
                </a:lnTo>
                <a:lnTo>
                  <a:pt x="159" y="559"/>
                </a:lnTo>
                <a:lnTo>
                  <a:pt x="155" y="584"/>
                </a:lnTo>
                <a:lnTo>
                  <a:pt x="152" y="611"/>
                </a:lnTo>
                <a:lnTo>
                  <a:pt x="151" y="637"/>
                </a:lnTo>
                <a:lnTo>
                  <a:pt x="149" y="663"/>
                </a:lnTo>
                <a:lnTo>
                  <a:pt x="149" y="690"/>
                </a:lnTo>
                <a:lnTo>
                  <a:pt x="148" y="716"/>
                </a:lnTo>
                <a:lnTo>
                  <a:pt x="149" y="741"/>
                </a:lnTo>
                <a:lnTo>
                  <a:pt x="149" y="765"/>
                </a:lnTo>
                <a:lnTo>
                  <a:pt x="150" y="787"/>
                </a:lnTo>
                <a:lnTo>
                  <a:pt x="152" y="810"/>
                </a:lnTo>
                <a:lnTo>
                  <a:pt x="154" y="831"/>
                </a:lnTo>
                <a:lnTo>
                  <a:pt x="158" y="853"/>
                </a:lnTo>
                <a:lnTo>
                  <a:pt x="161" y="873"/>
                </a:lnTo>
                <a:lnTo>
                  <a:pt x="165" y="893"/>
                </a:lnTo>
                <a:lnTo>
                  <a:pt x="169" y="912"/>
                </a:lnTo>
                <a:lnTo>
                  <a:pt x="173" y="931"/>
                </a:lnTo>
                <a:lnTo>
                  <a:pt x="178" y="949"/>
                </a:lnTo>
                <a:lnTo>
                  <a:pt x="185" y="967"/>
                </a:lnTo>
                <a:lnTo>
                  <a:pt x="191" y="983"/>
                </a:lnTo>
                <a:lnTo>
                  <a:pt x="197" y="999"/>
                </a:lnTo>
                <a:lnTo>
                  <a:pt x="205" y="1015"/>
                </a:lnTo>
                <a:lnTo>
                  <a:pt x="213" y="1029"/>
                </a:lnTo>
                <a:lnTo>
                  <a:pt x="221" y="1044"/>
                </a:lnTo>
                <a:lnTo>
                  <a:pt x="233" y="1061"/>
                </a:lnTo>
                <a:lnTo>
                  <a:pt x="244" y="1077"/>
                </a:lnTo>
                <a:lnTo>
                  <a:pt x="259" y="1095"/>
                </a:lnTo>
                <a:lnTo>
                  <a:pt x="275" y="1113"/>
                </a:lnTo>
                <a:lnTo>
                  <a:pt x="292" y="1132"/>
                </a:lnTo>
                <a:lnTo>
                  <a:pt x="312" y="1153"/>
                </a:lnTo>
                <a:lnTo>
                  <a:pt x="333" y="1175"/>
                </a:lnTo>
                <a:lnTo>
                  <a:pt x="356" y="1197"/>
                </a:lnTo>
                <a:lnTo>
                  <a:pt x="380" y="1221"/>
                </a:lnTo>
                <a:lnTo>
                  <a:pt x="406" y="1244"/>
                </a:lnTo>
                <a:lnTo>
                  <a:pt x="435" y="1270"/>
                </a:lnTo>
                <a:lnTo>
                  <a:pt x="496" y="1322"/>
                </a:lnTo>
                <a:lnTo>
                  <a:pt x="564" y="1378"/>
                </a:lnTo>
                <a:lnTo>
                  <a:pt x="593" y="1401"/>
                </a:lnTo>
                <a:lnTo>
                  <a:pt x="622" y="1423"/>
                </a:lnTo>
                <a:lnTo>
                  <a:pt x="649" y="1447"/>
                </a:lnTo>
                <a:lnTo>
                  <a:pt x="675" y="1471"/>
                </a:lnTo>
                <a:lnTo>
                  <a:pt x="700" y="1494"/>
                </a:lnTo>
                <a:lnTo>
                  <a:pt x="724" y="1519"/>
                </a:lnTo>
                <a:lnTo>
                  <a:pt x="747" y="1543"/>
                </a:lnTo>
                <a:lnTo>
                  <a:pt x="769" y="1568"/>
                </a:lnTo>
                <a:lnTo>
                  <a:pt x="790" y="1594"/>
                </a:lnTo>
                <a:lnTo>
                  <a:pt x="810" y="1619"/>
                </a:lnTo>
                <a:lnTo>
                  <a:pt x="829" y="1646"/>
                </a:lnTo>
                <a:lnTo>
                  <a:pt x="846" y="1671"/>
                </a:lnTo>
                <a:lnTo>
                  <a:pt x="863" y="1698"/>
                </a:lnTo>
                <a:lnTo>
                  <a:pt x="879" y="1726"/>
                </a:lnTo>
                <a:lnTo>
                  <a:pt x="893" y="1752"/>
                </a:lnTo>
                <a:lnTo>
                  <a:pt x="907" y="1781"/>
                </a:lnTo>
                <a:lnTo>
                  <a:pt x="920" y="1809"/>
                </a:lnTo>
                <a:lnTo>
                  <a:pt x="931" y="1837"/>
                </a:lnTo>
                <a:lnTo>
                  <a:pt x="942" y="1867"/>
                </a:lnTo>
                <a:lnTo>
                  <a:pt x="952" y="1898"/>
                </a:lnTo>
                <a:lnTo>
                  <a:pt x="961" y="1929"/>
                </a:lnTo>
                <a:lnTo>
                  <a:pt x="970" y="1960"/>
                </a:lnTo>
                <a:lnTo>
                  <a:pt x="978" y="1992"/>
                </a:lnTo>
                <a:lnTo>
                  <a:pt x="984" y="2025"/>
                </a:lnTo>
                <a:lnTo>
                  <a:pt x="991" y="2058"/>
                </a:lnTo>
                <a:lnTo>
                  <a:pt x="996" y="2092"/>
                </a:lnTo>
                <a:lnTo>
                  <a:pt x="1000" y="2126"/>
                </a:lnTo>
                <a:lnTo>
                  <a:pt x="1004" y="2161"/>
                </a:lnTo>
                <a:lnTo>
                  <a:pt x="1007" y="2197"/>
                </a:lnTo>
                <a:lnTo>
                  <a:pt x="1009" y="2234"/>
                </a:lnTo>
                <a:lnTo>
                  <a:pt x="1011" y="2271"/>
                </a:lnTo>
                <a:lnTo>
                  <a:pt x="1011" y="2309"/>
                </a:lnTo>
                <a:lnTo>
                  <a:pt x="1011" y="2349"/>
                </a:lnTo>
                <a:lnTo>
                  <a:pt x="1008" y="2388"/>
                </a:lnTo>
                <a:lnTo>
                  <a:pt x="1006" y="2427"/>
                </a:lnTo>
                <a:lnTo>
                  <a:pt x="1003" y="2466"/>
                </a:lnTo>
                <a:lnTo>
                  <a:pt x="999" y="2503"/>
                </a:lnTo>
                <a:lnTo>
                  <a:pt x="994" y="2540"/>
                </a:lnTo>
                <a:lnTo>
                  <a:pt x="986" y="2577"/>
                </a:lnTo>
                <a:lnTo>
                  <a:pt x="980" y="2613"/>
                </a:lnTo>
                <a:lnTo>
                  <a:pt x="972" y="2648"/>
                </a:lnTo>
                <a:lnTo>
                  <a:pt x="962" y="2683"/>
                </a:lnTo>
                <a:lnTo>
                  <a:pt x="952" y="2718"/>
                </a:lnTo>
                <a:lnTo>
                  <a:pt x="940" y="2751"/>
                </a:lnTo>
                <a:lnTo>
                  <a:pt x="929" y="2785"/>
                </a:lnTo>
                <a:lnTo>
                  <a:pt x="915" y="2817"/>
                </a:lnTo>
                <a:lnTo>
                  <a:pt x="902" y="2850"/>
                </a:lnTo>
                <a:lnTo>
                  <a:pt x="887" y="2882"/>
                </a:lnTo>
                <a:lnTo>
                  <a:pt x="870" y="2911"/>
                </a:lnTo>
                <a:lnTo>
                  <a:pt x="854" y="2940"/>
                </a:lnTo>
                <a:lnTo>
                  <a:pt x="836" y="2967"/>
                </a:lnTo>
                <a:lnTo>
                  <a:pt x="818" y="2991"/>
                </a:lnTo>
                <a:lnTo>
                  <a:pt x="798" y="3014"/>
                </a:lnTo>
                <a:lnTo>
                  <a:pt x="777" y="3034"/>
                </a:lnTo>
                <a:lnTo>
                  <a:pt x="767" y="3043"/>
                </a:lnTo>
                <a:lnTo>
                  <a:pt x="757" y="3053"/>
                </a:lnTo>
                <a:lnTo>
                  <a:pt x="746" y="3061"/>
                </a:lnTo>
                <a:lnTo>
                  <a:pt x="735" y="3069"/>
                </a:lnTo>
                <a:lnTo>
                  <a:pt x="723" y="3076"/>
                </a:lnTo>
                <a:lnTo>
                  <a:pt x="712" y="3083"/>
                </a:lnTo>
                <a:lnTo>
                  <a:pt x="699" y="3091"/>
                </a:lnTo>
                <a:lnTo>
                  <a:pt x="688" y="3097"/>
                </a:lnTo>
                <a:lnTo>
                  <a:pt x="675" y="3102"/>
                </a:lnTo>
                <a:lnTo>
                  <a:pt x="662" y="3107"/>
                </a:lnTo>
                <a:lnTo>
                  <a:pt x="650" y="3112"/>
                </a:lnTo>
                <a:lnTo>
                  <a:pt x="636" y="3116"/>
                </a:lnTo>
                <a:lnTo>
                  <a:pt x="624" y="3119"/>
                </a:lnTo>
                <a:lnTo>
                  <a:pt x="610" y="3123"/>
                </a:lnTo>
                <a:lnTo>
                  <a:pt x="597" y="3125"/>
                </a:lnTo>
                <a:lnTo>
                  <a:pt x="583" y="3127"/>
                </a:lnTo>
                <a:lnTo>
                  <a:pt x="554" y="3131"/>
                </a:lnTo>
                <a:lnTo>
                  <a:pt x="524" y="3132"/>
                </a:lnTo>
                <a:lnTo>
                  <a:pt x="500" y="3131"/>
                </a:lnTo>
                <a:lnTo>
                  <a:pt x="476" y="3127"/>
                </a:lnTo>
                <a:lnTo>
                  <a:pt x="452" y="3123"/>
                </a:lnTo>
                <a:lnTo>
                  <a:pt x="429" y="3116"/>
                </a:lnTo>
                <a:lnTo>
                  <a:pt x="407" y="3107"/>
                </a:lnTo>
                <a:lnTo>
                  <a:pt x="384" y="3097"/>
                </a:lnTo>
                <a:lnTo>
                  <a:pt x="363" y="3083"/>
                </a:lnTo>
                <a:lnTo>
                  <a:pt x="342" y="3069"/>
                </a:lnTo>
                <a:lnTo>
                  <a:pt x="322" y="3055"/>
                </a:lnTo>
                <a:lnTo>
                  <a:pt x="302" y="3041"/>
                </a:lnTo>
                <a:lnTo>
                  <a:pt x="283" y="3031"/>
                </a:lnTo>
                <a:lnTo>
                  <a:pt x="266" y="3022"/>
                </a:lnTo>
                <a:lnTo>
                  <a:pt x="250" y="3015"/>
                </a:lnTo>
                <a:lnTo>
                  <a:pt x="235" y="3011"/>
                </a:lnTo>
                <a:lnTo>
                  <a:pt x="220" y="3008"/>
                </a:lnTo>
                <a:lnTo>
                  <a:pt x="208" y="3007"/>
                </a:lnTo>
                <a:lnTo>
                  <a:pt x="200" y="3007"/>
                </a:lnTo>
                <a:lnTo>
                  <a:pt x="193" y="3009"/>
                </a:lnTo>
                <a:lnTo>
                  <a:pt x="186" y="3012"/>
                </a:lnTo>
                <a:lnTo>
                  <a:pt x="177" y="3016"/>
                </a:lnTo>
                <a:lnTo>
                  <a:pt x="170" y="3021"/>
                </a:lnTo>
                <a:lnTo>
                  <a:pt x="163" y="3027"/>
                </a:lnTo>
                <a:lnTo>
                  <a:pt x="155" y="3034"/>
                </a:lnTo>
                <a:lnTo>
                  <a:pt x="148" y="3042"/>
                </a:lnTo>
                <a:lnTo>
                  <a:pt x="141" y="3052"/>
                </a:lnTo>
                <a:lnTo>
                  <a:pt x="132" y="3061"/>
                </a:lnTo>
                <a:lnTo>
                  <a:pt x="125" y="3071"/>
                </a:lnTo>
                <a:lnTo>
                  <a:pt x="116" y="3082"/>
                </a:lnTo>
                <a:lnTo>
                  <a:pt x="107" y="3094"/>
                </a:lnTo>
                <a:lnTo>
                  <a:pt x="98" y="3106"/>
                </a:lnTo>
                <a:lnTo>
                  <a:pt x="89" y="3118"/>
                </a:lnTo>
                <a:lnTo>
                  <a:pt x="79" y="3132"/>
                </a:lnTo>
                <a:lnTo>
                  <a:pt x="0" y="2255"/>
                </a:lnTo>
                <a:lnTo>
                  <a:pt x="59" y="2220"/>
                </a:lnTo>
                <a:lnTo>
                  <a:pt x="68" y="2274"/>
                </a:lnTo>
                <a:lnTo>
                  <a:pt x="77" y="2327"/>
                </a:lnTo>
                <a:lnTo>
                  <a:pt x="88" y="2377"/>
                </a:lnTo>
                <a:lnTo>
                  <a:pt x="97" y="2426"/>
                </a:lnTo>
                <a:lnTo>
                  <a:pt x="107" y="2472"/>
                </a:lnTo>
                <a:lnTo>
                  <a:pt x="119" y="2516"/>
                </a:lnTo>
                <a:lnTo>
                  <a:pt x="130" y="2558"/>
                </a:lnTo>
                <a:lnTo>
                  <a:pt x="142" y="2598"/>
                </a:lnTo>
                <a:lnTo>
                  <a:pt x="154" y="2635"/>
                </a:lnTo>
                <a:lnTo>
                  <a:pt x="167" y="2670"/>
                </a:lnTo>
                <a:lnTo>
                  <a:pt x="181" y="2703"/>
                </a:lnTo>
                <a:lnTo>
                  <a:pt x="194" y="2734"/>
                </a:lnTo>
                <a:lnTo>
                  <a:pt x="208" y="2763"/>
                </a:lnTo>
                <a:lnTo>
                  <a:pt x="222" y="2789"/>
                </a:lnTo>
                <a:lnTo>
                  <a:pt x="237" y="2814"/>
                </a:lnTo>
                <a:lnTo>
                  <a:pt x="253" y="2836"/>
                </a:lnTo>
                <a:lnTo>
                  <a:pt x="268" y="2857"/>
                </a:lnTo>
                <a:lnTo>
                  <a:pt x="284" y="2876"/>
                </a:lnTo>
                <a:lnTo>
                  <a:pt x="300" y="2894"/>
                </a:lnTo>
                <a:lnTo>
                  <a:pt x="316" y="2911"/>
                </a:lnTo>
                <a:lnTo>
                  <a:pt x="333" y="2926"/>
                </a:lnTo>
                <a:lnTo>
                  <a:pt x="350" y="2940"/>
                </a:lnTo>
                <a:lnTo>
                  <a:pt x="368" y="2952"/>
                </a:lnTo>
                <a:lnTo>
                  <a:pt x="385" y="2963"/>
                </a:lnTo>
                <a:lnTo>
                  <a:pt x="403" y="2974"/>
                </a:lnTo>
                <a:lnTo>
                  <a:pt x="421" y="2983"/>
                </a:lnTo>
                <a:lnTo>
                  <a:pt x="439" y="2990"/>
                </a:lnTo>
                <a:lnTo>
                  <a:pt x="458" y="2996"/>
                </a:lnTo>
                <a:lnTo>
                  <a:pt x="476" y="3000"/>
                </a:lnTo>
                <a:lnTo>
                  <a:pt x="496" y="3003"/>
                </a:lnTo>
                <a:lnTo>
                  <a:pt x="515" y="3006"/>
                </a:lnTo>
                <a:lnTo>
                  <a:pt x="535" y="3007"/>
                </a:lnTo>
                <a:lnTo>
                  <a:pt x="556" y="3006"/>
                </a:lnTo>
                <a:lnTo>
                  <a:pt x="576" y="3003"/>
                </a:lnTo>
                <a:lnTo>
                  <a:pt x="596" y="3000"/>
                </a:lnTo>
                <a:lnTo>
                  <a:pt x="614" y="2995"/>
                </a:lnTo>
                <a:lnTo>
                  <a:pt x="632" y="2989"/>
                </a:lnTo>
                <a:lnTo>
                  <a:pt x="650" y="2981"/>
                </a:lnTo>
                <a:lnTo>
                  <a:pt x="667" y="2973"/>
                </a:lnTo>
                <a:lnTo>
                  <a:pt x="682" y="2961"/>
                </a:lnTo>
                <a:lnTo>
                  <a:pt x="698" y="2950"/>
                </a:lnTo>
                <a:lnTo>
                  <a:pt x="713" y="2937"/>
                </a:lnTo>
                <a:lnTo>
                  <a:pt x="727" y="2923"/>
                </a:lnTo>
                <a:lnTo>
                  <a:pt x="741" y="2906"/>
                </a:lnTo>
                <a:lnTo>
                  <a:pt x="753" y="2889"/>
                </a:lnTo>
                <a:lnTo>
                  <a:pt x="766" y="2869"/>
                </a:lnTo>
                <a:lnTo>
                  <a:pt x="777" y="2850"/>
                </a:lnTo>
                <a:lnTo>
                  <a:pt x="788" y="2828"/>
                </a:lnTo>
                <a:lnTo>
                  <a:pt x="798" y="2805"/>
                </a:lnTo>
                <a:lnTo>
                  <a:pt x="808" y="2780"/>
                </a:lnTo>
                <a:lnTo>
                  <a:pt x="816" y="2754"/>
                </a:lnTo>
                <a:lnTo>
                  <a:pt x="824" y="2728"/>
                </a:lnTo>
                <a:lnTo>
                  <a:pt x="833" y="2700"/>
                </a:lnTo>
                <a:lnTo>
                  <a:pt x="839" y="2670"/>
                </a:lnTo>
                <a:lnTo>
                  <a:pt x="845" y="2640"/>
                </a:lnTo>
                <a:lnTo>
                  <a:pt x="851" y="2608"/>
                </a:lnTo>
                <a:lnTo>
                  <a:pt x="856" y="2575"/>
                </a:lnTo>
                <a:lnTo>
                  <a:pt x="860" y="2541"/>
                </a:lnTo>
                <a:lnTo>
                  <a:pt x="864" y="2505"/>
                </a:lnTo>
                <a:lnTo>
                  <a:pt x="867" y="2469"/>
                </a:lnTo>
                <a:lnTo>
                  <a:pt x="869" y="2431"/>
                </a:lnTo>
                <a:lnTo>
                  <a:pt x="870" y="2392"/>
                </a:lnTo>
                <a:lnTo>
                  <a:pt x="871" y="2351"/>
                </a:lnTo>
                <a:lnTo>
                  <a:pt x="873" y="2309"/>
                </a:lnTo>
                <a:lnTo>
                  <a:pt x="871" y="2286"/>
                </a:lnTo>
                <a:lnTo>
                  <a:pt x="870" y="2265"/>
                </a:lnTo>
                <a:lnTo>
                  <a:pt x="868" y="2242"/>
                </a:lnTo>
                <a:lnTo>
                  <a:pt x="866" y="2220"/>
                </a:lnTo>
                <a:lnTo>
                  <a:pt x="863" y="2198"/>
                </a:lnTo>
                <a:lnTo>
                  <a:pt x="859" y="2176"/>
                </a:lnTo>
                <a:lnTo>
                  <a:pt x="854" y="2154"/>
                </a:lnTo>
                <a:lnTo>
                  <a:pt x="848" y="2133"/>
                </a:lnTo>
                <a:lnTo>
                  <a:pt x="842" y="2110"/>
                </a:lnTo>
                <a:lnTo>
                  <a:pt x="835" y="2088"/>
                </a:lnTo>
                <a:lnTo>
                  <a:pt x="828" y="2067"/>
                </a:lnTo>
                <a:lnTo>
                  <a:pt x="819" y="2045"/>
                </a:lnTo>
                <a:lnTo>
                  <a:pt x="810" y="2024"/>
                </a:lnTo>
                <a:lnTo>
                  <a:pt x="799" y="2002"/>
                </a:lnTo>
                <a:lnTo>
                  <a:pt x="789" y="1981"/>
                </a:lnTo>
                <a:lnTo>
                  <a:pt x="777" y="1960"/>
                </a:lnTo>
                <a:lnTo>
                  <a:pt x="766" y="1939"/>
                </a:lnTo>
                <a:lnTo>
                  <a:pt x="752" y="1917"/>
                </a:lnTo>
                <a:lnTo>
                  <a:pt x="739" y="1897"/>
                </a:lnTo>
                <a:lnTo>
                  <a:pt x="724" y="1875"/>
                </a:lnTo>
                <a:lnTo>
                  <a:pt x="708" y="1855"/>
                </a:lnTo>
                <a:lnTo>
                  <a:pt x="693" y="1833"/>
                </a:lnTo>
                <a:lnTo>
                  <a:pt x="675" y="1813"/>
                </a:lnTo>
                <a:lnTo>
                  <a:pt x="657" y="1792"/>
                </a:lnTo>
                <a:lnTo>
                  <a:pt x="639" y="1772"/>
                </a:lnTo>
                <a:lnTo>
                  <a:pt x="620" y="1750"/>
                </a:lnTo>
                <a:lnTo>
                  <a:pt x="599" y="1730"/>
                </a:lnTo>
                <a:lnTo>
                  <a:pt x="578" y="1710"/>
                </a:lnTo>
                <a:lnTo>
                  <a:pt x="556" y="1690"/>
                </a:lnTo>
                <a:lnTo>
                  <a:pt x="534" y="1669"/>
                </a:lnTo>
                <a:lnTo>
                  <a:pt x="510" y="1649"/>
                </a:lnTo>
                <a:lnTo>
                  <a:pt x="486" y="1628"/>
                </a:lnTo>
                <a:close/>
              </a:path>
            </a:pathLst>
          </a:custGeom>
          <a:solidFill>
            <a:srgbClr val="DC2B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字魂59号-创粗黑" pitchFamily="2" charset="-122"/>
              <a:ea typeface="字魂59号-创粗黑" pitchFamily="2" charset="-122"/>
            </a:endParaRPr>
          </a:p>
        </p:txBody>
      </p:sp>
      <p:sp>
        <p:nvSpPr>
          <p:cNvPr id="19461" name="Freeform 13"/>
          <p:cNvSpPr/>
          <p:nvPr/>
        </p:nvSpPr>
        <p:spPr bwMode="auto">
          <a:xfrm>
            <a:off x="8208864" y="3747352"/>
            <a:ext cx="133350" cy="346075"/>
          </a:xfrm>
          <a:custGeom>
            <a:avLst/>
            <a:gdLst>
              <a:gd name="T0" fmla="*/ 2147483646 w 1263"/>
              <a:gd name="T1" fmla="*/ 2147483646 h 3060"/>
              <a:gd name="T2" fmla="*/ 2147483646 w 1263"/>
              <a:gd name="T3" fmla="*/ 2147483646 h 3060"/>
              <a:gd name="T4" fmla="*/ 2147483646 w 1263"/>
              <a:gd name="T5" fmla="*/ 2147483646 h 3060"/>
              <a:gd name="T6" fmla="*/ 2147483646 w 1263"/>
              <a:gd name="T7" fmla="*/ 2147483646 h 3060"/>
              <a:gd name="T8" fmla="*/ 2147483646 w 1263"/>
              <a:gd name="T9" fmla="*/ 2147483646 h 3060"/>
              <a:gd name="T10" fmla="*/ 2147483646 w 1263"/>
              <a:gd name="T11" fmla="*/ 2147483646 h 3060"/>
              <a:gd name="T12" fmla="*/ 2147483646 w 1263"/>
              <a:gd name="T13" fmla="*/ 2147483646 h 3060"/>
              <a:gd name="T14" fmla="*/ 2147483646 w 1263"/>
              <a:gd name="T15" fmla="*/ 2147483646 h 3060"/>
              <a:gd name="T16" fmla="*/ 2147483646 w 1263"/>
              <a:gd name="T17" fmla="*/ 2147483646 h 3060"/>
              <a:gd name="T18" fmla="*/ 2147483646 w 1263"/>
              <a:gd name="T19" fmla="*/ 2147483646 h 3060"/>
              <a:gd name="T20" fmla="*/ 2147483646 w 1263"/>
              <a:gd name="T21" fmla="*/ 2147483646 h 3060"/>
              <a:gd name="T22" fmla="*/ 2147483646 w 1263"/>
              <a:gd name="T23" fmla="*/ 2147483646 h 3060"/>
              <a:gd name="T24" fmla="*/ 2147483646 w 1263"/>
              <a:gd name="T25" fmla="*/ 2147483646 h 3060"/>
              <a:gd name="T26" fmla="*/ 2147483646 w 1263"/>
              <a:gd name="T27" fmla="*/ 2147483646 h 3060"/>
              <a:gd name="T28" fmla="*/ 2147483646 w 1263"/>
              <a:gd name="T29" fmla="*/ 2147483646 h 3060"/>
              <a:gd name="T30" fmla="*/ 2147483646 w 1263"/>
              <a:gd name="T31" fmla="*/ 2147483646 h 3060"/>
              <a:gd name="T32" fmla="*/ 2147483646 w 1263"/>
              <a:gd name="T33" fmla="*/ 2147483646 h 3060"/>
              <a:gd name="T34" fmla="*/ 2147483646 w 1263"/>
              <a:gd name="T35" fmla="*/ 2147483646 h 3060"/>
              <a:gd name="T36" fmla="*/ 2147483646 w 1263"/>
              <a:gd name="T37" fmla="*/ 2147483646 h 3060"/>
              <a:gd name="T38" fmla="*/ 2147483646 w 1263"/>
              <a:gd name="T39" fmla="*/ 2147483646 h 3060"/>
              <a:gd name="T40" fmla="*/ 2147483646 w 1263"/>
              <a:gd name="T41" fmla="*/ 2147483646 h 3060"/>
              <a:gd name="T42" fmla="*/ 2147483646 w 1263"/>
              <a:gd name="T43" fmla="*/ 2147483646 h 3060"/>
              <a:gd name="T44" fmla="*/ 2147483646 w 1263"/>
              <a:gd name="T45" fmla="*/ 2147483646 h 3060"/>
              <a:gd name="T46" fmla="*/ 2147483646 w 1263"/>
              <a:gd name="T47" fmla="*/ 2147483646 h 3060"/>
              <a:gd name="T48" fmla="*/ 2147483646 w 1263"/>
              <a:gd name="T49" fmla="*/ 2147483646 h 3060"/>
              <a:gd name="T50" fmla="*/ 2147483646 w 1263"/>
              <a:gd name="T51" fmla="*/ 2147483646 h 3060"/>
              <a:gd name="T52" fmla="*/ 2147483646 w 1263"/>
              <a:gd name="T53" fmla="*/ 2147483646 h 3060"/>
              <a:gd name="T54" fmla="*/ 2147483646 w 1263"/>
              <a:gd name="T55" fmla="*/ 2147483646 h 3060"/>
              <a:gd name="T56" fmla="*/ 2147483646 w 1263"/>
              <a:gd name="T57" fmla="*/ 2147483646 h 3060"/>
              <a:gd name="T58" fmla="*/ 2147483646 w 1263"/>
              <a:gd name="T59" fmla="*/ 2147483646 h 3060"/>
              <a:gd name="T60" fmla="*/ 2147483646 w 1263"/>
              <a:gd name="T61" fmla="*/ 2147483646 h 3060"/>
              <a:gd name="T62" fmla="*/ 0 w 1263"/>
              <a:gd name="T63" fmla="*/ 2147483646 h 3060"/>
              <a:gd name="T64" fmla="*/ 2147483646 w 1263"/>
              <a:gd name="T65" fmla="*/ 2147483646 h 3060"/>
              <a:gd name="T66" fmla="*/ 2147483646 w 1263"/>
              <a:gd name="T67" fmla="*/ 2147483646 h 3060"/>
              <a:gd name="T68" fmla="*/ 2147483646 w 1263"/>
              <a:gd name="T69" fmla="*/ 2147483646 h 3060"/>
              <a:gd name="T70" fmla="*/ 2147483646 w 1263"/>
              <a:gd name="T71" fmla="*/ 2147483646 h 3060"/>
              <a:gd name="T72" fmla="*/ 2147483646 w 1263"/>
              <a:gd name="T73" fmla="*/ 2147483646 h 3060"/>
              <a:gd name="T74" fmla="*/ 2147483646 w 1263"/>
              <a:gd name="T75" fmla="*/ 2147483646 h 3060"/>
              <a:gd name="T76" fmla="*/ 2147483646 w 1263"/>
              <a:gd name="T77" fmla="*/ 2147483646 h 3060"/>
              <a:gd name="T78" fmla="*/ 2147483646 w 1263"/>
              <a:gd name="T79" fmla="*/ 2147483646 h 3060"/>
              <a:gd name="T80" fmla="*/ 2147483646 w 1263"/>
              <a:gd name="T81" fmla="*/ 2147483646 h 3060"/>
              <a:gd name="T82" fmla="*/ 2147483646 w 1263"/>
              <a:gd name="T83" fmla="*/ 2147483646 h 3060"/>
              <a:gd name="T84" fmla="*/ 2147483646 w 1263"/>
              <a:gd name="T85" fmla="*/ 2147483646 h 3060"/>
              <a:gd name="T86" fmla="*/ 2147483646 w 1263"/>
              <a:gd name="T87" fmla="*/ 2147483646 h 3060"/>
              <a:gd name="T88" fmla="*/ 2147483646 w 1263"/>
              <a:gd name="T89" fmla="*/ 2147483646 h 3060"/>
              <a:gd name="T90" fmla="*/ 2147483646 w 1263"/>
              <a:gd name="T91" fmla="*/ 2147483646 h 3060"/>
              <a:gd name="T92" fmla="*/ 2147483646 w 1263"/>
              <a:gd name="T93" fmla="*/ 2147483646 h 3060"/>
              <a:gd name="T94" fmla="*/ 2147483646 w 1263"/>
              <a:gd name="T95" fmla="*/ 2147483646 h 3060"/>
              <a:gd name="T96" fmla="*/ 2147483646 w 1263"/>
              <a:gd name="T97" fmla="*/ 2147483646 h 3060"/>
              <a:gd name="T98" fmla="*/ 0 w 1263"/>
              <a:gd name="T99" fmla="*/ 2147483646 h 3060"/>
              <a:gd name="T100" fmla="*/ 2147483646 w 1263"/>
              <a:gd name="T101" fmla="*/ 0 h 3060"/>
              <a:gd name="T102" fmla="*/ 2147483646 w 1263"/>
              <a:gd name="T103" fmla="*/ 2147483646 h 3060"/>
              <a:gd name="T104" fmla="*/ 2147483646 w 1263"/>
              <a:gd name="T105" fmla="*/ 0 h 3060"/>
              <a:gd name="T106" fmla="*/ 2147483646 w 1263"/>
              <a:gd name="T107" fmla="*/ 2147483646 h 3060"/>
              <a:gd name="T108" fmla="*/ 2147483646 w 1263"/>
              <a:gd name="T109" fmla="*/ 2147483646 h 3060"/>
              <a:gd name="T110" fmla="*/ 2147483646 w 1263"/>
              <a:gd name="T111" fmla="*/ 2147483646 h 3060"/>
              <a:gd name="T112" fmla="*/ 2147483646 w 1263"/>
              <a:gd name="T113" fmla="*/ 2147483646 h 3060"/>
              <a:gd name="T114" fmla="*/ 2147483646 w 1263"/>
              <a:gd name="T115" fmla="*/ 2147483646 h 3060"/>
              <a:gd name="T116" fmla="*/ 2147483646 w 1263"/>
              <a:gd name="T117" fmla="*/ 2147483646 h 3060"/>
              <a:gd name="T118" fmla="*/ 2147483646 w 1263"/>
              <a:gd name="T119" fmla="*/ 2147483646 h 3060"/>
              <a:gd name="T120" fmla="*/ 2147483646 w 1263"/>
              <a:gd name="T121" fmla="*/ 2147483646 h 3060"/>
              <a:gd name="T122" fmla="*/ 2147483646 w 1263"/>
              <a:gd name="T123" fmla="*/ 2147483646 h 30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63" h="3060">
                <a:moveTo>
                  <a:pt x="1129" y="2810"/>
                </a:moveTo>
                <a:lnTo>
                  <a:pt x="1129" y="2826"/>
                </a:lnTo>
                <a:lnTo>
                  <a:pt x="1130" y="2843"/>
                </a:lnTo>
                <a:lnTo>
                  <a:pt x="1132" y="2858"/>
                </a:lnTo>
                <a:lnTo>
                  <a:pt x="1135" y="2871"/>
                </a:lnTo>
                <a:lnTo>
                  <a:pt x="1138" y="2885"/>
                </a:lnTo>
                <a:lnTo>
                  <a:pt x="1143" y="2896"/>
                </a:lnTo>
                <a:lnTo>
                  <a:pt x="1148" y="2907"/>
                </a:lnTo>
                <a:lnTo>
                  <a:pt x="1155" y="2916"/>
                </a:lnTo>
                <a:lnTo>
                  <a:pt x="1161" y="2925"/>
                </a:lnTo>
                <a:lnTo>
                  <a:pt x="1168" y="2932"/>
                </a:lnTo>
                <a:lnTo>
                  <a:pt x="1176" y="2938"/>
                </a:lnTo>
                <a:lnTo>
                  <a:pt x="1184" y="2943"/>
                </a:lnTo>
                <a:lnTo>
                  <a:pt x="1192" y="2947"/>
                </a:lnTo>
                <a:lnTo>
                  <a:pt x="1202" y="2950"/>
                </a:lnTo>
                <a:lnTo>
                  <a:pt x="1211" y="2951"/>
                </a:lnTo>
                <a:lnTo>
                  <a:pt x="1222" y="2952"/>
                </a:lnTo>
                <a:lnTo>
                  <a:pt x="1263" y="2952"/>
                </a:lnTo>
                <a:lnTo>
                  <a:pt x="1263" y="3060"/>
                </a:lnTo>
                <a:lnTo>
                  <a:pt x="817" y="3060"/>
                </a:lnTo>
                <a:lnTo>
                  <a:pt x="817" y="2952"/>
                </a:lnTo>
                <a:lnTo>
                  <a:pt x="869" y="2952"/>
                </a:lnTo>
                <a:lnTo>
                  <a:pt x="882" y="2951"/>
                </a:lnTo>
                <a:lnTo>
                  <a:pt x="893" y="2950"/>
                </a:lnTo>
                <a:lnTo>
                  <a:pt x="904" y="2947"/>
                </a:lnTo>
                <a:lnTo>
                  <a:pt x="913" y="2943"/>
                </a:lnTo>
                <a:lnTo>
                  <a:pt x="922" y="2938"/>
                </a:lnTo>
                <a:lnTo>
                  <a:pt x="929" y="2932"/>
                </a:lnTo>
                <a:lnTo>
                  <a:pt x="936" y="2925"/>
                </a:lnTo>
                <a:lnTo>
                  <a:pt x="941" y="2916"/>
                </a:lnTo>
                <a:lnTo>
                  <a:pt x="947" y="2907"/>
                </a:lnTo>
                <a:lnTo>
                  <a:pt x="951" y="2896"/>
                </a:lnTo>
                <a:lnTo>
                  <a:pt x="954" y="2885"/>
                </a:lnTo>
                <a:lnTo>
                  <a:pt x="957" y="2871"/>
                </a:lnTo>
                <a:lnTo>
                  <a:pt x="959" y="2858"/>
                </a:lnTo>
                <a:lnTo>
                  <a:pt x="961" y="2843"/>
                </a:lnTo>
                <a:lnTo>
                  <a:pt x="962" y="2826"/>
                </a:lnTo>
                <a:lnTo>
                  <a:pt x="962" y="2810"/>
                </a:lnTo>
                <a:lnTo>
                  <a:pt x="962" y="467"/>
                </a:lnTo>
                <a:lnTo>
                  <a:pt x="941" y="467"/>
                </a:lnTo>
                <a:lnTo>
                  <a:pt x="590" y="3060"/>
                </a:lnTo>
                <a:lnTo>
                  <a:pt x="528" y="3060"/>
                </a:lnTo>
                <a:lnTo>
                  <a:pt x="207" y="520"/>
                </a:lnTo>
                <a:lnTo>
                  <a:pt x="186" y="520"/>
                </a:lnTo>
                <a:lnTo>
                  <a:pt x="186" y="2810"/>
                </a:lnTo>
                <a:lnTo>
                  <a:pt x="186" y="2826"/>
                </a:lnTo>
                <a:lnTo>
                  <a:pt x="188" y="2843"/>
                </a:lnTo>
                <a:lnTo>
                  <a:pt x="189" y="2858"/>
                </a:lnTo>
                <a:lnTo>
                  <a:pt x="192" y="2871"/>
                </a:lnTo>
                <a:lnTo>
                  <a:pt x="196" y="2885"/>
                </a:lnTo>
                <a:lnTo>
                  <a:pt x="200" y="2896"/>
                </a:lnTo>
                <a:lnTo>
                  <a:pt x="206" y="2907"/>
                </a:lnTo>
                <a:lnTo>
                  <a:pt x="212" y="2916"/>
                </a:lnTo>
                <a:lnTo>
                  <a:pt x="218" y="2925"/>
                </a:lnTo>
                <a:lnTo>
                  <a:pt x="225" y="2932"/>
                </a:lnTo>
                <a:lnTo>
                  <a:pt x="233" y="2938"/>
                </a:lnTo>
                <a:lnTo>
                  <a:pt x="241" y="2943"/>
                </a:lnTo>
                <a:lnTo>
                  <a:pt x="249" y="2947"/>
                </a:lnTo>
                <a:lnTo>
                  <a:pt x="259" y="2950"/>
                </a:lnTo>
                <a:lnTo>
                  <a:pt x="268" y="2951"/>
                </a:lnTo>
                <a:lnTo>
                  <a:pt x="279" y="2952"/>
                </a:lnTo>
                <a:lnTo>
                  <a:pt x="310" y="2952"/>
                </a:lnTo>
                <a:lnTo>
                  <a:pt x="310" y="3060"/>
                </a:lnTo>
                <a:lnTo>
                  <a:pt x="0" y="3060"/>
                </a:lnTo>
                <a:lnTo>
                  <a:pt x="0" y="2952"/>
                </a:lnTo>
                <a:lnTo>
                  <a:pt x="30" y="2952"/>
                </a:lnTo>
                <a:lnTo>
                  <a:pt x="42" y="2951"/>
                </a:lnTo>
                <a:lnTo>
                  <a:pt x="54" y="2950"/>
                </a:lnTo>
                <a:lnTo>
                  <a:pt x="64" y="2947"/>
                </a:lnTo>
                <a:lnTo>
                  <a:pt x="74" y="2943"/>
                </a:lnTo>
                <a:lnTo>
                  <a:pt x="82" y="2938"/>
                </a:lnTo>
                <a:lnTo>
                  <a:pt x="91" y="2932"/>
                </a:lnTo>
                <a:lnTo>
                  <a:pt x="97" y="2925"/>
                </a:lnTo>
                <a:lnTo>
                  <a:pt x="102" y="2916"/>
                </a:lnTo>
                <a:lnTo>
                  <a:pt x="107" y="2907"/>
                </a:lnTo>
                <a:lnTo>
                  <a:pt x="111" y="2896"/>
                </a:lnTo>
                <a:lnTo>
                  <a:pt x="115" y="2885"/>
                </a:lnTo>
                <a:lnTo>
                  <a:pt x="118" y="2871"/>
                </a:lnTo>
                <a:lnTo>
                  <a:pt x="120" y="2858"/>
                </a:lnTo>
                <a:lnTo>
                  <a:pt x="122" y="2843"/>
                </a:lnTo>
                <a:lnTo>
                  <a:pt x="123" y="2826"/>
                </a:lnTo>
                <a:lnTo>
                  <a:pt x="123" y="2810"/>
                </a:lnTo>
                <a:lnTo>
                  <a:pt x="123" y="251"/>
                </a:lnTo>
                <a:lnTo>
                  <a:pt x="123" y="234"/>
                </a:lnTo>
                <a:lnTo>
                  <a:pt x="122" y="218"/>
                </a:lnTo>
                <a:lnTo>
                  <a:pt x="121" y="202"/>
                </a:lnTo>
                <a:lnTo>
                  <a:pt x="119" y="189"/>
                </a:lnTo>
                <a:lnTo>
                  <a:pt x="116" y="176"/>
                </a:lnTo>
                <a:lnTo>
                  <a:pt x="113" y="164"/>
                </a:lnTo>
                <a:lnTo>
                  <a:pt x="108" y="154"/>
                </a:lnTo>
                <a:lnTo>
                  <a:pt x="104" y="144"/>
                </a:lnTo>
                <a:lnTo>
                  <a:pt x="99" y="136"/>
                </a:lnTo>
                <a:lnTo>
                  <a:pt x="93" y="128"/>
                </a:lnTo>
                <a:lnTo>
                  <a:pt x="86" y="122"/>
                </a:lnTo>
                <a:lnTo>
                  <a:pt x="78" y="117"/>
                </a:lnTo>
                <a:lnTo>
                  <a:pt x="70" y="113"/>
                </a:lnTo>
                <a:lnTo>
                  <a:pt x="59" y="111"/>
                </a:lnTo>
                <a:lnTo>
                  <a:pt x="49" y="109"/>
                </a:lnTo>
                <a:lnTo>
                  <a:pt x="37" y="108"/>
                </a:lnTo>
                <a:lnTo>
                  <a:pt x="0" y="108"/>
                </a:lnTo>
                <a:lnTo>
                  <a:pt x="0" y="0"/>
                </a:lnTo>
                <a:lnTo>
                  <a:pt x="289" y="0"/>
                </a:lnTo>
                <a:lnTo>
                  <a:pt x="581" y="2334"/>
                </a:lnTo>
                <a:lnTo>
                  <a:pt x="603" y="2334"/>
                </a:lnTo>
                <a:lnTo>
                  <a:pt x="931" y="0"/>
                </a:lnTo>
                <a:lnTo>
                  <a:pt x="1263" y="0"/>
                </a:lnTo>
                <a:lnTo>
                  <a:pt x="1263" y="108"/>
                </a:lnTo>
                <a:lnTo>
                  <a:pt x="1222" y="108"/>
                </a:lnTo>
                <a:lnTo>
                  <a:pt x="1211" y="109"/>
                </a:lnTo>
                <a:lnTo>
                  <a:pt x="1202" y="111"/>
                </a:lnTo>
                <a:lnTo>
                  <a:pt x="1192" y="113"/>
                </a:lnTo>
                <a:lnTo>
                  <a:pt x="1184" y="117"/>
                </a:lnTo>
                <a:lnTo>
                  <a:pt x="1176" y="122"/>
                </a:lnTo>
                <a:lnTo>
                  <a:pt x="1168" y="128"/>
                </a:lnTo>
                <a:lnTo>
                  <a:pt x="1161" y="136"/>
                </a:lnTo>
                <a:lnTo>
                  <a:pt x="1155" y="144"/>
                </a:lnTo>
                <a:lnTo>
                  <a:pt x="1148" y="154"/>
                </a:lnTo>
                <a:lnTo>
                  <a:pt x="1143" y="164"/>
                </a:lnTo>
                <a:lnTo>
                  <a:pt x="1138" y="176"/>
                </a:lnTo>
                <a:lnTo>
                  <a:pt x="1135" y="189"/>
                </a:lnTo>
                <a:lnTo>
                  <a:pt x="1132" y="202"/>
                </a:lnTo>
                <a:lnTo>
                  <a:pt x="1130" y="218"/>
                </a:lnTo>
                <a:lnTo>
                  <a:pt x="1129" y="234"/>
                </a:lnTo>
                <a:lnTo>
                  <a:pt x="1129" y="251"/>
                </a:lnTo>
                <a:lnTo>
                  <a:pt x="1129" y="2810"/>
                </a:lnTo>
                <a:close/>
              </a:path>
            </a:pathLst>
          </a:custGeom>
          <a:solidFill>
            <a:srgbClr val="DC2B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字魂59号-创粗黑" pitchFamily="2" charset="-122"/>
              <a:ea typeface="字魂59号-创粗黑" pitchFamily="2" charset="-122"/>
            </a:endParaRPr>
          </a:p>
        </p:txBody>
      </p:sp>
      <p:sp>
        <p:nvSpPr>
          <p:cNvPr id="19462" name="Freeform 14"/>
          <p:cNvSpPr/>
          <p:nvPr/>
        </p:nvSpPr>
        <p:spPr bwMode="auto">
          <a:xfrm>
            <a:off x="8358089" y="3742589"/>
            <a:ext cx="111125" cy="355600"/>
          </a:xfrm>
          <a:custGeom>
            <a:avLst/>
            <a:gdLst>
              <a:gd name="T0" fmla="*/ 2147483646 w 1058"/>
              <a:gd name="T1" fmla="*/ 2147483646 h 3131"/>
              <a:gd name="T2" fmla="*/ 2147483646 w 1058"/>
              <a:gd name="T3" fmla="*/ 2147483646 h 3131"/>
              <a:gd name="T4" fmla="*/ 2147483646 w 1058"/>
              <a:gd name="T5" fmla="*/ 2147483646 h 3131"/>
              <a:gd name="T6" fmla="*/ 2147483646 w 1058"/>
              <a:gd name="T7" fmla="*/ 2147483646 h 3131"/>
              <a:gd name="T8" fmla="*/ 2147483646 w 1058"/>
              <a:gd name="T9" fmla="*/ 2147483646 h 3131"/>
              <a:gd name="T10" fmla="*/ 2147483646 w 1058"/>
              <a:gd name="T11" fmla="*/ 2147483646 h 3131"/>
              <a:gd name="T12" fmla="*/ 2147483646 w 1058"/>
              <a:gd name="T13" fmla="*/ 2147483646 h 3131"/>
              <a:gd name="T14" fmla="*/ 2147483646 w 1058"/>
              <a:gd name="T15" fmla="*/ 2147483646 h 3131"/>
              <a:gd name="T16" fmla="*/ 2147483646 w 1058"/>
              <a:gd name="T17" fmla="*/ 2147483646 h 3131"/>
              <a:gd name="T18" fmla="*/ 2147483646 w 1058"/>
              <a:gd name="T19" fmla="*/ 1497230233 h 3131"/>
              <a:gd name="T20" fmla="*/ 2147483646 w 1058"/>
              <a:gd name="T21" fmla="*/ 2147483646 h 3131"/>
              <a:gd name="T22" fmla="*/ 2147483646 w 1058"/>
              <a:gd name="T23" fmla="*/ 2147483646 h 3131"/>
              <a:gd name="T24" fmla="*/ 2147483646 w 1058"/>
              <a:gd name="T25" fmla="*/ 2147483646 h 3131"/>
              <a:gd name="T26" fmla="*/ 2147483646 w 1058"/>
              <a:gd name="T27" fmla="*/ 2147483646 h 3131"/>
              <a:gd name="T28" fmla="*/ 2147483646 w 1058"/>
              <a:gd name="T29" fmla="*/ 2147483646 h 3131"/>
              <a:gd name="T30" fmla="*/ 2147483646 w 1058"/>
              <a:gd name="T31" fmla="*/ 2147483646 h 3131"/>
              <a:gd name="T32" fmla="*/ 2147483646 w 1058"/>
              <a:gd name="T33" fmla="*/ 2147483646 h 3131"/>
              <a:gd name="T34" fmla="*/ 2147483646 w 1058"/>
              <a:gd name="T35" fmla="*/ 2147483646 h 3131"/>
              <a:gd name="T36" fmla="*/ 2147483646 w 1058"/>
              <a:gd name="T37" fmla="*/ 2147483646 h 3131"/>
              <a:gd name="T38" fmla="*/ 2147483646 w 1058"/>
              <a:gd name="T39" fmla="*/ 2147483646 h 3131"/>
              <a:gd name="T40" fmla="*/ 2147483646 w 1058"/>
              <a:gd name="T41" fmla="*/ 2147483646 h 3131"/>
              <a:gd name="T42" fmla="*/ 2147483646 w 1058"/>
              <a:gd name="T43" fmla="*/ 2147483646 h 3131"/>
              <a:gd name="T44" fmla="*/ 2147483646 w 1058"/>
              <a:gd name="T45" fmla="*/ 2147483646 h 3131"/>
              <a:gd name="T46" fmla="*/ 2147483646 w 1058"/>
              <a:gd name="T47" fmla="*/ 2147483646 h 3131"/>
              <a:gd name="T48" fmla="*/ 2147483646 w 1058"/>
              <a:gd name="T49" fmla="*/ 2147483646 h 3131"/>
              <a:gd name="T50" fmla="*/ 2147483646 w 1058"/>
              <a:gd name="T51" fmla="*/ 2147483646 h 3131"/>
              <a:gd name="T52" fmla="*/ 2147483646 w 1058"/>
              <a:gd name="T53" fmla="*/ 2147483646 h 3131"/>
              <a:gd name="T54" fmla="*/ 2147483646 w 1058"/>
              <a:gd name="T55" fmla="*/ 2147483646 h 3131"/>
              <a:gd name="T56" fmla="*/ 2147483646 w 1058"/>
              <a:gd name="T57" fmla="*/ 2147483646 h 3131"/>
              <a:gd name="T58" fmla="*/ 2147483646 w 1058"/>
              <a:gd name="T59" fmla="*/ 2147483646 h 3131"/>
              <a:gd name="T60" fmla="*/ 2147483646 w 1058"/>
              <a:gd name="T61" fmla="*/ 2147483646 h 3131"/>
              <a:gd name="T62" fmla="*/ 2147483646 w 1058"/>
              <a:gd name="T63" fmla="*/ 2147483646 h 3131"/>
              <a:gd name="T64" fmla="*/ 2147483646 w 1058"/>
              <a:gd name="T65" fmla="*/ 2147483646 h 3131"/>
              <a:gd name="T66" fmla="*/ 2147483646 w 1058"/>
              <a:gd name="T67" fmla="*/ 2147483646 h 3131"/>
              <a:gd name="T68" fmla="*/ 2147483646 w 1058"/>
              <a:gd name="T69" fmla="*/ 2147483646 h 3131"/>
              <a:gd name="T70" fmla="*/ 2147483646 w 1058"/>
              <a:gd name="T71" fmla="*/ 2147483646 h 3131"/>
              <a:gd name="T72" fmla="*/ 2147483646 w 1058"/>
              <a:gd name="T73" fmla="*/ 2147483646 h 3131"/>
              <a:gd name="T74" fmla="*/ 2147483646 w 1058"/>
              <a:gd name="T75" fmla="*/ 2147483646 h 3131"/>
              <a:gd name="T76" fmla="*/ 2147483646 w 1058"/>
              <a:gd name="T77" fmla="*/ 2147483646 h 3131"/>
              <a:gd name="T78" fmla="*/ 2147483646 w 1058"/>
              <a:gd name="T79" fmla="*/ 2147483646 h 3131"/>
              <a:gd name="T80" fmla="*/ 2147483646 w 1058"/>
              <a:gd name="T81" fmla="*/ 2147483646 h 3131"/>
              <a:gd name="T82" fmla="*/ 2147483646 w 1058"/>
              <a:gd name="T83" fmla="*/ 2147483646 h 3131"/>
              <a:gd name="T84" fmla="*/ 2147483646 w 1058"/>
              <a:gd name="T85" fmla="*/ 2147483646 h 3131"/>
              <a:gd name="T86" fmla="*/ 2147483646 w 1058"/>
              <a:gd name="T87" fmla="*/ 2147483646 h 3131"/>
              <a:gd name="T88" fmla="*/ 2147483646 w 1058"/>
              <a:gd name="T89" fmla="*/ 2147483646 h 3131"/>
              <a:gd name="T90" fmla="*/ 2147483646 w 1058"/>
              <a:gd name="T91" fmla="*/ 2147483646 h 3131"/>
              <a:gd name="T92" fmla="*/ 2147483646 w 1058"/>
              <a:gd name="T93" fmla="*/ 2147483646 h 3131"/>
              <a:gd name="T94" fmla="*/ 2147483646 w 1058"/>
              <a:gd name="T95" fmla="*/ 2147483646 h 3131"/>
              <a:gd name="T96" fmla="*/ 2147483646 w 1058"/>
              <a:gd name="T97" fmla="*/ 2147483646 h 3131"/>
              <a:gd name="T98" fmla="*/ 2147483646 w 1058"/>
              <a:gd name="T99" fmla="*/ 2147483646 h 3131"/>
              <a:gd name="T100" fmla="*/ 2147483646 w 1058"/>
              <a:gd name="T101" fmla="*/ 2147483646 h 3131"/>
              <a:gd name="T102" fmla="*/ 2147483646 w 1058"/>
              <a:gd name="T103" fmla="*/ 2147483646 h 3131"/>
              <a:gd name="T104" fmla="*/ 2147483646 w 1058"/>
              <a:gd name="T105" fmla="*/ 2147483646 h 3131"/>
              <a:gd name="T106" fmla="*/ 2147483646 w 1058"/>
              <a:gd name="T107" fmla="*/ 2147483646 h 3131"/>
              <a:gd name="T108" fmla="*/ 2147483646 w 1058"/>
              <a:gd name="T109" fmla="*/ 2147483646 h 3131"/>
              <a:gd name="T110" fmla="*/ 2147483646 w 1058"/>
              <a:gd name="T111" fmla="*/ 2147483646 h 31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58" h="3131">
                <a:moveTo>
                  <a:pt x="508" y="1628"/>
                </a:moveTo>
                <a:lnTo>
                  <a:pt x="473" y="1601"/>
                </a:lnTo>
                <a:lnTo>
                  <a:pt x="441" y="1575"/>
                </a:lnTo>
                <a:lnTo>
                  <a:pt x="409" y="1550"/>
                </a:lnTo>
                <a:lnTo>
                  <a:pt x="379" y="1524"/>
                </a:lnTo>
                <a:lnTo>
                  <a:pt x="350" y="1499"/>
                </a:lnTo>
                <a:lnTo>
                  <a:pt x="323" y="1474"/>
                </a:lnTo>
                <a:lnTo>
                  <a:pt x="297" y="1450"/>
                </a:lnTo>
                <a:lnTo>
                  <a:pt x="273" y="1427"/>
                </a:lnTo>
                <a:lnTo>
                  <a:pt x="248" y="1403"/>
                </a:lnTo>
                <a:lnTo>
                  <a:pt x="227" y="1381"/>
                </a:lnTo>
                <a:lnTo>
                  <a:pt x="207" y="1358"/>
                </a:lnTo>
                <a:lnTo>
                  <a:pt x="187" y="1336"/>
                </a:lnTo>
                <a:lnTo>
                  <a:pt x="169" y="1314"/>
                </a:lnTo>
                <a:lnTo>
                  <a:pt x="153" y="1294"/>
                </a:lnTo>
                <a:lnTo>
                  <a:pt x="138" y="1272"/>
                </a:lnTo>
                <a:lnTo>
                  <a:pt x="124" y="1253"/>
                </a:lnTo>
                <a:lnTo>
                  <a:pt x="112" y="1231"/>
                </a:lnTo>
                <a:lnTo>
                  <a:pt x="100" y="1210"/>
                </a:lnTo>
                <a:lnTo>
                  <a:pt x="90" y="1185"/>
                </a:lnTo>
                <a:lnTo>
                  <a:pt x="79" y="1160"/>
                </a:lnTo>
                <a:lnTo>
                  <a:pt x="70" y="1134"/>
                </a:lnTo>
                <a:lnTo>
                  <a:pt x="61" y="1106"/>
                </a:lnTo>
                <a:lnTo>
                  <a:pt x="54" y="1076"/>
                </a:lnTo>
                <a:lnTo>
                  <a:pt x="47" y="1047"/>
                </a:lnTo>
                <a:lnTo>
                  <a:pt x="40" y="1014"/>
                </a:lnTo>
                <a:lnTo>
                  <a:pt x="35" y="981"/>
                </a:lnTo>
                <a:lnTo>
                  <a:pt x="31" y="946"/>
                </a:lnTo>
                <a:lnTo>
                  <a:pt x="27" y="909"/>
                </a:lnTo>
                <a:lnTo>
                  <a:pt x="25" y="873"/>
                </a:lnTo>
                <a:lnTo>
                  <a:pt x="23" y="833"/>
                </a:lnTo>
                <a:lnTo>
                  <a:pt x="22" y="793"/>
                </a:lnTo>
                <a:lnTo>
                  <a:pt x="21" y="751"/>
                </a:lnTo>
                <a:lnTo>
                  <a:pt x="22" y="718"/>
                </a:lnTo>
                <a:lnTo>
                  <a:pt x="23" y="684"/>
                </a:lnTo>
                <a:lnTo>
                  <a:pt x="26" y="651"/>
                </a:lnTo>
                <a:lnTo>
                  <a:pt x="29" y="618"/>
                </a:lnTo>
                <a:lnTo>
                  <a:pt x="33" y="586"/>
                </a:lnTo>
                <a:lnTo>
                  <a:pt x="39" y="554"/>
                </a:lnTo>
                <a:lnTo>
                  <a:pt x="46" y="521"/>
                </a:lnTo>
                <a:lnTo>
                  <a:pt x="53" y="489"/>
                </a:lnTo>
                <a:lnTo>
                  <a:pt x="61" y="458"/>
                </a:lnTo>
                <a:lnTo>
                  <a:pt x="72" y="426"/>
                </a:lnTo>
                <a:lnTo>
                  <a:pt x="82" y="395"/>
                </a:lnTo>
                <a:lnTo>
                  <a:pt x="94" y="363"/>
                </a:lnTo>
                <a:lnTo>
                  <a:pt x="106" y="333"/>
                </a:lnTo>
                <a:lnTo>
                  <a:pt x="120" y="302"/>
                </a:lnTo>
                <a:lnTo>
                  <a:pt x="135" y="271"/>
                </a:lnTo>
                <a:lnTo>
                  <a:pt x="150" y="241"/>
                </a:lnTo>
                <a:lnTo>
                  <a:pt x="167" y="212"/>
                </a:lnTo>
                <a:lnTo>
                  <a:pt x="185" y="184"/>
                </a:lnTo>
                <a:lnTo>
                  <a:pt x="202" y="159"/>
                </a:lnTo>
                <a:lnTo>
                  <a:pt x="222" y="136"/>
                </a:lnTo>
                <a:lnTo>
                  <a:pt x="242" y="113"/>
                </a:lnTo>
                <a:lnTo>
                  <a:pt x="263" y="94"/>
                </a:lnTo>
                <a:lnTo>
                  <a:pt x="284" y="76"/>
                </a:lnTo>
                <a:lnTo>
                  <a:pt x="307" y="60"/>
                </a:lnTo>
                <a:lnTo>
                  <a:pt x="318" y="53"/>
                </a:lnTo>
                <a:lnTo>
                  <a:pt x="330" y="46"/>
                </a:lnTo>
                <a:lnTo>
                  <a:pt x="343" y="39"/>
                </a:lnTo>
                <a:lnTo>
                  <a:pt x="355" y="33"/>
                </a:lnTo>
                <a:lnTo>
                  <a:pt x="380" y="23"/>
                </a:lnTo>
                <a:lnTo>
                  <a:pt x="406" y="15"/>
                </a:lnTo>
                <a:lnTo>
                  <a:pt x="432" y="9"/>
                </a:lnTo>
                <a:lnTo>
                  <a:pt x="461" y="4"/>
                </a:lnTo>
                <a:lnTo>
                  <a:pt x="489" y="1"/>
                </a:lnTo>
                <a:lnTo>
                  <a:pt x="518" y="0"/>
                </a:lnTo>
                <a:lnTo>
                  <a:pt x="544" y="1"/>
                </a:lnTo>
                <a:lnTo>
                  <a:pt x="569" y="4"/>
                </a:lnTo>
                <a:lnTo>
                  <a:pt x="594" y="9"/>
                </a:lnTo>
                <a:lnTo>
                  <a:pt x="620" y="15"/>
                </a:lnTo>
                <a:lnTo>
                  <a:pt x="644" y="24"/>
                </a:lnTo>
                <a:lnTo>
                  <a:pt x="668" y="34"/>
                </a:lnTo>
                <a:lnTo>
                  <a:pt x="692" y="48"/>
                </a:lnTo>
                <a:lnTo>
                  <a:pt x="715" y="62"/>
                </a:lnTo>
                <a:lnTo>
                  <a:pt x="738" y="77"/>
                </a:lnTo>
                <a:lnTo>
                  <a:pt x="759" y="90"/>
                </a:lnTo>
                <a:lnTo>
                  <a:pt x="777" y="101"/>
                </a:lnTo>
                <a:lnTo>
                  <a:pt x="795" y="109"/>
                </a:lnTo>
                <a:lnTo>
                  <a:pt x="812" y="116"/>
                </a:lnTo>
                <a:lnTo>
                  <a:pt x="825" y="121"/>
                </a:lnTo>
                <a:lnTo>
                  <a:pt x="839" y="124"/>
                </a:lnTo>
                <a:lnTo>
                  <a:pt x="850" y="125"/>
                </a:lnTo>
                <a:lnTo>
                  <a:pt x="858" y="125"/>
                </a:lnTo>
                <a:lnTo>
                  <a:pt x="865" y="124"/>
                </a:lnTo>
                <a:lnTo>
                  <a:pt x="873" y="121"/>
                </a:lnTo>
                <a:lnTo>
                  <a:pt x="880" y="118"/>
                </a:lnTo>
                <a:lnTo>
                  <a:pt x="886" y="114"/>
                </a:lnTo>
                <a:lnTo>
                  <a:pt x="893" y="110"/>
                </a:lnTo>
                <a:lnTo>
                  <a:pt x="900" y="104"/>
                </a:lnTo>
                <a:lnTo>
                  <a:pt x="907" y="98"/>
                </a:lnTo>
                <a:lnTo>
                  <a:pt x="913" y="91"/>
                </a:lnTo>
                <a:lnTo>
                  <a:pt x="920" y="81"/>
                </a:lnTo>
                <a:lnTo>
                  <a:pt x="926" y="71"/>
                </a:lnTo>
                <a:lnTo>
                  <a:pt x="931" y="60"/>
                </a:lnTo>
                <a:lnTo>
                  <a:pt x="937" y="47"/>
                </a:lnTo>
                <a:lnTo>
                  <a:pt x="943" y="32"/>
                </a:lnTo>
                <a:lnTo>
                  <a:pt x="948" y="17"/>
                </a:lnTo>
                <a:lnTo>
                  <a:pt x="954" y="0"/>
                </a:lnTo>
                <a:lnTo>
                  <a:pt x="995" y="733"/>
                </a:lnTo>
                <a:lnTo>
                  <a:pt x="943" y="769"/>
                </a:lnTo>
                <a:lnTo>
                  <a:pt x="920" y="679"/>
                </a:lnTo>
                <a:lnTo>
                  <a:pt x="896" y="597"/>
                </a:lnTo>
                <a:lnTo>
                  <a:pt x="884" y="558"/>
                </a:lnTo>
                <a:lnTo>
                  <a:pt x="873" y="521"/>
                </a:lnTo>
                <a:lnTo>
                  <a:pt x="860" y="486"/>
                </a:lnTo>
                <a:lnTo>
                  <a:pt x="848" y="453"/>
                </a:lnTo>
                <a:lnTo>
                  <a:pt x="836" y="423"/>
                </a:lnTo>
                <a:lnTo>
                  <a:pt x="824" y="394"/>
                </a:lnTo>
                <a:lnTo>
                  <a:pt x="812" y="366"/>
                </a:lnTo>
                <a:lnTo>
                  <a:pt x="800" y="342"/>
                </a:lnTo>
                <a:lnTo>
                  <a:pt x="788" y="318"/>
                </a:lnTo>
                <a:lnTo>
                  <a:pt x="775" y="297"/>
                </a:lnTo>
                <a:lnTo>
                  <a:pt x="764" y="277"/>
                </a:lnTo>
                <a:lnTo>
                  <a:pt x="751" y="259"/>
                </a:lnTo>
                <a:lnTo>
                  <a:pt x="739" y="243"/>
                </a:lnTo>
                <a:lnTo>
                  <a:pt x="726" y="228"/>
                </a:lnTo>
                <a:lnTo>
                  <a:pt x="713" y="214"/>
                </a:lnTo>
                <a:lnTo>
                  <a:pt x="699" y="200"/>
                </a:lnTo>
                <a:lnTo>
                  <a:pt x="684" y="188"/>
                </a:lnTo>
                <a:lnTo>
                  <a:pt x="670" y="178"/>
                </a:lnTo>
                <a:lnTo>
                  <a:pt x="654" y="168"/>
                </a:lnTo>
                <a:lnTo>
                  <a:pt x="638" y="158"/>
                </a:lnTo>
                <a:lnTo>
                  <a:pt x="623" y="151"/>
                </a:lnTo>
                <a:lnTo>
                  <a:pt x="606" y="144"/>
                </a:lnTo>
                <a:lnTo>
                  <a:pt x="589" y="138"/>
                </a:lnTo>
                <a:lnTo>
                  <a:pt x="571" y="134"/>
                </a:lnTo>
                <a:lnTo>
                  <a:pt x="554" y="130"/>
                </a:lnTo>
                <a:lnTo>
                  <a:pt x="536" y="127"/>
                </a:lnTo>
                <a:lnTo>
                  <a:pt x="517" y="126"/>
                </a:lnTo>
                <a:lnTo>
                  <a:pt x="497" y="125"/>
                </a:lnTo>
                <a:lnTo>
                  <a:pt x="473" y="126"/>
                </a:lnTo>
                <a:lnTo>
                  <a:pt x="450" y="128"/>
                </a:lnTo>
                <a:lnTo>
                  <a:pt x="428" y="132"/>
                </a:lnTo>
                <a:lnTo>
                  <a:pt x="406" y="137"/>
                </a:lnTo>
                <a:lnTo>
                  <a:pt x="386" y="143"/>
                </a:lnTo>
                <a:lnTo>
                  <a:pt x="368" y="151"/>
                </a:lnTo>
                <a:lnTo>
                  <a:pt x="349" y="160"/>
                </a:lnTo>
                <a:lnTo>
                  <a:pt x="332" y="172"/>
                </a:lnTo>
                <a:lnTo>
                  <a:pt x="315" y="184"/>
                </a:lnTo>
                <a:lnTo>
                  <a:pt x="300" y="198"/>
                </a:lnTo>
                <a:lnTo>
                  <a:pt x="285" y="214"/>
                </a:lnTo>
                <a:lnTo>
                  <a:pt x="273" y="230"/>
                </a:lnTo>
                <a:lnTo>
                  <a:pt x="260" y="249"/>
                </a:lnTo>
                <a:lnTo>
                  <a:pt x="248" y="269"/>
                </a:lnTo>
                <a:lnTo>
                  <a:pt x="238" y="289"/>
                </a:lnTo>
                <a:lnTo>
                  <a:pt x="229" y="313"/>
                </a:lnTo>
                <a:lnTo>
                  <a:pt x="219" y="337"/>
                </a:lnTo>
                <a:lnTo>
                  <a:pt x="211" y="360"/>
                </a:lnTo>
                <a:lnTo>
                  <a:pt x="204" y="384"/>
                </a:lnTo>
                <a:lnTo>
                  <a:pt x="196" y="408"/>
                </a:lnTo>
                <a:lnTo>
                  <a:pt x="190" y="433"/>
                </a:lnTo>
                <a:lnTo>
                  <a:pt x="184" y="458"/>
                </a:lnTo>
                <a:lnTo>
                  <a:pt x="178" y="482"/>
                </a:lnTo>
                <a:lnTo>
                  <a:pt x="174" y="508"/>
                </a:lnTo>
                <a:lnTo>
                  <a:pt x="170" y="532"/>
                </a:lnTo>
                <a:lnTo>
                  <a:pt x="166" y="558"/>
                </a:lnTo>
                <a:lnTo>
                  <a:pt x="163" y="584"/>
                </a:lnTo>
                <a:lnTo>
                  <a:pt x="161" y="610"/>
                </a:lnTo>
                <a:lnTo>
                  <a:pt x="159" y="636"/>
                </a:lnTo>
                <a:lnTo>
                  <a:pt x="156" y="662"/>
                </a:lnTo>
                <a:lnTo>
                  <a:pt x="156" y="689"/>
                </a:lnTo>
                <a:lnTo>
                  <a:pt x="155" y="716"/>
                </a:lnTo>
                <a:lnTo>
                  <a:pt x="155" y="740"/>
                </a:lnTo>
                <a:lnTo>
                  <a:pt x="156" y="764"/>
                </a:lnTo>
                <a:lnTo>
                  <a:pt x="158" y="786"/>
                </a:lnTo>
                <a:lnTo>
                  <a:pt x="160" y="809"/>
                </a:lnTo>
                <a:lnTo>
                  <a:pt x="163" y="830"/>
                </a:lnTo>
                <a:lnTo>
                  <a:pt x="165" y="852"/>
                </a:lnTo>
                <a:lnTo>
                  <a:pt x="169" y="873"/>
                </a:lnTo>
                <a:lnTo>
                  <a:pt x="172" y="892"/>
                </a:lnTo>
                <a:lnTo>
                  <a:pt x="177" y="911"/>
                </a:lnTo>
                <a:lnTo>
                  <a:pt x="182" y="930"/>
                </a:lnTo>
                <a:lnTo>
                  <a:pt x="188" y="948"/>
                </a:lnTo>
                <a:lnTo>
                  <a:pt x="193" y="966"/>
                </a:lnTo>
                <a:lnTo>
                  <a:pt x="200" y="982"/>
                </a:lnTo>
                <a:lnTo>
                  <a:pt x="207" y="999"/>
                </a:lnTo>
                <a:lnTo>
                  <a:pt x="215" y="1014"/>
                </a:lnTo>
                <a:lnTo>
                  <a:pt x="223" y="1028"/>
                </a:lnTo>
                <a:lnTo>
                  <a:pt x="232" y="1044"/>
                </a:lnTo>
                <a:lnTo>
                  <a:pt x="243" y="1059"/>
                </a:lnTo>
                <a:lnTo>
                  <a:pt x="257" y="1076"/>
                </a:lnTo>
                <a:lnTo>
                  <a:pt x="271" y="1094"/>
                </a:lnTo>
                <a:lnTo>
                  <a:pt x="288" y="1112"/>
                </a:lnTo>
                <a:lnTo>
                  <a:pt x="306" y="1132"/>
                </a:lnTo>
                <a:lnTo>
                  <a:pt x="327" y="1152"/>
                </a:lnTo>
                <a:lnTo>
                  <a:pt x="349" y="1174"/>
                </a:lnTo>
                <a:lnTo>
                  <a:pt x="373" y="1196"/>
                </a:lnTo>
                <a:lnTo>
                  <a:pt x="398" y="1220"/>
                </a:lnTo>
                <a:lnTo>
                  <a:pt x="426" y="1243"/>
                </a:lnTo>
                <a:lnTo>
                  <a:pt x="455" y="1268"/>
                </a:lnTo>
                <a:lnTo>
                  <a:pt x="519" y="1321"/>
                </a:lnTo>
                <a:lnTo>
                  <a:pt x="590" y="1378"/>
                </a:lnTo>
                <a:lnTo>
                  <a:pt x="622" y="1400"/>
                </a:lnTo>
                <a:lnTo>
                  <a:pt x="651" y="1423"/>
                </a:lnTo>
                <a:lnTo>
                  <a:pt x="679" y="1446"/>
                </a:lnTo>
                <a:lnTo>
                  <a:pt x="706" y="1470"/>
                </a:lnTo>
                <a:lnTo>
                  <a:pt x="732" y="1493"/>
                </a:lnTo>
                <a:lnTo>
                  <a:pt x="758" y="1518"/>
                </a:lnTo>
                <a:lnTo>
                  <a:pt x="782" y="1543"/>
                </a:lnTo>
                <a:lnTo>
                  <a:pt x="805" y="1567"/>
                </a:lnTo>
                <a:lnTo>
                  <a:pt x="827" y="1593"/>
                </a:lnTo>
                <a:lnTo>
                  <a:pt x="847" y="1618"/>
                </a:lnTo>
                <a:lnTo>
                  <a:pt x="866" y="1644"/>
                </a:lnTo>
                <a:lnTo>
                  <a:pt x="885" y="1671"/>
                </a:lnTo>
                <a:lnTo>
                  <a:pt x="903" y="1697"/>
                </a:lnTo>
                <a:lnTo>
                  <a:pt x="919" y="1725"/>
                </a:lnTo>
                <a:lnTo>
                  <a:pt x="934" y="1752"/>
                </a:lnTo>
                <a:lnTo>
                  <a:pt x="949" y="1779"/>
                </a:lnTo>
                <a:lnTo>
                  <a:pt x="961" y="1808"/>
                </a:lnTo>
                <a:lnTo>
                  <a:pt x="974" y="1837"/>
                </a:lnTo>
                <a:lnTo>
                  <a:pt x="985" y="1866"/>
                </a:lnTo>
                <a:lnTo>
                  <a:pt x="996" y="1897"/>
                </a:lnTo>
                <a:lnTo>
                  <a:pt x="1005" y="1928"/>
                </a:lnTo>
                <a:lnTo>
                  <a:pt x="1015" y="1959"/>
                </a:lnTo>
                <a:lnTo>
                  <a:pt x="1023" y="1991"/>
                </a:lnTo>
                <a:lnTo>
                  <a:pt x="1030" y="2024"/>
                </a:lnTo>
                <a:lnTo>
                  <a:pt x="1037" y="2057"/>
                </a:lnTo>
                <a:lnTo>
                  <a:pt x="1042" y="2091"/>
                </a:lnTo>
                <a:lnTo>
                  <a:pt x="1046" y="2126"/>
                </a:lnTo>
                <a:lnTo>
                  <a:pt x="1050" y="2160"/>
                </a:lnTo>
                <a:lnTo>
                  <a:pt x="1053" y="2196"/>
                </a:lnTo>
                <a:lnTo>
                  <a:pt x="1055" y="2233"/>
                </a:lnTo>
                <a:lnTo>
                  <a:pt x="1056" y="2270"/>
                </a:lnTo>
                <a:lnTo>
                  <a:pt x="1058" y="2308"/>
                </a:lnTo>
                <a:lnTo>
                  <a:pt x="1056" y="2348"/>
                </a:lnTo>
                <a:lnTo>
                  <a:pt x="1055" y="2387"/>
                </a:lnTo>
                <a:lnTo>
                  <a:pt x="1052" y="2426"/>
                </a:lnTo>
                <a:lnTo>
                  <a:pt x="1049" y="2465"/>
                </a:lnTo>
                <a:lnTo>
                  <a:pt x="1044" y="2502"/>
                </a:lnTo>
                <a:lnTo>
                  <a:pt x="1039" y="2540"/>
                </a:lnTo>
                <a:lnTo>
                  <a:pt x="1032" y="2575"/>
                </a:lnTo>
                <a:lnTo>
                  <a:pt x="1025" y="2612"/>
                </a:lnTo>
                <a:lnTo>
                  <a:pt x="1016" y="2647"/>
                </a:lnTo>
                <a:lnTo>
                  <a:pt x="1006" y="2682"/>
                </a:lnTo>
                <a:lnTo>
                  <a:pt x="996" y="2717"/>
                </a:lnTo>
                <a:lnTo>
                  <a:pt x="984" y="2751"/>
                </a:lnTo>
                <a:lnTo>
                  <a:pt x="972" y="2783"/>
                </a:lnTo>
                <a:lnTo>
                  <a:pt x="958" y="2816"/>
                </a:lnTo>
                <a:lnTo>
                  <a:pt x="944" y="2849"/>
                </a:lnTo>
                <a:lnTo>
                  <a:pt x="928" y="2881"/>
                </a:lnTo>
                <a:lnTo>
                  <a:pt x="911" y="2910"/>
                </a:lnTo>
                <a:lnTo>
                  <a:pt x="893" y="2939"/>
                </a:lnTo>
                <a:lnTo>
                  <a:pt x="875" y="2966"/>
                </a:lnTo>
                <a:lnTo>
                  <a:pt x="856" y="2990"/>
                </a:lnTo>
                <a:lnTo>
                  <a:pt x="835" y="3013"/>
                </a:lnTo>
                <a:lnTo>
                  <a:pt x="814" y="3033"/>
                </a:lnTo>
                <a:lnTo>
                  <a:pt x="802" y="3043"/>
                </a:lnTo>
                <a:lnTo>
                  <a:pt x="791" y="3052"/>
                </a:lnTo>
                <a:lnTo>
                  <a:pt x="779" y="3060"/>
                </a:lnTo>
                <a:lnTo>
                  <a:pt x="768" y="3068"/>
                </a:lnTo>
                <a:lnTo>
                  <a:pt x="756" y="3075"/>
                </a:lnTo>
                <a:lnTo>
                  <a:pt x="744" y="3083"/>
                </a:lnTo>
                <a:lnTo>
                  <a:pt x="731" y="3090"/>
                </a:lnTo>
                <a:lnTo>
                  <a:pt x="719" y="3096"/>
                </a:lnTo>
                <a:lnTo>
                  <a:pt x="706" y="3101"/>
                </a:lnTo>
                <a:lnTo>
                  <a:pt x="693" y="3106"/>
                </a:lnTo>
                <a:lnTo>
                  <a:pt x="679" y="3111"/>
                </a:lnTo>
                <a:lnTo>
                  <a:pt x="666" y="3115"/>
                </a:lnTo>
                <a:lnTo>
                  <a:pt x="652" y="3118"/>
                </a:lnTo>
                <a:lnTo>
                  <a:pt x="638" y="3122"/>
                </a:lnTo>
                <a:lnTo>
                  <a:pt x="624" y="3125"/>
                </a:lnTo>
                <a:lnTo>
                  <a:pt x="609" y="3127"/>
                </a:lnTo>
                <a:lnTo>
                  <a:pt x="580" y="3130"/>
                </a:lnTo>
                <a:lnTo>
                  <a:pt x="550" y="3131"/>
                </a:lnTo>
                <a:lnTo>
                  <a:pt x="523" y="3130"/>
                </a:lnTo>
                <a:lnTo>
                  <a:pt x="498" y="3127"/>
                </a:lnTo>
                <a:lnTo>
                  <a:pt x="473" y="3122"/>
                </a:lnTo>
                <a:lnTo>
                  <a:pt x="449" y="3115"/>
                </a:lnTo>
                <a:lnTo>
                  <a:pt x="426" y="3106"/>
                </a:lnTo>
                <a:lnTo>
                  <a:pt x="403" y="3096"/>
                </a:lnTo>
                <a:lnTo>
                  <a:pt x="380" y="3083"/>
                </a:lnTo>
                <a:lnTo>
                  <a:pt x="358" y="3068"/>
                </a:lnTo>
                <a:lnTo>
                  <a:pt x="336" y="3054"/>
                </a:lnTo>
                <a:lnTo>
                  <a:pt x="315" y="3041"/>
                </a:lnTo>
                <a:lnTo>
                  <a:pt x="297" y="3030"/>
                </a:lnTo>
                <a:lnTo>
                  <a:pt x="279" y="3021"/>
                </a:lnTo>
                <a:lnTo>
                  <a:pt x="261" y="3014"/>
                </a:lnTo>
                <a:lnTo>
                  <a:pt x="245" y="3010"/>
                </a:lnTo>
                <a:lnTo>
                  <a:pt x="231" y="3007"/>
                </a:lnTo>
                <a:lnTo>
                  <a:pt x="217" y="3006"/>
                </a:lnTo>
                <a:lnTo>
                  <a:pt x="210" y="3006"/>
                </a:lnTo>
                <a:lnTo>
                  <a:pt x="202" y="3008"/>
                </a:lnTo>
                <a:lnTo>
                  <a:pt x="194" y="3011"/>
                </a:lnTo>
                <a:lnTo>
                  <a:pt x="187" y="3015"/>
                </a:lnTo>
                <a:lnTo>
                  <a:pt x="178" y="3020"/>
                </a:lnTo>
                <a:lnTo>
                  <a:pt x="171" y="3026"/>
                </a:lnTo>
                <a:lnTo>
                  <a:pt x="164" y="3033"/>
                </a:lnTo>
                <a:lnTo>
                  <a:pt x="155" y="3042"/>
                </a:lnTo>
                <a:lnTo>
                  <a:pt x="148" y="3051"/>
                </a:lnTo>
                <a:lnTo>
                  <a:pt x="140" y="3060"/>
                </a:lnTo>
                <a:lnTo>
                  <a:pt x="130" y="3070"/>
                </a:lnTo>
                <a:lnTo>
                  <a:pt x="122" y="3082"/>
                </a:lnTo>
                <a:lnTo>
                  <a:pt x="113" y="3093"/>
                </a:lnTo>
                <a:lnTo>
                  <a:pt x="103" y="3105"/>
                </a:lnTo>
                <a:lnTo>
                  <a:pt x="94" y="3117"/>
                </a:lnTo>
                <a:lnTo>
                  <a:pt x="83" y="3131"/>
                </a:lnTo>
                <a:lnTo>
                  <a:pt x="0" y="2255"/>
                </a:lnTo>
                <a:lnTo>
                  <a:pt x="62" y="2219"/>
                </a:lnTo>
                <a:lnTo>
                  <a:pt x="72" y="2273"/>
                </a:lnTo>
                <a:lnTo>
                  <a:pt x="81" y="2326"/>
                </a:lnTo>
                <a:lnTo>
                  <a:pt x="92" y="2377"/>
                </a:lnTo>
                <a:lnTo>
                  <a:pt x="102" y="2425"/>
                </a:lnTo>
                <a:lnTo>
                  <a:pt x="114" y="2471"/>
                </a:lnTo>
                <a:lnTo>
                  <a:pt x="125" y="2515"/>
                </a:lnTo>
                <a:lnTo>
                  <a:pt x="137" y="2557"/>
                </a:lnTo>
                <a:lnTo>
                  <a:pt x="149" y="2597"/>
                </a:lnTo>
                <a:lnTo>
                  <a:pt x="162" y="2634"/>
                </a:lnTo>
                <a:lnTo>
                  <a:pt x="175" y="2670"/>
                </a:lnTo>
                <a:lnTo>
                  <a:pt x="189" y="2702"/>
                </a:lnTo>
                <a:lnTo>
                  <a:pt x="204" y="2733"/>
                </a:lnTo>
                <a:lnTo>
                  <a:pt x="218" y="2762"/>
                </a:lnTo>
                <a:lnTo>
                  <a:pt x="233" y="2789"/>
                </a:lnTo>
                <a:lnTo>
                  <a:pt x="248" y="2813"/>
                </a:lnTo>
                <a:lnTo>
                  <a:pt x="264" y="2836"/>
                </a:lnTo>
                <a:lnTo>
                  <a:pt x="281" y="2856"/>
                </a:lnTo>
                <a:lnTo>
                  <a:pt x="298" y="2876"/>
                </a:lnTo>
                <a:lnTo>
                  <a:pt x="314" y="2893"/>
                </a:lnTo>
                <a:lnTo>
                  <a:pt x="331" y="2909"/>
                </a:lnTo>
                <a:lnTo>
                  <a:pt x="349" y="2925"/>
                </a:lnTo>
                <a:lnTo>
                  <a:pt x="367" y="2939"/>
                </a:lnTo>
                <a:lnTo>
                  <a:pt x="384" y="2951"/>
                </a:lnTo>
                <a:lnTo>
                  <a:pt x="403" y="2963"/>
                </a:lnTo>
                <a:lnTo>
                  <a:pt x="422" y="2973"/>
                </a:lnTo>
                <a:lnTo>
                  <a:pt x="441" y="2981"/>
                </a:lnTo>
                <a:lnTo>
                  <a:pt x="460" y="2989"/>
                </a:lnTo>
                <a:lnTo>
                  <a:pt x="479" y="2994"/>
                </a:lnTo>
                <a:lnTo>
                  <a:pt x="498" y="3000"/>
                </a:lnTo>
                <a:lnTo>
                  <a:pt x="519" y="3003"/>
                </a:lnTo>
                <a:lnTo>
                  <a:pt x="539" y="3005"/>
                </a:lnTo>
                <a:lnTo>
                  <a:pt x="560" y="3006"/>
                </a:lnTo>
                <a:lnTo>
                  <a:pt x="581" y="3005"/>
                </a:lnTo>
                <a:lnTo>
                  <a:pt x="603" y="3003"/>
                </a:lnTo>
                <a:lnTo>
                  <a:pt x="623" y="3000"/>
                </a:lnTo>
                <a:lnTo>
                  <a:pt x="643" y="2994"/>
                </a:lnTo>
                <a:lnTo>
                  <a:pt x="661" y="2988"/>
                </a:lnTo>
                <a:lnTo>
                  <a:pt x="679" y="2980"/>
                </a:lnTo>
                <a:lnTo>
                  <a:pt x="697" y="2971"/>
                </a:lnTo>
                <a:lnTo>
                  <a:pt x="714" y="2961"/>
                </a:lnTo>
                <a:lnTo>
                  <a:pt x="730" y="2949"/>
                </a:lnTo>
                <a:lnTo>
                  <a:pt x="746" y="2936"/>
                </a:lnTo>
                <a:lnTo>
                  <a:pt x="761" y="2921"/>
                </a:lnTo>
                <a:lnTo>
                  <a:pt x="774" y="2905"/>
                </a:lnTo>
                <a:lnTo>
                  <a:pt x="788" y="2888"/>
                </a:lnTo>
                <a:lnTo>
                  <a:pt x="800" y="2868"/>
                </a:lnTo>
                <a:lnTo>
                  <a:pt x="813" y="2849"/>
                </a:lnTo>
                <a:lnTo>
                  <a:pt x="824" y="2826"/>
                </a:lnTo>
                <a:lnTo>
                  <a:pt x="835" y="2804"/>
                </a:lnTo>
                <a:lnTo>
                  <a:pt x="844" y="2779"/>
                </a:lnTo>
                <a:lnTo>
                  <a:pt x="854" y="2754"/>
                </a:lnTo>
                <a:lnTo>
                  <a:pt x="863" y="2727"/>
                </a:lnTo>
                <a:lnTo>
                  <a:pt x="870" y="2699"/>
                </a:lnTo>
                <a:lnTo>
                  <a:pt x="878" y="2670"/>
                </a:lnTo>
                <a:lnTo>
                  <a:pt x="884" y="2639"/>
                </a:lnTo>
                <a:lnTo>
                  <a:pt x="890" y="2607"/>
                </a:lnTo>
                <a:lnTo>
                  <a:pt x="896" y="2574"/>
                </a:lnTo>
                <a:lnTo>
                  <a:pt x="900" y="2541"/>
                </a:lnTo>
                <a:lnTo>
                  <a:pt x="904" y="2505"/>
                </a:lnTo>
                <a:lnTo>
                  <a:pt x="907" y="2468"/>
                </a:lnTo>
                <a:lnTo>
                  <a:pt x="909" y="2430"/>
                </a:lnTo>
                <a:lnTo>
                  <a:pt x="911" y="2390"/>
                </a:lnTo>
                <a:lnTo>
                  <a:pt x="911" y="2350"/>
                </a:lnTo>
                <a:lnTo>
                  <a:pt x="912" y="2308"/>
                </a:lnTo>
                <a:lnTo>
                  <a:pt x="911" y="2285"/>
                </a:lnTo>
                <a:lnTo>
                  <a:pt x="910" y="2263"/>
                </a:lnTo>
                <a:lnTo>
                  <a:pt x="909" y="2241"/>
                </a:lnTo>
                <a:lnTo>
                  <a:pt x="906" y="2219"/>
                </a:lnTo>
                <a:lnTo>
                  <a:pt x="903" y="2197"/>
                </a:lnTo>
                <a:lnTo>
                  <a:pt x="899" y="2175"/>
                </a:lnTo>
                <a:lnTo>
                  <a:pt x="893" y="2153"/>
                </a:lnTo>
                <a:lnTo>
                  <a:pt x="887" y="2131"/>
                </a:lnTo>
                <a:lnTo>
                  <a:pt x="881" y="2109"/>
                </a:lnTo>
                <a:lnTo>
                  <a:pt x="874" y="2088"/>
                </a:lnTo>
                <a:lnTo>
                  <a:pt x="865" y="2066"/>
                </a:lnTo>
                <a:lnTo>
                  <a:pt x="857" y="2045"/>
                </a:lnTo>
                <a:lnTo>
                  <a:pt x="847" y="2023"/>
                </a:lnTo>
                <a:lnTo>
                  <a:pt x="837" y="2002"/>
                </a:lnTo>
                <a:lnTo>
                  <a:pt x="825" y="1980"/>
                </a:lnTo>
                <a:lnTo>
                  <a:pt x="814" y="1959"/>
                </a:lnTo>
                <a:lnTo>
                  <a:pt x="800" y="1938"/>
                </a:lnTo>
                <a:lnTo>
                  <a:pt x="787" y="1917"/>
                </a:lnTo>
                <a:lnTo>
                  <a:pt x="773" y="1895"/>
                </a:lnTo>
                <a:lnTo>
                  <a:pt x="758" y="1875"/>
                </a:lnTo>
                <a:lnTo>
                  <a:pt x="742" y="1853"/>
                </a:lnTo>
                <a:lnTo>
                  <a:pt x="724" y="1833"/>
                </a:lnTo>
                <a:lnTo>
                  <a:pt x="706" y="1812"/>
                </a:lnTo>
                <a:lnTo>
                  <a:pt x="687" y="1792"/>
                </a:lnTo>
                <a:lnTo>
                  <a:pt x="669" y="1770"/>
                </a:lnTo>
                <a:lnTo>
                  <a:pt x="648" y="1750"/>
                </a:lnTo>
                <a:lnTo>
                  <a:pt x="627" y="1729"/>
                </a:lnTo>
                <a:lnTo>
                  <a:pt x="605" y="1709"/>
                </a:lnTo>
                <a:lnTo>
                  <a:pt x="582" y="1689"/>
                </a:lnTo>
                <a:lnTo>
                  <a:pt x="558" y="1669"/>
                </a:lnTo>
                <a:lnTo>
                  <a:pt x="534" y="1648"/>
                </a:lnTo>
                <a:lnTo>
                  <a:pt x="508" y="1628"/>
                </a:lnTo>
                <a:close/>
              </a:path>
            </a:pathLst>
          </a:custGeom>
          <a:solidFill>
            <a:srgbClr val="DC2B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latin typeface="字魂59号-创粗黑" pitchFamily="2" charset="-122"/>
              <a:ea typeface="字魂59号-创粗黑" pitchFamily="2" charset="-122"/>
            </a:endParaRPr>
          </a:p>
        </p:txBody>
      </p:sp>
      <p:sp>
        <p:nvSpPr>
          <p:cNvPr id="17423" name="Text Box 15"/>
          <p:cNvSpPr txBox="1">
            <a:spLocks noChangeArrowheads="1"/>
          </p:cNvSpPr>
          <p:nvPr/>
        </p:nvSpPr>
        <p:spPr bwMode="auto">
          <a:xfrm>
            <a:off x="7883427" y="3467952"/>
            <a:ext cx="1841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1" hangingPunct="1">
              <a:lnSpc>
                <a:spcPct val="105000"/>
              </a:lnSpc>
              <a:defRPr/>
            </a:pPr>
            <a:endParaRPr kumimoji="1" lang="zh-CN" altLang="zh-CN" b="0" dirty="0">
              <a:solidFill>
                <a:srgbClr val="FF0000"/>
              </a:solidFill>
              <a:effectLst>
                <a:outerShdw blurRad="38100" dist="38100" dir="2700000" algn="tl">
                  <a:srgbClr val="C0C0C0"/>
                </a:outerShdw>
              </a:effectLst>
              <a:latin typeface="字魂59号-创粗黑" pitchFamily="2" charset="-122"/>
              <a:ea typeface="字魂59号-创粗黑" pitchFamily="2" charset="-122"/>
            </a:endParaRPr>
          </a:p>
        </p:txBody>
      </p:sp>
      <p:sp>
        <p:nvSpPr>
          <p:cNvPr id="17424" name="Text Box 16"/>
          <p:cNvSpPr txBox="1">
            <a:spLocks noChangeArrowheads="1"/>
          </p:cNvSpPr>
          <p:nvPr/>
        </p:nvSpPr>
        <p:spPr bwMode="auto">
          <a:xfrm>
            <a:off x="4284564" y="1823302"/>
            <a:ext cx="3581400"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1" hangingPunct="1">
              <a:lnSpc>
                <a:spcPct val="105000"/>
              </a:lnSpc>
              <a:defRPr/>
            </a:pPr>
            <a:r>
              <a:rPr kumimoji="1" lang="en-US" altLang="zh-CN" sz="1800" b="0" dirty="0">
                <a:solidFill>
                  <a:schemeClr val="tx1"/>
                </a:solidFill>
                <a:latin typeface="字魂59号-创粗黑" pitchFamily="2" charset="-122"/>
                <a:ea typeface="字魂59号-创粗黑" pitchFamily="2" charset="-122"/>
              </a:rPr>
              <a:t>1.</a:t>
            </a:r>
            <a:r>
              <a:rPr kumimoji="1" lang="zh-CN" altLang="en-US" sz="1800" b="0" dirty="0">
                <a:solidFill>
                  <a:schemeClr val="tx1"/>
                </a:solidFill>
                <a:latin typeface="字魂59号-创粗黑" pitchFamily="2" charset="-122"/>
                <a:ea typeface="字魂59号-创粗黑" pitchFamily="2" charset="-122"/>
              </a:rPr>
              <a:t>化学品及企业标识</a:t>
            </a:r>
            <a:endParaRPr kumimoji="1" lang="zh-CN" altLang="en-US" sz="1800" b="0" dirty="0">
              <a:solidFill>
                <a:schemeClr val="tx1"/>
              </a:solidFill>
              <a:latin typeface="字魂59号-创粗黑" pitchFamily="2" charset="-122"/>
              <a:ea typeface="字魂59号-创粗黑" pitchFamily="2" charset="-122"/>
            </a:endParaRPr>
          </a:p>
        </p:txBody>
      </p:sp>
      <p:sp>
        <p:nvSpPr>
          <p:cNvPr id="17425" name="Text Box 17"/>
          <p:cNvSpPr txBox="1">
            <a:spLocks noChangeArrowheads="1"/>
          </p:cNvSpPr>
          <p:nvPr/>
        </p:nvSpPr>
        <p:spPr bwMode="auto">
          <a:xfrm>
            <a:off x="8326339" y="2253514"/>
            <a:ext cx="1552575" cy="67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5000"/>
              </a:lnSpc>
              <a:defRPr/>
            </a:pPr>
            <a:r>
              <a:rPr kumimoji="1" lang="en-US" altLang="zh-CN" sz="1800" b="0" dirty="0">
                <a:solidFill>
                  <a:schemeClr val="tx1"/>
                </a:solidFill>
                <a:latin typeface="字魂59号-创粗黑" pitchFamily="2" charset="-122"/>
                <a:ea typeface="字魂59号-创粗黑" pitchFamily="2" charset="-122"/>
              </a:rPr>
              <a:t>2. </a:t>
            </a:r>
            <a:r>
              <a:rPr kumimoji="1" lang="zh-CN" altLang="en-US" sz="1800" b="0" dirty="0">
                <a:solidFill>
                  <a:schemeClr val="tx1"/>
                </a:solidFill>
                <a:latin typeface="字魂59号-创粗黑" pitchFamily="2" charset="-122"/>
                <a:ea typeface="字魂59号-创粗黑" pitchFamily="2" charset="-122"/>
              </a:rPr>
              <a:t>成分</a:t>
            </a:r>
            <a:endParaRPr kumimoji="1" lang="zh-CN" altLang="en-US" sz="1800" b="0" dirty="0">
              <a:solidFill>
                <a:schemeClr val="tx1"/>
              </a:solidFill>
              <a:latin typeface="字魂59号-创粗黑" pitchFamily="2" charset="-122"/>
              <a:ea typeface="字魂59号-创粗黑" pitchFamily="2" charset="-122"/>
            </a:endParaRPr>
          </a:p>
          <a:p>
            <a:pPr eaLnBrk="1" hangingPunct="1">
              <a:lnSpc>
                <a:spcPct val="105000"/>
              </a:lnSpc>
              <a:defRPr/>
            </a:pPr>
            <a:r>
              <a:rPr kumimoji="1" lang="zh-CN" altLang="en-US" sz="1800" b="0" dirty="0">
                <a:solidFill>
                  <a:schemeClr val="tx1"/>
                </a:solidFill>
                <a:latin typeface="字魂59号-创粗黑" pitchFamily="2" charset="-122"/>
                <a:ea typeface="字魂59号-创粗黑" pitchFamily="2" charset="-122"/>
              </a:rPr>
              <a:t>组成信息</a:t>
            </a:r>
            <a:endParaRPr kumimoji="1" lang="zh-CN" altLang="en-US" sz="1800" b="0" dirty="0">
              <a:solidFill>
                <a:schemeClr val="tx1"/>
              </a:solidFill>
              <a:latin typeface="字魂59号-创粗黑" pitchFamily="2" charset="-122"/>
              <a:ea typeface="字魂59号-创粗黑" pitchFamily="2" charset="-122"/>
            </a:endParaRPr>
          </a:p>
        </p:txBody>
      </p:sp>
      <p:sp>
        <p:nvSpPr>
          <p:cNvPr id="17426" name="Text Box 18"/>
          <p:cNvSpPr txBox="1">
            <a:spLocks noChangeArrowheads="1"/>
          </p:cNvSpPr>
          <p:nvPr/>
        </p:nvSpPr>
        <p:spPr bwMode="auto">
          <a:xfrm>
            <a:off x="10036077" y="1823302"/>
            <a:ext cx="18954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5000"/>
              </a:lnSpc>
              <a:defRPr/>
            </a:pPr>
            <a:r>
              <a:rPr kumimoji="1" lang="en-US" altLang="zh-CN" sz="1800" b="0" dirty="0">
                <a:solidFill>
                  <a:schemeClr val="tx1"/>
                </a:solidFill>
                <a:latin typeface="字魂59号-创粗黑" pitchFamily="2" charset="-122"/>
                <a:ea typeface="字魂59号-创粗黑" pitchFamily="2" charset="-122"/>
              </a:rPr>
              <a:t>3.</a:t>
            </a:r>
            <a:r>
              <a:rPr kumimoji="1" lang="zh-CN" altLang="en-US" sz="1800" b="0" dirty="0">
                <a:solidFill>
                  <a:schemeClr val="tx1"/>
                </a:solidFill>
                <a:latin typeface="字魂59号-创粗黑" pitchFamily="2" charset="-122"/>
                <a:ea typeface="字魂59号-创粗黑" pitchFamily="2" charset="-122"/>
              </a:rPr>
              <a:t>危险性概述</a:t>
            </a:r>
            <a:endParaRPr kumimoji="1" lang="zh-CN" altLang="en-US" sz="1800" b="0" dirty="0">
              <a:solidFill>
                <a:schemeClr val="tx1"/>
              </a:solidFill>
              <a:latin typeface="字魂59号-创粗黑" pitchFamily="2" charset="-122"/>
              <a:ea typeface="字魂59号-创粗黑" pitchFamily="2" charset="-122"/>
            </a:endParaRPr>
          </a:p>
        </p:txBody>
      </p:sp>
      <p:sp>
        <p:nvSpPr>
          <p:cNvPr id="17427" name="Text Box 19"/>
          <p:cNvSpPr txBox="1">
            <a:spLocks noChangeArrowheads="1"/>
          </p:cNvSpPr>
          <p:nvPr/>
        </p:nvSpPr>
        <p:spPr bwMode="auto">
          <a:xfrm>
            <a:off x="5884764" y="2356702"/>
            <a:ext cx="1582738"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5000"/>
              </a:lnSpc>
              <a:defRPr/>
            </a:pPr>
            <a:r>
              <a:rPr kumimoji="1" lang="en-US" altLang="zh-CN" sz="1800" b="0" dirty="0">
                <a:solidFill>
                  <a:schemeClr val="tx1"/>
                </a:solidFill>
                <a:latin typeface="字魂59号-创粗黑" pitchFamily="2" charset="-122"/>
                <a:ea typeface="字魂59号-创粗黑" pitchFamily="2" charset="-122"/>
              </a:rPr>
              <a:t>4.</a:t>
            </a:r>
            <a:r>
              <a:rPr kumimoji="1" lang="zh-CN" altLang="en-US" sz="1800" b="0" dirty="0">
                <a:solidFill>
                  <a:schemeClr val="tx1"/>
                </a:solidFill>
                <a:latin typeface="字魂59号-创粗黑" pitchFamily="2" charset="-122"/>
                <a:ea typeface="字魂59号-创粗黑" pitchFamily="2" charset="-122"/>
              </a:rPr>
              <a:t>急救措施</a:t>
            </a:r>
            <a:endParaRPr kumimoji="1" lang="zh-CN" altLang="en-US" sz="1800" b="0" dirty="0">
              <a:solidFill>
                <a:schemeClr val="tx1"/>
              </a:solidFill>
              <a:latin typeface="字魂59号-创粗黑" pitchFamily="2" charset="-122"/>
              <a:ea typeface="字魂59号-创粗黑" pitchFamily="2" charset="-122"/>
            </a:endParaRPr>
          </a:p>
        </p:txBody>
      </p:sp>
      <p:sp>
        <p:nvSpPr>
          <p:cNvPr id="17428" name="Text Box 20"/>
          <p:cNvSpPr txBox="1">
            <a:spLocks noChangeArrowheads="1"/>
          </p:cNvSpPr>
          <p:nvPr/>
        </p:nvSpPr>
        <p:spPr bwMode="auto">
          <a:xfrm>
            <a:off x="5884764" y="3098064"/>
            <a:ext cx="1654175"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5000"/>
              </a:lnSpc>
              <a:defRPr/>
            </a:pPr>
            <a:r>
              <a:rPr kumimoji="1" lang="en-US" altLang="zh-CN" sz="1800" b="0" dirty="0">
                <a:solidFill>
                  <a:schemeClr val="tx1"/>
                </a:solidFill>
                <a:latin typeface="字魂59号-创粗黑" pitchFamily="2" charset="-122"/>
                <a:ea typeface="字魂59号-创粗黑" pitchFamily="2" charset="-122"/>
              </a:rPr>
              <a:t>5.</a:t>
            </a:r>
            <a:r>
              <a:rPr kumimoji="1" lang="zh-CN" altLang="en-US" sz="1800" b="0" dirty="0">
                <a:solidFill>
                  <a:schemeClr val="tx1"/>
                </a:solidFill>
                <a:latin typeface="字魂59号-创粗黑" pitchFamily="2" charset="-122"/>
                <a:ea typeface="字魂59号-创粗黑" pitchFamily="2" charset="-122"/>
              </a:rPr>
              <a:t>消防措施</a:t>
            </a:r>
            <a:endParaRPr kumimoji="1" lang="zh-CN" altLang="en-US" sz="1800" b="0" dirty="0">
              <a:solidFill>
                <a:schemeClr val="tx1"/>
              </a:solidFill>
              <a:latin typeface="字魂59号-创粗黑" pitchFamily="2" charset="-122"/>
              <a:ea typeface="字魂59号-创粗黑" pitchFamily="2" charset="-122"/>
            </a:endParaRPr>
          </a:p>
        </p:txBody>
      </p:sp>
      <p:sp>
        <p:nvSpPr>
          <p:cNvPr id="17429" name="Text Box 21"/>
          <p:cNvSpPr txBox="1">
            <a:spLocks noChangeArrowheads="1"/>
          </p:cNvSpPr>
          <p:nvPr/>
        </p:nvSpPr>
        <p:spPr bwMode="auto">
          <a:xfrm>
            <a:off x="5091014" y="3883877"/>
            <a:ext cx="2160588" cy="38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5000"/>
              </a:lnSpc>
              <a:defRPr/>
            </a:pPr>
            <a:r>
              <a:rPr kumimoji="1" lang="en-US" altLang="zh-CN" sz="1800" b="0" dirty="0">
                <a:solidFill>
                  <a:schemeClr val="tx1"/>
                </a:solidFill>
                <a:latin typeface="字魂59号-创粗黑" pitchFamily="2" charset="-122"/>
                <a:ea typeface="字魂59号-创粗黑" pitchFamily="2" charset="-122"/>
              </a:rPr>
              <a:t>6.</a:t>
            </a:r>
            <a:r>
              <a:rPr kumimoji="1" lang="zh-CN" altLang="en-US" sz="1800" b="0" dirty="0">
                <a:solidFill>
                  <a:schemeClr val="tx1"/>
                </a:solidFill>
                <a:latin typeface="字魂59号-创粗黑" pitchFamily="2" charset="-122"/>
                <a:ea typeface="字魂59号-创粗黑" pitchFamily="2" charset="-122"/>
              </a:rPr>
              <a:t>泄漏应急处理</a:t>
            </a:r>
            <a:endParaRPr kumimoji="1" lang="zh-CN" altLang="en-US" sz="1800" b="0" dirty="0">
              <a:solidFill>
                <a:schemeClr val="tx1"/>
              </a:solidFill>
              <a:latin typeface="字魂59号-创粗黑" pitchFamily="2" charset="-122"/>
              <a:ea typeface="字魂59号-创粗黑" pitchFamily="2" charset="-122"/>
            </a:endParaRPr>
          </a:p>
        </p:txBody>
      </p:sp>
      <p:sp>
        <p:nvSpPr>
          <p:cNvPr id="17430" name="Text Box 22"/>
          <p:cNvSpPr txBox="1">
            <a:spLocks noChangeArrowheads="1"/>
          </p:cNvSpPr>
          <p:nvPr/>
        </p:nvSpPr>
        <p:spPr bwMode="auto">
          <a:xfrm>
            <a:off x="4846539" y="4588727"/>
            <a:ext cx="262096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5000"/>
              </a:lnSpc>
              <a:defRPr/>
            </a:pPr>
            <a:r>
              <a:rPr kumimoji="1" lang="en-US" altLang="zh-CN" sz="1800" b="0" dirty="0">
                <a:solidFill>
                  <a:schemeClr val="tx1"/>
                </a:solidFill>
                <a:latin typeface="字魂59号-创粗黑" pitchFamily="2" charset="-122"/>
                <a:ea typeface="字魂59号-创粗黑" pitchFamily="2" charset="-122"/>
              </a:rPr>
              <a:t>7.</a:t>
            </a:r>
            <a:r>
              <a:rPr kumimoji="1" lang="zh-CN" altLang="en-US" sz="1800" b="0" dirty="0">
                <a:solidFill>
                  <a:schemeClr val="tx1"/>
                </a:solidFill>
                <a:latin typeface="字魂59号-创粗黑" pitchFamily="2" charset="-122"/>
                <a:ea typeface="字魂59号-创粗黑" pitchFamily="2" charset="-122"/>
              </a:rPr>
              <a:t>操作处置与储存</a:t>
            </a:r>
            <a:endParaRPr kumimoji="1" lang="zh-CN" altLang="en-US" sz="1800" b="0" dirty="0">
              <a:solidFill>
                <a:schemeClr val="tx1"/>
              </a:solidFill>
              <a:latin typeface="字魂59号-创粗黑" pitchFamily="2" charset="-122"/>
              <a:ea typeface="字魂59号-创粗黑" pitchFamily="2" charset="-122"/>
            </a:endParaRPr>
          </a:p>
        </p:txBody>
      </p:sp>
      <p:sp>
        <p:nvSpPr>
          <p:cNvPr id="17431" name="Text Box 23"/>
          <p:cNvSpPr txBox="1">
            <a:spLocks noChangeArrowheads="1"/>
          </p:cNvSpPr>
          <p:nvPr/>
        </p:nvSpPr>
        <p:spPr bwMode="auto">
          <a:xfrm>
            <a:off x="5186264" y="5471377"/>
            <a:ext cx="2497138"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5000"/>
              </a:lnSpc>
              <a:defRPr/>
            </a:pPr>
            <a:r>
              <a:rPr kumimoji="1" lang="en-US" altLang="zh-CN" sz="1800" b="0" dirty="0">
                <a:solidFill>
                  <a:schemeClr val="tx1"/>
                </a:solidFill>
                <a:latin typeface="字魂59号-创粗黑" pitchFamily="2" charset="-122"/>
                <a:ea typeface="字魂59号-创粗黑" pitchFamily="2" charset="-122"/>
              </a:rPr>
              <a:t>8.</a:t>
            </a:r>
            <a:r>
              <a:rPr kumimoji="1" lang="zh-CN" altLang="en-US" sz="1800" b="0" dirty="0">
                <a:solidFill>
                  <a:schemeClr val="tx1"/>
                </a:solidFill>
                <a:latin typeface="字魂59号-创粗黑" pitchFamily="2" charset="-122"/>
                <a:ea typeface="字魂59号-创粗黑" pitchFamily="2" charset="-122"/>
              </a:rPr>
              <a:t>接触控制个体防护</a:t>
            </a:r>
            <a:endParaRPr kumimoji="1" lang="zh-CN" altLang="en-US" sz="1800" b="0" dirty="0">
              <a:solidFill>
                <a:schemeClr val="tx1"/>
              </a:solidFill>
              <a:latin typeface="字魂59号-创粗黑" pitchFamily="2" charset="-122"/>
              <a:ea typeface="字魂59号-创粗黑" pitchFamily="2" charset="-122"/>
            </a:endParaRPr>
          </a:p>
        </p:txBody>
      </p:sp>
      <p:sp>
        <p:nvSpPr>
          <p:cNvPr id="17432" name="Text Box 24"/>
          <p:cNvSpPr txBox="1">
            <a:spLocks noChangeArrowheads="1"/>
          </p:cNvSpPr>
          <p:nvPr/>
        </p:nvSpPr>
        <p:spPr bwMode="auto">
          <a:xfrm>
            <a:off x="6113364" y="6093677"/>
            <a:ext cx="16414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5000"/>
              </a:lnSpc>
              <a:defRPr/>
            </a:pPr>
            <a:r>
              <a:rPr kumimoji="1" lang="en-US" altLang="zh-CN" sz="1800" b="0" dirty="0">
                <a:solidFill>
                  <a:schemeClr val="tx1"/>
                </a:solidFill>
                <a:latin typeface="字魂59号-创粗黑" pitchFamily="2" charset="-122"/>
                <a:ea typeface="字魂59号-创粗黑" pitchFamily="2" charset="-122"/>
              </a:rPr>
              <a:t>9.</a:t>
            </a:r>
            <a:r>
              <a:rPr kumimoji="1" lang="zh-CN" altLang="en-US" sz="1800" b="0" dirty="0">
                <a:solidFill>
                  <a:schemeClr val="tx1"/>
                </a:solidFill>
                <a:latin typeface="字魂59号-创粗黑" pitchFamily="2" charset="-122"/>
                <a:ea typeface="字魂59号-创粗黑" pitchFamily="2" charset="-122"/>
              </a:rPr>
              <a:t>理化特性</a:t>
            </a:r>
            <a:endParaRPr kumimoji="1" lang="zh-CN" altLang="en-US" sz="1800" b="0" dirty="0">
              <a:solidFill>
                <a:schemeClr val="tx1"/>
              </a:solidFill>
              <a:latin typeface="字魂59号-创粗黑" pitchFamily="2" charset="-122"/>
              <a:ea typeface="字魂59号-创粗黑" pitchFamily="2" charset="-122"/>
            </a:endParaRPr>
          </a:p>
        </p:txBody>
      </p:sp>
      <p:sp>
        <p:nvSpPr>
          <p:cNvPr id="17433" name="Text Box 25"/>
          <p:cNvSpPr txBox="1">
            <a:spLocks noChangeArrowheads="1"/>
          </p:cNvSpPr>
          <p:nvPr/>
        </p:nvSpPr>
        <p:spPr bwMode="auto">
          <a:xfrm>
            <a:off x="10325002" y="2182077"/>
            <a:ext cx="1535112" cy="67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1" hangingPunct="1">
              <a:lnSpc>
                <a:spcPct val="105000"/>
              </a:lnSpc>
              <a:defRPr/>
            </a:pPr>
            <a:r>
              <a:rPr kumimoji="1" lang="en-US" altLang="zh-CN" sz="1800" b="0" dirty="0">
                <a:solidFill>
                  <a:schemeClr val="tx1"/>
                </a:solidFill>
                <a:latin typeface="字魂59号-创粗黑" pitchFamily="2" charset="-122"/>
                <a:ea typeface="字魂59号-创粗黑" pitchFamily="2" charset="-122"/>
              </a:rPr>
              <a:t>10.</a:t>
            </a:r>
            <a:r>
              <a:rPr kumimoji="1" lang="zh-CN" altLang="en-US" sz="1800" b="0" dirty="0">
                <a:solidFill>
                  <a:schemeClr val="tx1"/>
                </a:solidFill>
                <a:latin typeface="字魂59号-创粗黑" pitchFamily="2" charset="-122"/>
                <a:ea typeface="字魂59号-创粗黑" pitchFamily="2" charset="-122"/>
              </a:rPr>
              <a:t>稳定性</a:t>
            </a:r>
            <a:endParaRPr kumimoji="1" lang="zh-CN" altLang="en-US" sz="1800" b="0" dirty="0">
              <a:solidFill>
                <a:schemeClr val="tx1"/>
              </a:solidFill>
              <a:latin typeface="字魂59号-创粗黑" pitchFamily="2" charset="-122"/>
              <a:ea typeface="字魂59号-创粗黑" pitchFamily="2" charset="-122"/>
            </a:endParaRPr>
          </a:p>
          <a:p>
            <a:pPr algn="ctr" eaLnBrk="1" hangingPunct="1">
              <a:lnSpc>
                <a:spcPct val="105000"/>
              </a:lnSpc>
              <a:defRPr/>
            </a:pPr>
            <a:r>
              <a:rPr kumimoji="1" lang="zh-CN" altLang="en-US" sz="1800" b="0" dirty="0">
                <a:solidFill>
                  <a:schemeClr val="tx1"/>
                </a:solidFill>
                <a:latin typeface="字魂59号-创粗黑" pitchFamily="2" charset="-122"/>
                <a:ea typeface="字魂59号-创粗黑" pitchFamily="2" charset="-122"/>
              </a:rPr>
              <a:t>和反应活性</a:t>
            </a:r>
            <a:endParaRPr kumimoji="1" lang="zh-CN" altLang="en-US" sz="1800" b="0" dirty="0">
              <a:solidFill>
                <a:schemeClr val="tx1"/>
              </a:solidFill>
              <a:latin typeface="字魂59号-创粗黑" pitchFamily="2" charset="-122"/>
              <a:ea typeface="字魂59号-创粗黑" pitchFamily="2" charset="-122"/>
            </a:endParaRPr>
          </a:p>
        </p:txBody>
      </p:sp>
      <p:sp>
        <p:nvSpPr>
          <p:cNvPr id="17434" name="Text Box 26"/>
          <p:cNvSpPr txBox="1">
            <a:spLocks noChangeArrowheads="1"/>
          </p:cNvSpPr>
          <p:nvPr/>
        </p:nvSpPr>
        <p:spPr bwMode="auto">
          <a:xfrm>
            <a:off x="9967814" y="3047264"/>
            <a:ext cx="203676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5000"/>
              </a:lnSpc>
              <a:defRPr/>
            </a:pPr>
            <a:r>
              <a:rPr kumimoji="1" lang="en-US" altLang="zh-CN" sz="1800" b="0" dirty="0">
                <a:solidFill>
                  <a:schemeClr val="tx1"/>
                </a:solidFill>
                <a:latin typeface="字魂59号-创粗黑" pitchFamily="2" charset="-122"/>
                <a:ea typeface="字魂59号-创粗黑" pitchFamily="2" charset="-122"/>
              </a:rPr>
              <a:t>11.</a:t>
            </a:r>
            <a:r>
              <a:rPr kumimoji="1" lang="zh-CN" altLang="en-US" sz="1800" b="0" dirty="0">
                <a:solidFill>
                  <a:schemeClr val="tx1"/>
                </a:solidFill>
                <a:latin typeface="字魂59号-创粗黑" pitchFamily="2" charset="-122"/>
                <a:ea typeface="字魂59号-创粗黑" pitchFamily="2" charset="-122"/>
              </a:rPr>
              <a:t>毒理学资料</a:t>
            </a:r>
            <a:endParaRPr kumimoji="1" lang="zh-CN" altLang="en-US" sz="1800" b="0" dirty="0">
              <a:solidFill>
                <a:schemeClr val="tx1"/>
              </a:solidFill>
              <a:latin typeface="字魂59号-创粗黑" pitchFamily="2" charset="-122"/>
              <a:ea typeface="字魂59号-创粗黑" pitchFamily="2" charset="-122"/>
            </a:endParaRPr>
          </a:p>
        </p:txBody>
      </p:sp>
      <p:sp>
        <p:nvSpPr>
          <p:cNvPr id="17435" name="Text Box 27"/>
          <p:cNvSpPr txBox="1">
            <a:spLocks noChangeArrowheads="1"/>
          </p:cNvSpPr>
          <p:nvPr/>
        </p:nvSpPr>
        <p:spPr bwMode="auto">
          <a:xfrm>
            <a:off x="9966227" y="3499702"/>
            <a:ext cx="1965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5000"/>
              </a:lnSpc>
              <a:defRPr/>
            </a:pPr>
            <a:r>
              <a:rPr kumimoji="1" lang="en-US" altLang="zh-CN" sz="1800" b="0" dirty="0">
                <a:solidFill>
                  <a:schemeClr val="tx1"/>
                </a:solidFill>
                <a:latin typeface="字魂59号-创粗黑" pitchFamily="2" charset="-122"/>
                <a:ea typeface="字魂59号-创粗黑" pitchFamily="2" charset="-122"/>
              </a:rPr>
              <a:t>12.</a:t>
            </a:r>
            <a:r>
              <a:rPr kumimoji="1" lang="zh-CN" altLang="en-US" sz="1800" b="0" dirty="0">
                <a:solidFill>
                  <a:schemeClr val="tx1"/>
                </a:solidFill>
                <a:latin typeface="字魂59号-创粗黑" pitchFamily="2" charset="-122"/>
                <a:ea typeface="字魂59号-创粗黑" pitchFamily="2" charset="-122"/>
              </a:rPr>
              <a:t>生态学资料</a:t>
            </a:r>
            <a:endParaRPr kumimoji="1" lang="zh-CN" altLang="en-US" sz="1800" b="0" dirty="0">
              <a:solidFill>
                <a:schemeClr val="tx1"/>
              </a:solidFill>
              <a:latin typeface="字魂59号-创粗黑" pitchFamily="2" charset="-122"/>
              <a:ea typeface="字魂59号-创粗黑" pitchFamily="2" charset="-122"/>
            </a:endParaRPr>
          </a:p>
        </p:txBody>
      </p:sp>
      <p:sp>
        <p:nvSpPr>
          <p:cNvPr id="17436" name="Text Box 28"/>
          <p:cNvSpPr txBox="1">
            <a:spLocks noChangeArrowheads="1"/>
          </p:cNvSpPr>
          <p:nvPr/>
        </p:nvSpPr>
        <p:spPr bwMode="auto">
          <a:xfrm>
            <a:off x="10036077" y="4317264"/>
            <a:ext cx="1752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5000"/>
              </a:lnSpc>
              <a:defRPr/>
            </a:pPr>
            <a:r>
              <a:rPr kumimoji="1" lang="en-US" altLang="zh-CN" sz="1800" b="0" dirty="0">
                <a:solidFill>
                  <a:schemeClr val="tx1"/>
                </a:solidFill>
                <a:latin typeface="字魂59号-创粗黑" pitchFamily="2" charset="-122"/>
                <a:ea typeface="字魂59号-创粗黑" pitchFamily="2" charset="-122"/>
              </a:rPr>
              <a:t>13.</a:t>
            </a:r>
            <a:r>
              <a:rPr kumimoji="1" lang="zh-CN" altLang="en-US" sz="1800" b="0" dirty="0">
                <a:solidFill>
                  <a:schemeClr val="tx1"/>
                </a:solidFill>
                <a:latin typeface="字魂59号-创粗黑" pitchFamily="2" charset="-122"/>
                <a:ea typeface="字魂59号-创粗黑" pitchFamily="2" charset="-122"/>
              </a:rPr>
              <a:t>废弃处置</a:t>
            </a:r>
            <a:endParaRPr kumimoji="1" lang="zh-CN" altLang="en-US" sz="1800" b="0" dirty="0">
              <a:solidFill>
                <a:schemeClr val="tx1"/>
              </a:solidFill>
              <a:latin typeface="字魂59号-创粗黑" pitchFamily="2" charset="-122"/>
              <a:ea typeface="字魂59号-创粗黑" pitchFamily="2" charset="-122"/>
            </a:endParaRPr>
          </a:p>
        </p:txBody>
      </p:sp>
      <p:sp>
        <p:nvSpPr>
          <p:cNvPr id="17437" name="Text Box 29"/>
          <p:cNvSpPr txBox="1">
            <a:spLocks noChangeArrowheads="1"/>
          </p:cNvSpPr>
          <p:nvPr/>
        </p:nvSpPr>
        <p:spPr bwMode="auto">
          <a:xfrm>
            <a:off x="10105927" y="5314214"/>
            <a:ext cx="18256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5000"/>
              </a:lnSpc>
              <a:defRPr/>
            </a:pPr>
            <a:r>
              <a:rPr kumimoji="1" lang="en-US" altLang="zh-CN" sz="1800" b="0" dirty="0">
                <a:solidFill>
                  <a:schemeClr val="tx1"/>
                </a:solidFill>
                <a:latin typeface="字魂59号-创粗黑" pitchFamily="2" charset="-122"/>
                <a:ea typeface="字魂59号-创粗黑" pitchFamily="2" charset="-122"/>
              </a:rPr>
              <a:t>14.</a:t>
            </a:r>
            <a:r>
              <a:rPr kumimoji="1" lang="zh-CN" altLang="en-US" sz="1800" b="0" dirty="0">
                <a:solidFill>
                  <a:schemeClr val="tx1"/>
                </a:solidFill>
                <a:latin typeface="字魂59号-创粗黑" pitchFamily="2" charset="-122"/>
                <a:ea typeface="字魂59号-创粗黑" pitchFamily="2" charset="-122"/>
              </a:rPr>
              <a:t>运输信息</a:t>
            </a:r>
            <a:endParaRPr kumimoji="1" lang="zh-CN" altLang="en-US" sz="1800" b="0" dirty="0">
              <a:solidFill>
                <a:schemeClr val="tx1"/>
              </a:solidFill>
              <a:latin typeface="字魂59号-创粗黑" pitchFamily="2" charset="-122"/>
              <a:ea typeface="字魂59号-创粗黑" pitchFamily="2" charset="-122"/>
            </a:endParaRPr>
          </a:p>
        </p:txBody>
      </p:sp>
      <p:sp>
        <p:nvSpPr>
          <p:cNvPr id="17438" name="Text Box 30"/>
          <p:cNvSpPr txBox="1">
            <a:spLocks noChangeArrowheads="1"/>
          </p:cNvSpPr>
          <p:nvPr/>
        </p:nvSpPr>
        <p:spPr bwMode="auto">
          <a:xfrm>
            <a:off x="9944002" y="5865077"/>
            <a:ext cx="18446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5000"/>
              </a:lnSpc>
              <a:defRPr/>
            </a:pPr>
            <a:r>
              <a:rPr kumimoji="1" lang="en-US" altLang="zh-CN" sz="1800" b="0" dirty="0">
                <a:solidFill>
                  <a:schemeClr val="tx1"/>
                </a:solidFill>
                <a:latin typeface="字魂59号-创粗黑" pitchFamily="2" charset="-122"/>
                <a:ea typeface="字魂59号-创粗黑" pitchFamily="2" charset="-122"/>
              </a:rPr>
              <a:t>15.</a:t>
            </a:r>
            <a:r>
              <a:rPr kumimoji="1" lang="zh-CN" altLang="en-US" sz="1800" b="0" dirty="0">
                <a:solidFill>
                  <a:schemeClr val="tx1"/>
                </a:solidFill>
                <a:latin typeface="字魂59号-创粗黑" pitchFamily="2" charset="-122"/>
                <a:ea typeface="字魂59号-创粗黑" pitchFamily="2" charset="-122"/>
              </a:rPr>
              <a:t>法规信息</a:t>
            </a:r>
            <a:endParaRPr kumimoji="1" lang="zh-CN" altLang="en-US" sz="1800" b="0" dirty="0">
              <a:solidFill>
                <a:schemeClr val="tx1"/>
              </a:solidFill>
              <a:latin typeface="字魂59号-创粗黑" pitchFamily="2" charset="-122"/>
              <a:ea typeface="字魂59号-创粗黑" pitchFamily="2" charset="-122"/>
            </a:endParaRPr>
          </a:p>
        </p:txBody>
      </p:sp>
      <p:sp>
        <p:nvSpPr>
          <p:cNvPr id="17439" name="Text Box 31"/>
          <p:cNvSpPr txBox="1">
            <a:spLocks noChangeArrowheads="1"/>
          </p:cNvSpPr>
          <p:nvPr/>
        </p:nvSpPr>
        <p:spPr bwMode="auto">
          <a:xfrm>
            <a:off x="7942164" y="5636477"/>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1" hangingPunct="1">
              <a:lnSpc>
                <a:spcPct val="105000"/>
              </a:lnSpc>
              <a:defRPr/>
            </a:pPr>
            <a:r>
              <a:rPr kumimoji="1" lang="en-US" altLang="zh-CN" sz="1800" b="0" dirty="0">
                <a:solidFill>
                  <a:schemeClr val="tx1"/>
                </a:solidFill>
                <a:latin typeface="字魂59号-创粗黑" pitchFamily="2" charset="-122"/>
                <a:ea typeface="字魂59号-创粗黑" pitchFamily="2" charset="-122"/>
              </a:rPr>
              <a:t>16.</a:t>
            </a:r>
            <a:r>
              <a:rPr kumimoji="1" lang="zh-CN" altLang="en-US" sz="1800" b="0" dirty="0">
                <a:solidFill>
                  <a:schemeClr val="tx1"/>
                </a:solidFill>
                <a:latin typeface="字魂59号-创粗黑" pitchFamily="2" charset="-122"/>
                <a:ea typeface="字魂59号-创粗黑" pitchFamily="2" charset="-122"/>
              </a:rPr>
              <a:t>其他信息</a:t>
            </a:r>
            <a:endParaRPr kumimoji="1" lang="zh-CN" altLang="en-US" sz="1800" b="0" dirty="0">
              <a:solidFill>
                <a:schemeClr val="tx1"/>
              </a:solidFill>
              <a:latin typeface="字魂59号-创粗黑" pitchFamily="2" charset="-122"/>
              <a:ea typeface="字魂59号-创粗黑" pitchFamily="2" charset="-122"/>
            </a:endParaRPr>
          </a:p>
        </p:txBody>
      </p:sp>
      <p:sp>
        <p:nvSpPr>
          <p:cNvPr id="19480" name="Line 32"/>
          <p:cNvSpPr>
            <a:spLocks noChangeShapeType="1"/>
          </p:cNvSpPr>
          <p:nvPr/>
        </p:nvSpPr>
        <p:spPr bwMode="auto">
          <a:xfrm>
            <a:off x="8872439" y="4712552"/>
            <a:ext cx="0" cy="865187"/>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dirty="0">
              <a:latin typeface="字魂59号-创粗黑" pitchFamily="2" charset="-122"/>
              <a:ea typeface="字魂59号-创粗黑" pitchFamily="2" charset="-122"/>
            </a:endParaRPr>
          </a:p>
        </p:txBody>
      </p:sp>
      <p:sp>
        <p:nvSpPr>
          <p:cNvPr id="19481" name="Line 33"/>
          <p:cNvSpPr>
            <a:spLocks noChangeShapeType="1"/>
          </p:cNvSpPr>
          <p:nvPr/>
        </p:nvSpPr>
        <p:spPr bwMode="auto">
          <a:xfrm>
            <a:off x="9008964" y="4647464"/>
            <a:ext cx="935038" cy="1336675"/>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dirty="0">
              <a:latin typeface="字魂59号-创粗黑" pitchFamily="2" charset="-122"/>
              <a:ea typeface="字魂59号-创粗黑" pitchFamily="2" charset="-122"/>
            </a:endParaRPr>
          </a:p>
        </p:txBody>
      </p:sp>
      <p:sp>
        <p:nvSpPr>
          <p:cNvPr id="19482" name="Line 34"/>
          <p:cNvSpPr>
            <a:spLocks noChangeShapeType="1"/>
          </p:cNvSpPr>
          <p:nvPr/>
        </p:nvSpPr>
        <p:spPr bwMode="auto">
          <a:xfrm flipH="1">
            <a:off x="7734202" y="4647464"/>
            <a:ext cx="1000125" cy="1565275"/>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dirty="0">
              <a:latin typeface="字魂59号-创粗黑" pitchFamily="2" charset="-122"/>
              <a:ea typeface="字魂59号-创粗黑" pitchFamily="2" charset="-122"/>
            </a:endParaRPr>
          </a:p>
        </p:txBody>
      </p:sp>
      <p:sp>
        <p:nvSpPr>
          <p:cNvPr id="19483" name="Line 35"/>
          <p:cNvSpPr>
            <a:spLocks noChangeShapeType="1"/>
          </p:cNvSpPr>
          <p:nvPr/>
        </p:nvSpPr>
        <p:spPr bwMode="auto">
          <a:xfrm>
            <a:off x="9145489" y="4579202"/>
            <a:ext cx="957263" cy="931862"/>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dirty="0">
              <a:latin typeface="字魂59号-创粗黑" pitchFamily="2" charset="-122"/>
              <a:ea typeface="字魂59号-创粗黑" pitchFamily="2" charset="-122"/>
            </a:endParaRPr>
          </a:p>
        </p:txBody>
      </p:sp>
      <p:sp>
        <p:nvSpPr>
          <p:cNvPr id="19484" name="Line 36"/>
          <p:cNvSpPr>
            <a:spLocks noChangeShapeType="1"/>
          </p:cNvSpPr>
          <p:nvPr/>
        </p:nvSpPr>
        <p:spPr bwMode="auto">
          <a:xfrm flipH="1">
            <a:off x="7572277" y="4514114"/>
            <a:ext cx="1093787" cy="1128713"/>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dirty="0">
              <a:latin typeface="字魂59号-创粗黑" pitchFamily="2" charset="-122"/>
              <a:ea typeface="字魂59号-创粗黑" pitchFamily="2" charset="-122"/>
            </a:endParaRPr>
          </a:p>
        </p:txBody>
      </p:sp>
      <p:sp>
        <p:nvSpPr>
          <p:cNvPr id="19485" name="Line 37"/>
          <p:cNvSpPr>
            <a:spLocks noChangeShapeType="1"/>
          </p:cNvSpPr>
          <p:nvPr/>
        </p:nvSpPr>
        <p:spPr bwMode="auto">
          <a:xfrm flipH="1">
            <a:off x="7502427" y="4447439"/>
            <a:ext cx="615950" cy="331788"/>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dirty="0">
              <a:latin typeface="字魂59号-创粗黑" pitchFamily="2" charset="-122"/>
              <a:ea typeface="字魂59号-创粗黑" pitchFamily="2" charset="-122"/>
            </a:endParaRPr>
          </a:p>
        </p:txBody>
      </p:sp>
      <p:sp>
        <p:nvSpPr>
          <p:cNvPr id="19486" name="Line 38"/>
          <p:cNvSpPr>
            <a:spLocks noChangeShapeType="1"/>
          </p:cNvSpPr>
          <p:nvPr/>
        </p:nvSpPr>
        <p:spPr bwMode="auto">
          <a:xfrm flipH="1">
            <a:off x="7581802" y="4079139"/>
            <a:ext cx="273050" cy="0"/>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dirty="0">
              <a:latin typeface="字魂59号-创粗黑" pitchFamily="2" charset="-122"/>
              <a:ea typeface="字魂59号-创粗黑" pitchFamily="2" charset="-122"/>
            </a:endParaRPr>
          </a:p>
        </p:txBody>
      </p:sp>
      <p:sp>
        <p:nvSpPr>
          <p:cNvPr id="19487" name="Line 39"/>
          <p:cNvSpPr>
            <a:spLocks noChangeShapeType="1"/>
          </p:cNvSpPr>
          <p:nvPr/>
        </p:nvSpPr>
        <p:spPr bwMode="auto">
          <a:xfrm>
            <a:off x="9693177" y="4380764"/>
            <a:ext cx="341312" cy="133350"/>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dirty="0">
              <a:latin typeface="字魂59号-创粗黑" pitchFamily="2" charset="-122"/>
              <a:ea typeface="字魂59号-创粗黑" pitchFamily="2" charset="-122"/>
            </a:endParaRPr>
          </a:p>
        </p:txBody>
      </p:sp>
      <p:sp>
        <p:nvSpPr>
          <p:cNvPr id="19488" name="Line 40"/>
          <p:cNvSpPr>
            <a:spLocks noChangeShapeType="1"/>
          </p:cNvSpPr>
          <p:nvPr/>
        </p:nvSpPr>
        <p:spPr bwMode="auto">
          <a:xfrm flipV="1">
            <a:off x="9563002" y="3782277"/>
            <a:ext cx="471487" cy="144462"/>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dirty="0">
              <a:latin typeface="字魂59号-创粗黑" pitchFamily="2" charset="-122"/>
              <a:ea typeface="字魂59号-创粗黑" pitchFamily="2" charset="-122"/>
            </a:endParaRPr>
          </a:p>
        </p:txBody>
      </p:sp>
      <p:sp>
        <p:nvSpPr>
          <p:cNvPr id="19489" name="Line 41"/>
          <p:cNvSpPr>
            <a:spLocks noChangeShapeType="1"/>
          </p:cNvSpPr>
          <p:nvPr/>
        </p:nvSpPr>
        <p:spPr bwMode="auto">
          <a:xfrm>
            <a:off x="7572277" y="3317139"/>
            <a:ext cx="390525" cy="304800"/>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dirty="0">
              <a:latin typeface="字魂59号-创粗黑" pitchFamily="2" charset="-122"/>
              <a:ea typeface="字魂59号-创粗黑" pitchFamily="2" charset="-122"/>
            </a:endParaRPr>
          </a:p>
        </p:txBody>
      </p:sp>
      <p:sp>
        <p:nvSpPr>
          <p:cNvPr id="19490" name="Line 42"/>
          <p:cNvSpPr>
            <a:spLocks noChangeShapeType="1"/>
          </p:cNvSpPr>
          <p:nvPr/>
        </p:nvSpPr>
        <p:spPr bwMode="auto">
          <a:xfrm flipH="1">
            <a:off x="9486802" y="3334602"/>
            <a:ext cx="573087" cy="363537"/>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dirty="0">
              <a:latin typeface="字魂59号-创粗黑" pitchFamily="2" charset="-122"/>
              <a:ea typeface="字魂59号-创粗黑" pitchFamily="2" charset="-122"/>
            </a:endParaRPr>
          </a:p>
        </p:txBody>
      </p:sp>
      <p:sp>
        <p:nvSpPr>
          <p:cNvPr id="19491" name="Line 43"/>
          <p:cNvSpPr>
            <a:spLocks noChangeShapeType="1"/>
          </p:cNvSpPr>
          <p:nvPr/>
        </p:nvSpPr>
        <p:spPr bwMode="auto">
          <a:xfrm flipH="1">
            <a:off x="9196289" y="2686902"/>
            <a:ext cx="1150938" cy="936625"/>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dirty="0">
              <a:latin typeface="字魂59号-创粗黑" pitchFamily="2" charset="-122"/>
              <a:ea typeface="字魂59号-创粗黑" pitchFamily="2" charset="-122"/>
            </a:endParaRPr>
          </a:p>
        </p:txBody>
      </p:sp>
      <p:sp>
        <p:nvSpPr>
          <p:cNvPr id="19492" name="Line 44"/>
          <p:cNvSpPr>
            <a:spLocks noChangeShapeType="1"/>
          </p:cNvSpPr>
          <p:nvPr/>
        </p:nvSpPr>
        <p:spPr bwMode="auto">
          <a:xfrm>
            <a:off x="7251602" y="2615464"/>
            <a:ext cx="863600" cy="854075"/>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dirty="0">
              <a:latin typeface="字魂59号-创粗黑" pitchFamily="2" charset="-122"/>
              <a:ea typeface="字魂59号-创粗黑" pitchFamily="2" charset="-122"/>
            </a:endParaRPr>
          </a:p>
        </p:txBody>
      </p:sp>
      <p:sp>
        <p:nvSpPr>
          <p:cNvPr id="19493" name="Line 45"/>
          <p:cNvSpPr>
            <a:spLocks noChangeShapeType="1"/>
          </p:cNvSpPr>
          <p:nvPr/>
        </p:nvSpPr>
        <p:spPr bwMode="auto">
          <a:xfrm>
            <a:off x="7251602" y="2039202"/>
            <a:ext cx="1092200" cy="1354137"/>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dirty="0">
              <a:latin typeface="字魂59号-创粗黑" pitchFamily="2" charset="-122"/>
              <a:ea typeface="字魂59号-创粗黑" pitchFamily="2" charset="-122"/>
            </a:endParaRPr>
          </a:p>
        </p:txBody>
      </p:sp>
      <p:sp>
        <p:nvSpPr>
          <p:cNvPr id="19494" name="Line 46"/>
          <p:cNvSpPr>
            <a:spLocks noChangeShapeType="1"/>
          </p:cNvSpPr>
          <p:nvPr/>
        </p:nvSpPr>
        <p:spPr bwMode="auto">
          <a:xfrm flipH="1">
            <a:off x="9182002" y="2182077"/>
            <a:ext cx="1022350" cy="1287462"/>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dirty="0">
              <a:latin typeface="字魂59号-创粗黑" pitchFamily="2" charset="-122"/>
              <a:ea typeface="字魂59号-创粗黑" pitchFamily="2" charset="-122"/>
            </a:endParaRPr>
          </a:p>
        </p:txBody>
      </p:sp>
      <p:sp>
        <p:nvSpPr>
          <p:cNvPr id="19495" name="Line 47"/>
          <p:cNvSpPr>
            <a:spLocks noChangeShapeType="1"/>
          </p:cNvSpPr>
          <p:nvPr/>
        </p:nvSpPr>
        <p:spPr bwMode="auto">
          <a:xfrm>
            <a:off x="8801002" y="3088539"/>
            <a:ext cx="0" cy="341313"/>
          </a:xfrm>
          <a:prstGeom prst="line">
            <a:avLst/>
          </a:prstGeom>
          <a:noFill/>
          <a:ln w="19050">
            <a:solidFill>
              <a:srgbClr val="993300"/>
            </a:solidFill>
            <a:round/>
          </a:ln>
          <a:extLst>
            <a:ext uri="{909E8E84-426E-40DD-AFC4-6F175D3DCCD1}">
              <a14:hiddenFill xmlns:a14="http://schemas.microsoft.com/office/drawing/2010/main">
                <a:noFill/>
              </a14:hiddenFill>
            </a:ext>
          </a:extLst>
        </p:spPr>
        <p:txBody>
          <a:bodyPr wrap="none" anchor="ctr"/>
          <a:lstStyle/>
          <a:p>
            <a:endParaRPr lang="zh-CN" altLang="en-US" dirty="0">
              <a:latin typeface="字魂59号-创粗黑" pitchFamily="2" charset="-122"/>
              <a:ea typeface="字魂59号-创粗黑" pitchFamily="2" charset="-122"/>
            </a:endParaRPr>
          </a:p>
        </p:txBody>
      </p:sp>
      <p:sp>
        <p:nvSpPr>
          <p:cNvPr id="17456" name="Text Box 48"/>
          <p:cNvSpPr txBox="1">
            <a:spLocks noChangeArrowheads="1"/>
          </p:cNvSpPr>
          <p:nvPr/>
        </p:nvSpPr>
        <p:spPr bwMode="auto">
          <a:xfrm>
            <a:off x="8094564" y="3744177"/>
            <a:ext cx="914400" cy="304800"/>
          </a:xfrm>
          <a:prstGeom prst="rect">
            <a:avLst/>
          </a:prstGeom>
          <a:solidFill>
            <a:srgbClr val="FFFFFF"/>
          </a:solidFill>
          <a:ln>
            <a:noFill/>
          </a:ln>
          <a:effectLst/>
          <a:extLst>
            <a:ext uri="{91240B29-F687-4F45-9708-019B960494DF}">
              <a14:hiddenLine xmlns:a14="http://schemas.microsoft.com/office/drawing/2010/main" w="38100">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1" hangingPunct="1">
              <a:defRPr/>
            </a:pPr>
            <a:r>
              <a:rPr kumimoji="1" lang="en-US" altLang="zh-CN" b="0" dirty="0">
                <a:solidFill>
                  <a:srgbClr val="FF0000"/>
                </a:solidFill>
                <a:effectLst>
                  <a:outerShdw blurRad="38100" dist="38100" dir="2700000" algn="tl">
                    <a:srgbClr val="C0C0C0"/>
                  </a:outerShdw>
                </a:effectLst>
                <a:latin typeface="字魂59号-创粗黑" pitchFamily="2" charset="-122"/>
                <a:ea typeface="字魂59号-创粗黑" pitchFamily="2" charset="-122"/>
              </a:rPr>
              <a:t>CSDS</a:t>
            </a:r>
            <a:endParaRPr kumimoji="1" lang="en-US" altLang="zh-CN" b="0" dirty="0">
              <a:solidFill>
                <a:srgbClr val="FF0000"/>
              </a:solidFill>
              <a:effectLst>
                <a:outerShdw blurRad="38100" dist="38100" dir="2700000" algn="tl">
                  <a:srgbClr val="C0C0C0"/>
                </a:outerShdw>
              </a:effectLst>
              <a:latin typeface="字魂59号-创粗黑" pitchFamily="2" charset="-122"/>
              <a:ea typeface="字魂59号-创粗黑" pitchFamily="2" charset="-122"/>
            </a:endParaRPr>
          </a:p>
        </p:txBody>
      </p:sp>
      <p:sp>
        <p:nvSpPr>
          <p:cNvPr id="19497" name="Rectangle 49"/>
          <p:cNvSpPr>
            <a:spLocks noChangeArrowheads="1"/>
          </p:cNvSpPr>
          <p:nvPr/>
        </p:nvSpPr>
        <p:spPr bwMode="auto">
          <a:xfrm>
            <a:off x="4026694" y="1196752"/>
            <a:ext cx="9144000" cy="581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99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lnSpc>
                <a:spcPct val="120000"/>
              </a:lnSpc>
              <a:spcBef>
                <a:spcPct val="0"/>
              </a:spcBef>
              <a:spcAft>
                <a:spcPct val="0"/>
              </a:spcAft>
            </a:pPr>
            <a:r>
              <a:rPr lang="zh-CN" altLang="en-US" sz="2800" dirty="0">
                <a:solidFill>
                  <a:srgbClr val="D5352D"/>
                </a:solidFill>
                <a:ea typeface="字魂59号-创粗黑" pitchFamily="2" charset="-122"/>
              </a:rPr>
              <a:t>化学品安全技术说明书内容介绍</a:t>
            </a:r>
            <a:endParaRPr lang="zh-CN" altLang="en-US" sz="2800" dirty="0">
              <a:solidFill>
                <a:srgbClr val="D5352D"/>
              </a:solidFill>
              <a:ea typeface="字魂59号-创粗黑" pitchFamily="2" charset="-122"/>
            </a:endParaRPr>
          </a:p>
        </p:txBody>
      </p:sp>
      <p:sp>
        <p:nvSpPr>
          <p:cNvPr id="43" name="Rectangle 9"/>
          <p:cNvSpPr>
            <a:spLocks noChangeArrowheads="1"/>
          </p:cNvSpPr>
          <p:nvPr/>
        </p:nvSpPr>
        <p:spPr bwMode="auto">
          <a:xfrm>
            <a:off x="3758406" y="188640"/>
            <a:ext cx="4840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dirty="0">
                <a:solidFill>
                  <a:schemeClr val="bg1"/>
                </a:solidFill>
                <a:ea typeface="字魂59号-创粗黑" pitchFamily="2" charset="-122"/>
              </a:rPr>
              <a:t>术语及常识</a:t>
            </a:r>
            <a:r>
              <a:rPr lang="zh-CN" altLang="en-US" sz="3600" dirty="0">
                <a:solidFill>
                  <a:schemeClr val="bg1"/>
                </a:solidFill>
                <a:ea typeface="字魂59号-创粗黑" pitchFamily="2" charset="-122"/>
              </a:rPr>
              <a:t>（续）</a:t>
            </a:r>
            <a:endParaRPr lang="zh-CN" altLang="en-US" sz="3600" dirty="0">
              <a:solidFill>
                <a:schemeClr val="bg1"/>
              </a:solidFill>
              <a:ea typeface="字魂59号-创粗黑" pitchFamily="2" charset="-122"/>
            </a:endParaRPr>
          </a:p>
        </p:txBody>
      </p:sp>
      <p:pic>
        <p:nvPicPr>
          <p:cNvPr id="3" name="图片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26456" y="1596041"/>
            <a:ext cx="3534867" cy="42930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arn(inVertical)">
                                      <p:cBhvr>
                                        <p:cTn id="7" dur="500"/>
                                        <p:tgtEl>
                                          <p:spTgt spid="1945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459"/>
                                        </p:tgtEl>
                                        <p:attrNameLst>
                                          <p:attrName>style.visibility</p:attrName>
                                        </p:attrNameLst>
                                      </p:cBhvr>
                                      <p:to>
                                        <p:strVal val="visible"/>
                                      </p:to>
                                    </p:set>
                                    <p:animEffect transition="in" filter="barn(inVertical)">
                                      <p:cBhvr>
                                        <p:cTn id="10" dur="500"/>
                                        <p:tgtEl>
                                          <p:spTgt spid="194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460"/>
                                        </p:tgtEl>
                                        <p:attrNameLst>
                                          <p:attrName>style.visibility</p:attrName>
                                        </p:attrNameLst>
                                      </p:cBhvr>
                                      <p:to>
                                        <p:strVal val="visible"/>
                                      </p:to>
                                    </p:set>
                                    <p:animEffect transition="in" filter="barn(inVertical)">
                                      <p:cBhvr>
                                        <p:cTn id="13" dur="500"/>
                                        <p:tgtEl>
                                          <p:spTgt spid="1946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461"/>
                                        </p:tgtEl>
                                        <p:attrNameLst>
                                          <p:attrName>style.visibility</p:attrName>
                                        </p:attrNameLst>
                                      </p:cBhvr>
                                      <p:to>
                                        <p:strVal val="visible"/>
                                      </p:to>
                                    </p:set>
                                    <p:animEffect transition="in" filter="barn(inVertical)">
                                      <p:cBhvr>
                                        <p:cTn id="16" dur="500"/>
                                        <p:tgtEl>
                                          <p:spTgt spid="1946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9462"/>
                                        </p:tgtEl>
                                        <p:attrNameLst>
                                          <p:attrName>style.visibility</p:attrName>
                                        </p:attrNameLst>
                                      </p:cBhvr>
                                      <p:to>
                                        <p:strVal val="visible"/>
                                      </p:to>
                                    </p:set>
                                    <p:animEffect transition="in" filter="barn(inVertical)">
                                      <p:cBhvr>
                                        <p:cTn id="19" dur="500"/>
                                        <p:tgtEl>
                                          <p:spTgt spid="19462"/>
                                        </p:tgtEl>
                                      </p:cBhvr>
                                    </p:animEffect>
                                  </p:childTnLst>
                                </p:cTn>
                              </p:par>
                              <p:par>
                                <p:cTn id="20" presetID="16" presetClass="entr" presetSubtype="21" fill="hold" grpId="0" nodeType="withEffect" nodePh="1">
                                  <p:stCondLst>
                                    <p:cond delay="0"/>
                                  </p:stCondLst>
                                  <p:endCondLst>
                                    <p:cond evt="begin" delay="0">
                                      <p:tn val="20"/>
                                    </p:cond>
                                  </p:endCondLst>
                                  <p:childTnLst>
                                    <p:set>
                                      <p:cBhvr>
                                        <p:cTn id="21" dur="1" fill="hold">
                                          <p:stCondLst>
                                            <p:cond delay="0"/>
                                          </p:stCondLst>
                                        </p:cTn>
                                        <p:tgtEl>
                                          <p:spTgt spid="17423"/>
                                        </p:tgtEl>
                                        <p:attrNameLst>
                                          <p:attrName>style.visibility</p:attrName>
                                        </p:attrNameLst>
                                      </p:cBhvr>
                                      <p:to>
                                        <p:strVal val="visible"/>
                                      </p:to>
                                    </p:set>
                                    <p:animEffect transition="in" filter="barn(inVertical)">
                                      <p:cBhvr>
                                        <p:cTn id="22" dur="500"/>
                                        <p:tgtEl>
                                          <p:spTgt spid="174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424"/>
                                        </p:tgtEl>
                                        <p:attrNameLst>
                                          <p:attrName>style.visibility</p:attrName>
                                        </p:attrNameLst>
                                      </p:cBhvr>
                                      <p:to>
                                        <p:strVal val="visible"/>
                                      </p:to>
                                    </p:set>
                                    <p:animEffect transition="in" filter="barn(inVertical)">
                                      <p:cBhvr>
                                        <p:cTn id="25" dur="500"/>
                                        <p:tgtEl>
                                          <p:spTgt spid="1742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425"/>
                                        </p:tgtEl>
                                        <p:attrNameLst>
                                          <p:attrName>style.visibility</p:attrName>
                                        </p:attrNameLst>
                                      </p:cBhvr>
                                      <p:to>
                                        <p:strVal val="visible"/>
                                      </p:to>
                                    </p:set>
                                    <p:animEffect transition="in" filter="barn(inVertical)">
                                      <p:cBhvr>
                                        <p:cTn id="28" dur="500"/>
                                        <p:tgtEl>
                                          <p:spTgt spid="1742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426"/>
                                        </p:tgtEl>
                                        <p:attrNameLst>
                                          <p:attrName>style.visibility</p:attrName>
                                        </p:attrNameLst>
                                      </p:cBhvr>
                                      <p:to>
                                        <p:strVal val="visible"/>
                                      </p:to>
                                    </p:set>
                                    <p:animEffect transition="in" filter="barn(inVertical)">
                                      <p:cBhvr>
                                        <p:cTn id="31" dur="500"/>
                                        <p:tgtEl>
                                          <p:spTgt spid="1742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427"/>
                                        </p:tgtEl>
                                        <p:attrNameLst>
                                          <p:attrName>style.visibility</p:attrName>
                                        </p:attrNameLst>
                                      </p:cBhvr>
                                      <p:to>
                                        <p:strVal val="visible"/>
                                      </p:to>
                                    </p:set>
                                    <p:animEffect transition="in" filter="barn(inVertical)">
                                      <p:cBhvr>
                                        <p:cTn id="34" dur="500"/>
                                        <p:tgtEl>
                                          <p:spTgt spid="1742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428"/>
                                        </p:tgtEl>
                                        <p:attrNameLst>
                                          <p:attrName>style.visibility</p:attrName>
                                        </p:attrNameLst>
                                      </p:cBhvr>
                                      <p:to>
                                        <p:strVal val="visible"/>
                                      </p:to>
                                    </p:set>
                                    <p:animEffect transition="in" filter="barn(inVertical)">
                                      <p:cBhvr>
                                        <p:cTn id="37" dur="500"/>
                                        <p:tgtEl>
                                          <p:spTgt spid="1742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429"/>
                                        </p:tgtEl>
                                        <p:attrNameLst>
                                          <p:attrName>style.visibility</p:attrName>
                                        </p:attrNameLst>
                                      </p:cBhvr>
                                      <p:to>
                                        <p:strVal val="visible"/>
                                      </p:to>
                                    </p:set>
                                    <p:animEffect transition="in" filter="barn(inVertical)">
                                      <p:cBhvr>
                                        <p:cTn id="40" dur="500"/>
                                        <p:tgtEl>
                                          <p:spTgt spid="1742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430"/>
                                        </p:tgtEl>
                                        <p:attrNameLst>
                                          <p:attrName>style.visibility</p:attrName>
                                        </p:attrNameLst>
                                      </p:cBhvr>
                                      <p:to>
                                        <p:strVal val="visible"/>
                                      </p:to>
                                    </p:set>
                                    <p:animEffect transition="in" filter="barn(inVertical)">
                                      <p:cBhvr>
                                        <p:cTn id="43" dur="500"/>
                                        <p:tgtEl>
                                          <p:spTgt spid="1743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431"/>
                                        </p:tgtEl>
                                        <p:attrNameLst>
                                          <p:attrName>style.visibility</p:attrName>
                                        </p:attrNameLst>
                                      </p:cBhvr>
                                      <p:to>
                                        <p:strVal val="visible"/>
                                      </p:to>
                                    </p:set>
                                    <p:animEffect transition="in" filter="barn(inVertical)">
                                      <p:cBhvr>
                                        <p:cTn id="46" dur="500"/>
                                        <p:tgtEl>
                                          <p:spTgt spid="1743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7432"/>
                                        </p:tgtEl>
                                        <p:attrNameLst>
                                          <p:attrName>style.visibility</p:attrName>
                                        </p:attrNameLst>
                                      </p:cBhvr>
                                      <p:to>
                                        <p:strVal val="visible"/>
                                      </p:to>
                                    </p:set>
                                    <p:animEffect transition="in" filter="barn(inVertical)">
                                      <p:cBhvr>
                                        <p:cTn id="49" dur="500"/>
                                        <p:tgtEl>
                                          <p:spTgt spid="17432"/>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7433"/>
                                        </p:tgtEl>
                                        <p:attrNameLst>
                                          <p:attrName>style.visibility</p:attrName>
                                        </p:attrNameLst>
                                      </p:cBhvr>
                                      <p:to>
                                        <p:strVal val="visible"/>
                                      </p:to>
                                    </p:set>
                                    <p:animEffect transition="in" filter="barn(inVertical)">
                                      <p:cBhvr>
                                        <p:cTn id="52" dur="500"/>
                                        <p:tgtEl>
                                          <p:spTgt spid="1743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7434"/>
                                        </p:tgtEl>
                                        <p:attrNameLst>
                                          <p:attrName>style.visibility</p:attrName>
                                        </p:attrNameLst>
                                      </p:cBhvr>
                                      <p:to>
                                        <p:strVal val="visible"/>
                                      </p:to>
                                    </p:set>
                                    <p:animEffect transition="in" filter="barn(inVertical)">
                                      <p:cBhvr>
                                        <p:cTn id="55" dur="500"/>
                                        <p:tgtEl>
                                          <p:spTgt spid="17434"/>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7435"/>
                                        </p:tgtEl>
                                        <p:attrNameLst>
                                          <p:attrName>style.visibility</p:attrName>
                                        </p:attrNameLst>
                                      </p:cBhvr>
                                      <p:to>
                                        <p:strVal val="visible"/>
                                      </p:to>
                                    </p:set>
                                    <p:animEffect transition="in" filter="barn(inVertical)">
                                      <p:cBhvr>
                                        <p:cTn id="58" dur="500"/>
                                        <p:tgtEl>
                                          <p:spTgt spid="174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7436"/>
                                        </p:tgtEl>
                                        <p:attrNameLst>
                                          <p:attrName>style.visibility</p:attrName>
                                        </p:attrNameLst>
                                      </p:cBhvr>
                                      <p:to>
                                        <p:strVal val="visible"/>
                                      </p:to>
                                    </p:set>
                                    <p:animEffect transition="in" filter="barn(inVertical)">
                                      <p:cBhvr>
                                        <p:cTn id="61" dur="500"/>
                                        <p:tgtEl>
                                          <p:spTgt spid="17436"/>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7437"/>
                                        </p:tgtEl>
                                        <p:attrNameLst>
                                          <p:attrName>style.visibility</p:attrName>
                                        </p:attrNameLst>
                                      </p:cBhvr>
                                      <p:to>
                                        <p:strVal val="visible"/>
                                      </p:to>
                                    </p:set>
                                    <p:animEffect transition="in" filter="barn(inVertical)">
                                      <p:cBhvr>
                                        <p:cTn id="64" dur="500"/>
                                        <p:tgtEl>
                                          <p:spTgt spid="17437"/>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7438"/>
                                        </p:tgtEl>
                                        <p:attrNameLst>
                                          <p:attrName>style.visibility</p:attrName>
                                        </p:attrNameLst>
                                      </p:cBhvr>
                                      <p:to>
                                        <p:strVal val="visible"/>
                                      </p:to>
                                    </p:set>
                                    <p:animEffect transition="in" filter="barn(inVertical)">
                                      <p:cBhvr>
                                        <p:cTn id="67" dur="500"/>
                                        <p:tgtEl>
                                          <p:spTgt spid="17438"/>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7439"/>
                                        </p:tgtEl>
                                        <p:attrNameLst>
                                          <p:attrName>style.visibility</p:attrName>
                                        </p:attrNameLst>
                                      </p:cBhvr>
                                      <p:to>
                                        <p:strVal val="visible"/>
                                      </p:to>
                                    </p:set>
                                    <p:animEffect transition="in" filter="barn(inVertical)">
                                      <p:cBhvr>
                                        <p:cTn id="70" dur="500"/>
                                        <p:tgtEl>
                                          <p:spTgt spid="17439"/>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9480"/>
                                        </p:tgtEl>
                                        <p:attrNameLst>
                                          <p:attrName>style.visibility</p:attrName>
                                        </p:attrNameLst>
                                      </p:cBhvr>
                                      <p:to>
                                        <p:strVal val="visible"/>
                                      </p:to>
                                    </p:set>
                                    <p:animEffect transition="in" filter="barn(inVertical)">
                                      <p:cBhvr>
                                        <p:cTn id="73" dur="500"/>
                                        <p:tgtEl>
                                          <p:spTgt spid="19480"/>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9481"/>
                                        </p:tgtEl>
                                        <p:attrNameLst>
                                          <p:attrName>style.visibility</p:attrName>
                                        </p:attrNameLst>
                                      </p:cBhvr>
                                      <p:to>
                                        <p:strVal val="visible"/>
                                      </p:to>
                                    </p:set>
                                    <p:animEffect transition="in" filter="barn(inVertical)">
                                      <p:cBhvr>
                                        <p:cTn id="76" dur="500"/>
                                        <p:tgtEl>
                                          <p:spTgt spid="19481"/>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9482"/>
                                        </p:tgtEl>
                                        <p:attrNameLst>
                                          <p:attrName>style.visibility</p:attrName>
                                        </p:attrNameLst>
                                      </p:cBhvr>
                                      <p:to>
                                        <p:strVal val="visible"/>
                                      </p:to>
                                    </p:set>
                                    <p:animEffect transition="in" filter="barn(inVertical)">
                                      <p:cBhvr>
                                        <p:cTn id="79" dur="500"/>
                                        <p:tgtEl>
                                          <p:spTgt spid="19482"/>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19483"/>
                                        </p:tgtEl>
                                        <p:attrNameLst>
                                          <p:attrName>style.visibility</p:attrName>
                                        </p:attrNameLst>
                                      </p:cBhvr>
                                      <p:to>
                                        <p:strVal val="visible"/>
                                      </p:to>
                                    </p:set>
                                    <p:animEffect transition="in" filter="barn(inVertical)">
                                      <p:cBhvr>
                                        <p:cTn id="82" dur="500"/>
                                        <p:tgtEl>
                                          <p:spTgt spid="19483"/>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9484"/>
                                        </p:tgtEl>
                                        <p:attrNameLst>
                                          <p:attrName>style.visibility</p:attrName>
                                        </p:attrNameLst>
                                      </p:cBhvr>
                                      <p:to>
                                        <p:strVal val="visible"/>
                                      </p:to>
                                    </p:set>
                                    <p:animEffect transition="in" filter="barn(inVertical)">
                                      <p:cBhvr>
                                        <p:cTn id="85" dur="500"/>
                                        <p:tgtEl>
                                          <p:spTgt spid="19484"/>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19485"/>
                                        </p:tgtEl>
                                        <p:attrNameLst>
                                          <p:attrName>style.visibility</p:attrName>
                                        </p:attrNameLst>
                                      </p:cBhvr>
                                      <p:to>
                                        <p:strVal val="visible"/>
                                      </p:to>
                                    </p:set>
                                    <p:animEffect transition="in" filter="barn(inVertical)">
                                      <p:cBhvr>
                                        <p:cTn id="88" dur="500"/>
                                        <p:tgtEl>
                                          <p:spTgt spid="19485"/>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19486"/>
                                        </p:tgtEl>
                                        <p:attrNameLst>
                                          <p:attrName>style.visibility</p:attrName>
                                        </p:attrNameLst>
                                      </p:cBhvr>
                                      <p:to>
                                        <p:strVal val="visible"/>
                                      </p:to>
                                    </p:set>
                                    <p:animEffect transition="in" filter="barn(inVertical)">
                                      <p:cBhvr>
                                        <p:cTn id="91" dur="500"/>
                                        <p:tgtEl>
                                          <p:spTgt spid="19486"/>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19487"/>
                                        </p:tgtEl>
                                        <p:attrNameLst>
                                          <p:attrName>style.visibility</p:attrName>
                                        </p:attrNameLst>
                                      </p:cBhvr>
                                      <p:to>
                                        <p:strVal val="visible"/>
                                      </p:to>
                                    </p:set>
                                    <p:animEffect transition="in" filter="barn(inVertical)">
                                      <p:cBhvr>
                                        <p:cTn id="94" dur="500"/>
                                        <p:tgtEl>
                                          <p:spTgt spid="19487"/>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19488"/>
                                        </p:tgtEl>
                                        <p:attrNameLst>
                                          <p:attrName>style.visibility</p:attrName>
                                        </p:attrNameLst>
                                      </p:cBhvr>
                                      <p:to>
                                        <p:strVal val="visible"/>
                                      </p:to>
                                    </p:set>
                                    <p:animEffect transition="in" filter="barn(inVertical)">
                                      <p:cBhvr>
                                        <p:cTn id="97" dur="500"/>
                                        <p:tgtEl>
                                          <p:spTgt spid="19488"/>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19489"/>
                                        </p:tgtEl>
                                        <p:attrNameLst>
                                          <p:attrName>style.visibility</p:attrName>
                                        </p:attrNameLst>
                                      </p:cBhvr>
                                      <p:to>
                                        <p:strVal val="visible"/>
                                      </p:to>
                                    </p:set>
                                    <p:animEffect transition="in" filter="barn(inVertical)">
                                      <p:cBhvr>
                                        <p:cTn id="100" dur="500"/>
                                        <p:tgtEl>
                                          <p:spTgt spid="19489"/>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19490"/>
                                        </p:tgtEl>
                                        <p:attrNameLst>
                                          <p:attrName>style.visibility</p:attrName>
                                        </p:attrNameLst>
                                      </p:cBhvr>
                                      <p:to>
                                        <p:strVal val="visible"/>
                                      </p:to>
                                    </p:set>
                                    <p:animEffect transition="in" filter="barn(inVertical)">
                                      <p:cBhvr>
                                        <p:cTn id="103" dur="500"/>
                                        <p:tgtEl>
                                          <p:spTgt spid="19490"/>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19491"/>
                                        </p:tgtEl>
                                        <p:attrNameLst>
                                          <p:attrName>style.visibility</p:attrName>
                                        </p:attrNameLst>
                                      </p:cBhvr>
                                      <p:to>
                                        <p:strVal val="visible"/>
                                      </p:to>
                                    </p:set>
                                    <p:animEffect transition="in" filter="barn(inVertical)">
                                      <p:cBhvr>
                                        <p:cTn id="106" dur="500"/>
                                        <p:tgtEl>
                                          <p:spTgt spid="19491"/>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19492"/>
                                        </p:tgtEl>
                                        <p:attrNameLst>
                                          <p:attrName>style.visibility</p:attrName>
                                        </p:attrNameLst>
                                      </p:cBhvr>
                                      <p:to>
                                        <p:strVal val="visible"/>
                                      </p:to>
                                    </p:set>
                                    <p:animEffect transition="in" filter="barn(inVertical)">
                                      <p:cBhvr>
                                        <p:cTn id="109" dur="500"/>
                                        <p:tgtEl>
                                          <p:spTgt spid="19492"/>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19493"/>
                                        </p:tgtEl>
                                        <p:attrNameLst>
                                          <p:attrName>style.visibility</p:attrName>
                                        </p:attrNameLst>
                                      </p:cBhvr>
                                      <p:to>
                                        <p:strVal val="visible"/>
                                      </p:to>
                                    </p:set>
                                    <p:animEffect transition="in" filter="barn(inVertical)">
                                      <p:cBhvr>
                                        <p:cTn id="112" dur="500"/>
                                        <p:tgtEl>
                                          <p:spTgt spid="19493"/>
                                        </p:tgtEl>
                                      </p:cBhvr>
                                    </p:animEffect>
                                  </p:childTnLst>
                                </p:cTn>
                              </p:par>
                              <p:par>
                                <p:cTn id="113" presetID="16" presetClass="entr" presetSubtype="21" fill="hold" grpId="0" nodeType="withEffect">
                                  <p:stCondLst>
                                    <p:cond delay="0"/>
                                  </p:stCondLst>
                                  <p:childTnLst>
                                    <p:set>
                                      <p:cBhvr>
                                        <p:cTn id="114" dur="1" fill="hold">
                                          <p:stCondLst>
                                            <p:cond delay="0"/>
                                          </p:stCondLst>
                                        </p:cTn>
                                        <p:tgtEl>
                                          <p:spTgt spid="19494"/>
                                        </p:tgtEl>
                                        <p:attrNameLst>
                                          <p:attrName>style.visibility</p:attrName>
                                        </p:attrNameLst>
                                      </p:cBhvr>
                                      <p:to>
                                        <p:strVal val="visible"/>
                                      </p:to>
                                    </p:set>
                                    <p:animEffect transition="in" filter="barn(inVertical)">
                                      <p:cBhvr>
                                        <p:cTn id="115" dur="500"/>
                                        <p:tgtEl>
                                          <p:spTgt spid="19494"/>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19495"/>
                                        </p:tgtEl>
                                        <p:attrNameLst>
                                          <p:attrName>style.visibility</p:attrName>
                                        </p:attrNameLst>
                                      </p:cBhvr>
                                      <p:to>
                                        <p:strVal val="visible"/>
                                      </p:to>
                                    </p:set>
                                    <p:animEffect transition="in" filter="barn(inVertical)">
                                      <p:cBhvr>
                                        <p:cTn id="118" dur="500"/>
                                        <p:tgtEl>
                                          <p:spTgt spid="19495"/>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17456"/>
                                        </p:tgtEl>
                                        <p:attrNameLst>
                                          <p:attrName>style.visibility</p:attrName>
                                        </p:attrNameLst>
                                      </p:cBhvr>
                                      <p:to>
                                        <p:strVal val="visible"/>
                                      </p:to>
                                    </p:set>
                                    <p:animEffect transition="in" filter="barn(inVertical)">
                                      <p:cBhvr>
                                        <p:cTn id="121" dur="500"/>
                                        <p:tgtEl>
                                          <p:spTgt spid="17456"/>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19497"/>
                                        </p:tgtEl>
                                        <p:attrNameLst>
                                          <p:attrName>style.visibility</p:attrName>
                                        </p:attrNameLst>
                                      </p:cBhvr>
                                      <p:to>
                                        <p:strVal val="visible"/>
                                      </p:to>
                                    </p:set>
                                    <p:animEffect transition="in" filter="barn(inVertical)">
                                      <p:cBhvr>
                                        <p:cTn id="124" dur="500"/>
                                        <p:tgtEl>
                                          <p:spTgt spid="19497"/>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barn(inVertical)">
                                      <p:cBhvr>
                                        <p:cTn id="1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animBg="1"/>
      <p:bldP spid="19461" grpId="0" animBg="1"/>
      <p:bldP spid="19462" grpId="0" animBg="1"/>
      <p:bldP spid="17423" grpId="0"/>
      <p:bldP spid="17424" grpId="0"/>
      <p:bldP spid="17425" grpId="0"/>
      <p:bldP spid="17426" grpId="0"/>
      <p:bldP spid="17427" grpId="0"/>
      <p:bldP spid="17428" grpId="0"/>
      <p:bldP spid="17429" grpId="0"/>
      <p:bldP spid="17430" grpId="0"/>
      <p:bldP spid="17431" grpId="0"/>
      <p:bldP spid="17432" grpId="0"/>
      <p:bldP spid="17433" grpId="0"/>
      <p:bldP spid="17434" grpId="0"/>
      <p:bldP spid="17435" grpId="0"/>
      <p:bldP spid="17436" grpId="0"/>
      <p:bldP spid="17437" grpId="0"/>
      <p:bldP spid="17438" grpId="0"/>
      <p:bldP spid="17439" grpId="0"/>
      <p:bldP spid="19480" grpId="0" animBg="1"/>
      <p:bldP spid="19481" grpId="0" animBg="1"/>
      <p:bldP spid="19482" grpId="0" animBg="1"/>
      <p:bldP spid="19483" grpId="0" animBg="1"/>
      <p:bldP spid="19484" grpId="0" animBg="1"/>
      <p:bldP spid="19485" grpId="0" animBg="1"/>
      <p:bldP spid="19486" grpId="0" animBg="1"/>
      <p:bldP spid="19487" grpId="0" animBg="1"/>
      <p:bldP spid="19488" grpId="0" animBg="1"/>
      <p:bldP spid="19489" grpId="0" animBg="1"/>
      <p:bldP spid="19490" grpId="0" animBg="1"/>
      <p:bldP spid="19491" grpId="0" animBg="1"/>
      <p:bldP spid="19492" grpId="0" animBg="1"/>
      <p:bldP spid="19493" grpId="0" animBg="1"/>
      <p:bldP spid="19494" grpId="0" animBg="1"/>
      <p:bldP spid="19495" grpId="0" animBg="1"/>
      <p:bldP spid="17456" grpId="0" animBg="1"/>
      <p:bldP spid="19497"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524000" y="1086756"/>
            <a:ext cx="9144000" cy="58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lnSpc>
                <a:spcPct val="120000"/>
              </a:lnSpc>
              <a:spcBef>
                <a:spcPct val="50000"/>
              </a:spcBef>
              <a:spcAft>
                <a:spcPts val="600"/>
              </a:spcAft>
            </a:pPr>
            <a:r>
              <a:rPr lang="zh-CN" altLang="en-US" sz="2800" dirty="0">
                <a:solidFill>
                  <a:srgbClr val="D5352D"/>
                </a:solidFill>
                <a:ea typeface="字魂59号-创粗黑" pitchFamily="2" charset="-122"/>
              </a:rPr>
              <a:t>危险化学品安全标签的内容</a:t>
            </a:r>
            <a:endParaRPr lang="zh-CN" altLang="en-US" sz="2800" dirty="0">
              <a:solidFill>
                <a:srgbClr val="D5352D"/>
              </a:solidFill>
              <a:ea typeface="字魂59号-创粗黑" pitchFamily="2" charset="-122"/>
            </a:endParaRPr>
          </a:p>
        </p:txBody>
      </p:sp>
      <p:pic>
        <p:nvPicPr>
          <p:cNvPr id="20484" name="Picture 6" descr="TU4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82937" y="2389558"/>
            <a:ext cx="57150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Line 7"/>
          <p:cNvSpPr>
            <a:spLocks noChangeShapeType="1"/>
          </p:cNvSpPr>
          <p:nvPr/>
        </p:nvSpPr>
        <p:spPr bwMode="auto">
          <a:xfrm>
            <a:off x="2895600" y="2460995"/>
            <a:ext cx="2447925" cy="504825"/>
          </a:xfrm>
          <a:prstGeom prst="line">
            <a:avLst/>
          </a:prstGeom>
          <a:noFill/>
          <a:ln w="6350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dirty="0">
              <a:latin typeface="字魂59号-创粗黑" pitchFamily="2" charset="-122"/>
              <a:ea typeface="字魂59号-创粗黑" pitchFamily="2" charset="-122"/>
            </a:endParaRPr>
          </a:p>
        </p:txBody>
      </p:sp>
      <p:sp>
        <p:nvSpPr>
          <p:cNvPr id="20486" name="Line 8"/>
          <p:cNvSpPr>
            <a:spLocks noChangeShapeType="1"/>
          </p:cNvSpPr>
          <p:nvPr/>
        </p:nvSpPr>
        <p:spPr bwMode="auto">
          <a:xfrm flipH="1">
            <a:off x="8080375" y="2389558"/>
            <a:ext cx="647700" cy="719137"/>
          </a:xfrm>
          <a:prstGeom prst="line">
            <a:avLst/>
          </a:prstGeom>
          <a:noFill/>
          <a:ln w="6350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dirty="0">
              <a:latin typeface="字魂59号-创粗黑" pitchFamily="2" charset="-122"/>
              <a:ea typeface="字魂59号-创粗黑" pitchFamily="2" charset="-122"/>
            </a:endParaRPr>
          </a:p>
        </p:txBody>
      </p:sp>
      <p:sp>
        <p:nvSpPr>
          <p:cNvPr id="20487" name="Line 9"/>
          <p:cNvSpPr>
            <a:spLocks noChangeShapeType="1"/>
          </p:cNvSpPr>
          <p:nvPr/>
        </p:nvSpPr>
        <p:spPr bwMode="auto">
          <a:xfrm>
            <a:off x="3040062" y="3253158"/>
            <a:ext cx="2016125" cy="215900"/>
          </a:xfrm>
          <a:prstGeom prst="line">
            <a:avLst/>
          </a:prstGeom>
          <a:noFill/>
          <a:ln w="6350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dirty="0">
              <a:latin typeface="字魂59号-创粗黑" pitchFamily="2" charset="-122"/>
              <a:ea typeface="字魂59号-创粗黑" pitchFamily="2" charset="-122"/>
            </a:endParaRPr>
          </a:p>
        </p:txBody>
      </p:sp>
      <p:sp>
        <p:nvSpPr>
          <p:cNvPr id="20488" name="Line 10"/>
          <p:cNvSpPr>
            <a:spLocks noChangeShapeType="1"/>
          </p:cNvSpPr>
          <p:nvPr/>
        </p:nvSpPr>
        <p:spPr bwMode="auto">
          <a:xfrm>
            <a:off x="3040062" y="3973883"/>
            <a:ext cx="2087563" cy="142875"/>
          </a:xfrm>
          <a:prstGeom prst="line">
            <a:avLst/>
          </a:prstGeom>
          <a:noFill/>
          <a:ln w="63500">
            <a:solidFill>
              <a:srgbClr val="FF00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dirty="0">
              <a:latin typeface="字魂59号-创粗黑" pitchFamily="2" charset="-122"/>
              <a:ea typeface="字魂59号-创粗黑" pitchFamily="2" charset="-122"/>
            </a:endParaRPr>
          </a:p>
        </p:txBody>
      </p:sp>
      <p:sp>
        <p:nvSpPr>
          <p:cNvPr id="20489" name="Line 11"/>
          <p:cNvSpPr>
            <a:spLocks noChangeShapeType="1"/>
          </p:cNvSpPr>
          <p:nvPr/>
        </p:nvSpPr>
        <p:spPr bwMode="auto">
          <a:xfrm flipV="1">
            <a:off x="3111500" y="5269283"/>
            <a:ext cx="388937" cy="576262"/>
          </a:xfrm>
          <a:prstGeom prst="line">
            <a:avLst/>
          </a:prstGeom>
          <a:noFill/>
          <a:ln w="6350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dirty="0">
              <a:latin typeface="字魂59号-创粗黑" pitchFamily="2" charset="-122"/>
              <a:ea typeface="字魂59号-创粗黑" pitchFamily="2" charset="-122"/>
            </a:endParaRPr>
          </a:p>
        </p:txBody>
      </p:sp>
      <p:sp>
        <p:nvSpPr>
          <p:cNvPr id="20490" name="Line 12"/>
          <p:cNvSpPr>
            <a:spLocks noChangeShapeType="1"/>
          </p:cNvSpPr>
          <p:nvPr/>
        </p:nvSpPr>
        <p:spPr bwMode="auto">
          <a:xfrm rot="16200000" flipH="1" flipV="1">
            <a:off x="7684293" y="3217439"/>
            <a:ext cx="287338" cy="2952750"/>
          </a:xfrm>
          <a:prstGeom prst="line">
            <a:avLst/>
          </a:prstGeom>
          <a:noFill/>
          <a:ln w="6350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dirty="0">
              <a:latin typeface="字魂59号-创粗黑" pitchFamily="2" charset="-122"/>
              <a:ea typeface="字魂59号-创粗黑" pitchFamily="2" charset="-122"/>
            </a:endParaRPr>
          </a:p>
        </p:txBody>
      </p:sp>
      <p:sp>
        <p:nvSpPr>
          <p:cNvPr id="20491" name="Line 13"/>
          <p:cNvSpPr>
            <a:spLocks noChangeShapeType="1"/>
          </p:cNvSpPr>
          <p:nvPr/>
        </p:nvSpPr>
        <p:spPr bwMode="auto">
          <a:xfrm flipH="1">
            <a:off x="5703887" y="2316533"/>
            <a:ext cx="144463" cy="496887"/>
          </a:xfrm>
          <a:prstGeom prst="line">
            <a:avLst/>
          </a:prstGeom>
          <a:noFill/>
          <a:ln w="63500">
            <a:solidFill>
              <a:srgbClr val="FF0000"/>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dirty="0">
              <a:latin typeface="字魂59号-创粗黑" pitchFamily="2" charset="-122"/>
              <a:ea typeface="字魂59号-创粗黑" pitchFamily="2" charset="-122"/>
            </a:endParaRPr>
          </a:p>
        </p:txBody>
      </p:sp>
      <p:sp>
        <p:nvSpPr>
          <p:cNvPr id="20492" name="Line 14"/>
          <p:cNvSpPr>
            <a:spLocks noChangeShapeType="1"/>
          </p:cNvSpPr>
          <p:nvPr/>
        </p:nvSpPr>
        <p:spPr bwMode="auto">
          <a:xfrm flipV="1">
            <a:off x="6640512" y="5342308"/>
            <a:ext cx="358775" cy="431800"/>
          </a:xfrm>
          <a:prstGeom prst="line">
            <a:avLst/>
          </a:prstGeom>
          <a:noFill/>
          <a:ln w="6350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字魂59号-创粗黑" pitchFamily="2" charset="-122"/>
              <a:ea typeface="字魂59号-创粗黑" pitchFamily="2" charset="-122"/>
            </a:endParaRPr>
          </a:p>
        </p:txBody>
      </p:sp>
      <p:sp>
        <p:nvSpPr>
          <p:cNvPr id="20493" name="Line 15"/>
          <p:cNvSpPr>
            <a:spLocks noChangeShapeType="1"/>
          </p:cNvSpPr>
          <p:nvPr/>
        </p:nvSpPr>
        <p:spPr bwMode="auto">
          <a:xfrm flipH="1" flipV="1">
            <a:off x="8583612" y="5124820"/>
            <a:ext cx="288925" cy="792163"/>
          </a:xfrm>
          <a:prstGeom prst="line">
            <a:avLst/>
          </a:prstGeom>
          <a:noFill/>
          <a:ln w="63500">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字魂59号-创粗黑" pitchFamily="2" charset="-122"/>
              <a:ea typeface="字魂59号-创粗黑" pitchFamily="2" charset="-122"/>
            </a:endParaRPr>
          </a:p>
        </p:txBody>
      </p:sp>
      <p:sp>
        <p:nvSpPr>
          <p:cNvPr id="10256" name="Text Box 16"/>
          <p:cNvSpPr txBox="1">
            <a:spLocks noChangeArrowheads="1"/>
          </p:cNvSpPr>
          <p:nvPr/>
        </p:nvSpPr>
        <p:spPr bwMode="auto">
          <a:xfrm rot="10801744" flipV="1">
            <a:off x="5124450" y="1808533"/>
            <a:ext cx="1943100" cy="406400"/>
          </a:xfrm>
          <a:prstGeom prst="rect">
            <a:avLst/>
          </a:prstGeom>
          <a:solidFill>
            <a:srgbClr val="D5352D"/>
          </a:solidFill>
          <a:ln>
            <a:noFill/>
          </a:ln>
        </p:spPr>
        <p:txBody>
          <a:bodyPr lIns="96661" tIns="48331" rIns="96661" bIns="48331">
            <a:spAutoFit/>
          </a:bodyPr>
          <a:lstStyle>
            <a:lvl1pPr defTabSz="966470">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6470">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6470">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6470">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6470">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kumimoji="1" lang="zh-CN" altLang="en-US" b="0" dirty="0">
                <a:solidFill>
                  <a:schemeClr val="bg1"/>
                </a:solidFill>
                <a:latin typeface="字魂59号-创粗黑" pitchFamily="2" charset="-122"/>
                <a:ea typeface="字魂59号-创粗黑" pitchFamily="2" charset="-122"/>
              </a:rPr>
              <a:t>化学品标识</a:t>
            </a:r>
            <a:endParaRPr kumimoji="1" lang="zh-CN" altLang="en-US" b="0" dirty="0">
              <a:solidFill>
                <a:schemeClr val="bg1"/>
              </a:solidFill>
              <a:latin typeface="字魂59号-创粗黑" pitchFamily="2" charset="-122"/>
              <a:ea typeface="字魂59号-创粗黑" pitchFamily="2" charset="-122"/>
            </a:endParaRPr>
          </a:p>
        </p:txBody>
      </p:sp>
      <p:sp>
        <p:nvSpPr>
          <p:cNvPr id="10257" name="Text Box 17"/>
          <p:cNvSpPr txBox="1">
            <a:spLocks noChangeArrowheads="1"/>
          </p:cNvSpPr>
          <p:nvPr/>
        </p:nvSpPr>
        <p:spPr bwMode="auto">
          <a:xfrm>
            <a:off x="8583612" y="1884733"/>
            <a:ext cx="1655763" cy="404812"/>
          </a:xfrm>
          <a:prstGeom prst="rect">
            <a:avLst/>
          </a:prstGeom>
          <a:solidFill>
            <a:srgbClr val="D5352D"/>
          </a:solidFill>
          <a:ln>
            <a:noFill/>
          </a:ln>
        </p:spPr>
        <p:txBody>
          <a:bodyPr lIns="96661" tIns="48331" rIns="96661" bIns="48331">
            <a:spAutoFit/>
          </a:bodyPr>
          <a:lstStyle>
            <a:lvl1pPr defTabSz="966470">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6470">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6470">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6470">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6470">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kumimoji="1" lang="zh-CN" altLang="en-US" b="0" dirty="0">
                <a:solidFill>
                  <a:schemeClr val="bg1"/>
                </a:solidFill>
                <a:latin typeface="字魂59号-创粗黑" pitchFamily="2" charset="-122"/>
                <a:ea typeface="字魂59号-创粗黑" pitchFamily="2" charset="-122"/>
              </a:rPr>
              <a:t>危险性标志</a:t>
            </a:r>
            <a:endParaRPr kumimoji="1" lang="zh-CN" altLang="en-US" b="0" dirty="0">
              <a:solidFill>
                <a:schemeClr val="bg1"/>
              </a:solidFill>
              <a:latin typeface="字魂59号-创粗黑" pitchFamily="2" charset="-122"/>
              <a:ea typeface="字魂59号-创粗黑" pitchFamily="2" charset="-122"/>
            </a:endParaRPr>
          </a:p>
        </p:txBody>
      </p:sp>
      <p:sp>
        <p:nvSpPr>
          <p:cNvPr id="10258" name="Text Box 18"/>
          <p:cNvSpPr txBox="1">
            <a:spLocks noChangeArrowheads="1"/>
          </p:cNvSpPr>
          <p:nvPr/>
        </p:nvSpPr>
        <p:spPr bwMode="auto">
          <a:xfrm>
            <a:off x="1890712" y="2226045"/>
            <a:ext cx="965200" cy="404813"/>
          </a:xfrm>
          <a:prstGeom prst="rect">
            <a:avLst/>
          </a:prstGeom>
          <a:solidFill>
            <a:srgbClr val="D5352D"/>
          </a:solidFill>
          <a:ln>
            <a:noFill/>
          </a:ln>
        </p:spPr>
        <p:txBody>
          <a:bodyPr wrap="none" lIns="96661" tIns="48331" rIns="96661" bIns="48331">
            <a:spAutoFit/>
          </a:bodyPr>
          <a:lstStyle>
            <a:lvl1pPr defTabSz="966470">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6470">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6470">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6470">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6470">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kumimoji="1" lang="zh-CN" altLang="en-US" b="0" dirty="0">
                <a:solidFill>
                  <a:schemeClr val="bg1"/>
                </a:solidFill>
                <a:latin typeface="字魂59号-创粗黑" pitchFamily="2" charset="-122"/>
                <a:ea typeface="字魂59号-创粗黑" pitchFamily="2" charset="-122"/>
              </a:rPr>
              <a:t>警示词</a:t>
            </a:r>
            <a:endParaRPr kumimoji="1" lang="zh-CN" altLang="en-US" b="0" dirty="0">
              <a:solidFill>
                <a:schemeClr val="bg1"/>
              </a:solidFill>
              <a:latin typeface="字魂59号-创粗黑" pitchFamily="2" charset="-122"/>
              <a:ea typeface="字魂59号-创粗黑" pitchFamily="2" charset="-122"/>
            </a:endParaRPr>
          </a:p>
        </p:txBody>
      </p:sp>
      <p:sp>
        <p:nvSpPr>
          <p:cNvPr id="10259" name="Text Box 19"/>
          <p:cNvSpPr txBox="1">
            <a:spLocks noChangeArrowheads="1"/>
          </p:cNvSpPr>
          <p:nvPr/>
        </p:nvSpPr>
        <p:spPr bwMode="auto">
          <a:xfrm>
            <a:off x="1682750" y="3089645"/>
            <a:ext cx="1476375" cy="404813"/>
          </a:xfrm>
          <a:prstGeom prst="rect">
            <a:avLst/>
          </a:prstGeom>
          <a:solidFill>
            <a:srgbClr val="D5352D"/>
          </a:solidFill>
          <a:ln>
            <a:noFill/>
          </a:ln>
        </p:spPr>
        <p:txBody>
          <a:bodyPr wrap="none" lIns="96661" tIns="48331" rIns="96661" bIns="48331">
            <a:spAutoFit/>
          </a:bodyPr>
          <a:lstStyle>
            <a:lvl1pPr defTabSz="966470">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6470">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6470">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6470">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6470">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kumimoji="1" lang="zh-CN" altLang="en-US" b="0" dirty="0">
                <a:solidFill>
                  <a:schemeClr val="bg1"/>
                </a:solidFill>
                <a:latin typeface="字魂59号-创粗黑" pitchFamily="2" charset="-122"/>
                <a:ea typeface="字魂59号-创粗黑" pitchFamily="2" charset="-122"/>
              </a:rPr>
              <a:t>危险性概述</a:t>
            </a:r>
            <a:endParaRPr kumimoji="1" lang="zh-CN" altLang="en-US" b="0" dirty="0">
              <a:solidFill>
                <a:schemeClr val="bg1"/>
              </a:solidFill>
              <a:latin typeface="字魂59号-创粗黑" pitchFamily="2" charset="-122"/>
              <a:ea typeface="字魂59号-创粗黑" pitchFamily="2" charset="-122"/>
            </a:endParaRPr>
          </a:p>
        </p:txBody>
      </p:sp>
      <p:sp>
        <p:nvSpPr>
          <p:cNvPr id="10260" name="Text Box 20"/>
          <p:cNvSpPr txBox="1">
            <a:spLocks noChangeArrowheads="1"/>
          </p:cNvSpPr>
          <p:nvPr/>
        </p:nvSpPr>
        <p:spPr bwMode="auto">
          <a:xfrm>
            <a:off x="1831975" y="3810370"/>
            <a:ext cx="1222375" cy="404813"/>
          </a:xfrm>
          <a:prstGeom prst="rect">
            <a:avLst/>
          </a:prstGeom>
          <a:solidFill>
            <a:srgbClr val="D5352D"/>
          </a:solidFill>
          <a:ln>
            <a:noFill/>
          </a:ln>
        </p:spPr>
        <p:txBody>
          <a:bodyPr wrap="none" lIns="96661" tIns="48331" rIns="96661" bIns="48331">
            <a:spAutoFit/>
          </a:bodyPr>
          <a:lstStyle>
            <a:lvl1pPr defTabSz="966470">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6470">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6470">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6470">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6470">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kumimoji="1" lang="zh-CN" altLang="en-US" b="0" dirty="0">
                <a:solidFill>
                  <a:schemeClr val="bg1"/>
                </a:solidFill>
                <a:latin typeface="字魂59号-创粗黑" pitchFamily="2" charset="-122"/>
                <a:ea typeface="字魂59号-创粗黑" pitchFamily="2" charset="-122"/>
              </a:rPr>
              <a:t>安全措施</a:t>
            </a:r>
            <a:endParaRPr kumimoji="1" lang="zh-CN" altLang="en-US" b="0" dirty="0">
              <a:solidFill>
                <a:schemeClr val="bg1"/>
              </a:solidFill>
              <a:latin typeface="字魂59号-创粗黑" pitchFamily="2" charset="-122"/>
              <a:ea typeface="字魂59号-创粗黑" pitchFamily="2" charset="-122"/>
            </a:endParaRPr>
          </a:p>
        </p:txBody>
      </p:sp>
      <p:sp>
        <p:nvSpPr>
          <p:cNvPr id="10261" name="Text Box 21"/>
          <p:cNvSpPr txBox="1">
            <a:spLocks noChangeArrowheads="1"/>
          </p:cNvSpPr>
          <p:nvPr/>
        </p:nvSpPr>
        <p:spPr bwMode="auto">
          <a:xfrm>
            <a:off x="1887537" y="5701083"/>
            <a:ext cx="2592388" cy="712787"/>
          </a:xfrm>
          <a:prstGeom prst="rect">
            <a:avLst/>
          </a:prstGeom>
          <a:solidFill>
            <a:srgbClr val="D5352D"/>
          </a:solidFill>
          <a:ln>
            <a:noFill/>
          </a:ln>
        </p:spPr>
        <p:txBody>
          <a:bodyPr lIns="96661" tIns="48331" rIns="96661" bIns="48331">
            <a:spAutoFit/>
          </a:bodyPr>
          <a:lstStyle>
            <a:lvl1pPr defTabSz="966470">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6470">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6470">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6470">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6470">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kumimoji="1" lang="zh-CN" altLang="en-US" b="0" dirty="0">
                <a:solidFill>
                  <a:schemeClr val="bg1"/>
                </a:solidFill>
                <a:latin typeface="字魂59号-创粗黑" pitchFamily="2" charset="-122"/>
                <a:ea typeface="字魂59号-创粗黑" pitchFamily="2" charset="-122"/>
              </a:rPr>
              <a:t>生产企业信息</a:t>
            </a:r>
            <a:endParaRPr kumimoji="1" lang="zh-CN" altLang="en-US" b="0" dirty="0">
              <a:solidFill>
                <a:schemeClr val="bg1"/>
              </a:solidFill>
              <a:latin typeface="字魂59号-创粗黑" pitchFamily="2" charset="-122"/>
              <a:ea typeface="字魂59号-创粗黑" pitchFamily="2" charset="-122"/>
            </a:endParaRPr>
          </a:p>
          <a:p>
            <a:pPr algn="ctr" eaLnBrk="1" hangingPunct="1">
              <a:defRPr/>
            </a:pPr>
            <a:r>
              <a:rPr kumimoji="1" lang="zh-CN" altLang="en-US" b="0" dirty="0">
                <a:solidFill>
                  <a:schemeClr val="bg1"/>
                </a:solidFill>
                <a:latin typeface="字魂59号-创粗黑" pitchFamily="2" charset="-122"/>
                <a:ea typeface="字魂59号-创粗黑" pitchFamily="2" charset="-122"/>
              </a:rPr>
              <a:t>（地址、电话）</a:t>
            </a:r>
            <a:endParaRPr kumimoji="1" lang="zh-CN" altLang="en-US" b="0" dirty="0">
              <a:solidFill>
                <a:schemeClr val="bg1"/>
              </a:solidFill>
              <a:latin typeface="字魂59号-创粗黑" pitchFamily="2" charset="-122"/>
              <a:ea typeface="字魂59号-创粗黑" pitchFamily="2" charset="-122"/>
            </a:endParaRPr>
          </a:p>
        </p:txBody>
      </p:sp>
      <p:sp>
        <p:nvSpPr>
          <p:cNvPr id="10262" name="Text Box 22"/>
          <p:cNvSpPr txBox="1">
            <a:spLocks noChangeArrowheads="1"/>
          </p:cNvSpPr>
          <p:nvPr/>
        </p:nvSpPr>
        <p:spPr bwMode="auto">
          <a:xfrm>
            <a:off x="8636266" y="4313608"/>
            <a:ext cx="1786992" cy="405383"/>
          </a:xfrm>
          <a:prstGeom prst="rect">
            <a:avLst/>
          </a:prstGeom>
          <a:solidFill>
            <a:srgbClr val="D5352D"/>
          </a:solidFill>
          <a:ln>
            <a:noFill/>
          </a:ln>
        </p:spPr>
        <p:txBody>
          <a:bodyPr wrap="none" lIns="96661" tIns="48331" rIns="96661" bIns="48331">
            <a:spAutoFit/>
          </a:bodyPr>
          <a:lstStyle>
            <a:lvl1pPr defTabSz="966470">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6470">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6470">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6470">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6470">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kumimoji="1" lang="zh-CN" altLang="en-US" b="0" dirty="0">
                <a:solidFill>
                  <a:schemeClr val="bg1"/>
                </a:solidFill>
                <a:latin typeface="字魂59号-创粗黑" pitchFamily="2" charset="-122"/>
                <a:ea typeface="字魂59号-创粗黑" pitchFamily="2" charset="-122"/>
              </a:rPr>
              <a:t>提示参阅</a:t>
            </a:r>
            <a:r>
              <a:rPr kumimoji="1" lang="en-US" altLang="zh-CN" b="0" dirty="0">
                <a:solidFill>
                  <a:schemeClr val="bg1"/>
                </a:solidFill>
                <a:latin typeface="字魂59号-创粗黑" pitchFamily="2" charset="-122"/>
                <a:ea typeface="字魂59号-创粗黑" pitchFamily="2" charset="-122"/>
              </a:rPr>
              <a:t>CSDS</a:t>
            </a:r>
            <a:endParaRPr kumimoji="1" lang="en-US" altLang="zh-CN" b="0" dirty="0">
              <a:solidFill>
                <a:schemeClr val="bg1"/>
              </a:solidFill>
              <a:latin typeface="字魂59号-创粗黑" pitchFamily="2" charset="-122"/>
              <a:ea typeface="字魂59号-创粗黑" pitchFamily="2" charset="-122"/>
            </a:endParaRPr>
          </a:p>
        </p:txBody>
      </p:sp>
      <p:sp>
        <p:nvSpPr>
          <p:cNvPr id="10263" name="Text Box 23"/>
          <p:cNvSpPr txBox="1">
            <a:spLocks noChangeArrowheads="1"/>
          </p:cNvSpPr>
          <p:nvPr/>
        </p:nvSpPr>
        <p:spPr bwMode="auto">
          <a:xfrm>
            <a:off x="5559425" y="5701083"/>
            <a:ext cx="1728787" cy="712787"/>
          </a:xfrm>
          <a:prstGeom prst="rect">
            <a:avLst/>
          </a:prstGeom>
          <a:solidFill>
            <a:srgbClr val="D5352D"/>
          </a:solidFill>
          <a:ln>
            <a:noFill/>
          </a:ln>
        </p:spPr>
        <p:txBody>
          <a:bodyPr lIns="96661" tIns="48331" rIns="96661" bIns="48331">
            <a:spAutoFit/>
          </a:bodyPr>
          <a:lstStyle>
            <a:lvl1pPr defTabSz="966470">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6470">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6470">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6470">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6470">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kumimoji="1" lang="zh-CN" altLang="en-US" b="0" dirty="0">
                <a:solidFill>
                  <a:schemeClr val="bg1"/>
                </a:solidFill>
                <a:latin typeface="字魂59号-创粗黑" pitchFamily="2" charset="-122"/>
                <a:ea typeface="字魂59号-创粗黑" pitchFamily="2" charset="-122"/>
              </a:rPr>
              <a:t>化学事故</a:t>
            </a:r>
            <a:endParaRPr kumimoji="1" lang="zh-CN" altLang="en-US" b="0" dirty="0">
              <a:solidFill>
                <a:schemeClr val="bg1"/>
              </a:solidFill>
              <a:latin typeface="字魂59号-创粗黑" pitchFamily="2" charset="-122"/>
              <a:ea typeface="字魂59号-创粗黑" pitchFamily="2" charset="-122"/>
            </a:endParaRPr>
          </a:p>
          <a:p>
            <a:pPr algn="ctr" eaLnBrk="1" hangingPunct="1">
              <a:defRPr/>
            </a:pPr>
            <a:r>
              <a:rPr kumimoji="1" lang="zh-CN" altLang="en-US" b="0" dirty="0">
                <a:solidFill>
                  <a:schemeClr val="bg1"/>
                </a:solidFill>
                <a:latin typeface="字魂59号-创粗黑" pitchFamily="2" charset="-122"/>
                <a:ea typeface="字魂59号-创粗黑" pitchFamily="2" charset="-122"/>
              </a:rPr>
              <a:t>应急电话</a:t>
            </a:r>
            <a:endParaRPr kumimoji="1" lang="zh-CN" altLang="en-US" b="0" dirty="0">
              <a:solidFill>
                <a:schemeClr val="bg1"/>
              </a:solidFill>
              <a:latin typeface="字魂59号-创粗黑" pitchFamily="2" charset="-122"/>
              <a:ea typeface="字魂59号-创粗黑" pitchFamily="2" charset="-122"/>
            </a:endParaRPr>
          </a:p>
        </p:txBody>
      </p:sp>
      <p:sp>
        <p:nvSpPr>
          <p:cNvPr id="10264" name="Text Box 24"/>
          <p:cNvSpPr txBox="1">
            <a:spLocks noChangeArrowheads="1"/>
          </p:cNvSpPr>
          <p:nvPr/>
        </p:nvSpPr>
        <p:spPr bwMode="auto">
          <a:xfrm>
            <a:off x="8053669" y="5826495"/>
            <a:ext cx="1783786" cy="405383"/>
          </a:xfrm>
          <a:prstGeom prst="rect">
            <a:avLst/>
          </a:prstGeom>
          <a:solidFill>
            <a:srgbClr val="D5352D"/>
          </a:solidFill>
          <a:ln>
            <a:noFill/>
          </a:ln>
        </p:spPr>
        <p:txBody>
          <a:bodyPr wrap="none" lIns="96661" tIns="48331" rIns="96661" bIns="48331">
            <a:spAutoFit/>
          </a:bodyPr>
          <a:lstStyle>
            <a:lvl1pPr defTabSz="966470">
              <a:spcBef>
                <a:spcPct val="0"/>
              </a:spcBef>
              <a:spcAft>
                <a:spcPct val="0"/>
              </a:spcAft>
              <a:defRPr>
                <a:solidFill>
                  <a:schemeClr val="tx1"/>
                </a:solidFill>
                <a:latin typeface="Arial" panose="020B0604020202020204" pitchFamily="34" charset="0"/>
                <a:ea typeface="宋体" panose="02010600030101010101" pitchFamily="2" charset="-122"/>
              </a:defRPr>
            </a:lvl1pPr>
            <a:lvl2pPr marL="482600" defTabSz="966470">
              <a:spcBef>
                <a:spcPct val="0"/>
              </a:spcBef>
              <a:spcAft>
                <a:spcPct val="0"/>
              </a:spcAft>
              <a:defRPr>
                <a:solidFill>
                  <a:schemeClr val="tx1"/>
                </a:solidFill>
                <a:latin typeface="Arial" panose="020B0604020202020204" pitchFamily="34" charset="0"/>
                <a:ea typeface="宋体" panose="02010600030101010101" pitchFamily="2" charset="-122"/>
              </a:defRPr>
            </a:lvl2pPr>
            <a:lvl3pPr marL="967105" defTabSz="966470">
              <a:spcBef>
                <a:spcPct val="0"/>
              </a:spcBef>
              <a:spcAft>
                <a:spcPct val="0"/>
              </a:spcAft>
              <a:defRPr>
                <a:solidFill>
                  <a:schemeClr val="tx1"/>
                </a:solidFill>
                <a:latin typeface="Arial" panose="020B0604020202020204" pitchFamily="34" charset="0"/>
                <a:ea typeface="宋体" panose="02010600030101010101" pitchFamily="2" charset="-122"/>
              </a:defRPr>
            </a:lvl3pPr>
            <a:lvl4pPr marL="1449705" defTabSz="966470">
              <a:spcBef>
                <a:spcPct val="0"/>
              </a:spcBef>
              <a:spcAft>
                <a:spcPct val="0"/>
              </a:spcAft>
              <a:defRPr>
                <a:solidFill>
                  <a:schemeClr val="tx1"/>
                </a:solidFill>
                <a:latin typeface="Arial" panose="020B0604020202020204" pitchFamily="34" charset="0"/>
                <a:ea typeface="宋体" panose="02010600030101010101" pitchFamily="2" charset="-122"/>
              </a:defRPr>
            </a:lvl4pPr>
            <a:lvl5pPr marL="1933575" defTabSz="966470">
              <a:spcBef>
                <a:spcPct val="0"/>
              </a:spcBef>
              <a:spcAft>
                <a:spcPct val="0"/>
              </a:spcAft>
              <a:defRPr>
                <a:solidFill>
                  <a:schemeClr val="tx1"/>
                </a:solidFill>
                <a:latin typeface="Arial" panose="020B0604020202020204" pitchFamily="34" charset="0"/>
                <a:ea typeface="宋体" panose="02010600030101010101" pitchFamily="2" charset="-122"/>
              </a:defRPr>
            </a:lvl5pPr>
            <a:lvl6pPr marL="23907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8479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3051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762375" defTabSz="9664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kumimoji="1" lang="zh-CN" altLang="en-US" b="0" dirty="0">
                <a:solidFill>
                  <a:schemeClr val="bg1"/>
                </a:solidFill>
                <a:latin typeface="字魂59号-创粗黑" pitchFamily="2" charset="-122"/>
                <a:ea typeface="字魂59号-创粗黑" pitchFamily="2" charset="-122"/>
              </a:rPr>
              <a:t>危规号与</a:t>
            </a:r>
            <a:r>
              <a:rPr kumimoji="1" lang="en-US" altLang="zh-CN" b="0" dirty="0">
                <a:solidFill>
                  <a:schemeClr val="bg1"/>
                </a:solidFill>
                <a:latin typeface="字魂59号-创粗黑" pitchFamily="2" charset="-122"/>
                <a:ea typeface="字魂59号-创粗黑" pitchFamily="2" charset="-122"/>
              </a:rPr>
              <a:t>UN</a:t>
            </a:r>
            <a:r>
              <a:rPr kumimoji="1" lang="zh-CN" altLang="en-US" b="0" dirty="0">
                <a:solidFill>
                  <a:schemeClr val="bg1"/>
                </a:solidFill>
                <a:latin typeface="字魂59号-创粗黑" pitchFamily="2" charset="-122"/>
                <a:ea typeface="字魂59号-创粗黑" pitchFamily="2" charset="-122"/>
              </a:rPr>
              <a:t>号</a:t>
            </a:r>
            <a:endParaRPr kumimoji="1" lang="zh-CN" altLang="en-US" b="0" dirty="0">
              <a:solidFill>
                <a:schemeClr val="bg1"/>
              </a:solidFill>
              <a:latin typeface="字魂59号-创粗黑" pitchFamily="2" charset="-122"/>
              <a:ea typeface="字魂59号-创粗黑" pitchFamily="2" charset="-122"/>
            </a:endParaRPr>
          </a:p>
        </p:txBody>
      </p:sp>
      <p:sp>
        <p:nvSpPr>
          <p:cNvPr id="24" name="Rectangle 9"/>
          <p:cNvSpPr>
            <a:spLocks noChangeArrowheads="1"/>
          </p:cNvSpPr>
          <p:nvPr/>
        </p:nvSpPr>
        <p:spPr bwMode="auto">
          <a:xfrm>
            <a:off x="3758406" y="188640"/>
            <a:ext cx="48402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dirty="0">
                <a:solidFill>
                  <a:schemeClr val="bg1"/>
                </a:solidFill>
                <a:ea typeface="字魂59号-创粗黑" pitchFamily="2" charset="-122"/>
              </a:rPr>
              <a:t>术语及常识</a:t>
            </a:r>
            <a:r>
              <a:rPr lang="zh-CN" altLang="en-US" sz="3600" dirty="0">
                <a:solidFill>
                  <a:schemeClr val="bg1"/>
                </a:solidFill>
                <a:ea typeface="字魂59号-创粗黑" pitchFamily="2" charset="-122"/>
              </a:rPr>
              <a:t>（续）</a:t>
            </a:r>
            <a:endParaRPr lang="zh-CN" altLang="en-US" sz="3600" dirty="0">
              <a:solidFill>
                <a:schemeClr val="bg1"/>
              </a:solidFill>
              <a:ea typeface="字魂59号-创粗黑" pitchFamily="2" charset="-122"/>
            </a:endParaRPr>
          </a:p>
        </p:txBody>
      </p:sp>
      <p:pic>
        <p:nvPicPr>
          <p:cNvPr id="20" name="图片 19"/>
          <p:cNvPicPr>
            <a:picLocks noChangeAspect="1"/>
          </p:cNvPicPr>
          <p:nvPr/>
        </p:nvPicPr>
        <p:blipFill>
          <a:blip r:embed="rId2"/>
          <a:stretch>
            <a:fillRect/>
          </a:stretch>
        </p:blipFill>
        <p:spPr>
          <a:xfrm>
            <a:off x="1984375" y="4287520"/>
            <a:ext cx="918210" cy="1377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00"/>
                                        <p:tgtEl>
                                          <p:spTgt spid="20482"/>
                                        </p:tgtEl>
                                      </p:cBhvr>
                                    </p:animEffect>
                                  </p:childTnLst>
                                </p:cTn>
                              </p:par>
                              <p:par>
                                <p:cTn id="8" presetID="22" presetClass="entr" presetSubtype="4" fill="hold"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wipe(down)">
                                      <p:cBhvr>
                                        <p:cTn id="10" dur="500"/>
                                        <p:tgtEl>
                                          <p:spTgt spid="2048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485"/>
                                        </p:tgtEl>
                                        <p:attrNameLst>
                                          <p:attrName>style.visibility</p:attrName>
                                        </p:attrNameLst>
                                      </p:cBhvr>
                                      <p:to>
                                        <p:strVal val="visible"/>
                                      </p:to>
                                    </p:set>
                                    <p:animEffect transition="in" filter="wipe(down)">
                                      <p:cBhvr>
                                        <p:cTn id="13" dur="500"/>
                                        <p:tgtEl>
                                          <p:spTgt spid="2048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486"/>
                                        </p:tgtEl>
                                        <p:attrNameLst>
                                          <p:attrName>style.visibility</p:attrName>
                                        </p:attrNameLst>
                                      </p:cBhvr>
                                      <p:to>
                                        <p:strVal val="visible"/>
                                      </p:to>
                                    </p:set>
                                    <p:animEffect transition="in" filter="wipe(down)">
                                      <p:cBhvr>
                                        <p:cTn id="16" dur="500"/>
                                        <p:tgtEl>
                                          <p:spTgt spid="2048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487"/>
                                        </p:tgtEl>
                                        <p:attrNameLst>
                                          <p:attrName>style.visibility</p:attrName>
                                        </p:attrNameLst>
                                      </p:cBhvr>
                                      <p:to>
                                        <p:strVal val="visible"/>
                                      </p:to>
                                    </p:set>
                                    <p:animEffect transition="in" filter="wipe(down)">
                                      <p:cBhvr>
                                        <p:cTn id="19" dur="500"/>
                                        <p:tgtEl>
                                          <p:spTgt spid="2048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488"/>
                                        </p:tgtEl>
                                        <p:attrNameLst>
                                          <p:attrName>style.visibility</p:attrName>
                                        </p:attrNameLst>
                                      </p:cBhvr>
                                      <p:to>
                                        <p:strVal val="visible"/>
                                      </p:to>
                                    </p:set>
                                    <p:animEffect transition="in" filter="wipe(down)">
                                      <p:cBhvr>
                                        <p:cTn id="22" dur="500"/>
                                        <p:tgtEl>
                                          <p:spTgt spid="2048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489"/>
                                        </p:tgtEl>
                                        <p:attrNameLst>
                                          <p:attrName>style.visibility</p:attrName>
                                        </p:attrNameLst>
                                      </p:cBhvr>
                                      <p:to>
                                        <p:strVal val="visible"/>
                                      </p:to>
                                    </p:set>
                                    <p:animEffect transition="in" filter="wipe(down)">
                                      <p:cBhvr>
                                        <p:cTn id="25" dur="500"/>
                                        <p:tgtEl>
                                          <p:spTgt spid="2048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0490"/>
                                        </p:tgtEl>
                                        <p:attrNameLst>
                                          <p:attrName>style.visibility</p:attrName>
                                        </p:attrNameLst>
                                      </p:cBhvr>
                                      <p:to>
                                        <p:strVal val="visible"/>
                                      </p:to>
                                    </p:set>
                                    <p:animEffect transition="in" filter="wipe(down)">
                                      <p:cBhvr>
                                        <p:cTn id="28" dur="500"/>
                                        <p:tgtEl>
                                          <p:spTgt spid="2049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0491"/>
                                        </p:tgtEl>
                                        <p:attrNameLst>
                                          <p:attrName>style.visibility</p:attrName>
                                        </p:attrNameLst>
                                      </p:cBhvr>
                                      <p:to>
                                        <p:strVal val="visible"/>
                                      </p:to>
                                    </p:set>
                                    <p:animEffect transition="in" filter="wipe(down)">
                                      <p:cBhvr>
                                        <p:cTn id="31" dur="500"/>
                                        <p:tgtEl>
                                          <p:spTgt spid="2049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0492"/>
                                        </p:tgtEl>
                                        <p:attrNameLst>
                                          <p:attrName>style.visibility</p:attrName>
                                        </p:attrNameLst>
                                      </p:cBhvr>
                                      <p:to>
                                        <p:strVal val="visible"/>
                                      </p:to>
                                    </p:set>
                                    <p:animEffect transition="in" filter="wipe(down)">
                                      <p:cBhvr>
                                        <p:cTn id="34" dur="500"/>
                                        <p:tgtEl>
                                          <p:spTgt spid="2049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0493"/>
                                        </p:tgtEl>
                                        <p:attrNameLst>
                                          <p:attrName>style.visibility</p:attrName>
                                        </p:attrNameLst>
                                      </p:cBhvr>
                                      <p:to>
                                        <p:strVal val="visible"/>
                                      </p:to>
                                    </p:set>
                                    <p:animEffect transition="in" filter="wipe(down)">
                                      <p:cBhvr>
                                        <p:cTn id="37" dur="500"/>
                                        <p:tgtEl>
                                          <p:spTgt spid="2049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256"/>
                                        </p:tgtEl>
                                        <p:attrNameLst>
                                          <p:attrName>style.visibility</p:attrName>
                                        </p:attrNameLst>
                                      </p:cBhvr>
                                      <p:to>
                                        <p:strVal val="visible"/>
                                      </p:to>
                                    </p:set>
                                    <p:animEffect transition="in" filter="wipe(down)">
                                      <p:cBhvr>
                                        <p:cTn id="40" dur="500"/>
                                        <p:tgtEl>
                                          <p:spTgt spid="1025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0257"/>
                                        </p:tgtEl>
                                        <p:attrNameLst>
                                          <p:attrName>style.visibility</p:attrName>
                                        </p:attrNameLst>
                                      </p:cBhvr>
                                      <p:to>
                                        <p:strVal val="visible"/>
                                      </p:to>
                                    </p:set>
                                    <p:animEffect transition="in" filter="wipe(down)">
                                      <p:cBhvr>
                                        <p:cTn id="43" dur="500"/>
                                        <p:tgtEl>
                                          <p:spTgt spid="1025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0258"/>
                                        </p:tgtEl>
                                        <p:attrNameLst>
                                          <p:attrName>style.visibility</p:attrName>
                                        </p:attrNameLst>
                                      </p:cBhvr>
                                      <p:to>
                                        <p:strVal val="visible"/>
                                      </p:to>
                                    </p:set>
                                    <p:animEffect transition="in" filter="wipe(down)">
                                      <p:cBhvr>
                                        <p:cTn id="46" dur="500"/>
                                        <p:tgtEl>
                                          <p:spTgt spid="1025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0259"/>
                                        </p:tgtEl>
                                        <p:attrNameLst>
                                          <p:attrName>style.visibility</p:attrName>
                                        </p:attrNameLst>
                                      </p:cBhvr>
                                      <p:to>
                                        <p:strVal val="visible"/>
                                      </p:to>
                                    </p:set>
                                    <p:animEffect transition="in" filter="wipe(down)">
                                      <p:cBhvr>
                                        <p:cTn id="49" dur="500"/>
                                        <p:tgtEl>
                                          <p:spTgt spid="10259"/>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260"/>
                                        </p:tgtEl>
                                        <p:attrNameLst>
                                          <p:attrName>style.visibility</p:attrName>
                                        </p:attrNameLst>
                                      </p:cBhvr>
                                      <p:to>
                                        <p:strVal val="visible"/>
                                      </p:to>
                                    </p:set>
                                    <p:animEffect transition="in" filter="wipe(down)">
                                      <p:cBhvr>
                                        <p:cTn id="52" dur="500"/>
                                        <p:tgtEl>
                                          <p:spTgt spid="1026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261"/>
                                        </p:tgtEl>
                                        <p:attrNameLst>
                                          <p:attrName>style.visibility</p:attrName>
                                        </p:attrNameLst>
                                      </p:cBhvr>
                                      <p:to>
                                        <p:strVal val="visible"/>
                                      </p:to>
                                    </p:set>
                                    <p:animEffect transition="in" filter="wipe(down)">
                                      <p:cBhvr>
                                        <p:cTn id="55" dur="500"/>
                                        <p:tgtEl>
                                          <p:spTgt spid="1026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0262"/>
                                        </p:tgtEl>
                                        <p:attrNameLst>
                                          <p:attrName>style.visibility</p:attrName>
                                        </p:attrNameLst>
                                      </p:cBhvr>
                                      <p:to>
                                        <p:strVal val="visible"/>
                                      </p:to>
                                    </p:set>
                                    <p:animEffect transition="in" filter="wipe(down)">
                                      <p:cBhvr>
                                        <p:cTn id="58" dur="500"/>
                                        <p:tgtEl>
                                          <p:spTgt spid="10262"/>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0263"/>
                                        </p:tgtEl>
                                        <p:attrNameLst>
                                          <p:attrName>style.visibility</p:attrName>
                                        </p:attrNameLst>
                                      </p:cBhvr>
                                      <p:to>
                                        <p:strVal val="visible"/>
                                      </p:to>
                                    </p:set>
                                    <p:animEffect transition="in" filter="wipe(down)">
                                      <p:cBhvr>
                                        <p:cTn id="61" dur="500"/>
                                        <p:tgtEl>
                                          <p:spTgt spid="1026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0264"/>
                                        </p:tgtEl>
                                        <p:attrNameLst>
                                          <p:attrName>style.visibility</p:attrName>
                                        </p:attrNameLst>
                                      </p:cBhvr>
                                      <p:to>
                                        <p:strVal val="visible"/>
                                      </p:to>
                                    </p:set>
                                    <p:animEffect transition="in" filter="wipe(down)">
                                      <p:cBhvr>
                                        <p:cTn id="64" dur="500"/>
                                        <p:tgtEl>
                                          <p:spTgt spid="1026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down)">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5" grpId="0" animBg="1"/>
      <p:bldP spid="20486" grpId="0" animBg="1"/>
      <p:bldP spid="20487" grpId="0" animBg="1"/>
      <p:bldP spid="20488" grpId="0" animBg="1"/>
      <p:bldP spid="20489" grpId="0" animBg="1"/>
      <p:bldP spid="20490" grpId="0" animBg="1"/>
      <p:bldP spid="20491" grpId="0" animBg="1"/>
      <p:bldP spid="20492" grpId="0" animBg="1"/>
      <p:bldP spid="20493" grpId="0" animBg="1"/>
      <p:bldP spid="10256" grpId="0" animBg="1"/>
      <p:bldP spid="10257" grpId="0" animBg="1"/>
      <p:bldP spid="10258" grpId="0" animBg="1"/>
      <p:bldP spid="10259" grpId="0" animBg="1"/>
      <p:bldP spid="10260" grpId="0" animBg="1"/>
      <p:bldP spid="10261" grpId="0" animBg="1"/>
      <p:bldP spid="10262" grpId="0" animBg="1"/>
      <p:bldP spid="10263" grpId="0" animBg="1"/>
      <p:bldP spid="10264"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595599" y="0"/>
            <a:ext cx="900080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spcAft>
                <a:spcPct val="20000"/>
              </a:spcAft>
              <a:defRPr sz="2000" b="1">
                <a:solidFill>
                  <a:schemeClr val="bg2"/>
                </a:solidFill>
                <a:latin typeface="Arial" panose="020B0604020202020204" pitchFamily="34" charset="0"/>
                <a:ea typeface="宋体" panose="02010600030101010101" pitchFamily="2" charset="-122"/>
              </a:defRPr>
            </a:lvl1pPr>
            <a:lvl2pPr marL="742950" indent="-285750">
              <a:spcBef>
                <a:spcPct val="20000"/>
              </a:spcBef>
              <a:spcAft>
                <a:spcPct val="20000"/>
              </a:spcAft>
              <a:buClr>
                <a:srgbClr val="ED171F"/>
              </a:buClr>
              <a:buChar char="•"/>
              <a:defRPr>
                <a:solidFill>
                  <a:schemeClr val="bg2"/>
                </a:solidFill>
                <a:latin typeface="Arial" panose="020B0604020202020204" pitchFamily="34" charset="0"/>
                <a:ea typeface="宋体" panose="02010600030101010101" pitchFamily="2" charset="-122"/>
              </a:defRPr>
            </a:lvl2pPr>
            <a:lvl3pPr marL="1143000" indent="-228600">
              <a:spcBef>
                <a:spcPct val="20000"/>
              </a:spcBef>
              <a:spcAft>
                <a:spcPct val="20000"/>
              </a:spcAft>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6002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4pPr>
            <a:lvl5pPr marL="2057400" indent="-22860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algn="ctr" eaLnBrk="1" hangingPunct="1">
              <a:spcBef>
                <a:spcPct val="0"/>
              </a:spcBef>
              <a:spcAft>
                <a:spcPct val="0"/>
              </a:spcAft>
            </a:pPr>
            <a:r>
              <a:rPr lang="zh-CN" altLang="en-US" sz="4800" dirty="0">
                <a:solidFill>
                  <a:schemeClr val="bg1"/>
                </a:solidFill>
                <a:ea typeface="字魂59号-创粗黑" pitchFamily="2" charset="-122"/>
              </a:rPr>
              <a:t>危化品物资作业人员上岗要求</a:t>
            </a:r>
            <a:endParaRPr lang="zh-CN" altLang="en-US" sz="4800" dirty="0">
              <a:solidFill>
                <a:schemeClr val="bg1"/>
              </a:solidFill>
              <a:ea typeface="字魂59号-创粗黑" pitchFamily="2" charset="-122"/>
            </a:endParaRPr>
          </a:p>
        </p:txBody>
      </p:sp>
      <p:sp>
        <p:nvSpPr>
          <p:cNvPr id="30723" name="Rectangle 3"/>
          <p:cNvSpPr>
            <a:spLocks noChangeArrowheads="1"/>
          </p:cNvSpPr>
          <p:nvPr/>
        </p:nvSpPr>
        <p:spPr bwMode="auto">
          <a:xfrm>
            <a:off x="335360" y="1520788"/>
            <a:ext cx="6624736"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b="1">
                <a:solidFill>
                  <a:schemeClr val="bg2"/>
                </a:solidFill>
                <a:latin typeface="Arial" panose="020B0604020202020204" pitchFamily="34" charset="0"/>
                <a:ea typeface="宋体" panose="02010600030101010101" pitchFamily="2" charset="-122"/>
              </a:defRPr>
            </a:lvl1pPr>
            <a:lvl2pPr marL="400050" indent="-285750">
              <a:buClr>
                <a:srgbClr val="ED171F"/>
              </a:buClr>
              <a:buChar char="•"/>
              <a:defRPr>
                <a:solidFill>
                  <a:schemeClr val="bg2"/>
                </a:solidFill>
                <a:latin typeface="Arial" panose="020B0604020202020204" pitchFamily="34" charset="0"/>
                <a:ea typeface="宋体" panose="02010600030101010101" pitchFamily="2" charset="-122"/>
              </a:defRPr>
            </a:lvl2pPr>
            <a:lvl3pPr marL="742950" indent="-228600">
              <a:buClr>
                <a:srgbClr val="ED171F"/>
              </a:buClr>
              <a:buFont typeface="Arial" panose="020B0604020202020204" pitchFamily="34" charset="0"/>
              <a:buChar char="–"/>
              <a:defRPr sz="1600">
                <a:solidFill>
                  <a:schemeClr val="bg2"/>
                </a:solidFill>
                <a:latin typeface="Arial" panose="020B0604020202020204" pitchFamily="34" charset="0"/>
                <a:ea typeface="宋体" panose="02010600030101010101" pitchFamily="2" charset="-122"/>
              </a:defRPr>
            </a:lvl3pPr>
            <a:lvl4pPr marL="1085850" indent="-228600">
              <a:buClr>
                <a:srgbClr val="ED171F"/>
              </a:buClr>
              <a:buChar char="•"/>
              <a:defRPr sz="1400">
                <a:solidFill>
                  <a:schemeClr val="bg2"/>
                </a:solidFill>
                <a:latin typeface="Arial" panose="020B0604020202020204" pitchFamily="34" charset="0"/>
                <a:ea typeface="宋体" panose="02010600030101010101" pitchFamily="2" charset="-122"/>
              </a:defRPr>
            </a:lvl4pPr>
            <a:lvl5pPr marL="1428750" indent="-228600">
              <a:buClr>
                <a:srgbClr val="ED171F"/>
              </a:buClr>
              <a:buChar char="»"/>
              <a:defRPr sz="1400">
                <a:solidFill>
                  <a:schemeClr val="bg2"/>
                </a:solidFill>
                <a:latin typeface="Arial" panose="020B0604020202020204" pitchFamily="34" charset="0"/>
                <a:ea typeface="宋体" panose="02010600030101010101" pitchFamily="2" charset="-122"/>
              </a:defRPr>
            </a:lvl5pPr>
            <a:lvl6pPr marL="1885950" indent="-228600" fontAlgn="base">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6pPr>
            <a:lvl7pPr marL="2343150" indent="-228600" fontAlgn="base">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7pPr>
            <a:lvl8pPr marL="2800350" indent="-228600" fontAlgn="base">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8pPr>
            <a:lvl9pPr marL="3257550" indent="-228600" fontAlgn="base">
              <a:spcBef>
                <a:spcPct val="20000"/>
              </a:spcBef>
              <a:spcAft>
                <a:spcPct val="20000"/>
              </a:spcAft>
              <a:buClr>
                <a:srgbClr val="ED171F"/>
              </a:buClr>
              <a:buChar char="»"/>
              <a:defRPr sz="1400">
                <a:solidFill>
                  <a:schemeClr val="bg2"/>
                </a:solidFill>
                <a:latin typeface="Arial" panose="020B0604020202020204" pitchFamily="34" charset="0"/>
                <a:ea typeface="宋体" panose="02010600030101010101" pitchFamily="2" charset="-122"/>
              </a:defRPr>
            </a:lvl9pPr>
          </a:lstStyle>
          <a:p>
            <a:pPr marL="457200" indent="-457200" eaLnBrk="1" hangingPunct="1">
              <a:spcBef>
                <a:spcPct val="20000"/>
              </a:spcBef>
              <a:spcAft>
                <a:spcPct val="20000"/>
              </a:spcAft>
              <a:buFont typeface="+mj-lt"/>
              <a:buAutoNum type="arabicPeriod"/>
              <a:defRPr/>
            </a:pPr>
            <a:r>
              <a:rPr lang="en-US" altLang="zh-CN" sz="2400" b="0" dirty="0">
                <a:solidFill>
                  <a:schemeClr val="tx1"/>
                </a:solidFill>
                <a:latin typeface="字魂59号-创粗黑" pitchFamily="2" charset="-122"/>
                <a:ea typeface="字魂59号-创粗黑" pitchFamily="2" charset="-122"/>
              </a:rPr>
              <a:t> </a:t>
            </a:r>
            <a:r>
              <a:rPr lang="zh-CN" altLang="en-US" sz="2400" b="0" dirty="0">
                <a:solidFill>
                  <a:schemeClr val="tx1"/>
                </a:solidFill>
                <a:latin typeface="字魂59号-创粗黑" pitchFamily="2" charset="-122"/>
                <a:ea typeface="字魂59号-创粗黑" pitchFamily="2" charset="-122"/>
              </a:rPr>
              <a:t>储存单位的主要负责人和安全管理人员，应当由有关主管部门对其安全生产知识和管理能力考核合格后方可任职</a:t>
            </a:r>
            <a:endParaRPr lang="zh-CN" altLang="en-US" sz="2400" b="0" dirty="0">
              <a:solidFill>
                <a:srgbClr val="0000FF"/>
              </a:solidFill>
              <a:latin typeface="字魂59号-创粗黑" pitchFamily="2" charset="-122"/>
              <a:ea typeface="字魂59号-创粗黑" pitchFamily="2" charset="-122"/>
            </a:endParaRPr>
          </a:p>
          <a:p>
            <a:pPr marL="457200" indent="-457200" eaLnBrk="1" hangingPunct="1">
              <a:spcBef>
                <a:spcPct val="20000"/>
              </a:spcBef>
              <a:spcAft>
                <a:spcPct val="20000"/>
              </a:spcAft>
              <a:buFont typeface="+mj-lt"/>
              <a:buAutoNum type="arabicPeriod"/>
              <a:defRPr/>
            </a:pPr>
            <a:r>
              <a:rPr lang="zh-CN" altLang="en-US" sz="2400" b="0" dirty="0">
                <a:solidFill>
                  <a:srgbClr val="D5352D"/>
                </a:solidFill>
                <a:latin typeface="字魂59号-创粗黑" pitchFamily="2" charset="-122"/>
                <a:ea typeface="字魂59号-创粗黑" pitchFamily="2" charset="-122"/>
              </a:rPr>
              <a:t> 储存危险化学品仓库的保管员应经过岗前培训和危化品安全知识培训，考核合格后方可上岗。做到一日两检，并做好记录</a:t>
            </a:r>
            <a:endParaRPr lang="zh-CN" altLang="en-US" sz="2400" b="0" dirty="0">
              <a:solidFill>
                <a:srgbClr val="D5352D"/>
              </a:solidFill>
              <a:latin typeface="字魂59号-创粗黑" pitchFamily="2" charset="-122"/>
              <a:ea typeface="字魂59号-创粗黑" pitchFamily="2" charset="-122"/>
            </a:endParaRPr>
          </a:p>
          <a:p>
            <a:pPr marL="457200" indent="-457200" eaLnBrk="1" hangingPunct="1">
              <a:spcBef>
                <a:spcPct val="20000"/>
              </a:spcBef>
              <a:spcAft>
                <a:spcPct val="20000"/>
              </a:spcAft>
              <a:buFont typeface="+mj-lt"/>
              <a:buAutoNum type="arabicPeriod"/>
              <a:defRPr/>
            </a:pPr>
            <a:r>
              <a:rPr lang="zh-CN" altLang="en-US" sz="2400" b="0" dirty="0">
                <a:solidFill>
                  <a:schemeClr val="tx1"/>
                </a:solidFill>
                <a:latin typeface="字魂59号-创粗黑" pitchFamily="2" charset="-122"/>
                <a:ea typeface="字魂59号-创粗黑" pitchFamily="2" charset="-122"/>
              </a:rPr>
              <a:t> 从事危险化学品作业人员必须取得安全资质证</a:t>
            </a:r>
            <a:endParaRPr lang="zh-CN" altLang="en-US" sz="2400" b="0" dirty="0">
              <a:solidFill>
                <a:srgbClr val="0000FF"/>
              </a:solidFill>
              <a:latin typeface="字魂59号-创粗黑" pitchFamily="2" charset="-122"/>
              <a:ea typeface="字魂59号-创粗黑" pitchFamily="2" charset="-122"/>
            </a:endParaRPr>
          </a:p>
          <a:p>
            <a:pPr marL="457200" indent="-457200" eaLnBrk="1" hangingPunct="1">
              <a:spcBef>
                <a:spcPct val="20000"/>
              </a:spcBef>
              <a:spcAft>
                <a:spcPct val="20000"/>
              </a:spcAft>
              <a:buFont typeface="+mj-lt"/>
              <a:buAutoNum type="arabicPeriod"/>
              <a:defRPr/>
            </a:pPr>
            <a:r>
              <a:rPr lang="zh-CN" altLang="en-US" sz="2400" b="0" dirty="0">
                <a:solidFill>
                  <a:srgbClr val="D5352D"/>
                </a:solidFill>
                <a:latin typeface="字魂59号-创粗黑" pitchFamily="2" charset="-122"/>
                <a:ea typeface="字魂59号-创粗黑" pitchFamily="2" charset="-122"/>
              </a:rPr>
              <a:t> 生产调度中心在对库存化工产品危害识别</a:t>
            </a:r>
            <a:r>
              <a:rPr lang="zh-CN" altLang="en-US" sz="2400" b="0">
                <a:solidFill>
                  <a:srgbClr val="D5352D"/>
                </a:solidFill>
                <a:latin typeface="字魂59号-创粗黑" pitchFamily="2" charset="-122"/>
                <a:ea typeface="字魂59号-创粗黑" pitchFamily="2" charset="-122"/>
              </a:rPr>
              <a:t>的</a:t>
            </a:r>
            <a:r>
              <a:rPr lang="zh-CN" altLang="en-US" sz="2400" b="0" smtClean="0">
                <a:solidFill>
                  <a:srgbClr val="D5352D"/>
                </a:solidFill>
                <a:latin typeface="字魂59号-创粗黑" pitchFamily="2" charset="-122"/>
                <a:ea typeface="字魂59号-创粗黑" pitchFamily="2" charset="-122"/>
              </a:rPr>
              <a:t>基础</a:t>
            </a:r>
            <a:r>
              <a:rPr lang="zh-CN" altLang="en-US" sz="2400" b="0" dirty="0">
                <a:solidFill>
                  <a:srgbClr val="D5352D"/>
                </a:solidFill>
                <a:latin typeface="字魂59号-创粗黑" pitchFamily="2" charset="-122"/>
                <a:ea typeface="字魂59号-创粗黑" pitchFamily="2" charset="-122"/>
              </a:rPr>
              <a:t>上，组织制定应急救援预案，并组织化工产品作业人员培训和演练</a:t>
            </a:r>
            <a:endParaRPr lang="zh-CN" altLang="en-US" sz="2400" b="0" dirty="0">
              <a:solidFill>
                <a:srgbClr val="D5352D"/>
              </a:solidFill>
              <a:latin typeface="字魂59号-创粗黑" pitchFamily="2" charset="-122"/>
              <a:ea typeface="字魂59号-创粗黑" pitchFamily="2" charset="-122"/>
            </a:endParaRPr>
          </a:p>
          <a:p>
            <a:pPr eaLnBrk="1" hangingPunct="1">
              <a:spcBef>
                <a:spcPct val="20000"/>
              </a:spcBef>
              <a:spcAft>
                <a:spcPct val="20000"/>
              </a:spcAft>
              <a:defRPr/>
            </a:pPr>
            <a:endParaRPr lang="en-US" altLang="zh-CN" sz="2400" dirty="0">
              <a:solidFill>
                <a:srgbClr val="0000FF"/>
              </a:solidFill>
              <a:latin typeface="字魂59号-创粗黑" pitchFamily="2" charset="-122"/>
              <a:ea typeface="字魂59号-创粗黑" pitchFamily="2" charset="-122"/>
            </a:endParaRPr>
          </a:p>
        </p:txBody>
      </p:sp>
      <p:pic>
        <p:nvPicPr>
          <p:cNvPr id="3" name="图片 2"/>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6600056" y="2060848"/>
            <a:ext cx="5460607" cy="32763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arn(inVertical)">
                                      <p:cBhvr>
                                        <p:cTn id="7" dur="500"/>
                                        <p:tgtEl>
                                          <p:spTgt spid="307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barn(inVertical)">
                                      <p:cBhvr>
                                        <p:cTn id="1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30723" grpId="0"/>
    </p:bldLst>
  </p:timing>
</p:sld>
</file>

<file path=ppt/theme/theme1.xml><?xml version="1.0" encoding="utf-8"?>
<a:theme xmlns:a="http://schemas.openxmlformats.org/drawingml/2006/main" name="免费安全资料加微anquan2022">
  <a:themeElements>
    <a:clrScheme name="">
      <a:dk1>
        <a:srgbClr val="000000"/>
      </a:dk1>
      <a:lt1>
        <a:srgbClr val="FFFFFF"/>
      </a:lt1>
      <a:dk2>
        <a:srgbClr val="94002A"/>
      </a:dk2>
      <a:lt2>
        <a:srgbClr val="666465"/>
      </a:lt2>
      <a:accent1>
        <a:srgbClr val="8C9CC3"/>
      </a:accent1>
      <a:accent2>
        <a:srgbClr val="C5CDDF"/>
      </a:accent2>
      <a:accent3>
        <a:srgbClr val="FFFFFF"/>
      </a:accent3>
      <a:accent4>
        <a:srgbClr val="000000"/>
      </a:accent4>
      <a:accent5>
        <a:srgbClr val="C5CBDE"/>
      </a:accent5>
      <a:accent6>
        <a:srgbClr val="B2BACA"/>
      </a:accent6>
      <a:hlink>
        <a:srgbClr val="FE2B12"/>
      </a:hlink>
      <a:folHlink>
        <a:srgbClr val="3E3866"/>
      </a:folHlink>
    </a:clrScheme>
    <a:fontScheme name="Default Design">
      <a:majorFont>
        <a:latin typeface="黑体"/>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539750" algn="l" defTabSz="914400" rtl="0" eaLnBrk="1" fontAlgn="base" latinLnBrk="0" hangingPunct="1">
          <a:lnSpc>
            <a:spcPct val="100000"/>
          </a:lnSpc>
          <a:spcBef>
            <a:spcPct val="20000"/>
          </a:spcBef>
          <a:spcAft>
            <a:spcPct val="20000"/>
          </a:spcAft>
          <a:buClrTx/>
          <a:buSzTx/>
          <a:buFontTx/>
          <a:buNone/>
          <a:defRPr kumimoji="0" lang="zh-CN" altLang="en-US" sz="2000" b="1" i="0" u="none" strike="noStrike" cap="none" normalizeH="0" baseline="0" smtClean="0">
            <a:ln>
              <a:noFill/>
            </a:ln>
            <a:solidFill>
              <a:schemeClr val="bg2"/>
            </a:solidFill>
            <a:effectLst/>
            <a:latin typeface="宋体" panose="02010600030101010101" pitchFamily="2" charset="-122"/>
            <a:ea typeface="宋体" panose="02010600030101010101" pitchFamily="2" charset="-122"/>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539750" algn="l" defTabSz="914400" rtl="0" eaLnBrk="1" fontAlgn="base" latinLnBrk="0" hangingPunct="1">
          <a:lnSpc>
            <a:spcPct val="100000"/>
          </a:lnSpc>
          <a:spcBef>
            <a:spcPct val="20000"/>
          </a:spcBef>
          <a:spcAft>
            <a:spcPct val="20000"/>
          </a:spcAft>
          <a:buClrTx/>
          <a:buSzTx/>
          <a:buFontTx/>
          <a:buNone/>
          <a:defRPr kumimoji="0" lang="zh-CN" altLang="en-US" sz="2000" b="1" i="0" u="none" strike="noStrike" cap="none" normalizeH="0" baseline="0" smtClean="0">
            <a:ln>
              <a:noFill/>
            </a:ln>
            <a:solidFill>
              <a:schemeClr val="bg2"/>
            </a:solidFill>
            <a:effectLst/>
            <a:latin typeface="宋体" panose="02010600030101010101" pitchFamily="2" charset="-122"/>
            <a:ea typeface="宋体" panose="02010600030101010101" pitchFamily="2" charset="-122"/>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94002A"/>
        </a:dk2>
        <a:lt2>
          <a:srgbClr val="666464"/>
        </a:lt2>
        <a:accent1>
          <a:srgbClr val="7D0D00"/>
        </a:accent1>
        <a:accent2>
          <a:srgbClr val="DAE3E5"/>
        </a:accent2>
        <a:accent3>
          <a:srgbClr val="FFFFFF"/>
        </a:accent3>
        <a:accent4>
          <a:srgbClr val="000000"/>
        </a:accent4>
        <a:accent5>
          <a:srgbClr val="BFAAAA"/>
        </a:accent5>
        <a:accent6>
          <a:srgbClr val="C5CECF"/>
        </a:accent6>
        <a:hlink>
          <a:srgbClr val="FE2B12"/>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94002A"/>
        </a:dk2>
        <a:lt2>
          <a:srgbClr val="666465"/>
        </a:lt2>
        <a:accent1>
          <a:srgbClr val="7D0D00"/>
        </a:accent1>
        <a:accent2>
          <a:srgbClr val="DAE3E5"/>
        </a:accent2>
        <a:accent3>
          <a:srgbClr val="FFFFFF"/>
        </a:accent3>
        <a:accent4>
          <a:srgbClr val="000000"/>
        </a:accent4>
        <a:accent5>
          <a:srgbClr val="BFAAAA"/>
        </a:accent5>
        <a:accent6>
          <a:srgbClr val="C5CECF"/>
        </a:accent6>
        <a:hlink>
          <a:srgbClr val="FE2B12"/>
        </a:hlink>
        <a:folHlink>
          <a:srgbClr val="ED171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94002A"/>
        </a:dk2>
        <a:lt2>
          <a:srgbClr val="666465"/>
        </a:lt2>
        <a:accent1>
          <a:srgbClr val="7D0D00"/>
        </a:accent1>
        <a:accent2>
          <a:srgbClr val="FFF5CD"/>
        </a:accent2>
        <a:accent3>
          <a:srgbClr val="FFFFFF"/>
        </a:accent3>
        <a:accent4>
          <a:srgbClr val="000000"/>
        </a:accent4>
        <a:accent5>
          <a:srgbClr val="BFAAAA"/>
        </a:accent5>
        <a:accent6>
          <a:srgbClr val="E7DEBA"/>
        </a:accent6>
        <a:hlink>
          <a:srgbClr val="FE2B12"/>
        </a:hlink>
        <a:folHlink>
          <a:srgbClr val="ED171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94002A"/>
        </a:dk2>
        <a:lt2>
          <a:srgbClr val="666465"/>
        </a:lt2>
        <a:accent1>
          <a:srgbClr val="7D0D00"/>
        </a:accent1>
        <a:accent2>
          <a:srgbClr val="FEE679"/>
        </a:accent2>
        <a:accent3>
          <a:srgbClr val="FFFFFF"/>
        </a:accent3>
        <a:accent4>
          <a:srgbClr val="000000"/>
        </a:accent4>
        <a:accent5>
          <a:srgbClr val="BFAAAA"/>
        </a:accent5>
        <a:accent6>
          <a:srgbClr val="E6D06D"/>
        </a:accent6>
        <a:hlink>
          <a:srgbClr val="FE2B12"/>
        </a:hlink>
        <a:folHlink>
          <a:srgbClr val="ED171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吊装作业安全培训</Template>
  <TotalTime>0</TotalTime>
  <Words>4423</Words>
  <Application>WPS 演示</Application>
  <PresentationFormat>宽屏</PresentationFormat>
  <Paragraphs>326</Paragraphs>
  <Slides>23</Slides>
  <Notes>25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Arial</vt:lpstr>
      <vt:lpstr>宋体</vt:lpstr>
      <vt:lpstr>Wingdings</vt:lpstr>
      <vt:lpstr>字魂59号-创粗黑</vt:lpstr>
      <vt:lpstr>黑体</vt:lpstr>
      <vt:lpstr>方正粗宋简体</vt:lpstr>
      <vt:lpstr>字魂105号-简雅黑</vt:lpstr>
      <vt:lpstr>微软雅黑</vt:lpstr>
      <vt:lpstr>Arial Unicode MS</vt:lpstr>
      <vt:lpstr>等线</vt:lpstr>
      <vt:lpstr>Times New Roman</vt:lpstr>
      <vt:lpstr>免费安全资料加微anquan2022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危化品入库前的安全管理</vt:lpstr>
      <vt:lpstr>PowerPoint 演示文稿</vt:lpstr>
      <vt:lpstr>PowerPoint 演示文稿</vt:lpstr>
      <vt:lpstr>PowerPoint 演示文稿</vt:lpstr>
      <vt:lpstr>危化品发放配送的安全管理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公众号[安全生产管理]</dc:title>
  <dc:creator>公众号[安全生产管理]</dc:creator>
  <cp:keywords>免费安全资料加微anquan2022</cp:keywords>
  <dc:description>免费安全资料加微anquan2022</dc:description>
  <dc:subject>免费安全资料加微anquan2022</dc:subject>
  <cp:category>免费安全资料加微anquan2022</cp:category>
  <cp:lastModifiedBy>lenovo</cp:lastModifiedBy>
  <cp:revision>3</cp:revision>
  <dcterms:created xsi:type="dcterms:W3CDTF">2020-03-07T13:29:00Z</dcterms:created>
  <dcterms:modified xsi:type="dcterms:W3CDTF">2020-03-09T00:07:25Z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