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0"/>
  </p:handoutMasterIdLst>
  <p:sldIdLst>
    <p:sldId id="680" r:id="rId3"/>
    <p:sldId id="899" r:id="rId5"/>
    <p:sldId id="740" r:id="rId6"/>
    <p:sldId id="1051" r:id="rId7"/>
    <p:sldId id="999" r:id="rId8"/>
    <p:sldId id="1002" r:id="rId9"/>
    <p:sldId id="1052" r:id="rId10"/>
    <p:sldId id="1044" r:id="rId11"/>
    <p:sldId id="1045" r:id="rId12"/>
    <p:sldId id="1046" r:id="rId13"/>
    <p:sldId id="1047" r:id="rId14"/>
    <p:sldId id="1048" r:id="rId15"/>
    <p:sldId id="1049" r:id="rId16"/>
    <p:sldId id="1050" r:id="rId17"/>
    <p:sldId id="1004" r:id="rId18"/>
    <p:sldId id="1006" r:id="rId19"/>
    <p:sldId id="1008" r:id="rId20"/>
    <p:sldId id="1009" r:id="rId21"/>
    <p:sldId id="1010" r:id="rId22"/>
    <p:sldId id="1011" r:id="rId23"/>
    <p:sldId id="1012" r:id="rId24"/>
    <p:sldId id="1013" r:id="rId25"/>
    <p:sldId id="1014" r:id="rId26"/>
    <p:sldId id="1015" r:id="rId27"/>
    <p:sldId id="1016" r:id="rId28"/>
    <p:sldId id="1042" r:id="rId29"/>
    <p:sldId id="1017" r:id="rId30"/>
    <p:sldId id="1018" r:id="rId31"/>
    <p:sldId id="1019" r:id="rId32"/>
    <p:sldId id="1020" r:id="rId33"/>
    <p:sldId id="1021" r:id="rId34"/>
    <p:sldId id="1022" r:id="rId35"/>
    <p:sldId id="1023" r:id="rId36"/>
    <p:sldId id="1024" r:id="rId37"/>
    <p:sldId id="1025" r:id="rId38"/>
    <p:sldId id="1026" r:id="rId39"/>
    <p:sldId id="1029" r:id="rId40"/>
    <p:sldId id="1030" r:id="rId41"/>
    <p:sldId id="1031" r:id="rId42"/>
    <p:sldId id="1032" r:id="rId43"/>
    <p:sldId id="1033" r:id="rId44"/>
    <p:sldId id="1034" r:id="rId45"/>
    <p:sldId id="1035" r:id="rId46"/>
    <p:sldId id="1036" r:id="rId47"/>
    <p:sldId id="1037" r:id="rId48"/>
    <p:sldId id="773" r:id="rId49"/>
  </p:sldIdLst>
  <p:sldSz cx="12196445" cy="6858000"/>
  <p:notesSz cx="6858000" cy="9144000"/>
  <p:custDataLst>
    <p:tags r:id="rId54"/>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F8F8F8"/>
    <a:srgbClr val="DF2E25"/>
    <a:srgbClr val="BA241C"/>
    <a:srgbClr val="BB231B"/>
    <a:srgbClr val="F1F1F1"/>
    <a:srgbClr val="F2F2F2"/>
    <a:srgbClr val="AF2019"/>
    <a:srgbClr val="C2241C"/>
    <a:srgbClr val="FFB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49635" autoAdjust="0"/>
  </p:normalViewPr>
  <p:slideViewPr>
    <p:cSldViewPr snapToObjects="1">
      <p:cViewPr>
        <p:scale>
          <a:sx n="70" d="100"/>
          <a:sy n="70" d="100"/>
        </p:scale>
        <p:origin x="-776" y="-132"/>
      </p:cViewPr>
      <p:guideLst>
        <p:guide orient="horz" pos="2238"/>
        <p:guide pos="386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776"/>
    </p:cViewPr>
  </p:sorterViewPr>
  <p:notesViewPr>
    <p:cSldViewPr snapToObjects="1">
      <p:cViewPr varScale="1">
        <p:scale>
          <a:sx n="81" d="100"/>
          <a:sy n="81" d="100"/>
        </p:scale>
        <p:origin x="-2088" y="-102"/>
      </p:cViewPr>
      <p:guideLst>
        <p:guide orient="horz" pos="2984"/>
        <p:guide pos="217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tags" Target="tags/tag5.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bwMode="auto">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946650" y="2565400"/>
            <a:ext cx="6334125" cy="863600"/>
          </a:xfrm>
        </p:spPr>
        <p:txBody>
          <a:bodyPr/>
          <a:lstStyle>
            <a:lvl1pPr>
              <a:defRPr sz="3600"/>
            </a:lvl1pPr>
          </a:lstStyle>
          <a:p>
            <a:pPr lvl="0"/>
            <a:r>
              <a:rPr lang="zh-CN" noProof="0"/>
              <a:t>单击此处编辑母版标题样式</a:t>
            </a:r>
            <a:endParaRPr lang="zh-CN" noProof="0"/>
          </a:p>
        </p:txBody>
      </p:sp>
      <p:sp>
        <p:nvSpPr>
          <p:cNvPr id="2051" name="Rectangle 3"/>
          <p:cNvSpPr>
            <a:spLocks noGrp="1" noChangeArrowheads="1"/>
          </p:cNvSpPr>
          <p:nvPr>
            <p:ph type="subTitle" idx="1"/>
          </p:nvPr>
        </p:nvSpPr>
        <p:spPr>
          <a:xfrm>
            <a:off x="4948238" y="3644900"/>
            <a:ext cx="6335712" cy="647700"/>
          </a:xfrm>
        </p:spPr>
        <p:txBody>
          <a:bodyPr/>
          <a:lstStyle>
            <a:lvl1pPr marL="0" indent="0">
              <a:buFontTx/>
              <a:buNone/>
              <a:defRPr sz="2400"/>
            </a:lvl1pPr>
          </a:lstStyle>
          <a:p>
            <a:pPr lvl="0"/>
            <a:r>
              <a:rPr lang="zh-CN" noProof="0"/>
              <a:t>单击此处编辑母版副标题样式</a:t>
            </a:r>
            <a:endParaRPr lang="zh-CN"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6913" y="2886609"/>
            <a:ext cx="1060349"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0462" y="2758265"/>
            <a:ext cx="1096814"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cstate="print"/>
          <a:srcRect/>
          <a:stretch>
            <a:fillRect/>
          </a:stretch>
        </p:blipFill>
        <p:spPr bwMode="auto">
          <a:xfrm>
            <a:off x="1040451" y="1447779"/>
            <a:ext cx="3013731"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7436" y="3771071"/>
            <a:ext cx="524127"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6340" y="2904246"/>
            <a:ext cx="401158"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7817" y="2574149"/>
            <a:ext cx="981731"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cstate="print"/>
          <a:srcRect/>
          <a:stretch>
            <a:fillRect/>
          </a:stretch>
        </p:blipFill>
        <p:spPr bwMode="auto">
          <a:xfrm>
            <a:off x="3261942" y="3206628"/>
            <a:ext cx="1477636"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cstate="print"/>
          <a:srcRect/>
          <a:stretch>
            <a:fillRect/>
          </a:stretch>
        </p:blipFill>
        <p:spPr bwMode="auto">
          <a:xfrm>
            <a:off x="5352404" y="3446014"/>
            <a:ext cx="1834444"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6102" y="2725338"/>
            <a:ext cx="1116794"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2800" y="3624920"/>
            <a:ext cx="522112"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4880" y="2365000"/>
            <a:ext cx="52211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cstate="print"/>
          <a:srcRect/>
          <a:stretch>
            <a:fillRect/>
          </a:stretch>
        </p:blipFill>
        <p:spPr bwMode="auto">
          <a:xfrm>
            <a:off x="2054437" y="2795894"/>
            <a:ext cx="1697365"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cstate="print"/>
          <a:srcRect/>
          <a:stretch>
            <a:fillRect/>
          </a:stretch>
        </p:blipFill>
        <p:spPr bwMode="auto">
          <a:xfrm>
            <a:off x="3983626" y="2785815"/>
            <a:ext cx="437445"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cstate="print"/>
          <a:srcRect/>
          <a:stretch>
            <a:fillRect/>
          </a:stretch>
        </p:blipFill>
        <p:spPr bwMode="auto">
          <a:xfrm>
            <a:off x="8519340" y="3325061"/>
            <a:ext cx="703540"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cstate="print"/>
          <a:srcRect/>
          <a:stretch>
            <a:fillRect/>
          </a:stretch>
        </p:blipFill>
        <p:spPr bwMode="auto">
          <a:xfrm>
            <a:off x="9239008" y="2909285"/>
            <a:ext cx="360841"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cstate="print"/>
          <a:srcRect/>
          <a:stretch>
            <a:fillRect/>
          </a:stretch>
        </p:blipFill>
        <p:spPr bwMode="auto">
          <a:xfrm>
            <a:off x="9744990" y="3446013"/>
            <a:ext cx="282222"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userDrawn="1">
            <p:ph type="title"/>
          </p:nvPr>
        </p:nvSpPr>
        <p:spPr/>
        <p:txBody>
          <a:bodyPr/>
          <a:lstStyle>
            <a:lvl1pPr>
              <a:defRPr>
                <a:solidFill>
                  <a:schemeClr val="tx2"/>
                </a:solidFill>
              </a:defRPr>
            </a:lvl1pPr>
          </a:lstStyle>
          <a:p>
            <a:r>
              <a:rPr lang="zh-CN" altLang="en-US"/>
              <a:t>单击此处编辑母版标题样式</a:t>
            </a:r>
            <a:endParaRPr lang="zh-CN" altLang="en-US"/>
          </a:p>
        </p:txBody>
      </p:sp>
      <p:sp>
        <p:nvSpPr>
          <p:cNvPr id="3" name="内容占位符 2"/>
          <p:cNvSpPr>
            <a:spLocks noGrp="1"/>
          </p:cNvSpPr>
          <p:nvPr userDrawn="1">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2F2F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endParaRPr lang="zh-CN" dirty="0"/>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endParaRPr lang="zh-CN" dirty="0"/>
          </a:p>
          <a:p>
            <a:pPr lvl="1"/>
            <a:r>
              <a:rPr lang="zh-CN" dirty="0"/>
              <a:t>第二级</a:t>
            </a:r>
            <a:endParaRPr 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33.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35.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image" Target="../media/image37.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40.jpeg"/><Relationship Id="rId1" Type="http://schemas.openxmlformats.org/officeDocument/2006/relationships/image" Target="../media/image3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45.png"/><Relationship Id="rId1" Type="http://schemas.openxmlformats.org/officeDocument/2006/relationships/image" Target="../media/image44.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tags" Target="../tags/tag3.xml"/><Relationship Id="rId2" Type="http://schemas.openxmlformats.org/officeDocument/2006/relationships/image" Target="../media/image15.png"/><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51.png"/><Relationship Id="rId1" Type="http://schemas.openxmlformats.org/officeDocument/2006/relationships/tags" Target="../tags/tag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5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5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2.xml"/><Relationship Id="rId2" Type="http://schemas.openxmlformats.org/officeDocument/2006/relationships/image" Target="../media/image56.jpeg"/><Relationship Id="rId1" Type="http://schemas.openxmlformats.org/officeDocument/2006/relationships/image" Target="../media/image55.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22.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27492"/>
            <a:ext cx="12196763" cy="3871988"/>
          </a:xfrm>
          <a:prstGeom prst="rect">
            <a:avLst/>
          </a:prstGeom>
        </p:spPr>
      </p:pic>
      <p:sp>
        <p:nvSpPr>
          <p:cNvPr id="16" name="TextBox 16"/>
          <p:cNvSpPr txBox="1"/>
          <p:nvPr/>
        </p:nvSpPr>
        <p:spPr>
          <a:xfrm>
            <a:off x="5091229" y="5694516"/>
            <a:ext cx="2086313" cy="3987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rgbClr val="002060"/>
                </a:solidFill>
                <a:effectLst/>
                <a:uLnTx/>
                <a:uFillTx/>
                <a:latin typeface="微软雅黑" panose="020B0503020204020204" pitchFamily="34" charset="-122"/>
                <a:ea typeface="微软雅黑" panose="020B0503020204020204" pitchFamily="34" charset="-122"/>
              </a:rPr>
              <a:t>分享人</a:t>
            </a:r>
            <a:r>
              <a:rPr lang="zh-CN" altLang="en-US" sz="2000" kern="0" dirty="0" smtClean="0">
                <a:solidFill>
                  <a:srgbClr val="002060"/>
                </a:solidFill>
                <a:latin typeface="微软雅黑" panose="020B0503020204020204" pitchFamily="34" charset="-122"/>
                <a:ea typeface="微软雅黑" panose="020B0503020204020204" pitchFamily="34" charset="-122"/>
              </a:rPr>
              <a:t>：XX</a:t>
            </a:r>
            <a:endParaRPr kumimoji="0" lang="en-US" altLang="zh-CN" sz="2000" b="0" i="0" u="none" strike="noStrike" kern="0" cap="none" spc="0" normalizeH="0" baseline="0" noProof="0" dirty="0" smtClean="0">
              <a:ln>
                <a:noFill/>
              </a:ln>
              <a:solidFill>
                <a:srgbClr val="002060"/>
              </a:solidFill>
              <a:effectLst/>
              <a:uLnTx/>
              <a:uFillTx/>
              <a:latin typeface="微软雅黑" panose="020B0503020204020204" pitchFamily="34" charset="-122"/>
              <a:ea typeface="微软雅黑" panose="020B0503020204020204" pitchFamily="34" charset="-122"/>
            </a:endParaRPr>
          </a:p>
        </p:txBody>
      </p:sp>
      <p:sp>
        <p:nvSpPr>
          <p:cNvPr id="18" name="Freeform 5"/>
          <p:cNvSpPr/>
          <p:nvPr/>
        </p:nvSpPr>
        <p:spPr bwMode="auto">
          <a:xfrm>
            <a:off x="4364732" y="3804248"/>
            <a:ext cx="7829912" cy="128808"/>
          </a:xfrm>
          <a:custGeom>
            <a:avLst/>
            <a:gdLst>
              <a:gd name="T0" fmla="*/ 98 w 10272"/>
              <a:gd name="T1" fmla="*/ 154 h 154"/>
              <a:gd name="T2" fmla="*/ 0 w 10272"/>
              <a:gd name="T3" fmla="*/ 0 h 154"/>
              <a:gd name="T4" fmla="*/ 10272 w 10272"/>
              <a:gd name="T5" fmla="*/ 0 h 154"/>
              <a:gd name="T6" fmla="*/ 10272 w 10272"/>
              <a:gd name="T7" fmla="*/ 154 h 154"/>
              <a:gd name="T8" fmla="*/ 98 w 10272"/>
              <a:gd name="T9" fmla="*/ 154 h 154"/>
            </a:gdLst>
            <a:ahLst/>
            <a:cxnLst>
              <a:cxn ang="0">
                <a:pos x="T0" y="T1"/>
              </a:cxn>
              <a:cxn ang="0">
                <a:pos x="T2" y="T3"/>
              </a:cxn>
              <a:cxn ang="0">
                <a:pos x="T4" y="T5"/>
              </a:cxn>
              <a:cxn ang="0">
                <a:pos x="T6" y="T7"/>
              </a:cxn>
              <a:cxn ang="0">
                <a:pos x="T8" y="T9"/>
              </a:cxn>
            </a:cxnLst>
            <a:rect l="0" t="0" r="r" b="b"/>
            <a:pathLst>
              <a:path w="10272" h="154">
                <a:moveTo>
                  <a:pt x="98" y="154"/>
                </a:moveTo>
                <a:lnTo>
                  <a:pt x="0" y="0"/>
                </a:lnTo>
                <a:lnTo>
                  <a:pt x="10272" y="0"/>
                </a:lnTo>
                <a:lnTo>
                  <a:pt x="10272" y="154"/>
                </a:lnTo>
                <a:lnTo>
                  <a:pt x="98" y="154"/>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9" name="Freeform 6"/>
          <p:cNvSpPr/>
          <p:nvPr/>
        </p:nvSpPr>
        <p:spPr bwMode="auto">
          <a:xfrm>
            <a:off x="-1" y="3664881"/>
            <a:ext cx="4362621" cy="268175"/>
          </a:xfrm>
          <a:custGeom>
            <a:avLst/>
            <a:gdLst>
              <a:gd name="T0" fmla="*/ 5515 w 5725"/>
              <a:gd name="T1" fmla="*/ 0 h 322"/>
              <a:gd name="T2" fmla="*/ 5725 w 5725"/>
              <a:gd name="T3" fmla="*/ 322 h 322"/>
              <a:gd name="T4" fmla="*/ 0 w 5725"/>
              <a:gd name="T5" fmla="*/ 322 h 322"/>
              <a:gd name="T6" fmla="*/ 0 w 5725"/>
              <a:gd name="T7" fmla="*/ 0 h 322"/>
              <a:gd name="T8" fmla="*/ 5515 w 5725"/>
              <a:gd name="T9" fmla="*/ 0 h 322"/>
            </a:gdLst>
            <a:ahLst/>
            <a:cxnLst>
              <a:cxn ang="0">
                <a:pos x="T0" y="T1"/>
              </a:cxn>
              <a:cxn ang="0">
                <a:pos x="T2" y="T3"/>
              </a:cxn>
              <a:cxn ang="0">
                <a:pos x="T4" y="T5"/>
              </a:cxn>
              <a:cxn ang="0">
                <a:pos x="T6" y="T7"/>
              </a:cxn>
              <a:cxn ang="0">
                <a:pos x="T8" y="T9"/>
              </a:cxn>
            </a:cxnLst>
            <a:rect l="0" t="0" r="r" b="b"/>
            <a:pathLst>
              <a:path w="5725" h="322">
                <a:moveTo>
                  <a:pt x="5515" y="0"/>
                </a:moveTo>
                <a:lnTo>
                  <a:pt x="5725" y="322"/>
                </a:lnTo>
                <a:lnTo>
                  <a:pt x="0" y="322"/>
                </a:lnTo>
                <a:lnTo>
                  <a:pt x="0" y="0"/>
                </a:lnTo>
                <a:lnTo>
                  <a:pt x="5515"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cxnSp>
        <p:nvCxnSpPr>
          <p:cNvPr id="11" name="直接连接符 10"/>
          <p:cNvCxnSpPr/>
          <p:nvPr/>
        </p:nvCxnSpPr>
        <p:spPr bwMode="auto">
          <a:xfrm>
            <a:off x="1417861" y="5893906"/>
            <a:ext cx="3456384" cy="0"/>
          </a:xfrm>
          <a:prstGeom prst="line">
            <a:avLst/>
          </a:prstGeom>
          <a:solidFill>
            <a:schemeClr val="accent1"/>
          </a:solidFill>
          <a:ln w="19050" cap="flat" cmpd="sng" algn="ctr">
            <a:solidFill>
              <a:schemeClr val="tx1"/>
            </a:solidFill>
            <a:prstDash val="solid"/>
            <a:round/>
            <a:headEnd type="oval" w="med" len="med"/>
            <a:tailEnd type="oval" w="med" len="med"/>
          </a:ln>
        </p:spPr>
      </p:cxnSp>
      <p:cxnSp>
        <p:nvCxnSpPr>
          <p:cNvPr id="12" name="直接连接符 11"/>
          <p:cNvCxnSpPr/>
          <p:nvPr/>
        </p:nvCxnSpPr>
        <p:spPr bwMode="auto">
          <a:xfrm>
            <a:off x="7394525" y="5893906"/>
            <a:ext cx="3456384" cy="0"/>
          </a:xfrm>
          <a:prstGeom prst="line">
            <a:avLst/>
          </a:prstGeom>
          <a:solidFill>
            <a:schemeClr val="accent1"/>
          </a:solidFill>
          <a:ln w="19050" cap="flat" cmpd="sng" algn="ctr">
            <a:solidFill>
              <a:schemeClr val="tx1"/>
            </a:solidFill>
            <a:prstDash val="solid"/>
            <a:round/>
            <a:headEnd type="oval" w="med" len="med"/>
            <a:tailEnd type="oval" w="med" len="med"/>
          </a:ln>
        </p:spPr>
      </p:cxnSp>
      <p:sp>
        <p:nvSpPr>
          <p:cNvPr id="2" name="Rectangle 3"/>
          <p:cNvSpPr txBox="1">
            <a:spLocks noChangeArrowheads="1"/>
          </p:cNvSpPr>
          <p:nvPr/>
        </p:nvSpPr>
        <p:spPr bwMode="auto">
          <a:xfrm>
            <a:off x="373846" y="4238104"/>
            <a:ext cx="11521278" cy="938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zh-CN" sz="4400" b="1" dirty="0" smtClean="0">
                <a:solidFill>
                  <a:srgbClr val="AF2019"/>
                </a:solidFill>
                <a:latin typeface="+mj-ea"/>
              </a:rPr>
              <a:t>现场临时用电安全管理</a:t>
            </a:r>
            <a:endParaRPr lang="zh-CN" altLang="zh-CN" sz="4400" b="1" dirty="0" smtClean="0">
              <a:solidFill>
                <a:srgbClr val="AF2019"/>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bldLst>
      <p:bldP spid="16" grpId="0" bldLvl="0"/>
      <p:bldP spid="18"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一、</a:t>
            </a:r>
            <a:r>
              <a:rPr dirty="0" smtClean="0">
                <a:solidFill>
                  <a:schemeClr val="tx2"/>
                </a:solidFill>
              </a:rPr>
              <a:t>现场临时用电</a:t>
            </a:r>
            <a:r>
              <a:rPr lang="zh-CN" dirty="0" smtClean="0">
                <a:solidFill>
                  <a:schemeClr val="tx2"/>
                </a:solidFill>
              </a:rPr>
              <a:t>常见隐患</a:t>
            </a:r>
            <a:endParaRPr lang="zh-CN" dirty="0" smtClean="0">
              <a:solidFill>
                <a:schemeClr val="tx2"/>
              </a:solidFill>
            </a:endParaRPr>
          </a:p>
        </p:txBody>
      </p:sp>
      <p:grpSp>
        <p:nvGrpSpPr>
          <p:cNvPr id="25"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pic>
        <p:nvPicPr>
          <p:cNvPr id="88066" name="内容占位符 91138" descr="C~000007"/>
          <p:cNvPicPr>
            <a:picLocks noGrp="1" noChangeAspect="1"/>
          </p:cNvPicPr>
          <p:nvPr>
            <p:ph sz="half" idx="1"/>
          </p:nvPr>
        </p:nvPicPr>
        <p:blipFill>
          <a:blip r:embed="rId1"/>
          <a:stretch>
            <a:fillRect/>
          </a:stretch>
        </p:blipFill>
        <p:spPr>
          <a:xfrm>
            <a:off x="1921193" y="1196975"/>
            <a:ext cx="4049712" cy="4176713"/>
          </a:xfrm>
        </p:spPr>
      </p:pic>
      <p:pic>
        <p:nvPicPr>
          <p:cNvPr id="88067" name="内容占位符 91139" descr="C~000009"/>
          <p:cNvPicPr>
            <a:picLocks noGrp="1" noChangeAspect="1"/>
          </p:cNvPicPr>
          <p:nvPr>
            <p:ph sz="half" idx="2"/>
          </p:nvPr>
        </p:nvPicPr>
        <p:blipFill>
          <a:blip r:embed="rId2"/>
          <a:stretch>
            <a:fillRect/>
          </a:stretch>
        </p:blipFill>
        <p:spPr>
          <a:xfrm>
            <a:off x="6123305" y="1196975"/>
            <a:ext cx="4051300" cy="4176713"/>
          </a:xfrm>
        </p:spPr>
      </p:pic>
      <p:sp>
        <p:nvSpPr>
          <p:cNvPr id="2" name="文本框 1"/>
          <p:cNvSpPr txBox="1"/>
          <p:nvPr/>
        </p:nvSpPr>
        <p:spPr>
          <a:xfrm>
            <a:off x="4937125" y="5585460"/>
            <a:ext cx="2321560" cy="368300"/>
          </a:xfrm>
          <a:prstGeom prst="rect">
            <a:avLst/>
          </a:prstGeom>
          <a:noFill/>
        </p:spPr>
        <p:txBody>
          <a:bodyPr wrap="square" rtlCol="0" anchor="t">
            <a:spAutoFit/>
          </a:bodyPr>
          <a:p>
            <a:pPr eaLnBrk="1" hangingPunct="1"/>
            <a:r>
              <a:rPr lang="zh-CN" altLang="en-US" b="1" dirty="0">
                <a:solidFill>
                  <a:schemeClr val="tx2"/>
                </a:solidFill>
                <a:sym typeface="+mn-ea"/>
              </a:rPr>
              <a:t>电缆线缺少保护措施</a:t>
            </a:r>
            <a:endParaRPr lang="zh-CN" altLang="en-US" b="1" dirty="0">
              <a:solidFill>
                <a:schemeClr val="tx2"/>
              </a:solidFill>
              <a:sym typeface="+mn-ea"/>
            </a:endParaRPr>
          </a:p>
        </p:txBody>
      </p:sp>
    </p:spTree>
  </p:cSld>
  <p:clrMapOvr>
    <a:masterClrMapping/>
  </p:clrMapOvr>
  <p:transition spd="slow">
    <p:push/>
  </p:transition>
  <p:timing>
    <p:tnLst>
      <p:par>
        <p:cTn id="1" dur="indefinite" restart="never" nodeType="tmRoot"/>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一、</a:t>
            </a:r>
            <a:r>
              <a:rPr dirty="0" smtClean="0">
                <a:solidFill>
                  <a:schemeClr val="tx2"/>
                </a:solidFill>
              </a:rPr>
              <a:t>现场临时用电</a:t>
            </a:r>
            <a:r>
              <a:rPr lang="zh-CN" dirty="0" smtClean="0">
                <a:solidFill>
                  <a:schemeClr val="tx2"/>
                </a:solidFill>
              </a:rPr>
              <a:t>常见隐患</a:t>
            </a:r>
            <a:endParaRPr lang="zh-CN" dirty="0" smtClean="0">
              <a:solidFill>
                <a:schemeClr val="tx2"/>
              </a:solidFill>
            </a:endParaRPr>
          </a:p>
        </p:txBody>
      </p:sp>
      <p:grpSp>
        <p:nvGrpSpPr>
          <p:cNvPr id="25"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pic>
        <p:nvPicPr>
          <p:cNvPr id="82946" name="内容占位符 31746" descr="C~000014"/>
          <p:cNvPicPr>
            <a:picLocks noGrp="1" noChangeAspect="1"/>
          </p:cNvPicPr>
          <p:nvPr>
            <p:ph idx="1"/>
          </p:nvPr>
        </p:nvPicPr>
        <p:blipFill>
          <a:blip r:embed="rId1"/>
          <a:stretch>
            <a:fillRect/>
          </a:stretch>
        </p:blipFill>
        <p:spPr>
          <a:xfrm>
            <a:off x="1561465" y="1917065"/>
            <a:ext cx="4353560" cy="3094355"/>
          </a:xfrm>
        </p:spPr>
      </p:pic>
      <p:pic>
        <p:nvPicPr>
          <p:cNvPr id="92162" name="内容占位符 97282" descr="C~000029"/>
          <p:cNvPicPr>
            <a:picLocks noGrp="1" noChangeAspect="1"/>
          </p:cNvPicPr>
          <p:nvPr/>
        </p:nvPicPr>
        <p:blipFill>
          <a:blip r:embed="rId2"/>
          <a:stretch>
            <a:fillRect/>
          </a:stretch>
        </p:blipFill>
        <p:spPr>
          <a:xfrm>
            <a:off x="6097905" y="1901825"/>
            <a:ext cx="4674235" cy="3110230"/>
          </a:xfrm>
          <a:prstGeom prst="rect">
            <a:avLst/>
          </a:prstGeom>
          <a:noFill/>
          <a:ln w="9525">
            <a:noFill/>
          </a:ln>
        </p:spPr>
      </p:pic>
      <p:sp>
        <p:nvSpPr>
          <p:cNvPr id="2" name="文本框 1"/>
          <p:cNvSpPr txBox="1"/>
          <p:nvPr/>
        </p:nvSpPr>
        <p:spPr>
          <a:xfrm>
            <a:off x="3649980" y="5301615"/>
            <a:ext cx="4780280" cy="368300"/>
          </a:xfrm>
          <a:prstGeom prst="rect">
            <a:avLst/>
          </a:prstGeom>
          <a:noFill/>
        </p:spPr>
        <p:txBody>
          <a:bodyPr wrap="none" rtlCol="0" anchor="t">
            <a:spAutoFit/>
          </a:bodyPr>
          <a:p>
            <a:r>
              <a:rPr lang="zh-CN" altLang="en-US" b="1" dirty="0">
                <a:solidFill>
                  <a:schemeClr val="tx2"/>
                </a:solidFill>
                <a:sym typeface="+mn-ea"/>
              </a:rPr>
              <a:t>电缆线直接悬挂在钢筋、钢管上、用铁丝绑扎</a:t>
            </a:r>
            <a:endParaRPr lang="zh-CN" altLang="en-US" b="1" dirty="0">
              <a:solidFill>
                <a:schemeClr val="tx2"/>
              </a:solidFill>
              <a:sym typeface="+mn-ea"/>
            </a:endParaRPr>
          </a:p>
        </p:txBody>
      </p:sp>
    </p:spTree>
  </p:cSld>
  <p:clrMapOvr>
    <a:masterClrMapping/>
  </p:clrMapOvr>
  <p:transition spd="slow">
    <p:push/>
  </p:transition>
  <p:timing>
    <p:tnLst>
      <p:par>
        <p:cTn id="1" dur="indefinite" restart="never" nodeType="tmRoot"/>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一、</a:t>
            </a:r>
            <a:r>
              <a:rPr dirty="0" smtClean="0">
                <a:solidFill>
                  <a:schemeClr val="tx2"/>
                </a:solidFill>
              </a:rPr>
              <a:t>现场临时用电</a:t>
            </a:r>
            <a:r>
              <a:rPr lang="zh-CN" dirty="0" smtClean="0">
                <a:solidFill>
                  <a:schemeClr val="tx2"/>
                </a:solidFill>
              </a:rPr>
              <a:t>常见隐患</a:t>
            </a:r>
            <a:endParaRPr lang="zh-CN" dirty="0" smtClean="0">
              <a:solidFill>
                <a:schemeClr val="tx2"/>
              </a:solidFill>
            </a:endParaRPr>
          </a:p>
        </p:txBody>
      </p:sp>
      <p:grpSp>
        <p:nvGrpSpPr>
          <p:cNvPr id="25"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pic>
        <p:nvPicPr>
          <p:cNvPr id="95234" name="内容占位符 37890" descr="C~000029"/>
          <p:cNvPicPr>
            <a:picLocks noGrp="1" noChangeAspect="1"/>
          </p:cNvPicPr>
          <p:nvPr>
            <p:ph idx="1"/>
          </p:nvPr>
        </p:nvPicPr>
        <p:blipFill>
          <a:blip r:embed="rId1"/>
          <a:stretch>
            <a:fillRect/>
          </a:stretch>
        </p:blipFill>
        <p:spPr>
          <a:xfrm>
            <a:off x="1490345" y="1629410"/>
            <a:ext cx="4533900" cy="3170555"/>
          </a:xfrm>
        </p:spPr>
      </p:pic>
      <p:sp>
        <p:nvSpPr>
          <p:cNvPr id="2" name="文本框 1"/>
          <p:cNvSpPr txBox="1"/>
          <p:nvPr/>
        </p:nvSpPr>
        <p:spPr>
          <a:xfrm>
            <a:off x="2746375" y="5013325"/>
            <a:ext cx="2021840" cy="368300"/>
          </a:xfrm>
          <a:prstGeom prst="rect">
            <a:avLst/>
          </a:prstGeom>
          <a:noFill/>
        </p:spPr>
        <p:txBody>
          <a:bodyPr wrap="none" rtlCol="0" anchor="t">
            <a:spAutoFit/>
          </a:bodyPr>
          <a:p>
            <a:pPr eaLnBrk="1" hangingPunct="1"/>
            <a:r>
              <a:rPr lang="zh-CN" altLang="en-US" b="1" dirty="0">
                <a:solidFill>
                  <a:schemeClr val="tx2"/>
                </a:solidFill>
                <a:sym typeface="+mn-ea"/>
              </a:rPr>
              <a:t>宿舍乱拉乱接电源</a:t>
            </a:r>
            <a:endParaRPr lang="zh-CN" altLang="en-US" b="1" dirty="0">
              <a:solidFill>
                <a:schemeClr val="tx2"/>
              </a:solidFill>
              <a:sym typeface="+mn-ea"/>
            </a:endParaRPr>
          </a:p>
        </p:txBody>
      </p:sp>
      <p:pic>
        <p:nvPicPr>
          <p:cNvPr id="3" name="图片 2" descr="ZFQ%QDYZEG6N{1W~$X1KYHV"/>
          <p:cNvPicPr>
            <a:picLocks noChangeAspect="1"/>
          </p:cNvPicPr>
          <p:nvPr/>
        </p:nvPicPr>
        <p:blipFill>
          <a:blip r:embed="rId2"/>
          <a:stretch>
            <a:fillRect/>
          </a:stretch>
        </p:blipFill>
        <p:spPr>
          <a:xfrm>
            <a:off x="6314440" y="1629410"/>
            <a:ext cx="4058920" cy="3170555"/>
          </a:xfrm>
          <a:prstGeom prst="rect">
            <a:avLst/>
          </a:prstGeom>
        </p:spPr>
      </p:pic>
      <p:sp>
        <p:nvSpPr>
          <p:cNvPr id="4" name="文本框 3"/>
          <p:cNvSpPr txBox="1"/>
          <p:nvPr/>
        </p:nvSpPr>
        <p:spPr>
          <a:xfrm>
            <a:off x="7332980" y="4941570"/>
            <a:ext cx="2251710" cy="368300"/>
          </a:xfrm>
          <a:prstGeom prst="rect">
            <a:avLst/>
          </a:prstGeom>
          <a:noFill/>
        </p:spPr>
        <p:txBody>
          <a:bodyPr wrap="none" rtlCol="0" anchor="t">
            <a:spAutoFit/>
          </a:bodyPr>
          <a:p>
            <a:pPr eaLnBrk="1" hangingPunct="1"/>
            <a:r>
              <a:rPr lang="zh-CN" altLang="en-US" b="1" dirty="0">
                <a:solidFill>
                  <a:schemeClr val="tx2"/>
                </a:solidFill>
                <a:sym typeface="+mn-ea"/>
              </a:rPr>
              <a:t>插线板直接放在床上</a:t>
            </a:r>
            <a:endParaRPr lang="zh-CN" altLang="en-US" b="1" dirty="0">
              <a:solidFill>
                <a:schemeClr val="tx2"/>
              </a:solidFill>
              <a:sym typeface="+mn-ea"/>
            </a:endParaRPr>
          </a:p>
        </p:txBody>
      </p:sp>
    </p:spTree>
  </p:cSld>
  <p:clrMapOvr>
    <a:masterClrMapping/>
  </p:clrMapOvr>
  <p:transition spd="slow">
    <p:push/>
  </p:transition>
  <p:timing>
    <p:tnLst>
      <p:par>
        <p:cTn id="1" dur="indefinite" restart="never" nodeType="tmRoot"/>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一、</a:t>
            </a:r>
            <a:r>
              <a:rPr dirty="0" smtClean="0">
                <a:solidFill>
                  <a:schemeClr val="tx2"/>
                </a:solidFill>
              </a:rPr>
              <a:t>现场临时用电</a:t>
            </a:r>
            <a:r>
              <a:rPr lang="zh-CN" dirty="0" smtClean="0">
                <a:solidFill>
                  <a:schemeClr val="tx2"/>
                </a:solidFill>
              </a:rPr>
              <a:t>常见隐患</a:t>
            </a:r>
            <a:endParaRPr lang="zh-CN" dirty="0" smtClean="0">
              <a:solidFill>
                <a:schemeClr val="tx2"/>
              </a:solidFill>
            </a:endParaRPr>
          </a:p>
        </p:txBody>
      </p:sp>
      <p:grpSp>
        <p:nvGrpSpPr>
          <p:cNvPr id="25"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pic>
        <p:nvPicPr>
          <p:cNvPr id="109570" name="内容占位符 70658" descr="PA240009"/>
          <p:cNvPicPr>
            <a:picLocks noGrp="1" noChangeAspect="1"/>
          </p:cNvPicPr>
          <p:nvPr>
            <p:ph idx="1"/>
          </p:nvPr>
        </p:nvPicPr>
        <p:blipFill>
          <a:blip r:embed="rId1"/>
          <a:stretch>
            <a:fillRect/>
          </a:stretch>
        </p:blipFill>
        <p:spPr>
          <a:xfrm>
            <a:off x="1345565" y="1772920"/>
            <a:ext cx="4660900" cy="3014980"/>
          </a:xfrm>
        </p:spPr>
      </p:pic>
      <p:pic>
        <p:nvPicPr>
          <p:cNvPr id="112642" name="内容占位符 73730" descr="C~000018"/>
          <p:cNvPicPr>
            <a:picLocks noGrp="1" noChangeAspect="1"/>
          </p:cNvPicPr>
          <p:nvPr/>
        </p:nvPicPr>
        <p:blipFill>
          <a:blip r:embed="rId2"/>
          <a:stretch>
            <a:fillRect/>
          </a:stretch>
        </p:blipFill>
        <p:spPr>
          <a:xfrm>
            <a:off x="6242050" y="1772920"/>
            <a:ext cx="4552950" cy="3014345"/>
          </a:xfrm>
          <a:prstGeom prst="rect">
            <a:avLst/>
          </a:prstGeom>
          <a:noFill/>
          <a:ln w="9525">
            <a:noFill/>
          </a:ln>
        </p:spPr>
      </p:pic>
      <p:sp>
        <p:nvSpPr>
          <p:cNvPr id="2" name="文本框 1"/>
          <p:cNvSpPr txBox="1"/>
          <p:nvPr/>
        </p:nvSpPr>
        <p:spPr>
          <a:xfrm>
            <a:off x="2720340" y="5013325"/>
            <a:ext cx="2481580" cy="368300"/>
          </a:xfrm>
          <a:prstGeom prst="rect">
            <a:avLst/>
          </a:prstGeom>
          <a:noFill/>
        </p:spPr>
        <p:txBody>
          <a:bodyPr wrap="none" rtlCol="0" anchor="t">
            <a:spAutoFit/>
          </a:bodyPr>
          <a:p>
            <a:pPr eaLnBrk="1" hangingPunct="1"/>
            <a:r>
              <a:rPr lang="zh-CN" altLang="en-US" b="1" dirty="0">
                <a:solidFill>
                  <a:schemeClr val="tx2"/>
                </a:solidFill>
                <a:sym typeface="+mn-ea"/>
              </a:rPr>
              <a:t>碘钨灯固定在脚手架上</a:t>
            </a:r>
            <a:endParaRPr lang="zh-CN" altLang="en-US" b="1" dirty="0">
              <a:solidFill>
                <a:schemeClr val="tx2"/>
              </a:solidFill>
              <a:sym typeface="+mn-ea"/>
            </a:endParaRPr>
          </a:p>
        </p:txBody>
      </p:sp>
      <p:sp>
        <p:nvSpPr>
          <p:cNvPr id="3" name="文本框 2"/>
          <p:cNvSpPr txBox="1"/>
          <p:nvPr/>
        </p:nvSpPr>
        <p:spPr>
          <a:xfrm>
            <a:off x="7106285" y="5013325"/>
            <a:ext cx="2941320" cy="368300"/>
          </a:xfrm>
          <a:prstGeom prst="rect">
            <a:avLst/>
          </a:prstGeom>
          <a:noFill/>
        </p:spPr>
        <p:txBody>
          <a:bodyPr wrap="none" rtlCol="0" anchor="t">
            <a:spAutoFit/>
          </a:bodyPr>
          <a:p>
            <a:pPr eaLnBrk="1" hangingPunct="1"/>
            <a:r>
              <a:rPr lang="zh-CN" altLang="en-US" b="1" dirty="0">
                <a:solidFill>
                  <a:schemeClr val="tx2"/>
                </a:solidFill>
                <a:sym typeface="+mn-ea"/>
              </a:rPr>
              <a:t>碘钨灯固定位置不满足要求</a:t>
            </a:r>
            <a:endParaRPr lang="zh-CN" altLang="en-US" b="1" dirty="0">
              <a:solidFill>
                <a:schemeClr val="tx2"/>
              </a:solidFill>
              <a:sym typeface="+mn-ea"/>
            </a:endParaRPr>
          </a:p>
        </p:txBody>
      </p:sp>
    </p:spTree>
  </p:cSld>
  <p:clrMapOvr>
    <a:masterClrMapping/>
  </p:clrMapOvr>
  <p:transition spd="slow">
    <p:push/>
  </p:transition>
  <p:timing>
    <p:tnLst>
      <p:par>
        <p:cTn id="1" dur="indefinite" restart="never" nodeType="tmRoot"/>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一、</a:t>
            </a:r>
            <a:r>
              <a:rPr dirty="0" smtClean="0">
                <a:solidFill>
                  <a:schemeClr val="tx2"/>
                </a:solidFill>
              </a:rPr>
              <a:t>现场临时用电</a:t>
            </a:r>
            <a:r>
              <a:rPr lang="zh-CN" dirty="0" smtClean="0">
                <a:solidFill>
                  <a:schemeClr val="tx2"/>
                </a:solidFill>
              </a:rPr>
              <a:t>常见隐患</a:t>
            </a:r>
            <a:endParaRPr lang="zh-CN" dirty="0" smtClean="0">
              <a:solidFill>
                <a:schemeClr val="tx2"/>
              </a:solidFill>
            </a:endParaRPr>
          </a:p>
        </p:txBody>
      </p:sp>
      <p:grpSp>
        <p:nvGrpSpPr>
          <p:cNvPr id="25"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pic>
        <p:nvPicPr>
          <p:cNvPr id="117762" name="内容占位符 78850" descr="C~000026"/>
          <p:cNvPicPr>
            <a:picLocks noGrp="1" noChangeAspect="1"/>
          </p:cNvPicPr>
          <p:nvPr>
            <p:ph idx="1"/>
          </p:nvPr>
        </p:nvPicPr>
        <p:blipFill>
          <a:blip r:embed="rId1"/>
          <a:stretch>
            <a:fillRect/>
          </a:stretch>
        </p:blipFill>
        <p:spPr>
          <a:xfrm>
            <a:off x="1273810" y="1629410"/>
            <a:ext cx="4648200" cy="3175000"/>
          </a:xfrm>
          <a:ln>
            <a:solidFill>
              <a:srgbClr val="FF0000"/>
            </a:solidFill>
            <a:miter/>
          </a:ln>
        </p:spPr>
      </p:pic>
      <p:pic>
        <p:nvPicPr>
          <p:cNvPr id="118786" name="内容占位符 79874" descr="C~000008"/>
          <p:cNvPicPr>
            <a:picLocks noGrp="1" noChangeAspect="1"/>
          </p:cNvPicPr>
          <p:nvPr/>
        </p:nvPicPr>
        <p:blipFill>
          <a:blip r:embed="rId2"/>
          <a:stretch>
            <a:fillRect/>
          </a:stretch>
        </p:blipFill>
        <p:spPr>
          <a:xfrm>
            <a:off x="6097905" y="1629410"/>
            <a:ext cx="4758055" cy="3175000"/>
          </a:xfrm>
          <a:prstGeom prst="rect">
            <a:avLst/>
          </a:prstGeom>
          <a:noFill/>
          <a:ln w="9525">
            <a:noFill/>
          </a:ln>
        </p:spPr>
      </p:pic>
      <p:sp>
        <p:nvSpPr>
          <p:cNvPr id="2" name="文本框 1"/>
          <p:cNvSpPr txBox="1"/>
          <p:nvPr/>
        </p:nvSpPr>
        <p:spPr>
          <a:xfrm>
            <a:off x="3937635" y="5157470"/>
            <a:ext cx="4550410" cy="368300"/>
          </a:xfrm>
          <a:prstGeom prst="rect">
            <a:avLst/>
          </a:prstGeom>
          <a:noFill/>
        </p:spPr>
        <p:txBody>
          <a:bodyPr wrap="none" rtlCol="0" anchor="t">
            <a:spAutoFit/>
          </a:bodyPr>
          <a:p>
            <a:pPr eaLnBrk="1" hangingPunct="1"/>
            <a:r>
              <a:rPr lang="zh-CN" altLang="en-US" b="1" dirty="0">
                <a:solidFill>
                  <a:schemeClr val="tx2"/>
                </a:solidFill>
                <a:sym typeface="+mn-ea"/>
              </a:rPr>
              <a:t>电焊作业、手持电动工具作业未戴绝缘手套</a:t>
            </a:r>
            <a:endParaRPr lang="zh-CN" altLang="en-US" b="1" dirty="0">
              <a:solidFill>
                <a:schemeClr val="tx2"/>
              </a:solidFill>
              <a:sym typeface="+mn-ea"/>
            </a:endParaRPr>
          </a:p>
        </p:txBody>
      </p:sp>
    </p:spTree>
  </p:cSld>
  <p:clrMapOvr>
    <a:masterClrMapping/>
  </p:clrMapOvr>
  <p:transition spd="slow">
    <p:push/>
  </p:transition>
  <p:timing>
    <p:tnLst>
      <p:par>
        <p:cTn id="1" dur="indefinite" restart="never" nodeType="tmRoot"/>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一、</a:t>
            </a:r>
            <a:r>
              <a:rPr dirty="0" smtClean="0">
                <a:solidFill>
                  <a:schemeClr val="tx2"/>
                </a:solidFill>
              </a:rPr>
              <a:t>现场临时用电</a:t>
            </a:r>
            <a:r>
              <a:rPr lang="zh-CN" dirty="0" smtClean="0">
                <a:solidFill>
                  <a:schemeClr val="tx2"/>
                </a:solidFill>
              </a:rPr>
              <a:t>常见隐患</a:t>
            </a:r>
            <a:endParaRPr lang="zh-CN" dirty="0" smtClean="0">
              <a:solidFill>
                <a:schemeClr val="tx2"/>
              </a:solidFill>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67765" y="1485265"/>
            <a:ext cx="9789160" cy="4246245"/>
          </a:xfrm>
          <a:prstGeom prst="rect">
            <a:avLst/>
          </a:prstGeom>
          <a:noFill/>
        </p:spPr>
        <p:txBody>
          <a:bodyPr wrap="square" rtlCol="0">
            <a:spAutoFit/>
          </a:bodyPr>
          <a:p>
            <a:pPr algn="l">
              <a:lnSpc>
                <a:spcPct val="150000"/>
              </a:lnSpc>
            </a:pPr>
            <a:r>
              <a:rPr lang="zh-CN" altLang="en-US" dirty="0" smtClean="0">
                <a:latin typeface="+mn-ea"/>
                <a:ea typeface="+mn-ea"/>
              </a:rPr>
              <a:t>   </a:t>
            </a:r>
            <a:r>
              <a:rPr lang="zh-CN" altLang="en-US" dirty="0" smtClean="0">
                <a:solidFill>
                  <a:schemeClr val="tx2"/>
                </a:solidFill>
                <a:latin typeface="+mn-ea"/>
                <a:ea typeface="+mn-ea"/>
              </a:rPr>
              <a:t> （</a:t>
            </a:r>
            <a:r>
              <a:rPr lang="en-US" altLang="zh-CN" dirty="0" smtClean="0">
                <a:solidFill>
                  <a:schemeClr val="tx2"/>
                </a:solidFill>
                <a:latin typeface="+mn-ea"/>
                <a:ea typeface="+mn-ea"/>
              </a:rPr>
              <a:t>1</a:t>
            </a:r>
            <a:r>
              <a:rPr lang="zh-CN" altLang="en-US" dirty="0" smtClean="0">
                <a:solidFill>
                  <a:schemeClr val="tx2"/>
                </a:solidFill>
                <a:latin typeface="+mn-ea"/>
                <a:ea typeface="+mn-ea"/>
              </a:rPr>
              <a:t>）施工用电配电箱、电缆线及部分用电设备不满足要求；</a:t>
            </a:r>
            <a:endParaRPr lang="en-US" altLang="zh-CN" dirty="0" smtClean="0">
              <a:solidFill>
                <a:schemeClr val="tx2"/>
              </a:solidFill>
              <a:latin typeface="+mn-ea"/>
              <a:ea typeface="+mn-ea"/>
            </a:endParaRPr>
          </a:p>
          <a:p>
            <a:pPr algn="l">
              <a:lnSpc>
                <a:spcPct val="150000"/>
              </a:lnSpc>
            </a:pPr>
            <a:r>
              <a:rPr lang="zh-CN" altLang="en-US" dirty="0" smtClean="0">
                <a:solidFill>
                  <a:schemeClr val="tx2"/>
                </a:solidFill>
                <a:latin typeface="+mn-ea"/>
                <a:ea typeface="+mn-ea"/>
              </a:rPr>
              <a:t>    （</a:t>
            </a:r>
            <a:r>
              <a:rPr lang="en-US" altLang="zh-CN" dirty="0" smtClean="0">
                <a:solidFill>
                  <a:schemeClr val="tx2"/>
                </a:solidFill>
                <a:latin typeface="+mn-ea"/>
                <a:ea typeface="+mn-ea"/>
              </a:rPr>
              <a:t>2</a:t>
            </a:r>
            <a:r>
              <a:rPr lang="zh-CN" altLang="en-US" dirty="0" smtClean="0">
                <a:solidFill>
                  <a:schemeClr val="tx2"/>
                </a:solidFill>
                <a:latin typeface="+mn-ea"/>
                <a:ea typeface="+mn-ea"/>
              </a:rPr>
              <a:t>）临时施工用电布设不规范、不合理，现场用电线路错综交叉混乱；</a:t>
            </a:r>
            <a:endParaRPr lang="en-US" altLang="zh-CN" dirty="0" smtClean="0">
              <a:solidFill>
                <a:schemeClr val="tx2"/>
              </a:solidFill>
              <a:latin typeface="+mn-ea"/>
              <a:ea typeface="+mn-ea"/>
            </a:endParaRPr>
          </a:p>
          <a:p>
            <a:pPr algn="l">
              <a:lnSpc>
                <a:spcPct val="150000"/>
              </a:lnSpc>
            </a:pPr>
            <a:r>
              <a:rPr lang="zh-CN" altLang="en-US" dirty="0" smtClean="0">
                <a:solidFill>
                  <a:schemeClr val="tx2"/>
                </a:solidFill>
                <a:latin typeface="+mn-ea"/>
                <a:ea typeface="+mn-ea"/>
              </a:rPr>
              <a:t>    （</a:t>
            </a:r>
            <a:r>
              <a:rPr lang="en-US" altLang="zh-CN" dirty="0" smtClean="0">
                <a:solidFill>
                  <a:schemeClr val="tx2"/>
                </a:solidFill>
                <a:latin typeface="+mn-ea"/>
                <a:ea typeface="+mn-ea"/>
              </a:rPr>
              <a:t>3</a:t>
            </a:r>
            <a:r>
              <a:rPr lang="zh-CN" altLang="en-US" dirty="0" smtClean="0">
                <a:solidFill>
                  <a:schemeClr val="tx2"/>
                </a:solidFill>
                <a:latin typeface="+mn-ea"/>
                <a:ea typeface="+mn-ea"/>
              </a:rPr>
              <a:t>）配电箱未固定、外壳未有效接地；</a:t>
            </a:r>
            <a:endParaRPr lang="en-US" altLang="zh-CN" dirty="0" smtClean="0">
              <a:solidFill>
                <a:schemeClr val="tx2"/>
              </a:solidFill>
              <a:latin typeface="+mn-ea"/>
              <a:ea typeface="+mn-ea"/>
            </a:endParaRPr>
          </a:p>
          <a:p>
            <a:pPr algn="l">
              <a:lnSpc>
                <a:spcPct val="150000"/>
              </a:lnSpc>
            </a:pPr>
            <a:r>
              <a:rPr lang="zh-CN" altLang="en-US" dirty="0" smtClean="0">
                <a:solidFill>
                  <a:schemeClr val="tx2"/>
                </a:solidFill>
                <a:latin typeface="+mn-ea"/>
                <a:ea typeface="+mn-ea"/>
              </a:rPr>
              <a:t>    （</a:t>
            </a:r>
            <a:r>
              <a:rPr lang="en-US" altLang="zh-CN" dirty="0" smtClean="0">
                <a:solidFill>
                  <a:schemeClr val="tx2"/>
                </a:solidFill>
                <a:latin typeface="+mn-ea"/>
                <a:ea typeface="+mn-ea"/>
              </a:rPr>
              <a:t>4</a:t>
            </a:r>
            <a:r>
              <a:rPr lang="zh-CN" altLang="en-US" dirty="0" smtClean="0">
                <a:solidFill>
                  <a:schemeClr val="tx2"/>
                </a:solidFill>
                <a:latin typeface="+mn-ea"/>
                <a:ea typeface="+mn-ea"/>
              </a:rPr>
              <a:t>）施工机具外壳未有效接地；</a:t>
            </a:r>
            <a:endParaRPr lang="en-US" altLang="zh-CN" dirty="0" smtClean="0">
              <a:solidFill>
                <a:schemeClr val="tx2"/>
              </a:solidFill>
              <a:latin typeface="+mn-ea"/>
              <a:ea typeface="+mn-ea"/>
            </a:endParaRPr>
          </a:p>
          <a:p>
            <a:pPr algn="l">
              <a:lnSpc>
                <a:spcPct val="150000"/>
              </a:lnSpc>
            </a:pPr>
            <a:r>
              <a:rPr lang="zh-CN" altLang="en-US" dirty="0" smtClean="0">
                <a:solidFill>
                  <a:schemeClr val="tx2"/>
                </a:solidFill>
                <a:latin typeface="+mn-ea"/>
                <a:ea typeface="+mn-ea"/>
              </a:rPr>
              <a:t>    （</a:t>
            </a:r>
            <a:r>
              <a:rPr lang="en-US" altLang="zh-CN" dirty="0">
                <a:solidFill>
                  <a:schemeClr val="tx2"/>
                </a:solidFill>
                <a:latin typeface="+mn-ea"/>
                <a:ea typeface="+mn-ea"/>
              </a:rPr>
              <a:t>5</a:t>
            </a:r>
            <a:r>
              <a:rPr lang="zh-CN" altLang="en-US" dirty="0" smtClean="0">
                <a:solidFill>
                  <a:schemeClr val="tx2"/>
                </a:solidFill>
                <a:latin typeface="+mn-ea"/>
                <a:ea typeface="+mn-ea"/>
              </a:rPr>
              <a:t>）施工机具位置距离配电箱距离不满足要求；</a:t>
            </a:r>
            <a:endParaRPr lang="en-US" altLang="zh-CN" dirty="0" smtClean="0">
              <a:solidFill>
                <a:schemeClr val="tx2"/>
              </a:solidFill>
              <a:latin typeface="+mn-ea"/>
              <a:ea typeface="+mn-ea"/>
            </a:endParaRPr>
          </a:p>
          <a:p>
            <a:pPr algn="l">
              <a:lnSpc>
                <a:spcPct val="150000"/>
              </a:lnSpc>
            </a:pPr>
            <a:r>
              <a:rPr lang="zh-CN" altLang="en-US" dirty="0" smtClean="0">
                <a:solidFill>
                  <a:schemeClr val="tx2"/>
                </a:solidFill>
                <a:latin typeface="+mn-ea"/>
                <a:ea typeface="+mn-ea"/>
              </a:rPr>
              <a:t>    （</a:t>
            </a:r>
            <a:r>
              <a:rPr lang="en-US" altLang="zh-CN" dirty="0" smtClean="0">
                <a:solidFill>
                  <a:schemeClr val="tx2"/>
                </a:solidFill>
                <a:latin typeface="+mn-ea"/>
                <a:ea typeface="+mn-ea"/>
              </a:rPr>
              <a:t>6</a:t>
            </a:r>
            <a:r>
              <a:rPr lang="zh-CN" altLang="en-US" dirty="0" smtClean="0">
                <a:solidFill>
                  <a:schemeClr val="tx2"/>
                </a:solidFill>
                <a:latin typeface="+mn-ea"/>
                <a:ea typeface="+mn-ea"/>
              </a:rPr>
              <a:t>）施工现场使用无漏保开关、插座等；</a:t>
            </a:r>
            <a:endParaRPr lang="en-US" altLang="zh-CN" dirty="0" smtClean="0">
              <a:solidFill>
                <a:schemeClr val="tx2"/>
              </a:solidFill>
              <a:latin typeface="+mn-ea"/>
              <a:ea typeface="+mn-ea"/>
            </a:endParaRPr>
          </a:p>
          <a:p>
            <a:pPr algn="l">
              <a:lnSpc>
                <a:spcPct val="150000"/>
              </a:lnSpc>
            </a:pPr>
            <a:r>
              <a:rPr lang="zh-CN" altLang="en-US" dirty="0" smtClean="0">
                <a:solidFill>
                  <a:schemeClr val="tx2"/>
                </a:solidFill>
                <a:latin typeface="+mn-ea"/>
                <a:ea typeface="+mn-ea"/>
              </a:rPr>
              <a:t>    （</a:t>
            </a:r>
            <a:r>
              <a:rPr lang="en-US" altLang="zh-CN" dirty="0" smtClean="0">
                <a:solidFill>
                  <a:schemeClr val="tx2"/>
                </a:solidFill>
                <a:latin typeface="+mn-ea"/>
                <a:ea typeface="+mn-ea"/>
              </a:rPr>
              <a:t>7</a:t>
            </a:r>
            <a:r>
              <a:rPr lang="zh-CN" altLang="en-US" dirty="0" smtClean="0">
                <a:solidFill>
                  <a:schemeClr val="tx2"/>
                </a:solidFill>
                <a:latin typeface="+mn-ea"/>
                <a:ea typeface="+mn-ea"/>
              </a:rPr>
              <a:t>）配电箱及用电线路、漏保开关无电工日常检查记录，无配电箱线路图 ；</a:t>
            </a:r>
            <a:endParaRPr lang="en-US" altLang="zh-CN" dirty="0" smtClean="0">
              <a:solidFill>
                <a:schemeClr val="tx2"/>
              </a:solidFill>
              <a:latin typeface="+mn-ea"/>
              <a:ea typeface="+mn-ea"/>
            </a:endParaRPr>
          </a:p>
          <a:p>
            <a:pPr algn="l">
              <a:lnSpc>
                <a:spcPct val="150000"/>
              </a:lnSpc>
            </a:pPr>
            <a:r>
              <a:rPr lang="en-US" altLang="zh-CN" dirty="0" smtClean="0">
                <a:solidFill>
                  <a:schemeClr val="tx2"/>
                </a:solidFill>
                <a:latin typeface="+mn-ea"/>
                <a:ea typeface="+mn-ea"/>
              </a:rPr>
              <a:t>    </a:t>
            </a:r>
            <a:r>
              <a:rPr lang="zh-CN" altLang="en-US" dirty="0" smtClean="0">
                <a:solidFill>
                  <a:schemeClr val="tx2"/>
                </a:solidFill>
                <a:latin typeface="+mn-ea"/>
                <a:ea typeface="+mn-ea"/>
              </a:rPr>
              <a:t>（</a:t>
            </a:r>
            <a:r>
              <a:rPr lang="en-US" altLang="zh-CN" dirty="0" smtClean="0">
                <a:solidFill>
                  <a:schemeClr val="tx2"/>
                </a:solidFill>
                <a:latin typeface="+mn-ea"/>
                <a:ea typeface="+mn-ea"/>
              </a:rPr>
              <a:t>8</a:t>
            </a:r>
            <a:r>
              <a:rPr lang="zh-CN" altLang="en-US" dirty="0" smtClean="0">
                <a:solidFill>
                  <a:schemeClr val="tx2"/>
                </a:solidFill>
                <a:latin typeface="+mn-ea"/>
                <a:ea typeface="+mn-ea"/>
              </a:rPr>
              <a:t>）现场施工用电电缆线在金属结构上悬挂、固定时未有效绝缘；</a:t>
            </a:r>
            <a:endParaRPr lang="zh-CN" altLang="en-US" dirty="0" smtClean="0">
              <a:solidFill>
                <a:schemeClr val="tx2"/>
              </a:solidFill>
              <a:latin typeface="+mn-ea"/>
              <a:ea typeface="+mn-ea"/>
            </a:endParaRPr>
          </a:p>
          <a:p>
            <a:pPr algn="l">
              <a:lnSpc>
                <a:spcPct val="150000"/>
              </a:lnSpc>
            </a:pPr>
            <a:r>
              <a:rPr lang="zh-CN" altLang="en-US" dirty="0" smtClean="0">
                <a:solidFill>
                  <a:schemeClr val="tx2"/>
                </a:solidFill>
                <a:latin typeface="+mn-ea"/>
                <a:ea typeface="+mn-ea"/>
              </a:rPr>
              <a:t>    （</a:t>
            </a:r>
            <a:r>
              <a:rPr lang="en-US" altLang="zh-CN" dirty="0" smtClean="0">
                <a:solidFill>
                  <a:schemeClr val="tx2"/>
                </a:solidFill>
                <a:latin typeface="+mn-ea"/>
                <a:ea typeface="+mn-ea"/>
              </a:rPr>
              <a:t>9</a:t>
            </a:r>
            <a:r>
              <a:rPr lang="zh-CN" altLang="en-US" dirty="0" smtClean="0">
                <a:solidFill>
                  <a:schemeClr val="tx2"/>
                </a:solidFill>
                <a:latin typeface="+mn-ea"/>
                <a:ea typeface="+mn-ea"/>
              </a:rPr>
              <a:t>）临时用电无组织设计、方案。</a:t>
            </a:r>
            <a:endParaRPr lang="zh-CN" altLang="en-US" dirty="0" smtClean="0">
              <a:solidFill>
                <a:schemeClr val="tx2"/>
              </a:solidFill>
              <a:latin typeface="+mn-ea"/>
              <a:ea typeface="+mn-ea"/>
            </a:endParaRPr>
          </a:p>
          <a:p>
            <a:pPr algn="l">
              <a:lnSpc>
                <a:spcPct val="150000"/>
              </a:lnSpc>
            </a:pPr>
            <a:r>
              <a:rPr lang="en-US" altLang="zh-CN" dirty="0" smtClean="0">
                <a:solidFill>
                  <a:schemeClr val="tx2"/>
                </a:solidFill>
                <a:latin typeface="+mn-ea"/>
                <a:ea typeface="+mn-ea"/>
              </a:rPr>
              <a:t>    </a:t>
            </a:r>
            <a:r>
              <a:rPr lang="zh-CN" altLang="en-US" dirty="0" smtClean="0">
                <a:solidFill>
                  <a:schemeClr val="tx2"/>
                </a:solidFill>
                <a:latin typeface="+mn-ea"/>
                <a:ea typeface="+mn-ea"/>
              </a:rPr>
              <a:t>（</a:t>
            </a:r>
            <a:r>
              <a:rPr lang="en-US" altLang="zh-CN" dirty="0" smtClean="0">
                <a:solidFill>
                  <a:schemeClr val="tx2"/>
                </a:solidFill>
                <a:latin typeface="+mn-ea"/>
                <a:ea typeface="+mn-ea"/>
              </a:rPr>
              <a:t>10 </a:t>
            </a:r>
            <a:r>
              <a:rPr lang="zh-CN" altLang="en-US" dirty="0" smtClean="0">
                <a:solidFill>
                  <a:schemeClr val="tx2"/>
                </a:solidFill>
                <a:latin typeface="+mn-ea"/>
                <a:ea typeface="+mn-ea"/>
              </a:rPr>
              <a:t>）人员行为违章。</a:t>
            </a:r>
            <a:endParaRPr lang="zh-CN" altLang="en-US" dirty="0" smtClean="0">
              <a:solidFill>
                <a:schemeClr val="tx2"/>
              </a:solidFill>
              <a:latin typeface="+mn-ea"/>
              <a:ea typeface="+mn-ea"/>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5" y="202883"/>
            <a:ext cx="90271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二、</a:t>
            </a:r>
            <a:r>
              <a:rPr dirty="0" smtClean="0">
                <a:solidFill>
                  <a:schemeClr val="tx2"/>
                </a:solidFill>
              </a:rPr>
              <a:t>施工现场临时用电安全技术规范</a:t>
            </a:r>
            <a:r>
              <a:rPr lang="en-US" dirty="0" smtClean="0">
                <a:solidFill>
                  <a:schemeClr val="tx2"/>
                </a:solidFill>
              </a:rPr>
              <a:t>-</a:t>
            </a:r>
            <a:r>
              <a:rPr lang="zh-CN" altLang="en-US" dirty="0" smtClean="0">
                <a:solidFill>
                  <a:schemeClr val="tx2"/>
                </a:solidFill>
              </a:rPr>
              <a:t>强制性条款</a:t>
            </a:r>
            <a:endParaRPr lang="zh-CN" altLang="en-US" dirty="0" smtClean="0">
              <a:solidFill>
                <a:schemeClr val="tx2"/>
              </a:solidFill>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pic>
        <p:nvPicPr>
          <p:cNvPr id="4" name="图片 3" descr="%01BY}}Y3JIV__05NNDMY%A"/>
          <p:cNvPicPr>
            <a:picLocks noChangeAspect="1"/>
          </p:cNvPicPr>
          <p:nvPr/>
        </p:nvPicPr>
        <p:blipFill>
          <a:blip r:embed="rId1"/>
          <a:stretch>
            <a:fillRect/>
          </a:stretch>
        </p:blipFill>
        <p:spPr>
          <a:xfrm>
            <a:off x="2713990" y="1052830"/>
            <a:ext cx="6442710" cy="4926965"/>
          </a:xfrm>
          <a:prstGeom prst="rect">
            <a:avLst/>
          </a:prstGeom>
          <a:ln w="38100">
            <a:solidFill>
              <a:srgbClr val="FF0000"/>
            </a:solidFill>
          </a:ln>
        </p:spPr>
      </p:pic>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5" y="202883"/>
            <a:ext cx="830453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二、</a:t>
            </a:r>
            <a:r>
              <a:rPr dirty="0" smtClean="0">
                <a:solidFill>
                  <a:schemeClr val="tx2"/>
                </a:solidFill>
              </a:rPr>
              <a:t>施工现场临时用电安全技术规范</a:t>
            </a:r>
            <a:r>
              <a:rPr lang="en-US" dirty="0" smtClean="0">
                <a:solidFill>
                  <a:schemeClr val="tx2"/>
                </a:solidFill>
              </a:rPr>
              <a:t>-</a:t>
            </a:r>
            <a:r>
              <a:rPr lang="zh-CN" altLang="en-US" dirty="0" smtClean="0">
                <a:solidFill>
                  <a:schemeClr val="tx2"/>
                </a:solidFill>
              </a:rPr>
              <a:t>临时用电管理</a:t>
            </a:r>
            <a:endParaRPr lang="zh-CN" altLang="en-US" dirty="0" smtClean="0">
              <a:solidFill>
                <a:schemeClr val="tx2"/>
              </a:solidFill>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849755" y="1917065"/>
            <a:ext cx="8526145" cy="3415030"/>
          </a:xfrm>
          <a:prstGeom prst="rect">
            <a:avLst/>
          </a:prstGeom>
          <a:noFill/>
        </p:spPr>
        <p:txBody>
          <a:bodyPr wrap="square" rtlCol="0" anchor="t">
            <a:spAutoFit/>
          </a:bodyPr>
          <a:p>
            <a:pPr algn="l">
              <a:lnSpc>
                <a:spcPct val="200000"/>
              </a:lnSpc>
            </a:pPr>
            <a:r>
              <a:rPr lang="zh-CN" altLang="en-US">
                <a:solidFill>
                  <a:schemeClr val="tx2"/>
                </a:solidFill>
              </a:rPr>
              <a:t>3</a:t>
            </a:r>
            <a:r>
              <a:rPr lang="en-US" altLang="zh-CN">
                <a:solidFill>
                  <a:schemeClr val="tx2"/>
                </a:solidFill>
              </a:rPr>
              <a:t>.</a:t>
            </a:r>
            <a:r>
              <a:rPr lang="zh-CN" altLang="en-US">
                <a:solidFill>
                  <a:schemeClr val="tx2"/>
                </a:solidFill>
              </a:rPr>
              <a:t>1</a:t>
            </a:r>
            <a:r>
              <a:rPr lang="en-US" altLang="zh-CN">
                <a:solidFill>
                  <a:schemeClr val="tx2"/>
                </a:solidFill>
              </a:rPr>
              <a:t>.</a:t>
            </a:r>
            <a:r>
              <a:rPr lang="zh-CN" altLang="en-US">
                <a:solidFill>
                  <a:schemeClr val="tx2"/>
                </a:solidFill>
              </a:rPr>
              <a:t>4 临时用电组织设计及变更时，必须履行“编制、审核、批准”程序，由电气工程技术人员组织编制，经相关部门审核及具有法人资格企业的技术负责人批准后实施。变更用电组织设计时应补充有关图纸资料。</a:t>
            </a:r>
            <a:endParaRPr lang="zh-CN" altLang="en-US">
              <a:solidFill>
                <a:schemeClr val="tx2"/>
              </a:solidFill>
            </a:endParaRPr>
          </a:p>
          <a:p>
            <a:pPr algn="l">
              <a:lnSpc>
                <a:spcPct val="200000"/>
              </a:lnSpc>
            </a:pPr>
            <a:r>
              <a:rPr lang="zh-CN" altLang="en-US"/>
              <a:t>       </a:t>
            </a:r>
            <a:r>
              <a:rPr lang="zh-CN" altLang="en-US" b="1">
                <a:solidFill>
                  <a:srgbClr val="FF0000"/>
                </a:solidFill>
              </a:rPr>
              <a:t>问题</a:t>
            </a:r>
            <a:r>
              <a:rPr lang="en-US" altLang="zh-CN" b="1">
                <a:solidFill>
                  <a:srgbClr val="FF0000"/>
                </a:solidFill>
              </a:rPr>
              <a:t>1</a:t>
            </a:r>
            <a:r>
              <a:rPr lang="zh-CN" altLang="en-US" b="1">
                <a:solidFill>
                  <a:srgbClr val="FF0000"/>
                </a:solidFill>
              </a:rPr>
              <a:t>：编制用电组织设计的条件是什么？？</a:t>
            </a:r>
            <a:endParaRPr lang="zh-CN" altLang="en-US" b="1">
              <a:solidFill>
                <a:srgbClr val="FF0000"/>
              </a:solidFill>
            </a:endParaRPr>
          </a:p>
          <a:p>
            <a:pPr algn="l">
              <a:lnSpc>
                <a:spcPct val="200000"/>
              </a:lnSpc>
            </a:pPr>
            <a:r>
              <a:rPr lang="zh-CN" altLang="en-US">
                <a:solidFill>
                  <a:schemeClr val="tx2"/>
                </a:solidFill>
              </a:rPr>
              <a:t>3</a:t>
            </a:r>
            <a:r>
              <a:rPr lang="en-US" altLang="zh-CN">
                <a:solidFill>
                  <a:schemeClr val="tx2"/>
                </a:solidFill>
              </a:rPr>
              <a:t>.</a:t>
            </a:r>
            <a:r>
              <a:rPr lang="zh-CN" altLang="en-US">
                <a:solidFill>
                  <a:schemeClr val="tx2"/>
                </a:solidFill>
              </a:rPr>
              <a:t>1</a:t>
            </a:r>
            <a:r>
              <a:rPr lang="en-US" altLang="zh-CN">
                <a:solidFill>
                  <a:schemeClr val="tx2"/>
                </a:solidFill>
              </a:rPr>
              <a:t>.</a:t>
            </a:r>
            <a:r>
              <a:rPr lang="zh-CN" altLang="en-US">
                <a:solidFill>
                  <a:schemeClr val="tx2"/>
                </a:solidFill>
              </a:rPr>
              <a:t>5 临时用电工程必须经编制、审核、批准部门和使用单位共同验收，合格后方可投入使用。</a:t>
            </a:r>
            <a:endParaRPr lang="zh-CN" altLang="en-US">
              <a:solidFill>
                <a:schemeClr val="tx2"/>
              </a:solidFill>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5" y="202883"/>
            <a:ext cx="84378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二、</a:t>
            </a:r>
            <a:r>
              <a:rPr dirty="0" smtClean="0">
                <a:solidFill>
                  <a:schemeClr val="tx2"/>
                </a:solidFill>
              </a:rPr>
              <a:t>施工现场临时用电安全技术规范</a:t>
            </a:r>
            <a:r>
              <a:rPr lang="en-US" dirty="0" smtClean="0">
                <a:solidFill>
                  <a:schemeClr val="tx2"/>
                </a:solidFill>
              </a:rPr>
              <a:t>-</a:t>
            </a:r>
            <a:r>
              <a:rPr lang="zh-CN" altLang="en-US" dirty="0" smtClean="0">
                <a:solidFill>
                  <a:schemeClr val="tx2"/>
                </a:solidFill>
              </a:rPr>
              <a:t>临时用电管理</a:t>
            </a:r>
            <a:endParaRPr lang="zh-CN" altLang="en-US" dirty="0" smtClean="0">
              <a:solidFill>
                <a:schemeClr val="tx2"/>
              </a:solidFill>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70050" y="1269365"/>
            <a:ext cx="8855710" cy="4661535"/>
          </a:xfrm>
          <a:prstGeom prst="rect">
            <a:avLst/>
          </a:prstGeom>
          <a:noFill/>
        </p:spPr>
        <p:txBody>
          <a:bodyPr wrap="square" rtlCol="0" anchor="t">
            <a:spAutoFit/>
          </a:bodyPr>
          <a:p>
            <a:pPr algn="l">
              <a:lnSpc>
                <a:spcPct val="150000"/>
              </a:lnSpc>
            </a:pPr>
            <a:r>
              <a:rPr lang="zh-CN" altLang="en-US">
                <a:solidFill>
                  <a:schemeClr val="tx2"/>
                </a:solidFill>
              </a:rPr>
              <a:t>3</a:t>
            </a:r>
            <a:r>
              <a:rPr lang="en-US" altLang="zh-CN">
                <a:solidFill>
                  <a:schemeClr val="tx2"/>
                </a:solidFill>
              </a:rPr>
              <a:t>.</a:t>
            </a:r>
            <a:r>
              <a:rPr lang="zh-CN" altLang="en-US">
                <a:solidFill>
                  <a:schemeClr val="tx2"/>
                </a:solidFill>
              </a:rPr>
              <a:t>3 安全技术档案</a:t>
            </a:r>
            <a:endParaRPr lang="zh-CN" altLang="en-US">
              <a:solidFill>
                <a:schemeClr val="tx2"/>
              </a:solidFill>
            </a:endParaRPr>
          </a:p>
          <a:p>
            <a:pPr algn="l">
              <a:lnSpc>
                <a:spcPct val="150000"/>
              </a:lnSpc>
            </a:pPr>
            <a:r>
              <a:rPr lang="zh-CN" altLang="en-US">
                <a:solidFill>
                  <a:schemeClr val="tx2"/>
                </a:solidFill>
              </a:rPr>
              <a:t>3</a:t>
            </a:r>
            <a:r>
              <a:rPr lang="en-US" altLang="zh-CN">
                <a:solidFill>
                  <a:schemeClr val="tx2"/>
                </a:solidFill>
              </a:rPr>
              <a:t>.</a:t>
            </a:r>
            <a:r>
              <a:rPr lang="zh-CN" altLang="en-US">
                <a:solidFill>
                  <a:schemeClr val="tx2"/>
                </a:solidFill>
              </a:rPr>
              <a:t>3</a:t>
            </a:r>
            <a:r>
              <a:rPr lang="en-US" altLang="zh-CN">
                <a:solidFill>
                  <a:schemeClr val="tx2"/>
                </a:solidFill>
              </a:rPr>
              <a:t>.</a:t>
            </a:r>
            <a:r>
              <a:rPr lang="zh-CN" altLang="en-US">
                <a:solidFill>
                  <a:schemeClr val="tx2"/>
                </a:solidFill>
              </a:rPr>
              <a:t>1 施工现场临时用电必须建立安全技术档案，并应包括下列内容：</a:t>
            </a:r>
            <a:endParaRPr lang="zh-CN" altLang="en-US">
              <a:solidFill>
                <a:schemeClr val="tx2"/>
              </a:solidFill>
            </a:endParaRPr>
          </a:p>
          <a:p>
            <a:pPr algn="l">
              <a:lnSpc>
                <a:spcPct val="150000"/>
              </a:lnSpc>
            </a:pPr>
            <a:r>
              <a:rPr lang="zh-CN" altLang="en-US">
                <a:solidFill>
                  <a:schemeClr val="tx2"/>
                </a:solidFill>
              </a:rPr>
              <a:t>       （</a:t>
            </a:r>
            <a:r>
              <a:rPr lang="en-US" altLang="zh-CN">
                <a:solidFill>
                  <a:schemeClr val="tx2"/>
                </a:solidFill>
              </a:rPr>
              <a:t>1</a:t>
            </a:r>
            <a:r>
              <a:rPr lang="zh-CN" altLang="en-US">
                <a:solidFill>
                  <a:schemeClr val="tx2"/>
                </a:solidFill>
              </a:rPr>
              <a:t>）用电组织设计的全部资料；</a:t>
            </a:r>
            <a:endParaRPr lang="zh-CN" altLang="en-US">
              <a:solidFill>
                <a:schemeClr val="tx2"/>
              </a:solidFill>
            </a:endParaRPr>
          </a:p>
          <a:p>
            <a:pPr algn="l">
              <a:lnSpc>
                <a:spcPct val="150000"/>
              </a:lnSpc>
            </a:pPr>
            <a:r>
              <a:rPr lang="zh-CN" altLang="en-US">
                <a:solidFill>
                  <a:schemeClr val="tx2"/>
                </a:solidFill>
              </a:rPr>
              <a:t>       （</a:t>
            </a:r>
            <a:r>
              <a:rPr lang="en-US" altLang="zh-CN">
                <a:solidFill>
                  <a:schemeClr val="tx2"/>
                </a:solidFill>
              </a:rPr>
              <a:t>2</a:t>
            </a:r>
            <a:r>
              <a:rPr lang="zh-CN" altLang="en-US">
                <a:solidFill>
                  <a:schemeClr val="tx2"/>
                </a:solidFill>
              </a:rPr>
              <a:t>）修改用电组织设计的资料； </a:t>
            </a:r>
            <a:endParaRPr lang="zh-CN" altLang="en-US">
              <a:solidFill>
                <a:schemeClr val="tx2"/>
              </a:solidFill>
            </a:endParaRPr>
          </a:p>
          <a:p>
            <a:pPr algn="l">
              <a:lnSpc>
                <a:spcPct val="150000"/>
              </a:lnSpc>
            </a:pPr>
            <a:r>
              <a:rPr lang="zh-CN" altLang="en-US">
                <a:solidFill>
                  <a:schemeClr val="tx2"/>
                </a:solidFill>
              </a:rPr>
              <a:t>       （</a:t>
            </a:r>
            <a:r>
              <a:rPr lang="en-US" altLang="zh-CN">
                <a:solidFill>
                  <a:schemeClr val="tx2"/>
                </a:solidFill>
              </a:rPr>
              <a:t>3</a:t>
            </a:r>
            <a:r>
              <a:rPr lang="zh-CN" altLang="en-US">
                <a:solidFill>
                  <a:schemeClr val="tx2"/>
                </a:solidFill>
              </a:rPr>
              <a:t>）用电技术交底资料； </a:t>
            </a:r>
            <a:endParaRPr lang="zh-CN" altLang="en-US">
              <a:solidFill>
                <a:schemeClr val="tx2"/>
              </a:solidFill>
            </a:endParaRPr>
          </a:p>
          <a:p>
            <a:pPr algn="l">
              <a:lnSpc>
                <a:spcPct val="150000"/>
              </a:lnSpc>
            </a:pPr>
            <a:r>
              <a:rPr lang="zh-CN" altLang="en-US">
                <a:solidFill>
                  <a:schemeClr val="tx2"/>
                </a:solidFill>
              </a:rPr>
              <a:t>       （</a:t>
            </a:r>
            <a:r>
              <a:rPr lang="en-US" altLang="zh-CN">
                <a:solidFill>
                  <a:schemeClr val="tx2"/>
                </a:solidFill>
              </a:rPr>
              <a:t>4</a:t>
            </a:r>
            <a:r>
              <a:rPr lang="zh-CN" altLang="en-US">
                <a:solidFill>
                  <a:schemeClr val="tx2"/>
                </a:solidFill>
              </a:rPr>
              <a:t>）用电工程检查验收表； </a:t>
            </a:r>
            <a:endParaRPr lang="zh-CN" altLang="en-US">
              <a:solidFill>
                <a:schemeClr val="tx2"/>
              </a:solidFill>
            </a:endParaRPr>
          </a:p>
          <a:p>
            <a:pPr algn="l">
              <a:lnSpc>
                <a:spcPct val="150000"/>
              </a:lnSpc>
            </a:pPr>
            <a:r>
              <a:rPr lang="zh-CN" altLang="en-US">
                <a:solidFill>
                  <a:schemeClr val="tx2"/>
                </a:solidFill>
              </a:rPr>
              <a:t>       （</a:t>
            </a:r>
            <a:r>
              <a:rPr lang="en-US" altLang="zh-CN">
                <a:solidFill>
                  <a:schemeClr val="tx2"/>
                </a:solidFill>
              </a:rPr>
              <a:t>5</a:t>
            </a:r>
            <a:r>
              <a:rPr lang="zh-CN" altLang="en-US">
                <a:solidFill>
                  <a:schemeClr val="tx2"/>
                </a:solidFill>
              </a:rPr>
              <a:t>）电气设备的试、检验凭单和调试记录；</a:t>
            </a:r>
            <a:endParaRPr lang="zh-CN" altLang="en-US">
              <a:solidFill>
                <a:schemeClr val="tx2"/>
              </a:solidFill>
            </a:endParaRPr>
          </a:p>
          <a:p>
            <a:pPr algn="l">
              <a:lnSpc>
                <a:spcPct val="150000"/>
              </a:lnSpc>
            </a:pPr>
            <a:r>
              <a:rPr lang="zh-CN" altLang="en-US">
                <a:solidFill>
                  <a:schemeClr val="tx2"/>
                </a:solidFill>
                <a:sym typeface="宋体" panose="02010600030101010101" pitchFamily="2" charset="-122"/>
              </a:rPr>
              <a:t>       </a:t>
            </a:r>
            <a:r>
              <a:rPr lang="zh-CN" altLang="en-US">
                <a:solidFill>
                  <a:schemeClr val="tx2"/>
                </a:solidFill>
              </a:rPr>
              <a:t>（</a:t>
            </a:r>
            <a:r>
              <a:rPr lang="en-US" altLang="zh-CN">
                <a:solidFill>
                  <a:schemeClr val="tx2"/>
                </a:solidFill>
              </a:rPr>
              <a:t>6</a:t>
            </a:r>
            <a:r>
              <a:rPr lang="zh-CN" altLang="en-US">
                <a:solidFill>
                  <a:schemeClr val="tx2"/>
                </a:solidFill>
              </a:rPr>
              <a:t>）接地电阻、绝缘电阻和漏电保护器漏电动作参数测定记录表；</a:t>
            </a:r>
            <a:endParaRPr lang="zh-CN" altLang="en-US">
              <a:solidFill>
                <a:schemeClr val="tx2"/>
              </a:solidFill>
            </a:endParaRPr>
          </a:p>
          <a:p>
            <a:pPr algn="l">
              <a:lnSpc>
                <a:spcPct val="150000"/>
              </a:lnSpc>
            </a:pPr>
            <a:r>
              <a:rPr lang="zh-CN" altLang="en-US">
                <a:solidFill>
                  <a:schemeClr val="tx2"/>
                </a:solidFill>
              </a:rPr>
              <a:t> </a:t>
            </a:r>
            <a:r>
              <a:rPr lang="zh-CN" altLang="en-US">
                <a:solidFill>
                  <a:schemeClr val="tx2"/>
                </a:solidFill>
                <a:sym typeface="宋体" panose="02010600030101010101" pitchFamily="2" charset="-122"/>
              </a:rPr>
              <a:t>      </a:t>
            </a:r>
            <a:r>
              <a:rPr lang="zh-CN" altLang="en-US">
                <a:solidFill>
                  <a:schemeClr val="tx2"/>
                </a:solidFill>
              </a:rPr>
              <a:t>（</a:t>
            </a:r>
            <a:r>
              <a:rPr lang="en-US" altLang="zh-CN">
                <a:solidFill>
                  <a:schemeClr val="tx2"/>
                </a:solidFill>
              </a:rPr>
              <a:t>7</a:t>
            </a:r>
            <a:r>
              <a:rPr lang="zh-CN" altLang="en-US">
                <a:solidFill>
                  <a:schemeClr val="tx2"/>
                </a:solidFill>
              </a:rPr>
              <a:t>）定期检(复)查表；</a:t>
            </a:r>
            <a:endParaRPr lang="zh-CN" altLang="en-US">
              <a:solidFill>
                <a:schemeClr val="tx2"/>
              </a:solidFill>
            </a:endParaRPr>
          </a:p>
          <a:p>
            <a:pPr algn="l">
              <a:lnSpc>
                <a:spcPct val="150000"/>
              </a:lnSpc>
            </a:pPr>
            <a:r>
              <a:rPr lang="zh-CN" altLang="en-US">
                <a:solidFill>
                  <a:schemeClr val="tx2"/>
                </a:solidFill>
                <a:sym typeface="宋体" panose="02010600030101010101" pitchFamily="2" charset="-122"/>
              </a:rPr>
              <a:t>       </a:t>
            </a:r>
            <a:r>
              <a:rPr lang="zh-CN" altLang="en-US">
                <a:solidFill>
                  <a:schemeClr val="tx2"/>
                </a:solidFill>
              </a:rPr>
              <a:t>（</a:t>
            </a:r>
            <a:r>
              <a:rPr lang="en-US" altLang="zh-CN">
                <a:solidFill>
                  <a:schemeClr val="tx2"/>
                </a:solidFill>
              </a:rPr>
              <a:t>8</a:t>
            </a:r>
            <a:r>
              <a:rPr lang="zh-CN" altLang="en-US">
                <a:solidFill>
                  <a:schemeClr val="tx2"/>
                </a:solidFill>
              </a:rPr>
              <a:t>）电工安装、巡检、维修。</a:t>
            </a:r>
            <a:endParaRPr lang="zh-CN" altLang="en-US">
              <a:solidFill>
                <a:schemeClr val="tx2"/>
              </a:solidFill>
            </a:endParaRPr>
          </a:p>
          <a:p>
            <a:pPr algn="l">
              <a:lnSpc>
                <a:spcPct val="150000"/>
              </a:lnSpc>
            </a:pPr>
            <a:r>
              <a:rPr lang="zh-CN" altLang="en-US"/>
              <a:t>        </a:t>
            </a:r>
            <a:r>
              <a:rPr lang="zh-CN" altLang="en-US" b="1">
                <a:solidFill>
                  <a:srgbClr val="FF0000"/>
                </a:solidFill>
              </a:rPr>
              <a:t>问题：什么条件下不需要编制用电组织设计？</a:t>
            </a:r>
            <a:endParaRPr lang="zh-CN" altLang="en-US" b="1">
              <a:solidFill>
                <a:srgbClr val="FF0000"/>
              </a:solidFill>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5" y="202883"/>
            <a:ext cx="98075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二、</a:t>
            </a:r>
            <a:r>
              <a:rPr dirty="0" smtClean="0">
                <a:solidFill>
                  <a:schemeClr val="tx2"/>
                </a:solidFill>
              </a:rPr>
              <a:t>施工现场临时用电安全技术规范</a:t>
            </a:r>
            <a:r>
              <a:rPr lang="en-US" dirty="0" smtClean="0">
                <a:solidFill>
                  <a:schemeClr val="tx2"/>
                </a:solidFill>
              </a:rPr>
              <a:t>-外电线路防护</a:t>
            </a:r>
            <a:endParaRPr lang="en-US" dirty="0" smtClean="0">
              <a:solidFill>
                <a:schemeClr val="tx2"/>
              </a:solidFill>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143000" y="1340485"/>
            <a:ext cx="5099050" cy="2999740"/>
          </a:xfrm>
          <a:prstGeom prst="rect">
            <a:avLst/>
          </a:prstGeom>
          <a:noFill/>
        </p:spPr>
        <p:txBody>
          <a:bodyPr wrap="square" rtlCol="0" anchor="t">
            <a:spAutoFit/>
          </a:bodyPr>
          <a:p>
            <a:pPr algn="l">
              <a:lnSpc>
                <a:spcPct val="150000"/>
              </a:lnSpc>
            </a:pPr>
            <a:r>
              <a:rPr lang="zh-CN" altLang="en-US">
                <a:solidFill>
                  <a:schemeClr val="tx2"/>
                </a:solidFill>
              </a:rPr>
              <a:t>4</a:t>
            </a:r>
            <a:r>
              <a:rPr lang="en-US" altLang="zh-CN">
                <a:solidFill>
                  <a:schemeClr val="tx2"/>
                </a:solidFill>
              </a:rPr>
              <a:t>.</a:t>
            </a:r>
            <a:r>
              <a:rPr lang="zh-CN" altLang="en-US">
                <a:solidFill>
                  <a:schemeClr val="tx2"/>
                </a:solidFill>
              </a:rPr>
              <a:t>1 外电线路防护</a:t>
            </a:r>
            <a:endParaRPr lang="zh-CN" altLang="en-US">
              <a:solidFill>
                <a:schemeClr val="tx2"/>
              </a:solidFill>
            </a:endParaRPr>
          </a:p>
          <a:p>
            <a:pPr algn="l">
              <a:lnSpc>
                <a:spcPct val="150000"/>
              </a:lnSpc>
            </a:pPr>
            <a:r>
              <a:rPr lang="zh-CN" altLang="en-US">
                <a:solidFill>
                  <a:schemeClr val="tx2"/>
                </a:solidFill>
              </a:rPr>
              <a:t>4</a:t>
            </a:r>
            <a:r>
              <a:rPr lang="en-US" altLang="zh-CN">
                <a:solidFill>
                  <a:schemeClr val="tx2"/>
                </a:solidFill>
              </a:rPr>
              <a:t>.</a:t>
            </a:r>
            <a:r>
              <a:rPr lang="zh-CN" altLang="en-US">
                <a:solidFill>
                  <a:schemeClr val="tx2"/>
                </a:solidFill>
              </a:rPr>
              <a:t>1</a:t>
            </a:r>
            <a:r>
              <a:rPr lang="en-US" altLang="zh-CN">
                <a:solidFill>
                  <a:schemeClr val="tx2"/>
                </a:solidFill>
              </a:rPr>
              <a:t>.</a:t>
            </a:r>
            <a:r>
              <a:rPr lang="zh-CN" altLang="en-US">
                <a:solidFill>
                  <a:schemeClr val="tx2"/>
                </a:solidFill>
              </a:rPr>
              <a:t>1 在建工程不得在外电架空线路正下方施工、搭设作业棚、建造生活设 施或堆放构件、架具、材料及其他杂物等。 </a:t>
            </a:r>
            <a:endParaRPr lang="zh-CN" altLang="en-US">
              <a:solidFill>
                <a:schemeClr val="tx2"/>
              </a:solidFill>
            </a:endParaRPr>
          </a:p>
          <a:p>
            <a:pPr algn="l">
              <a:lnSpc>
                <a:spcPct val="150000"/>
              </a:lnSpc>
            </a:pPr>
            <a:r>
              <a:rPr lang="zh-CN" altLang="en-US">
                <a:solidFill>
                  <a:schemeClr val="tx2"/>
                </a:solidFill>
              </a:rPr>
              <a:t>4</a:t>
            </a:r>
            <a:r>
              <a:rPr lang="en-US" altLang="zh-CN">
                <a:solidFill>
                  <a:schemeClr val="tx2"/>
                </a:solidFill>
              </a:rPr>
              <a:t>.</a:t>
            </a:r>
            <a:r>
              <a:rPr lang="zh-CN" altLang="en-US">
                <a:solidFill>
                  <a:schemeClr val="tx2"/>
                </a:solidFill>
              </a:rPr>
              <a:t>1</a:t>
            </a:r>
            <a:r>
              <a:rPr lang="en-US" altLang="zh-CN">
                <a:solidFill>
                  <a:schemeClr val="tx2"/>
                </a:solidFill>
              </a:rPr>
              <a:t>.</a:t>
            </a:r>
            <a:r>
              <a:rPr lang="zh-CN" altLang="en-US">
                <a:solidFill>
                  <a:schemeClr val="tx2"/>
                </a:solidFill>
              </a:rPr>
              <a:t>2 在建工程(含脚手架)的周边与外电架空线路的边线之间的最小安全操作距离应符合表 4</a:t>
            </a:r>
            <a:r>
              <a:rPr lang="en-US" altLang="zh-CN">
                <a:solidFill>
                  <a:schemeClr val="tx2"/>
                </a:solidFill>
              </a:rPr>
              <a:t>.</a:t>
            </a:r>
            <a:r>
              <a:rPr lang="zh-CN" altLang="en-US">
                <a:solidFill>
                  <a:schemeClr val="tx2"/>
                </a:solidFill>
              </a:rPr>
              <a:t>1</a:t>
            </a:r>
            <a:r>
              <a:rPr lang="en-US" altLang="zh-CN">
                <a:solidFill>
                  <a:schemeClr val="tx2"/>
                </a:solidFill>
              </a:rPr>
              <a:t>.</a:t>
            </a:r>
            <a:r>
              <a:rPr lang="zh-CN" altLang="en-US">
                <a:solidFill>
                  <a:schemeClr val="tx2"/>
                </a:solidFill>
              </a:rPr>
              <a:t>2 规定。</a:t>
            </a:r>
            <a:endParaRPr lang="zh-CN" altLang="en-US">
              <a:solidFill>
                <a:schemeClr val="tx2"/>
              </a:solidFill>
            </a:endParaRPr>
          </a:p>
        </p:txBody>
      </p:sp>
      <p:pic>
        <p:nvPicPr>
          <p:cNvPr id="5" name="图片 4" descr="5S$T6WE%((8H8NY]%@KZN(0"/>
          <p:cNvPicPr>
            <a:picLocks noChangeAspect="1"/>
          </p:cNvPicPr>
          <p:nvPr/>
        </p:nvPicPr>
        <p:blipFill>
          <a:blip r:embed="rId1"/>
          <a:stretch>
            <a:fillRect/>
          </a:stretch>
        </p:blipFill>
        <p:spPr>
          <a:xfrm>
            <a:off x="6242050" y="1772920"/>
            <a:ext cx="4390390" cy="2229485"/>
          </a:xfrm>
          <a:prstGeom prst="rect">
            <a:avLst/>
          </a:prstGeom>
        </p:spPr>
      </p:pic>
      <p:pic>
        <p:nvPicPr>
          <p:cNvPr id="6" name="图片 5" descr="3J3C1]~2EL@[Y%Y5%WE]%%P"/>
          <p:cNvPicPr>
            <a:picLocks noChangeAspect="1"/>
          </p:cNvPicPr>
          <p:nvPr/>
        </p:nvPicPr>
        <p:blipFill>
          <a:blip r:embed="rId2"/>
          <a:stretch>
            <a:fillRect/>
          </a:stretch>
        </p:blipFill>
        <p:spPr>
          <a:xfrm>
            <a:off x="1345565" y="4340225"/>
            <a:ext cx="9338945" cy="1578610"/>
          </a:xfrm>
          <a:prstGeom prst="rect">
            <a:avLst/>
          </a:prstGeom>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0" y="2330450"/>
            <a:ext cx="4445000" cy="2322686"/>
          </a:xfrm>
          <a:custGeom>
            <a:avLst/>
            <a:gdLst>
              <a:gd name="T0" fmla="*/ 0 w 5831"/>
              <a:gd name="T1" fmla="*/ 0 h 1924"/>
              <a:gd name="T2" fmla="*/ 5297 w 5831"/>
              <a:gd name="T3" fmla="*/ 0 h 1924"/>
              <a:gd name="T4" fmla="*/ 5831 w 5831"/>
              <a:gd name="T5" fmla="*/ 962 h 1924"/>
              <a:gd name="T6" fmla="*/ 5297 w 5831"/>
              <a:gd name="T7" fmla="*/ 1924 h 1924"/>
              <a:gd name="T8" fmla="*/ 0 w 5831"/>
              <a:gd name="T9" fmla="*/ 1924 h 1924"/>
              <a:gd name="T10" fmla="*/ 0 w 5831"/>
              <a:gd name="T11" fmla="*/ 0 h 1924"/>
            </a:gdLst>
            <a:ahLst/>
            <a:cxnLst>
              <a:cxn ang="0">
                <a:pos x="T0" y="T1"/>
              </a:cxn>
              <a:cxn ang="0">
                <a:pos x="T2" y="T3"/>
              </a:cxn>
              <a:cxn ang="0">
                <a:pos x="T4" y="T5"/>
              </a:cxn>
              <a:cxn ang="0">
                <a:pos x="T6" y="T7"/>
              </a:cxn>
              <a:cxn ang="0">
                <a:pos x="T8" y="T9"/>
              </a:cxn>
              <a:cxn ang="0">
                <a:pos x="T10" y="T11"/>
              </a:cxn>
            </a:cxnLst>
            <a:rect l="0" t="0" r="r" b="b"/>
            <a:pathLst>
              <a:path w="5831" h="1924">
                <a:moveTo>
                  <a:pt x="0" y="0"/>
                </a:moveTo>
                <a:lnTo>
                  <a:pt x="5297" y="0"/>
                </a:lnTo>
                <a:lnTo>
                  <a:pt x="5831" y="962"/>
                </a:lnTo>
                <a:lnTo>
                  <a:pt x="5297" y="1924"/>
                </a:lnTo>
                <a:lnTo>
                  <a:pt x="0" y="1924"/>
                </a:lnTo>
                <a:lnTo>
                  <a:pt x="0" y="0"/>
                </a:lnTo>
                <a:close/>
              </a:path>
            </a:pathLst>
          </a:custGeom>
          <a:solidFill>
            <a:schemeClr val="tx1"/>
          </a:solidFill>
          <a:ln>
            <a:noFill/>
          </a:ln>
          <a:effectLst>
            <a:outerShdw blurRad="139700" dist="101600" dir="8100000" algn="ctr" rotWithShape="0">
              <a:srgbClr val="000000">
                <a:alpha val="59000"/>
              </a:srgbClr>
            </a:outerShdw>
          </a:effec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260350" y="3090461"/>
            <a:ext cx="3735388" cy="722313"/>
          </a:xfrm>
          <a:custGeom>
            <a:avLst/>
            <a:gdLst>
              <a:gd name="T0" fmla="*/ 176 w 4900"/>
              <a:gd name="T1" fmla="*/ 90 h 946"/>
              <a:gd name="T2" fmla="*/ 0 w 4900"/>
              <a:gd name="T3" fmla="*/ 246 h 946"/>
              <a:gd name="T4" fmla="*/ 359 w 4900"/>
              <a:gd name="T5" fmla="*/ 852 h 946"/>
              <a:gd name="T6" fmla="*/ 502 w 4900"/>
              <a:gd name="T7" fmla="*/ 792 h 946"/>
              <a:gd name="T8" fmla="*/ 740 w 4900"/>
              <a:gd name="T9" fmla="*/ 159 h 946"/>
              <a:gd name="T10" fmla="*/ 445 w 4900"/>
              <a:gd name="T11" fmla="*/ 830 h 946"/>
              <a:gd name="T12" fmla="*/ 801 w 4900"/>
              <a:gd name="T13" fmla="*/ 102 h 946"/>
              <a:gd name="T14" fmla="*/ 1239 w 4900"/>
              <a:gd name="T15" fmla="*/ 946 h 946"/>
              <a:gd name="T16" fmla="*/ 899 w 4900"/>
              <a:gd name="T17" fmla="*/ 102 h 946"/>
              <a:gd name="T18" fmla="*/ 899 w 4900"/>
              <a:gd name="T19" fmla="*/ 156 h 946"/>
              <a:gd name="T20" fmla="*/ 899 w 4900"/>
              <a:gd name="T21" fmla="*/ 156 h 946"/>
              <a:gd name="T22" fmla="*/ 1696 w 4900"/>
              <a:gd name="T23" fmla="*/ 0 h 946"/>
              <a:gd name="T24" fmla="*/ 1492 w 4900"/>
              <a:gd name="T25" fmla="*/ 946 h 946"/>
              <a:gd name="T26" fmla="*/ 1864 w 4900"/>
              <a:gd name="T27" fmla="*/ 520 h 946"/>
              <a:gd name="T28" fmla="*/ 1827 w 4900"/>
              <a:gd name="T29" fmla="*/ 90 h 946"/>
              <a:gd name="T30" fmla="*/ 1770 w 4900"/>
              <a:gd name="T31" fmla="*/ 90 h 946"/>
              <a:gd name="T32" fmla="*/ 2126 w 4900"/>
              <a:gd name="T33" fmla="*/ 852 h 946"/>
              <a:gd name="T34" fmla="*/ 2474 w 4900"/>
              <a:gd name="T35" fmla="*/ 0 h 946"/>
              <a:gd name="T36" fmla="*/ 2477 w 4900"/>
              <a:gd name="T37" fmla="*/ 946 h 946"/>
              <a:gd name="T38" fmla="*/ 2265 w 4900"/>
              <a:gd name="T39" fmla="*/ 946 h 946"/>
              <a:gd name="T40" fmla="*/ 2852 w 4900"/>
              <a:gd name="T41" fmla="*/ 90 h 946"/>
              <a:gd name="T42" fmla="*/ 2640 w 4900"/>
              <a:gd name="T43" fmla="*/ 90 h 946"/>
              <a:gd name="T44" fmla="*/ 3247 w 4900"/>
              <a:gd name="T45" fmla="*/ 852 h 946"/>
              <a:gd name="T46" fmla="*/ 3427 w 4900"/>
              <a:gd name="T47" fmla="*/ 695 h 946"/>
              <a:gd name="T48" fmla="*/ 3247 w 4900"/>
              <a:gd name="T49" fmla="*/ 90 h 946"/>
              <a:gd name="T50" fmla="*/ 3071 w 4900"/>
              <a:gd name="T51" fmla="*/ 246 h 946"/>
              <a:gd name="T52" fmla="*/ 3247 w 4900"/>
              <a:gd name="T53" fmla="*/ 852 h 946"/>
              <a:gd name="T54" fmla="*/ 3735 w 4900"/>
              <a:gd name="T55" fmla="*/ 206 h 946"/>
              <a:gd name="T56" fmla="*/ 4214 w 4900"/>
              <a:gd name="T57" fmla="*/ 664 h 946"/>
              <a:gd name="T58" fmla="*/ 3685 w 4900"/>
              <a:gd name="T59" fmla="*/ 744 h 946"/>
              <a:gd name="T60" fmla="*/ 3706 w 4900"/>
              <a:gd name="T61" fmla="*/ 584 h 946"/>
              <a:gd name="T62" fmla="*/ 3751 w 4900"/>
              <a:gd name="T63" fmla="*/ 695 h 946"/>
              <a:gd name="T64" fmla="*/ 4154 w 4900"/>
              <a:gd name="T65" fmla="*/ 584 h 946"/>
              <a:gd name="T66" fmla="*/ 3706 w 4900"/>
              <a:gd name="T67" fmla="*/ 425 h 946"/>
              <a:gd name="T68" fmla="*/ 4155 w 4900"/>
              <a:gd name="T69" fmla="*/ 303 h 946"/>
              <a:gd name="T70" fmla="*/ 3706 w 4900"/>
              <a:gd name="T71" fmla="*/ 365 h 946"/>
              <a:gd name="T72" fmla="*/ 4816 w 4900"/>
              <a:gd name="T73" fmla="*/ 364 h 946"/>
              <a:gd name="T74" fmla="*/ 4809 w 4900"/>
              <a:gd name="T75" fmla="*/ 278 h 946"/>
              <a:gd name="T76" fmla="*/ 4782 w 4900"/>
              <a:gd name="T77" fmla="*/ 204 h 946"/>
              <a:gd name="T78" fmla="*/ 4900 w 4900"/>
              <a:gd name="T79" fmla="*/ 400 h 946"/>
              <a:gd name="T80" fmla="*/ 4625 w 4900"/>
              <a:gd name="T81" fmla="*/ 731 h 946"/>
              <a:gd name="T82" fmla="*/ 4488 w 4900"/>
              <a:gd name="T83" fmla="*/ 695 h 946"/>
              <a:gd name="T84" fmla="*/ 4588 w 4900"/>
              <a:gd name="T85" fmla="*/ 460 h 946"/>
              <a:gd name="T86" fmla="*/ 4339 w 4900"/>
              <a:gd name="T87" fmla="*/ 685 h 946"/>
              <a:gd name="T88" fmla="*/ 4439 w 4900"/>
              <a:gd name="T89" fmla="*/ 616 h 946"/>
              <a:gd name="T90" fmla="*/ 4309 w 4900"/>
              <a:gd name="T91" fmla="*/ 552 h 946"/>
              <a:gd name="T92" fmla="*/ 4309 w 4900"/>
              <a:gd name="T93" fmla="*/ 552 h 946"/>
              <a:gd name="T94" fmla="*/ 4897 w 4900"/>
              <a:gd name="T95" fmla="*/ 552 h 946"/>
              <a:gd name="T96" fmla="*/ 4834 w 4900"/>
              <a:gd name="T97" fmla="*/ 633 h 946"/>
              <a:gd name="T98" fmla="*/ 4852 w 4900"/>
              <a:gd name="T99" fmla="*/ 74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0" h="946">
                <a:moveTo>
                  <a:pt x="176" y="852"/>
                </a:moveTo>
                <a:cubicBezTo>
                  <a:pt x="97" y="852"/>
                  <a:pt x="57" y="793"/>
                  <a:pt x="57" y="677"/>
                </a:cubicBezTo>
                <a:lnTo>
                  <a:pt x="57" y="251"/>
                </a:lnTo>
                <a:cubicBezTo>
                  <a:pt x="57" y="144"/>
                  <a:pt x="97" y="90"/>
                  <a:pt x="176" y="90"/>
                </a:cubicBezTo>
                <a:lnTo>
                  <a:pt x="356" y="90"/>
                </a:lnTo>
                <a:lnTo>
                  <a:pt x="356" y="0"/>
                </a:lnTo>
                <a:lnTo>
                  <a:pt x="178" y="0"/>
                </a:lnTo>
                <a:cubicBezTo>
                  <a:pt x="59" y="0"/>
                  <a:pt x="0" y="82"/>
                  <a:pt x="0" y="246"/>
                </a:cubicBezTo>
                <a:lnTo>
                  <a:pt x="0" y="700"/>
                </a:lnTo>
                <a:cubicBezTo>
                  <a:pt x="0" y="864"/>
                  <a:pt x="59" y="946"/>
                  <a:pt x="178" y="946"/>
                </a:cubicBezTo>
                <a:lnTo>
                  <a:pt x="359" y="946"/>
                </a:lnTo>
                <a:lnTo>
                  <a:pt x="359" y="852"/>
                </a:lnTo>
                <a:lnTo>
                  <a:pt x="176" y="852"/>
                </a:lnTo>
                <a:close/>
                <a:moveTo>
                  <a:pt x="706" y="852"/>
                </a:moveTo>
                <a:lnTo>
                  <a:pt x="539" y="852"/>
                </a:lnTo>
                <a:cubicBezTo>
                  <a:pt x="514" y="852"/>
                  <a:pt x="502" y="832"/>
                  <a:pt x="502" y="792"/>
                </a:cubicBezTo>
                <a:lnTo>
                  <a:pt x="502" y="154"/>
                </a:lnTo>
                <a:cubicBezTo>
                  <a:pt x="502" y="111"/>
                  <a:pt x="514" y="90"/>
                  <a:pt x="538" y="90"/>
                </a:cubicBezTo>
                <a:lnTo>
                  <a:pt x="706" y="90"/>
                </a:lnTo>
                <a:cubicBezTo>
                  <a:pt x="729" y="90"/>
                  <a:pt x="740" y="113"/>
                  <a:pt x="740" y="159"/>
                </a:cubicBezTo>
                <a:lnTo>
                  <a:pt x="740" y="790"/>
                </a:lnTo>
                <a:cubicBezTo>
                  <a:pt x="740" y="831"/>
                  <a:pt x="729" y="852"/>
                  <a:pt x="706" y="852"/>
                </a:cubicBezTo>
                <a:close/>
                <a:moveTo>
                  <a:pt x="445" y="104"/>
                </a:moveTo>
                <a:lnTo>
                  <a:pt x="445" y="830"/>
                </a:lnTo>
                <a:cubicBezTo>
                  <a:pt x="445" y="908"/>
                  <a:pt x="467" y="946"/>
                  <a:pt x="509" y="946"/>
                </a:cubicBezTo>
                <a:lnTo>
                  <a:pt x="741" y="946"/>
                </a:lnTo>
                <a:cubicBezTo>
                  <a:pt x="781" y="946"/>
                  <a:pt x="801" y="913"/>
                  <a:pt x="801" y="847"/>
                </a:cubicBezTo>
                <a:lnTo>
                  <a:pt x="801" y="102"/>
                </a:lnTo>
                <a:cubicBezTo>
                  <a:pt x="796" y="42"/>
                  <a:pt x="775" y="8"/>
                  <a:pt x="738" y="0"/>
                </a:cubicBezTo>
                <a:lnTo>
                  <a:pt x="503" y="0"/>
                </a:lnTo>
                <a:cubicBezTo>
                  <a:pt x="465" y="0"/>
                  <a:pt x="445" y="35"/>
                  <a:pt x="445" y="104"/>
                </a:cubicBezTo>
                <a:close/>
                <a:moveTo>
                  <a:pt x="1239" y="946"/>
                </a:moveTo>
                <a:lnTo>
                  <a:pt x="1239" y="102"/>
                </a:lnTo>
                <a:cubicBezTo>
                  <a:pt x="1239" y="34"/>
                  <a:pt x="1217" y="0"/>
                  <a:pt x="1173" y="0"/>
                </a:cubicBezTo>
                <a:lnTo>
                  <a:pt x="899" y="0"/>
                </a:lnTo>
                <a:lnTo>
                  <a:pt x="899" y="102"/>
                </a:lnTo>
                <a:lnTo>
                  <a:pt x="1176" y="102"/>
                </a:lnTo>
                <a:lnTo>
                  <a:pt x="1176" y="946"/>
                </a:lnTo>
                <a:lnTo>
                  <a:pt x="1239" y="946"/>
                </a:lnTo>
                <a:close/>
                <a:moveTo>
                  <a:pt x="899" y="156"/>
                </a:moveTo>
                <a:lnTo>
                  <a:pt x="899" y="946"/>
                </a:lnTo>
                <a:lnTo>
                  <a:pt x="964" y="946"/>
                </a:lnTo>
                <a:lnTo>
                  <a:pt x="964" y="156"/>
                </a:lnTo>
                <a:lnTo>
                  <a:pt x="899" y="156"/>
                </a:lnTo>
                <a:close/>
                <a:moveTo>
                  <a:pt x="1552" y="946"/>
                </a:moveTo>
                <a:lnTo>
                  <a:pt x="1552" y="90"/>
                </a:lnTo>
                <a:lnTo>
                  <a:pt x="1696" y="90"/>
                </a:lnTo>
                <a:lnTo>
                  <a:pt x="1696" y="0"/>
                </a:lnTo>
                <a:lnTo>
                  <a:pt x="1340" y="0"/>
                </a:lnTo>
                <a:lnTo>
                  <a:pt x="1340" y="90"/>
                </a:lnTo>
                <a:lnTo>
                  <a:pt x="1492" y="90"/>
                </a:lnTo>
                <a:lnTo>
                  <a:pt x="1492" y="946"/>
                </a:lnTo>
                <a:lnTo>
                  <a:pt x="1552" y="946"/>
                </a:lnTo>
                <a:close/>
                <a:moveTo>
                  <a:pt x="2069" y="426"/>
                </a:moveTo>
                <a:lnTo>
                  <a:pt x="1864" y="426"/>
                </a:lnTo>
                <a:lnTo>
                  <a:pt x="1864" y="520"/>
                </a:lnTo>
                <a:lnTo>
                  <a:pt x="2069" y="520"/>
                </a:lnTo>
                <a:lnTo>
                  <a:pt x="2069" y="426"/>
                </a:lnTo>
                <a:close/>
                <a:moveTo>
                  <a:pt x="1827" y="852"/>
                </a:moveTo>
                <a:lnTo>
                  <a:pt x="1827" y="90"/>
                </a:lnTo>
                <a:lnTo>
                  <a:pt x="2126" y="90"/>
                </a:lnTo>
                <a:lnTo>
                  <a:pt x="2126" y="0"/>
                </a:lnTo>
                <a:lnTo>
                  <a:pt x="1827" y="0"/>
                </a:lnTo>
                <a:cubicBezTo>
                  <a:pt x="1789" y="0"/>
                  <a:pt x="1770" y="30"/>
                  <a:pt x="1770" y="90"/>
                </a:cubicBezTo>
                <a:lnTo>
                  <a:pt x="1770" y="854"/>
                </a:lnTo>
                <a:cubicBezTo>
                  <a:pt x="1770" y="915"/>
                  <a:pt x="1789" y="946"/>
                  <a:pt x="1827" y="946"/>
                </a:cubicBezTo>
                <a:lnTo>
                  <a:pt x="2126" y="946"/>
                </a:lnTo>
                <a:lnTo>
                  <a:pt x="2126" y="852"/>
                </a:lnTo>
                <a:lnTo>
                  <a:pt x="1827" y="852"/>
                </a:lnTo>
                <a:close/>
                <a:moveTo>
                  <a:pt x="2539" y="946"/>
                </a:moveTo>
                <a:lnTo>
                  <a:pt x="2539" y="102"/>
                </a:lnTo>
                <a:cubicBezTo>
                  <a:pt x="2539" y="34"/>
                  <a:pt x="2518" y="0"/>
                  <a:pt x="2474" y="0"/>
                </a:cubicBezTo>
                <a:lnTo>
                  <a:pt x="2199" y="0"/>
                </a:lnTo>
                <a:lnTo>
                  <a:pt x="2199" y="102"/>
                </a:lnTo>
                <a:lnTo>
                  <a:pt x="2477" y="102"/>
                </a:lnTo>
                <a:lnTo>
                  <a:pt x="2477" y="946"/>
                </a:lnTo>
                <a:lnTo>
                  <a:pt x="2539" y="946"/>
                </a:lnTo>
                <a:close/>
                <a:moveTo>
                  <a:pt x="2199" y="156"/>
                </a:moveTo>
                <a:lnTo>
                  <a:pt x="2199" y="946"/>
                </a:lnTo>
                <a:lnTo>
                  <a:pt x="2265" y="946"/>
                </a:lnTo>
                <a:lnTo>
                  <a:pt x="2265" y="156"/>
                </a:lnTo>
                <a:lnTo>
                  <a:pt x="2199" y="156"/>
                </a:lnTo>
                <a:close/>
                <a:moveTo>
                  <a:pt x="2852" y="946"/>
                </a:moveTo>
                <a:lnTo>
                  <a:pt x="2852" y="90"/>
                </a:lnTo>
                <a:lnTo>
                  <a:pt x="2996" y="90"/>
                </a:lnTo>
                <a:lnTo>
                  <a:pt x="2996" y="0"/>
                </a:lnTo>
                <a:lnTo>
                  <a:pt x="2640" y="0"/>
                </a:lnTo>
                <a:lnTo>
                  <a:pt x="2640" y="90"/>
                </a:lnTo>
                <a:lnTo>
                  <a:pt x="2793" y="90"/>
                </a:lnTo>
                <a:lnTo>
                  <a:pt x="2793" y="946"/>
                </a:lnTo>
                <a:lnTo>
                  <a:pt x="2852" y="946"/>
                </a:lnTo>
                <a:close/>
                <a:moveTo>
                  <a:pt x="3247" y="852"/>
                </a:moveTo>
                <a:lnTo>
                  <a:pt x="3071" y="852"/>
                </a:lnTo>
                <a:lnTo>
                  <a:pt x="3071" y="946"/>
                </a:lnTo>
                <a:lnTo>
                  <a:pt x="3249" y="946"/>
                </a:lnTo>
                <a:cubicBezTo>
                  <a:pt x="3367" y="946"/>
                  <a:pt x="3427" y="863"/>
                  <a:pt x="3427" y="695"/>
                </a:cubicBezTo>
                <a:cubicBezTo>
                  <a:pt x="3427" y="596"/>
                  <a:pt x="3399" y="526"/>
                  <a:pt x="3345" y="485"/>
                </a:cubicBezTo>
                <a:lnTo>
                  <a:pt x="3206" y="381"/>
                </a:lnTo>
                <a:cubicBezTo>
                  <a:pt x="3154" y="342"/>
                  <a:pt x="3128" y="299"/>
                  <a:pt x="3128" y="251"/>
                </a:cubicBezTo>
                <a:cubicBezTo>
                  <a:pt x="3128" y="144"/>
                  <a:pt x="3168" y="90"/>
                  <a:pt x="3247" y="90"/>
                </a:cubicBezTo>
                <a:lnTo>
                  <a:pt x="3427" y="90"/>
                </a:lnTo>
                <a:lnTo>
                  <a:pt x="3427" y="0"/>
                </a:lnTo>
                <a:lnTo>
                  <a:pt x="3249" y="0"/>
                </a:lnTo>
                <a:cubicBezTo>
                  <a:pt x="3130" y="0"/>
                  <a:pt x="3071" y="82"/>
                  <a:pt x="3071" y="246"/>
                </a:cubicBezTo>
                <a:cubicBezTo>
                  <a:pt x="3071" y="324"/>
                  <a:pt x="3097" y="390"/>
                  <a:pt x="3148" y="444"/>
                </a:cubicBezTo>
                <a:cubicBezTo>
                  <a:pt x="3171" y="461"/>
                  <a:pt x="3218" y="498"/>
                  <a:pt x="3290" y="554"/>
                </a:cubicBezTo>
                <a:cubicBezTo>
                  <a:pt x="3341" y="593"/>
                  <a:pt x="3367" y="636"/>
                  <a:pt x="3367" y="681"/>
                </a:cubicBezTo>
                <a:cubicBezTo>
                  <a:pt x="3367" y="795"/>
                  <a:pt x="3327" y="852"/>
                  <a:pt x="3247" y="852"/>
                </a:cubicBezTo>
                <a:close/>
                <a:moveTo>
                  <a:pt x="3646" y="662"/>
                </a:moveTo>
                <a:lnTo>
                  <a:pt x="3646" y="299"/>
                </a:lnTo>
                <a:cubicBezTo>
                  <a:pt x="3646" y="267"/>
                  <a:pt x="3655" y="243"/>
                  <a:pt x="3671" y="228"/>
                </a:cubicBezTo>
                <a:cubicBezTo>
                  <a:pt x="3687" y="213"/>
                  <a:pt x="3708" y="206"/>
                  <a:pt x="3735" y="206"/>
                </a:cubicBezTo>
                <a:lnTo>
                  <a:pt x="4119" y="206"/>
                </a:lnTo>
                <a:cubicBezTo>
                  <a:pt x="4140" y="206"/>
                  <a:pt x="4155" y="208"/>
                  <a:pt x="4166" y="213"/>
                </a:cubicBezTo>
                <a:cubicBezTo>
                  <a:pt x="4198" y="227"/>
                  <a:pt x="4214" y="253"/>
                  <a:pt x="4214" y="292"/>
                </a:cubicBezTo>
                <a:lnTo>
                  <a:pt x="4214" y="664"/>
                </a:lnTo>
                <a:cubicBezTo>
                  <a:pt x="4214" y="687"/>
                  <a:pt x="4210" y="705"/>
                  <a:pt x="4202" y="717"/>
                </a:cubicBezTo>
                <a:cubicBezTo>
                  <a:pt x="4185" y="742"/>
                  <a:pt x="4160" y="755"/>
                  <a:pt x="4127" y="755"/>
                </a:cubicBezTo>
                <a:lnTo>
                  <a:pt x="3739" y="755"/>
                </a:lnTo>
                <a:cubicBezTo>
                  <a:pt x="3714" y="755"/>
                  <a:pt x="3696" y="751"/>
                  <a:pt x="3685" y="744"/>
                </a:cubicBezTo>
                <a:cubicBezTo>
                  <a:pt x="3671" y="735"/>
                  <a:pt x="3661" y="724"/>
                  <a:pt x="3655" y="711"/>
                </a:cubicBezTo>
                <a:cubicBezTo>
                  <a:pt x="3649" y="699"/>
                  <a:pt x="3646" y="682"/>
                  <a:pt x="3646" y="662"/>
                </a:cubicBezTo>
                <a:close/>
                <a:moveTo>
                  <a:pt x="4154" y="584"/>
                </a:moveTo>
                <a:lnTo>
                  <a:pt x="3706" y="584"/>
                </a:lnTo>
                <a:lnTo>
                  <a:pt x="3705" y="659"/>
                </a:lnTo>
                <a:cubicBezTo>
                  <a:pt x="3705" y="669"/>
                  <a:pt x="3709" y="677"/>
                  <a:pt x="3715" y="684"/>
                </a:cubicBezTo>
                <a:cubicBezTo>
                  <a:pt x="3721" y="690"/>
                  <a:pt x="3727" y="693"/>
                  <a:pt x="3735" y="694"/>
                </a:cubicBezTo>
                <a:cubicBezTo>
                  <a:pt x="3738" y="695"/>
                  <a:pt x="3743" y="695"/>
                  <a:pt x="3751" y="695"/>
                </a:cubicBezTo>
                <a:lnTo>
                  <a:pt x="4106" y="695"/>
                </a:lnTo>
                <a:cubicBezTo>
                  <a:pt x="4122" y="695"/>
                  <a:pt x="4133" y="693"/>
                  <a:pt x="4138" y="690"/>
                </a:cubicBezTo>
                <a:cubicBezTo>
                  <a:pt x="4149" y="682"/>
                  <a:pt x="4154" y="671"/>
                  <a:pt x="4154" y="656"/>
                </a:cubicBezTo>
                <a:lnTo>
                  <a:pt x="4154" y="584"/>
                </a:lnTo>
                <a:close/>
                <a:moveTo>
                  <a:pt x="3706" y="523"/>
                </a:moveTo>
                <a:lnTo>
                  <a:pt x="4154" y="523"/>
                </a:lnTo>
                <a:lnTo>
                  <a:pt x="4154" y="425"/>
                </a:lnTo>
                <a:lnTo>
                  <a:pt x="3706" y="425"/>
                </a:lnTo>
                <a:lnTo>
                  <a:pt x="3706" y="523"/>
                </a:lnTo>
                <a:close/>
                <a:moveTo>
                  <a:pt x="3706" y="365"/>
                </a:moveTo>
                <a:lnTo>
                  <a:pt x="4154" y="365"/>
                </a:lnTo>
                <a:lnTo>
                  <a:pt x="4155" y="303"/>
                </a:lnTo>
                <a:cubicBezTo>
                  <a:pt x="4155" y="278"/>
                  <a:pt x="4141" y="266"/>
                  <a:pt x="4113" y="266"/>
                </a:cubicBezTo>
                <a:lnTo>
                  <a:pt x="3756" y="266"/>
                </a:lnTo>
                <a:cubicBezTo>
                  <a:pt x="3722" y="266"/>
                  <a:pt x="3705" y="277"/>
                  <a:pt x="3705" y="300"/>
                </a:cubicBezTo>
                <a:lnTo>
                  <a:pt x="3706" y="365"/>
                </a:lnTo>
                <a:close/>
                <a:moveTo>
                  <a:pt x="4301" y="460"/>
                </a:moveTo>
                <a:lnTo>
                  <a:pt x="4301" y="400"/>
                </a:lnTo>
                <a:lnTo>
                  <a:pt x="4816" y="400"/>
                </a:lnTo>
                <a:lnTo>
                  <a:pt x="4816" y="364"/>
                </a:lnTo>
                <a:lnTo>
                  <a:pt x="4322" y="364"/>
                </a:lnTo>
                <a:lnTo>
                  <a:pt x="4322" y="304"/>
                </a:lnTo>
                <a:lnTo>
                  <a:pt x="4816" y="304"/>
                </a:lnTo>
                <a:cubicBezTo>
                  <a:pt x="4816" y="292"/>
                  <a:pt x="4813" y="283"/>
                  <a:pt x="4809" y="278"/>
                </a:cubicBezTo>
                <a:cubicBezTo>
                  <a:pt x="4802" y="269"/>
                  <a:pt x="4787" y="265"/>
                  <a:pt x="4764" y="265"/>
                </a:cubicBezTo>
                <a:lnTo>
                  <a:pt x="4319" y="265"/>
                </a:lnTo>
                <a:lnTo>
                  <a:pt x="4319" y="204"/>
                </a:lnTo>
                <a:lnTo>
                  <a:pt x="4782" y="204"/>
                </a:lnTo>
                <a:cubicBezTo>
                  <a:pt x="4813" y="204"/>
                  <a:pt x="4837" y="212"/>
                  <a:pt x="4853" y="227"/>
                </a:cubicBezTo>
                <a:cubicBezTo>
                  <a:pt x="4868" y="243"/>
                  <a:pt x="4876" y="260"/>
                  <a:pt x="4876" y="280"/>
                </a:cubicBezTo>
                <a:lnTo>
                  <a:pt x="4876" y="400"/>
                </a:lnTo>
                <a:lnTo>
                  <a:pt x="4900" y="400"/>
                </a:lnTo>
                <a:lnTo>
                  <a:pt x="4900" y="460"/>
                </a:lnTo>
                <a:lnTo>
                  <a:pt x="4648" y="460"/>
                </a:lnTo>
                <a:lnTo>
                  <a:pt x="4648" y="669"/>
                </a:lnTo>
                <a:cubicBezTo>
                  <a:pt x="4648" y="694"/>
                  <a:pt x="4640" y="715"/>
                  <a:pt x="4625" y="731"/>
                </a:cubicBezTo>
                <a:cubicBezTo>
                  <a:pt x="4617" y="740"/>
                  <a:pt x="4608" y="746"/>
                  <a:pt x="4599" y="749"/>
                </a:cubicBezTo>
                <a:cubicBezTo>
                  <a:pt x="4588" y="753"/>
                  <a:pt x="4574" y="755"/>
                  <a:pt x="4556" y="755"/>
                </a:cubicBezTo>
                <a:lnTo>
                  <a:pt x="4488" y="755"/>
                </a:lnTo>
                <a:lnTo>
                  <a:pt x="4488" y="695"/>
                </a:lnTo>
                <a:lnTo>
                  <a:pt x="4535" y="695"/>
                </a:lnTo>
                <a:cubicBezTo>
                  <a:pt x="4554" y="695"/>
                  <a:pt x="4566" y="694"/>
                  <a:pt x="4572" y="690"/>
                </a:cubicBezTo>
                <a:cubicBezTo>
                  <a:pt x="4583" y="683"/>
                  <a:pt x="4588" y="672"/>
                  <a:pt x="4588" y="658"/>
                </a:cubicBezTo>
                <a:lnTo>
                  <a:pt x="4588" y="460"/>
                </a:lnTo>
                <a:lnTo>
                  <a:pt x="4301" y="460"/>
                </a:lnTo>
                <a:close/>
                <a:moveTo>
                  <a:pt x="4302" y="755"/>
                </a:moveTo>
                <a:lnTo>
                  <a:pt x="4302" y="694"/>
                </a:lnTo>
                <a:cubicBezTo>
                  <a:pt x="4319" y="694"/>
                  <a:pt x="4331" y="690"/>
                  <a:pt x="4339" y="685"/>
                </a:cubicBezTo>
                <a:cubicBezTo>
                  <a:pt x="4349" y="678"/>
                  <a:pt x="4358" y="664"/>
                  <a:pt x="4364" y="644"/>
                </a:cubicBezTo>
                <a:lnTo>
                  <a:pt x="4386" y="580"/>
                </a:lnTo>
                <a:lnTo>
                  <a:pt x="4450" y="580"/>
                </a:lnTo>
                <a:lnTo>
                  <a:pt x="4439" y="616"/>
                </a:lnTo>
                <a:cubicBezTo>
                  <a:pt x="4426" y="657"/>
                  <a:pt x="4416" y="683"/>
                  <a:pt x="4408" y="695"/>
                </a:cubicBezTo>
                <a:cubicBezTo>
                  <a:pt x="4393" y="720"/>
                  <a:pt x="4373" y="737"/>
                  <a:pt x="4349" y="747"/>
                </a:cubicBezTo>
                <a:cubicBezTo>
                  <a:pt x="4338" y="751"/>
                  <a:pt x="4323" y="754"/>
                  <a:pt x="4302" y="755"/>
                </a:cubicBezTo>
                <a:close/>
                <a:moveTo>
                  <a:pt x="4309" y="552"/>
                </a:moveTo>
                <a:lnTo>
                  <a:pt x="4309" y="494"/>
                </a:lnTo>
                <a:lnTo>
                  <a:pt x="4476" y="494"/>
                </a:lnTo>
                <a:lnTo>
                  <a:pt x="4476" y="552"/>
                </a:lnTo>
                <a:lnTo>
                  <a:pt x="4309" y="552"/>
                </a:lnTo>
                <a:close/>
                <a:moveTo>
                  <a:pt x="4729" y="552"/>
                </a:moveTo>
                <a:lnTo>
                  <a:pt x="4729" y="494"/>
                </a:lnTo>
                <a:lnTo>
                  <a:pt x="4897" y="494"/>
                </a:lnTo>
                <a:lnTo>
                  <a:pt x="4897" y="552"/>
                </a:lnTo>
                <a:lnTo>
                  <a:pt x="4729" y="552"/>
                </a:lnTo>
                <a:close/>
                <a:moveTo>
                  <a:pt x="4752" y="580"/>
                </a:moveTo>
                <a:lnTo>
                  <a:pt x="4816" y="580"/>
                </a:lnTo>
                <a:lnTo>
                  <a:pt x="4834" y="633"/>
                </a:lnTo>
                <a:cubicBezTo>
                  <a:pt x="4844" y="662"/>
                  <a:pt x="4854" y="680"/>
                  <a:pt x="4866" y="687"/>
                </a:cubicBezTo>
                <a:cubicBezTo>
                  <a:pt x="4873" y="692"/>
                  <a:pt x="4884" y="694"/>
                  <a:pt x="4900" y="694"/>
                </a:cubicBezTo>
                <a:lnTo>
                  <a:pt x="4900" y="755"/>
                </a:lnTo>
                <a:cubicBezTo>
                  <a:pt x="4879" y="754"/>
                  <a:pt x="4864" y="751"/>
                  <a:pt x="4852" y="746"/>
                </a:cubicBezTo>
                <a:cubicBezTo>
                  <a:pt x="4829" y="737"/>
                  <a:pt x="4809" y="720"/>
                  <a:pt x="4794" y="696"/>
                </a:cubicBezTo>
                <a:cubicBezTo>
                  <a:pt x="4785" y="682"/>
                  <a:pt x="4775" y="656"/>
                  <a:pt x="4763" y="618"/>
                </a:cubicBezTo>
                <a:lnTo>
                  <a:pt x="4752" y="58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7" name="组合 36"/>
          <p:cNvGrpSpPr/>
          <p:nvPr/>
        </p:nvGrpSpPr>
        <p:grpSpPr>
          <a:xfrm>
            <a:off x="5018638" y="2206832"/>
            <a:ext cx="6372387" cy="540000"/>
            <a:chOff x="2683" y="3585"/>
            <a:chExt cx="5854" cy="772"/>
          </a:xfrm>
          <a:effectLst>
            <a:outerShdw blurRad="88900" dist="63500" dir="8100000" algn="tr" rotWithShape="0">
              <a:prstClr val="black">
                <a:alpha val="100000"/>
              </a:prstClr>
            </a:outerShdw>
          </a:effectLst>
        </p:grpSpPr>
        <p:sp>
          <p:nvSpPr>
            <p:cNvPr id="38" name="矩形 37"/>
            <p:cNvSpPr/>
            <p:nvPr/>
          </p:nvSpPr>
          <p:spPr>
            <a:xfrm>
              <a:off x="2683" y="3585"/>
              <a:ext cx="5854" cy="772"/>
            </a:xfrm>
            <a:prstGeom prst="rect">
              <a:avLst/>
            </a:prstGeom>
            <a:gradFill>
              <a:gsLst>
                <a:gs pos="0">
                  <a:srgbClr val="007BD3"/>
                </a:gs>
                <a:gs pos="100000">
                  <a:srgbClr val="034373"/>
                </a:gs>
              </a:gsLst>
              <a:lin ang="20400000" scaled="0"/>
            </a:gra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0" rIns="91440" bIns="288000" numCol="1" anchor="t" anchorCtr="0" compatLnSpc="1"/>
            <a:lstStyle/>
            <a:p>
              <a:pPr>
                <a:lnSpc>
                  <a:spcPct val="120000"/>
                </a:lnSpc>
              </a:pPr>
              <a:r>
                <a:rPr kumimoji="0" lang="en-US" altLang="zh-CN"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           </a:t>
              </a:r>
              <a:r>
                <a:rPr kumimoji="0"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现场临时用电</a:t>
              </a:r>
              <a:r>
                <a:rPr kumimoji="0" lang="zh-CN"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常见隐患</a:t>
              </a:r>
              <a:endParaRPr kumimoji="0" lang="zh-CN"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sp>
          <p:nvSpPr>
            <p:cNvPr id="39" name="五边形 38"/>
            <p:cNvSpPr/>
            <p:nvPr/>
          </p:nvSpPr>
          <p:spPr>
            <a:xfrm>
              <a:off x="2683" y="3585"/>
              <a:ext cx="1025" cy="772"/>
            </a:xfrm>
            <a:prstGeom prst="homePlate">
              <a:avLst/>
            </a:prstGeom>
            <a:solidFill>
              <a:schemeClr val="accent1">
                <a:lumMod val="90000"/>
              </a:schemeClr>
            </a:soli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45720" rIns="91440" bIns="45720" numCol="1" anchor="t" anchorCtr="0" compatLnSpc="1"/>
            <a:lstStyle/>
            <a:p>
              <a:pPr marL="0" marR="0" indent="0" algn="ctr" defTabSz="914400" rtl="0" eaLnBrk="1" fontAlgn="ctr" latinLnBrk="0" hangingPunct="1">
                <a:lnSpc>
                  <a:spcPct val="11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一</a:t>
              </a:r>
              <a:r>
                <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a:t>
              </a:r>
              <a:endPar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grpSp>
      <p:grpSp>
        <p:nvGrpSpPr>
          <p:cNvPr id="47" name="组合 46"/>
          <p:cNvGrpSpPr/>
          <p:nvPr/>
        </p:nvGrpSpPr>
        <p:grpSpPr>
          <a:xfrm>
            <a:off x="5018638" y="3189695"/>
            <a:ext cx="6372387" cy="540000"/>
            <a:chOff x="2683" y="3585"/>
            <a:chExt cx="5854" cy="772"/>
          </a:xfrm>
          <a:effectLst>
            <a:outerShdw blurRad="88900" dist="63500" dir="8100000" algn="tr" rotWithShape="0">
              <a:prstClr val="black">
                <a:alpha val="100000"/>
              </a:prstClr>
            </a:outerShdw>
          </a:effectLst>
        </p:grpSpPr>
        <p:sp>
          <p:nvSpPr>
            <p:cNvPr id="48" name="矩形 47"/>
            <p:cNvSpPr/>
            <p:nvPr/>
          </p:nvSpPr>
          <p:spPr>
            <a:xfrm>
              <a:off x="2683" y="3585"/>
              <a:ext cx="5854" cy="772"/>
            </a:xfrm>
            <a:prstGeom prst="rect">
              <a:avLst/>
            </a:prstGeom>
            <a:gradFill>
              <a:gsLst>
                <a:gs pos="0">
                  <a:srgbClr val="007BD3"/>
                </a:gs>
                <a:gs pos="100000">
                  <a:srgbClr val="034373"/>
                </a:gs>
              </a:gsLst>
              <a:lin ang="20400000" scaled="0"/>
            </a:gra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0" rIns="91440" bIns="288000" numCol="1" anchor="t" anchorCtr="0" compatLnSpc="1"/>
            <a:lstStyle/>
            <a:p>
              <a:pPr marL="0" marR="0" indent="0" defTabSz="914400" rtl="0" eaLnBrk="1" fontAlgn="base" latinLnBrk="0" hangingPunct="1">
                <a:lnSpc>
                  <a:spcPct val="120000"/>
                </a:lnSpc>
                <a:spcBef>
                  <a:spcPct val="0"/>
                </a:spcBef>
                <a:spcAft>
                  <a:spcPct val="0"/>
                </a:spcAft>
                <a:buClrTx/>
                <a:buSzTx/>
                <a:buFont typeface="Arial" panose="020B0604020202020204" pitchFamily="34" charset="0"/>
                <a:buNone/>
              </a:pPr>
              <a:r>
                <a:rPr kumimoji="0" lang="en-US" altLang="zh-CN"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           </a:t>
              </a:r>
              <a:r>
                <a:rPr kumimoji="0"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施工现场临时用电安全技术</a:t>
              </a:r>
              <a:r>
                <a:rPr kumimoji="0" lang="zh-CN"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规范</a:t>
              </a:r>
              <a:endParaRPr kumimoji="0" lang="zh-CN"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sp>
          <p:nvSpPr>
            <p:cNvPr id="49" name="五边形 48"/>
            <p:cNvSpPr/>
            <p:nvPr/>
          </p:nvSpPr>
          <p:spPr>
            <a:xfrm>
              <a:off x="2683" y="3585"/>
              <a:ext cx="1025" cy="772"/>
            </a:xfrm>
            <a:prstGeom prst="homePlate">
              <a:avLst/>
            </a:prstGeom>
            <a:solidFill>
              <a:schemeClr val="accent1">
                <a:lumMod val="90000"/>
              </a:schemeClr>
            </a:soli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45720" rIns="91440" bIns="45720" numCol="1" anchor="t" anchorCtr="0" compatLnSpc="1"/>
            <a:lstStyle/>
            <a:p>
              <a:pPr marL="0" marR="0" indent="0" algn="ctr" defTabSz="914400" rtl="0" eaLnBrk="1" fontAlgn="ctr" latinLnBrk="0" hangingPunct="1">
                <a:lnSpc>
                  <a:spcPct val="11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二</a:t>
              </a:r>
              <a:r>
                <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a:t>
              </a:r>
              <a:endPar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grpSp>
      <p:grpSp>
        <p:nvGrpSpPr>
          <p:cNvPr id="50" name="组合 49"/>
          <p:cNvGrpSpPr/>
          <p:nvPr/>
        </p:nvGrpSpPr>
        <p:grpSpPr>
          <a:xfrm>
            <a:off x="5018638" y="4221194"/>
            <a:ext cx="6372387" cy="540000"/>
            <a:chOff x="2683" y="3585"/>
            <a:chExt cx="5854" cy="772"/>
          </a:xfrm>
          <a:effectLst>
            <a:outerShdw blurRad="88900" dist="63500" dir="8100000" algn="tr" rotWithShape="0">
              <a:prstClr val="black">
                <a:alpha val="100000"/>
              </a:prstClr>
            </a:outerShdw>
          </a:effectLst>
        </p:grpSpPr>
        <p:sp>
          <p:nvSpPr>
            <p:cNvPr id="51" name="矩形 50"/>
            <p:cNvSpPr/>
            <p:nvPr/>
          </p:nvSpPr>
          <p:spPr>
            <a:xfrm>
              <a:off x="2683" y="3585"/>
              <a:ext cx="5854" cy="772"/>
            </a:xfrm>
            <a:prstGeom prst="rect">
              <a:avLst/>
            </a:prstGeom>
            <a:gradFill>
              <a:gsLst>
                <a:gs pos="0">
                  <a:srgbClr val="007BD3"/>
                </a:gs>
                <a:gs pos="100000">
                  <a:srgbClr val="034373"/>
                </a:gs>
              </a:gsLst>
              <a:lin ang="20400000" scaled="0"/>
            </a:gra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0" rIns="91440" bIns="288000" numCol="1" anchor="t" anchorCtr="0" compatLnSpc="1"/>
            <a:lstStyle/>
            <a:p>
              <a:pPr marL="0" marR="0" indent="0" defTabSz="914400" rtl="0" eaLnBrk="1" fontAlgn="base" latinLnBrk="0" hangingPunct="1">
                <a:lnSpc>
                  <a:spcPct val="120000"/>
                </a:lnSpc>
                <a:spcBef>
                  <a:spcPct val="0"/>
                </a:spcBef>
                <a:spcAft>
                  <a:spcPct val="0"/>
                </a:spcAft>
                <a:buClrTx/>
                <a:buSzTx/>
                <a:buFont typeface="Arial" panose="020B0604020202020204" pitchFamily="34" charset="0"/>
                <a:buNone/>
              </a:pPr>
              <a:r>
                <a:rPr kumimoji="0" lang="en-US" altLang="zh-CN"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           </a:t>
              </a:r>
              <a:r>
                <a:rPr kumimoji="0"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现场临时用电基础知识</a:t>
              </a:r>
              <a:endParaRPr kumimoji="0"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sp>
          <p:nvSpPr>
            <p:cNvPr id="52" name="五边形 51"/>
            <p:cNvSpPr/>
            <p:nvPr/>
          </p:nvSpPr>
          <p:spPr>
            <a:xfrm>
              <a:off x="2683" y="3585"/>
              <a:ext cx="1025" cy="772"/>
            </a:xfrm>
            <a:prstGeom prst="homePlate">
              <a:avLst/>
            </a:prstGeom>
            <a:solidFill>
              <a:schemeClr val="accent1">
                <a:lumMod val="90000"/>
              </a:schemeClr>
            </a:soli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45720" rIns="91440" bIns="45720" numCol="1" anchor="t" anchorCtr="0" compatLnSpc="1"/>
            <a:lstStyle/>
            <a:p>
              <a:pPr marL="0" marR="0" indent="0" algn="ctr" defTabSz="914400" rtl="0" eaLnBrk="1" fontAlgn="ctr" latinLnBrk="0" hangingPunct="1">
                <a:lnSpc>
                  <a:spcPct val="11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三</a:t>
              </a:r>
              <a:r>
                <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a:t>
              </a:r>
              <a:endPar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grpSp>
    </p:spTree>
    <p:custDataLst>
      <p:tags r:id="rId1"/>
    </p:custDataLst>
  </p:cSld>
  <p:clrMapOvr>
    <a:masterClrMapping/>
  </p:clrMapOvr>
  <p:transition spd="slow"/>
  <p:timing>
    <p:tnLst>
      <p:par>
        <p:cTn id="1" dur="indefinite" restart="never" nodeType="tmRoot"/>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690370" y="1125220"/>
            <a:ext cx="8779510" cy="922020"/>
          </a:xfrm>
          <a:prstGeom prst="rect">
            <a:avLst/>
          </a:prstGeom>
          <a:noFill/>
        </p:spPr>
        <p:txBody>
          <a:bodyPr wrap="square" rtlCol="0" anchor="t">
            <a:spAutoFit/>
          </a:bodyPr>
          <a:p>
            <a:pPr algn="l">
              <a:lnSpc>
                <a:spcPct val="150000"/>
              </a:lnSpc>
            </a:pPr>
            <a:r>
              <a:rPr lang="zh-CN" altLang="en-US">
                <a:solidFill>
                  <a:schemeClr val="tx2"/>
                </a:solidFill>
              </a:rPr>
              <a:t>4</a:t>
            </a:r>
            <a:r>
              <a:rPr lang="en-US" altLang="zh-CN">
                <a:solidFill>
                  <a:schemeClr val="tx2"/>
                </a:solidFill>
              </a:rPr>
              <a:t>.</a:t>
            </a:r>
            <a:r>
              <a:rPr lang="zh-CN" altLang="en-US">
                <a:solidFill>
                  <a:schemeClr val="tx2"/>
                </a:solidFill>
              </a:rPr>
              <a:t>1</a:t>
            </a:r>
            <a:r>
              <a:rPr lang="en-US" altLang="zh-CN">
                <a:solidFill>
                  <a:schemeClr val="tx2"/>
                </a:solidFill>
              </a:rPr>
              <a:t>.</a:t>
            </a:r>
            <a:r>
              <a:rPr lang="zh-CN" altLang="en-US">
                <a:solidFill>
                  <a:schemeClr val="tx2"/>
                </a:solidFill>
              </a:rPr>
              <a:t>3 施工现场的机动车道与外电架空线路交叉时，架空线路的最低点与路</a:t>
            </a:r>
            <a:endParaRPr lang="zh-CN" altLang="en-US">
              <a:solidFill>
                <a:schemeClr val="tx2"/>
              </a:solidFill>
            </a:endParaRPr>
          </a:p>
          <a:p>
            <a:pPr algn="l">
              <a:lnSpc>
                <a:spcPct val="150000"/>
              </a:lnSpc>
            </a:pPr>
            <a:r>
              <a:rPr lang="zh-CN" altLang="en-US">
                <a:solidFill>
                  <a:schemeClr val="tx2"/>
                </a:solidFill>
              </a:rPr>
              <a:t>面的最小垂直距离应符合表 4</a:t>
            </a:r>
            <a:r>
              <a:rPr lang="en-US" altLang="zh-CN">
                <a:solidFill>
                  <a:schemeClr val="tx2"/>
                </a:solidFill>
              </a:rPr>
              <a:t>.</a:t>
            </a:r>
            <a:r>
              <a:rPr lang="zh-CN" altLang="en-US">
                <a:solidFill>
                  <a:schemeClr val="tx2"/>
                </a:solidFill>
              </a:rPr>
              <a:t>1</a:t>
            </a:r>
            <a:r>
              <a:rPr lang="en-US" altLang="zh-CN">
                <a:solidFill>
                  <a:schemeClr val="tx2"/>
                </a:solidFill>
              </a:rPr>
              <a:t>.</a:t>
            </a:r>
            <a:r>
              <a:rPr lang="zh-CN" altLang="en-US">
                <a:solidFill>
                  <a:schemeClr val="tx2"/>
                </a:solidFill>
              </a:rPr>
              <a:t>3 规定。</a:t>
            </a:r>
            <a:endParaRPr lang="zh-CN" altLang="en-US">
              <a:solidFill>
                <a:schemeClr val="tx2"/>
              </a:solidFill>
            </a:endParaRPr>
          </a:p>
        </p:txBody>
      </p:sp>
      <p:pic>
        <p:nvPicPr>
          <p:cNvPr id="6" name="图片 5"/>
          <p:cNvPicPr>
            <a:picLocks noChangeAspect="1"/>
          </p:cNvPicPr>
          <p:nvPr/>
        </p:nvPicPr>
        <p:blipFill>
          <a:blip r:embed="rId1"/>
          <a:stretch>
            <a:fillRect/>
          </a:stretch>
        </p:blipFill>
        <p:spPr>
          <a:xfrm>
            <a:off x="1690370" y="2061210"/>
            <a:ext cx="8743950" cy="1178560"/>
          </a:xfrm>
          <a:prstGeom prst="rect">
            <a:avLst/>
          </a:prstGeom>
        </p:spPr>
      </p:pic>
      <p:pic>
        <p:nvPicPr>
          <p:cNvPr id="10" name="图片 9" descr="UJWFPYY{E%JJ@D~F]SLM)EM"/>
          <p:cNvPicPr>
            <a:picLocks noChangeAspect="1"/>
          </p:cNvPicPr>
          <p:nvPr/>
        </p:nvPicPr>
        <p:blipFill>
          <a:blip r:embed="rId2"/>
          <a:stretch>
            <a:fillRect/>
          </a:stretch>
        </p:blipFill>
        <p:spPr>
          <a:xfrm>
            <a:off x="3434080" y="3285490"/>
            <a:ext cx="4958715" cy="2777490"/>
          </a:xfrm>
          <a:prstGeom prst="rect">
            <a:avLst/>
          </a:prstGeom>
        </p:spPr>
      </p:pic>
      <p:sp>
        <p:nvSpPr>
          <p:cNvPr id="5" name="TextBox 23"/>
          <p:cNvSpPr txBox="1"/>
          <p:nvPr/>
        </p:nvSpPr>
        <p:spPr>
          <a:xfrm>
            <a:off x="434975" y="202883"/>
            <a:ext cx="98075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二、</a:t>
            </a:r>
            <a:r>
              <a:rPr dirty="0" smtClean="0">
                <a:solidFill>
                  <a:schemeClr val="tx2"/>
                </a:solidFill>
              </a:rPr>
              <a:t>施工现场临时用电安全技术规范</a:t>
            </a:r>
            <a:r>
              <a:rPr lang="en-US" dirty="0" smtClean="0">
                <a:solidFill>
                  <a:schemeClr val="tx2"/>
                </a:solidFill>
              </a:rPr>
              <a:t>-外电线路防护</a:t>
            </a:r>
            <a:endParaRPr lang="en-US" dirty="0" smtClean="0">
              <a:solidFill>
                <a:schemeClr val="tx2"/>
              </a:solidFill>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pic>
        <p:nvPicPr>
          <p:cNvPr id="5" name="图片 4" descr="L`)[`@)O7A[)08%[N}}HFMU"/>
          <p:cNvPicPr>
            <a:picLocks noChangeAspect="1"/>
          </p:cNvPicPr>
          <p:nvPr/>
        </p:nvPicPr>
        <p:blipFill>
          <a:blip r:embed="rId1"/>
          <a:stretch>
            <a:fillRect/>
          </a:stretch>
        </p:blipFill>
        <p:spPr>
          <a:xfrm>
            <a:off x="6026150" y="1196975"/>
            <a:ext cx="3979545" cy="2206625"/>
          </a:xfrm>
          <a:prstGeom prst="rect">
            <a:avLst/>
          </a:prstGeom>
        </p:spPr>
      </p:pic>
      <p:pic>
        <p:nvPicPr>
          <p:cNvPr id="7" name="图片 6" descr="5SCR{`DEVP[@YB[URFTH$YH"/>
          <p:cNvPicPr>
            <a:picLocks noChangeAspect="1"/>
          </p:cNvPicPr>
          <p:nvPr/>
        </p:nvPicPr>
        <p:blipFill>
          <a:blip r:embed="rId2"/>
          <a:stretch>
            <a:fillRect/>
          </a:stretch>
        </p:blipFill>
        <p:spPr>
          <a:xfrm>
            <a:off x="1620520" y="3492500"/>
            <a:ext cx="8545830" cy="2583180"/>
          </a:xfrm>
          <a:prstGeom prst="rect">
            <a:avLst/>
          </a:prstGeom>
        </p:spPr>
      </p:pic>
      <p:sp>
        <p:nvSpPr>
          <p:cNvPr id="8" name="文本框 7"/>
          <p:cNvSpPr txBox="1"/>
          <p:nvPr/>
        </p:nvSpPr>
        <p:spPr>
          <a:xfrm>
            <a:off x="1633855" y="1196975"/>
            <a:ext cx="4081780" cy="2168525"/>
          </a:xfrm>
          <a:prstGeom prst="rect">
            <a:avLst/>
          </a:prstGeom>
          <a:noFill/>
        </p:spPr>
        <p:txBody>
          <a:bodyPr wrap="square" rtlCol="0" anchor="t">
            <a:spAutoFit/>
          </a:bodyPr>
          <a:p>
            <a:pPr algn="l">
              <a:lnSpc>
                <a:spcPct val="150000"/>
              </a:lnSpc>
            </a:pPr>
            <a:r>
              <a:rPr lang="zh-CN" altLang="en-US">
                <a:solidFill>
                  <a:schemeClr val="tx2"/>
                </a:solidFill>
              </a:rPr>
              <a:t>4</a:t>
            </a:r>
            <a:r>
              <a:rPr lang="en-US" altLang="zh-CN">
                <a:solidFill>
                  <a:schemeClr val="tx2"/>
                </a:solidFill>
              </a:rPr>
              <a:t>.</a:t>
            </a:r>
            <a:r>
              <a:rPr lang="zh-CN" altLang="en-US">
                <a:solidFill>
                  <a:schemeClr val="tx2"/>
                </a:solidFill>
              </a:rPr>
              <a:t>1</a:t>
            </a:r>
            <a:r>
              <a:rPr lang="en-US" altLang="zh-CN">
                <a:solidFill>
                  <a:schemeClr val="tx2"/>
                </a:solidFill>
              </a:rPr>
              <a:t>.</a:t>
            </a:r>
            <a:r>
              <a:rPr lang="zh-CN" altLang="en-US">
                <a:solidFill>
                  <a:schemeClr val="tx2"/>
                </a:solidFill>
              </a:rPr>
              <a:t>4 起重机严禁越过无防护设施的外电架空线路作业。在外电架空线路附近吊装时，起重机的任何部位或被吊物边缘在最大偏斜时与架空线路边线的最小安全距离应符合表 4</a:t>
            </a:r>
            <a:r>
              <a:rPr lang="en-US" altLang="zh-CN">
                <a:solidFill>
                  <a:schemeClr val="tx2"/>
                </a:solidFill>
              </a:rPr>
              <a:t>.</a:t>
            </a:r>
            <a:r>
              <a:rPr lang="zh-CN" altLang="en-US">
                <a:solidFill>
                  <a:schemeClr val="tx2"/>
                </a:solidFill>
              </a:rPr>
              <a:t>1</a:t>
            </a:r>
            <a:r>
              <a:rPr lang="en-US" altLang="zh-CN">
                <a:solidFill>
                  <a:schemeClr val="tx2"/>
                </a:solidFill>
              </a:rPr>
              <a:t>.</a:t>
            </a:r>
            <a:r>
              <a:rPr lang="zh-CN" altLang="en-US">
                <a:solidFill>
                  <a:schemeClr val="tx2"/>
                </a:solidFill>
              </a:rPr>
              <a:t>4 规定。</a:t>
            </a:r>
            <a:endParaRPr lang="zh-CN" altLang="en-US">
              <a:solidFill>
                <a:schemeClr val="tx2"/>
              </a:solidFill>
            </a:endParaRPr>
          </a:p>
        </p:txBody>
      </p:sp>
      <p:sp>
        <p:nvSpPr>
          <p:cNvPr id="9" name="TextBox 23"/>
          <p:cNvSpPr txBox="1"/>
          <p:nvPr/>
        </p:nvSpPr>
        <p:spPr>
          <a:xfrm>
            <a:off x="434975" y="202883"/>
            <a:ext cx="98075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二、</a:t>
            </a:r>
            <a:r>
              <a:rPr dirty="0" smtClean="0">
                <a:solidFill>
                  <a:schemeClr val="tx2"/>
                </a:solidFill>
              </a:rPr>
              <a:t>施工现场临时用电安全技术规范</a:t>
            </a:r>
            <a:r>
              <a:rPr lang="en-US" dirty="0" smtClean="0">
                <a:solidFill>
                  <a:schemeClr val="tx2"/>
                </a:solidFill>
              </a:rPr>
              <a:t>-外电线路防护</a:t>
            </a:r>
            <a:endParaRPr lang="en-US" dirty="0" smtClean="0">
              <a:solidFill>
                <a:schemeClr val="tx2"/>
              </a:solidFill>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pic>
        <p:nvPicPr>
          <p:cNvPr id="5" name="图片 4" descr="S(PQ9`4%$1{%$P`NE6L7Q0N"/>
          <p:cNvPicPr>
            <a:picLocks noChangeAspect="1"/>
          </p:cNvPicPr>
          <p:nvPr/>
        </p:nvPicPr>
        <p:blipFill>
          <a:blip r:embed="rId1"/>
          <a:stretch>
            <a:fillRect/>
          </a:stretch>
        </p:blipFill>
        <p:spPr>
          <a:xfrm>
            <a:off x="3145790" y="1989455"/>
            <a:ext cx="6106160" cy="4056380"/>
          </a:xfrm>
          <a:prstGeom prst="rect">
            <a:avLst/>
          </a:prstGeom>
        </p:spPr>
      </p:pic>
      <p:sp>
        <p:nvSpPr>
          <p:cNvPr id="6" name="文本框 5"/>
          <p:cNvSpPr txBox="1"/>
          <p:nvPr/>
        </p:nvSpPr>
        <p:spPr>
          <a:xfrm>
            <a:off x="1586865" y="1412875"/>
            <a:ext cx="9335770" cy="506730"/>
          </a:xfrm>
          <a:prstGeom prst="rect">
            <a:avLst/>
          </a:prstGeom>
          <a:noFill/>
        </p:spPr>
        <p:txBody>
          <a:bodyPr wrap="square" rtlCol="0" anchor="t">
            <a:spAutoFit/>
          </a:bodyPr>
          <a:p>
            <a:pPr>
              <a:lnSpc>
                <a:spcPct val="150000"/>
              </a:lnSpc>
            </a:pPr>
            <a:r>
              <a:rPr lang="zh-CN" altLang="en-US">
                <a:solidFill>
                  <a:schemeClr val="tx2"/>
                </a:solidFill>
              </a:rPr>
              <a:t>4</a:t>
            </a:r>
            <a:r>
              <a:rPr lang="en-US" altLang="zh-CN">
                <a:solidFill>
                  <a:schemeClr val="tx2"/>
                </a:solidFill>
              </a:rPr>
              <a:t>.</a:t>
            </a:r>
            <a:r>
              <a:rPr lang="zh-CN" altLang="en-US">
                <a:solidFill>
                  <a:schemeClr val="tx2"/>
                </a:solidFill>
              </a:rPr>
              <a:t>1</a:t>
            </a:r>
            <a:r>
              <a:rPr lang="en-US" altLang="zh-CN">
                <a:solidFill>
                  <a:schemeClr val="tx2"/>
                </a:solidFill>
              </a:rPr>
              <a:t>.</a:t>
            </a:r>
            <a:r>
              <a:rPr lang="zh-CN" altLang="en-US">
                <a:solidFill>
                  <a:schemeClr val="tx2"/>
                </a:solidFill>
              </a:rPr>
              <a:t>5 施工规场开挖沟槽边缘与外电埋地电缆沟槽边缘之间的距离不得小于 0</a:t>
            </a:r>
            <a:r>
              <a:rPr lang="en-US" altLang="zh-CN">
                <a:solidFill>
                  <a:schemeClr val="tx2"/>
                </a:solidFill>
              </a:rPr>
              <a:t>.</a:t>
            </a:r>
            <a:r>
              <a:rPr lang="zh-CN" altLang="en-US">
                <a:solidFill>
                  <a:schemeClr val="tx2"/>
                </a:solidFill>
              </a:rPr>
              <a:t>5m。</a:t>
            </a:r>
            <a:endParaRPr lang="zh-CN" altLang="en-US">
              <a:solidFill>
                <a:schemeClr val="tx2"/>
              </a:solidFill>
            </a:endParaRPr>
          </a:p>
        </p:txBody>
      </p:sp>
      <p:sp>
        <p:nvSpPr>
          <p:cNvPr id="4" name="TextBox 23"/>
          <p:cNvSpPr txBox="1"/>
          <p:nvPr/>
        </p:nvSpPr>
        <p:spPr>
          <a:xfrm>
            <a:off x="434975" y="202883"/>
            <a:ext cx="98075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二、</a:t>
            </a:r>
            <a:r>
              <a:rPr dirty="0" smtClean="0">
                <a:solidFill>
                  <a:schemeClr val="tx2"/>
                </a:solidFill>
              </a:rPr>
              <a:t>施工现场临时用电安全技术规范</a:t>
            </a:r>
            <a:r>
              <a:rPr lang="en-US" dirty="0" smtClean="0">
                <a:solidFill>
                  <a:schemeClr val="tx2"/>
                </a:solidFill>
              </a:rPr>
              <a:t>-外电线路防护</a:t>
            </a:r>
            <a:endParaRPr lang="en-US" dirty="0" smtClean="0">
              <a:solidFill>
                <a:schemeClr val="tx2"/>
              </a:solidFill>
            </a:endParaRP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5" y="202883"/>
            <a:ext cx="88087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二、</a:t>
            </a:r>
            <a:r>
              <a:rPr dirty="0" smtClean="0">
                <a:solidFill>
                  <a:schemeClr val="tx2"/>
                </a:solidFill>
              </a:rPr>
              <a:t>施工现场临时用电安全技术规范</a:t>
            </a:r>
            <a:r>
              <a:rPr lang="en-US" dirty="0" smtClean="0">
                <a:solidFill>
                  <a:schemeClr val="tx2"/>
                </a:solidFill>
              </a:rPr>
              <a:t>-</a:t>
            </a:r>
            <a:r>
              <a:rPr lang="zh-CN" altLang="en-US" dirty="0" smtClean="0">
                <a:solidFill>
                  <a:schemeClr val="tx2"/>
                </a:solidFill>
              </a:rPr>
              <a:t>接地与防雷</a:t>
            </a:r>
            <a:endParaRPr lang="zh-CN" altLang="en-US" dirty="0" smtClean="0">
              <a:solidFill>
                <a:schemeClr val="tx2"/>
              </a:solidFill>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pic>
        <p:nvPicPr>
          <p:cNvPr id="4" name="图片 3" descr="44T`]I2~3IG{DVX~}G0{RAM"/>
          <p:cNvPicPr>
            <a:picLocks noChangeAspect="1"/>
          </p:cNvPicPr>
          <p:nvPr/>
        </p:nvPicPr>
        <p:blipFill>
          <a:blip r:embed="rId1"/>
          <a:stretch>
            <a:fillRect/>
          </a:stretch>
        </p:blipFill>
        <p:spPr>
          <a:xfrm>
            <a:off x="2353945" y="981075"/>
            <a:ext cx="7374890" cy="4951095"/>
          </a:xfrm>
          <a:prstGeom prst="rect">
            <a:avLst/>
          </a:prstGeom>
        </p:spPr>
      </p:pic>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pic>
        <p:nvPicPr>
          <p:cNvPr id="4" name="图片 3" descr="3$A$H}~6VGU42E$66EPZ5GY"/>
          <p:cNvPicPr>
            <a:picLocks noChangeAspect="1"/>
          </p:cNvPicPr>
          <p:nvPr/>
        </p:nvPicPr>
        <p:blipFill>
          <a:blip r:embed="rId1"/>
          <a:stretch>
            <a:fillRect/>
          </a:stretch>
        </p:blipFill>
        <p:spPr>
          <a:xfrm>
            <a:off x="2475865" y="812800"/>
            <a:ext cx="7244715" cy="5232400"/>
          </a:xfrm>
          <a:prstGeom prst="rect">
            <a:avLst/>
          </a:prstGeom>
        </p:spPr>
      </p:pic>
      <p:sp>
        <p:nvSpPr>
          <p:cNvPr id="5" name="TextBox 23"/>
          <p:cNvSpPr txBox="1"/>
          <p:nvPr/>
        </p:nvSpPr>
        <p:spPr>
          <a:xfrm>
            <a:off x="434975" y="202883"/>
            <a:ext cx="88087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二、</a:t>
            </a:r>
            <a:r>
              <a:rPr dirty="0" smtClean="0">
                <a:solidFill>
                  <a:schemeClr val="tx2"/>
                </a:solidFill>
              </a:rPr>
              <a:t>施工现场临时用电安全技术规范</a:t>
            </a:r>
            <a:r>
              <a:rPr lang="en-US" dirty="0" smtClean="0">
                <a:solidFill>
                  <a:schemeClr val="tx2"/>
                </a:solidFill>
              </a:rPr>
              <a:t>-</a:t>
            </a:r>
            <a:r>
              <a:rPr lang="zh-CN" altLang="en-US" dirty="0" smtClean="0">
                <a:solidFill>
                  <a:schemeClr val="tx2"/>
                </a:solidFill>
              </a:rPr>
              <a:t>接地与防雷</a:t>
            </a:r>
            <a:endParaRPr lang="zh-CN" altLang="en-US" dirty="0" smtClean="0">
              <a:solidFill>
                <a:schemeClr val="tx2"/>
              </a:solidFill>
            </a:endParaRP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400810" y="1340485"/>
            <a:ext cx="9394190" cy="4523105"/>
          </a:xfrm>
          <a:prstGeom prst="rect">
            <a:avLst/>
          </a:prstGeom>
          <a:noFill/>
        </p:spPr>
        <p:txBody>
          <a:bodyPr wrap="square" rtlCol="0" anchor="t">
            <a:spAutoFit/>
          </a:bodyPr>
          <a:p>
            <a:pPr algn="l">
              <a:lnSpc>
                <a:spcPct val="200000"/>
              </a:lnSpc>
            </a:pPr>
            <a:r>
              <a:rPr lang="zh-CN" altLang="en-US">
                <a:solidFill>
                  <a:schemeClr val="tx2"/>
                </a:solidFill>
              </a:rPr>
              <a:t>5</a:t>
            </a:r>
            <a:r>
              <a:rPr lang="en-US" altLang="zh-CN">
                <a:solidFill>
                  <a:schemeClr val="tx2"/>
                </a:solidFill>
              </a:rPr>
              <a:t>.</a:t>
            </a:r>
            <a:r>
              <a:rPr lang="zh-CN" altLang="en-US">
                <a:solidFill>
                  <a:schemeClr val="tx2"/>
                </a:solidFill>
              </a:rPr>
              <a:t>1</a:t>
            </a:r>
            <a:r>
              <a:rPr lang="en-US" altLang="zh-CN">
                <a:solidFill>
                  <a:schemeClr val="tx2"/>
                </a:solidFill>
              </a:rPr>
              <a:t>.</a:t>
            </a:r>
            <a:r>
              <a:rPr lang="zh-CN" altLang="en-US">
                <a:solidFill>
                  <a:schemeClr val="tx2"/>
                </a:solidFill>
              </a:rPr>
              <a:t>10 PE 线上严禁装设开关或熔断器，严禁通过工作电流，且严禁断线。</a:t>
            </a:r>
            <a:endParaRPr lang="zh-CN" altLang="en-US">
              <a:solidFill>
                <a:schemeClr val="tx2"/>
              </a:solidFill>
            </a:endParaRPr>
          </a:p>
          <a:p>
            <a:pPr algn="l">
              <a:lnSpc>
                <a:spcPct val="200000"/>
              </a:lnSpc>
            </a:pPr>
            <a:r>
              <a:rPr lang="zh-CN" altLang="en-US">
                <a:solidFill>
                  <a:schemeClr val="tx2"/>
                </a:solidFill>
              </a:rPr>
              <a:t>5</a:t>
            </a:r>
            <a:r>
              <a:rPr lang="en-US" altLang="zh-CN">
                <a:solidFill>
                  <a:schemeClr val="tx2"/>
                </a:solidFill>
              </a:rPr>
              <a:t>.</a:t>
            </a:r>
            <a:r>
              <a:rPr lang="zh-CN" altLang="en-US">
                <a:solidFill>
                  <a:schemeClr val="tx2"/>
                </a:solidFill>
              </a:rPr>
              <a:t>3</a:t>
            </a:r>
            <a:r>
              <a:rPr lang="en-US" altLang="zh-CN">
                <a:solidFill>
                  <a:schemeClr val="tx2"/>
                </a:solidFill>
              </a:rPr>
              <a:t>.</a:t>
            </a:r>
            <a:r>
              <a:rPr lang="zh-CN" altLang="en-US">
                <a:solidFill>
                  <a:schemeClr val="tx2"/>
                </a:solidFill>
              </a:rPr>
              <a:t>2 TN 系统中的保护零线除必须在配电室或总配电箱处做重复接地外，还</a:t>
            </a:r>
            <a:endParaRPr lang="zh-CN" altLang="en-US">
              <a:solidFill>
                <a:schemeClr val="tx2"/>
              </a:solidFill>
            </a:endParaRPr>
          </a:p>
          <a:p>
            <a:pPr algn="l">
              <a:lnSpc>
                <a:spcPct val="200000"/>
              </a:lnSpc>
            </a:pPr>
            <a:r>
              <a:rPr lang="zh-CN" altLang="en-US">
                <a:solidFill>
                  <a:schemeClr val="tx2"/>
                </a:solidFill>
              </a:rPr>
              <a:t>必须在配电系统的中间处和末端处做重复接地。</a:t>
            </a:r>
            <a:endParaRPr lang="zh-CN" altLang="en-US">
              <a:solidFill>
                <a:schemeClr val="tx2"/>
              </a:solidFill>
            </a:endParaRPr>
          </a:p>
          <a:p>
            <a:pPr algn="l">
              <a:lnSpc>
                <a:spcPct val="200000"/>
              </a:lnSpc>
            </a:pPr>
            <a:r>
              <a:rPr lang="zh-CN" altLang="en-US">
                <a:solidFill>
                  <a:schemeClr val="tx2"/>
                </a:solidFill>
              </a:rPr>
              <a:t> 在 TN 系统中，保护零线每气处重复接地装置的接地电阻值不应大于 10Ω。</a:t>
            </a:r>
            <a:endParaRPr lang="zh-CN" altLang="en-US">
              <a:solidFill>
                <a:schemeClr val="tx2"/>
              </a:solidFill>
            </a:endParaRPr>
          </a:p>
          <a:p>
            <a:pPr algn="l">
              <a:lnSpc>
                <a:spcPct val="200000"/>
              </a:lnSpc>
            </a:pPr>
            <a:r>
              <a:rPr lang="zh-CN" altLang="en-US">
                <a:solidFill>
                  <a:schemeClr val="tx2"/>
                </a:solidFill>
              </a:rPr>
              <a:t>在工作接地电阻值允许达到 10gA 的电力系统中，所有重复接地的等效电阻值不 应大于 10Ω。</a:t>
            </a:r>
            <a:endParaRPr lang="zh-CN" altLang="en-US">
              <a:solidFill>
                <a:schemeClr val="tx2"/>
              </a:solidFill>
            </a:endParaRPr>
          </a:p>
          <a:p>
            <a:pPr algn="l">
              <a:lnSpc>
                <a:spcPct val="200000"/>
              </a:lnSpc>
            </a:pPr>
            <a:r>
              <a:rPr lang="zh-CN" altLang="en-US">
                <a:solidFill>
                  <a:schemeClr val="tx2"/>
                </a:solidFill>
              </a:rPr>
              <a:t>5</a:t>
            </a:r>
            <a:r>
              <a:rPr lang="en-US" altLang="zh-CN">
                <a:solidFill>
                  <a:schemeClr val="tx2"/>
                </a:solidFill>
              </a:rPr>
              <a:t>.</a:t>
            </a:r>
            <a:r>
              <a:rPr lang="zh-CN" altLang="en-US">
                <a:solidFill>
                  <a:schemeClr val="tx2"/>
                </a:solidFill>
              </a:rPr>
              <a:t>4</a:t>
            </a:r>
            <a:r>
              <a:rPr lang="en-US" altLang="zh-CN">
                <a:solidFill>
                  <a:schemeClr val="tx2"/>
                </a:solidFill>
              </a:rPr>
              <a:t>.</a:t>
            </a:r>
            <a:r>
              <a:rPr lang="zh-CN" altLang="en-US">
                <a:solidFill>
                  <a:schemeClr val="tx2"/>
                </a:solidFill>
              </a:rPr>
              <a:t>7 做防雷接地机械上的电气设备，所连接的 PE 线必须同时做重复接地， 同一台机械电气设备的重复接地和机械的防雷接地可共用同一接地体，但接地电阻应符合重复接地电阻值的要求。</a:t>
            </a:r>
            <a:endParaRPr lang="zh-CN" altLang="en-US">
              <a:solidFill>
                <a:schemeClr val="tx2"/>
              </a:solidFill>
            </a:endParaRPr>
          </a:p>
        </p:txBody>
      </p:sp>
      <p:sp>
        <p:nvSpPr>
          <p:cNvPr id="6" name="TextBox 23"/>
          <p:cNvSpPr txBox="1"/>
          <p:nvPr/>
        </p:nvSpPr>
        <p:spPr>
          <a:xfrm>
            <a:off x="434975" y="202883"/>
            <a:ext cx="88087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二、</a:t>
            </a:r>
            <a:r>
              <a:rPr dirty="0" smtClean="0">
                <a:solidFill>
                  <a:schemeClr val="tx2"/>
                </a:solidFill>
              </a:rPr>
              <a:t>施工现场临时用电安全技术规范</a:t>
            </a:r>
            <a:r>
              <a:rPr lang="en-US" dirty="0" smtClean="0">
                <a:solidFill>
                  <a:schemeClr val="tx2"/>
                </a:solidFill>
              </a:rPr>
              <a:t>-</a:t>
            </a:r>
            <a:r>
              <a:rPr lang="zh-CN" altLang="en-US" dirty="0" smtClean="0">
                <a:solidFill>
                  <a:schemeClr val="tx2"/>
                </a:solidFill>
              </a:rPr>
              <a:t>接地与防雷</a:t>
            </a:r>
            <a:endParaRPr lang="zh-CN" altLang="en-US" dirty="0" smtClean="0">
              <a:solidFill>
                <a:schemeClr val="tx2"/>
              </a:solidFill>
            </a:endParaRPr>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5" y="202883"/>
            <a:ext cx="99529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二、</a:t>
            </a:r>
            <a:r>
              <a:rPr dirty="0" smtClean="0">
                <a:solidFill>
                  <a:schemeClr val="tx2"/>
                </a:solidFill>
              </a:rPr>
              <a:t>施工现场临时用电安全技术规范</a:t>
            </a:r>
            <a:r>
              <a:rPr lang="en-US" dirty="0" smtClean="0">
                <a:solidFill>
                  <a:schemeClr val="tx2"/>
                </a:solidFill>
              </a:rPr>
              <a:t>-配电室及自备电源</a:t>
            </a:r>
            <a:endParaRPr lang="en-US" dirty="0" smtClean="0">
              <a:solidFill>
                <a:schemeClr val="tx2"/>
              </a:solidFill>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88465" y="1998345"/>
            <a:ext cx="8747125" cy="2861310"/>
          </a:xfrm>
          <a:prstGeom prst="rect">
            <a:avLst/>
          </a:prstGeom>
          <a:noFill/>
        </p:spPr>
        <p:txBody>
          <a:bodyPr wrap="square" rtlCol="0" anchor="t">
            <a:spAutoFit/>
          </a:bodyPr>
          <a:p>
            <a:pPr algn="l">
              <a:lnSpc>
                <a:spcPct val="200000"/>
              </a:lnSpc>
            </a:pPr>
            <a:r>
              <a:rPr lang="zh-CN" altLang="en-US">
                <a:solidFill>
                  <a:schemeClr val="tx2"/>
                </a:solidFill>
              </a:rPr>
              <a:t>6</a:t>
            </a:r>
            <a:r>
              <a:rPr lang="en-US" altLang="zh-CN">
                <a:solidFill>
                  <a:schemeClr val="tx2"/>
                </a:solidFill>
              </a:rPr>
              <a:t>.</a:t>
            </a:r>
            <a:r>
              <a:rPr lang="zh-CN" altLang="en-US">
                <a:solidFill>
                  <a:schemeClr val="tx2"/>
                </a:solidFill>
              </a:rPr>
              <a:t>1</a:t>
            </a:r>
            <a:r>
              <a:rPr lang="en-US" altLang="zh-CN">
                <a:solidFill>
                  <a:schemeClr val="tx2"/>
                </a:solidFill>
              </a:rPr>
              <a:t>.</a:t>
            </a:r>
            <a:r>
              <a:rPr lang="zh-CN" altLang="en-US">
                <a:solidFill>
                  <a:schemeClr val="tx2"/>
                </a:solidFill>
              </a:rPr>
              <a:t>6 配电柜应装设电源隔离开关及短路、过载、漏电保护电器。电源隔离 开关分断时应有明显可见分断点。</a:t>
            </a:r>
            <a:endParaRPr lang="zh-CN" altLang="en-US">
              <a:solidFill>
                <a:schemeClr val="tx2"/>
              </a:solidFill>
            </a:endParaRPr>
          </a:p>
          <a:p>
            <a:pPr algn="l">
              <a:lnSpc>
                <a:spcPct val="200000"/>
              </a:lnSpc>
            </a:pPr>
            <a:r>
              <a:rPr lang="zh-CN" altLang="en-US">
                <a:solidFill>
                  <a:schemeClr val="tx2"/>
                </a:solidFill>
              </a:rPr>
              <a:t>6</a:t>
            </a:r>
            <a:r>
              <a:rPr lang="en-US" altLang="zh-CN">
                <a:solidFill>
                  <a:schemeClr val="tx2"/>
                </a:solidFill>
              </a:rPr>
              <a:t>.</a:t>
            </a:r>
            <a:r>
              <a:rPr lang="zh-CN" altLang="en-US">
                <a:solidFill>
                  <a:schemeClr val="tx2"/>
                </a:solidFill>
              </a:rPr>
              <a:t>1</a:t>
            </a:r>
            <a:r>
              <a:rPr lang="en-US" altLang="zh-CN">
                <a:solidFill>
                  <a:schemeClr val="tx2"/>
                </a:solidFill>
              </a:rPr>
              <a:t>.</a:t>
            </a:r>
            <a:r>
              <a:rPr lang="zh-CN" altLang="en-US">
                <a:solidFill>
                  <a:schemeClr val="tx2"/>
                </a:solidFill>
              </a:rPr>
              <a:t>8 配电柜或配电：线路停电维修时，应挂接地线，并应悬挂“禁止合闸、 有人工作”停电标志牌占停送电必须由专人负责。</a:t>
            </a:r>
            <a:endParaRPr lang="zh-CN" altLang="en-US">
              <a:solidFill>
                <a:schemeClr val="tx2"/>
              </a:solidFill>
            </a:endParaRPr>
          </a:p>
          <a:p>
            <a:pPr algn="l">
              <a:lnSpc>
                <a:spcPct val="200000"/>
              </a:lnSpc>
            </a:pPr>
            <a:r>
              <a:rPr lang="zh-CN" altLang="en-US">
                <a:solidFill>
                  <a:schemeClr val="tx2"/>
                </a:solidFill>
              </a:rPr>
              <a:t>6</a:t>
            </a:r>
            <a:r>
              <a:rPr lang="en-US" altLang="zh-CN">
                <a:solidFill>
                  <a:schemeClr val="tx2"/>
                </a:solidFill>
              </a:rPr>
              <a:t>.</a:t>
            </a:r>
            <a:r>
              <a:rPr lang="zh-CN" altLang="en-US">
                <a:solidFill>
                  <a:schemeClr val="tx2"/>
                </a:solidFill>
              </a:rPr>
              <a:t>2</a:t>
            </a:r>
            <a:r>
              <a:rPr lang="en-US" altLang="zh-CN">
                <a:solidFill>
                  <a:schemeClr val="tx2"/>
                </a:solidFill>
              </a:rPr>
              <a:t>.</a:t>
            </a:r>
            <a:r>
              <a:rPr lang="zh-CN" altLang="en-US">
                <a:solidFill>
                  <a:schemeClr val="tx2"/>
                </a:solidFill>
              </a:rPr>
              <a:t>3 发电机组电源必须与外电线路电源连锁，严禁并列运行。</a:t>
            </a:r>
            <a:endParaRPr lang="zh-CN" altLang="en-US">
              <a:solidFill>
                <a:schemeClr val="tx2"/>
              </a:solidFill>
            </a:endParaRPr>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5" y="202883"/>
            <a:ext cx="87249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二、</a:t>
            </a:r>
            <a:r>
              <a:rPr dirty="0" smtClean="0">
                <a:solidFill>
                  <a:schemeClr val="tx2"/>
                </a:solidFill>
              </a:rPr>
              <a:t>施工现场临时用电安全技术规范</a:t>
            </a:r>
            <a:r>
              <a:rPr lang="en-US" dirty="0" smtClean="0">
                <a:solidFill>
                  <a:schemeClr val="tx2"/>
                </a:solidFill>
              </a:rPr>
              <a:t>-配电线路</a:t>
            </a:r>
            <a:endParaRPr lang="en-US" dirty="0" smtClean="0">
              <a:solidFill>
                <a:schemeClr val="tx2"/>
              </a:solidFill>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555750" y="981075"/>
            <a:ext cx="9012555" cy="5077460"/>
          </a:xfrm>
          <a:prstGeom prst="rect">
            <a:avLst/>
          </a:prstGeom>
          <a:noFill/>
        </p:spPr>
        <p:txBody>
          <a:bodyPr wrap="square" rtlCol="0" anchor="t">
            <a:spAutoFit/>
          </a:bodyPr>
          <a:p>
            <a:pPr algn="l">
              <a:lnSpc>
                <a:spcPct val="200000"/>
              </a:lnSpc>
              <a:buNone/>
            </a:pPr>
            <a:r>
              <a:rPr lang="zh-CN" altLang="en-US">
                <a:solidFill>
                  <a:schemeClr val="tx2"/>
                </a:solidFill>
              </a:rPr>
              <a:t>7</a:t>
            </a:r>
            <a:r>
              <a:rPr lang="en-US" altLang="zh-CN">
                <a:solidFill>
                  <a:schemeClr val="tx2"/>
                </a:solidFill>
              </a:rPr>
              <a:t>.</a:t>
            </a:r>
            <a:r>
              <a:rPr lang="zh-CN" altLang="en-US">
                <a:solidFill>
                  <a:schemeClr val="tx2"/>
                </a:solidFill>
              </a:rPr>
              <a:t>1 架空线路</a:t>
            </a:r>
            <a:endParaRPr lang="zh-CN" altLang="en-US">
              <a:solidFill>
                <a:schemeClr val="tx2"/>
              </a:solidFill>
            </a:endParaRPr>
          </a:p>
          <a:p>
            <a:pPr algn="l">
              <a:lnSpc>
                <a:spcPct val="200000"/>
              </a:lnSpc>
              <a:buNone/>
            </a:pPr>
            <a:r>
              <a:rPr lang="zh-CN" altLang="en-US">
                <a:solidFill>
                  <a:schemeClr val="tx2"/>
                </a:solidFill>
              </a:rPr>
              <a:t>7</a:t>
            </a:r>
            <a:r>
              <a:rPr lang="en-US" altLang="zh-CN">
                <a:solidFill>
                  <a:schemeClr val="tx2"/>
                </a:solidFill>
              </a:rPr>
              <a:t>.</a:t>
            </a:r>
            <a:r>
              <a:rPr lang="zh-CN" altLang="en-US">
                <a:solidFill>
                  <a:schemeClr val="tx2"/>
                </a:solidFill>
              </a:rPr>
              <a:t>1</a:t>
            </a:r>
            <a:r>
              <a:rPr lang="en-US" altLang="zh-CN">
                <a:solidFill>
                  <a:schemeClr val="tx2"/>
                </a:solidFill>
              </a:rPr>
              <a:t>.</a:t>
            </a:r>
            <a:r>
              <a:rPr lang="zh-CN" altLang="en-US">
                <a:solidFill>
                  <a:schemeClr val="tx2"/>
                </a:solidFill>
              </a:rPr>
              <a:t>1 架空线必须采用绝缘导线。 7</a:t>
            </a:r>
            <a:r>
              <a:rPr lang="en-US" altLang="zh-CN">
                <a:solidFill>
                  <a:schemeClr val="tx2"/>
                </a:solidFill>
              </a:rPr>
              <a:t>.</a:t>
            </a:r>
            <a:r>
              <a:rPr lang="zh-CN" altLang="en-US">
                <a:solidFill>
                  <a:schemeClr val="tx2"/>
                </a:solidFill>
              </a:rPr>
              <a:t>1</a:t>
            </a:r>
            <a:r>
              <a:rPr lang="en-US" altLang="zh-CN">
                <a:solidFill>
                  <a:schemeClr val="tx2"/>
                </a:solidFill>
              </a:rPr>
              <a:t>.</a:t>
            </a:r>
            <a:r>
              <a:rPr lang="zh-CN" altLang="en-US">
                <a:solidFill>
                  <a:schemeClr val="tx2"/>
                </a:solidFill>
              </a:rPr>
              <a:t>2 架空线必须架设在专用电杆上，严禁架设在树木、脚手架及其他设施上。</a:t>
            </a:r>
            <a:endParaRPr lang="zh-CN" altLang="en-US">
              <a:solidFill>
                <a:schemeClr val="tx2"/>
              </a:solidFill>
            </a:endParaRPr>
          </a:p>
          <a:p>
            <a:pPr algn="l">
              <a:lnSpc>
                <a:spcPct val="200000"/>
              </a:lnSpc>
              <a:buNone/>
            </a:pPr>
            <a:r>
              <a:rPr lang="zh-CN" altLang="en-US">
                <a:solidFill>
                  <a:schemeClr val="tx2"/>
                </a:solidFill>
              </a:rPr>
              <a:t>7</a:t>
            </a:r>
            <a:r>
              <a:rPr lang="en-US" altLang="zh-CN">
                <a:solidFill>
                  <a:schemeClr val="tx2"/>
                </a:solidFill>
              </a:rPr>
              <a:t>.</a:t>
            </a:r>
            <a:r>
              <a:rPr lang="zh-CN" altLang="en-US">
                <a:solidFill>
                  <a:schemeClr val="tx2"/>
                </a:solidFill>
              </a:rPr>
              <a:t>2 电缆线路</a:t>
            </a:r>
            <a:endParaRPr lang="zh-CN" altLang="en-US">
              <a:solidFill>
                <a:schemeClr val="tx2"/>
              </a:solidFill>
            </a:endParaRPr>
          </a:p>
          <a:p>
            <a:pPr algn="l">
              <a:lnSpc>
                <a:spcPct val="200000"/>
              </a:lnSpc>
              <a:buNone/>
            </a:pPr>
            <a:r>
              <a:rPr lang="zh-CN" altLang="en-US">
                <a:solidFill>
                  <a:schemeClr val="tx2"/>
                </a:solidFill>
              </a:rPr>
              <a:t>7</a:t>
            </a:r>
            <a:r>
              <a:rPr lang="en-US" altLang="zh-CN">
                <a:solidFill>
                  <a:schemeClr val="tx2"/>
                </a:solidFill>
              </a:rPr>
              <a:t>.</a:t>
            </a:r>
            <a:r>
              <a:rPr lang="zh-CN" altLang="en-US">
                <a:solidFill>
                  <a:schemeClr val="tx2"/>
                </a:solidFill>
              </a:rPr>
              <a:t>2</a:t>
            </a:r>
            <a:r>
              <a:rPr lang="en-US" altLang="zh-CN">
                <a:solidFill>
                  <a:schemeClr val="tx2"/>
                </a:solidFill>
              </a:rPr>
              <a:t>.</a:t>
            </a:r>
            <a:r>
              <a:rPr lang="zh-CN" altLang="en-US">
                <a:solidFill>
                  <a:schemeClr val="tx2"/>
                </a:solidFill>
              </a:rPr>
              <a:t>1 电缆中必须包含全部工作芯线和用作保护零线或保护线的芯线。需要三相四线制配电的电缆线路必须采用五芯电缆。</a:t>
            </a:r>
            <a:endParaRPr lang="zh-CN" altLang="en-US">
              <a:solidFill>
                <a:schemeClr val="tx2"/>
              </a:solidFill>
            </a:endParaRPr>
          </a:p>
          <a:p>
            <a:pPr algn="l">
              <a:lnSpc>
                <a:spcPct val="200000"/>
              </a:lnSpc>
              <a:buNone/>
            </a:pPr>
            <a:r>
              <a:rPr lang="zh-CN" altLang="en-US">
                <a:solidFill>
                  <a:schemeClr val="tx2"/>
                </a:solidFill>
              </a:rPr>
              <a:t>五芯电缆必须包含淡蓝、绿/黄二种颜色绝缘芯线。淡蓝色芯线必须用作 N 线；绿／黄双色芯线必须用作 PE 线，严禁混用。</a:t>
            </a:r>
            <a:endParaRPr lang="zh-CN" altLang="en-US">
              <a:solidFill>
                <a:schemeClr val="tx2"/>
              </a:solidFill>
            </a:endParaRPr>
          </a:p>
          <a:p>
            <a:pPr algn="l">
              <a:lnSpc>
                <a:spcPct val="200000"/>
              </a:lnSpc>
              <a:buNone/>
            </a:pPr>
            <a:r>
              <a:rPr lang="zh-CN" altLang="en-US">
                <a:solidFill>
                  <a:schemeClr val="tx2"/>
                </a:solidFill>
              </a:rPr>
              <a:t>7</a:t>
            </a:r>
            <a:r>
              <a:rPr lang="en-US" altLang="zh-CN">
                <a:solidFill>
                  <a:schemeClr val="tx2"/>
                </a:solidFill>
              </a:rPr>
              <a:t>.</a:t>
            </a:r>
            <a:r>
              <a:rPr lang="zh-CN" altLang="en-US">
                <a:solidFill>
                  <a:schemeClr val="tx2"/>
                </a:solidFill>
              </a:rPr>
              <a:t>3</a:t>
            </a:r>
            <a:r>
              <a:rPr lang="en-US" altLang="zh-CN">
                <a:solidFill>
                  <a:schemeClr val="tx2"/>
                </a:solidFill>
              </a:rPr>
              <a:t>.</a:t>
            </a:r>
            <a:r>
              <a:rPr lang="zh-CN" altLang="en-US">
                <a:solidFill>
                  <a:schemeClr val="tx2"/>
                </a:solidFill>
              </a:rPr>
              <a:t>3 室内非埋地明敷主干线距地面高度不得小于 2．5m。</a:t>
            </a:r>
            <a:endParaRPr lang="zh-CN" altLang="en-US">
              <a:solidFill>
                <a:schemeClr val="tx2"/>
              </a:solidFill>
            </a:endParaRPr>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5" y="202883"/>
            <a:ext cx="100958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二、</a:t>
            </a:r>
            <a:r>
              <a:rPr dirty="0" smtClean="0">
                <a:solidFill>
                  <a:schemeClr val="tx2"/>
                </a:solidFill>
              </a:rPr>
              <a:t>施工现场临时用电安全技术规范</a:t>
            </a:r>
            <a:r>
              <a:rPr lang="en-US" dirty="0" smtClean="0">
                <a:solidFill>
                  <a:schemeClr val="tx2"/>
                </a:solidFill>
              </a:rPr>
              <a:t>-配电箱及开关箱</a:t>
            </a:r>
            <a:endParaRPr lang="en-US" dirty="0" smtClean="0">
              <a:solidFill>
                <a:schemeClr val="tx2"/>
              </a:solidFill>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29665" y="909320"/>
            <a:ext cx="9827260" cy="5077460"/>
          </a:xfrm>
          <a:prstGeom prst="rect">
            <a:avLst/>
          </a:prstGeom>
          <a:noFill/>
        </p:spPr>
        <p:txBody>
          <a:bodyPr wrap="square" rtlCol="0" anchor="t">
            <a:spAutoFit/>
          </a:bodyPr>
          <a:p>
            <a:pPr algn="l">
              <a:lnSpc>
                <a:spcPct val="150000"/>
              </a:lnSpc>
              <a:buNone/>
            </a:pPr>
            <a:r>
              <a:rPr lang="zh-CN" altLang="en-US">
                <a:solidFill>
                  <a:schemeClr val="tx2"/>
                </a:solidFill>
              </a:rPr>
              <a:t>8</a:t>
            </a:r>
            <a:r>
              <a:rPr lang="en-US" altLang="zh-CN">
                <a:solidFill>
                  <a:schemeClr val="tx2"/>
                </a:solidFill>
              </a:rPr>
              <a:t>.</a:t>
            </a:r>
            <a:r>
              <a:rPr lang="zh-CN" altLang="en-US">
                <a:solidFill>
                  <a:schemeClr val="tx2"/>
                </a:solidFill>
              </a:rPr>
              <a:t>1 配电箱及开关箱的设置</a:t>
            </a:r>
            <a:endParaRPr lang="zh-CN" altLang="en-US">
              <a:solidFill>
                <a:schemeClr val="tx2"/>
              </a:solidFill>
            </a:endParaRPr>
          </a:p>
          <a:p>
            <a:pPr algn="l">
              <a:lnSpc>
                <a:spcPct val="150000"/>
              </a:lnSpc>
              <a:buNone/>
            </a:pPr>
            <a:r>
              <a:rPr lang="zh-CN" altLang="en-US">
                <a:solidFill>
                  <a:schemeClr val="tx2"/>
                </a:solidFill>
              </a:rPr>
              <a:t>8</a:t>
            </a:r>
            <a:r>
              <a:rPr lang="en-US" altLang="zh-CN">
                <a:solidFill>
                  <a:schemeClr val="tx2"/>
                </a:solidFill>
              </a:rPr>
              <a:t>.</a:t>
            </a:r>
            <a:r>
              <a:rPr lang="zh-CN" altLang="en-US">
                <a:solidFill>
                  <a:schemeClr val="tx2"/>
                </a:solidFill>
              </a:rPr>
              <a:t>1</a:t>
            </a:r>
            <a:r>
              <a:rPr lang="en-US" altLang="zh-CN">
                <a:solidFill>
                  <a:schemeClr val="tx2"/>
                </a:solidFill>
              </a:rPr>
              <a:t>.</a:t>
            </a:r>
            <a:r>
              <a:rPr lang="zh-CN" altLang="en-US">
                <a:solidFill>
                  <a:schemeClr val="tx2"/>
                </a:solidFill>
              </a:rPr>
              <a:t>1 配电系统应设置配电柜或总配电箱、分配电箱、开关箱，实行三级配电。</a:t>
            </a:r>
            <a:endParaRPr lang="zh-CN" altLang="en-US">
              <a:solidFill>
                <a:schemeClr val="tx2"/>
              </a:solidFill>
            </a:endParaRPr>
          </a:p>
          <a:p>
            <a:pPr algn="l">
              <a:lnSpc>
                <a:spcPct val="150000"/>
              </a:lnSpc>
              <a:buNone/>
            </a:pPr>
            <a:r>
              <a:rPr lang="zh-CN" altLang="en-US">
                <a:solidFill>
                  <a:schemeClr val="tx2"/>
                </a:solidFill>
              </a:rPr>
              <a:t>   </a:t>
            </a:r>
            <a:r>
              <a:rPr lang="zh-CN" altLang="en-US">
                <a:solidFill>
                  <a:srgbClr val="FF0000"/>
                </a:solidFill>
              </a:rPr>
              <a:t>    分配电箱与开关箱的距离不得超过 30m，开关箱与其控制的固定式用电设备的水平距离不宜超过 3m。</a:t>
            </a:r>
            <a:endParaRPr lang="zh-CN" altLang="en-US">
              <a:solidFill>
                <a:schemeClr val="tx2"/>
              </a:solidFill>
            </a:endParaRPr>
          </a:p>
          <a:p>
            <a:pPr algn="l">
              <a:lnSpc>
                <a:spcPct val="150000"/>
              </a:lnSpc>
              <a:buNone/>
            </a:pPr>
            <a:r>
              <a:rPr lang="zh-CN" altLang="en-US">
                <a:solidFill>
                  <a:schemeClr val="tx2"/>
                </a:solidFill>
              </a:rPr>
              <a:t>8</a:t>
            </a:r>
            <a:r>
              <a:rPr lang="en-US" altLang="zh-CN">
                <a:solidFill>
                  <a:schemeClr val="tx2"/>
                </a:solidFill>
              </a:rPr>
              <a:t>.</a:t>
            </a:r>
            <a:r>
              <a:rPr lang="zh-CN" altLang="en-US">
                <a:solidFill>
                  <a:schemeClr val="tx2"/>
                </a:solidFill>
              </a:rPr>
              <a:t>1</a:t>
            </a:r>
            <a:r>
              <a:rPr lang="en-US" altLang="zh-CN">
                <a:solidFill>
                  <a:schemeClr val="tx2"/>
                </a:solidFill>
              </a:rPr>
              <a:t>.</a:t>
            </a:r>
            <a:r>
              <a:rPr lang="zh-CN" altLang="en-US">
                <a:solidFill>
                  <a:schemeClr val="tx2"/>
                </a:solidFill>
              </a:rPr>
              <a:t>3 每台用电设备必须有各自专用的开关箱，严禁用同一个开关箱直接控 制 2 台及 2 台以上用电设备(含插座)。</a:t>
            </a:r>
            <a:endParaRPr lang="zh-CN" altLang="en-US">
              <a:solidFill>
                <a:schemeClr val="tx2"/>
              </a:solidFill>
            </a:endParaRPr>
          </a:p>
          <a:p>
            <a:pPr algn="l">
              <a:lnSpc>
                <a:spcPct val="150000"/>
              </a:lnSpc>
              <a:buNone/>
            </a:pPr>
            <a:r>
              <a:rPr lang="zh-CN" altLang="en-US">
                <a:solidFill>
                  <a:schemeClr val="tx2"/>
                </a:solidFill>
              </a:rPr>
              <a:t>8</a:t>
            </a:r>
            <a:r>
              <a:rPr lang="en-US" altLang="zh-CN">
                <a:solidFill>
                  <a:schemeClr val="tx2"/>
                </a:solidFill>
              </a:rPr>
              <a:t>.</a:t>
            </a:r>
            <a:r>
              <a:rPr lang="zh-CN" altLang="en-US">
                <a:solidFill>
                  <a:schemeClr val="tx2"/>
                </a:solidFill>
              </a:rPr>
              <a:t>1</a:t>
            </a:r>
            <a:r>
              <a:rPr lang="en-US" altLang="zh-CN">
                <a:solidFill>
                  <a:schemeClr val="tx2"/>
                </a:solidFill>
              </a:rPr>
              <a:t>.</a:t>
            </a:r>
            <a:r>
              <a:rPr lang="zh-CN" altLang="en-US">
                <a:solidFill>
                  <a:schemeClr val="tx2"/>
                </a:solidFill>
              </a:rPr>
              <a:t>8 配电箱、开关箱应装设端正、牢固。固定式配电箱、开关箱的中心点与地面的垂直距离应为 1</a:t>
            </a:r>
            <a:r>
              <a:rPr lang="en-US" altLang="zh-CN">
                <a:solidFill>
                  <a:schemeClr val="tx2"/>
                </a:solidFill>
              </a:rPr>
              <a:t>.</a:t>
            </a:r>
            <a:r>
              <a:rPr lang="zh-CN" altLang="en-US">
                <a:solidFill>
                  <a:schemeClr val="tx2"/>
                </a:solidFill>
              </a:rPr>
              <a:t>4～1</a:t>
            </a:r>
            <a:r>
              <a:rPr lang="en-US" altLang="zh-CN">
                <a:solidFill>
                  <a:schemeClr val="tx2"/>
                </a:solidFill>
              </a:rPr>
              <a:t>.</a:t>
            </a:r>
            <a:r>
              <a:rPr lang="zh-CN" altLang="en-US">
                <a:solidFill>
                  <a:schemeClr val="tx2"/>
                </a:solidFill>
              </a:rPr>
              <a:t>6m。移动式配电箱、开关箱应装设在坚固、稳定的支架上。其中心点与地面的垂直距离宜为 0</a:t>
            </a:r>
            <a:r>
              <a:rPr lang="en-US" altLang="zh-CN">
                <a:solidFill>
                  <a:schemeClr val="tx2"/>
                </a:solidFill>
              </a:rPr>
              <a:t>.</a:t>
            </a:r>
            <a:r>
              <a:rPr lang="zh-CN" altLang="en-US">
                <a:solidFill>
                  <a:schemeClr val="tx2"/>
                </a:solidFill>
              </a:rPr>
              <a:t>8～1</a:t>
            </a:r>
            <a:r>
              <a:rPr lang="en-US" altLang="zh-CN">
                <a:solidFill>
                  <a:schemeClr val="tx2"/>
                </a:solidFill>
              </a:rPr>
              <a:t>.</a:t>
            </a:r>
            <a:r>
              <a:rPr lang="zh-CN" altLang="en-US">
                <a:solidFill>
                  <a:schemeClr val="tx2"/>
                </a:solidFill>
              </a:rPr>
              <a:t>6m。</a:t>
            </a:r>
            <a:endParaRPr lang="zh-CN" altLang="en-US">
              <a:solidFill>
                <a:schemeClr val="tx2"/>
              </a:solidFill>
            </a:endParaRPr>
          </a:p>
          <a:p>
            <a:pPr algn="l">
              <a:lnSpc>
                <a:spcPct val="150000"/>
              </a:lnSpc>
              <a:buNone/>
            </a:pPr>
            <a:r>
              <a:rPr lang="zh-CN" altLang="en-US">
                <a:solidFill>
                  <a:schemeClr val="tx2"/>
                </a:solidFill>
                <a:sym typeface="+mn-ea"/>
              </a:rPr>
              <a:t>8</a:t>
            </a:r>
            <a:r>
              <a:rPr lang="en-US" altLang="zh-CN">
                <a:solidFill>
                  <a:schemeClr val="tx2"/>
                </a:solidFill>
                <a:sym typeface="+mn-ea"/>
              </a:rPr>
              <a:t>.</a:t>
            </a:r>
            <a:r>
              <a:rPr lang="zh-CN" altLang="en-US">
                <a:solidFill>
                  <a:schemeClr val="tx2"/>
                </a:solidFill>
                <a:sym typeface="+mn-ea"/>
              </a:rPr>
              <a:t>1</a:t>
            </a:r>
            <a:r>
              <a:rPr lang="en-US" altLang="zh-CN">
                <a:solidFill>
                  <a:schemeClr val="tx2"/>
                </a:solidFill>
                <a:sym typeface="+mn-ea"/>
              </a:rPr>
              <a:t>.</a:t>
            </a:r>
            <a:r>
              <a:rPr lang="zh-CN" altLang="en-US">
                <a:solidFill>
                  <a:schemeClr val="tx2"/>
                </a:solidFill>
                <a:sym typeface="+mn-ea"/>
              </a:rPr>
              <a:t>11 配电箱的电器安装板上必须分设 N 线端子板和 PE 线端子板。N 线端子板必须与金属电器安装板绝缘；PE 线端子板必须与金属电器安装板做电气连接。进出线中的 N 线必须通过 N 线端子板连接；PE 线必须通过 PE 线端子板连接。</a:t>
            </a:r>
            <a:endParaRPr lang="zh-CN" altLang="en-US">
              <a:solidFill>
                <a:schemeClr val="tx2"/>
              </a:solidFill>
              <a:sym typeface="+mn-ea"/>
            </a:endParaRPr>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518285" y="1341120"/>
            <a:ext cx="9160510" cy="4246245"/>
          </a:xfrm>
          <a:prstGeom prst="rect">
            <a:avLst/>
          </a:prstGeom>
          <a:noFill/>
        </p:spPr>
        <p:txBody>
          <a:bodyPr wrap="square" rtlCol="0" anchor="t">
            <a:spAutoFit/>
          </a:bodyPr>
          <a:p>
            <a:pPr algn="l">
              <a:lnSpc>
                <a:spcPct val="150000"/>
              </a:lnSpc>
              <a:buNone/>
            </a:pPr>
            <a:r>
              <a:rPr lang="zh-CN" altLang="en-US">
                <a:solidFill>
                  <a:schemeClr val="tx2"/>
                </a:solidFill>
              </a:rPr>
              <a:t>8</a:t>
            </a:r>
            <a:r>
              <a:rPr lang="en-US" altLang="zh-CN">
                <a:solidFill>
                  <a:schemeClr val="tx2"/>
                </a:solidFill>
              </a:rPr>
              <a:t>.</a:t>
            </a:r>
            <a:r>
              <a:rPr lang="zh-CN" altLang="en-US">
                <a:solidFill>
                  <a:schemeClr val="tx2"/>
                </a:solidFill>
              </a:rPr>
              <a:t>2</a:t>
            </a:r>
            <a:r>
              <a:rPr lang="en-US" altLang="zh-CN">
                <a:solidFill>
                  <a:schemeClr val="tx2"/>
                </a:solidFill>
              </a:rPr>
              <a:t>.</a:t>
            </a:r>
            <a:r>
              <a:rPr lang="zh-CN" altLang="en-US">
                <a:solidFill>
                  <a:schemeClr val="tx2"/>
                </a:solidFill>
              </a:rPr>
              <a:t>2 总配电箱的电器应具备电源隔离，正常接通与分断电路及短路、 过载、漏电保护功能。</a:t>
            </a:r>
            <a:endParaRPr lang="zh-CN" altLang="en-US">
              <a:solidFill>
                <a:schemeClr val="tx2"/>
              </a:solidFill>
            </a:endParaRPr>
          </a:p>
          <a:p>
            <a:pPr algn="l">
              <a:lnSpc>
                <a:spcPct val="150000"/>
              </a:lnSpc>
              <a:buNone/>
            </a:pPr>
            <a:r>
              <a:rPr lang="en-US" altLang="zh-CN">
                <a:solidFill>
                  <a:schemeClr val="tx2"/>
                </a:solidFill>
              </a:rPr>
              <a:t>       </a:t>
            </a:r>
            <a:r>
              <a:rPr lang="zh-CN" altLang="en-US">
                <a:solidFill>
                  <a:schemeClr val="tx2"/>
                </a:solidFill>
              </a:rPr>
              <a:t>（</a:t>
            </a:r>
            <a:r>
              <a:rPr lang="en-US" altLang="zh-CN">
                <a:solidFill>
                  <a:schemeClr val="tx2"/>
                </a:solidFill>
              </a:rPr>
              <a:t>1</a:t>
            </a:r>
            <a:r>
              <a:rPr lang="zh-CN" altLang="en-US">
                <a:solidFill>
                  <a:schemeClr val="tx2"/>
                </a:solidFill>
              </a:rPr>
              <a:t>）当总路设置总漏电保护器时，还应装设总隔离开关、分路隔离开关以及 总断路器、分路断路器或总熔断器、分路熔断器。当所设总漏电保护器是同时具 备短路、过载、漏电保护功能的漏电断路器时，可不设总断路器或总熔断器。</a:t>
            </a:r>
            <a:endParaRPr lang="zh-CN" altLang="en-US">
              <a:solidFill>
                <a:schemeClr val="tx2"/>
              </a:solidFill>
            </a:endParaRPr>
          </a:p>
          <a:p>
            <a:pPr algn="l">
              <a:lnSpc>
                <a:spcPct val="150000"/>
              </a:lnSpc>
              <a:buNone/>
            </a:pPr>
            <a:r>
              <a:rPr lang="en-US" altLang="zh-CN">
                <a:solidFill>
                  <a:schemeClr val="tx2"/>
                </a:solidFill>
              </a:rPr>
              <a:t>       </a:t>
            </a:r>
            <a:r>
              <a:rPr lang="zh-CN" altLang="en-US">
                <a:solidFill>
                  <a:schemeClr val="tx2"/>
                </a:solidFill>
              </a:rPr>
              <a:t>（</a:t>
            </a:r>
            <a:r>
              <a:rPr lang="en-US" altLang="zh-CN">
                <a:solidFill>
                  <a:schemeClr val="tx2"/>
                </a:solidFill>
              </a:rPr>
              <a:t>2</a:t>
            </a:r>
            <a:r>
              <a:rPr lang="zh-CN" altLang="en-US">
                <a:solidFill>
                  <a:schemeClr val="tx2"/>
                </a:solidFill>
              </a:rPr>
              <a:t>）当各分路设置分路漏电保护器时，还应装设总隔离开关、分路隔离开关 以及总断路器、分路断路器或总熔断器、分路熔断器。当分路所设漏电保护器是同时具备短路、过载、漏电保护功能的漏电断路器时，可不设分路断路器或分路熔断器。</a:t>
            </a:r>
            <a:endParaRPr lang="zh-CN" altLang="en-US">
              <a:solidFill>
                <a:schemeClr val="tx2"/>
              </a:solidFill>
            </a:endParaRPr>
          </a:p>
          <a:p>
            <a:pPr algn="l">
              <a:lnSpc>
                <a:spcPct val="150000"/>
              </a:lnSpc>
              <a:buNone/>
            </a:pPr>
            <a:r>
              <a:rPr lang="zh-CN" altLang="en-US">
                <a:solidFill>
                  <a:schemeClr val="tx2"/>
                </a:solidFill>
              </a:rPr>
              <a:t> </a:t>
            </a:r>
            <a:r>
              <a:rPr lang="en-US" altLang="zh-CN">
                <a:solidFill>
                  <a:schemeClr val="tx2"/>
                </a:solidFill>
              </a:rPr>
              <a:t>      </a:t>
            </a:r>
            <a:r>
              <a:rPr lang="zh-CN" altLang="en-US">
                <a:solidFill>
                  <a:schemeClr val="tx2"/>
                </a:solidFill>
              </a:rPr>
              <a:t>（</a:t>
            </a:r>
            <a:r>
              <a:rPr lang="en-US" altLang="zh-CN">
                <a:solidFill>
                  <a:schemeClr val="tx2"/>
                </a:solidFill>
              </a:rPr>
              <a:t>3</a:t>
            </a:r>
            <a:r>
              <a:rPr lang="zh-CN" altLang="en-US">
                <a:solidFill>
                  <a:schemeClr val="tx2"/>
                </a:solidFill>
              </a:rPr>
              <a:t>）隔离开关应设置于电源进线端，应采用分断时具有可见分断点，并能同 时断开电源所有极的隔离电器。如采用分断时具有可见分断点的断路器，可不另设隔离开关。</a:t>
            </a:r>
            <a:endParaRPr lang="zh-CN" altLang="en-US">
              <a:solidFill>
                <a:schemeClr val="tx2"/>
              </a:solidFill>
            </a:endParaRPr>
          </a:p>
        </p:txBody>
      </p:sp>
      <p:sp>
        <p:nvSpPr>
          <p:cNvPr id="6" name="TextBox 23"/>
          <p:cNvSpPr txBox="1"/>
          <p:nvPr/>
        </p:nvSpPr>
        <p:spPr>
          <a:xfrm>
            <a:off x="434975" y="202883"/>
            <a:ext cx="100958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二、</a:t>
            </a:r>
            <a:r>
              <a:rPr dirty="0" smtClean="0">
                <a:solidFill>
                  <a:schemeClr val="tx2"/>
                </a:solidFill>
              </a:rPr>
              <a:t>施工现场临时用电安全技术规范</a:t>
            </a:r>
            <a:r>
              <a:rPr lang="en-US" dirty="0" smtClean="0">
                <a:solidFill>
                  <a:schemeClr val="tx2"/>
                </a:solidFill>
              </a:rPr>
              <a:t>-配电箱及开关箱</a:t>
            </a:r>
            <a:endParaRPr lang="en-US" dirty="0" smtClean="0">
              <a:solidFill>
                <a:schemeClr val="tx2"/>
              </a:solidFill>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一、</a:t>
            </a:r>
            <a:r>
              <a:rPr dirty="0" smtClean="0">
                <a:solidFill>
                  <a:schemeClr val="tx2"/>
                </a:solidFill>
              </a:rPr>
              <a:t>现场临时用电</a:t>
            </a:r>
            <a:r>
              <a:rPr lang="zh-CN" dirty="0" smtClean="0">
                <a:solidFill>
                  <a:schemeClr val="tx2"/>
                </a:solidFill>
              </a:rPr>
              <a:t>常见隐患</a:t>
            </a:r>
            <a:endParaRPr lang="zh-CN" dirty="0" smtClean="0">
              <a:solidFill>
                <a:schemeClr val="tx2"/>
              </a:solidFill>
            </a:endParaRPr>
          </a:p>
        </p:txBody>
      </p:sp>
      <p:grpSp>
        <p:nvGrpSpPr>
          <p:cNvPr id="25"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2138045" y="1412875"/>
            <a:ext cx="2816225" cy="375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5306060" y="1412875"/>
            <a:ext cx="5005705" cy="375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65655" y="5157470"/>
            <a:ext cx="7604125" cy="922020"/>
          </a:xfrm>
          <a:prstGeom prst="rect">
            <a:avLst/>
          </a:prstGeom>
          <a:noFill/>
        </p:spPr>
        <p:txBody>
          <a:bodyPr wrap="square" rtlCol="0">
            <a:spAutoFit/>
          </a:bodyPr>
          <a:p>
            <a:pPr algn="ctr">
              <a:lnSpc>
                <a:spcPct val="150000"/>
              </a:lnSpc>
              <a:buClrTx/>
              <a:buSzTx/>
            </a:pPr>
            <a:r>
              <a:rPr lang="zh-CN" altLang="en-US" sz="1800" b="1" dirty="0" smtClean="0">
                <a:solidFill>
                  <a:schemeClr val="tx2"/>
                </a:solidFill>
              </a:rPr>
              <a:t>接线混乱，部分电缆线无零线/PE线/未连接；违规使用不符合要求的电缆线、插座；箱体和箱门未有效连接</a:t>
            </a:r>
            <a:endParaRPr lang="zh-CN" altLang="en-US" sz="1800" b="1" dirty="0" smtClean="0">
              <a:solidFill>
                <a:schemeClr val="tx2"/>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1+#ppt_w/2"/>
                                          </p:val>
                                        </p:tav>
                                        <p:tav tm="100000">
                                          <p:val>
                                            <p:strVal val="#ppt_x"/>
                                          </p:val>
                                        </p:tav>
                                      </p:tavLst>
                                    </p:anim>
                                    <p:anim calcmode="lin" valueType="num">
                                      <p:cBhvr additive="base">
                                        <p:cTn id="13"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489710" y="1721485"/>
            <a:ext cx="8948420" cy="3415030"/>
          </a:xfrm>
          <a:prstGeom prst="rect">
            <a:avLst/>
          </a:prstGeom>
          <a:noFill/>
        </p:spPr>
        <p:txBody>
          <a:bodyPr wrap="square" rtlCol="0" anchor="t">
            <a:spAutoFit/>
          </a:bodyPr>
          <a:p>
            <a:pPr algn="l">
              <a:lnSpc>
                <a:spcPct val="200000"/>
              </a:lnSpc>
              <a:buNone/>
            </a:pPr>
            <a:r>
              <a:rPr lang="zh-CN" altLang="en-US">
                <a:solidFill>
                  <a:schemeClr val="tx2"/>
                </a:solidFill>
              </a:rPr>
              <a:t>8</a:t>
            </a:r>
            <a:r>
              <a:rPr lang="en-US" altLang="zh-CN">
                <a:solidFill>
                  <a:schemeClr val="tx2"/>
                </a:solidFill>
              </a:rPr>
              <a:t>.</a:t>
            </a:r>
            <a:r>
              <a:rPr lang="zh-CN" altLang="en-US">
                <a:solidFill>
                  <a:schemeClr val="tx2"/>
                </a:solidFill>
              </a:rPr>
              <a:t>2</a:t>
            </a:r>
            <a:r>
              <a:rPr lang="en-US" altLang="zh-CN">
                <a:solidFill>
                  <a:schemeClr val="tx2"/>
                </a:solidFill>
              </a:rPr>
              <a:t>.</a:t>
            </a:r>
            <a:r>
              <a:rPr lang="zh-CN" altLang="en-US">
                <a:solidFill>
                  <a:schemeClr val="tx2"/>
                </a:solidFill>
              </a:rPr>
              <a:t>10 开关箱中漏电保护器的额定漏电动作电流不应大于 30mA，额定漏电动作时间不应大于 0</a:t>
            </a:r>
            <a:r>
              <a:rPr lang="en-US" altLang="zh-CN">
                <a:solidFill>
                  <a:schemeClr val="tx2"/>
                </a:solidFill>
              </a:rPr>
              <a:t>.</a:t>
            </a:r>
            <a:r>
              <a:rPr lang="zh-CN" altLang="en-US">
                <a:solidFill>
                  <a:schemeClr val="tx2"/>
                </a:solidFill>
              </a:rPr>
              <a:t>1s。</a:t>
            </a:r>
            <a:endParaRPr lang="zh-CN" altLang="en-US">
              <a:solidFill>
                <a:schemeClr val="tx2"/>
              </a:solidFill>
            </a:endParaRPr>
          </a:p>
          <a:p>
            <a:pPr algn="l">
              <a:lnSpc>
                <a:spcPct val="200000"/>
              </a:lnSpc>
              <a:buNone/>
            </a:pPr>
            <a:r>
              <a:rPr lang="zh-CN" altLang="en-US">
                <a:solidFill>
                  <a:schemeClr val="tx2"/>
                </a:solidFill>
              </a:rPr>
              <a:t>       使用于潮湿或有腐蚀介质场所的漏电保护器应采用防溅型产品，其额定漏电动作电流不应大于 15mA，额定漏电动作时间不应大于 0</a:t>
            </a:r>
            <a:r>
              <a:rPr lang="en-US" altLang="zh-CN">
                <a:solidFill>
                  <a:schemeClr val="tx2"/>
                </a:solidFill>
              </a:rPr>
              <a:t>.</a:t>
            </a:r>
            <a:r>
              <a:rPr lang="zh-CN" altLang="en-US">
                <a:solidFill>
                  <a:schemeClr val="tx2"/>
                </a:solidFill>
              </a:rPr>
              <a:t>1s。 </a:t>
            </a:r>
            <a:endParaRPr lang="zh-CN" altLang="en-US">
              <a:solidFill>
                <a:schemeClr val="tx2"/>
              </a:solidFill>
            </a:endParaRPr>
          </a:p>
          <a:p>
            <a:pPr algn="l">
              <a:lnSpc>
                <a:spcPct val="200000"/>
              </a:lnSpc>
              <a:buNone/>
            </a:pPr>
            <a:r>
              <a:rPr lang="zh-CN" altLang="en-US">
                <a:solidFill>
                  <a:schemeClr val="tx2"/>
                </a:solidFill>
              </a:rPr>
              <a:t>8</a:t>
            </a:r>
            <a:r>
              <a:rPr lang="en-US" altLang="zh-CN">
                <a:solidFill>
                  <a:schemeClr val="tx2"/>
                </a:solidFill>
              </a:rPr>
              <a:t>.</a:t>
            </a:r>
            <a:r>
              <a:rPr lang="zh-CN" altLang="en-US">
                <a:solidFill>
                  <a:schemeClr val="tx2"/>
                </a:solidFill>
              </a:rPr>
              <a:t>2</a:t>
            </a:r>
            <a:r>
              <a:rPr lang="en-US" altLang="zh-CN">
                <a:solidFill>
                  <a:schemeClr val="tx2"/>
                </a:solidFill>
              </a:rPr>
              <a:t>.</a:t>
            </a:r>
            <a:r>
              <a:rPr lang="zh-CN" altLang="en-US">
                <a:solidFill>
                  <a:schemeClr val="tx2"/>
                </a:solidFill>
              </a:rPr>
              <a:t>11 总配电箱中漏电保护器的额定漏电动作电流应大于 30mA，额定漏电动作时间应大于 0</a:t>
            </a:r>
            <a:r>
              <a:rPr lang="en-US" altLang="zh-CN">
                <a:solidFill>
                  <a:schemeClr val="tx2"/>
                </a:solidFill>
              </a:rPr>
              <a:t>.</a:t>
            </a:r>
            <a:r>
              <a:rPr lang="zh-CN" altLang="en-US">
                <a:solidFill>
                  <a:schemeClr val="tx2"/>
                </a:solidFill>
              </a:rPr>
              <a:t>1s，但其额定漏电动作电流与额定漏电动作时间的乘积不应大于 30mA·s。</a:t>
            </a:r>
            <a:endParaRPr lang="zh-CN" altLang="en-US">
              <a:solidFill>
                <a:schemeClr val="tx2"/>
              </a:solidFill>
            </a:endParaRPr>
          </a:p>
        </p:txBody>
      </p:sp>
      <p:sp>
        <p:nvSpPr>
          <p:cNvPr id="5" name="TextBox 23"/>
          <p:cNvSpPr txBox="1"/>
          <p:nvPr/>
        </p:nvSpPr>
        <p:spPr>
          <a:xfrm>
            <a:off x="434975" y="202883"/>
            <a:ext cx="100958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二、</a:t>
            </a:r>
            <a:r>
              <a:rPr dirty="0" smtClean="0">
                <a:solidFill>
                  <a:schemeClr val="tx2"/>
                </a:solidFill>
              </a:rPr>
              <a:t>施工现场临时用电安全技术规范</a:t>
            </a:r>
            <a:r>
              <a:rPr lang="en-US" dirty="0" smtClean="0">
                <a:solidFill>
                  <a:schemeClr val="tx2"/>
                </a:solidFill>
              </a:rPr>
              <a:t>-配电箱及开关箱</a:t>
            </a:r>
            <a:endParaRPr lang="en-US" dirty="0" smtClean="0">
              <a:solidFill>
                <a:schemeClr val="tx2"/>
              </a:solidFill>
            </a:endParaRPr>
          </a:p>
        </p:txBody>
      </p:sp>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5" y="202883"/>
            <a:ext cx="832993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二、</a:t>
            </a:r>
            <a:r>
              <a:rPr dirty="0" smtClean="0">
                <a:solidFill>
                  <a:schemeClr val="tx2"/>
                </a:solidFill>
              </a:rPr>
              <a:t>施工现场临时用电安全技术规范</a:t>
            </a:r>
            <a:r>
              <a:rPr lang="en-US" dirty="0" smtClean="0">
                <a:solidFill>
                  <a:schemeClr val="tx2"/>
                </a:solidFill>
              </a:rPr>
              <a:t>-电动建筑机械</a:t>
            </a:r>
            <a:endParaRPr lang="en-US" dirty="0" smtClean="0">
              <a:solidFill>
                <a:schemeClr val="tx2"/>
              </a:solidFill>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544320" y="1845310"/>
            <a:ext cx="9036050" cy="3415030"/>
          </a:xfrm>
          <a:prstGeom prst="rect">
            <a:avLst/>
          </a:prstGeom>
          <a:noFill/>
        </p:spPr>
        <p:txBody>
          <a:bodyPr wrap="square" rtlCol="0" anchor="t">
            <a:spAutoFit/>
          </a:bodyPr>
          <a:p>
            <a:pPr algn="l">
              <a:lnSpc>
                <a:spcPct val="200000"/>
              </a:lnSpc>
              <a:buNone/>
            </a:pPr>
            <a:r>
              <a:rPr lang="zh-CN" altLang="en-US">
                <a:solidFill>
                  <a:srgbClr val="040404"/>
                </a:solidFill>
              </a:rPr>
              <a:t>9</a:t>
            </a:r>
            <a:r>
              <a:rPr lang="en-US" altLang="zh-CN">
                <a:solidFill>
                  <a:srgbClr val="040404"/>
                </a:solidFill>
              </a:rPr>
              <a:t>.</a:t>
            </a:r>
            <a:r>
              <a:rPr lang="zh-CN" altLang="en-US">
                <a:solidFill>
                  <a:srgbClr val="040404"/>
                </a:solidFill>
              </a:rPr>
              <a:t>5</a:t>
            </a:r>
            <a:r>
              <a:rPr lang="en-US" altLang="zh-CN">
                <a:solidFill>
                  <a:srgbClr val="040404"/>
                </a:solidFill>
              </a:rPr>
              <a:t>.</a:t>
            </a:r>
            <a:r>
              <a:rPr lang="zh-CN" altLang="en-US">
                <a:solidFill>
                  <a:srgbClr val="040404"/>
                </a:solidFill>
              </a:rPr>
              <a:t>2 交流弧焊机变压器的一次侧电源线长度不应大于 5m，其电源进线处必须设置防护罩。发电机式直流电焊机的换向器应经常检查和维护，应消除可能产 生的异常电火花。</a:t>
            </a:r>
            <a:endParaRPr lang="zh-CN" altLang="en-US">
              <a:solidFill>
                <a:srgbClr val="040404"/>
              </a:solidFill>
            </a:endParaRPr>
          </a:p>
          <a:p>
            <a:pPr algn="l">
              <a:lnSpc>
                <a:spcPct val="200000"/>
              </a:lnSpc>
              <a:buNone/>
            </a:pPr>
            <a:r>
              <a:rPr lang="zh-CN" altLang="en-US">
                <a:solidFill>
                  <a:srgbClr val="040404"/>
                </a:solidFill>
              </a:rPr>
              <a:t>9</a:t>
            </a:r>
            <a:r>
              <a:rPr lang="en-US" altLang="zh-CN">
                <a:solidFill>
                  <a:srgbClr val="040404"/>
                </a:solidFill>
              </a:rPr>
              <a:t>.</a:t>
            </a:r>
            <a:r>
              <a:rPr lang="zh-CN" altLang="en-US">
                <a:solidFill>
                  <a:srgbClr val="040404"/>
                </a:solidFill>
              </a:rPr>
              <a:t>5</a:t>
            </a:r>
            <a:r>
              <a:rPr lang="en-US" altLang="zh-CN">
                <a:solidFill>
                  <a:srgbClr val="040404"/>
                </a:solidFill>
              </a:rPr>
              <a:t>.</a:t>
            </a:r>
            <a:r>
              <a:rPr lang="zh-CN" altLang="en-US">
                <a:solidFill>
                  <a:srgbClr val="040404"/>
                </a:solidFill>
              </a:rPr>
              <a:t>4 电焊机械的二次线应采用防水橡皮护套铜芯软电缆，电缆长度不应大 于 30m，不得采用金属构件或结构钢筋代替二次线的地线。</a:t>
            </a:r>
            <a:endParaRPr lang="zh-CN" altLang="en-US">
              <a:solidFill>
                <a:srgbClr val="040404"/>
              </a:solidFill>
            </a:endParaRPr>
          </a:p>
          <a:p>
            <a:pPr algn="l">
              <a:lnSpc>
                <a:spcPct val="200000"/>
              </a:lnSpc>
              <a:buNone/>
            </a:pPr>
            <a:r>
              <a:rPr lang="zh-CN" altLang="en-US">
                <a:solidFill>
                  <a:srgbClr val="040404"/>
                </a:solidFill>
              </a:rPr>
              <a:t>9</a:t>
            </a:r>
            <a:r>
              <a:rPr lang="en-US" altLang="zh-CN">
                <a:solidFill>
                  <a:srgbClr val="040404"/>
                </a:solidFill>
              </a:rPr>
              <a:t>.</a:t>
            </a:r>
            <a:r>
              <a:rPr lang="zh-CN" altLang="en-US">
                <a:solidFill>
                  <a:srgbClr val="040404"/>
                </a:solidFill>
              </a:rPr>
              <a:t>7</a:t>
            </a:r>
            <a:r>
              <a:rPr lang="en-US" altLang="zh-CN">
                <a:solidFill>
                  <a:srgbClr val="040404"/>
                </a:solidFill>
              </a:rPr>
              <a:t>.</a:t>
            </a:r>
            <a:r>
              <a:rPr lang="zh-CN" altLang="en-US">
                <a:solidFill>
                  <a:srgbClr val="040404"/>
                </a:solidFill>
              </a:rPr>
              <a:t>3 对混凝土搅拌机、钢筋加工机械、木工机械、盾构机械等设备进行清理、检查、维修时，必须首先将其开关箱分闸断电，呈现可见电源分断点，并关门上锁。</a:t>
            </a:r>
            <a:endParaRPr lang="zh-CN" altLang="en-US">
              <a:solidFill>
                <a:srgbClr val="040404"/>
              </a:solidFill>
            </a:endParaRPr>
          </a:p>
        </p:txBody>
      </p:sp>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921510" y="1341120"/>
            <a:ext cx="8412480" cy="4523105"/>
          </a:xfrm>
          <a:prstGeom prst="rect">
            <a:avLst/>
          </a:prstGeom>
          <a:noFill/>
        </p:spPr>
        <p:txBody>
          <a:bodyPr wrap="square" rtlCol="0" anchor="t">
            <a:spAutoFit/>
          </a:bodyPr>
          <a:p>
            <a:pPr algn="l">
              <a:lnSpc>
                <a:spcPct val="200000"/>
              </a:lnSpc>
              <a:buNone/>
            </a:pPr>
            <a:r>
              <a:rPr lang="zh-CN" altLang="en-US">
                <a:solidFill>
                  <a:schemeClr val="tx2"/>
                </a:solidFill>
              </a:rPr>
              <a:t>10</a:t>
            </a:r>
            <a:r>
              <a:rPr lang="en-US" altLang="zh-CN">
                <a:solidFill>
                  <a:schemeClr val="tx2"/>
                </a:solidFill>
              </a:rPr>
              <a:t>.</a:t>
            </a:r>
            <a:r>
              <a:rPr lang="zh-CN" altLang="en-US">
                <a:solidFill>
                  <a:schemeClr val="tx2"/>
                </a:solidFill>
              </a:rPr>
              <a:t>2 照明供电</a:t>
            </a:r>
            <a:endParaRPr lang="zh-CN" altLang="en-US">
              <a:solidFill>
                <a:schemeClr val="tx2"/>
              </a:solidFill>
            </a:endParaRPr>
          </a:p>
          <a:p>
            <a:pPr algn="l">
              <a:lnSpc>
                <a:spcPct val="200000"/>
              </a:lnSpc>
              <a:buNone/>
            </a:pPr>
            <a:r>
              <a:rPr lang="zh-CN" altLang="en-US">
                <a:solidFill>
                  <a:schemeClr val="tx2"/>
                </a:solidFill>
              </a:rPr>
              <a:t>10</a:t>
            </a:r>
            <a:r>
              <a:rPr lang="en-US" altLang="zh-CN">
                <a:solidFill>
                  <a:schemeClr val="tx2"/>
                </a:solidFill>
              </a:rPr>
              <a:t>.</a:t>
            </a:r>
            <a:r>
              <a:rPr lang="zh-CN" altLang="en-US">
                <a:solidFill>
                  <a:schemeClr val="tx2"/>
                </a:solidFill>
              </a:rPr>
              <a:t>2</a:t>
            </a:r>
            <a:r>
              <a:rPr lang="en-US" altLang="zh-CN">
                <a:solidFill>
                  <a:schemeClr val="tx2"/>
                </a:solidFill>
              </a:rPr>
              <a:t>.</a:t>
            </a:r>
            <a:r>
              <a:rPr lang="zh-CN" altLang="en-US">
                <a:solidFill>
                  <a:schemeClr val="tx2"/>
                </a:solidFill>
              </a:rPr>
              <a:t>1 一般场所宜选用额定电压为 220V 的照明器。</a:t>
            </a:r>
            <a:endParaRPr lang="zh-CN" altLang="en-US">
              <a:solidFill>
                <a:schemeClr val="tx2"/>
              </a:solidFill>
            </a:endParaRPr>
          </a:p>
          <a:p>
            <a:pPr algn="l">
              <a:lnSpc>
                <a:spcPct val="200000"/>
              </a:lnSpc>
              <a:buNone/>
            </a:pPr>
            <a:r>
              <a:rPr lang="zh-CN" altLang="en-US">
                <a:solidFill>
                  <a:schemeClr val="tx2"/>
                </a:solidFill>
              </a:rPr>
              <a:t>10</a:t>
            </a:r>
            <a:r>
              <a:rPr lang="en-US" altLang="zh-CN">
                <a:solidFill>
                  <a:schemeClr val="tx2"/>
                </a:solidFill>
              </a:rPr>
              <a:t>.</a:t>
            </a:r>
            <a:r>
              <a:rPr lang="zh-CN" altLang="en-US">
                <a:solidFill>
                  <a:schemeClr val="tx2"/>
                </a:solidFill>
              </a:rPr>
              <a:t>2</a:t>
            </a:r>
            <a:r>
              <a:rPr lang="en-US" altLang="zh-CN">
                <a:solidFill>
                  <a:schemeClr val="tx2"/>
                </a:solidFill>
              </a:rPr>
              <a:t>.</a:t>
            </a:r>
            <a:r>
              <a:rPr lang="zh-CN" altLang="en-US">
                <a:solidFill>
                  <a:schemeClr val="tx2"/>
                </a:solidFill>
              </a:rPr>
              <a:t>2 下列特殊场所应使用安全特低电压照明器：</a:t>
            </a:r>
            <a:endParaRPr lang="zh-CN" altLang="en-US">
              <a:solidFill>
                <a:schemeClr val="tx2"/>
              </a:solidFill>
            </a:endParaRPr>
          </a:p>
          <a:p>
            <a:pPr algn="l">
              <a:lnSpc>
                <a:spcPct val="200000"/>
              </a:lnSpc>
              <a:buNone/>
            </a:pPr>
            <a:r>
              <a:rPr lang="en-US" altLang="zh-CN">
                <a:solidFill>
                  <a:schemeClr val="tx2"/>
                </a:solidFill>
              </a:rPr>
              <a:t>       </a:t>
            </a:r>
            <a:r>
              <a:rPr lang="zh-CN" altLang="en-US">
                <a:solidFill>
                  <a:schemeClr val="tx2"/>
                </a:solidFill>
              </a:rPr>
              <a:t>（</a:t>
            </a:r>
            <a:r>
              <a:rPr lang="en-US" altLang="zh-CN">
                <a:solidFill>
                  <a:schemeClr val="tx2"/>
                </a:solidFill>
              </a:rPr>
              <a:t>1</a:t>
            </a:r>
            <a:r>
              <a:rPr lang="zh-CN" altLang="en-US">
                <a:solidFill>
                  <a:schemeClr val="tx2"/>
                </a:solidFill>
              </a:rPr>
              <a:t>）隧道、人防工程、高温、有导电灰尘、比较潮湿或灯具离地面高度低于 2</a:t>
            </a:r>
            <a:r>
              <a:rPr lang="en-US" altLang="zh-CN">
                <a:solidFill>
                  <a:schemeClr val="tx2"/>
                </a:solidFill>
              </a:rPr>
              <a:t>.</a:t>
            </a:r>
            <a:r>
              <a:rPr lang="zh-CN" altLang="en-US">
                <a:solidFill>
                  <a:schemeClr val="tx2"/>
                </a:solidFill>
              </a:rPr>
              <a:t>5m 等场所的照明，电源电压不应大于 36V；</a:t>
            </a:r>
            <a:endParaRPr lang="zh-CN" altLang="en-US">
              <a:solidFill>
                <a:schemeClr val="tx2"/>
              </a:solidFill>
            </a:endParaRPr>
          </a:p>
          <a:p>
            <a:pPr algn="l">
              <a:lnSpc>
                <a:spcPct val="200000"/>
              </a:lnSpc>
              <a:buNone/>
            </a:pPr>
            <a:r>
              <a:rPr lang="en-US" altLang="zh-CN">
                <a:solidFill>
                  <a:schemeClr val="tx2"/>
                </a:solidFill>
              </a:rPr>
              <a:t>       </a:t>
            </a:r>
            <a:r>
              <a:rPr lang="zh-CN" altLang="en-US">
                <a:solidFill>
                  <a:schemeClr val="tx2"/>
                </a:solidFill>
              </a:rPr>
              <a:t>（</a:t>
            </a:r>
            <a:r>
              <a:rPr lang="en-US" altLang="zh-CN">
                <a:solidFill>
                  <a:schemeClr val="tx2"/>
                </a:solidFill>
              </a:rPr>
              <a:t>2</a:t>
            </a:r>
            <a:r>
              <a:rPr lang="zh-CN" altLang="en-US">
                <a:solidFill>
                  <a:schemeClr val="tx2"/>
                </a:solidFill>
              </a:rPr>
              <a:t>）潮湿和易触及带电体场所的照明，电源电压不得大于 24V；</a:t>
            </a:r>
            <a:endParaRPr lang="zh-CN" altLang="en-US">
              <a:solidFill>
                <a:schemeClr val="tx2"/>
              </a:solidFill>
            </a:endParaRPr>
          </a:p>
          <a:p>
            <a:pPr algn="l">
              <a:lnSpc>
                <a:spcPct val="200000"/>
              </a:lnSpc>
              <a:buNone/>
            </a:pPr>
            <a:r>
              <a:rPr lang="zh-CN" altLang="en-US">
                <a:solidFill>
                  <a:schemeClr val="tx2"/>
                </a:solidFill>
              </a:rPr>
              <a:t> </a:t>
            </a:r>
            <a:r>
              <a:rPr lang="en-US" altLang="zh-CN">
                <a:solidFill>
                  <a:schemeClr val="tx2"/>
                </a:solidFill>
              </a:rPr>
              <a:t>      </a:t>
            </a:r>
            <a:r>
              <a:rPr lang="zh-CN" altLang="en-US">
                <a:solidFill>
                  <a:schemeClr val="tx2"/>
                </a:solidFill>
              </a:rPr>
              <a:t>（</a:t>
            </a:r>
            <a:r>
              <a:rPr lang="en-US" altLang="zh-CN">
                <a:solidFill>
                  <a:schemeClr val="tx2"/>
                </a:solidFill>
              </a:rPr>
              <a:t>3</a:t>
            </a:r>
            <a:r>
              <a:rPr lang="zh-CN" altLang="en-US">
                <a:solidFill>
                  <a:schemeClr val="tx2"/>
                </a:solidFill>
              </a:rPr>
              <a:t>）特别潮湿场所、导电良好的地面、锅炉或金属容器内的照明，电源电压不得大于 12V。</a:t>
            </a:r>
            <a:endParaRPr lang="zh-CN" altLang="en-US">
              <a:solidFill>
                <a:schemeClr val="tx2"/>
              </a:solidFill>
            </a:endParaRPr>
          </a:p>
        </p:txBody>
      </p:sp>
      <p:sp>
        <p:nvSpPr>
          <p:cNvPr id="5"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二、</a:t>
            </a:r>
            <a:r>
              <a:rPr dirty="0" smtClean="0">
                <a:solidFill>
                  <a:schemeClr val="tx2"/>
                </a:solidFill>
              </a:rPr>
              <a:t>施工现场临时用电安全技术规范</a:t>
            </a:r>
            <a:r>
              <a:rPr lang="en-US" dirty="0" smtClean="0">
                <a:solidFill>
                  <a:schemeClr val="tx2"/>
                </a:solidFill>
              </a:rPr>
              <a:t>-</a:t>
            </a:r>
            <a:r>
              <a:rPr lang="zh-CN" altLang="en-US" dirty="0" smtClean="0">
                <a:solidFill>
                  <a:schemeClr val="tx2"/>
                </a:solidFill>
              </a:rPr>
              <a:t>照明</a:t>
            </a:r>
            <a:endParaRPr lang="zh-CN" altLang="en-US" dirty="0" smtClean="0">
              <a:solidFill>
                <a:schemeClr val="tx2"/>
              </a:solidFill>
            </a:endParaRPr>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二、</a:t>
            </a:r>
            <a:r>
              <a:rPr dirty="0" smtClean="0">
                <a:solidFill>
                  <a:schemeClr val="tx2"/>
                </a:solidFill>
              </a:rPr>
              <a:t>施工现场临时用电安全技术规范</a:t>
            </a:r>
            <a:r>
              <a:rPr lang="en-US" dirty="0" smtClean="0">
                <a:solidFill>
                  <a:schemeClr val="tx2"/>
                </a:solidFill>
              </a:rPr>
              <a:t>-</a:t>
            </a:r>
            <a:r>
              <a:rPr lang="zh-CN" altLang="en-US" dirty="0" smtClean="0">
                <a:solidFill>
                  <a:schemeClr val="tx2"/>
                </a:solidFill>
              </a:rPr>
              <a:t>照明</a:t>
            </a:r>
            <a:endParaRPr lang="zh-CN" altLang="en-US" dirty="0" smtClean="0">
              <a:solidFill>
                <a:schemeClr val="tx2"/>
              </a:solidFill>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640840" y="1701165"/>
            <a:ext cx="8915400" cy="3830955"/>
          </a:xfrm>
          <a:prstGeom prst="rect">
            <a:avLst/>
          </a:prstGeom>
          <a:noFill/>
        </p:spPr>
        <p:txBody>
          <a:bodyPr wrap="square" rtlCol="0" anchor="t">
            <a:spAutoFit/>
          </a:bodyPr>
          <a:p>
            <a:pPr algn="l">
              <a:lnSpc>
                <a:spcPct val="150000"/>
              </a:lnSpc>
              <a:buNone/>
            </a:pPr>
            <a:r>
              <a:rPr lang="zh-CN" altLang="en-US">
                <a:solidFill>
                  <a:schemeClr val="tx2"/>
                </a:solidFill>
              </a:rPr>
              <a:t>10</a:t>
            </a:r>
            <a:r>
              <a:rPr lang="en-US" altLang="zh-CN">
                <a:solidFill>
                  <a:schemeClr val="tx2"/>
                </a:solidFill>
              </a:rPr>
              <a:t>.</a:t>
            </a:r>
            <a:r>
              <a:rPr lang="zh-CN" altLang="en-US">
                <a:solidFill>
                  <a:schemeClr val="tx2"/>
                </a:solidFill>
              </a:rPr>
              <a:t>2</a:t>
            </a:r>
            <a:r>
              <a:rPr lang="en-US" altLang="zh-CN">
                <a:solidFill>
                  <a:schemeClr val="tx2"/>
                </a:solidFill>
              </a:rPr>
              <a:t>.</a:t>
            </a:r>
            <a:r>
              <a:rPr lang="zh-CN" altLang="en-US">
                <a:solidFill>
                  <a:schemeClr val="tx2"/>
                </a:solidFill>
              </a:rPr>
              <a:t>3 使用行灯应符合下列要求：</a:t>
            </a:r>
            <a:endParaRPr lang="zh-CN" altLang="en-US">
              <a:solidFill>
                <a:schemeClr val="tx2"/>
              </a:solidFill>
            </a:endParaRPr>
          </a:p>
          <a:p>
            <a:pPr algn="l">
              <a:lnSpc>
                <a:spcPct val="150000"/>
              </a:lnSpc>
              <a:buNone/>
            </a:pPr>
            <a:r>
              <a:rPr lang="en-US" altLang="zh-CN">
                <a:solidFill>
                  <a:schemeClr val="tx2"/>
                </a:solidFill>
              </a:rPr>
              <a:t>       </a:t>
            </a:r>
            <a:r>
              <a:rPr lang="zh-CN" altLang="en-US">
                <a:solidFill>
                  <a:schemeClr val="tx2"/>
                </a:solidFill>
              </a:rPr>
              <a:t>（</a:t>
            </a:r>
            <a:r>
              <a:rPr lang="en-US" altLang="zh-CN">
                <a:solidFill>
                  <a:schemeClr val="tx2"/>
                </a:solidFill>
              </a:rPr>
              <a:t>1</a:t>
            </a:r>
            <a:r>
              <a:rPr lang="zh-CN" altLang="en-US">
                <a:solidFill>
                  <a:schemeClr val="tx2"/>
                </a:solidFill>
              </a:rPr>
              <a:t>）电源电压不大于 36V；</a:t>
            </a:r>
            <a:endParaRPr lang="zh-CN" altLang="en-US">
              <a:solidFill>
                <a:schemeClr val="tx2"/>
              </a:solidFill>
            </a:endParaRPr>
          </a:p>
          <a:p>
            <a:pPr algn="l">
              <a:lnSpc>
                <a:spcPct val="150000"/>
              </a:lnSpc>
              <a:buNone/>
            </a:pPr>
            <a:r>
              <a:rPr lang="en-US" altLang="zh-CN">
                <a:solidFill>
                  <a:schemeClr val="tx2"/>
                </a:solidFill>
              </a:rPr>
              <a:t>       </a:t>
            </a:r>
            <a:r>
              <a:rPr lang="zh-CN" altLang="en-US">
                <a:solidFill>
                  <a:schemeClr val="tx2"/>
                </a:solidFill>
              </a:rPr>
              <a:t>（</a:t>
            </a:r>
            <a:r>
              <a:rPr lang="en-US" altLang="zh-CN">
                <a:solidFill>
                  <a:schemeClr val="tx2"/>
                </a:solidFill>
              </a:rPr>
              <a:t>2</a:t>
            </a:r>
            <a:r>
              <a:rPr lang="zh-CN" altLang="en-US">
                <a:solidFill>
                  <a:schemeClr val="tx2"/>
                </a:solidFill>
              </a:rPr>
              <a:t>）灯体与手柄应坚固、绝缘良好并耐热耐潮湿；</a:t>
            </a:r>
            <a:endParaRPr lang="zh-CN" altLang="en-US">
              <a:solidFill>
                <a:schemeClr val="tx2"/>
              </a:solidFill>
            </a:endParaRPr>
          </a:p>
          <a:p>
            <a:pPr algn="l">
              <a:lnSpc>
                <a:spcPct val="150000"/>
              </a:lnSpc>
              <a:buNone/>
            </a:pPr>
            <a:r>
              <a:rPr lang="en-US" altLang="zh-CN">
                <a:solidFill>
                  <a:schemeClr val="tx2"/>
                </a:solidFill>
              </a:rPr>
              <a:t>       </a:t>
            </a:r>
            <a:r>
              <a:rPr lang="zh-CN" altLang="en-US">
                <a:solidFill>
                  <a:schemeClr val="tx2"/>
                </a:solidFill>
              </a:rPr>
              <a:t>（</a:t>
            </a:r>
            <a:r>
              <a:rPr lang="en-US" altLang="zh-CN">
                <a:solidFill>
                  <a:schemeClr val="tx2"/>
                </a:solidFill>
              </a:rPr>
              <a:t>3</a:t>
            </a:r>
            <a:r>
              <a:rPr lang="zh-CN" altLang="en-US">
                <a:solidFill>
                  <a:schemeClr val="tx2"/>
                </a:solidFill>
              </a:rPr>
              <a:t>）灯头与灯体结合牢固，灯头无开关；</a:t>
            </a:r>
            <a:endParaRPr lang="zh-CN" altLang="en-US">
              <a:solidFill>
                <a:schemeClr val="tx2"/>
              </a:solidFill>
            </a:endParaRPr>
          </a:p>
          <a:p>
            <a:pPr algn="l">
              <a:lnSpc>
                <a:spcPct val="150000"/>
              </a:lnSpc>
              <a:buNone/>
            </a:pPr>
            <a:r>
              <a:rPr lang="en-US" altLang="zh-CN">
                <a:solidFill>
                  <a:schemeClr val="tx2"/>
                </a:solidFill>
              </a:rPr>
              <a:t>       </a:t>
            </a:r>
            <a:r>
              <a:rPr lang="zh-CN" altLang="en-US">
                <a:solidFill>
                  <a:schemeClr val="tx2"/>
                </a:solidFill>
              </a:rPr>
              <a:t>（</a:t>
            </a:r>
            <a:r>
              <a:rPr lang="en-US" altLang="zh-CN">
                <a:solidFill>
                  <a:schemeClr val="tx2"/>
                </a:solidFill>
              </a:rPr>
              <a:t>4</a:t>
            </a:r>
            <a:r>
              <a:rPr lang="zh-CN" altLang="en-US">
                <a:solidFill>
                  <a:schemeClr val="tx2"/>
                </a:solidFill>
              </a:rPr>
              <a:t>）灯泡外部有金属保护网；</a:t>
            </a:r>
            <a:endParaRPr lang="zh-CN" altLang="en-US">
              <a:solidFill>
                <a:schemeClr val="tx2"/>
              </a:solidFill>
            </a:endParaRPr>
          </a:p>
          <a:p>
            <a:pPr algn="l">
              <a:lnSpc>
                <a:spcPct val="150000"/>
              </a:lnSpc>
              <a:buNone/>
            </a:pPr>
            <a:r>
              <a:rPr lang="en-US" altLang="zh-CN">
                <a:solidFill>
                  <a:schemeClr val="tx2"/>
                </a:solidFill>
              </a:rPr>
              <a:t>       </a:t>
            </a:r>
            <a:r>
              <a:rPr lang="zh-CN" altLang="en-US">
                <a:solidFill>
                  <a:schemeClr val="tx2"/>
                </a:solidFill>
              </a:rPr>
              <a:t>（</a:t>
            </a:r>
            <a:r>
              <a:rPr lang="en-US" altLang="zh-CN">
                <a:solidFill>
                  <a:schemeClr val="tx2"/>
                </a:solidFill>
              </a:rPr>
              <a:t>5</a:t>
            </a:r>
            <a:r>
              <a:rPr lang="zh-CN" altLang="en-US">
                <a:solidFill>
                  <a:schemeClr val="tx2"/>
                </a:solidFill>
              </a:rPr>
              <a:t>）金属网、反光罩、悬吊挂钩固定在灯具的绝缘部位上。</a:t>
            </a:r>
            <a:endParaRPr lang="zh-CN" altLang="en-US">
              <a:solidFill>
                <a:schemeClr val="tx2"/>
              </a:solidFill>
            </a:endParaRPr>
          </a:p>
          <a:p>
            <a:pPr algn="l">
              <a:lnSpc>
                <a:spcPct val="150000"/>
              </a:lnSpc>
              <a:buNone/>
            </a:pPr>
            <a:r>
              <a:rPr lang="zh-CN" altLang="en-US">
                <a:solidFill>
                  <a:schemeClr val="tx2"/>
                </a:solidFill>
              </a:rPr>
              <a:t>10</a:t>
            </a:r>
            <a:r>
              <a:rPr lang="en-US" altLang="zh-CN">
                <a:solidFill>
                  <a:schemeClr val="tx2"/>
                </a:solidFill>
              </a:rPr>
              <a:t>.</a:t>
            </a:r>
            <a:r>
              <a:rPr lang="zh-CN" altLang="en-US">
                <a:solidFill>
                  <a:schemeClr val="tx2"/>
                </a:solidFill>
              </a:rPr>
              <a:t>3</a:t>
            </a:r>
            <a:r>
              <a:rPr lang="en-US" altLang="zh-CN">
                <a:solidFill>
                  <a:schemeClr val="tx2"/>
                </a:solidFill>
              </a:rPr>
              <a:t>.</a:t>
            </a:r>
            <a:r>
              <a:rPr lang="zh-CN" altLang="en-US">
                <a:solidFill>
                  <a:schemeClr val="tx2"/>
                </a:solidFill>
              </a:rPr>
              <a:t>2 室外 220V 灯具距地面不得低于 3m，室内 220V 灯具距地面不得低于 2</a:t>
            </a:r>
            <a:r>
              <a:rPr lang="en-US" altLang="zh-CN">
                <a:solidFill>
                  <a:schemeClr val="tx2"/>
                </a:solidFill>
              </a:rPr>
              <a:t>.</a:t>
            </a:r>
            <a:r>
              <a:rPr lang="zh-CN" altLang="en-US">
                <a:solidFill>
                  <a:schemeClr val="tx2"/>
                </a:solidFill>
              </a:rPr>
              <a:t>5m。普通灯具与易燃物距离不宜小于 300mm；聚光灯、碘钨灯等高热灯具与易燃物距离不宜小于 500mm，且不得直接照射易燃物。达不到规定安全距离时，应采取隔热措施。</a:t>
            </a:r>
            <a:endParaRPr lang="zh-CN" altLang="en-US">
              <a:solidFill>
                <a:schemeClr val="tx2"/>
              </a:solidFill>
            </a:endParaRPr>
          </a:p>
        </p:txBody>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417955" y="1541780"/>
            <a:ext cx="4251960" cy="2584450"/>
          </a:xfrm>
          <a:prstGeom prst="rect">
            <a:avLst/>
          </a:prstGeom>
          <a:noFill/>
        </p:spPr>
        <p:txBody>
          <a:bodyPr wrap="square" rtlCol="0" anchor="t">
            <a:spAutoFit/>
          </a:bodyPr>
          <a:p>
            <a:pPr algn="l">
              <a:lnSpc>
                <a:spcPct val="150000"/>
              </a:lnSpc>
              <a:buNone/>
            </a:pPr>
            <a:r>
              <a:rPr lang="zh-CN" altLang="en-US">
                <a:solidFill>
                  <a:schemeClr val="tx2"/>
                </a:solidFill>
              </a:rPr>
              <a:t>10</a:t>
            </a:r>
            <a:r>
              <a:rPr lang="en-US" altLang="zh-CN">
                <a:solidFill>
                  <a:schemeClr val="tx2"/>
                </a:solidFill>
              </a:rPr>
              <a:t>.</a:t>
            </a:r>
            <a:r>
              <a:rPr lang="zh-CN" altLang="en-US">
                <a:solidFill>
                  <a:schemeClr val="tx2"/>
                </a:solidFill>
              </a:rPr>
              <a:t>3</a:t>
            </a:r>
            <a:r>
              <a:rPr lang="en-US" altLang="zh-CN">
                <a:solidFill>
                  <a:schemeClr val="tx2"/>
                </a:solidFill>
              </a:rPr>
              <a:t>.</a:t>
            </a:r>
            <a:r>
              <a:rPr lang="zh-CN" altLang="en-US">
                <a:solidFill>
                  <a:schemeClr val="tx2"/>
                </a:solidFill>
              </a:rPr>
              <a:t>5 碘钨灯及钠、铊、铟等金属卤化物灯具的安装高度宜在 3m 以上，灯线应固定在接线柱上，不得靠近灯具表面。</a:t>
            </a:r>
            <a:endParaRPr lang="zh-CN" altLang="en-US">
              <a:solidFill>
                <a:schemeClr val="tx2"/>
              </a:solidFill>
            </a:endParaRPr>
          </a:p>
          <a:p>
            <a:pPr algn="l">
              <a:lnSpc>
                <a:spcPct val="150000"/>
              </a:lnSpc>
              <a:buNone/>
            </a:pPr>
            <a:r>
              <a:rPr lang="en-US" altLang="zh-CN" b="1">
                <a:solidFill>
                  <a:srgbClr val="FF0000"/>
                </a:solidFill>
                <a:sym typeface="+mn-ea"/>
              </a:rPr>
              <a:t>        </a:t>
            </a:r>
            <a:r>
              <a:rPr lang="zh-CN" altLang="en-US" b="1">
                <a:solidFill>
                  <a:srgbClr val="FF0000"/>
                </a:solidFill>
                <a:sym typeface="+mn-ea"/>
              </a:rPr>
              <a:t>碘钨灯功率大、发热量大,缺少金属外壳PE线保护,电源线多数为两芯线，电源两端子极易出现露、易损坏、不防雨。</a:t>
            </a:r>
            <a:endParaRPr lang="zh-CN" altLang="en-US" b="1"/>
          </a:p>
        </p:txBody>
      </p:sp>
      <p:pic>
        <p:nvPicPr>
          <p:cNvPr id="5" name="图片 4"/>
          <p:cNvPicPr>
            <a:picLocks noChangeAspect="1"/>
          </p:cNvPicPr>
          <p:nvPr>
            <p:custDataLst>
              <p:tags r:id="rId1"/>
            </p:custDataLst>
          </p:nvPr>
        </p:nvPicPr>
        <p:blipFill>
          <a:blip r:embed="rId2"/>
          <a:srcRect b="11166"/>
          <a:stretch>
            <a:fillRect/>
          </a:stretch>
        </p:blipFill>
        <p:spPr>
          <a:xfrm>
            <a:off x="5810250" y="1629410"/>
            <a:ext cx="4632960" cy="2912110"/>
          </a:xfrm>
          <a:prstGeom prst="rect">
            <a:avLst/>
          </a:prstGeom>
        </p:spPr>
      </p:pic>
      <p:sp>
        <p:nvSpPr>
          <p:cNvPr id="7" name="文本框 6"/>
          <p:cNvSpPr txBox="1"/>
          <p:nvPr/>
        </p:nvSpPr>
        <p:spPr>
          <a:xfrm>
            <a:off x="1420495" y="4710430"/>
            <a:ext cx="9375140" cy="922020"/>
          </a:xfrm>
          <a:prstGeom prst="rect">
            <a:avLst/>
          </a:prstGeom>
          <a:noFill/>
        </p:spPr>
        <p:txBody>
          <a:bodyPr wrap="square" rtlCol="0" anchor="t">
            <a:spAutoFit/>
          </a:bodyPr>
          <a:p>
            <a:pPr algn="l">
              <a:lnSpc>
                <a:spcPct val="150000"/>
              </a:lnSpc>
              <a:buNone/>
            </a:pPr>
            <a:r>
              <a:rPr lang="zh-CN" altLang="en-US">
                <a:solidFill>
                  <a:schemeClr val="tx2"/>
                </a:solidFill>
                <a:sym typeface="+mn-ea"/>
              </a:rPr>
              <a:t>10</a:t>
            </a:r>
            <a:r>
              <a:rPr lang="en-US" altLang="zh-CN">
                <a:solidFill>
                  <a:schemeClr val="tx2"/>
                </a:solidFill>
                <a:sym typeface="+mn-ea"/>
              </a:rPr>
              <a:t>.</a:t>
            </a:r>
            <a:r>
              <a:rPr lang="zh-CN" altLang="en-US">
                <a:solidFill>
                  <a:schemeClr val="tx2"/>
                </a:solidFill>
                <a:sym typeface="+mn-ea"/>
              </a:rPr>
              <a:t>3</a:t>
            </a:r>
            <a:r>
              <a:rPr lang="en-US" altLang="zh-CN">
                <a:solidFill>
                  <a:schemeClr val="tx2"/>
                </a:solidFill>
                <a:sym typeface="+mn-ea"/>
              </a:rPr>
              <a:t>.</a:t>
            </a:r>
            <a:r>
              <a:rPr lang="zh-CN" altLang="en-US">
                <a:solidFill>
                  <a:schemeClr val="tx2"/>
                </a:solidFill>
                <a:sym typeface="+mn-ea"/>
              </a:rPr>
              <a:t>11 对夜间影响飞机或车辆通行的在建工程及机械设备，必须设置醒目的红色信号灯，其电源应设在施工现场总电源开关的前侧，并应设置外电线路停止供电时的应急自备电源。</a:t>
            </a:r>
            <a:endParaRPr lang="zh-CN" altLang="en-US">
              <a:solidFill>
                <a:schemeClr val="tx2"/>
              </a:solidFill>
              <a:sym typeface="+mn-ea"/>
            </a:endParaRPr>
          </a:p>
        </p:txBody>
      </p:sp>
      <p:sp>
        <p:nvSpPr>
          <p:cNvPr id="8"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二、</a:t>
            </a:r>
            <a:r>
              <a:rPr dirty="0" smtClean="0">
                <a:solidFill>
                  <a:schemeClr val="tx2"/>
                </a:solidFill>
              </a:rPr>
              <a:t>施工现场临时用电安全技术规范</a:t>
            </a:r>
            <a:r>
              <a:rPr lang="en-US" dirty="0" smtClean="0">
                <a:solidFill>
                  <a:schemeClr val="tx2"/>
                </a:solidFill>
              </a:rPr>
              <a:t>-</a:t>
            </a:r>
            <a:r>
              <a:rPr lang="zh-CN" altLang="en-US" dirty="0" smtClean="0">
                <a:solidFill>
                  <a:schemeClr val="tx2"/>
                </a:solidFill>
              </a:rPr>
              <a:t>照明</a:t>
            </a:r>
            <a:endParaRPr lang="zh-CN" altLang="en-US" dirty="0" smtClean="0">
              <a:solidFill>
                <a:schemeClr val="tx2"/>
              </a:solidFill>
            </a:endParaRPr>
          </a:p>
        </p:txBody>
      </p:sp>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5" y="202883"/>
            <a:ext cx="87172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三、</a:t>
            </a:r>
            <a:r>
              <a:rPr dirty="0" smtClean="0">
                <a:solidFill>
                  <a:schemeClr val="tx2"/>
                </a:solidFill>
              </a:rPr>
              <a:t>现场临时用电基础知识</a:t>
            </a:r>
            <a:r>
              <a:rPr lang="en-US" dirty="0" smtClean="0">
                <a:solidFill>
                  <a:schemeClr val="tx2"/>
                </a:solidFill>
              </a:rPr>
              <a:t>-TN-S接零保护系统</a:t>
            </a:r>
            <a:endParaRPr lang="en-US" dirty="0" smtClean="0">
              <a:solidFill>
                <a:schemeClr val="tx2"/>
              </a:solidFill>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descr="C:\Users\Administrator\Desktop\图片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001645" y="981075"/>
            <a:ext cx="5753735" cy="438467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853180" y="5517515"/>
            <a:ext cx="4417695" cy="368300"/>
          </a:xfrm>
          <a:prstGeom prst="rect">
            <a:avLst/>
          </a:prstGeom>
        </p:spPr>
        <p:txBody>
          <a:bodyPr wrap="square">
            <a:spAutoFit/>
          </a:bodyPr>
          <a:p>
            <a:r>
              <a:rPr lang="zh-CN" altLang="en-US" b="1" noProof="1">
                <a:latin typeface="+mj-ea"/>
                <a:ea typeface="+mj-ea"/>
              </a:rPr>
              <a:t>施工用电现场采用</a:t>
            </a:r>
            <a:r>
              <a:rPr lang="en-US" altLang="en-US" b="1" noProof="1" smtClean="0">
                <a:latin typeface="+mj-ea"/>
                <a:ea typeface="+mj-ea"/>
              </a:rPr>
              <a:t>TN-S</a:t>
            </a:r>
            <a:r>
              <a:rPr lang="zh-CN" altLang="en-US" b="1" noProof="1">
                <a:latin typeface="+mj-ea"/>
                <a:ea typeface="+mj-ea"/>
              </a:rPr>
              <a:t>接</a:t>
            </a:r>
            <a:r>
              <a:rPr lang="zh-CN" altLang="en-US" b="1" noProof="1" smtClean="0">
                <a:latin typeface="+mj-ea"/>
                <a:ea typeface="+mj-ea"/>
              </a:rPr>
              <a:t>零保护系统</a:t>
            </a:r>
            <a:endParaRPr lang="zh-CN" altLang="en-US" b="1" dirty="0">
              <a:latin typeface="+mj-ea"/>
              <a:ea typeface="+mj-ea"/>
            </a:endParaRPr>
          </a:p>
        </p:txBody>
      </p:sp>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三、</a:t>
            </a:r>
            <a:r>
              <a:rPr dirty="0" smtClean="0">
                <a:solidFill>
                  <a:schemeClr val="tx2"/>
                </a:solidFill>
                <a:sym typeface="+mn-ea"/>
              </a:rPr>
              <a:t>现场临时用电基础知识</a:t>
            </a:r>
            <a:r>
              <a:rPr lang="en-US" dirty="0" smtClean="0">
                <a:solidFill>
                  <a:schemeClr val="tx2"/>
                </a:solidFill>
                <a:sym typeface="+mn-ea"/>
              </a:rPr>
              <a:t>-</a:t>
            </a:r>
            <a:r>
              <a:rPr lang="zh-CN" altLang="en-US" dirty="0" smtClean="0">
                <a:solidFill>
                  <a:schemeClr val="tx2"/>
                </a:solidFill>
                <a:sym typeface="+mn-ea"/>
              </a:rPr>
              <a:t>三级配电方式</a:t>
            </a:r>
            <a:endParaRPr lang="zh-CN" altLang="en-US" dirty="0" smtClean="0">
              <a:solidFill>
                <a:schemeClr val="tx2"/>
              </a:solidFill>
              <a:sym typeface="+mn-ea"/>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pic>
        <p:nvPicPr>
          <p:cNvPr id="6"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1849755" y="1341120"/>
            <a:ext cx="8214360" cy="3910330"/>
          </a:xfrm>
          <a:prstGeom prst="rect">
            <a:avLst/>
          </a:prstGeom>
        </p:spPr>
      </p:pic>
      <p:sp>
        <p:nvSpPr>
          <p:cNvPr id="8" name="TextBox 1"/>
          <p:cNvSpPr txBox="1"/>
          <p:nvPr/>
        </p:nvSpPr>
        <p:spPr>
          <a:xfrm>
            <a:off x="4064635" y="909320"/>
            <a:ext cx="3784600" cy="368300"/>
          </a:xfrm>
          <a:prstGeom prst="rect">
            <a:avLst/>
          </a:prstGeom>
          <a:noFill/>
        </p:spPr>
        <p:txBody>
          <a:bodyPr wrap="square" rtlCol="0">
            <a:spAutoFit/>
          </a:bodyPr>
          <a:p>
            <a:r>
              <a:rPr lang="zh-CN" altLang="en-US" sz="1800" dirty="0" smtClean="0">
                <a:solidFill>
                  <a:schemeClr val="tx2"/>
                </a:solidFill>
                <a:latin typeface="+mj-ea"/>
                <a:ea typeface="+mj-ea"/>
              </a:rPr>
              <a:t>施工临时用电执行三级配电方式</a:t>
            </a:r>
            <a:endParaRPr lang="zh-CN" altLang="en-US" sz="1800" dirty="0" smtClean="0">
              <a:solidFill>
                <a:schemeClr val="tx2"/>
              </a:solidFill>
              <a:latin typeface="+mj-ea"/>
              <a:ea typeface="+mj-ea"/>
            </a:endParaRPr>
          </a:p>
        </p:txBody>
      </p:sp>
      <p:sp>
        <p:nvSpPr>
          <p:cNvPr id="9" name="TextBox 3"/>
          <p:cNvSpPr txBox="1"/>
          <p:nvPr/>
        </p:nvSpPr>
        <p:spPr>
          <a:xfrm>
            <a:off x="3128645" y="5301615"/>
            <a:ext cx="5867400" cy="645160"/>
          </a:xfrm>
          <a:prstGeom prst="rect">
            <a:avLst/>
          </a:prstGeom>
          <a:noFill/>
        </p:spPr>
        <p:txBody>
          <a:bodyPr wrap="square" rtlCol="0">
            <a:spAutoFit/>
          </a:bodyPr>
          <a:p>
            <a:pPr algn="l"/>
            <a:r>
              <a:rPr lang="zh-CN" altLang="en-US" dirty="0" smtClean="0">
                <a:solidFill>
                  <a:schemeClr val="tx2"/>
                </a:solidFill>
                <a:latin typeface="+mn-ea"/>
                <a:ea typeface="+mn-ea"/>
              </a:rPr>
              <a:t>注：</a:t>
            </a:r>
            <a:r>
              <a:rPr lang="en-US" altLang="zh-CN" dirty="0" smtClean="0">
                <a:solidFill>
                  <a:schemeClr val="tx2"/>
                </a:solidFill>
                <a:latin typeface="+mn-ea"/>
                <a:ea typeface="+mn-ea"/>
              </a:rPr>
              <a:t>1</a:t>
            </a:r>
            <a:r>
              <a:rPr lang="zh-CN" altLang="en-US" dirty="0" smtClean="0">
                <a:solidFill>
                  <a:schemeClr val="tx2"/>
                </a:solidFill>
                <a:latin typeface="+mn-ea"/>
                <a:ea typeface="+mn-ea"/>
              </a:rPr>
              <a:t>、分配电箱和开关箱距离不得超过</a:t>
            </a:r>
            <a:r>
              <a:rPr lang="en-US" altLang="zh-CN" dirty="0" smtClean="0">
                <a:solidFill>
                  <a:schemeClr val="tx2"/>
                </a:solidFill>
                <a:latin typeface="+mn-ea"/>
                <a:ea typeface="+mn-ea"/>
              </a:rPr>
              <a:t>30m</a:t>
            </a:r>
            <a:r>
              <a:rPr lang="zh-CN" altLang="en-US" dirty="0" smtClean="0">
                <a:solidFill>
                  <a:schemeClr val="tx2"/>
                </a:solidFill>
                <a:latin typeface="+mn-ea"/>
                <a:ea typeface="+mn-ea"/>
              </a:rPr>
              <a:t>；</a:t>
            </a:r>
            <a:endParaRPr lang="en-US" altLang="zh-CN" dirty="0" smtClean="0">
              <a:solidFill>
                <a:schemeClr val="tx2"/>
              </a:solidFill>
              <a:latin typeface="+mn-ea"/>
              <a:ea typeface="+mn-ea"/>
            </a:endParaRPr>
          </a:p>
          <a:p>
            <a:pPr algn="l"/>
            <a:r>
              <a:rPr lang="en-US" altLang="zh-CN" dirty="0" smtClean="0">
                <a:solidFill>
                  <a:schemeClr val="tx2"/>
                </a:solidFill>
                <a:latin typeface="+mn-ea"/>
                <a:ea typeface="+mn-ea"/>
              </a:rPr>
              <a:t>    2</a:t>
            </a:r>
            <a:r>
              <a:rPr lang="zh-CN" altLang="en-US" dirty="0" smtClean="0">
                <a:solidFill>
                  <a:schemeClr val="tx2"/>
                </a:solidFill>
                <a:latin typeface="+mn-ea"/>
                <a:ea typeface="+mn-ea"/>
              </a:rPr>
              <a:t>、开关箱和用电设备距离不得超过</a:t>
            </a:r>
            <a:r>
              <a:rPr lang="en-US" altLang="zh-CN" dirty="0" smtClean="0">
                <a:solidFill>
                  <a:schemeClr val="tx2"/>
                </a:solidFill>
                <a:latin typeface="+mn-ea"/>
                <a:ea typeface="+mn-ea"/>
              </a:rPr>
              <a:t>3m</a:t>
            </a:r>
            <a:r>
              <a:rPr lang="zh-CN" altLang="en-US" dirty="0" smtClean="0">
                <a:solidFill>
                  <a:schemeClr val="tx2"/>
                </a:solidFill>
                <a:latin typeface="+mn-ea"/>
                <a:ea typeface="+mn-ea"/>
              </a:rPr>
              <a:t>。</a:t>
            </a:r>
            <a:endParaRPr lang="zh-CN" altLang="en-US" dirty="0" smtClean="0">
              <a:solidFill>
                <a:schemeClr val="tx2"/>
              </a:solidFill>
              <a:latin typeface="+mn-ea"/>
              <a:ea typeface="+mn-ea"/>
            </a:endParaRPr>
          </a:p>
        </p:txBody>
      </p:sp>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三、</a:t>
            </a:r>
            <a:r>
              <a:rPr dirty="0" smtClean="0">
                <a:solidFill>
                  <a:schemeClr val="tx2"/>
                </a:solidFill>
                <a:sym typeface="+mn-ea"/>
              </a:rPr>
              <a:t>现场临时用电基础知识</a:t>
            </a:r>
            <a:r>
              <a:rPr lang="en-US" dirty="0" smtClean="0">
                <a:solidFill>
                  <a:schemeClr val="tx2"/>
                </a:solidFill>
                <a:sym typeface="+mn-ea"/>
              </a:rPr>
              <a:t>-</a:t>
            </a:r>
            <a:r>
              <a:rPr lang="zh-CN" altLang="en-US" dirty="0" smtClean="0">
                <a:solidFill>
                  <a:schemeClr val="tx2"/>
                </a:solidFill>
                <a:sym typeface="+mn-ea"/>
              </a:rPr>
              <a:t>两级漏电保护</a:t>
            </a:r>
            <a:endParaRPr lang="zh-CN" altLang="en-US" dirty="0" smtClean="0">
              <a:solidFill>
                <a:schemeClr val="tx2"/>
              </a:solidFill>
              <a:sym typeface="+mn-ea"/>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417955" y="2205355"/>
            <a:ext cx="9107805" cy="2306955"/>
          </a:xfrm>
          <a:prstGeom prst="rect">
            <a:avLst/>
          </a:prstGeom>
        </p:spPr>
        <p:txBody>
          <a:bodyPr wrap="square">
            <a:spAutoFit/>
          </a:bodyPr>
          <a:p>
            <a:pPr algn="l">
              <a:lnSpc>
                <a:spcPct val="200000"/>
              </a:lnSpc>
            </a:pPr>
            <a:r>
              <a:rPr lang="en-US" altLang="zh-CN" dirty="0" smtClean="0">
                <a:solidFill>
                  <a:schemeClr val="tx2"/>
                </a:solidFill>
                <a:latin typeface="+mn-ea"/>
                <a:ea typeface="+mn-ea"/>
              </a:rPr>
              <a:t>       1</a:t>
            </a:r>
            <a:r>
              <a:rPr lang="zh-CN" altLang="en-US" dirty="0" smtClean="0">
                <a:solidFill>
                  <a:schemeClr val="tx2"/>
                </a:solidFill>
                <a:latin typeface="+mn-ea"/>
                <a:ea typeface="+mn-ea"/>
              </a:rPr>
              <a:t>、开关</a:t>
            </a:r>
            <a:r>
              <a:rPr lang="zh-CN" altLang="en-US" dirty="0">
                <a:solidFill>
                  <a:schemeClr val="tx2"/>
                </a:solidFill>
                <a:latin typeface="+mn-ea"/>
                <a:ea typeface="+mn-ea"/>
              </a:rPr>
              <a:t>箱中漏电保护器的额定漏电动作电流≤</a:t>
            </a:r>
            <a:r>
              <a:rPr lang="en-US" altLang="zh-CN" dirty="0">
                <a:solidFill>
                  <a:schemeClr val="tx2"/>
                </a:solidFill>
                <a:latin typeface="+mn-ea"/>
                <a:ea typeface="+mn-ea"/>
              </a:rPr>
              <a:t>30mA,</a:t>
            </a:r>
            <a:r>
              <a:rPr lang="zh-CN" altLang="en-US" dirty="0">
                <a:solidFill>
                  <a:schemeClr val="tx2"/>
                </a:solidFill>
                <a:latin typeface="+mn-ea"/>
                <a:ea typeface="+mn-ea"/>
              </a:rPr>
              <a:t>额定漏电动作时间≤</a:t>
            </a:r>
            <a:r>
              <a:rPr lang="en-US" altLang="zh-CN" dirty="0">
                <a:solidFill>
                  <a:schemeClr val="tx2"/>
                </a:solidFill>
                <a:latin typeface="+mn-ea"/>
                <a:ea typeface="+mn-ea"/>
              </a:rPr>
              <a:t>0.1s</a:t>
            </a:r>
            <a:r>
              <a:rPr lang="zh-CN" altLang="en-US" dirty="0">
                <a:solidFill>
                  <a:schemeClr val="tx2"/>
                </a:solidFill>
                <a:latin typeface="+mn-ea"/>
                <a:ea typeface="+mn-ea"/>
              </a:rPr>
              <a:t>，使用于特殊场所的漏电保护器额定漏电动作电流≤</a:t>
            </a:r>
            <a:r>
              <a:rPr lang="en-US" altLang="zh-CN" dirty="0">
                <a:solidFill>
                  <a:schemeClr val="tx2"/>
                </a:solidFill>
                <a:latin typeface="+mn-ea"/>
                <a:ea typeface="+mn-ea"/>
              </a:rPr>
              <a:t>15mA,</a:t>
            </a:r>
            <a:r>
              <a:rPr lang="zh-CN" altLang="en-US" dirty="0">
                <a:solidFill>
                  <a:schemeClr val="tx2"/>
                </a:solidFill>
                <a:latin typeface="+mn-ea"/>
                <a:ea typeface="+mn-ea"/>
              </a:rPr>
              <a:t>额定漏电动作时间≤</a:t>
            </a:r>
            <a:r>
              <a:rPr lang="en-US" altLang="zh-CN" dirty="0" smtClean="0">
                <a:solidFill>
                  <a:schemeClr val="tx2"/>
                </a:solidFill>
                <a:latin typeface="+mn-ea"/>
                <a:ea typeface="+mn-ea"/>
              </a:rPr>
              <a:t>0.1s</a:t>
            </a:r>
            <a:r>
              <a:rPr lang="zh-CN" altLang="en-US" dirty="0" smtClean="0">
                <a:solidFill>
                  <a:schemeClr val="tx2"/>
                </a:solidFill>
                <a:latin typeface="+mn-ea"/>
                <a:ea typeface="+mn-ea"/>
              </a:rPr>
              <a:t>。</a:t>
            </a:r>
            <a:endParaRPr lang="zh-CN" altLang="en-US" dirty="0" smtClean="0">
              <a:solidFill>
                <a:schemeClr val="tx2"/>
              </a:solidFill>
              <a:latin typeface="+mn-ea"/>
              <a:ea typeface="+mn-ea"/>
            </a:endParaRPr>
          </a:p>
          <a:p>
            <a:pPr algn="l">
              <a:lnSpc>
                <a:spcPct val="200000"/>
              </a:lnSpc>
            </a:pPr>
            <a:r>
              <a:rPr lang="en-US" altLang="zh-CN" dirty="0" smtClean="0">
                <a:solidFill>
                  <a:schemeClr val="tx2"/>
                </a:solidFill>
                <a:latin typeface="+mn-ea"/>
                <a:ea typeface="+mn-ea"/>
              </a:rPr>
              <a:t>       2</a:t>
            </a:r>
            <a:r>
              <a:rPr lang="zh-CN" altLang="en-US" dirty="0" smtClean="0">
                <a:solidFill>
                  <a:schemeClr val="tx2"/>
                </a:solidFill>
                <a:latin typeface="+mn-ea"/>
                <a:ea typeface="+mn-ea"/>
              </a:rPr>
              <a:t>、总配电箱中漏电保护器的额定漏电动作电流应大于</a:t>
            </a:r>
            <a:r>
              <a:rPr lang="en-US" altLang="zh-CN" dirty="0" smtClean="0">
                <a:solidFill>
                  <a:schemeClr val="tx2"/>
                </a:solidFill>
                <a:latin typeface="+mn-ea"/>
                <a:ea typeface="+mn-ea"/>
              </a:rPr>
              <a:t>30mA,</a:t>
            </a:r>
            <a:r>
              <a:rPr lang="zh-CN" altLang="en-US" dirty="0" smtClean="0">
                <a:solidFill>
                  <a:schemeClr val="tx2"/>
                </a:solidFill>
                <a:latin typeface="+mn-ea"/>
                <a:ea typeface="+mn-ea"/>
              </a:rPr>
              <a:t>额定漏电动作时间应大于</a:t>
            </a:r>
            <a:r>
              <a:rPr lang="en-US" altLang="zh-CN" dirty="0" smtClean="0">
                <a:solidFill>
                  <a:schemeClr val="tx2"/>
                </a:solidFill>
                <a:latin typeface="+mn-ea"/>
                <a:ea typeface="+mn-ea"/>
              </a:rPr>
              <a:t>0.1s</a:t>
            </a:r>
            <a:r>
              <a:rPr lang="zh-CN" altLang="en-US" dirty="0" smtClean="0">
                <a:solidFill>
                  <a:schemeClr val="tx2"/>
                </a:solidFill>
                <a:latin typeface="+mn-ea"/>
                <a:ea typeface="+mn-ea"/>
              </a:rPr>
              <a:t>，但其额定漏电动作电流与额定漏电动作时间的乘积不应大于</a:t>
            </a:r>
            <a:r>
              <a:rPr lang="en-US" altLang="zh-CN" dirty="0" smtClean="0">
                <a:solidFill>
                  <a:schemeClr val="tx2"/>
                </a:solidFill>
                <a:latin typeface="+mn-ea"/>
                <a:ea typeface="+mn-ea"/>
              </a:rPr>
              <a:t>30mA.s</a:t>
            </a:r>
            <a:r>
              <a:rPr lang="zh-CN" altLang="en-US" dirty="0" smtClean="0">
                <a:solidFill>
                  <a:schemeClr val="tx2"/>
                </a:solidFill>
                <a:latin typeface="+mn-ea"/>
                <a:ea typeface="+mn-ea"/>
              </a:rPr>
              <a:t>。</a:t>
            </a:r>
            <a:endParaRPr lang="zh-CN" altLang="en-US" dirty="0" smtClean="0">
              <a:solidFill>
                <a:schemeClr val="tx2"/>
              </a:solidFill>
              <a:latin typeface="+mn-ea"/>
              <a:ea typeface="+mn-ea"/>
            </a:endParaRPr>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三、</a:t>
            </a:r>
            <a:r>
              <a:rPr dirty="0" smtClean="0">
                <a:solidFill>
                  <a:schemeClr val="tx2"/>
                </a:solidFill>
                <a:sym typeface="+mn-ea"/>
              </a:rPr>
              <a:t>现场临时用电基础知识</a:t>
            </a:r>
            <a:r>
              <a:rPr lang="en-US" dirty="0" smtClean="0">
                <a:solidFill>
                  <a:schemeClr val="tx2"/>
                </a:solidFill>
                <a:sym typeface="+mn-ea"/>
              </a:rPr>
              <a:t>-</a:t>
            </a:r>
            <a:r>
              <a:rPr lang="zh-CN" altLang="en-US" dirty="0" smtClean="0">
                <a:solidFill>
                  <a:schemeClr val="tx2"/>
                </a:solidFill>
                <a:sym typeface="+mn-ea"/>
              </a:rPr>
              <a:t>配电箱要求</a:t>
            </a:r>
            <a:endParaRPr lang="zh-CN" altLang="en-US" dirty="0" smtClean="0">
              <a:solidFill>
                <a:schemeClr val="tx2"/>
              </a:solidFill>
              <a:sym typeface="+mn-ea"/>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273810" y="1412875"/>
            <a:ext cx="9578975" cy="4246245"/>
          </a:xfrm>
          <a:prstGeom prst="rect">
            <a:avLst/>
          </a:prstGeom>
        </p:spPr>
        <p:txBody>
          <a:bodyPr wrap="square">
            <a:spAutoFit/>
          </a:bodyPr>
          <a:p>
            <a:pPr algn="l" fontAlgn="auto">
              <a:lnSpc>
                <a:spcPct val="150000"/>
              </a:lnSpc>
              <a:buFont typeface="Wingdings" panose="05000000000000000000" pitchFamily="2" charset="2"/>
              <a:buNone/>
              <a:defRPr/>
            </a:pPr>
            <a:r>
              <a:rPr lang="en-US" altLang="zh-CN" b="1"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    1</a:t>
            </a:r>
            <a:r>
              <a:rPr lang="zh-CN" altLang="en-US" b="1"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、总</a:t>
            </a:r>
            <a:r>
              <a:rPr lang="zh-CN" altLang="en-US" b="1" noProof="1">
                <a:solidFill>
                  <a:schemeClr val="tx2"/>
                </a:solidFill>
                <a:latin typeface="宋体" panose="02010600030101010101" pitchFamily="2" charset="-122"/>
                <a:ea typeface="宋体" panose="02010600030101010101" pitchFamily="2" charset="-122"/>
                <a:sym typeface="宋体" panose="02010600030101010101" pitchFamily="2" charset="-122"/>
              </a:rPr>
              <a:t>配电箱要求</a:t>
            </a:r>
            <a:endParaRPr lang="zh-CN" altLang="en-US" b="1" noProof="1">
              <a:solidFill>
                <a:schemeClr val="tx2"/>
              </a:solidFill>
              <a:latin typeface="宋体" panose="02010600030101010101" pitchFamily="2" charset="-122"/>
              <a:ea typeface="宋体" panose="02010600030101010101" pitchFamily="2" charset="-122"/>
              <a:sym typeface="宋体" panose="02010600030101010101" pitchFamily="2" charset="-122"/>
            </a:endParaRPr>
          </a:p>
          <a:p>
            <a:pPr algn="l" fontAlgn="auto">
              <a:lnSpc>
                <a:spcPct val="150000"/>
              </a:lnSpc>
              <a:defRPr/>
            </a:pP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    （</a:t>
            </a:r>
            <a:r>
              <a:rPr lang="en-US" altLang="zh-CN"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1</a:t>
            </a: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）应</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装设总隔离开关和分路隔离开关，总断路器和分路</a:t>
            </a: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断路器及</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漏电保护器。</a:t>
            </a:r>
            <a:endParaRPr lang="zh-CN" altLang="en-US" noProof="1">
              <a:solidFill>
                <a:schemeClr val="tx2"/>
              </a:solidFill>
              <a:latin typeface="宋体" panose="02010600030101010101" pitchFamily="2" charset="-122"/>
              <a:ea typeface="宋体" panose="02010600030101010101" pitchFamily="2" charset="-122"/>
            </a:endParaRPr>
          </a:p>
          <a:p>
            <a:pPr algn="l" fontAlgn="auto">
              <a:lnSpc>
                <a:spcPct val="150000"/>
              </a:lnSpc>
              <a:defRPr/>
            </a:pP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    （</a:t>
            </a:r>
            <a:r>
              <a:rPr lang="en-US" altLang="zh-CN"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2</a:t>
            </a: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）应</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装设电压表、电流表、电度表等仪器。</a:t>
            </a:r>
            <a:endParaRPr lang="zh-CN" altLang="en-US" noProof="1">
              <a:solidFill>
                <a:schemeClr val="tx2"/>
              </a:solidFill>
              <a:latin typeface="宋体" panose="02010600030101010101" pitchFamily="2" charset="-122"/>
              <a:ea typeface="宋体" panose="02010600030101010101" pitchFamily="2" charset="-122"/>
            </a:endParaRPr>
          </a:p>
          <a:p>
            <a:pPr algn="l" fontAlgn="auto">
              <a:lnSpc>
                <a:spcPct val="150000"/>
              </a:lnSpc>
              <a:buFont typeface="Wingdings" panose="05000000000000000000" pitchFamily="2" charset="2"/>
              <a:buNone/>
              <a:defRPr/>
            </a:pPr>
            <a:r>
              <a:rPr lang="en-US" altLang="zh-CN" b="1"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    2</a:t>
            </a:r>
            <a:r>
              <a:rPr lang="zh-CN" altLang="en-US" b="1"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、配电</a:t>
            </a:r>
            <a:r>
              <a:rPr lang="zh-CN" altLang="en-US" b="1" noProof="1">
                <a:solidFill>
                  <a:schemeClr val="tx2"/>
                </a:solidFill>
                <a:latin typeface="宋体" panose="02010600030101010101" pitchFamily="2" charset="-122"/>
                <a:ea typeface="宋体" panose="02010600030101010101" pitchFamily="2" charset="-122"/>
                <a:sym typeface="宋体" panose="02010600030101010101" pitchFamily="2" charset="-122"/>
              </a:rPr>
              <a:t>箱的材质和安置要求</a:t>
            </a:r>
            <a:endParaRPr lang="zh-CN" altLang="en-US" b="1" noProof="1">
              <a:solidFill>
                <a:schemeClr val="tx2"/>
              </a:solidFill>
              <a:latin typeface="宋体" panose="02010600030101010101" pitchFamily="2" charset="-122"/>
              <a:ea typeface="宋体" panose="02010600030101010101" pitchFamily="2" charset="-122"/>
            </a:endParaRPr>
          </a:p>
          <a:p>
            <a:pPr algn="l" fontAlgn="auto">
              <a:lnSpc>
                <a:spcPct val="150000"/>
              </a:lnSpc>
              <a:defRPr/>
            </a:pP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    （</a:t>
            </a:r>
            <a:r>
              <a:rPr lang="en-US" altLang="zh-CN"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1</a:t>
            </a: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）配电</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箱、开关箱采用铁板制作，铁板的厚度不小于1.2mm。</a:t>
            </a:r>
            <a:endParaRPr lang="zh-CN" altLang="en-US" noProof="1">
              <a:solidFill>
                <a:schemeClr val="tx2"/>
              </a:solidFill>
              <a:latin typeface="宋体" panose="02010600030101010101" pitchFamily="2" charset="-122"/>
              <a:ea typeface="宋体" panose="02010600030101010101" pitchFamily="2" charset="-122"/>
            </a:endParaRPr>
          </a:p>
          <a:p>
            <a:pPr algn="l" fontAlgn="auto">
              <a:lnSpc>
                <a:spcPct val="150000"/>
              </a:lnSpc>
              <a:defRPr/>
            </a:pP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    （</a:t>
            </a:r>
            <a:r>
              <a:rPr lang="en-US" altLang="zh-CN"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2</a:t>
            </a: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）固定式</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配电箱、开关箱的下底与地面的垂直应大于1.3m，小于1.5m；</a:t>
            </a: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移动式配电</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箱、开关箱的下底与地面的垂直距离宜大于0.6m、小于1.5m。</a:t>
            </a:r>
            <a:endParaRPr lang="zh-CN" altLang="en-US" noProof="1">
              <a:solidFill>
                <a:schemeClr val="tx2"/>
              </a:solidFill>
              <a:latin typeface="宋体" panose="02010600030101010101" pitchFamily="2" charset="-122"/>
              <a:ea typeface="宋体" panose="02010600030101010101" pitchFamily="2" charset="-122"/>
            </a:endParaRPr>
          </a:p>
          <a:p>
            <a:pPr algn="l" fontAlgn="auto">
              <a:lnSpc>
                <a:spcPct val="150000"/>
              </a:lnSpc>
              <a:defRPr/>
            </a:pP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    （</a:t>
            </a:r>
            <a:r>
              <a:rPr lang="en-US" altLang="zh-CN"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3</a:t>
            </a: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）分</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配电箱与开关箱的距离应不超过30m。开关箱与其控制的固定式用电设备的水平距离不超过3m</a:t>
            </a: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a:t>
            </a:r>
            <a:endParaRPr lang="en-US" altLang="zh-CN" noProof="1" smtClean="0">
              <a:solidFill>
                <a:schemeClr val="tx2"/>
              </a:solidFill>
              <a:latin typeface="宋体" panose="02010600030101010101" pitchFamily="2" charset="-122"/>
              <a:ea typeface="宋体" panose="02010600030101010101" pitchFamily="2" charset="-122"/>
              <a:sym typeface="宋体" panose="02010600030101010101" pitchFamily="2" charset="-122"/>
            </a:endParaRPr>
          </a:p>
          <a:p>
            <a:pPr algn="l" fontAlgn="auto">
              <a:lnSpc>
                <a:spcPct val="150000"/>
              </a:lnSpc>
              <a:defRPr/>
            </a:pP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    （</a:t>
            </a:r>
            <a:r>
              <a:rPr lang="en-US" altLang="zh-CN"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4</a:t>
            </a: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）配电</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箱、开关箱有防雨、防尘设施，有</a:t>
            </a: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门锁。</a:t>
            </a:r>
            <a:endPar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三、</a:t>
            </a:r>
            <a:r>
              <a:rPr dirty="0" smtClean="0">
                <a:solidFill>
                  <a:schemeClr val="tx2"/>
                </a:solidFill>
                <a:sym typeface="+mn-ea"/>
              </a:rPr>
              <a:t>现场临时用电基础知识</a:t>
            </a:r>
            <a:r>
              <a:rPr lang="en-US" dirty="0" smtClean="0">
                <a:solidFill>
                  <a:schemeClr val="tx2"/>
                </a:solidFill>
                <a:sym typeface="+mn-ea"/>
              </a:rPr>
              <a:t>-</a:t>
            </a:r>
            <a:r>
              <a:rPr lang="zh-CN" altLang="en-US" dirty="0" smtClean="0">
                <a:solidFill>
                  <a:schemeClr val="tx2"/>
                </a:solidFill>
                <a:sym typeface="+mn-ea"/>
              </a:rPr>
              <a:t>配电箱要求</a:t>
            </a:r>
            <a:endParaRPr lang="zh-CN" altLang="en-US" dirty="0" smtClean="0">
              <a:solidFill>
                <a:schemeClr val="tx2"/>
              </a:solidFill>
              <a:sym typeface="+mn-ea"/>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247775" y="1412875"/>
            <a:ext cx="9701530" cy="4246245"/>
          </a:xfrm>
          <a:prstGeom prst="rect">
            <a:avLst/>
          </a:prstGeom>
        </p:spPr>
        <p:txBody>
          <a:bodyPr wrap="square">
            <a:spAutoFit/>
          </a:bodyPr>
          <a:p>
            <a:pPr algn="l" fontAlgn="auto">
              <a:lnSpc>
                <a:spcPct val="150000"/>
              </a:lnSpc>
              <a:buFont typeface="Wingdings" panose="05000000000000000000" pitchFamily="2" charset="2"/>
              <a:buNone/>
              <a:defRPr/>
            </a:pPr>
            <a:r>
              <a:rPr lang="zh-CN" altLang="en-US" b="1" noProof="1" smtClean="0">
                <a:solidFill>
                  <a:schemeClr val="tx2"/>
                </a:solidFill>
                <a:latin typeface="+mn-ea"/>
                <a:ea typeface="+mn-ea"/>
                <a:sym typeface="+mn-ea"/>
              </a:rPr>
              <a:t>    </a:t>
            </a:r>
            <a:r>
              <a:rPr lang="en-US" altLang="zh-CN" b="1" noProof="1" smtClean="0">
                <a:solidFill>
                  <a:schemeClr val="tx2"/>
                </a:solidFill>
                <a:latin typeface="+mn-ea"/>
                <a:ea typeface="+mn-ea"/>
                <a:sym typeface="+mn-ea"/>
              </a:rPr>
              <a:t>   3</a:t>
            </a:r>
            <a:r>
              <a:rPr lang="zh-CN" altLang="en-US" b="1" noProof="1" smtClean="0">
                <a:solidFill>
                  <a:schemeClr val="tx2"/>
                </a:solidFill>
                <a:latin typeface="+mn-ea"/>
                <a:ea typeface="+mn-ea"/>
                <a:sym typeface="+mn-ea"/>
              </a:rPr>
              <a:t>、配电箱日常管理要求</a:t>
            </a:r>
            <a:endParaRPr lang="en-US" altLang="zh-CN" b="1" noProof="1" smtClean="0">
              <a:solidFill>
                <a:schemeClr val="tx2"/>
              </a:solidFill>
              <a:latin typeface="+mn-ea"/>
              <a:ea typeface="+mn-ea"/>
              <a:sym typeface="+mn-ea"/>
            </a:endParaRPr>
          </a:p>
          <a:p>
            <a:pPr algn="l" fontAlgn="auto">
              <a:lnSpc>
                <a:spcPct val="150000"/>
              </a:lnSpc>
              <a:buFont typeface="Wingdings" panose="05000000000000000000" pitchFamily="2" charset="2"/>
              <a:buNone/>
              <a:defRPr/>
            </a:pPr>
            <a:r>
              <a:rPr lang="zh-CN" altLang="en-US" noProof="1" smtClean="0">
                <a:solidFill>
                  <a:schemeClr val="tx2"/>
                </a:solidFill>
                <a:latin typeface="+mn-ea"/>
                <a:ea typeface="+mn-ea"/>
                <a:sym typeface="+mn-ea"/>
              </a:rPr>
              <a:t>    </a:t>
            </a:r>
            <a:r>
              <a:rPr lang="en-US" altLang="zh-CN" noProof="1" smtClean="0">
                <a:solidFill>
                  <a:schemeClr val="tx2"/>
                </a:solidFill>
                <a:latin typeface="+mn-ea"/>
                <a:ea typeface="+mn-ea"/>
                <a:sym typeface="+mn-ea"/>
              </a:rPr>
              <a:t>   </a:t>
            </a:r>
            <a:r>
              <a:rPr lang="zh-CN" altLang="en-US" noProof="1" smtClean="0">
                <a:solidFill>
                  <a:schemeClr val="tx2"/>
                </a:solidFill>
                <a:latin typeface="+mn-ea"/>
                <a:ea typeface="+mn-ea"/>
                <a:sym typeface="+mn-ea"/>
              </a:rPr>
              <a:t>（</a:t>
            </a:r>
            <a:r>
              <a:rPr lang="en-US" altLang="zh-CN" noProof="1" smtClean="0">
                <a:solidFill>
                  <a:schemeClr val="tx2"/>
                </a:solidFill>
                <a:latin typeface="+mn-ea"/>
                <a:ea typeface="+mn-ea"/>
                <a:sym typeface="+mn-ea"/>
              </a:rPr>
              <a:t>1</a:t>
            </a:r>
            <a:r>
              <a:rPr lang="zh-CN" altLang="en-US" noProof="1" smtClean="0">
                <a:solidFill>
                  <a:schemeClr val="tx2"/>
                </a:solidFill>
                <a:latin typeface="+mn-ea"/>
                <a:ea typeface="+mn-ea"/>
                <a:sym typeface="+mn-ea"/>
              </a:rPr>
              <a:t>）配电</a:t>
            </a:r>
            <a:r>
              <a:rPr lang="zh-CN" altLang="en-US" noProof="1">
                <a:solidFill>
                  <a:schemeClr val="tx2"/>
                </a:solidFill>
                <a:latin typeface="+mn-ea"/>
                <a:ea typeface="+mn-ea"/>
                <a:sym typeface="+mn-ea"/>
              </a:rPr>
              <a:t>箱、开关箱应由名称、用途、分路标记及系统接线图</a:t>
            </a:r>
            <a:endParaRPr lang="zh-CN" altLang="en-US" noProof="1">
              <a:solidFill>
                <a:schemeClr val="tx2"/>
              </a:solidFill>
              <a:latin typeface="+mn-ea"/>
              <a:ea typeface="+mn-ea"/>
              <a:sym typeface="+mn-ea"/>
            </a:endParaRPr>
          </a:p>
          <a:p>
            <a:pPr algn="l" fontAlgn="auto">
              <a:lnSpc>
                <a:spcPct val="150000"/>
              </a:lnSpc>
              <a:buFont typeface="Wingdings" panose="05000000000000000000" pitchFamily="2" charset="2"/>
              <a:buNone/>
              <a:defRPr/>
            </a:pPr>
            <a:r>
              <a:rPr lang="zh-CN" altLang="en-US" noProof="1" smtClean="0">
                <a:solidFill>
                  <a:schemeClr val="tx2"/>
                </a:solidFill>
                <a:latin typeface="+mn-ea"/>
                <a:ea typeface="+mn-ea"/>
                <a:sym typeface="+mn-ea"/>
              </a:rPr>
              <a:t>   </a:t>
            </a:r>
            <a:r>
              <a:rPr lang="en-US" altLang="zh-CN" noProof="1" smtClean="0">
                <a:solidFill>
                  <a:schemeClr val="tx2"/>
                </a:solidFill>
                <a:latin typeface="+mn-ea"/>
                <a:ea typeface="+mn-ea"/>
                <a:sym typeface="+mn-ea"/>
              </a:rPr>
              <a:t>  </a:t>
            </a:r>
            <a:r>
              <a:rPr lang="zh-CN" altLang="en-US" noProof="1" smtClean="0">
                <a:solidFill>
                  <a:schemeClr val="tx2"/>
                </a:solidFill>
                <a:latin typeface="+mn-ea"/>
                <a:ea typeface="+mn-ea"/>
                <a:sym typeface="+mn-ea"/>
              </a:rPr>
              <a:t> </a:t>
            </a:r>
            <a:r>
              <a:rPr lang="en-US" altLang="zh-CN" noProof="1" smtClean="0">
                <a:solidFill>
                  <a:schemeClr val="tx2"/>
                </a:solidFill>
                <a:latin typeface="+mn-ea"/>
                <a:ea typeface="+mn-ea"/>
                <a:sym typeface="+mn-ea"/>
              </a:rPr>
              <a:t> </a:t>
            </a:r>
            <a:r>
              <a:rPr lang="zh-CN" altLang="en-US" noProof="1" smtClean="0">
                <a:solidFill>
                  <a:schemeClr val="tx2"/>
                </a:solidFill>
                <a:latin typeface="+mn-ea"/>
                <a:ea typeface="+mn-ea"/>
                <a:sym typeface="+mn-ea"/>
              </a:rPr>
              <a:t>（</a:t>
            </a:r>
            <a:r>
              <a:rPr lang="en-US" altLang="zh-CN" noProof="1" smtClean="0">
                <a:solidFill>
                  <a:schemeClr val="tx2"/>
                </a:solidFill>
                <a:latin typeface="+mn-ea"/>
                <a:ea typeface="+mn-ea"/>
                <a:sym typeface="+mn-ea"/>
              </a:rPr>
              <a:t>2</a:t>
            </a:r>
            <a:r>
              <a:rPr lang="zh-CN" altLang="en-US" noProof="1" smtClean="0">
                <a:solidFill>
                  <a:schemeClr val="tx2"/>
                </a:solidFill>
                <a:latin typeface="+mn-ea"/>
                <a:ea typeface="+mn-ea"/>
                <a:sym typeface="+mn-ea"/>
              </a:rPr>
              <a:t>）配电</a:t>
            </a:r>
            <a:r>
              <a:rPr lang="zh-CN" altLang="en-US" noProof="1">
                <a:solidFill>
                  <a:schemeClr val="tx2"/>
                </a:solidFill>
                <a:latin typeface="+mn-ea"/>
                <a:ea typeface="+mn-ea"/>
                <a:sym typeface="+mn-ea"/>
              </a:rPr>
              <a:t>箱、开关箱箱</a:t>
            </a:r>
            <a:r>
              <a:rPr lang="zh-CN" altLang="en-US" noProof="1" smtClean="0">
                <a:solidFill>
                  <a:schemeClr val="tx2"/>
                </a:solidFill>
                <a:latin typeface="+mn-ea"/>
                <a:ea typeface="+mn-ea"/>
                <a:sym typeface="+mn-ea"/>
              </a:rPr>
              <a:t>门应设置两层，第二层应配锁</a:t>
            </a:r>
            <a:r>
              <a:rPr lang="zh-CN" altLang="en-US" noProof="1">
                <a:solidFill>
                  <a:schemeClr val="tx2"/>
                </a:solidFill>
                <a:latin typeface="+mn-ea"/>
                <a:ea typeface="+mn-ea"/>
                <a:sym typeface="+mn-ea"/>
              </a:rPr>
              <a:t>，</a:t>
            </a:r>
            <a:r>
              <a:rPr lang="zh-CN" altLang="en-US" noProof="1" smtClean="0">
                <a:solidFill>
                  <a:schemeClr val="tx2"/>
                </a:solidFill>
                <a:latin typeface="+mn-ea"/>
                <a:ea typeface="+mn-ea"/>
                <a:sym typeface="+mn-ea"/>
              </a:rPr>
              <a:t>并由</a:t>
            </a:r>
            <a:r>
              <a:rPr lang="zh-CN" altLang="en-US" noProof="1">
                <a:solidFill>
                  <a:schemeClr val="tx2"/>
                </a:solidFill>
                <a:latin typeface="+mn-ea"/>
                <a:ea typeface="+mn-ea"/>
                <a:sym typeface="+mn-ea"/>
              </a:rPr>
              <a:t>持</a:t>
            </a:r>
            <a:r>
              <a:rPr lang="zh-CN" altLang="en-US" noProof="1" smtClean="0">
                <a:solidFill>
                  <a:schemeClr val="tx2"/>
                </a:solidFill>
                <a:latin typeface="+mn-ea"/>
                <a:ea typeface="+mn-ea"/>
                <a:sym typeface="+mn-ea"/>
              </a:rPr>
              <a:t>证专职电工负责</a:t>
            </a:r>
            <a:r>
              <a:rPr lang="zh-CN" altLang="en-US" noProof="1">
                <a:solidFill>
                  <a:schemeClr val="tx2"/>
                </a:solidFill>
                <a:latin typeface="+mn-ea"/>
                <a:ea typeface="+mn-ea"/>
                <a:sym typeface="+mn-ea"/>
              </a:rPr>
              <a:t>。</a:t>
            </a:r>
            <a:endParaRPr lang="zh-CN" altLang="en-US" noProof="1">
              <a:solidFill>
                <a:schemeClr val="tx2"/>
              </a:solidFill>
              <a:latin typeface="+mn-ea"/>
              <a:ea typeface="+mn-ea"/>
              <a:sym typeface="+mn-ea"/>
            </a:endParaRPr>
          </a:p>
          <a:p>
            <a:pPr algn="l" fontAlgn="auto">
              <a:lnSpc>
                <a:spcPct val="150000"/>
              </a:lnSpc>
              <a:buFont typeface="Wingdings" panose="05000000000000000000" pitchFamily="2" charset="2"/>
              <a:buNone/>
              <a:defRPr/>
            </a:pPr>
            <a:r>
              <a:rPr lang="zh-CN" altLang="en-US" noProof="1" smtClean="0">
                <a:solidFill>
                  <a:schemeClr val="tx2"/>
                </a:solidFill>
                <a:latin typeface="+mn-ea"/>
                <a:ea typeface="+mn-ea"/>
                <a:sym typeface="+mn-ea"/>
              </a:rPr>
              <a:t>    </a:t>
            </a:r>
            <a:r>
              <a:rPr lang="en-US" altLang="zh-CN" noProof="1" smtClean="0">
                <a:solidFill>
                  <a:schemeClr val="tx2"/>
                </a:solidFill>
                <a:latin typeface="+mn-ea"/>
                <a:ea typeface="+mn-ea"/>
                <a:sym typeface="+mn-ea"/>
              </a:rPr>
              <a:t>   </a:t>
            </a:r>
            <a:r>
              <a:rPr lang="zh-CN" altLang="en-US" noProof="1" smtClean="0">
                <a:solidFill>
                  <a:schemeClr val="tx2"/>
                </a:solidFill>
                <a:latin typeface="+mn-ea"/>
                <a:ea typeface="+mn-ea"/>
                <a:sym typeface="+mn-ea"/>
              </a:rPr>
              <a:t>（</a:t>
            </a:r>
            <a:r>
              <a:rPr lang="en-US" altLang="zh-CN" noProof="1" smtClean="0">
                <a:solidFill>
                  <a:schemeClr val="tx2"/>
                </a:solidFill>
                <a:latin typeface="+mn-ea"/>
                <a:ea typeface="+mn-ea"/>
                <a:sym typeface="+mn-ea"/>
              </a:rPr>
              <a:t>3</a:t>
            </a:r>
            <a:r>
              <a:rPr lang="zh-CN" altLang="en-US" noProof="1" smtClean="0">
                <a:solidFill>
                  <a:schemeClr val="tx2"/>
                </a:solidFill>
                <a:latin typeface="+mn-ea"/>
                <a:ea typeface="+mn-ea"/>
                <a:sym typeface="+mn-ea"/>
              </a:rPr>
              <a:t>）配电</a:t>
            </a:r>
            <a:r>
              <a:rPr lang="zh-CN" altLang="en-US" noProof="1">
                <a:solidFill>
                  <a:schemeClr val="tx2"/>
                </a:solidFill>
                <a:latin typeface="+mn-ea"/>
                <a:ea typeface="+mn-ea"/>
                <a:sym typeface="+mn-ea"/>
              </a:rPr>
              <a:t>箱、开关箱应定期检查、维修，</a:t>
            </a:r>
            <a:r>
              <a:rPr lang="zh-CN" altLang="en-US" noProof="1" smtClean="0">
                <a:solidFill>
                  <a:schemeClr val="tx2"/>
                </a:solidFill>
                <a:latin typeface="+mn-ea"/>
                <a:ea typeface="+mn-ea"/>
                <a:sym typeface="+mn-ea"/>
              </a:rPr>
              <a:t>检查，维修</a:t>
            </a:r>
            <a:r>
              <a:rPr lang="zh-CN" altLang="en-US" noProof="1">
                <a:solidFill>
                  <a:schemeClr val="tx2"/>
                </a:solidFill>
                <a:latin typeface="+mn-ea"/>
                <a:ea typeface="+mn-ea"/>
                <a:sym typeface="+mn-ea"/>
              </a:rPr>
              <a:t>人员必须</a:t>
            </a:r>
            <a:r>
              <a:rPr lang="zh-CN" altLang="en-US" noProof="1" smtClean="0">
                <a:solidFill>
                  <a:schemeClr val="tx2"/>
                </a:solidFill>
                <a:latin typeface="+mn-ea"/>
                <a:ea typeface="+mn-ea"/>
                <a:sym typeface="+mn-ea"/>
              </a:rPr>
              <a:t>是持证的专业</a:t>
            </a:r>
            <a:r>
              <a:rPr lang="zh-CN" altLang="en-US" noProof="1">
                <a:solidFill>
                  <a:schemeClr val="tx2"/>
                </a:solidFill>
                <a:latin typeface="+mn-ea"/>
                <a:ea typeface="+mn-ea"/>
                <a:sym typeface="+mn-ea"/>
              </a:rPr>
              <a:t>电工，并应做检查、维修工作记录。</a:t>
            </a:r>
            <a:endParaRPr lang="zh-CN" altLang="en-US" noProof="1">
              <a:solidFill>
                <a:schemeClr val="tx2"/>
              </a:solidFill>
              <a:latin typeface="+mn-ea"/>
              <a:ea typeface="+mn-ea"/>
              <a:sym typeface="+mn-ea"/>
            </a:endParaRPr>
          </a:p>
          <a:p>
            <a:pPr algn="l" fontAlgn="auto">
              <a:lnSpc>
                <a:spcPct val="150000"/>
              </a:lnSpc>
              <a:buFont typeface="Wingdings" panose="05000000000000000000" pitchFamily="2" charset="2"/>
              <a:buNone/>
              <a:defRPr/>
            </a:pPr>
            <a:r>
              <a:rPr lang="zh-CN" altLang="en-US" noProof="1" smtClean="0">
                <a:solidFill>
                  <a:schemeClr val="tx2"/>
                </a:solidFill>
                <a:latin typeface="+mn-ea"/>
                <a:ea typeface="+mn-ea"/>
                <a:sym typeface="+mn-ea"/>
              </a:rPr>
              <a:t>    </a:t>
            </a:r>
            <a:r>
              <a:rPr lang="en-US" altLang="zh-CN" noProof="1" smtClean="0">
                <a:solidFill>
                  <a:schemeClr val="tx2"/>
                </a:solidFill>
                <a:latin typeface="+mn-ea"/>
                <a:ea typeface="+mn-ea"/>
                <a:sym typeface="+mn-ea"/>
              </a:rPr>
              <a:t>   </a:t>
            </a:r>
            <a:r>
              <a:rPr lang="zh-CN" altLang="en-US" noProof="1" smtClean="0">
                <a:solidFill>
                  <a:schemeClr val="tx2"/>
                </a:solidFill>
                <a:latin typeface="+mn-ea"/>
                <a:ea typeface="+mn-ea"/>
                <a:sym typeface="+mn-ea"/>
              </a:rPr>
              <a:t>（</a:t>
            </a:r>
            <a:r>
              <a:rPr lang="en-US" altLang="zh-CN" noProof="1" smtClean="0">
                <a:solidFill>
                  <a:schemeClr val="tx2"/>
                </a:solidFill>
                <a:latin typeface="+mn-ea"/>
                <a:ea typeface="+mn-ea"/>
                <a:sym typeface="+mn-ea"/>
              </a:rPr>
              <a:t>4</a:t>
            </a:r>
            <a:r>
              <a:rPr lang="zh-CN" altLang="en-US" noProof="1" smtClean="0">
                <a:solidFill>
                  <a:schemeClr val="tx2"/>
                </a:solidFill>
                <a:latin typeface="+mn-ea"/>
                <a:ea typeface="+mn-ea"/>
                <a:sym typeface="+mn-ea"/>
              </a:rPr>
              <a:t>）对</a:t>
            </a:r>
            <a:r>
              <a:rPr lang="zh-CN" altLang="en-US" noProof="1">
                <a:solidFill>
                  <a:schemeClr val="tx2"/>
                </a:solidFill>
                <a:latin typeface="+mn-ea"/>
                <a:ea typeface="+mn-ea"/>
                <a:sym typeface="+mn-ea"/>
              </a:rPr>
              <a:t>配电箱、开关箱进行定期维修、检查时，必须将其前一级相应的电源隔离开关分闸断电，并悬挂“禁止合闸、有人工作”停电标识牌，严禁带电作业。</a:t>
            </a:r>
            <a:endParaRPr lang="zh-CN" altLang="en-US" noProof="1">
              <a:solidFill>
                <a:schemeClr val="tx2"/>
              </a:solidFill>
              <a:latin typeface="+mn-ea"/>
              <a:ea typeface="+mn-ea"/>
              <a:sym typeface="+mn-ea"/>
            </a:endParaRPr>
          </a:p>
          <a:p>
            <a:pPr algn="l" fontAlgn="auto">
              <a:lnSpc>
                <a:spcPct val="150000"/>
              </a:lnSpc>
              <a:buFont typeface="Wingdings" panose="05000000000000000000" pitchFamily="2" charset="2"/>
              <a:buNone/>
              <a:defRPr/>
            </a:pPr>
            <a:r>
              <a:rPr lang="zh-CN" altLang="en-US" noProof="1" smtClean="0">
                <a:solidFill>
                  <a:schemeClr val="tx2"/>
                </a:solidFill>
                <a:latin typeface="+mn-ea"/>
                <a:ea typeface="+mn-ea"/>
                <a:sym typeface="+mn-ea"/>
              </a:rPr>
              <a:t>    </a:t>
            </a:r>
            <a:r>
              <a:rPr lang="en-US" altLang="zh-CN" noProof="1" smtClean="0">
                <a:solidFill>
                  <a:schemeClr val="tx2"/>
                </a:solidFill>
                <a:latin typeface="+mn-ea"/>
                <a:ea typeface="+mn-ea"/>
                <a:sym typeface="+mn-ea"/>
              </a:rPr>
              <a:t>   </a:t>
            </a:r>
            <a:r>
              <a:rPr lang="zh-CN" altLang="en-US" noProof="1" smtClean="0">
                <a:solidFill>
                  <a:schemeClr val="tx2"/>
                </a:solidFill>
                <a:latin typeface="+mn-ea"/>
                <a:ea typeface="+mn-ea"/>
                <a:sym typeface="+mn-ea"/>
              </a:rPr>
              <a:t>（</a:t>
            </a:r>
            <a:r>
              <a:rPr lang="en-US" altLang="zh-CN" noProof="1" smtClean="0">
                <a:solidFill>
                  <a:schemeClr val="tx2"/>
                </a:solidFill>
                <a:latin typeface="+mn-ea"/>
                <a:ea typeface="+mn-ea"/>
                <a:sym typeface="+mn-ea"/>
              </a:rPr>
              <a:t>5</a:t>
            </a:r>
            <a:r>
              <a:rPr lang="zh-CN" altLang="en-US" noProof="1" smtClean="0">
                <a:solidFill>
                  <a:schemeClr val="tx2"/>
                </a:solidFill>
                <a:latin typeface="+mn-ea"/>
                <a:ea typeface="+mn-ea"/>
                <a:sym typeface="+mn-ea"/>
              </a:rPr>
              <a:t>）配电</a:t>
            </a:r>
            <a:r>
              <a:rPr lang="zh-CN" altLang="en-US" noProof="1">
                <a:solidFill>
                  <a:schemeClr val="tx2"/>
                </a:solidFill>
                <a:latin typeface="+mn-ea"/>
                <a:ea typeface="+mn-ea"/>
                <a:sym typeface="+mn-ea"/>
              </a:rPr>
              <a:t>箱、开关箱送停电顺序为；</a:t>
            </a:r>
            <a:endParaRPr lang="zh-CN" altLang="en-US" noProof="1">
              <a:solidFill>
                <a:schemeClr val="tx2"/>
              </a:solidFill>
              <a:latin typeface="+mn-ea"/>
              <a:ea typeface="+mn-ea"/>
              <a:sym typeface="+mn-ea"/>
            </a:endParaRPr>
          </a:p>
          <a:p>
            <a:pPr algn="l" fontAlgn="auto">
              <a:lnSpc>
                <a:spcPct val="150000"/>
              </a:lnSpc>
              <a:buFont typeface="Wingdings" panose="05000000000000000000" pitchFamily="2" charset="2"/>
              <a:buNone/>
              <a:defRPr/>
            </a:pPr>
            <a:r>
              <a:rPr lang="zh-CN" altLang="en-US" noProof="1">
                <a:solidFill>
                  <a:schemeClr val="tx2"/>
                </a:solidFill>
                <a:latin typeface="+mn-ea"/>
                <a:ea typeface="+mn-ea"/>
                <a:sym typeface="+mn-ea"/>
              </a:rPr>
              <a:t>         </a:t>
            </a:r>
            <a:r>
              <a:rPr lang="zh-CN" altLang="en-US" noProof="1">
                <a:solidFill>
                  <a:srgbClr val="FF0000"/>
                </a:solidFill>
                <a:latin typeface="+mn-ea"/>
                <a:ea typeface="+mn-ea"/>
                <a:sym typeface="+mn-ea"/>
              </a:rPr>
              <a:t>送电顺序为；总配电箱→分配电箱→开关箱</a:t>
            </a:r>
            <a:endParaRPr lang="zh-CN" altLang="en-US" noProof="1">
              <a:solidFill>
                <a:srgbClr val="FF0000"/>
              </a:solidFill>
              <a:latin typeface="+mn-ea"/>
              <a:ea typeface="+mn-ea"/>
              <a:sym typeface="+mn-ea"/>
            </a:endParaRPr>
          </a:p>
          <a:p>
            <a:pPr algn="l" fontAlgn="auto">
              <a:lnSpc>
                <a:spcPct val="150000"/>
              </a:lnSpc>
              <a:buFont typeface="Wingdings" panose="05000000000000000000" pitchFamily="2" charset="2"/>
              <a:buNone/>
              <a:defRPr/>
            </a:pPr>
            <a:r>
              <a:rPr lang="zh-CN" altLang="en-US" noProof="1">
                <a:solidFill>
                  <a:srgbClr val="FF0000"/>
                </a:solidFill>
                <a:latin typeface="+mn-ea"/>
                <a:ea typeface="+mn-ea"/>
                <a:sym typeface="+mn-ea"/>
              </a:rPr>
              <a:t>         停电顺序为；开关箱→分配电箱→总配电箱</a:t>
            </a:r>
            <a:endParaRPr lang="zh-CN" altLang="en-US" noProof="1">
              <a:solidFill>
                <a:srgbClr val="FF0000"/>
              </a:solidFill>
              <a:latin typeface="+mn-ea"/>
              <a:ea typeface="+mn-ea"/>
              <a:sym typeface="+mn-ea"/>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一、</a:t>
            </a:r>
            <a:r>
              <a:rPr dirty="0" smtClean="0">
                <a:solidFill>
                  <a:schemeClr val="tx2"/>
                </a:solidFill>
              </a:rPr>
              <a:t>现场临时用电</a:t>
            </a:r>
            <a:r>
              <a:rPr lang="zh-CN" dirty="0" smtClean="0">
                <a:solidFill>
                  <a:schemeClr val="tx2"/>
                </a:solidFill>
              </a:rPr>
              <a:t>常见隐患</a:t>
            </a:r>
            <a:endParaRPr lang="zh-CN" dirty="0" smtClean="0">
              <a:solidFill>
                <a:schemeClr val="tx2"/>
              </a:solidFill>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pic>
        <p:nvPicPr>
          <p:cNvPr id="5" name="图片 4" descr="C:\Users\ADMINI~1\AppData\Local\Temp\WeChat Files\1dd87f284422bd04658568cffb3b12c.jpg"/>
          <p:cNvPicPr/>
          <p:nvPr/>
        </p:nvPicPr>
        <p:blipFill>
          <a:blip r:embed="rId1" cstate="print">
            <a:extLst>
              <a:ext uri="{28A0092B-C50C-407E-A947-70E740481C1C}">
                <a14:useLocalDpi xmlns:a14="http://schemas.microsoft.com/office/drawing/2010/main" val="0"/>
              </a:ext>
            </a:extLst>
          </a:blip>
          <a:srcRect/>
          <a:stretch>
            <a:fillRect/>
          </a:stretch>
        </p:blipFill>
        <p:spPr>
          <a:xfrm>
            <a:off x="1129665" y="1557020"/>
            <a:ext cx="3226435" cy="3232150"/>
          </a:xfrm>
          <a:prstGeom prst="rect">
            <a:avLst/>
          </a:prstGeom>
          <a:noFill/>
          <a:ln w="9525">
            <a:noFill/>
            <a:miter lim="800000"/>
            <a:headEnd/>
            <a:tailEnd/>
          </a:ln>
        </p:spPr>
      </p:pic>
      <p:pic>
        <p:nvPicPr>
          <p:cNvPr id="6" name="图片 5" descr="C:\Users\ADMINI~1\AppData\Local\Temp\WeChat Files\6e8491bd7fcc4858601ad5f5cd1693b.jpg"/>
          <p:cNvPicPr/>
          <p:nvPr/>
        </p:nvPicPr>
        <p:blipFill>
          <a:blip r:embed="rId2" cstate="print">
            <a:extLst>
              <a:ext uri="{28A0092B-C50C-407E-A947-70E740481C1C}">
                <a14:useLocalDpi xmlns:a14="http://schemas.microsoft.com/office/drawing/2010/main" val="0"/>
              </a:ext>
            </a:extLst>
          </a:blip>
          <a:srcRect/>
          <a:stretch>
            <a:fillRect/>
          </a:stretch>
        </p:blipFill>
        <p:spPr>
          <a:xfrm>
            <a:off x="4449445" y="1557020"/>
            <a:ext cx="3226435" cy="3232150"/>
          </a:xfrm>
          <a:prstGeom prst="rect">
            <a:avLst/>
          </a:prstGeom>
          <a:noFill/>
          <a:ln w="9525">
            <a:noFill/>
            <a:miter lim="800000"/>
            <a:headEnd/>
            <a:tailEnd/>
          </a:ln>
        </p:spPr>
      </p:pic>
      <p:pic>
        <p:nvPicPr>
          <p:cNvPr id="9" name="图片 8" descr="C:\Users\ADMINI~1\AppData\Local\Temp\WeChat Files\a1922716917dac32fc63264b7860bb1.jpg"/>
          <p:cNvPicPr/>
          <p:nvPr/>
        </p:nvPicPr>
        <p:blipFill>
          <a:blip r:embed="rId3" cstate="print">
            <a:extLst>
              <a:ext uri="{28A0092B-C50C-407E-A947-70E740481C1C}">
                <a14:useLocalDpi xmlns:a14="http://schemas.microsoft.com/office/drawing/2010/main" val="0"/>
              </a:ext>
            </a:extLst>
          </a:blip>
          <a:srcRect/>
          <a:stretch>
            <a:fillRect/>
          </a:stretch>
        </p:blipFill>
        <p:spPr>
          <a:xfrm>
            <a:off x="7754620" y="1557020"/>
            <a:ext cx="2979420" cy="3232150"/>
          </a:xfrm>
          <a:prstGeom prst="rect">
            <a:avLst/>
          </a:prstGeom>
          <a:noFill/>
          <a:ln w="9525">
            <a:noFill/>
            <a:miter lim="800000"/>
            <a:headEnd/>
            <a:tailEnd/>
          </a:ln>
        </p:spPr>
      </p:pic>
      <p:sp>
        <p:nvSpPr>
          <p:cNvPr id="10" name="TextBox 9"/>
          <p:cNvSpPr txBox="1"/>
          <p:nvPr/>
        </p:nvSpPr>
        <p:spPr>
          <a:xfrm>
            <a:off x="1778000" y="5015865"/>
            <a:ext cx="8451215" cy="922020"/>
          </a:xfrm>
          <a:prstGeom prst="rect">
            <a:avLst/>
          </a:prstGeom>
          <a:noFill/>
        </p:spPr>
        <p:txBody>
          <a:bodyPr wrap="square" rtlCol="0">
            <a:spAutoFit/>
          </a:bodyPr>
          <a:p>
            <a:pPr algn="ctr">
              <a:lnSpc>
                <a:spcPct val="150000"/>
              </a:lnSpc>
            </a:pPr>
            <a:r>
              <a:rPr lang="zh-CN" altLang="en-US" b="1" dirty="0" smtClean="0">
                <a:solidFill>
                  <a:schemeClr val="tx2"/>
                </a:solidFill>
              </a:rPr>
              <a:t>接线混乱，部分电缆线无零线</a:t>
            </a:r>
            <a:r>
              <a:rPr lang="en-US" altLang="zh-CN" b="1" dirty="0" smtClean="0">
                <a:solidFill>
                  <a:schemeClr val="tx2"/>
                </a:solidFill>
              </a:rPr>
              <a:t>/PE</a:t>
            </a:r>
            <a:r>
              <a:rPr lang="zh-CN" altLang="en-US" b="1" dirty="0" smtClean="0">
                <a:solidFill>
                  <a:schemeClr val="tx2"/>
                </a:solidFill>
              </a:rPr>
              <a:t>线</a:t>
            </a:r>
            <a:r>
              <a:rPr lang="en-US" altLang="zh-CN" b="1" dirty="0" smtClean="0">
                <a:solidFill>
                  <a:schemeClr val="tx2"/>
                </a:solidFill>
              </a:rPr>
              <a:t>/</a:t>
            </a:r>
            <a:r>
              <a:rPr lang="zh-CN" altLang="en-US" b="1" dirty="0" smtClean="0">
                <a:solidFill>
                  <a:schemeClr val="tx2"/>
                </a:solidFill>
              </a:rPr>
              <a:t>未连接；违规使用不符合要求的电缆线、插座；箱体和箱门未有效连接，箱内存放杂物</a:t>
            </a:r>
            <a:endParaRPr lang="zh-CN" altLang="en-US" b="1" dirty="0" smtClean="0">
              <a:solidFill>
                <a:schemeClr val="tx2"/>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三、</a:t>
            </a:r>
            <a:r>
              <a:rPr dirty="0" smtClean="0">
                <a:solidFill>
                  <a:schemeClr val="tx2"/>
                </a:solidFill>
                <a:sym typeface="+mn-ea"/>
              </a:rPr>
              <a:t>现场临时用电基础知识</a:t>
            </a:r>
            <a:r>
              <a:rPr lang="en-US" dirty="0" smtClean="0">
                <a:solidFill>
                  <a:schemeClr val="tx2"/>
                </a:solidFill>
                <a:sym typeface="+mn-ea"/>
              </a:rPr>
              <a:t>-</a:t>
            </a:r>
            <a:r>
              <a:rPr lang="zh-CN" altLang="en-US" dirty="0" smtClean="0">
                <a:solidFill>
                  <a:schemeClr val="tx2"/>
                </a:solidFill>
                <a:sym typeface="+mn-ea"/>
              </a:rPr>
              <a:t>配电箱要求</a:t>
            </a:r>
            <a:endParaRPr lang="zh-CN" altLang="en-US" dirty="0" smtClean="0">
              <a:solidFill>
                <a:schemeClr val="tx2"/>
              </a:solidFill>
              <a:sym typeface="+mn-ea"/>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33855" y="2637155"/>
            <a:ext cx="4010025" cy="1753235"/>
          </a:xfrm>
          <a:prstGeom prst="rect">
            <a:avLst/>
          </a:prstGeom>
        </p:spPr>
        <p:txBody>
          <a:bodyPr wrap="square">
            <a:spAutoFit/>
          </a:bodyPr>
          <a:p>
            <a:pPr algn="l" fontAlgn="auto">
              <a:lnSpc>
                <a:spcPct val="200000"/>
              </a:lnSpc>
              <a:buFont typeface="Wingdings" panose="05000000000000000000" pitchFamily="2" charset="2"/>
              <a:buNone/>
              <a:defRPr/>
            </a:pPr>
            <a:r>
              <a:rPr lang="zh-CN" altLang="en-US" noProof="1" smtClean="0">
                <a:latin typeface="+mn-ea"/>
                <a:ea typeface="+mn-ea"/>
                <a:sym typeface="+mn-ea"/>
              </a:rPr>
              <a:t>   </a:t>
            </a:r>
            <a:r>
              <a:rPr noProof="1">
                <a:solidFill>
                  <a:srgbClr val="FF0000"/>
                </a:solidFill>
                <a:latin typeface="+mn-ea"/>
                <a:ea typeface="+mn-ea"/>
                <a:sym typeface="+mn-ea"/>
              </a:rPr>
              <a:t>开关箱设置双层门，第二层门上锁，严禁非配电箱负责人操作，防止乱拉乱接电源，杜绝一闸多用</a:t>
            </a:r>
            <a:r>
              <a:rPr lang="zh-CN" noProof="1">
                <a:solidFill>
                  <a:srgbClr val="FF0000"/>
                </a:solidFill>
                <a:latin typeface="+mn-ea"/>
                <a:ea typeface="+mn-ea"/>
                <a:sym typeface="+mn-ea"/>
              </a:rPr>
              <a:t>。</a:t>
            </a:r>
            <a:endParaRPr lang="zh-CN" noProof="1">
              <a:solidFill>
                <a:srgbClr val="FF0000"/>
              </a:solidFill>
              <a:latin typeface="+mn-ea"/>
              <a:ea typeface="+mn-ea"/>
              <a:sym typeface="+mn-ea"/>
            </a:endParaRPr>
          </a:p>
        </p:txBody>
      </p:sp>
      <p:pic>
        <p:nvPicPr>
          <p:cNvPr id="4" name="图片 3"/>
          <p:cNvPicPr>
            <a:picLocks noChangeAspect="1"/>
          </p:cNvPicPr>
          <p:nvPr/>
        </p:nvPicPr>
        <p:blipFill>
          <a:blip r:embed="rId1"/>
          <a:stretch>
            <a:fillRect/>
          </a:stretch>
        </p:blipFill>
        <p:spPr>
          <a:xfrm>
            <a:off x="6170295" y="1196975"/>
            <a:ext cx="3597910" cy="4797425"/>
          </a:xfrm>
          <a:prstGeom prst="rect">
            <a:avLst/>
          </a:prstGeom>
        </p:spPr>
      </p:pic>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三、</a:t>
            </a:r>
            <a:r>
              <a:rPr dirty="0" smtClean="0">
                <a:solidFill>
                  <a:schemeClr val="tx2"/>
                </a:solidFill>
                <a:sym typeface="+mn-ea"/>
              </a:rPr>
              <a:t>现场临时用电基础知识</a:t>
            </a:r>
            <a:r>
              <a:rPr lang="en-US" dirty="0" smtClean="0">
                <a:solidFill>
                  <a:schemeClr val="tx2"/>
                </a:solidFill>
                <a:sym typeface="+mn-ea"/>
              </a:rPr>
              <a:t>-</a:t>
            </a:r>
            <a:r>
              <a:rPr lang="zh-CN" altLang="en-US" dirty="0" smtClean="0">
                <a:solidFill>
                  <a:schemeClr val="tx2"/>
                </a:solidFill>
                <a:sym typeface="+mn-ea"/>
              </a:rPr>
              <a:t>三级配电方式</a:t>
            </a:r>
            <a:endParaRPr lang="zh-CN" altLang="en-US" dirty="0" smtClean="0">
              <a:solidFill>
                <a:schemeClr val="tx2"/>
              </a:solidFill>
              <a:sym typeface="+mn-ea"/>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633855" y="1629410"/>
            <a:ext cx="8609330" cy="3415030"/>
          </a:xfrm>
          <a:prstGeom prst="rect">
            <a:avLst/>
          </a:prstGeom>
        </p:spPr>
        <p:txBody>
          <a:bodyPr wrap="square">
            <a:spAutoFit/>
          </a:bodyPr>
          <a:p>
            <a:pPr algn="l" fontAlgn="auto">
              <a:lnSpc>
                <a:spcPct val="150000"/>
              </a:lnSpc>
              <a:buFont typeface="Wingdings" panose="05000000000000000000" pitchFamily="2" charset="2"/>
              <a:buNone/>
              <a:defRPr/>
            </a:pPr>
            <a:r>
              <a:rPr lang="zh-CN" altLang="en-US" noProof="1" smtClean="0">
                <a:solidFill>
                  <a:schemeClr val="tx2"/>
                </a:solidFill>
                <a:latin typeface="宋体" panose="02010600030101010101" pitchFamily="2" charset="-122"/>
                <a:cs typeface="宋体" panose="02010600030101010101" pitchFamily="2" charset="-122"/>
                <a:sym typeface="+mn-ea"/>
              </a:rPr>
              <a:t>    （</a:t>
            </a:r>
            <a:r>
              <a:rPr lang="en-US" altLang="zh-CN" noProof="1" smtClean="0">
                <a:solidFill>
                  <a:schemeClr val="tx2"/>
                </a:solidFill>
                <a:latin typeface="宋体" panose="02010600030101010101" pitchFamily="2" charset="-122"/>
                <a:cs typeface="宋体" panose="02010600030101010101" pitchFamily="2" charset="-122"/>
                <a:sym typeface="+mn-ea"/>
              </a:rPr>
              <a:t>1</a:t>
            </a:r>
            <a:r>
              <a:rPr lang="zh-CN" altLang="en-US" noProof="1" smtClean="0">
                <a:solidFill>
                  <a:schemeClr val="tx2"/>
                </a:solidFill>
                <a:latin typeface="宋体" panose="02010600030101010101" pitchFamily="2" charset="-122"/>
                <a:cs typeface="宋体" panose="02010600030101010101" pitchFamily="2" charset="-122"/>
                <a:sym typeface="+mn-ea"/>
              </a:rPr>
              <a:t>）配电</a:t>
            </a:r>
            <a:r>
              <a:rPr lang="zh-CN" altLang="en-US" noProof="1">
                <a:solidFill>
                  <a:schemeClr val="tx2"/>
                </a:solidFill>
                <a:latin typeface="宋体" panose="02010600030101010101" pitchFamily="2" charset="-122"/>
                <a:cs typeface="宋体" panose="02010600030101010101" pitchFamily="2" charset="-122"/>
                <a:sym typeface="+mn-ea"/>
              </a:rPr>
              <a:t>箱内接线应整齐，安全可靠，导线与器具连接，接线位置正确，连接牢固紧密，不伤芯线。</a:t>
            </a:r>
            <a:endParaRPr lang="zh-CN" altLang="en-US" noProof="1">
              <a:solidFill>
                <a:schemeClr val="tx2"/>
              </a:solidFill>
              <a:latin typeface="宋体" panose="02010600030101010101" pitchFamily="2" charset="-122"/>
              <a:cs typeface="宋体" panose="02010600030101010101" pitchFamily="2" charset="-122"/>
              <a:sym typeface="+mn-ea"/>
            </a:endParaRPr>
          </a:p>
          <a:p>
            <a:pPr algn="l" fontAlgn="auto">
              <a:lnSpc>
                <a:spcPct val="150000"/>
              </a:lnSpc>
              <a:buFont typeface="Wingdings" panose="05000000000000000000" pitchFamily="2" charset="2"/>
              <a:buNone/>
              <a:defRPr/>
            </a:pPr>
            <a:r>
              <a:rPr lang="zh-CN" altLang="en-US" noProof="1" smtClean="0">
                <a:solidFill>
                  <a:schemeClr val="tx2"/>
                </a:solidFill>
                <a:latin typeface="宋体" panose="02010600030101010101" pitchFamily="2" charset="-122"/>
                <a:cs typeface="宋体" panose="02010600030101010101" pitchFamily="2" charset="-122"/>
                <a:sym typeface="+mn-ea"/>
              </a:rPr>
              <a:t>   </a:t>
            </a:r>
            <a:r>
              <a:rPr lang="en-US" altLang="zh-CN" noProof="1" smtClean="0">
                <a:solidFill>
                  <a:schemeClr val="tx2"/>
                </a:solidFill>
                <a:latin typeface="宋体" panose="02010600030101010101" pitchFamily="2" charset="-122"/>
                <a:cs typeface="宋体" panose="02010600030101010101" pitchFamily="2" charset="-122"/>
                <a:sym typeface="+mn-ea"/>
              </a:rPr>
              <a:t> </a:t>
            </a:r>
            <a:r>
              <a:rPr lang="zh-CN" altLang="en-US" noProof="1" smtClean="0">
                <a:solidFill>
                  <a:schemeClr val="tx2"/>
                </a:solidFill>
                <a:latin typeface="宋体" panose="02010600030101010101" pitchFamily="2" charset="-122"/>
                <a:cs typeface="宋体" panose="02010600030101010101" pitchFamily="2" charset="-122"/>
                <a:sym typeface="+mn-ea"/>
              </a:rPr>
              <a:t>（</a:t>
            </a:r>
            <a:r>
              <a:rPr lang="en-US" altLang="zh-CN" noProof="1" smtClean="0">
                <a:solidFill>
                  <a:schemeClr val="tx2"/>
                </a:solidFill>
                <a:latin typeface="宋体" panose="02010600030101010101" pitchFamily="2" charset="-122"/>
                <a:cs typeface="宋体" panose="02010600030101010101" pitchFamily="2" charset="-122"/>
                <a:sym typeface="+mn-ea"/>
              </a:rPr>
              <a:t>2</a:t>
            </a:r>
            <a:r>
              <a:rPr lang="zh-CN" altLang="en-US" noProof="1" smtClean="0">
                <a:solidFill>
                  <a:schemeClr val="tx2"/>
                </a:solidFill>
                <a:latin typeface="宋体" panose="02010600030101010101" pitchFamily="2" charset="-122"/>
                <a:cs typeface="宋体" panose="02010600030101010101" pitchFamily="2" charset="-122"/>
                <a:sym typeface="+mn-ea"/>
              </a:rPr>
              <a:t>）外壳</a:t>
            </a:r>
            <a:r>
              <a:rPr lang="zh-CN" altLang="en-US" noProof="1">
                <a:solidFill>
                  <a:schemeClr val="tx2"/>
                </a:solidFill>
                <a:latin typeface="宋体" panose="02010600030101010101" pitchFamily="2" charset="-122"/>
                <a:cs typeface="宋体" panose="02010600030101010101" pitchFamily="2" charset="-122"/>
                <a:sym typeface="+mn-ea"/>
              </a:rPr>
              <a:t>等不带电部分必须通过</a:t>
            </a:r>
            <a:r>
              <a:rPr lang="en-US" altLang="zh-CN" noProof="1">
                <a:solidFill>
                  <a:schemeClr val="tx2"/>
                </a:solidFill>
                <a:latin typeface="宋体" panose="02010600030101010101" pitchFamily="2" charset="-122"/>
                <a:cs typeface="宋体" panose="02010600030101010101" pitchFamily="2" charset="-122"/>
                <a:sym typeface="+mn-ea"/>
              </a:rPr>
              <a:t>PE</a:t>
            </a:r>
            <a:r>
              <a:rPr lang="zh-CN" altLang="en-US" noProof="1">
                <a:solidFill>
                  <a:schemeClr val="tx2"/>
                </a:solidFill>
                <a:latin typeface="宋体" panose="02010600030101010101" pitchFamily="2" charset="-122"/>
                <a:cs typeface="宋体" panose="02010600030101010101" pitchFamily="2" charset="-122"/>
                <a:sym typeface="+mn-ea"/>
              </a:rPr>
              <a:t>线端子板与</a:t>
            </a:r>
            <a:r>
              <a:rPr lang="en-US" altLang="zh-CN" noProof="1">
                <a:solidFill>
                  <a:schemeClr val="tx2"/>
                </a:solidFill>
                <a:latin typeface="宋体" panose="02010600030101010101" pitchFamily="2" charset="-122"/>
                <a:cs typeface="宋体" panose="02010600030101010101" pitchFamily="2" charset="-122"/>
                <a:sym typeface="+mn-ea"/>
              </a:rPr>
              <a:t>PE</a:t>
            </a:r>
            <a:r>
              <a:rPr lang="zh-CN" altLang="en-US" noProof="1">
                <a:solidFill>
                  <a:schemeClr val="tx2"/>
                </a:solidFill>
                <a:latin typeface="宋体" panose="02010600030101010101" pitchFamily="2" charset="-122"/>
                <a:cs typeface="宋体" panose="02010600030101010101" pitchFamily="2" charset="-122"/>
                <a:sym typeface="+mn-ea"/>
              </a:rPr>
              <a:t>线做电气连接。</a:t>
            </a:r>
            <a:endParaRPr lang="zh-CN" altLang="en-US" noProof="1">
              <a:solidFill>
                <a:schemeClr val="tx2"/>
              </a:solidFill>
              <a:latin typeface="宋体" panose="02010600030101010101" pitchFamily="2" charset="-122"/>
              <a:cs typeface="宋体" panose="02010600030101010101" pitchFamily="2" charset="-122"/>
              <a:sym typeface="+mn-ea"/>
            </a:endParaRPr>
          </a:p>
          <a:p>
            <a:pPr algn="l" fontAlgn="auto">
              <a:lnSpc>
                <a:spcPct val="150000"/>
              </a:lnSpc>
              <a:buFont typeface="Wingdings" panose="05000000000000000000" pitchFamily="2" charset="2"/>
              <a:buNone/>
              <a:defRPr/>
            </a:pPr>
            <a:r>
              <a:rPr lang="zh-CN" altLang="en-US" noProof="1" smtClean="0">
                <a:solidFill>
                  <a:schemeClr val="tx2"/>
                </a:solidFill>
                <a:latin typeface="宋体" panose="02010600030101010101" pitchFamily="2" charset="-122"/>
                <a:cs typeface="宋体" panose="02010600030101010101" pitchFamily="2" charset="-122"/>
                <a:sym typeface="+mn-ea"/>
              </a:rPr>
              <a:t>    （</a:t>
            </a:r>
            <a:r>
              <a:rPr lang="en-US" altLang="zh-CN" noProof="1" smtClean="0">
                <a:solidFill>
                  <a:schemeClr val="tx2"/>
                </a:solidFill>
                <a:latin typeface="宋体" panose="02010600030101010101" pitchFamily="2" charset="-122"/>
                <a:cs typeface="宋体" panose="02010600030101010101" pitchFamily="2" charset="-122"/>
                <a:sym typeface="+mn-ea"/>
              </a:rPr>
              <a:t>3</a:t>
            </a:r>
            <a:r>
              <a:rPr lang="zh-CN" altLang="en-US" noProof="1" smtClean="0">
                <a:solidFill>
                  <a:schemeClr val="tx2"/>
                </a:solidFill>
                <a:latin typeface="宋体" panose="02010600030101010101" pitchFamily="2" charset="-122"/>
                <a:cs typeface="宋体" panose="02010600030101010101" pitchFamily="2" charset="-122"/>
                <a:sym typeface="+mn-ea"/>
              </a:rPr>
              <a:t>）金属门</a:t>
            </a:r>
            <a:r>
              <a:rPr lang="zh-CN" altLang="en-US" noProof="1">
                <a:solidFill>
                  <a:schemeClr val="tx2"/>
                </a:solidFill>
                <a:latin typeface="宋体" panose="02010600030101010101" pitchFamily="2" charset="-122"/>
                <a:cs typeface="宋体" panose="02010600030101010101" pitchFamily="2" charset="-122"/>
                <a:sym typeface="+mn-ea"/>
              </a:rPr>
              <a:t>与金属箱体必须做电气连接。</a:t>
            </a:r>
            <a:endParaRPr lang="zh-CN" altLang="en-US" noProof="1">
              <a:solidFill>
                <a:schemeClr val="tx2"/>
              </a:solidFill>
              <a:latin typeface="宋体" panose="02010600030101010101" pitchFamily="2" charset="-122"/>
              <a:cs typeface="宋体" panose="02010600030101010101" pitchFamily="2" charset="-122"/>
              <a:sym typeface="+mn-ea"/>
            </a:endParaRPr>
          </a:p>
          <a:p>
            <a:pPr algn="l" fontAlgn="auto">
              <a:lnSpc>
                <a:spcPct val="150000"/>
              </a:lnSpc>
              <a:buFont typeface="Wingdings" panose="05000000000000000000" pitchFamily="2" charset="2"/>
              <a:buNone/>
              <a:defRPr/>
            </a:pPr>
            <a:r>
              <a:rPr lang="zh-CN" altLang="en-US" noProof="1" smtClean="0">
                <a:solidFill>
                  <a:schemeClr val="tx2"/>
                </a:solidFill>
                <a:latin typeface="宋体" panose="02010600030101010101" pitchFamily="2" charset="-122"/>
                <a:cs typeface="宋体" panose="02010600030101010101" pitchFamily="2" charset="-122"/>
                <a:sym typeface="+mn-ea"/>
              </a:rPr>
              <a:t>    （</a:t>
            </a:r>
            <a:r>
              <a:rPr lang="en-US" altLang="zh-CN" noProof="1" smtClean="0">
                <a:solidFill>
                  <a:schemeClr val="tx2"/>
                </a:solidFill>
                <a:latin typeface="宋体" panose="02010600030101010101" pitchFamily="2" charset="-122"/>
                <a:cs typeface="宋体" panose="02010600030101010101" pitchFamily="2" charset="-122"/>
                <a:sym typeface="+mn-ea"/>
              </a:rPr>
              <a:t>4</a:t>
            </a:r>
            <a:r>
              <a:rPr lang="zh-CN" altLang="en-US" noProof="1" smtClean="0">
                <a:solidFill>
                  <a:schemeClr val="tx2"/>
                </a:solidFill>
                <a:latin typeface="宋体" panose="02010600030101010101" pitchFamily="2" charset="-122"/>
                <a:cs typeface="宋体" panose="02010600030101010101" pitchFamily="2" charset="-122"/>
                <a:sym typeface="+mn-ea"/>
              </a:rPr>
              <a:t>）每</a:t>
            </a:r>
            <a:r>
              <a:rPr lang="zh-CN" altLang="en-US" noProof="1">
                <a:solidFill>
                  <a:schemeClr val="tx2"/>
                </a:solidFill>
                <a:latin typeface="宋体" panose="02010600030101010101" pitchFamily="2" charset="-122"/>
                <a:cs typeface="宋体" panose="02010600030101010101" pitchFamily="2" charset="-122"/>
                <a:sym typeface="+mn-ea"/>
              </a:rPr>
              <a:t>台用电</a:t>
            </a:r>
            <a:r>
              <a:rPr lang="zh-CN" altLang="en-US" noProof="1" smtClean="0">
                <a:solidFill>
                  <a:schemeClr val="tx2"/>
                </a:solidFill>
                <a:latin typeface="宋体" panose="02010600030101010101" pitchFamily="2" charset="-122"/>
                <a:cs typeface="宋体" panose="02010600030101010101" pitchFamily="2" charset="-122"/>
                <a:sym typeface="+mn-ea"/>
              </a:rPr>
              <a:t>设备必须有</a:t>
            </a:r>
            <a:r>
              <a:rPr lang="zh-CN" altLang="en-US" noProof="1">
                <a:solidFill>
                  <a:schemeClr val="tx2"/>
                </a:solidFill>
                <a:latin typeface="宋体" panose="02010600030101010101" pitchFamily="2" charset="-122"/>
                <a:cs typeface="宋体" panose="02010600030101010101" pitchFamily="2" charset="-122"/>
                <a:sym typeface="+mn-ea"/>
              </a:rPr>
              <a:t>各自专用的开关箱，实行“一机一闸一保护”制，即开关箱必须是“一机、一闸、一漏、一保”。 严禁用同一开关电器直接控制两台或两台以上用电设备。</a:t>
            </a:r>
            <a:endParaRPr lang="zh-CN" altLang="en-US" noProof="1">
              <a:solidFill>
                <a:schemeClr val="tx2"/>
              </a:solidFill>
              <a:latin typeface="宋体" panose="02010600030101010101" pitchFamily="2" charset="-122"/>
              <a:cs typeface="宋体" panose="02010600030101010101" pitchFamily="2" charset="-122"/>
              <a:sym typeface="+mn-ea"/>
            </a:endParaRPr>
          </a:p>
          <a:p>
            <a:pPr algn="l" fontAlgn="auto">
              <a:lnSpc>
                <a:spcPct val="150000"/>
              </a:lnSpc>
              <a:buFont typeface="Wingdings" panose="05000000000000000000" pitchFamily="2" charset="2"/>
              <a:buNone/>
              <a:defRPr/>
            </a:pPr>
            <a:r>
              <a:rPr lang="zh-CN" altLang="en-US" noProof="1" smtClean="0">
                <a:solidFill>
                  <a:schemeClr val="tx2"/>
                </a:solidFill>
                <a:latin typeface="宋体" panose="02010600030101010101" pitchFamily="2" charset="-122"/>
                <a:cs typeface="宋体" panose="02010600030101010101" pitchFamily="2" charset="-122"/>
                <a:sym typeface="+mn-ea"/>
              </a:rPr>
              <a:t>    （</a:t>
            </a:r>
            <a:r>
              <a:rPr lang="en-US" altLang="zh-CN" noProof="1" smtClean="0">
                <a:solidFill>
                  <a:schemeClr val="tx2"/>
                </a:solidFill>
                <a:latin typeface="宋体" panose="02010600030101010101" pitchFamily="2" charset="-122"/>
                <a:cs typeface="宋体" panose="02010600030101010101" pitchFamily="2" charset="-122"/>
                <a:sym typeface="+mn-ea"/>
              </a:rPr>
              <a:t>5</a:t>
            </a:r>
            <a:r>
              <a:rPr lang="zh-CN" altLang="en-US" noProof="1" smtClean="0">
                <a:solidFill>
                  <a:schemeClr val="tx2"/>
                </a:solidFill>
                <a:latin typeface="宋体" panose="02010600030101010101" pitchFamily="2" charset="-122"/>
                <a:cs typeface="宋体" panose="02010600030101010101" pitchFamily="2" charset="-122"/>
                <a:sym typeface="+mn-ea"/>
              </a:rPr>
              <a:t>）开关</a:t>
            </a:r>
            <a:r>
              <a:rPr lang="zh-CN" altLang="en-US" noProof="1">
                <a:solidFill>
                  <a:schemeClr val="tx2"/>
                </a:solidFill>
                <a:latin typeface="宋体" panose="02010600030101010101" pitchFamily="2" charset="-122"/>
                <a:cs typeface="宋体" panose="02010600030101010101" pitchFamily="2" charset="-122"/>
                <a:sym typeface="+mn-ea"/>
              </a:rPr>
              <a:t>箱内开关电器，能在任何情况下都可以使用电设备实行电源</a:t>
            </a:r>
            <a:r>
              <a:rPr lang="zh-CN" altLang="en-US" noProof="1" smtClean="0">
                <a:solidFill>
                  <a:schemeClr val="tx2"/>
                </a:solidFill>
                <a:latin typeface="宋体" panose="02010600030101010101" pitchFamily="2" charset="-122"/>
                <a:cs typeface="宋体" panose="02010600030101010101" pitchFamily="2" charset="-122"/>
                <a:sym typeface="+mn-ea"/>
              </a:rPr>
              <a:t>隔离。</a:t>
            </a:r>
            <a:endParaRPr lang="zh-CN" altLang="en-US" noProof="1" smtClean="0">
              <a:solidFill>
                <a:schemeClr val="tx2"/>
              </a:solidFill>
              <a:latin typeface="宋体" panose="02010600030101010101" pitchFamily="2" charset="-122"/>
              <a:cs typeface="宋体" panose="02010600030101010101" pitchFamily="2" charset="-122"/>
              <a:sym typeface="+mn-ea"/>
            </a:endParaRPr>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三、</a:t>
            </a:r>
            <a:r>
              <a:rPr dirty="0" smtClean="0">
                <a:solidFill>
                  <a:schemeClr val="tx2"/>
                </a:solidFill>
                <a:sym typeface="+mn-ea"/>
              </a:rPr>
              <a:t>现场临时用电基础知识</a:t>
            </a:r>
            <a:r>
              <a:rPr lang="en-US" dirty="0" smtClean="0">
                <a:solidFill>
                  <a:schemeClr val="tx2"/>
                </a:solidFill>
                <a:sym typeface="+mn-ea"/>
              </a:rPr>
              <a:t>-</a:t>
            </a:r>
            <a:r>
              <a:rPr lang="zh-CN" altLang="en-US" dirty="0" smtClean="0">
                <a:solidFill>
                  <a:schemeClr val="tx2"/>
                </a:solidFill>
                <a:sym typeface="+mn-ea"/>
              </a:rPr>
              <a:t>电线线路要求</a:t>
            </a:r>
            <a:endParaRPr lang="zh-CN" altLang="en-US" dirty="0" smtClean="0">
              <a:solidFill>
                <a:schemeClr val="tx2"/>
              </a:solidFill>
              <a:sym typeface="+mn-ea"/>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561465" y="1629410"/>
            <a:ext cx="8849995" cy="3969385"/>
          </a:xfrm>
          <a:prstGeom prst="rect">
            <a:avLst/>
          </a:prstGeom>
        </p:spPr>
        <p:txBody>
          <a:bodyPr wrap="square">
            <a:spAutoFit/>
          </a:bodyPr>
          <a:p>
            <a:pPr algn="l" fontAlgn="auto">
              <a:lnSpc>
                <a:spcPct val="200000"/>
              </a:lnSpc>
              <a:buFont typeface="Wingdings" panose="05000000000000000000" pitchFamily="2" charset="2"/>
              <a:buNone/>
              <a:defRPr/>
            </a:pPr>
            <a:r>
              <a:rPr lang="zh-CN" altLang="en-US" noProof="1" smtClean="0">
                <a:solidFill>
                  <a:schemeClr val="tx2"/>
                </a:solidFill>
                <a:latin typeface="+mn-ea"/>
                <a:ea typeface="+mn-ea"/>
                <a:sym typeface="+mn-ea"/>
              </a:rPr>
              <a:t>    </a:t>
            </a:r>
            <a:r>
              <a:rPr lang="en-US" altLang="zh-CN" noProof="1" smtClean="0">
                <a:solidFill>
                  <a:schemeClr val="tx2"/>
                </a:solidFill>
                <a:latin typeface="+mn-ea"/>
                <a:ea typeface="+mn-ea"/>
                <a:sym typeface="+mn-ea"/>
              </a:rPr>
              <a:t> </a:t>
            </a:r>
            <a:r>
              <a:rPr lang="en-US" altLang="zh-CN" noProof="1" smtClean="0">
                <a:solidFill>
                  <a:schemeClr val="tx2"/>
                </a:solidFill>
                <a:latin typeface="宋体" panose="02010600030101010101" pitchFamily="2" charset="-122"/>
                <a:cs typeface="宋体" panose="02010600030101010101" pitchFamily="2" charset="-122"/>
                <a:sym typeface="+mn-ea"/>
              </a:rPr>
              <a:t> </a:t>
            </a:r>
            <a:r>
              <a:rPr lang="zh-CN" altLang="en-US" noProof="1" smtClean="0">
                <a:solidFill>
                  <a:schemeClr val="tx2"/>
                </a:solidFill>
                <a:latin typeface="宋体" panose="02010600030101010101" pitchFamily="2" charset="-122"/>
                <a:cs typeface="宋体" panose="02010600030101010101" pitchFamily="2" charset="-122"/>
                <a:sym typeface="+mn-ea"/>
              </a:rPr>
              <a:t>（</a:t>
            </a:r>
            <a:r>
              <a:rPr lang="en-US" altLang="zh-CN" noProof="1" smtClean="0">
                <a:solidFill>
                  <a:schemeClr val="tx2"/>
                </a:solidFill>
                <a:latin typeface="宋体" panose="02010600030101010101" pitchFamily="2" charset="-122"/>
                <a:cs typeface="宋体" panose="02010600030101010101" pitchFamily="2" charset="-122"/>
                <a:sym typeface="+mn-ea"/>
              </a:rPr>
              <a:t>1</a:t>
            </a:r>
            <a:r>
              <a:rPr lang="zh-CN" altLang="en-US" noProof="1" smtClean="0">
                <a:solidFill>
                  <a:schemeClr val="tx2"/>
                </a:solidFill>
                <a:latin typeface="宋体" panose="02010600030101010101" pitchFamily="2" charset="-122"/>
                <a:cs typeface="宋体" panose="02010600030101010101" pitchFamily="2" charset="-122"/>
                <a:sym typeface="+mn-ea"/>
              </a:rPr>
              <a:t>）电缆</a:t>
            </a:r>
            <a:r>
              <a:rPr lang="zh-CN" altLang="en-US" noProof="1">
                <a:solidFill>
                  <a:schemeClr val="tx2"/>
                </a:solidFill>
                <a:latin typeface="宋体" panose="02010600030101010101" pitchFamily="2" charset="-122"/>
                <a:cs typeface="宋体" panose="02010600030101010101" pitchFamily="2" charset="-122"/>
                <a:sym typeface="+mn-ea"/>
              </a:rPr>
              <a:t>线路应采用埋地或架空敷设，严禁沿地面明设，并应避免机械和介质腐蚀，埋地电缆路径应设方向标志。</a:t>
            </a:r>
            <a:endParaRPr lang="zh-CN" altLang="en-US" noProof="1">
              <a:solidFill>
                <a:schemeClr val="tx2"/>
              </a:solidFill>
              <a:latin typeface="宋体" panose="02010600030101010101" pitchFamily="2" charset="-122"/>
              <a:cs typeface="宋体" panose="02010600030101010101" pitchFamily="2" charset="-122"/>
              <a:sym typeface="+mn-ea"/>
            </a:endParaRPr>
          </a:p>
          <a:p>
            <a:pPr algn="l" fontAlgn="auto">
              <a:lnSpc>
                <a:spcPct val="200000"/>
              </a:lnSpc>
              <a:buFont typeface="Wingdings" panose="05000000000000000000" pitchFamily="2" charset="2"/>
              <a:buNone/>
              <a:defRPr/>
            </a:pPr>
            <a:r>
              <a:rPr lang="zh-CN" altLang="en-US" noProof="1" smtClean="0">
                <a:solidFill>
                  <a:schemeClr val="tx2"/>
                </a:solidFill>
                <a:latin typeface="宋体" panose="02010600030101010101" pitchFamily="2" charset="-122"/>
                <a:cs typeface="宋体" panose="02010600030101010101" pitchFamily="2" charset="-122"/>
                <a:sym typeface="+mn-ea"/>
              </a:rPr>
              <a:t>    （</a:t>
            </a:r>
            <a:r>
              <a:rPr lang="en-US" altLang="zh-CN" noProof="1" smtClean="0">
                <a:solidFill>
                  <a:schemeClr val="tx2"/>
                </a:solidFill>
                <a:latin typeface="宋体" panose="02010600030101010101" pitchFamily="2" charset="-122"/>
                <a:cs typeface="宋体" panose="02010600030101010101" pitchFamily="2" charset="-122"/>
                <a:sym typeface="+mn-ea"/>
              </a:rPr>
              <a:t>2</a:t>
            </a:r>
            <a:r>
              <a:rPr lang="zh-CN" altLang="en-US" noProof="1" smtClean="0">
                <a:solidFill>
                  <a:schemeClr val="tx2"/>
                </a:solidFill>
                <a:latin typeface="宋体" panose="02010600030101010101" pitchFamily="2" charset="-122"/>
                <a:cs typeface="宋体" panose="02010600030101010101" pitchFamily="2" charset="-122"/>
                <a:sym typeface="+mn-ea"/>
              </a:rPr>
              <a:t>）电缆</a:t>
            </a:r>
            <a:r>
              <a:rPr lang="zh-CN" altLang="en-US" noProof="1">
                <a:solidFill>
                  <a:schemeClr val="tx2"/>
                </a:solidFill>
                <a:latin typeface="宋体" panose="02010600030101010101" pitchFamily="2" charset="-122"/>
                <a:cs typeface="宋体" panose="02010600030101010101" pitchFamily="2" charset="-122"/>
                <a:sym typeface="+mn-ea"/>
              </a:rPr>
              <a:t>类型应根据敷设方式、环境条件选择，埋地敷设宜选用铠装电缆。</a:t>
            </a:r>
            <a:endParaRPr lang="zh-CN" altLang="en-US" noProof="1">
              <a:solidFill>
                <a:schemeClr val="tx2"/>
              </a:solidFill>
              <a:latin typeface="宋体" panose="02010600030101010101" pitchFamily="2" charset="-122"/>
              <a:cs typeface="宋体" panose="02010600030101010101" pitchFamily="2" charset="-122"/>
              <a:sym typeface="+mn-ea"/>
            </a:endParaRPr>
          </a:p>
          <a:p>
            <a:pPr algn="l" fontAlgn="auto">
              <a:lnSpc>
                <a:spcPct val="200000"/>
              </a:lnSpc>
              <a:buFont typeface="Wingdings" panose="05000000000000000000" pitchFamily="2" charset="2"/>
              <a:buNone/>
              <a:defRPr/>
            </a:pPr>
            <a:r>
              <a:rPr lang="zh-CN" altLang="en-US" noProof="1" smtClean="0">
                <a:solidFill>
                  <a:schemeClr val="tx2"/>
                </a:solidFill>
                <a:latin typeface="宋体" panose="02010600030101010101" pitchFamily="2" charset="-122"/>
                <a:cs typeface="宋体" panose="02010600030101010101" pitchFamily="2" charset="-122"/>
                <a:sym typeface="+mn-ea"/>
              </a:rPr>
              <a:t>   </a:t>
            </a:r>
            <a:r>
              <a:rPr lang="en-US" altLang="zh-CN" noProof="1" smtClean="0">
                <a:solidFill>
                  <a:schemeClr val="tx2"/>
                </a:solidFill>
                <a:latin typeface="宋体" panose="02010600030101010101" pitchFamily="2" charset="-122"/>
                <a:cs typeface="宋体" panose="02010600030101010101" pitchFamily="2" charset="-122"/>
                <a:sym typeface="+mn-ea"/>
              </a:rPr>
              <a:t> </a:t>
            </a:r>
            <a:r>
              <a:rPr lang="zh-CN" altLang="en-US" noProof="1" smtClean="0">
                <a:solidFill>
                  <a:schemeClr val="tx2"/>
                </a:solidFill>
                <a:latin typeface="宋体" panose="02010600030101010101" pitchFamily="2" charset="-122"/>
                <a:cs typeface="宋体" panose="02010600030101010101" pitchFamily="2" charset="-122"/>
                <a:sym typeface="+mn-ea"/>
              </a:rPr>
              <a:t>（</a:t>
            </a:r>
            <a:r>
              <a:rPr lang="en-US" altLang="zh-CN" noProof="1" smtClean="0">
                <a:solidFill>
                  <a:schemeClr val="tx2"/>
                </a:solidFill>
                <a:latin typeface="宋体" panose="02010600030101010101" pitchFamily="2" charset="-122"/>
                <a:cs typeface="宋体" panose="02010600030101010101" pitchFamily="2" charset="-122"/>
                <a:sym typeface="+mn-ea"/>
              </a:rPr>
              <a:t>3</a:t>
            </a:r>
            <a:r>
              <a:rPr lang="zh-CN" altLang="en-US" noProof="1" smtClean="0">
                <a:solidFill>
                  <a:schemeClr val="tx2"/>
                </a:solidFill>
                <a:latin typeface="宋体" panose="02010600030101010101" pitchFamily="2" charset="-122"/>
                <a:cs typeface="宋体" panose="02010600030101010101" pitchFamily="2" charset="-122"/>
                <a:sym typeface="+mn-ea"/>
              </a:rPr>
              <a:t>）电缆</a:t>
            </a:r>
            <a:r>
              <a:rPr lang="zh-CN" altLang="en-US" noProof="1">
                <a:solidFill>
                  <a:schemeClr val="tx2"/>
                </a:solidFill>
                <a:latin typeface="宋体" panose="02010600030101010101" pitchFamily="2" charset="-122"/>
                <a:cs typeface="宋体" panose="02010600030101010101" pitchFamily="2" charset="-122"/>
                <a:sym typeface="+mn-ea"/>
              </a:rPr>
              <a:t>直接埋地敷设的深度不应小于</a:t>
            </a:r>
            <a:r>
              <a:rPr lang="en-US" altLang="zh-CN" noProof="1">
                <a:solidFill>
                  <a:schemeClr val="tx2"/>
                </a:solidFill>
                <a:latin typeface="宋体" panose="02010600030101010101" pitchFamily="2" charset="-122"/>
                <a:cs typeface="宋体" panose="02010600030101010101" pitchFamily="2" charset="-122"/>
                <a:sym typeface="+mn-ea"/>
              </a:rPr>
              <a:t>0.7m</a:t>
            </a:r>
            <a:r>
              <a:rPr lang="zh-CN" altLang="en-US" noProof="1">
                <a:solidFill>
                  <a:schemeClr val="tx2"/>
                </a:solidFill>
                <a:latin typeface="宋体" panose="02010600030101010101" pitchFamily="2" charset="-122"/>
                <a:cs typeface="宋体" panose="02010600030101010101" pitchFamily="2" charset="-122"/>
                <a:sym typeface="+mn-ea"/>
              </a:rPr>
              <a:t>，并应在电缆近邻上、下、左、右侧均匀敷设不小于</a:t>
            </a:r>
            <a:r>
              <a:rPr lang="en-US" altLang="zh-CN" noProof="1">
                <a:solidFill>
                  <a:schemeClr val="tx2"/>
                </a:solidFill>
                <a:latin typeface="宋体" panose="02010600030101010101" pitchFamily="2" charset="-122"/>
                <a:cs typeface="宋体" panose="02010600030101010101" pitchFamily="2" charset="-122"/>
                <a:sym typeface="+mn-ea"/>
              </a:rPr>
              <a:t>50mm</a:t>
            </a:r>
            <a:r>
              <a:rPr lang="zh-CN" altLang="en-US" noProof="1">
                <a:solidFill>
                  <a:schemeClr val="tx2"/>
                </a:solidFill>
                <a:latin typeface="宋体" panose="02010600030101010101" pitchFamily="2" charset="-122"/>
                <a:cs typeface="宋体" panose="02010600030101010101" pitchFamily="2" charset="-122"/>
                <a:sym typeface="+mn-ea"/>
              </a:rPr>
              <a:t>厚的细沙，然后覆盖砖或混凝土板等硬质保护层。</a:t>
            </a:r>
            <a:endParaRPr lang="zh-CN" altLang="en-US" noProof="1">
              <a:solidFill>
                <a:schemeClr val="tx2"/>
              </a:solidFill>
              <a:latin typeface="宋体" panose="02010600030101010101" pitchFamily="2" charset="-122"/>
              <a:cs typeface="宋体" panose="02010600030101010101" pitchFamily="2" charset="-122"/>
              <a:sym typeface="+mn-ea"/>
            </a:endParaRPr>
          </a:p>
          <a:p>
            <a:pPr algn="l" fontAlgn="auto">
              <a:lnSpc>
                <a:spcPct val="200000"/>
              </a:lnSpc>
              <a:buFont typeface="Wingdings" panose="05000000000000000000" pitchFamily="2" charset="2"/>
              <a:buNone/>
              <a:defRPr/>
            </a:pPr>
            <a:r>
              <a:rPr lang="zh-CN" altLang="en-US" noProof="1" smtClean="0">
                <a:solidFill>
                  <a:schemeClr val="tx2"/>
                </a:solidFill>
                <a:latin typeface="宋体" panose="02010600030101010101" pitchFamily="2" charset="-122"/>
                <a:cs typeface="宋体" panose="02010600030101010101" pitchFamily="2" charset="-122"/>
                <a:sym typeface="+mn-ea"/>
              </a:rPr>
              <a:t>    （</a:t>
            </a:r>
            <a:r>
              <a:rPr lang="en-US" altLang="zh-CN" noProof="1" smtClean="0">
                <a:solidFill>
                  <a:schemeClr val="tx2"/>
                </a:solidFill>
                <a:latin typeface="宋体" panose="02010600030101010101" pitchFamily="2" charset="-122"/>
                <a:cs typeface="宋体" panose="02010600030101010101" pitchFamily="2" charset="-122"/>
                <a:sym typeface="+mn-ea"/>
              </a:rPr>
              <a:t>4</a:t>
            </a:r>
            <a:r>
              <a:rPr lang="zh-CN" altLang="en-US" noProof="1" smtClean="0">
                <a:solidFill>
                  <a:schemeClr val="tx2"/>
                </a:solidFill>
                <a:latin typeface="宋体" panose="02010600030101010101" pitchFamily="2" charset="-122"/>
                <a:cs typeface="宋体" panose="02010600030101010101" pitchFamily="2" charset="-122"/>
                <a:sym typeface="+mn-ea"/>
              </a:rPr>
              <a:t>）埋</a:t>
            </a:r>
            <a:r>
              <a:rPr lang="zh-CN" altLang="en-US" noProof="1">
                <a:solidFill>
                  <a:schemeClr val="tx2"/>
                </a:solidFill>
                <a:latin typeface="宋体" panose="02010600030101010101" pitchFamily="2" charset="-122"/>
                <a:cs typeface="宋体" panose="02010600030101010101" pitchFamily="2" charset="-122"/>
                <a:sym typeface="+mn-ea"/>
              </a:rPr>
              <a:t>地电缆在穿越建筑物、道路、易受机械损伤、介质腐蚀场所及引出地面从</a:t>
            </a:r>
            <a:r>
              <a:rPr lang="en-US" altLang="zh-CN" noProof="1">
                <a:solidFill>
                  <a:schemeClr val="tx2"/>
                </a:solidFill>
                <a:latin typeface="宋体" panose="02010600030101010101" pitchFamily="2" charset="-122"/>
                <a:cs typeface="宋体" panose="02010600030101010101" pitchFamily="2" charset="-122"/>
                <a:sym typeface="+mn-ea"/>
              </a:rPr>
              <a:t>2.0</a:t>
            </a:r>
            <a:r>
              <a:rPr lang="zh-CN" altLang="en-US" noProof="1">
                <a:solidFill>
                  <a:schemeClr val="tx2"/>
                </a:solidFill>
                <a:latin typeface="宋体" panose="02010600030101010101" pitchFamily="2" charset="-122"/>
                <a:cs typeface="宋体" panose="02010600030101010101" pitchFamily="2" charset="-122"/>
                <a:sym typeface="+mn-ea"/>
              </a:rPr>
              <a:t>米高到地下</a:t>
            </a:r>
            <a:r>
              <a:rPr lang="en-US" altLang="zh-CN" noProof="1">
                <a:solidFill>
                  <a:schemeClr val="tx2"/>
                </a:solidFill>
                <a:latin typeface="宋体" panose="02010600030101010101" pitchFamily="2" charset="-122"/>
                <a:cs typeface="宋体" panose="02010600030101010101" pitchFamily="2" charset="-122"/>
                <a:sym typeface="+mn-ea"/>
              </a:rPr>
              <a:t>0.2</a:t>
            </a:r>
            <a:r>
              <a:rPr lang="zh-CN" altLang="en-US" noProof="1">
                <a:solidFill>
                  <a:schemeClr val="tx2"/>
                </a:solidFill>
                <a:latin typeface="宋体" panose="02010600030101010101" pitchFamily="2" charset="-122"/>
                <a:cs typeface="宋体" panose="02010600030101010101" pitchFamily="2" charset="-122"/>
                <a:sym typeface="+mn-ea"/>
              </a:rPr>
              <a:t>米处，必须加设防护套管，防护套管内径不应小于电缆外径的</a:t>
            </a:r>
            <a:r>
              <a:rPr lang="en-US" altLang="zh-CN" noProof="1">
                <a:solidFill>
                  <a:schemeClr val="tx2"/>
                </a:solidFill>
                <a:latin typeface="宋体" panose="02010600030101010101" pitchFamily="2" charset="-122"/>
                <a:cs typeface="宋体" panose="02010600030101010101" pitchFamily="2" charset="-122"/>
                <a:sym typeface="+mn-ea"/>
              </a:rPr>
              <a:t>1.5</a:t>
            </a:r>
            <a:r>
              <a:rPr lang="zh-CN" altLang="en-US" noProof="1">
                <a:solidFill>
                  <a:schemeClr val="tx2"/>
                </a:solidFill>
                <a:latin typeface="宋体" panose="02010600030101010101" pitchFamily="2" charset="-122"/>
                <a:cs typeface="宋体" panose="02010600030101010101" pitchFamily="2" charset="-122"/>
                <a:sym typeface="+mn-ea"/>
              </a:rPr>
              <a:t>倍。</a:t>
            </a:r>
            <a:endParaRPr lang="zh-CN" altLang="en-US" noProof="1">
              <a:solidFill>
                <a:schemeClr val="tx2"/>
              </a:solidFill>
              <a:latin typeface="宋体" panose="02010600030101010101" pitchFamily="2" charset="-122"/>
              <a:cs typeface="宋体" panose="02010600030101010101" pitchFamily="2" charset="-122"/>
              <a:sym typeface="+mn-ea"/>
            </a:endParaRPr>
          </a:p>
        </p:txBody>
      </p:sp>
    </p:spTree>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三、</a:t>
            </a:r>
            <a:r>
              <a:rPr dirty="0" smtClean="0">
                <a:solidFill>
                  <a:schemeClr val="tx2"/>
                </a:solidFill>
                <a:sym typeface="+mn-ea"/>
              </a:rPr>
              <a:t>现场临时用电基础知识</a:t>
            </a:r>
            <a:r>
              <a:rPr lang="en-US" dirty="0" smtClean="0">
                <a:solidFill>
                  <a:schemeClr val="tx2"/>
                </a:solidFill>
                <a:sym typeface="+mn-ea"/>
              </a:rPr>
              <a:t>-</a:t>
            </a:r>
            <a:r>
              <a:rPr lang="zh-CN" altLang="en-US" dirty="0" smtClean="0">
                <a:solidFill>
                  <a:schemeClr val="tx2"/>
                </a:solidFill>
                <a:sym typeface="+mn-ea"/>
              </a:rPr>
              <a:t>电线线路要求</a:t>
            </a:r>
            <a:endParaRPr lang="zh-CN" altLang="en-US" dirty="0" smtClean="0">
              <a:solidFill>
                <a:schemeClr val="tx2"/>
              </a:solidFill>
              <a:sym typeface="+mn-ea"/>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584325" y="1269365"/>
            <a:ext cx="9027795" cy="4523105"/>
          </a:xfrm>
          <a:prstGeom prst="rect">
            <a:avLst/>
          </a:prstGeom>
          <a:noFill/>
        </p:spPr>
        <p:txBody>
          <a:bodyPr wrap="square" rtlCol="0" anchor="t">
            <a:spAutoFit/>
          </a:bodyPr>
          <a:p>
            <a:pPr algn="l" fontAlgn="auto">
              <a:lnSpc>
                <a:spcPct val="200000"/>
              </a:lnSpc>
              <a:buFont typeface="Wingdings" panose="05000000000000000000" pitchFamily="2" charset="2"/>
              <a:buNone/>
              <a:defRPr/>
            </a:pPr>
            <a:r>
              <a:rPr lang="zh-CN" altLang="en-US" smtClean="0">
                <a:solidFill>
                  <a:schemeClr val="tx2"/>
                </a:solidFill>
                <a:latin typeface="宋体" panose="02010600030101010101" pitchFamily="2" charset="-122"/>
                <a:cs typeface="宋体" panose="02010600030101010101" pitchFamily="2" charset="-122"/>
                <a:sym typeface="+mn-ea"/>
              </a:rPr>
              <a:t> </a:t>
            </a:r>
            <a:r>
              <a:rPr lang="en-US" altLang="zh-CN" smtClean="0">
                <a:solidFill>
                  <a:schemeClr val="tx2"/>
                </a:solidFill>
                <a:latin typeface="宋体" panose="02010600030101010101" pitchFamily="2" charset="-122"/>
                <a:cs typeface="宋体" panose="02010600030101010101" pitchFamily="2" charset="-122"/>
                <a:sym typeface="+mn-ea"/>
              </a:rPr>
              <a:t>   </a:t>
            </a:r>
            <a:r>
              <a:rPr lang="zh-CN" altLang="en-US" smtClean="0">
                <a:solidFill>
                  <a:schemeClr val="tx2"/>
                </a:solidFill>
                <a:latin typeface="宋体" panose="02010600030101010101" pitchFamily="2" charset="-122"/>
                <a:cs typeface="宋体" panose="02010600030101010101" pitchFamily="2" charset="-122"/>
                <a:sym typeface="+mn-ea"/>
              </a:rPr>
              <a:t>（</a:t>
            </a:r>
            <a:r>
              <a:rPr lang="en-US" altLang="zh-CN" smtClean="0">
                <a:solidFill>
                  <a:schemeClr val="tx2"/>
                </a:solidFill>
                <a:latin typeface="宋体" panose="02010600030101010101" pitchFamily="2" charset="-122"/>
                <a:cs typeface="宋体" panose="02010600030101010101" pitchFamily="2" charset="-122"/>
                <a:sym typeface="+mn-ea"/>
              </a:rPr>
              <a:t>1</a:t>
            </a:r>
            <a:r>
              <a:rPr lang="zh-CN" altLang="en-US" smtClean="0">
                <a:solidFill>
                  <a:schemeClr val="tx2"/>
                </a:solidFill>
                <a:latin typeface="宋体" panose="02010600030101010101" pitchFamily="2" charset="-122"/>
                <a:cs typeface="宋体" panose="02010600030101010101" pitchFamily="2" charset="-122"/>
                <a:sym typeface="+mn-ea"/>
              </a:rPr>
              <a:t>）在</a:t>
            </a:r>
            <a:r>
              <a:rPr lang="zh-CN" altLang="en-US">
                <a:solidFill>
                  <a:schemeClr val="tx2"/>
                </a:solidFill>
                <a:latin typeface="宋体" panose="02010600030101010101" pitchFamily="2" charset="-122"/>
                <a:cs typeface="宋体" panose="02010600030101010101" pitchFamily="2" charset="-122"/>
                <a:sym typeface="+mn-ea"/>
              </a:rPr>
              <a:t>施工现场专用变压器的供电的</a:t>
            </a:r>
            <a:r>
              <a:rPr lang="en-US" altLang="zh-CN">
                <a:solidFill>
                  <a:schemeClr val="tx2"/>
                </a:solidFill>
                <a:latin typeface="宋体" panose="02010600030101010101" pitchFamily="2" charset="-122"/>
                <a:cs typeface="宋体" panose="02010600030101010101" pitchFamily="2" charset="-122"/>
                <a:sym typeface="+mn-ea"/>
              </a:rPr>
              <a:t>TN—S</a:t>
            </a:r>
            <a:r>
              <a:rPr lang="zh-CN" altLang="en-US">
                <a:solidFill>
                  <a:schemeClr val="tx2"/>
                </a:solidFill>
                <a:latin typeface="宋体" panose="02010600030101010101" pitchFamily="2" charset="-122"/>
                <a:cs typeface="宋体" panose="02010600030101010101" pitchFamily="2" charset="-122"/>
                <a:sym typeface="+mn-ea"/>
              </a:rPr>
              <a:t>接零保护系统中，</a:t>
            </a:r>
            <a:r>
              <a:rPr lang="zh-CN" altLang="en-US" smtClean="0">
                <a:solidFill>
                  <a:schemeClr val="tx2"/>
                </a:solidFill>
                <a:latin typeface="宋体" panose="02010600030101010101" pitchFamily="2" charset="-122"/>
                <a:cs typeface="宋体" panose="02010600030101010101" pitchFamily="2" charset="-122"/>
                <a:sym typeface="+mn-ea"/>
              </a:rPr>
              <a:t>电气设备金属</a:t>
            </a:r>
            <a:r>
              <a:rPr lang="zh-CN" altLang="en-US">
                <a:solidFill>
                  <a:schemeClr val="tx2"/>
                </a:solidFill>
                <a:latin typeface="宋体" panose="02010600030101010101" pitchFamily="2" charset="-122"/>
                <a:cs typeface="宋体" panose="02010600030101010101" pitchFamily="2" charset="-122"/>
                <a:sym typeface="+mn-ea"/>
              </a:rPr>
              <a:t>外壳必须与保护零线连接，保护零线应有接地线，配电室电源线或漏电保护器电源侧</a:t>
            </a:r>
            <a:r>
              <a:rPr lang="zh-CN" altLang="en-US" smtClean="0">
                <a:solidFill>
                  <a:schemeClr val="tx2"/>
                </a:solidFill>
                <a:latin typeface="宋体" panose="02010600030101010101" pitchFamily="2" charset="-122"/>
                <a:cs typeface="宋体" panose="02010600030101010101" pitchFamily="2" charset="-122"/>
                <a:sym typeface="+mn-ea"/>
              </a:rPr>
              <a:t>零线处引出</a:t>
            </a:r>
            <a:r>
              <a:rPr lang="zh-CN" altLang="en-US">
                <a:solidFill>
                  <a:schemeClr val="tx2"/>
                </a:solidFill>
                <a:latin typeface="宋体" panose="02010600030101010101" pitchFamily="2" charset="-122"/>
                <a:cs typeface="宋体" panose="02010600030101010101" pitchFamily="2" charset="-122"/>
                <a:sym typeface="+mn-ea"/>
              </a:rPr>
              <a:t>。</a:t>
            </a:r>
            <a:endParaRPr lang="zh-CN" altLang="en-US" noProof="1">
              <a:solidFill>
                <a:schemeClr val="tx2"/>
              </a:solidFill>
              <a:latin typeface="宋体" panose="02010600030101010101" pitchFamily="2" charset="-122"/>
              <a:cs typeface="宋体" panose="02010600030101010101" pitchFamily="2" charset="-122"/>
              <a:sym typeface="+mn-ea"/>
            </a:endParaRPr>
          </a:p>
          <a:p>
            <a:pPr algn="l" fontAlgn="auto">
              <a:lnSpc>
                <a:spcPct val="200000"/>
              </a:lnSpc>
              <a:buFont typeface="Wingdings" panose="05000000000000000000" pitchFamily="2" charset="2"/>
              <a:buNone/>
              <a:defRPr/>
            </a:pPr>
            <a:r>
              <a:rPr lang="zh-CN" altLang="en-US" smtClean="0">
                <a:solidFill>
                  <a:schemeClr val="tx2"/>
                </a:solidFill>
                <a:latin typeface="宋体" panose="02010600030101010101" pitchFamily="2" charset="-122"/>
                <a:cs typeface="宋体" panose="02010600030101010101" pitchFamily="2" charset="-122"/>
                <a:sym typeface="+mn-ea"/>
              </a:rPr>
              <a:t>    （</a:t>
            </a:r>
            <a:r>
              <a:rPr lang="en-US" altLang="zh-CN" smtClean="0">
                <a:solidFill>
                  <a:schemeClr val="tx2"/>
                </a:solidFill>
                <a:latin typeface="宋体" panose="02010600030101010101" pitchFamily="2" charset="-122"/>
                <a:cs typeface="宋体" panose="02010600030101010101" pitchFamily="2" charset="-122"/>
                <a:sym typeface="+mn-ea"/>
              </a:rPr>
              <a:t>2</a:t>
            </a:r>
            <a:r>
              <a:rPr lang="zh-CN" altLang="en-US" smtClean="0">
                <a:solidFill>
                  <a:schemeClr val="tx2"/>
                </a:solidFill>
                <a:latin typeface="宋体" panose="02010600030101010101" pitchFamily="2" charset="-122"/>
                <a:cs typeface="宋体" panose="02010600030101010101" pitchFamily="2" charset="-122"/>
                <a:sym typeface="+mn-ea"/>
              </a:rPr>
              <a:t>）当</a:t>
            </a:r>
            <a:r>
              <a:rPr lang="zh-CN" altLang="en-US">
                <a:solidFill>
                  <a:schemeClr val="tx2"/>
                </a:solidFill>
                <a:latin typeface="宋体" panose="02010600030101010101" pitchFamily="2" charset="-122"/>
                <a:cs typeface="宋体" panose="02010600030101010101" pitchFamily="2" charset="-122"/>
                <a:sym typeface="+mn-ea"/>
              </a:rPr>
              <a:t>施工现场与外电线路共用一供电系统时，电气设备的接地、接零保护应与原系统保持一致，不得一部分做保护接零，另一部分设备做保护接地，采用</a:t>
            </a:r>
            <a:r>
              <a:rPr lang="en-US" altLang="zh-CN">
                <a:solidFill>
                  <a:schemeClr val="tx2"/>
                </a:solidFill>
                <a:latin typeface="宋体" panose="02010600030101010101" pitchFamily="2" charset="-122"/>
                <a:cs typeface="宋体" panose="02010600030101010101" pitchFamily="2" charset="-122"/>
                <a:sym typeface="+mn-ea"/>
              </a:rPr>
              <a:t>TN</a:t>
            </a:r>
            <a:r>
              <a:rPr lang="zh-CN" altLang="en-US">
                <a:solidFill>
                  <a:schemeClr val="tx2"/>
                </a:solidFill>
                <a:latin typeface="宋体" panose="02010600030101010101" pitchFamily="2" charset="-122"/>
                <a:cs typeface="宋体" panose="02010600030101010101" pitchFamily="2" charset="-122"/>
                <a:sym typeface="+mn-ea"/>
              </a:rPr>
              <a:t>系统做保护接零时，工作零线必须通过总漏电保护器，保护零线（</a:t>
            </a:r>
            <a:r>
              <a:rPr lang="en-US" altLang="zh-CN">
                <a:solidFill>
                  <a:schemeClr val="tx2"/>
                </a:solidFill>
                <a:latin typeface="宋体" panose="02010600030101010101" pitchFamily="2" charset="-122"/>
                <a:cs typeface="宋体" panose="02010600030101010101" pitchFamily="2" charset="-122"/>
                <a:sym typeface="+mn-ea"/>
              </a:rPr>
              <a:t>PE</a:t>
            </a:r>
            <a:r>
              <a:rPr lang="zh-CN" altLang="en-US">
                <a:solidFill>
                  <a:schemeClr val="tx2"/>
                </a:solidFill>
                <a:latin typeface="宋体" panose="02010600030101010101" pitchFamily="2" charset="-122"/>
                <a:cs typeface="宋体" panose="02010600030101010101" pitchFamily="2" charset="-122"/>
                <a:sym typeface="+mn-ea"/>
              </a:rPr>
              <a:t>）线必须有电源进线零线重复接地出或总漏电保护器电源侧零线处，引出形成局部</a:t>
            </a:r>
            <a:r>
              <a:rPr lang="en-US" altLang="zh-CN">
                <a:solidFill>
                  <a:schemeClr val="tx2"/>
                </a:solidFill>
                <a:latin typeface="宋体" panose="02010600030101010101" pitchFamily="2" charset="-122"/>
                <a:cs typeface="宋体" panose="02010600030101010101" pitchFamily="2" charset="-122"/>
                <a:sym typeface="+mn-ea"/>
              </a:rPr>
              <a:t>TN—S</a:t>
            </a:r>
            <a:r>
              <a:rPr lang="zh-CN" altLang="en-US">
                <a:solidFill>
                  <a:schemeClr val="tx2"/>
                </a:solidFill>
                <a:latin typeface="宋体" panose="02010600030101010101" pitchFamily="2" charset="-122"/>
                <a:cs typeface="宋体" panose="02010600030101010101" pitchFamily="2" charset="-122"/>
                <a:sym typeface="+mn-ea"/>
              </a:rPr>
              <a:t>接零保护系统。</a:t>
            </a:r>
            <a:endParaRPr lang="zh-CN" altLang="en-US" noProof="1">
              <a:solidFill>
                <a:schemeClr val="tx2"/>
              </a:solidFill>
              <a:latin typeface="宋体" panose="02010600030101010101" pitchFamily="2" charset="-122"/>
              <a:cs typeface="宋体" panose="02010600030101010101" pitchFamily="2" charset="-122"/>
              <a:sym typeface="+mn-ea"/>
            </a:endParaRPr>
          </a:p>
          <a:p>
            <a:pPr algn="l" fontAlgn="auto">
              <a:lnSpc>
                <a:spcPct val="200000"/>
              </a:lnSpc>
              <a:buFont typeface="Wingdings" panose="05000000000000000000" pitchFamily="2" charset="2"/>
              <a:buNone/>
              <a:defRPr/>
            </a:pPr>
            <a:r>
              <a:rPr lang="zh-CN" altLang="en-US" smtClean="0">
                <a:solidFill>
                  <a:schemeClr val="tx2"/>
                </a:solidFill>
                <a:latin typeface="宋体" panose="02010600030101010101" pitchFamily="2" charset="-122"/>
                <a:cs typeface="宋体" panose="02010600030101010101" pitchFamily="2" charset="-122"/>
                <a:sym typeface="+mn-ea"/>
              </a:rPr>
              <a:t>    （</a:t>
            </a:r>
            <a:r>
              <a:rPr lang="en-US" altLang="zh-CN" smtClean="0">
                <a:solidFill>
                  <a:schemeClr val="tx2"/>
                </a:solidFill>
                <a:latin typeface="宋体" panose="02010600030101010101" pitchFamily="2" charset="-122"/>
                <a:cs typeface="宋体" panose="02010600030101010101" pitchFamily="2" charset="-122"/>
                <a:sym typeface="+mn-ea"/>
              </a:rPr>
              <a:t>3</a:t>
            </a:r>
            <a:r>
              <a:rPr lang="zh-CN" altLang="en-US" smtClean="0">
                <a:solidFill>
                  <a:schemeClr val="tx2"/>
                </a:solidFill>
                <a:latin typeface="宋体" panose="02010600030101010101" pitchFamily="2" charset="-122"/>
                <a:cs typeface="宋体" panose="02010600030101010101" pitchFamily="2" charset="-122"/>
                <a:sym typeface="+mn-ea"/>
              </a:rPr>
              <a:t>）</a:t>
            </a:r>
            <a:r>
              <a:rPr lang="en-US" altLang="zh-CN" smtClean="0">
                <a:solidFill>
                  <a:schemeClr val="tx2"/>
                </a:solidFill>
                <a:latin typeface="宋体" panose="02010600030101010101" pitchFamily="2" charset="-122"/>
                <a:cs typeface="宋体" panose="02010600030101010101" pitchFamily="2" charset="-122"/>
                <a:sym typeface="+mn-ea"/>
              </a:rPr>
              <a:t>PE</a:t>
            </a:r>
            <a:r>
              <a:rPr lang="zh-CN" altLang="en-US">
                <a:solidFill>
                  <a:schemeClr val="tx2"/>
                </a:solidFill>
                <a:latin typeface="宋体" panose="02010600030101010101" pitchFamily="2" charset="-122"/>
                <a:cs typeface="宋体" panose="02010600030101010101" pitchFamily="2" charset="-122"/>
                <a:sym typeface="+mn-ea"/>
              </a:rPr>
              <a:t>线上严禁装设开关或熔断器，严禁通过工作电流，且严禁断线。</a:t>
            </a:r>
            <a:endParaRPr lang="zh-CN" altLang="en-US">
              <a:solidFill>
                <a:schemeClr val="tx2"/>
              </a:solidFill>
              <a:latin typeface="宋体" panose="02010600030101010101" pitchFamily="2" charset="-122"/>
              <a:cs typeface="宋体" panose="02010600030101010101" pitchFamily="2" charset="-122"/>
              <a:sym typeface="+mn-ea"/>
            </a:endParaRPr>
          </a:p>
        </p:txBody>
      </p:sp>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三、</a:t>
            </a:r>
            <a:r>
              <a:rPr dirty="0" smtClean="0">
                <a:solidFill>
                  <a:schemeClr val="tx2"/>
                </a:solidFill>
                <a:sym typeface="+mn-ea"/>
              </a:rPr>
              <a:t>现场临时用电基础知识</a:t>
            </a:r>
            <a:r>
              <a:rPr lang="en-US" dirty="0" smtClean="0">
                <a:solidFill>
                  <a:schemeClr val="tx2"/>
                </a:solidFill>
                <a:sym typeface="+mn-ea"/>
              </a:rPr>
              <a:t>-</a:t>
            </a:r>
            <a:r>
              <a:rPr lang="zh-CN" altLang="en-US" dirty="0" smtClean="0">
                <a:solidFill>
                  <a:schemeClr val="tx2"/>
                </a:solidFill>
                <a:sym typeface="+mn-ea"/>
              </a:rPr>
              <a:t>接地接零</a:t>
            </a:r>
            <a:endParaRPr lang="zh-CN" altLang="en-US" dirty="0" smtClean="0">
              <a:solidFill>
                <a:schemeClr val="tx2"/>
              </a:solidFill>
              <a:sym typeface="+mn-ea"/>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417955" y="1196975"/>
            <a:ext cx="9413240" cy="4523105"/>
          </a:xfrm>
          <a:prstGeom prst="rect">
            <a:avLst/>
          </a:prstGeom>
        </p:spPr>
        <p:txBody>
          <a:bodyPr wrap="square">
            <a:spAutoFit/>
          </a:bodyPr>
          <a:p>
            <a:pPr algn="l" fontAlgn="auto">
              <a:lnSpc>
                <a:spcPct val="200000"/>
              </a:lnSpc>
              <a:buFont typeface="Wingdings" panose="05000000000000000000" pitchFamily="2" charset="2"/>
              <a:buNone/>
              <a:defRPr/>
            </a:pP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    （</a:t>
            </a:r>
            <a:r>
              <a:rPr lang="en-US" altLang="zh-CN"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1</a:t>
            </a: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）在</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电力系统中，因运行需要的接地称为</a:t>
            </a:r>
            <a:r>
              <a:rPr lang="zh-CN" altLang="en-US" b="1" noProof="1">
                <a:solidFill>
                  <a:schemeClr val="tx2"/>
                </a:solidFill>
                <a:latin typeface="宋体" panose="02010600030101010101" pitchFamily="2" charset="-122"/>
                <a:ea typeface="宋体" panose="02010600030101010101" pitchFamily="2" charset="-122"/>
                <a:sym typeface="宋体" panose="02010600030101010101" pitchFamily="2" charset="-122"/>
              </a:rPr>
              <a:t>工作接地</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，阻值应小于</a:t>
            </a:r>
            <a:r>
              <a:rPr lang="en-US" altLang="zh-CN"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4Ω</a:t>
            </a: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a:t>
            </a:r>
            <a:endParaRPr lang="en-US" altLang="zh-CN" noProof="1" smtClean="0">
              <a:solidFill>
                <a:schemeClr val="tx2"/>
              </a:solidFill>
              <a:latin typeface="宋体" panose="02010600030101010101" pitchFamily="2" charset="-122"/>
              <a:ea typeface="宋体" panose="02010600030101010101" pitchFamily="2" charset="-122"/>
              <a:sym typeface="宋体" panose="02010600030101010101" pitchFamily="2" charset="-122"/>
            </a:endParaRPr>
          </a:p>
          <a:p>
            <a:pPr algn="l" fontAlgn="auto">
              <a:lnSpc>
                <a:spcPct val="200000"/>
              </a:lnSpc>
              <a:buFont typeface="Wingdings" panose="05000000000000000000" pitchFamily="2" charset="2"/>
              <a:buNone/>
              <a:defRPr/>
            </a:pP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    （</a:t>
            </a:r>
            <a:r>
              <a:rPr lang="en-US" altLang="zh-CN"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2</a:t>
            </a: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）因</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漏电保护需要，将电气设备正常情况下不带电的金属外壳和机械设备的金属构架接地，称为</a:t>
            </a:r>
            <a:r>
              <a:rPr lang="zh-CN" altLang="en-US" b="1" noProof="1">
                <a:solidFill>
                  <a:schemeClr val="tx2"/>
                </a:solidFill>
                <a:latin typeface="宋体" panose="02010600030101010101" pitchFamily="2" charset="-122"/>
                <a:ea typeface="宋体" panose="02010600030101010101" pitchFamily="2" charset="-122"/>
                <a:sym typeface="宋体" panose="02010600030101010101" pitchFamily="2" charset="-122"/>
              </a:rPr>
              <a:t>保护接地</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。阻值也应小于</a:t>
            </a:r>
            <a:r>
              <a:rPr lang="en-US" altLang="zh-CN" noProof="1">
                <a:solidFill>
                  <a:schemeClr val="tx2"/>
                </a:solidFill>
                <a:latin typeface="宋体" panose="02010600030101010101" pitchFamily="2" charset="-122"/>
                <a:ea typeface="宋体" panose="02010600030101010101" pitchFamily="2" charset="-122"/>
                <a:sym typeface="宋体" panose="02010600030101010101" pitchFamily="2" charset="-122"/>
              </a:rPr>
              <a:t>4Ω</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a:t>
            </a:r>
            <a:endPar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endParaRPr>
          </a:p>
          <a:p>
            <a:pPr algn="l" fontAlgn="auto">
              <a:lnSpc>
                <a:spcPct val="200000"/>
              </a:lnSpc>
              <a:buFont typeface="Wingdings" panose="05000000000000000000" pitchFamily="2" charset="2"/>
              <a:buNone/>
              <a:defRPr/>
            </a:pP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    （</a:t>
            </a:r>
            <a:r>
              <a:rPr lang="en-US" altLang="zh-CN"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3</a:t>
            </a: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）在</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中性点直接接地的电力系统中，为了保证接地的作用和效果，除在中性点处直接接地外，在中性线上的一处或多处再作接地，称为</a:t>
            </a:r>
            <a:r>
              <a:rPr lang="zh-CN" altLang="en-US" b="1" noProof="1">
                <a:solidFill>
                  <a:schemeClr val="tx2"/>
                </a:solidFill>
                <a:latin typeface="宋体" panose="02010600030101010101" pitchFamily="2" charset="-122"/>
                <a:ea typeface="宋体" panose="02010600030101010101" pitchFamily="2" charset="-122"/>
                <a:sym typeface="宋体" panose="02010600030101010101" pitchFamily="2" charset="-122"/>
              </a:rPr>
              <a:t>重复接地</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。重复接地不能少于三处，（始端、中间、末端），阻值应小于</a:t>
            </a:r>
            <a:r>
              <a:rPr lang="en-US" altLang="zh-CN" noProof="1">
                <a:solidFill>
                  <a:schemeClr val="tx2"/>
                </a:solidFill>
                <a:latin typeface="宋体" panose="02010600030101010101" pitchFamily="2" charset="-122"/>
                <a:ea typeface="宋体" panose="02010600030101010101" pitchFamily="2" charset="-122"/>
                <a:sym typeface="宋体" panose="02010600030101010101" pitchFamily="2" charset="-122"/>
              </a:rPr>
              <a:t>10Ω</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a:t>
            </a:r>
            <a:endPar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endParaRPr>
          </a:p>
          <a:p>
            <a:pPr algn="l" fontAlgn="auto">
              <a:lnSpc>
                <a:spcPct val="200000"/>
              </a:lnSpc>
              <a:buFont typeface="Wingdings" panose="05000000000000000000" pitchFamily="2" charset="2"/>
              <a:buNone/>
              <a:defRPr/>
            </a:pP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    （</a:t>
            </a:r>
            <a:r>
              <a:rPr lang="en-US" altLang="zh-CN"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4</a:t>
            </a: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）防雷装置</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（避雷针）的接地，称为</a:t>
            </a:r>
            <a:r>
              <a:rPr lang="zh-CN" altLang="en-US" b="1" noProof="1">
                <a:solidFill>
                  <a:schemeClr val="tx2"/>
                </a:solidFill>
                <a:latin typeface="宋体" panose="02010600030101010101" pitchFamily="2" charset="-122"/>
                <a:ea typeface="宋体" panose="02010600030101010101" pitchFamily="2" charset="-122"/>
                <a:sym typeface="宋体" panose="02010600030101010101" pitchFamily="2" charset="-122"/>
              </a:rPr>
              <a:t>防雷接地</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，作防雷接地的电气设备，必须同时作重复接地。阻值应小于</a:t>
            </a:r>
            <a:r>
              <a:rPr lang="en-US" altLang="zh-CN"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30Ω</a:t>
            </a: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a:t>
            </a:r>
            <a:endPar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三、</a:t>
            </a:r>
            <a:r>
              <a:rPr dirty="0" smtClean="0">
                <a:solidFill>
                  <a:schemeClr val="tx2"/>
                </a:solidFill>
                <a:sym typeface="+mn-ea"/>
              </a:rPr>
              <a:t>现场临时用电基础知识</a:t>
            </a:r>
            <a:r>
              <a:rPr lang="en-US" dirty="0" smtClean="0">
                <a:solidFill>
                  <a:schemeClr val="tx2"/>
                </a:solidFill>
                <a:sym typeface="+mn-ea"/>
              </a:rPr>
              <a:t>-</a:t>
            </a:r>
            <a:r>
              <a:rPr lang="zh-CN" altLang="en-US" dirty="0" smtClean="0">
                <a:solidFill>
                  <a:schemeClr val="tx2"/>
                </a:solidFill>
                <a:sym typeface="+mn-ea"/>
              </a:rPr>
              <a:t>接地接零</a:t>
            </a:r>
            <a:endParaRPr lang="zh-CN" altLang="en-US" dirty="0" smtClean="0">
              <a:solidFill>
                <a:schemeClr val="tx2"/>
              </a:solidFill>
              <a:sym typeface="+mn-ea"/>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436370" y="1628775"/>
            <a:ext cx="4117975" cy="3830955"/>
          </a:xfrm>
          <a:prstGeom prst="rect">
            <a:avLst/>
          </a:prstGeom>
        </p:spPr>
        <p:txBody>
          <a:bodyPr wrap="square">
            <a:spAutoFit/>
          </a:bodyPr>
          <a:p>
            <a:pPr algn="l" fontAlgn="auto">
              <a:lnSpc>
                <a:spcPct val="150000"/>
              </a:lnSpc>
              <a:buFont typeface="Wingdings" panose="05000000000000000000" pitchFamily="2" charset="2"/>
              <a:buNone/>
              <a:defRPr/>
            </a:pP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    （</a:t>
            </a:r>
            <a:r>
              <a:rPr lang="en-US" altLang="zh-CN"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1</a:t>
            </a: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）接地极</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的设置</a:t>
            </a:r>
            <a:endPar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endParaRPr>
          </a:p>
          <a:p>
            <a:pPr algn="l" fontAlgn="auto">
              <a:lnSpc>
                <a:spcPct val="150000"/>
              </a:lnSpc>
              <a:buFont typeface="Wingdings" panose="05000000000000000000" pitchFamily="2" charset="2"/>
              <a:buNone/>
              <a:defRPr/>
            </a:pP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    一般</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用钢材作接地极，长度大于</a:t>
            </a:r>
            <a:r>
              <a:rPr lang="en-US" altLang="zh-CN" noProof="1">
                <a:solidFill>
                  <a:schemeClr val="tx2"/>
                </a:solidFill>
                <a:latin typeface="宋体" panose="02010600030101010101" pitchFamily="2" charset="-122"/>
                <a:ea typeface="宋体" panose="02010600030101010101" pitchFamily="2" charset="-122"/>
                <a:sym typeface="宋体" panose="02010600030101010101" pitchFamily="2" charset="-122"/>
              </a:rPr>
              <a:t>2.2</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米，挖好</a:t>
            </a:r>
            <a:r>
              <a:rPr lang="en-US" altLang="zh-CN" noProof="1">
                <a:solidFill>
                  <a:schemeClr val="tx2"/>
                </a:solidFill>
                <a:latin typeface="宋体" panose="02010600030101010101" pitchFamily="2" charset="-122"/>
                <a:ea typeface="宋体" panose="02010600030101010101" pitchFamily="2" charset="-122"/>
                <a:sym typeface="宋体" panose="02010600030101010101" pitchFamily="2" charset="-122"/>
              </a:rPr>
              <a:t>1</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米深的坑后，打入坑底，埋入深度不小于</a:t>
            </a:r>
            <a:r>
              <a:rPr lang="en-US" altLang="zh-CN" noProof="1">
                <a:solidFill>
                  <a:schemeClr val="tx2"/>
                </a:solidFill>
                <a:latin typeface="宋体" panose="02010600030101010101" pitchFamily="2" charset="-122"/>
                <a:ea typeface="宋体" panose="02010600030101010101" pitchFamily="2" charset="-122"/>
                <a:sym typeface="宋体" panose="02010600030101010101" pitchFamily="2" charset="-122"/>
              </a:rPr>
              <a:t>2</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米，以达到</a:t>
            </a:r>
            <a:r>
              <a:rPr lang="en-US" altLang="zh-CN" noProof="1">
                <a:solidFill>
                  <a:schemeClr val="tx2"/>
                </a:solidFill>
                <a:latin typeface="宋体" panose="02010600030101010101" pitchFamily="2" charset="-122"/>
                <a:ea typeface="宋体" panose="02010600030101010101" pitchFamily="2" charset="-122"/>
                <a:sym typeface="宋体" panose="02010600030101010101" pitchFamily="2" charset="-122"/>
              </a:rPr>
              <a:t>4</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欧姆的接地电阻：</a:t>
            </a:r>
            <a:endPar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endParaRPr>
          </a:p>
          <a:p>
            <a:pPr algn="l" fontAlgn="auto">
              <a:lnSpc>
                <a:spcPct val="150000"/>
              </a:lnSpc>
              <a:buFont typeface="Wingdings" panose="05000000000000000000" pitchFamily="2" charset="2"/>
              <a:buNone/>
              <a:defRPr/>
            </a:pP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    圆钢</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，直径</a:t>
            </a:r>
            <a:r>
              <a:rPr lang="en-US" altLang="zh-CN" noProof="1">
                <a:solidFill>
                  <a:schemeClr val="tx2"/>
                </a:solidFill>
                <a:latin typeface="宋体" panose="02010600030101010101" pitchFamily="2" charset="-122"/>
                <a:ea typeface="宋体" panose="02010600030101010101" pitchFamily="2" charset="-122"/>
                <a:sym typeface="宋体" panose="02010600030101010101" pitchFamily="2" charset="-122"/>
              </a:rPr>
              <a:t>16</a:t>
            </a:r>
            <a:endParaRPr lang="en-US" altLang="zh-CN" noProof="1">
              <a:solidFill>
                <a:schemeClr val="tx2"/>
              </a:solidFill>
              <a:latin typeface="宋体" panose="02010600030101010101" pitchFamily="2" charset="-122"/>
              <a:ea typeface="宋体" panose="02010600030101010101" pitchFamily="2" charset="-122"/>
              <a:sym typeface="宋体" panose="02010600030101010101" pitchFamily="2" charset="-122"/>
            </a:endParaRPr>
          </a:p>
          <a:p>
            <a:pPr algn="l" fontAlgn="auto">
              <a:lnSpc>
                <a:spcPct val="150000"/>
              </a:lnSpc>
              <a:buFont typeface="Wingdings" panose="05000000000000000000" pitchFamily="2" charset="2"/>
              <a:buNone/>
              <a:defRPr/>
            </a:pP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    角钢</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a:t>
            </a:r>
            <a:r>
              <a:rPr lang="en-US" altLang="zh-CN" noProof="1">
                <a:solidFill>
                  <a:schemeClr val="tx2"/>
                </a:solidFill>
                <a:latin typeface="宋体" panose="02010600030101010101" pitchFamily="2" charset="-122"/>
                <a:ea typeface="宋体" panose="02010600030101010101" pitchFamily="2" charset="-122"/>
                <a:sym typeface="宋体" panose="02010600030101010101" pitchFamily="2" charset="-122"/>
              </a:rPr>
              <a:t>40×40×4</a:t>
            </a:r>
            <a:endParaRPr lang="en-US" altLang="zh-CN" noProof="1">
              <a:solidFill>
                <a:schemeClr val="tx2"/>
              </a:solidFill>
              <a:latin typeface="宋体" panose="02010600030101010101" pitchFamily="2" charset="-122"/>
              <a:ea typeface="宋体" panose="02010600030101010101" pitchFamily="2" charset="-122"/>
              <a:sym typeface="宋体" panose="02010600030101010101" pitchFamily="2" charset="-122"/>
            </a:endParaRPr>
          </a:p>
          <a:p>
            <a:pPr algn="l" fontAlgn="auto">
              <a:lnSpc>
                <a:spcPct val="150000"/>
              </a:lnSpc>
              <a:buFont typeface="Wingdings" panose="05000000000000000000" pitchFamily="2" charset="2"/>
              <a:buNone/>
              <a:defRPr/>
            </a:pP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    钢管</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，外直径</a:t>
            </a:r>
            <a:r>
              <a:rPr lang="en-US" altLang="zh-CN" noProof="1">
                <a:solidFill>
                  <a:schemeClr val="tx2"/>
                </a:solidFill>
                <a:latin typeface="宋体" panose="02010600030101010101" pitchFamily="2" charset="-122"/>
                <a:ea typeface="宋体" panose="02010600030101010101" pitchFamily="2" charset="-122"/>
                <a:sym typeface="宋体" panose="02010600030101010101" pitchFamily="2" charset="-122"/>
              </a:rPr>
              <a:t>15.5</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，内直径</a:t>
            </a:r>
            <a:r>
              <a:rPr lang="en-US" altLang="zh-CN" noProof="1">
                <a:solidFill>
                  <a:schemeClr val="tx2"/>
                </a:solidFill>
                <a:latin typeface="宋体" panose="02010600030101010101" pitchFamily="2" charset="-122"/>
                <a:ea typeface="宋体" panose="02010600030101010101" pitchFamily="2" charset="-122"/>
                <a:sym typeface="宋体" panose="02010600030101010101" pitchFamily="2" charset="-122"/>
              </a:rPr>
              <a:t>13</a:t>
            </a:r>
            <a:endParaRPr lang="en-US" altLang="zh-CN" noProof="1">
              <a:solidFill>
                <a:schemeClr val="tx2"/>
              </a:solidFill>
              <a:latin typeface="宋体" panose="02010600030101010101" pitchFamily="2" charset="-122"/>
              <a:ea typeface="宋体" panose="02010600030101010101" pitchFamily="2" charset="-122"/>
              <a:sym typeface="宋体" panose="02010600030101010101" pitchFamily="2" charset="-122"/>
            </a:endParaRPr>
          </a:p>
          <a:p>
            <a:pPr algn="l" fontAlgn="auto">
              <a:lnSpc>
                <a:spcPct val="150000"/>
              </a:lnSpc>
              <a:buFont typeface="Wingdings" panose="05000000000000000000" pitchFamily="2" charset="2"/>
              <a:buNone/>
              <a:defRPr/>
            </a:pP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   （</a:t>
            </a:r>
            <a:r>
              <a:rPr lang="en-US" altLang="zh-CN"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2</a:t>
            </a: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）不</a:t>
            </a:r>
            <a:r>
              <a:rPr lang="zh-CN" altLang="en-US" noProof="1">
                <a:solidFill>
                  <a:schemeClr val="tx2"/>
                </a:solidFill>
                <a:latin typeface="宋体" panose="02010600030101010101" pitchFamily="2" charset="-122"/>
                <a:ea typeface="宋体" panose="02010600030101010101" pitchFamily="2" charset="-122"/>
                <a:sym typeface="宋体" panose="02010600030101010101" pitchFamily="2" charset="-122"/>
              </a:rPr>
              <a:t>允许使用</a:t>
            </a:r>
            <a:r>
              <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rPr>
              <a:t>螺纹钢。</a:t>
            </a:r>
            <a:endParaRPr lang="zh-CN" altLang="en-US" noProof="1" smtClean="0">
              <a:solidFill>
                <a:schemeClr val="tx2"/>
              </a:solidFill>
              <a:latin typeface="宋体" panose="02010600030101010101" pitchFamily="2" charset="-122"/>
              <a:ea typeface="宋体" panose="02010600030101010101" pitchFamily="2" charset="-122"/>
              <a:sym typeface="宋体" panose="02010600030101010101" pitchFamily="2" charset="-122"/>
            </a:endParaRPr>
          </a:p>
        </p:txBody>
      </p:sp>
      <p:pic>
        <p:nvPicPr>
          <p:cNvPr id="6" name="内容占位符 28675" descr="DSC07126_调整大小"/>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66105" y="1412875"/>
            <a:ext cx="3930015" cy="2213610"/>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SDC110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7060" y="3717290"/>
            <a:ext cx="390906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27492"/>
            <a:ext cx="12196763" cy="3871988"/>
          </a:xfrm>
          <a:prstGeom prst="rect">
            <a:avLst/>
          </a:prstGeom>
        </p:spPr>
      </p:pic>
      <p:sp>
        <p:nvSpPr>
          <p:cNvPr id="18" name="Freeform 5"/>
          <p:cNvSpPr/>
          <p:nvPr/>
        </p:nvSpPr>
        <p:spPr bwMode="auto">
          <a:xfrm>
            <a:off x="4364732" y="3804248"/>
            <a:ext cx="7829912" cy="128808"/>
          </a:xfrm>
          <a:custGeom>
            <a:avLst/>
            <a:gdLst>
              <a:gd name="T0" fmla="*/ 98 w 10272"/>
              <a:gd name="T1" fmla="*/ 154 h 154"/>
              <a:gd name="T2" fmla="*/ 0 w 10272"/>
              <a:gd name="T3" fmla="*/ 0 h 154"/>
              <a:gd name="T4" fmla="*/ 10272 w 10272"/>
              <a:gd name="T5" fmla="*/ 0 h 154"/>
              <a:gd name="T6" fmla="*/ 10272 w 10272"/>
              <a:gd name="T7" fmla="*/ 154 h 154"/>
              <a:gd name="T8" fmla="*/ 98 w 10272"/>
              <a:gd name="T9" fmla="*/ 154 h 154"/>
            </a:gdLst>
            <a:ahLst/>
            <a:cxnLst>
              <a:cxn ang="0">
                <a:pos x="T0" y="T1"/>
              </a:cxn>
              <a:cxn ang="0">
                <a:pos x="T2" y="T3"/>
              </a:cxn>
              <a:cxn ang="0">
                <a:pos x="T4" y="T5"/>
              </a:cxn>
              <a:cxn ang="0">
                <a:pos x="T6" y="T7"/>
              </a:cxn>
              <a:cxn ang="0">
                <a:pos x="T8" y="T9"/>
              </a:cxn>
            </a:cxnLst>
            <a:rect l="0" t="0" r="r" b="b"/>
            <a:pathLst>
              <a:path w="10272" h="154">
                <a:moveTo>
                  <a:pt x="98" y="154"/>
                </a:moveTo>
                <a:lnTo>
                  <a:pt x="0" y="0"/>
                </a:lnTo>
                <a:lnTo>
                  <a:pt x="10272" y="0"/>
                </a:lnTo>
                <a:lnTo>
                  <a:pt x="10272" y="154"/>
                </a:lnTo>
                <a:lnTo>
                  <a:pt x="98" y="154"/>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9" name="Freeform 6"/>
          <p:cNvSpPr/>
          <p:nvPr/>
        </p:nvSpPr>
        <p:spPr bwMode="auto">
          <a:xfrm>
            <a:off x="-1" y="3664881"/>
            <a:ext cx="4362621" cy="268175"/>
          </a:xfrm>
          <a:custGeom>
            <a:avLst/>
            <a:gdLst>
              <a:gd name="T0" fmla="*/ 5515 w 5725"/>
              <a:gd name="T1" fmla="*/ 0 h 322"/>
              <a:gd name="T2" fmla="*/ 5725 w 5725"/>
              <a:gd name="T3" fmla="*/ 322 h 322"/>
              <a:gd name="T4" fmla="*/ 0 w 5725"/>
              <a:gd name="T5" fmla="*/ 322 h 322"/>
              <a:gd name="T6" fmla="*/ 0 w 5725"/>
              <a:gd name="T7" fmla="*/ 0 h 322"/>
              <a:gd name="T8" fmla="*/ 5515 w 5725"/>
              <a:gd name="T9" fmla="*/ 0 h 322"/>
            </a:gdLst>
            <a:ahLst/>
            <a:cxnLst>
              <a:cxn ang="0">
                <a:pos x="T0" y="T1"/>
              </a:cxn>
              <a:cxn ang="0">
                <a:pos x="T2" y="T3"/>
              </a:cxn>
              <a:cxn ang="0">
                <a:pos x="T4" y="T5"/>
              </a:cxn>
              <a:cxn ang="0">
                <a:pos x="T6" y="T7"/>
              </a:cxn>
              <a:cxn ang="0">
                <a:pos x="T8" y="T9"/>
              </a:cxn>
            </a:cxnLst>
            <a:rect l="0" t="0" r="r" b="b"/>
            <a:pathLst>
              <a:path w="5725" h="322">
                <a:moveTo>
                  <a:pt x="5515" y="0"/>
                </a:moveTo>
                <a:lnTo>
                  <a:pt x="5725" y="322"/>
                </a:lnTo>
                <a:lnTo>
                  <a:pt x="0" y="322"/>
                </a:lnTo>
                <a:lnTo>
                  <a:pt x="0" y="0"/>
                </a:lnTo>
                <a:lnTo>
                  <a:pt x="5515" y="0"/>
                </a:ln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grpSp>
        <p:nvGrpSpPr>
          <p:cNvPr id="9" name="组合 8"/>
          <p:cNvGrpSpPr/>
          <p:nvPr/>
        </p:nvGrpSpPr>
        <p:grpSpPr>
          <a:xfrm>
            <a:off x="286941" y="4293096"/>
            <a:ext cx="11572079" cy="985341"/>
            <a:chOff x="286941" y="4498960"/>
            <a:chExt cx="11572079" cy="985341"/>
          </a:xfrm>
        </p:grpSpPr>
        <p:sp>
          <p:nvSpPr>
            <p:cNvPr id="14" name="Rectangle 3"/>
            <p:cNvSpPr txBox="1">
              <a:spLocks noChangeArrowheads="1"/>
            </p:cNvSpPr>
            <p:nvPr/>
          </p:nvSpPr>
          <p:spPr bwMode="auto">
            <a:xfrm>
              <a:off x="337742" y="4546146"/>
              <a:ext cx="11521278" cy="938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lvl="0" algn="ctr">
                <a:defRPr/>
              </a:pPr>
              <a:r>
                <a:rPr lang="zh-CN" altLang="en-US" sz="7200" b="1" dirty="0" smtClean="0">
                  <a:solidFill>
                    <a:srgbClr val="4D4D4D"/>
                  </a:solidFill>
                  <a:latin typeface="微软雅黑" panose="020B0503020204020204" pitchFamily="34" charset="-122"/>
                </a:rPr>
                <a:t>分享完毕</a:t>
              </a:r>
              <a:r>
                <a:rPr lang="zh-CN" altLang="en-US" sz="7200" b="1" dirty="0">
                  <a:solidFill>
                    <a:srgbClr val="4D4D4D"/>
                  </a:solidFill>
                  <a:latin typeface="微软雅黑" panose="020B0503020204020204" pitchFamily="34" charset="-122"/>
                </a:rPr>
                <a:t>　感谢聆听</a:t>
              </a:r>
              <a:endParaRPr lang="zh-CN" altLang="zh-CN" sz="7200" b="1" dirty="0">
                <a:solidFill>
                  <a:srgbClr val="4D4D4D"/>
                </a:solidFill>
                <a:latin typeface="微软雅黑" panose="020B0503020204020204" pitchFamily="34" charset="-122"/>
              </a:endParaRPr>
            </a:p>
          </p:txBody>
        </p:sp>
        <p:sp>
          <p:nvSpPr>
            <p:cNvPr id="8" name="Rectangle 3"/>
            <p:cNvSpPr txBox="1">
              <a:spLocks noChangeArrowheads="1"/>
            </p:cNvSpPr>
            <p:nvPr/>
          </p:nvSpPr>
          <p:spPr bwMode="auto">
            <a:xfrm>
              <a:off x="286941" y="4498960"/>
              <a:ext cx="11521278" cy="938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lvl="0" algn="ctr">
                <a:defRPr/>
              </a:pPr>
              <a:r>
                <a:rPr lang="zh-CN" altLang="en-US" sz="7200" b="1" dirty="0" smtClean="0">
                  <a:solidFill>
                    <a:srgbClr val="C00000"/>
                  </a:solidFill>
                  <a:latin typeface="微软雅黑" panose="020B0503020204020204" pitchFamily="34" charset="-122"/>
                </a:rPr>
                <a:t>分享完毕</a:t>
              </a:r>
              <a:r>
                <a:rPr lang="zh-CN" altLang="en-US" sz="7200" b="1" dirty="0">
                  <a:solidFill>
                    <a:srgbClr val="C00000"/>
                  </a:solidFill>
                  <a:latin typeface="微软雅黑" panose="020B0503020204020204" pitchFamily="34" charset="-122"/>
                </a:rPr>
                <a:t>　感谢聆听</a:t>
              </a:r>
              <a:endParaRPr lang="zh-CN" altLang="zh-CN" sz="7200" b="1" dirty="0">
                <a:solidFill>
                  <a:srgbClr val="C00000"/>
                </a:solidFill>
                <a:latin typeface="微软雅黑" panose="020B0503020204020204" pitchFamily="34" charset="-122"/>
              </a:endParaRPr>
            </a:p>
          </p:txBody>
        </p:sp>
      </p:grpSp>
      <p:sp>
        <p:nvSpPr>
          <p:cNvPr id="10" name="TextBox 16"/>
          <p:cNvSpPr txBox="1"/>
          <p:nvPr/>
        </p:nvSpPr>
        <p:spPr>
          <a:xfrm>
            <a:off x="5091229" y="5704676"/>
            <a:ext cx="2086313" cy="3987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rgbClr val="002060"/>
                </a:solidFill>
                <a:effectLst/>
                <a:uLnTx/>
                <a:uFillTx/>
                <a:latin typeface="微软雅黑" panose="020B0503020204020204" pitchFamily="34" charset="-122"/>
                <a:ea typeface="微软雅黑" panose="020B0503020204020204" pitchFamily="34" charset="-122"/>
              </a:rPr>
              <a:t>分享人</a:t>
            </a:r>
            <a:r>
              <a:rPr lang="zh-CN" altLang="en-US" sz="2000" kern="0" dirty="0" smtClean="0">
                <a:solidFill>
                  <a:srgbClr val="002060"/>
                </a:solidFill>
                <a:latin typeface="微软雅黑" panose="020B0503020204020204" pitchFamily="34" charset="-122"/>
                <a:ea typeface="微软雅黑" panose="020B0503020204020204" pitchFamily="34" charset="-122"/>
              </a:rPr>
              <a:t>：XX</a:t>
            </a:r>
            <a:endParaRPr kumimoji="0" lang="en-US" altLang="zh-CN" sz="2000" b="0" i="0" u="none" strike="noStrike" kern="0" cap="none" spc="0" normalizeH="0" baseline="0" noProof="0" dirty="0" smtClean="0">
              <a:ln>
                <a:noFill/>
              </a:ln>
              <a:solidFill>
                <a:srgbClr val="002060"/>
              </a:solidFill>
              <a:effectLst/>
              <a:uLnTx/>
              <a:uFillTx/>
              <a:latin typeface="微软雅黑" panose="020B0503020204020204" pitchFamily="34" charset="-122"/>
              <a:ea typeface="微软雅黑" panose="020B0503020204020204" pitchFamily="34" charset="-122"/>
            </a:endParaRPr>
          </a:p>
        </p:txBody>
      </p:sp>
      <p:cxnSp>
        <p:nvCxnSpPr>
          <p:cNvPr id="11" name="直接连接符 10"/>
          <p:cNvCxnSpPr/>
          <p:nvPr/>
        </p:nvCxnSpPr>
        <p:spPr bwMode="auto">
          <a:xfrm>
            <a:off x="1417861" y="5904066"/>
            <a:ext cx="3456384" cy="0"/>
          </a:xfrm>
          <a:prstGeom prst="line">
            <a:avLst/>
          </a:prstGeom>
          <a:solidFill>
            <a:schemeClr val="accent1"/>
          </a:solidFill>
          <a:ln w="19050" cap="flat" cmpd="sng" algn="ctr">
            <a:solidFill>
              <a:schemeClr val="tx1"/>
            </a:solidFill>
            <a:prstDash val="solid"/>
            <a:round/>
            <a:headEnd type="oval" w="med" len="med"/>
            <a:tailEnd type="oval" w="med" len="med"/>
          </a:ln>
        </p:spPr>
      </p:cxnSp>
      <p:cxnSp>
        <p:nvCxnSpPr>
          <p:cNvPr id="12" name="直接连接符 11"/>
          <p:cNvCxnSpPr/>
          <p:nvPr/>
        </p:nvCxnSpPr>
        <p:spPr bwMode="auto">
          <a:xfrm>
            <a:off x="7394525" y="5904066"/>
            <a:ext cx="3456384" cy="0"/>
          </a:xfrm>
          <a:prstGeom prst="line">
            <a:avLst/>
          </a:prstGeom>
          <a:solidFill>
            <a:schemeClr val="accent1"/>
          </a:solidFill>
          <a:ln w="19050" cap="flat" cmpd="sng" algn="ctr">
            <a:solidFill>
              <a:schemeClr val="tx1"/>
            </a:solidFill>
            <a:prstDash val="solid"/>
            <a:round/>
            <a:headEnd type="oval" w="med" len="med"/>
            <a:tailEnd type="oval" w="med" len="med"/>
          </a:ln>
        </p:spPr>
      </p:cxn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bldLst>
      <p:bldP spid="18" grpId="0" animBg="1"/>
      <p:bldP spid="19" grpId="0" animBg="1"/>
      <p:bldP spid="10"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一、</a:t>
            </a:r>
            <a:r>
              <a:rPr dirty="0" smtClean="0">
                <a:solidFill>
                  <a:schemeClr val="tx2"/>
                </a:solidFill>
              </a:rPr>
              <a:t>现场临时用电</a:t>
            </a:r>
            <a:r>
              <a:rPr lang="zh-CN" dirty="0" smtClean="0">
                <a:solidFill>
                  <a:schemeClr val="tx2"/>
                </a:solidFill>
              </a:rPr>
              <a:t>常见隐患</a:t>
            </a:r>
            <a:endParaRPr lang="zh-CN" dirty="0" smtClean="0">
              <a:solidFill>
                <a:schemeClr val="tx2"/>
              </a:solidFill>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pic>
        <p:nvPicPr>
          <p:cNvPr id="6" name="图片 5" descr="b94c27e9194f87df2be516ea3817d9d"/>
          <p:cNvPicPr/>
          <p:nvPr/>
        </p:nvPicPr>
        <p:blipFill>
          <a:blip r:embed="rId1" cstate="print"/>
          <a:stretch>
            <a:fillRect/>
          </a:stretch>
        </p:blipFill>
        <p:spPr>
          <a:xfrm>
            <a:off x="5954395" y="1629410"/>
            <a:ext cx="4431030" cy="3196590"/>
          </a:xfrm>
          <a:prstGeom prst="rect">
            <a:avLst/>
          </a:prstGeom>
        </p:spPr>
      </p:pic>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7955" y="1616075"/>
            <a:ext cx="4283710" cy="321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138045" y="5085715"/>
            <a:ext cx="7881620" cy="922020"/>
          </a:xfrm>
          <a:prstGeom prst="rect">
            <a:avLst/>
          </a:prstGeom>
          <a:noFill/>
        </p:spPr>
        <p:txBody>
          <a:bodyPr wrap="square" rtlCol="0">
            <a:spAutoFit/>
          </a:bodyPr>
          <a:p>
            <a:pPr algn="ctr">
              <a:lnSpc>
                <a:spcPct val="150000"/>
              </a:lnSpc>
              <a:buClrTx/>
              <a:buSzTx/>
            </a:pPr>
            <a:r>
              <a:rPr lang="zh-CN" altLang="en-US" sz="1800" b="1" dirty="0" smtClean="0">
                <a:solidFill>
                  <a:schemeClr val="tx2"/>
                </a:solidFill>
              </a:rPr>
              <a:t>接线混乱，部分电缆线无零线/PE线并未连接；使用不符合要求的电缆线；箱内存放杂物</a:t>
            </a:r>
            <a:endParaRPr lang="zh-CN" altLang="en-US" sz="1800" b="1" dirty="0" smtClean="0">
              <a:solidFill>
                <a:schemeClr val="tx2"/>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一、</a:t>
            </a:r>
            <a:r>
              <a:rPr dirty="0" smtClean="0">
                <a:solidFill>
                  <a:schemeClr val="tx2"/>
                </a:solidFill>
              </a:rPr>
              <a:t>现场临时用电</a:t>
            </a:r>
            <a:r>
              <a:rPr lang="zh-CN" dirty="0" smtClean="0">
                <a:solidFill>
                  <a:schemeClr val="tx2"/>
                </a:solidFill>
              </a:rPr>
              <a:t>常见隐患</a:t>
            </a:r>
            <a:endParaRPr lang="zh-CN" dirty="0" smtClean="0">
              <a:solidFill>
                <a:schemeClr val="tx2"/>
              </a:solidFill>
            </a:endParaRPr>
          </a:p>
        </p:txBody>
      </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pic>
        <p:nvPicPr>
          <p:cNvPr id="4" name="图片 3" descr="C:\Users\ADMINI~1\AppData\Local\Temp\WeChat Files\f2f29112a822e23407bc53492d918eb.jpg"/>
          <p:cNvPicPr/>
          <p:nvPr/>
        </p:nvPicPr>
        <p:blipFill>
          <a:blip r:embed="rId1" cstate="print"/>
          <a:srcRect/>
          <a:stretch>
            <a:fillRect/>
          </a:stretch>
        </p:blipFill>
        <p:spPr>
          <a:xfrm>
            <a:off x="7610475" y="1125220"/>
            <a:ext cx="3325495" cy="3888740"/>
          </a:xfrm>
          <a:prstGeom prst="rect">
            <a:avLst/>
          </a:prstGeom>
          <a:noFill/>
          <a:ln w="9525">
            <a:noFill/>
            <a:miter lim="800000"/>
            <a:headEnd/>
            <a:tailEnd/>
          </a:ln>
        </p:spPr>
      </p:pic>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1825" y="1125220"/>
            <a:ext cx="2937510" cy="390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descr="C:\Users\ADMINI~1\AppData\Local\Temp\WeChat Files\b6f3995e48b8e4182c9e01b9269138c.jpg"/>
          <p:cNvPicPr/>
          <p:nvPr/>
        </p:nvPicPr>
        <p:blipFill>
          <a:blip r:embed="rId3" cstate="print">
            <a:extLst>
              <a:ext uri="{28A0092B-C50C-407E-A947-70E740481C1C}">
                <a14:useLocalDpi xmlns:a14="http://schemas.microsoft.com/office/drawing/2010/main" val="0"/>
              </a:ext>
            </a:extLst>
          </a:blip>
          <a:srcRect/>
          <a:stretch>
            <a:fillRect/>
          </a:stretch>
        </p:blipFill>
        <p:spPr>
          <a:xfrm>
            <a:off x="1202055" y="1125220"/>
            <a:ext cx="2969260" cy="3888740"/>
          </a:xfrm>
          <a:prstGeom prst="rect">
            <a:avLst/>
          </a:prstGeom>
          <a:noFill/>
          <a:ln w="9525">
            <a:noFill/>
            <a:miter lim="800000"/>
            <a:headEnd/>
            <a:tailEnd/>
          </a:ln>
        </p:spPr>
      </p:pic>
      <p:sp>
        <p:nvSpPr>
          <p:cNvPr id="8" name="TextBox 7"/>
          <p:cNvSpPr txBox="1"/>
          <p:nvPr/>
        </p:nvSpPr>
        <p:spPr>
          <a:xfrm>
            <a:off x="2139950" y="5157470"/>
            <a:ext cx="7916545" cy="922020"/>
          </a:xfrm>
          <a:prstGeom prst="rect">
            <a:avLst/>
          </a:prstGeom>
          <a:noFill/>
        </p:spPr>
        <p:txBody>
          <a:bodyPr wrap="square" rtlCol="0">
            <a:spAutoFit/>
          </a:bodyPr>
          <a:p>
            <a:pPr algn="ctr">
              <a:lnSpc>
                <a:spcPct val="150000"/>
              </a:lnSpc>
              <a:buClrTx/>
              <a:buSzTx/>
            </a:pPr>
            <a:r>
              <a:rPr lang="zh-CN" altLang="en-US" sz="1800" b="1" dirty="0" smtClean="0">
                <a:solidFill>
                  <a:schemeClr val="tx2"/>
                </a:solidFill>
              </a:rPr>
              <a:t>配电箱周围存放杂物；未使用配电箱，无防雨无漏保等设施；箱门和箱体未有效连接，配电箱未有效固定</a:t>
            </a:r>
            <a:endParaRPr lang="zh-CN" altLang="en-US" sz="1800" b="1" dirty="0" smtClean="0">
              <a:solidFill>
                <a:schemeClr val="tx2"/>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0-#ppt_w/2"/>
                                          </p:val>
                                        </p:tav>
                                        <p:tav tm="100000">
                                          <p:val>
                                            <p:strVal val="#ppt_x"/>
                                          </p:val>
                                        </p:tav>
                                      </p:tavLst>
                                    </p:anim>
                                    <p:anim calcmode="lin" valueType="num">
                                      <p:cBhvr additive="base">
                                        <p:cTn id="13" dur="500" fill="hold"/>
                                        <p:tgtEl>
                                          <p:spTgt spid="307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一、</a:t>
            </a:r>
            <a:r>
              <a:rPr dirty="0" smtClean="0">
                <a:solidFill>
                  <a:schemeClr val="tx2"/>
                </a:solidFill>
                <a:sym typeface="+mn-ea"/>
              </a:rPr>
              <a:t>现场临时用电</a:t>
            </a:r>
            <a:r>
              <a:rPr lang="zh-CN" dirty="0" smtClean="0">
                <a:solidFill>
                  <a:schemeClr val="tx2"/>
                </a:solidFill>
                <a:sym typeface="+mn-ea"/>
              </a:rPr>
              <a:t>常见隐患</a:t>
            </a:r>
            <a:endParaRPr lang="zh-CN" dirty="0" smtClean="0">
              <a:solidFill>
                <a:schemeClr val="tx2"/>
              </a:solidFill>
              <a:sym typeface="+mn-ea"/>
            </a:endParaRPr>
          </a:p>
        </p:txBody>
      </p:sp>
      <p:grpSp>
        <p:nvGrpSpPr>
          <p:cNvPr id="25"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pic>
        <p:nvPicPr>
          <p:cNvPr id="5" name="图片 4" descr="b314234075e4028e38424909f4c2fac"/>
          <p:cNvPicPr/>
          <p:nvPr/>
        </p:nvPicPr>
        <p:blipFill>
          <a:blip r:embed="rId1" cstate="print"/>
          <a:stretch>
            <a:fillRect/>
          </a:stretch>
        </p:blipFill>
        <p:spPr>
          <a:xfrm>
            <a:off x="1417955" y="1629410"/>
            <a:ext cx="4189730" cy="3107055"/>
          </a:xfrm>
          <a:prstGeom prst="rect">
            <a:avLst/>
          </a:prstGeom>
        </p:spPr>
      </p:pic>
      <p:pic>
        <p:nvPicPr>
          <p:cNvPr id="6" name="图片 5" descr="9aad02a8c8d8abb729bdd69c9b071cf"/>
          <p:cNvPicPr/>
          <p:nvPr/>
        </p:nvPicPr>
        <p:blipFill>
          <a:blip r:embed="rId2" cstate="print"/>
          <a:stretch>
            <a:fillRect/>
          </a:stretch>
        </p:blipFill>
        <p:spPr>
          <a:xfrm>
            <a:off x="6242050" y="1629410"/>
            <a:ext cx="4391660" cy="3107055"/>
          </a:xfrm>
          <a:prstGeom prst="rect">
            <a:avLst/>
          </a:prstGeom>
        </p:spPr>
      </p:pic>
      <p:sp>
        <p:nvSpPr>
          <p:cNvPr id="2" name="TextBox 1"/>
          <p:cNvSpPr txBox="1"/>
          <p:nvPr/>
        </p:nvSpPr>
        <p:spPr>
          <a:xfrm>
            <a:off x="1982470" y="5013325"/>
            <a:ext cx="3060700" cy="506730"/>
          </a:xfrm>
          <a:prstGeom prst="rect">
            <a:avLst/>
          </a:prstGeom>
          <a:noFill/>
        </p:spPr>
        <p:txBody>
          <a:bodyPr wrap="square" rtlCol="0">
            <a:spAutoFit/>
          </a:bodyPr>
          <a:p>
            <a:pPr lvl="0" algn="ctr">
              <a:lnSpc>
                <a:spcPct val="150000"/>
              </a:lnSpc>
              <a:buClrTx/>
              <a:buSzTx/>
            </a:pPr>
            <a:r>
              <a:rPr lang="zh-CN" altLang="en-US" sz="1800" b="1" dirty="0" smtClean="0">
                <a:solidFill>
                  <a:schemeClr val="tx2"/>
                </a:solidFill>
                <a:sym typeface="+mn-ea"/>
              </a:rPr>
              <a:t>电缆线敷设混乱，未架空</a:t>
            </a:r>
            <a:endParaRPr lang="zh-CN" altLang="en-US" sz="1800" b="1" dirty="0" smtClean="0">
              <a:solidFill>
                <a:schemeClr val="tx2"/>
              </a:solidFill>
              <a:sym typeface="+mn-ea"/>
            </a:endParaRPr>
          </a:p>
        </p:txBody>
      </p:sp>
      <p:sp>
        <p:nvSpPr>
          <p:cNvPr id="9" name="TextBox 8"/>
          <p:cNvSpPr txBox="1"/>
          <p:nvPr/>
        </p:nvSpPr>
        <p:spPr>
          <a:xfrm>
            <a:off x="6254750" y="4941570"/>
            <a:ext cx="4378325" cy="506730"/>
          </a:xfrm>
          <a:prstGeom prst="rect">
            <a:avLst/>
          </a:prstGeom>
          <a:noFill/>
        </p:spPr>
        <p:txBody>
          <a:bodyPr wrap="square" rtlCol="0">
            <a:spAutoFit/>
          </a:bodyPr>
          <a:p>
            <a:pPr algn="ctr">
              <a:lnSpc>
                <a:spcPct val="150000"/>
              </a:lnSpc>
            </a:pPr>
            <a:r>
              <a:rPr lang="zh-CN" altLang="en-US" sz="1800" b="1" dirty="0" smtClean="0">
                <a:solidFill>
                  <a:schemeClr val="tx2"/>
                </a:solidFill>
              </a:rPr>
              <a:t>配电箱外壳箱门与箱体未有效连接</a:t>
            </a:r>
            <a:endParaRPr lang="zh-CN" altLang="en-US" sz="1800" b="1" dirty="0" smtClean="0">
              <a:solidFill>
                <a:schemeClr val="tx2"/>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9" grpId="0"/>
      <p:bldP spid="2" grpId="1"/>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一、</a:t>
            </a:r>
            <a:r>
              <a:rPr dirty="0" smtClean="0">
                <a:solidFill>
                  <a:schemeClr val="tx2"/>
                </a:solidFill>
              </a:rPr>
              <a:t>现场临时用电</a:t>
            </a:r>
            <a:r>
              <a:rPr lang="zh-CN" dirty="0" smtClean="0">
                <a:solidFill>
                  <a:schemeClr val="tx2"/>
                </a:solidFill>
              </a:rPr>
              <a:t>常见隐患</a:t>
            </a:r>
            <a:endParaRPr lang="zh-CN" dirty="0" smtClean="0">
              <a:solidFill>
                <a:schemeClr val="tx2"/>
              </a:solidFill>
            </a:endParaRPr>
          </a:p>
        </p:txBody>
      </p:sp>
      <p:grpSp>
        <p:nvGrpSpPr>
          <p:cNvPr id="25"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pic>
        <p:nvPicPr>
          <p:cNvPr id="72706" name="内容占位符 110594" descr="C~000030"/>
          <p:cNvPicPr>
            <a:picLocks noGrp="1" noChangeAspect="1"/>
          </p:cNvPicPr>
          <p:nvPr>
            <p:ph idx="1"/>
          </p:nvPr>
        </p:nvPicPr>
        <p:blipFill>
          <a:blip r:embed="rId1"/>
          <a:stretch>
            <a:fillRect/>
          </a:stretch>
        </p:blipFill>
        <p:spPr>
          <a:xfrm>
            <a:off x="1306830" y="1772920"/>
            <a:ext cx="4652010" cy="3049270"/>
          </a:xfrm>
        </p:spPr>
      </p:pic>
      <p:pic>
        <p:nvPicPr>
          <p:cNvPr id="73730" name="内容占位符 121858" descr="C~000036"/>
          <p:cNvPicPr>
            <a:picLocks noGrp="1" noChangeAspect="1"/>
          </p:cNvPicPr>
          <p:nvPr/>
        </p:nvPicPr>
        <p:blipFill>
          <a:blip r:embed="rId2"/>
          <a:stretch>
            <a:fillRect/>
          </a:stretch>
        </p:blipFill>
        <p:spPr>
          <a:xfrm>
            <a:off x="6097905" y="1772920"/>
            <a:ext cx="4651375" cy="3049270"/>
          </a:xfrm>
          <a:prstGeom prst="rect">
            <a:avLst/>
          </a:prstGeom>
          <a:noFill/>
          <a:ln w="9525">
            <a:noFill/>
          </a:ln>
        </p:spPr>
      </p:pic>
      <p:sp>
        <p:nvSpPr>
          <p:cNvPr id="3" name="文本框 2"/>
          <p:cNvSpPr txBox="1"/>
          <p:nvPr/>
        </p:nvSpPr>
        <p:spPr>
          <a:xfrm>
            <a:off x="4801870" y="5085715"/>
            <a:ext cx="2481580" cy="368300"/>
          </a:xfrm>
          <a:prstGeom prst="rect">
            <a:avLst/>
          </a:prstGeom>
          <a:noFill/>
        </p:spPr>
        <p:txBody>
          <a:bodyPr wrap="none" rtlCol="0" anchor="t">
            <a:spAutoFit/>
          </a:bodyPr>
          <a:p>
            <a:pPr eaLnBrk="1" hangingPunct="1"/>
            <a:r>
              <a:rPr lang="zh-CN" altLang="en-US" b="1" dirty="0">
                <a:solidFill>
                  <a:schemeClr val="tx2"/>
                </a:solidFill>
                <a:sym typeface="+mn-ea"/>
              </a:rPr>
              <a:t>配电箱内局部带电裸露</a:t>
            </a:r>
            <a:endParaRPr lang="zh-CN" altLang="en-US" b="1" dirty="0">
              <a:solidFill>
                <a:schemeClr val="tx2"/>
              </a:solidFill>
              <a:sym typeface="+mn-ea"/>
            </a:endParaRPr>
          </a:p>
        </p:txBody>
      </p:sp>
    </p:spTree>
  </p:cSld>
  <p:clrMapOvr>
    <a:masterClrMapping/>
  </p:clrMapOvr>
  <p:transition spd="slow">
    <p:push/>
  </p:transition>
  <p:timing>
    <p:tnLst>
      <p:par>
        <p:cTn id="1" dur="indefinite" restart="never" nodeType="tmRoot"/>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883"/>
            <a:ext cx="705258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tx2"/>
                </a:solidFill>
              </a:rPr>
              <a:t>一、</a:t>
            </a:r>
            <a:r>
              <a:rPr dirty="0" smtClean="0">
                <a:solidFill>
                  <a:schemeClr val="tx2"/>
                </a:solidFill>
              </a:rPr>
              <a:t>现场临时用电</a:t>
            </a:r>
            <a:r>
              <a:rPr lang="zh-CN" dirty="0" smtClean="0">
                <a:solidFill>
                  <a:schemeClr val="tx2"/>
                </a:solidFill>
              </a:rPr>
              <a:t>常见隐患</a:t>
            </a:r>
            <a:endParaRPr lang="zh-CN" dirty="0" smtClean="0">
              <a:solidFill>
                <a:schemeClr val="tx2"/>
              </a:solidFill>
            </a:endParaRPr>
          </a:p>
        </p:txBody>
      </p:sp>
      <p:grpSp>
        <p:nvGrpSpPr>
          <p:cNvPr id="25"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104" name="直接连接符 103"/>
          <p:cNvCxnSpPr/>
          <p:nvPr/>
        </p:nvCxnSpPr>
        <p:spPr>
          <a:xfrm>
            <a:off x="1201837" y="6165304"/>
            <a:ext cx="9721080"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pic>
        <p:nvPicPr>
          <p:cNvPr id="83970" name="内容占位符 34818" descr="C~000040"/>
          <p:cNvPicPr>
            <a:picLocks noGrp="1" noChangeAspect="1"/>
          </p:cNvPicPr>
          <p:nvPr>
            <p:ph idx="1"/>
          </p:nvPr>
        </p:nvPicPr>
        <p:blipFill>
          <a:blip r:embed="rId1"/>
          <a:stretch>
            <a:fillRect/>
          </a:stretch>
        </p:blipFill>
        <p:spPr>
          <a:xfrm>
            <a:off x="1562100" y="1701165"/>
            <a:ext cx="4469765" cy="3023870"/>
          </a:xfrm>
        </p:spPr>
      </p:pic>
      <p:pic>
        <p:nvPicPr>
          <p:cNvPr id="84994" name="内容占位符 119810" descr="C~000013"/>
          <p:cNvPicPr>
            <a:picLocks noGrp="1" noChangeAspect="1"/>
          </p:cNvPicPr>
          <p:nvPr/>
        </p:nvPicPr>
        <p:blipFill>
          <a:blip r:embed="rId2"/>
          <a:stretch>
            <a:fillRect/>
          </a:stretch>
        </p:blipFill>
        <p:spPr>
          <a:xfrm>
            <a:off x="6170295" y="1701165"/>
            <a:ext cx="4366895" cy="3013075"/>
          </a:xfrm>
          <a:prstGeom prst="rect">
            <a:avLst/>
          </a:prstGeom>
          <a:noFill/>
          <a:ln w="9525">
            <a:noFill/>
          </a:ln>
        </p:spPr>
      </p:pic>
      <p:sp>
        <p:nvSpPr>
          <p:cNvPr id="2" name="文本框 1"/>
          <p:cNvSpPr txBox="1"/>
          <p:nvPr/>
        </p:nvSpPr>
        <p:spPr>
          <a:xfrm>
            <a:off x="2527300" y="4941570"/>
            <a:ext cx="2540000" cy="368300"/>
          </a:xfrm>
          <a:prstGeom prst="rect">
            <a:avLst/>
          </a:prstGeom>
          <a:noFill/>
        </p:spPr>
        <p:txBody>
          <a:bodyPr wrap="square" rtlCol="0" anchor="t">
            <a:spAutoFit/>
          </a:bodyPr>
          <a:p>
            <a:r>
              <a:rPr lang="zh-CN" altLang="en-US" b="1">
                <a:solidFill>
                  <a:schemeClr val="tx2"/>
                </a:solidFill>
              </a:rPr>
              <a:t>电线直接插在插座上</a:t>
            </a:r>
            <a:endParaRPr lang="zh-CN" altLang="en-US" b="1">
              <a:solidFill>
                <a:schemeClr val="tx2"/>
              </a:solidFill>
            </a:endParaRPr>
          </a:p>
        </p:txBody>
      </p:sp>
      <p:sp>
        <p:nvSpPr>
          <p:cNvPr id="3" name="文本框 2"/>
          <p:cNvSpPr txBox="1"/>
          <p:nvPr/>
        </p:nvSpPr>
        <p:spPr>
          <a:xfrm>
            <a:off x="6423660" y="4941570"/>
            <a:ext cx="3860800" cy="368300"/>
          </a:xfrm>
          <a:prstGeom prst="rect">
            <a:avLst/>
          </a:prstGeom>
          <a:noFill/>
        </p:spPr>
        <p:txBody>
          <a:bodyPr wrap="none" rtlCol="0" anchor="t">
            <a:spAutoFit/>
          </a:bodyPr>
          <a:p>
            <a:r>
              <a:rPr lang="zh-CN" altLang="en-US" b="1" dirty="0">
                <a:solidFill>
                  <a:schemeClr val="tx2"/>
                </a:solidFill>
                <a:sym typeface="+mn-ea"/>
              </a:rPr>
              <a:t>电源线无保护措施，接头不符合要求</a:t>
            </a:r>
            <a:endParaRPr lang="zh-CN" altLang="en-US" b="1" dirty="0">
              <a:solidFill>
                <a:schemeClr val="tx2"/>
              </a:solidFill>
              <a:sym typeface="+mn-ea"/>
            </a:endParaRPr>
          </a:p>
        </p:txBody>
      </p:sp>
    </p:spTree>
  </p:cSld>
  <p:clrMapOvr>
    <a:masterClrMapping/>
  </p:clrMapOvr>
  <p:transition spd="slow">
    <p:push/>
  </p:transition>
  <p:timing>
    <p:tnLst>
      <p:par>
        <p:cTn id="1" dur="indefinite" restart="never" nodeType="tmRoot"/>
      </p:par>
    </p:tnLst>
    <p:bldLst>
      <p:bldP spid="24" grpId="0"/>
    </p:bldLst>
  </p:timing>
</p:sld>
</file>

<file path=ppt/tags/tag1.xml><?xml version="1.0" encoding="utf-8"?>
<p:tagLst xmlns:p="http://schemas.openxmlformats.org/presentationml/2006/main">
  <p:tag name="TIMING" val="|3.6"/>
</p:tagLst>
</file>

<file path=ppt/tags/tag2.xml><?xml version="1.0" encoding="utf-8"?>
<p:tagLst xmlns:p="http://schemas.openxmlformats.org/presentationml/2006/main">
  <p:tag name="KSO_WM_UNIT_PLACING_PICTURE_USER_VIEWPORT" val="{&quot;height&quot;:4535.433070866142,&quot;width&quot;:3401.5748031496064}"/>
</p:tagLst>
</file>

<file path=ppt/tags/tag3.xml><?xml version="1.0" encoding="utf-8"?>
<p:tagLst xmlns:p="http://schemas.openxmlformats.org/presentationml/2006/main">
  <p:tag name="KSO_WM_UNIT_PLACING_PICTURE_USER_VIEWPORT" val="{&quot;height&quot;:4535.433070866142,&quot;width&quot;:6047.244094488189}"/>
</p:tagLst>
</file>

<file path=ppt/tags/tag4.xml><?xml version="1.0" encoding="utf-8"?>
<p:tagLst xmlns:p="http://schemas.openxmlformats.org/presentationml/2006/main">
  <p:tag name="KSO_WM_UNIT_PLACING_PICTURE_USER_VIEWPORT" val="{&quot;height&quot;:3771,&quot;width&quot;:6000}"/>
</p:tagLst>
</file>

<file path=ppt/tags/tag5.xml><?xml version="1.0" encoding="utf-8"?>
<p:tagLst xmlns:p="http://schemas.openxmlformats.org/presentationml/2006/main">
  <p:tag name="ISPRING_ULTRA_SCORM_COURSE_ID" val="626B92B8-3403-470F-8165-1C254FE1478D"/>
  <p:tag name="ISPRING_SCORM_RATE_SLIDES" val="1"/>
  <p:tag name="ISPRINGONLINEFOLDERID" val="0"/>
  <p:tag name="ISPRINGONLINEFOLDERPATH" val="Content List"/>
  <p:tag name="ISPRINGCLOUDFOLDERID" val="0"/>
  <p:tag name="ISPRINGCLOUDFOLDERPATH" val="Repository"/>
  <p:tag name="ISPRING_PLAYERS_CUSTOMIZATION" val="UEsDBBQAAgAIANhKNk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YSjZJ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NhKNkm+fNZIuQIAAFEKAAAhAAAAdW5pdmVyc2FsL2ZsYXNoX3NraW5fc2V0dGluZ3MueG1slVbbTuMwEH3nK6ruO2GvZSVTCUpXQmIXBIh3p5kmVh07sp2y/fv1ODax24ZmO0KqZ87xXDwzhegNE/OzyYSsJJfqGYxhotSoCboJK66meWuMFOcrKQwIcy6kqimfzj/9ch+SOeQpltyCGstZ0xX0bmbuM4bifXyfoQwRVrJuqNjdy1Ke53S1KZVsRXEytGrXgOJMbCzy4udssRx0wJk2dwbqJKblJco4SqNAa8CQfixRTrI4zYEHTxfuM5LTu/o4+z3almlmHO36M8oQraElpEW+vEYZxgt7e/oqM5SPCQb+Ggv9+gVlEMrpDlR6+e03lEGGbNrmf3qkUbLEgqacjx/xncMlLez4YVQXKCcJmBA6OvkKvjwu19sI5L/Gc09wXJXkj1jXvYWAj55zmBvVAsnCqbPpSr49tMbOB8zXlGsLiFU96NEG/UhbHa5JdT3uCd6YKCKQV/SIV8nbGhZdvBEw1ff4xeLGrYo4vnddFKCCrVdGEfbKHvnHlvUAGSl75DNnBTwIvjuA71s6TnjiG+ofM6q+jz4pvzWDoPYYChZOwYqu7nFydeTbKwKmlgXMNcbzwmrAZyOZ03UxZQdBEUG3rKSGSfEbcfnOZaNJtmfwrXa8sYhhhsOxfnMx2i0dP5g7n50sCOl+FfrkuvPE2CV+NaXG0FVV218lPZ14np0SW5hpdpyBa9LCQd2JtRzJqanagHqRko/1IqSBGOsyGwLLbrSG4CSLSkCy40Um/pJj1RdtnYNa2kdjELom1XW4ipUVt3/mlcEbFClhwNgxTWWvE5S9N2Wk8B0AVK2q0LLdobPULTeMwxbC5EcKl/BQZkTbFh3qtmtzD2sT95vXjGpIvyj6RolxqeEI4dXGJdOVExtG9LyhuXaZJWMfVnB/c7KUwy7D1ovXmDv7TkoutvbDClol/iv5D1BLAwQUAAIACADYSjZJKpYPZ/4CAACXCwAAJgAAAHVuaXZlcnNhbC9odG1sX3B1Ymxpc2hpbmdfc2V0dGluZ3MueG1szZZvTxoxGMDf8ymaLr6UU+emI3cYIxiJToiwTV+Zci1cY6+9tT3wfLVPsw+2T7KnV0CIjp1GloUQ6NM+v+df+7Th0X0q0IRpw5WM8G59ByMmY0W5HEf4y+B0+xAjY4mkRCjJIiwVRkfNWpjlQ8FN0mfWwlKDACNNI7MRTqzNGkEwnU7r3GTazSqRW+CbeqzSINPMMGmZDjJBCvixRcYMnhEqAOCbKjlTa9ZqCIWe9FnRXDDEKXguuQuKiDObChz4VUMS3421yiU9UUJppMfDCL87PHaf+RpPavGUSZcS0wShE9sGoZQ7J4jo8weGEsbHCXh7sI/RlFObRHhv31FgdfCUUrJ95MRRThSkQNoZPmWWUGKJH3p7lt1bMxd4ES0kSXk8gBnkwo9wa3B7dtNrX110Ls9vB93uxaDT806UOsEqJwxWDYXgkMp1zBZ2QmItiRPwG3RGRBgWBsui+bKRkivOuTEaKgGpL7UwGoGnoojwseZEYMQtETxezFqix8yecgExON3d+kha/Aj08cYJ0YYtG5rPGJfFuPlN5YKiQuVI8DuGrEIQUZ7Cv4Sh5XSjkVZpKRXEWGQEpwxNOJsyelRmaQb8k6EbMJHmoAmbLxPMegvfc/6AhmykNHAZmcBWBTk3nl9/ETgjxjxCydzHrf5Fp9W+7Vy22tdbLkBCJ0TGL4RDCVma2Y3wSYGksnM9SEdMcsPKolBOy7kqsdVfXwbD01z4Mr91MZbQGyzJZqy8pDB/9aCy2YRMyoPoDleJhiPIoSSeCRMxHHcuc1YVGBOJlBQFIjE0KuOO9YSr3IDEH2CPNq/30OsjLsvRGG4OsKgp05WQO7t77/c/fDw4/NSoB79+/NxeqzRr4T1BnDnfw0/WNvFFI3/aDcPA9c7n27DV+b/qwr2r9tcqmbpsXw8qFandr4TrVlnVPa+y6spfG72lK6OSC9Bmxv7YQKMRPOWW0bfcNK8o/Pr712+LNyr8BqNYu33/3yD8aPHcWnlfhcGzD8AayFcf083ab1BLAwQUAAIACADYSjZJtIcUDKABAAAuBgAAHwAAAHVuaXZlcnNhbC9odG1sX3NraW5fc2V0dGluZ3MuanONlE1vwjAMhu/8CpRdJ8Q+YbuhwSQkDpPGbdohFFMq0jhKAoMh/vvq8NWk6SC+NK+evo4dOdtGs1gsYc3X5tZ9u/2Hv3cakGb1Em59XdToOenMiGwK4ywHkUlgAbIiZMaFgZO+OyMxZyad62TzSb6mZMjwZFYSVcRCRzQT0VYR7SeirWOJf49go1TVvqJSnydLa1G2EpQWpG1J1Dl3DLt5d6tcYADjCvQFdMYT8Ew7btWRZ8enDkWZSzBXXG5GmGJrwpNFqnEpp3X55xsFurjxxR5ov3TeBp6dyIwdWsjDxIMuRT2pNBgDh7zPA4ooLPgERMm37dY/qGdcLSigV5nJ7JHu3VGUacVTqHSp26PwMVl4VbrZoahyFtZ2TzzcU3iE4BvQFav+I4UHolqqKy5QaUypIxW02vMTKpBPM5keUrcpohwdlmzruncu1B2/z7wRwmCE5pGJzOsejium3kYH1wRZR7GZFzExlhcjmor9HDyQx9PY8Bmh/VeTcWt5Ms+L16F4GanjYIpv0EM5QxJyrhegx4iiqOf70snD5I3dH1BLAwQUAAIACADYSjZJ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DYSjZJ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2Eo2ST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DYSjZJzZF56aEOAADyXgAAFwAAAHVuaXZlcnNhbC91bml2ZXJzYWwucG5n7dx5VNLbvgBwy6HJTnUalDJJTbunCdRKKZRs0DzZeE3rlIJD0mm4ZJSCMaTlTdPkqCl4NGny1r1mZB0PDihiKVEG1dXMVMggKRIRUQEZfpfee2sd1Hfe/2+tH2vxc/32z9+ePpu9v/ufnbl3d8jsmYtn2tjYzA7dsW2/jY1dmI2NbeJ0B0uKecvqEMufKfj9IVtsHghdvlhu7LBBu4JsbCpps4wx9pb7Gad3HMLb2Hz35Nt3Ch93L97GJvpy6LagcEK0sodLK2m/2ZIIdFy79ipXeGtL+I6f3ctu3tgRFHRxW5zg1o5jedW+S1F5N+q1y3YPvDiPHeWI+oU+LzSVl6pjOr6qEcwqFcnUOtbc09eVLCEna7VcwDSAoxq6RAAnZeQ5SnhhioMzZtyFQndIAJzXxK/LVbKdNFSjhgkYo8yy7dDXWZP+N8fZ+VQ8xYBgcMiGiNX7ZkEwE/K7IW48tlzalQWlGivN8JxwL9XtYJ9GG1tH+B+XVzGY3/KcpOc2ruVIm3oen0+YkAfm1LfnaKqpChN7pnn8u98uxthvz5+/qV2N8MA+nfB8M30Kz9KXcyfVDIPdDFeH9uanTWqUXf6DGbkChmFiPZb5YWJuuf8rY2L5cExMXqSnp7DIe2LDjjY2bdsePm9S2Y1Nd8ozfrgxUDyh7NTuC+mZV+65T+yhxgvpodEF1/yxLZNbN2v+wn3b4ycxzsp/4P6PC7W4iY07Y7vIa+WtK88mdeMiL+KB/R9LIBPToxxWh4VvW5g7qZtWh9VeYUxVNExs3bPZBxn3Mla6T3I6yJAdCM3EJ0xMPwt5CN8378C2iQU4P4R/WRk78x4IAUKAECAECAFCgBAgBAgBQoAQIAQIAUKAECAECAFCgBAgBAgBQoAQIAQIAUKAECAECAFCgBAgBAgBQoAQIAQIAUKAECAECAFCgBAgBAgBQoAQIAQIAUKAECAECAFCgBAgBAgBQoAQIAQIAUKAECAECAFCgBAgBAgBQoAQIAQIAUKAECDE/0+IRkrMkEkrkej5kImFWy4A9kP6k8EZvP/llL33FzCxMXExTyc92mSblrlnJnPBpMYsYzAOFR3ynlQD05+D/FmyT9m1ScnuttF5tmF2wanhNyd0y2LH6V5pmZimSVWlqdeHNZhGu+r2oEzDA59e0JNV9VpxzyYVB48HsvnrXSWEEql6QxsMFVJAH1dgtaRxVN+/JpAeMMZo0fSoRUzz8N3PCJVOT1P5coHXUNUiieq9SC9NFxT74QbEZG1P8azl2igxgSNNNKQ/wbmOH/asVFyDvi8BeAW4BcUi5UtR7AKlOlCk1Btz8ZCLmR4ooF3fL3Gdlr8nUC871JxHrJYmQhEl/GjRkdqzav8U6jzUxzbDoBXU5gSM0W2somHLxx0LDtaLQqDk30jCTWLsSGLp1y5+T+DoXvfvvERVwVf59WP2n95/Lbq904nmYUjHnWOJB5BWPfh5A9y8eezinEBdT0saBBEhZJ5wRIxV85ei+uiyjIuC19NSslTsJs2Cr0UelixuG5w0BX/FyS9aDb7WRt37QrbOZaQS+u/nzXEAga1Tt0SxhL2fu+zzX0byyFdGWnPLsvi5po/JC+q0+AdWnTMMcUZ3fVzEfIeWeleQ0FI+p4pGHP5ac194nBMF77TLv1v7ub2Z4ELmZrDCCJvmW70qc2h54UsRodnxQHfiUdk/S0+Y36KEhJ+FitU5lnfnhQm3bEw3DrSyUWY1zSmyy2Nv/R5z8UVf61+00sGSgWy4TVPVTgbeukl/oBrVkStYwriRJN5yRy+o5banPJI1YB7r4IqjFs+IoA+FZ6wlutxNEZTJTw/Pml/hepdtoNqNO2sS9yEL1lCtm3OOqUB0xgH+5aKLfLP6byYpeaQ9cs4VL+4heCdKLXYdJuPOP0tH2omg5sHLdVSjFMpNOcYkj3ZuZ16YQ3SRU8xy1xeERnmDyJMWR/Wjl/JGvStcL7MNL2nWo/V72w5zcQh0iDP8qyT5XHCHsRKnjoOaio+LrhdjzmBifL7TK7vYwCl7KRBYBdd/O+FTY7ja3ExGV494z6NBschCfIzsPU9Wp2qoW+L9xY3pUq4ZTOIirGeTzbEf3Kjpg7qtvSaUtMBBgxAZVFygnE2Tp0Ipul7gfPRZhTQb2FAKE9ISj1egAt8SuGrVMPGtIvsNzU9MRRaq8d0Uid6ZL4ozatUaf61mKQ4q9xM3BPDVEj5/KUBGsgK0JlhAlp4AHRoJs8u35cU7ZM6DDhwOz6YrTnLJ+k/0FXFNcW6uO0IeMiSjq66ruayFYS2iU5QltF436mORAsnpweVY//JOt1mG5kL6pVQ9WUjuaYHMbtE8xEta8E3tfIgIxje0ys8Y5Ps1BbN9g5ej6O0QT+gJQPPOoUTNIZCKgVOGEn3bquAW6CMarkue41GajdMgha6Kj0RdLvPfZWjRNvghu/x9z/vY82YM1GXjnTi01XOCSNBbd2d6PU77myiBtB+9eFeEvFdJwVuveKkeDtFciunGQR/gFTEwk7kqQznfAAn7XaQJ7mawfmTcjDOQdwfQSqjT66Nw2apNDVflkSFbGs3kCOxZAb9EFMQX4SgAnidroKG4Ih2RJs/xdVY+eYWUKJceGarWSrDvDl4XmZVpAndGa/uzxkT0XMa5k3W1zst2H+C1e0Z9f7QvT9bN3UNu3enKp/hs+LH3gvkXet/9/xpaueNPfCVkcxfKwz8zymlqjiIcDgFMGpFltlLELgzrU8QuCQlGQiRrTVnrLVULJbwz3zRlb6Pb5avjRPiSrGt/ZX2ojoBDNkTIPRgnpwrM8N29Rf4OZsPpU+hbj1amle+s/YQ5o6i8umf4MmlpfjuRUCdxsZ7cP2Sk7kxrNFuY8NJMgw7791/Ul592YXxKh0WsukoqsyYcMTIz9dRyRvk1Pem4Q/qJCi0MwYRQWuKWYOFc83Odqpwu64909/3+qqou6v5JaEdVmkDnneP8voGWLoiN8UllmTcw9PYnE34u3knj/5TUj0YlKebjKPtLx7RxqJz2FT8NpdQtqNBqiz2tF5cSn4cppWdkSnmDY5MxrUwzwzQKc4C4xXA2xhiQx0glaknIunfmx1G01lc+5gB0zuOx/XO1JpcIplMIxXx36huCUSMPoJTKF3kZmF8phIfkH4Q19O7pXlyS95s1T5Vl/anRZ/5JWzg9Z21YH82P5zctXz2DovDcKI/4S/me4zhtsZt1bVy8B8XnVVHDVahRUQj/19i1YaPUwy/Nnghf135po8ITIeV3U7zb9GdKTJLl+Uho9PV9Q5W/U4+hpC2ko82k0JeUmEdjui4Y0VuIBdiqfidkOY3OIVvGEI0uuwQTFM0VvkwfdVq3IlxLzi1t9+xJ/iI/Lg981c8tFMTZ31n4TBmZLQ7O11fttkyM5ZqhJC7ReuZohA/SucZP+9IEZPTp4bYOeJHIVkvdKcyFHamN+pcLWUwcIHYqNJgR0kBbF7sXWzcXMZJXYgg0G3dubSk6ufW1ec5bVtX/jKJLvHiDH+9+dOFjUxPr7o+dTx/X3rmdwYYBNQUYH1fDaGvwOghwnmIfz3uKi18FiIXT/6jHVkcOST8U9Dq+yhGhZctaUd2l5Vl4mKAz5FrNaoiKO/a+qFx+pRx/mAwcgENwkkBVDyxs1NL+xHhO9zHzUTfN0Z0aeT10yREPhuP88seIkST0k3hLjOGQcUq9yWmXw68Q+9+p7GHP1GVBSHiPk8eDkTc32uO6g/PxsPqNi39Zm6o06HYVWs0Du20lFIOynvrki6KmlZBHRVc7Z2WoAw1cQYLdBX06hk9LXOnaCvxOdvRY1gqUktY8O4HqKIECbcRsel+rs48YV9JRw1T5s9TIFA4ZtZoBxRp87hAb5lwN0ahpB1rhiQLWtDRBKsYHvduHqaNN3cBdPKTTkpa+JRkU67HlWT+Rp6okgTYlxSmmCF48ssU0ta877tD1y+xkc7DcEin90Xll/z1lFYSOlfRHiKnnotlD/syhRJJlRXNqzksstKxpxOe2G2vjq1XeV9/4oelJA18zssv45llTAw6M1MmQLL3gN1qYpnUtgtYuHU7i5o4bI+LGu0zKT067IpjT6EgcSSiRW0KhGv/C6V51LOyjNHihS9yW38iZwulTpFQR1+H4iHdLF85eXeXKrzkYG/PRr7IAgcNe+mPi8J5NGuRNO/A6/lxSSCnLHC3GGiv86Q0LsKW30wWpdBlyA+NwkPGIK1+RmFInCR836VxL9cOJkZ+/FiFH8bwTVE67nFdFNR4e00lImpdn7j/cCOPFzw9rSZO9d0JSstvLCC6USjREnRRsFQT4J2BIs7NOoER1BTSuT+IqmuY9TWqJCg4GqqKvtxPqMI9meElHdnU0VHuwbg7555iaku2qtYmF1ovX4AJR5QPTkaFnfPQh1JB3qcHgQhTWb7yrH/VnIJvHehc7nY3vTFTWvCU4SvkHo3L4vU7DBfOsu+FbaPaCDmOZp8k6CGvPD8flsDorfbzF8s/88zkqvwHCOQdBlxQzdORF9+vn66LlZ6/uuaP2zu/YS3TphFFmpKi+nrSOFH1PK1EMc4Xtk1w5RzRiiV0fB2zcuyNQa8nBJTdK+iFv62gDmetch08WWtEqIc5UuOkIen0iep3/WIkWEchELd6Zl9r0WvTSn5E9h1Qx8iT34g7JiqgklwB/VfJ5rq5mfvK4aH6VreiLvj9Xzv2CF48ygef8UaWTfb5s2mADhRc7cSuZKk/YDO80rkGIlEPIaO6HifuU00stOxjM0D309ncrFOcC910vxx8dl0fp2wsYd8Z0r0k7nIe+gx8vQymn/xLoPXHrZykW7ZgdMfQRDYzRbdWhvD87uNyyE8n/v54nA4aXz2U/c09nw9qknIkbwOpdtrdzs3Eoy4KglABmdt4dr0lbvs0Vqa+D+9iAQ74aarYEe90mnZRWNe32QE9CDx42kD6+3h9+dQieBdkVb1BSbd5hbP0kkeQMG8sndPvubQ+2YNL+A1BLAwQUAAIACADYSjZJle6RfksAAABrAAAAGwAAAHVuaXZlcnNhbC91bml2ZXJzYWwucG5nLnhtbLOxr8jNUShLLSrOzM+zVTLUM1Cyt+PlsikoSi3LTC1XqACKAQUhQEmhEsg1QnDLM1NKMoBCBuZmCMGM1Mz0jBJbJQsDc7igPtBMAFBLAQIAABQAAgAIANhKNkkVDq0oZAQAAAcRAAAdAAAAAAAAAAEAAAAAAAAAAAB1bml2ZXJzYWwvY29tbW9uX21lc3NhZ2VzLmxuZ1BLAQIAABQAAgAIANhKNkkIfgsjKQMAAIYMAAAnAAAAAAAAAAEAAAAAAJ8EAAB1bml2ZXJzYWwvZmxhc2hfcHVibGlzaGluZ19zZXR0aW5ncy54bWxQSwECAAAUAAIACADYSjZJvnzWSLkCAABRCgAAIQAAAAAAAAABAAAAAAANCAAAdW5pdmVyc2FsL2ZsYXNoX3NraW5fc2V0dGluZ3MueG1sUEsBAgAAFAACAAgA2Eo2SSqWD2f+AgAAlwsAACYAAAAAAAAAAQAAAAAABQsAAHVuaXZlcnNhbC9odG1sX3B1Ymxpc2hpbmdfc2V0dGluZ3MueG1sUEsBAgAAFAACAAgA2Eo2SbSHFAygAQAALgYAAB8AAAAAAAAAAQAAAAAARw4AAHVuaXZlcnNhbC9odG1sX3NraW5fc2V0dGluZ3MuanNQSwECAAAUAAIACADYSjZJPTwv0cEAAADlAQAAGgAAAAAAAAABAAAAAAAkEAAAdW5pdmVyc2FsL2kxOG5fcHJlc2V0cy54bWxQSwECAAAUAAIACADYSjZJlBOzImkAAABuAAAAHAAAAAAAAAABAAAAAAAdEQAAdW5pdmVyc2FsL2xvY2FsX3NldHRpbmdzLnhtbFBLAQIAABQAAgAIAESUV0cjtE77+wIAALAIAAAUAAAAAAAAAAEAAAAAAMARAAB1bml2ZXJzYWwvcGxheWVyLnhtbFBLAQIAABQAAgAIANhKNkk129mtaAEAAPMCAAApAAAAAAAAAAEAAAAAAO0UAAB1bml2ZXJzYWwvc2tpbl9jdXN0b21pemF0aW9uX3NldHRpbmdzLnhtbFBLAQIAABQAAgAIANhKNknNkXnpoQ4AAPJeAAAXAAAAAAAAAAAAAAAAAJwWAAB1bml2ZXJzYWwvdW5pdmVyc2FsLnBuZ1BLAQIAABQAAgAIANhKNkmV7pF+SwAAAGsAAAAbAAAAAAAAAAEAAAAAAHIlAAB1bml2ZXJzYWwvdW5pdmVyc2FsLnBuZy54bWxQSwUGAAAAAAsACwBJAwAA9iUAAAAA"/>
  <p:tag name="ISPRING_SCORM_ENDPOINT" val="&lt;endpoint&gt;&lt;enable&gt;0&lt;/enable&gt;&lt;lrs&gt;http://&lt;/lrs&gt;&lt;auth&gt;0&lt;/auth&gt;&lt;login&gt;&lt;/login&gt;&lt;password&gt;&lt;/password&gt;&lt;key&gt;&lt;/key&gt;&lt;name&gt;&lt;/name&gt;&lt;email&gt;&lt;/email&gt;&lt;/endpoint&gt;&#10;"/>
  <p:tag name="ISPRING_PRESENTATION_TITLE" val="导出"/>
</p:tagLst>
</file>

<file path=ppt/theme/theme1.xml><?xml version="1.0" encoding="utf-8"?>
<a:theme xmlns:a="http://schemas.openxmlformats.org/drawingml/2006/main" name="1_默认设计模板">
  <a:themeElements>
    <a:clrScheme name="自定义 1">
      <a:dk1>
        <a:srgbClr val="C4261D"/>
      </a:dk1>
      <a:lt1>
        <a:srgbClr val="FF9900"/>
      </a:lt1>
      <a:dk2>
        <a:srgbClr val="4D4D4D"/>
      </a:dk2>
      <a:lt2>
        <a:srgbClr val="C2C1C1"/>
      </a:lt2>
      <a:accent1>
        <a:srgbClr val="FFFFFF"/>
      </a:accent1>
      <a:accent2>
        <a:srgbClr val="333333"/>
      </a:accent2>
      <a:accent3>
        <a:srgbClr val="C4261D"/>
      </a:accent3>
      <a:accent4>
        <a:srgbClr val="FF9900"/>
      </a:accent4>
      <a:accent5>
        <a:srgbClr val="4D4D4D"/>
      </a:accent5>
      <a:accent6>
        <a:srgbClr val="999999"/>
      </a:accent6>
      <a:hlink>
        <a:srgbClr val="080808"/>
      </a:hlink>
      <a:folHlink>
        <a:srgbClr val="DEDEDD"/>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solidFill>
          <a:schemeClr val="accent1"/>
        </a:solidFill>
        <a:ln w="38100" cap="flat" cmpd="sng" algn="ctr">
          <a:solidFill>
            <a:schemeClr val="tx1"/>
          </a:solidFill>
          <a:prstDash val="solid"/>
          <a:round/>
          <a:headEnd type="none" w="med" len="med"/>
          <a:tailEnd type="none" w="med" len="med"/>
        </a:ln>
      </a:spPr>
      <a:body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6804</Words>
  <Application>WPS 演示</Application>
  <PresentationFormat>自定义</PresentationFormat>
  <Paragraphs>293</Paragraphs>
  <Slides>46</Slides>
  <Notes>22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46</vt:i4>
      </vt:variant>
    </vt:vector>
  </HeadingPairs>
  <TitlesOfParts>
    <vt:vector size="55" baseType="lpstr">
      <vt:lpstr>Arial</vt:lpstr>
      <vt:lpstr>宋体</vt:lpstr>
      <vt:lpstr>Wingdings</vt:lpstr>
      <vt:lpstr>微软雅黑</vt:lpstr>
      <vt:lpstr>仿宋_GB2312</vt:lpstr>
      <vt:lpstr>仿宋</vt:lpstr>
      <vt:lpstr>Calibri</vt:lpstr>
      <vt:lpstr>Arial Unicode MS</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A呀土豆baby</cp:lastModifiedBy>
  <cp:revision>724</cp:revision>
  <dcterms:created xsi:type="dcterms:W3CDTF">2013-01-25T01:44:00Z</dcterms:created>
  <dcterms:modified xsi:type="dcterms:W3CDTF">2021-08-18T14:41:10Z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2052-11.1.0.10667</vt:lpwstr>
  </property>
  <property fmtid="{D5CDD505-2E9C-101B-9397-08002B2CF9AE}" pid="3" name="ICV">
    <vt:lpwstr>94EB6A13415D4EF7B60B10D413E2B7CF</vt:lpwstr>
  </property>
</Properties>
</file>