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55" r:id="rId4"/>
    <p:sldMasterId id="2147483656" r:id="rId5"/>
  </p:sldMasterIdLst>
  <p:notesMasterIdLst>
    <p:notesMasterId r:id="rId5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60"/>
  </p:normalViewPr>
  <p:slideViewPr>
    <p:cSldViewPr>
      <p:cViewPr varScale="1">
        <p:scale>
          <a:sx n="78" d="100"/>
          <a:sy n="78" d="100"/>
        </p:scale>
        <p:origin x="108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notesMaster" Target="notesMasters/notesMaster1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6F85-3B2D-43F8-A073-E4B5786A1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37841-8B3E-4907-9100-9FE24FB8AD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2081" y="329370"/>
            <a:ext cx="7939836" cy="25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6824" y="956616"/>
            <a:ext cx="661035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98"/>
            <a:ext cx="8229600" cy="85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263"/>
            <a:ext cx="8229600" cy="339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704"/>
            <a:ext cx="2133600" cy="273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704"/>
            <a:ext cx="2895600" cy="273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704"/>
            <a:ext cx="2133600" cy="273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165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165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0" indent="-171450" algn="l" defTabSz="685165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165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165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jpeg"/><Relationship Id="rId7" Type="http://schemas.openxmlformats.org/officeDocument/2006/relationships/image" Target="../media/image64.png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69.jpeg"/><Relationship Id="rId11" Type="http://schemas.openxmlformats.org/officeDocument/2006/relationships/image" Target="../media/image68.png"/><Relationship Id="rId10" Type="http://schemas.openxmlformats.org/officeDocument/2006/relationships/image" Target="../media/image67.jpeg"/><Relationship Id="rId1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0.png"/><Relationship Id="rId1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5.png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png"/><Relationship Id="rId8" Type="http://schemas.openxmlformats.org/officeDocument/2006/relationships/image" Target="../media/image123.png"/><Relationship Id="rId7" Type="http://schemas.openxmlformats.org/officeDocument/2006/relationships/image" Target="../media/image122.png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6.jpeg"/><Relationship Id="rId10" Type="http://schemas.openxmlformats.org/officeDocument/2006/relationships/image" Target="../media/image125.jpeg"/><Relationship Id="rId1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1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0.jpeg"/><Relationship Id="rId1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2.jpeg"/><Relationship Id="rId1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27668" y="4549051"/>
            <a:ext cx="485140" cy="485775"/>
          </a:xfrm>
          <a:custGeom>
            <a:avLst/>
            <a:gdLst/>
            <a:ahLst/>
            <a:cxnLst/>
            <a:rect l="l" t="t" r="r" b="b"/>
            <a:pathLst>
              <a:path w="485140" h="485775">
                <a:moveTo>
                  <a:pt x="58674" y="19189"/>
                </a:moveTo>
                <a:lnTo>
                  <a:pt x="16890" y="61048"/>
                </a:lnTo>
                <a:lnTo>
                  <a:pt x="381380" y="426161"/>
                </a:lnTo>
                <a:lnTo>
                  <a:pt x="0" y="426161"/>
                </a:lnTo>
                <a:lnTo>
                  <a:pt x="0" y="485272"/>
                </a:lnTo>
                <a:lnTo>
                  <a:pt x="484758" y="485272"/>
                </a:lnTo>
                <a:lnTo>
                  <a:pt x="484758" y="386816"/>
                </a:lnTo>
                <a:lnTo>
                  <a:pt x="425703" y="386816"/>
                </a:lnTo>
                <a:lnTo>
                  <a:pt x="58674" y="19189"/>
                </a:lnTo>
                <a:close/>
              </a:path>
              <a:path w="485140" h="485775">
                <a:moveTo>
                  <a:pt x="484758" y="0"/>
                </a:moveTo>
                <a:lnTo>
                  <a:pt x="425703" y="0"/>
                </a:lnTo>
                <a:lnTo>
                  <a:pt x="425703" y="386816"/>
                </a:lnTo>
                <a:lnTo>
                  <a:pt x="484758" y="386816"/>
                </a:lnTo>
                <a:lnTo>
                  <a:pt x="48475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4664" y="3024221"/>
            <a:ext cx="950594" cy="61594"/>
          </a:xfrm>
          <a:custGeom>
            <a:avLst/>
            <a:gdLst/>
            <a:ahLst/>
            <a:cxnLst/>
            <a:rect l="l" t="t" r="r" b="b"/>
            <a:pathLst>
              <a:path w="950595" h="61594">
                <a:moveTo>
                  <a:pt x="0" y="61116"/>
                </a:moveTo>
                <a:lnTo>
                  <a:pt x="950340" y="61116"/>
                </a:lnTo>
                <a:lnTo>
                  <a:pt x="950340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474748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5004" y="3024221"/>
            <a:ext cx="948055" cy="61594"/>
          </a:xfrm>
          <a:custGeom>
            <a:avLst/>
            <a:gdLst/>
            <a:ahLst/>
            <a:cxnLst/>
            <a:rect l="l" t="t" r="r" b="b"/>
            <a:pathLst>
              <a:path w="948054" h="61594">
                <a:moveTo>
                  <a:pt x="0" y="61116"/>
                </a:moveTo>
                <a:lnTo>
                  <a:pt x="947801" y="61116"/>
                </a:lnTo>
                <a:lnTo>
                  <a:pt x="947801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99CC3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2806" y="3024221"/>
            <a:ext cx="950594" cy="61594"/>
          </a:xfrm>
          <a:custGeom>
            <a:avLst/>
            <a:gdLst/>
            <a:ahLst/>
            <a:cxnLst/>
            <a:rect l="l" t="t" r="r" b="b"/>
            <a:pathLst>
              <a:path w="950595" h="61594">
                <a:moveTo>
                  <a:pt x="0" y="61116"/>
                </a:moveTo>
                <a:lnTo>
                  <a:pt x="950341" y="61116"/>
                </a:lnTo>
                <a:lnTo>
                  <a:pt x="950341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F8C80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53146" y="3024221"/>
            <a:ext cx="1490980" cy="61594"/>
          </a:xfrm>
          <a:custGeom>
            <a:avLst/>
            <a:gdLst/>
            <a:ahLst/>
            <a:cxnLst/>
            <a:rect l="l" t="t" r="r" b="b"/>
            <a:pathLst>
              <a:path w="1490979" h="61594">
                <a:moveTo>
                  <a:pt x="0" y="61116"/>
                </a:moveTo>
                <a:lnTo>
                  <a:pt x="1490852" y="61116"/>
                </a:lnTo>
                <a:lnTo>
                  <a:pt x="1490852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EC5A0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0795" y="2307590"/>
            <a:ext cx="5261610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b="1" dirty="0">
                <a:solidFill>
                  <a:srgbClr val="4471C4"/>
                </a:solidFill>
                <a:cs typeface="+mn-ea"/>
                <a:sym typeface="+mn-lt"/>
              </a:rPr>
              <a:t>应急安全防护常识</a:t>
            </a:r>
            <a:endParaRPr sz="4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6250" y="2164333"/>
            <a:ext cx="2658872" cy="22909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地震灾害现场应急措施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4598" y="1291064"/>
            <a:ext cx="18148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cs typeface="+mn-ea"/>
                <a:sym typeface="+mn-lt"/>
              </a:rPr>
              <a:t>2</a:t>
            </a:r>
            <a:r>
              <a:rPr sz="1600" spc="-10">
                <a:cs typeface="+mn-ea"/>
                <a:sym typeface="+mn-lt"/>
              </a:rPr>
              <a:t>.</a:t>
            </a:r>
            <a:r>
              <a:rPr sz="1600" spc="-5" smtClean="0">
                <a:cs typeface="+mn-ea"/>
                <a:sym typeface="+mn-lt"/>
              </a:rPr>
              <a:t>地震</a:t>
            </a:r>
            <a:r>
              <a:rPr lang="zh-CN" altLang="en-US" sz="1600" spc="-5" smtClean="0">
                <a:cs typeface="+mn-ea"/>
                <a:sym typeface="+mn-lt"/>
              </a:rPr>
              <a:t>中</a:t>
            </a:r>
            <a:r>
              <a:rPr sz="1600" spc="-5" smtClean="0">
                <a:cs typeface="+mn-ea"/>
                <a:sym typeface="+mn-lt"/>
              </a:rPr>
              <a:t>的互救方法</a:t>
            </a:r>
            <a:endParaRPr sz="1600"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92090" y="1653476"/>
            <a:ext cx="2592705" cy="2591435"/>
          </a:xfrm>
          <a:custGeom>
            <a:avLst/>
            <a:gdLst/>
            <a:ahLst/>
            <a:cxnLst/>
            <a:rect l="l" t="t" r="r" b="b"/>
            <a:pathLst>
              <a:path w="2592704" h="2591435">
                <a:moveTo>
                  <a:pt x="0" y="2591435"/>
                </a:moveTo>
                <a:lnTo>
                  <a:pt x="2592323" y="2591435"/>
                </a:lnTo>
                <a:lnTo>
                  <a:pt x="2592323" y="0"/>
                </a:lnTo>
                <a:lnTo>
                  <a:pt x="0" y="0"/>
                </a:lnTo>
                <a:lnTo>
                  <a:pt x="0" y="259143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513" y="1605661"/>
            <a:ext cx="3658870" cy="0"/>
          </a:xfrm>
          <a:custGeom>
            <a:avLst/>
            <a:gdLst/>
            <a:ahLst/>
            <a:cxnLst/>
            <a:rect l="l" t="t" r="r" b="b"/>
            <a:pathLst>
              <a:path w="3658870">
                <a:moveTo>
                  <a:pt x="0" y="0"/>
                </a:moveTo>
                <a:lnTo>
                  <a:pt x="3658362" y="0"/>
                </a:lnTo>
              </a:path>
            </a:pathLst>
          </a:custGeom>
          <a:ln w="28575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0" y="1167511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79" h="1440180">
                <a:moveTo>
                  <a:pt x="0" y="1439671"/>
                </a:moveTo>
                <a:lnTo>
                  <a:pt x="1440179" y="1439671"/>
                </a:lnTo>
                <a:lnTo>
                  <a:pt x="1440179" y="0"/>
                </a:lnTo>
                <a:lnTo>
                  <a:pt x="0" y="0"/>
                </a:lnTo>
                <a:lnTo>
                  <a:pt x="0" y="1439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56250" y="2152014"/>
            <a:ext cx="2330450" cy="2095500"/>
          </a:xfrm>
          <a:custGeom>
            <a:avLst/>
            <a:gdLst/>
            <a:ahLst/>
            <a:cxnLst/>
            <a:rect l="l" t="t" r="r" b="b"/>
            <a:pathLst>
              <a:path w="2330450" h="2095500">
                <a:moveTo>
                  <a:pt x="2330450" y="0"/>
                </a:moveTo>
                <a:lnTo>
                  <a:pt x="2330450" y="2095474"/>
                </a:lnTo>
                <a:lnTo>
                  <a:pt x="0" y="2095474"/>
                </a:lnTo>
              </a:path>
            </a:pathLst>
          </a:custGeom>
          <a:ln w="6350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554" y="2126728"/>
            <a:ext cx="4707890" cy="2181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2585" algn="just">
              <a:lnSpc>
                <a:spcPct val="150000"/>
              </a:lnSpc>
            </a:pPr>
            <a:r>
              <a:rPr sz="1350" spc="15" dirty="0">
                <a:cs typeface="+mn-ea"/>
                <a:sym typeface="+mn-lt"/>
              </a:rPr>
              <a:t>地</a:t>
            </a:r>
            <a:r>
              <a:rPr sz="1350" spc="5" dirty="0">
                <a:cs typeface="+mn-ea"/>
                <a:sym typeface="+mn-lt"/>
              </a:rPr>
              <a:t>震后</a:t>
            </a:r>
            <a:r>
              <a:rPr sz="1350" spc="15">
                <a:cs typeface="+mn-ea"/>
                <a:sym typeface="+mn-lt"/>
              </a:rPr>
              <a:t>，</a:t>
            </a:r>
            <a:r>
              <a:rPr sz="1350" spc="5" smtClean="0">
                <a:cs typeface="+mn-ea"/>
                <a:sym typeface="+mn-lt"/>
              </a:rPr>
              <a:t>外界</a:t>
            </a:r>
            <a:r>
              <a:rPr sz="1350" spc="15" smtClean="0">
                <a:cs typeface="+mn-ea"/>
                <a:sym typeface="+mn-lt"/>
              </a:rPr>
              <a:t>救</a:t>
            </a:r>
            <a:r>
              <a:rPr sz="1350" spc="5" smtClean="0">
                <a:cs typeface="+mn-ea"/>
                <a:sym typeface="+mn-lt"/>
              </a:rPr>
              <a:t>援队</a:t>
            </a:r>
            <a:r>
              <a:rPr sz="1350" spc="15" smtClean="0">
                <a:cs typeface="+mn-ea"/>
                <a:sym typeface="+mn-lt"/>
              </a:rPr>
              <a:t>伍</a:t>
            </a:r>
            <a:r>
              <a:rPr lang="zh-CN" altLang="en-US" sz="1350" spc="5" smtClean="0">
                <a:cs typeface="+mn-ea"/>
                <a:sym typeface="+mn-lt"/>
              </a:rPr>
              <a:t>不</a:t>
            </a:r>
            <a:r>
              <a:rPr sz="1350" spc="5" smtClean="0">
                <a:cs typeface="+mn-ea"/>
                <a:sym typeface="+mn-lt"/>
              </a:rPr>
              <a:t>可</a:t>
            </a:r>
            <a:r>
              <a:rPr sz="1350" spc="15" smtClean="0">
                <a:cs typeface="+mn-ea"/>
                <a:sym typeface="+mn-lt"/>
              </a:rPr>
              <a:t>能</a:t>
            </a:r>
            <a:r>
              <a:rPr sz="1350" spc="5" smtClean="0">
                <a:cs typeface="+mn-ea"/>
                <a:sym typeface="+mn-lt"/>
              </a:rPr>
              <a:t>立即</a:t>
            </a:r>
            <a:r>
              <a:rPr sz="1350" spc="15" smtClean="0">
                <a:cs typeface="+mn-ea"/>
                <a:sym typeface="+mn-lt"/>
              </a:rPr>
              <a:t>赶</a:t>
            </a:r>
            <a:r>
              <a:rPr sz="1350" spc="5" smtClean="0">
                <a:cs typeface="+mn-ea"/>
                <a:sym typeface="+mn-lt"/>
              </a:rPr>
              <a:t>到救</a:t>
            </a:r>
            <a:r>
              <a:rPr sz="1350" spc="15" smtClean="0">
                <a:cs typeface="+mn-ea"/>
                <a:sym typeface="+mn-lt"/>
              </a:rPr>
              <a:t>援</a:t>
            </a:r>
            <a:r>
              <a:rPr sz="1350" spc="5" smtClean="0">
                <a:cs typeface="+mn-ea"/>
                <a:sym typeface="+mn-lt"/>
              </a:rPr>
              <a:t>现</a:t>
            </a:r>
            <a:r>
              <a:rPr sz="1350" spc="10" smtClean="0">
                <a:cs typeface="+mn-ea"/>
                <a:sym typeface="+mn-lt"/>
              </a:rPr>
              <a:t>场</a:t>
            </a:r>
            <a:r>
              <a:rPr sz="1350" spc="15" dirty="0">
                <a:cs typeface="+mn-ea"/>
                <a:sym typeface="+mn-lt"/>
              </a:rPr>
              <a:t>，</a:t>
            </a:r>
            <a:r>
              <a:rPr sz="1350" spc="5" dirty="0">
                <a:cs typeface="+mn-ea"/>
                <a:sym typeface="+mn-lt"/>
              </a:rPr>
              <a:t>此时为</a:t>
            </a:r>
            <a:r>
              <a:rPr sz="1350" dirty="0">
                <a:cs typeface="+mn-ea"/>
                <a:sym typeface="+mn-lt"/>
              </a:rPr>
              <a:t> </a:t>
            </a:r>
            <a:r>
              <a:rPr sz="1350" spc="15" dirty="0">
                <a:cs typeface="+mn-ea"/>
                <a:sym typeface="+mn-lt"/>
              </a:rPr>
              <a:t>使更多被</a:t>
            </a:r>
            <a:r>
              <a:rPr sz="1350" spc="5" dirty="0">
                <a:cs typeface="+mn-ea"/>
                <a:sym typeface="+mn-lt"/>
              </a:rPr>
              <a:t>埋</a:t>
            </a:r>
            <a:r>
              <a:rPr sz="1350" spc="15" dirty="0">
                <a:cs typeface="+mn-ea"/>
                <a:sym typeface="+mn-lt"/>
              </a:rPr>
              <a:t>压在</a:t>
            </a:r>
            <a:r>
              <a:rPr sz="1350" spc="5" dirty="0">
                <a:cs typeface="+mn-ea"/>
                <a:sym typeface="+mn-lt"/>
              </a:rPr>
              <a:t>废</a:t>
            </a:r>
            <a:r>
              <a:rPr sz="1350" spc="15" dirty="0">
                <a:cs typeface="+mn-ea"/>
                <a:sym typeface="+mn-lt"/>
              </a:rPr>
              <a:t>墟下的人</a:t>
            </a:r>
            <a:r>
              <a:rPr sz="1350" spc="5" dirty="0">
                <a:cs typeface="+mn-ea"/>
                <a:sym typeface="+mn-lt"/>
              </a:rPr>
              <a:t>员</a:t>
            </a:r>
            <a:r>
              <a:rPr sz="1350" spc="15" dirty="0">
                <a:cs typeface="+mn-ea"/>
                <a:sym typeface="+mn-lt"/>
              </a:rPr>
              <a:t>获</a:t>
            </a:r>
            <a:r>
              <a:rPr sz="1350" spc="30" dirty="0">
                <a:cs typeface="+mn-ea"/>
                <a:sym typeface="+mn-lt"/>
              </a:rPr>
              <a:t>救</a:t>
            </a:r>
            <a:r>
              <a:rPr sz="1350" spc="5">
                <a:cs typeface="+mn-ea"/>
                <a:sym typeface="+mn-lt"/>
              </a:rPr>
              <a:t>，</a:t>
            </a:r>
            <a:r>
              <a:rPr sz="1350" spc="15" smtClean="0">
                <a:cs typeface="+mn-ea"/>
                <a:sym typeface="+mn-lt"/>
              </a:rPr>
              <a:t>灾区人员</a:t>
            </a:r>
            <a:r>
              <a:rPr sz="1350" spc="5" smtClean="0">
                <a:cs typeface="+mn-ea"/>
                <a:sym typeface="+mn-lt"/>
              </a:rPr>
              <a:t>积</a:t>
            </a:r>
            <a:r>
              <a:rPr lang="zh-CN" altLang="en-US" sz="1350" spc="15" smtClean="0">
                <a:cs typeface="+mn-ea"/>
                <a:sym typeface="+mn-lt"/>
              </a:rPr>
              <a:t>极</a:t>
            </a:r>
            <a:r>
              <a:rPr sz="1350" spc="15" smtClean="0">
                <a:cs typeface="+mn-ea"/>
                <a:sym typeface="+mn-lt"/>
              </a:rPr>
              <a:t>互</a:t>
            </a:r>
            <a:r>
              <a:rPr sz="1350" spc="10" smtClean="0">
                <a:cs typeface="+mn-ea"/>
                <a:sym typeface="+mn-lt"/>
              </a:rPr>
              <a:t>救</a:t>
            </a:r>
            <a:r>
              <a:rPr sz="1350" spc="15" dirty="0">
                <a:cs typeface="+mn-ea"/>
                <a:sym typeface="+mn-lt"/>
              </a:rPr>
              <a:t>，是减</a:t>
            </a:r>
            <a:r>
              <a:rPr sz="1350" spc="10" dirty="0">
                <a:cs typeface="+mn-ea"/>
                <a:sym typeface="+mn-lt"/>
              </a:rPr>
              <a:t> </a:t>
            </a:r>
            <a:r>
              <a:rPr sz="1350" spc="15" dirty="0">
                <a:cs typeface="+mn-ea"/>
                <a:sym typeface="+mn-lt"/>
              </a:rPr>
              <a:t>轻人员伤</a:t>
            </a:r>
            <a:r>
              <a:rPr sz="1350" spc="5" dirty="0">
                <a:cs typeface="+mn-ea"/>
                <a:sym typeface="+mn-lt"/>
              </a:rPr>
              <a:t>亡</a:t>
            </a:r>
            <a:r>
              <a:rPr sz="1350" spc="15" dirty="0">
                <a:cs typeface="+mn-ea"/>
                <a:sym typeface="+mn-lt"/>
              </a:rPr>
              <a:t>最及</a:t>
            </a:r>
            <a:r>
              <a:rPr sz="1350" spc="5" dirty="0">
                <a:cs typeface="+mn-ea"/>
                <a:sym typeface="+mn-lt"/>
              </a:rPr>
              <a:t>时</a:t>
            </a:r>
            <a:r>
              <a:rPr sz="1350" spc="15" dirty="0">
                <a:cs typeface="+mn-ea"/>
                <a:sym typeface="+mn-lt"/>
              </a:rPr>
              <a:t>有效的办法</a:t>
            </a:r>
            <a:r>
              <a:rPr sz="1350" spc="15">
                <a:cs typeface="+mn-ea"/>
                <a:sym typeface="+mn-lt"/>
              </a:rPr>
              <a:t>。</a:t>
            </a:r>
            <a:r>
              <a:rPr sz="1350" spc="15" smtClean="0">
                <a:cs typeface="+mn-ea"/>
                <a:sym typeface="+mn-lt"/>
              </a:rPr>
              <a:t>救</a:t>
            </a:r>
            <a:r>
              <a:rPr lang="zh-CN" altLang="en-US" sz="1350" spc="5" smtClean="0">
                <a:cs typeface="+mn-ea"/>
                <a:sym typeface="+mn-lt"/>
              </a:rPr>
              <a:t>助</a:t>
            </a:r>
            <a:r>
              <a:rPr sz="1350" spc="15" smtClean="0">
                <a:cs typeface="+mn-ea"/>
                <a:sym typeface="+mn-lt"/>
              </a:rPr>
              <a:t>过</a:t>
            </a:r>
            <a:r>
              <a:rPr lang="zh-CN" altLang="en-US" sz="1350" spc="15" smtClean="0">
                <a:cs typeface="+mn-ea"/>
                <a:sym typeface="+mn-lt"/>
              </a:rPr>
              <a:t>程中</a:t>
            </a:r>
            <a:r>
              <a:rPr sz="1350" spc="15" smtClean="0">
                <a:cs typeface="+mn-ea"/>
                <a:sym typeface="+mn-lt"/>
              </a:rPr>
              <a:t>首</a:t>
            </a:r>
            <a:r>
              <a:rPr sz="1350" spc="5" smtClean="0">
                <a:cs typeface="+mn-ea"/>
                <a:sym typeface="+mn-lt"/>
              </a:rPr>
              <a:t>先</a:t>
            </a:r>
            <a:r>
              <a:rPr sz="1350" spc="15" smtClean="0">
                <a:cs typeface="+mn-ea"/>
                <a:sym typeface="+mn-lt"/>
              </a:rPr>
              <a:t>要救</a:t>
            </a:r>
            <a:r>
              <a:rPr sz="1350" spc="5" smtClean="0">
                <a:cs typeface="+mn-ea"/>
                <a:sym typeface="+mn-lt"/>
              </a:rPr>
              <a:t>近</a:t>
            </a:r>
            <a:r>
              <a:rPr sz="1350" spc="15" smtClean="0">
                <a:cs typeface="+mn-ea"/>
                <a:sym typeface="+mn-lt"/>
              </a:rPr>
              <a:t>处</a:t>
            </a:r>
            <a:r>
              <a:rPr sz="1350" spc="30" smtClean="0">
                <a:cs typeface="+mn-ea"/>
                <a:sym typeface="+mn-lt"/>
              </a:rPr>
              <a:t>的</a:t>
            </a:r>
            <a:r>
              <a:rPr sz="1350" spc="5">
                <a:cs typeface="+mn-ea"/>
                <a:sym typeface="+mn-lt"/>
              </a:rPr>
              <a:t>，</a:t>
            </a:r>
            <a:r>
              <a:rPr sz="1350">
                <a:cs typeface="+mn-ea"/>
                <a:sym typeface="+mn-lt"/>
              </a:rPr>
              <a:t> </a:t>
            </a:r>
            <a:r>
              <a:rPr sz="1350" spc="15" smtClean="0">
                <a:cs typeface="+mn-ea"/>
                <a:sym typeface="+mn-lt"/>
              </a:rPr>
              <a:t>如建筑物</a:t>
            </a:r>
            <a:r>
              <a:rPr sz="1350" spc="5" smtClean="0">
                <a:cs typeface="+mn-ea"/>
                <a:sym typeface="+mn-lt"/>
              </a:rPr>
              <a:t>边</a:t>
            </a:r>
            <a:r>
              <a:rPr sz="1350" spc="15" smtClean="0">
                <a:cs typeface="+mn-ea"/>
                <a:sym typeface="+mn-lt"/>
              </a:rPr>
              <a:t>沿瓦</a:t>
            </a:r>
            <a:r>
              <a:rPr sz="1350" spc="5" smtClean="0">
                <a:cs typeface="+mn-ea"/>
                <a:sym typeface="+mn-lt"/>
              </a:rPr>
              <a:t>砾</a:t>
            </a:r>
            <a:r>
              <a:rPr lang="zh-CN" altLang="en-US" sz="1350" spc="15" smtClean="0">
                <a:cs typeface="+mn-ea"/>
                <a:sym typeface="+mn-lt"/>
              </a:rPr>
              <a:t>中</a:t>
            </a:r>
            <a:r>
              <a:rPr sz="1350" spc="15" smtClean="0">
                <a:cs typeface="+mn-ea"/>
                <a:sym typeface="+mn-lt"/>
              </a:rPr>
              <a:t>的</a:t>
            </a:r>
            <a:r>
              <a:rPr lang="zh-CN" altLang="en-US" sz="1350" spc="15" smtClean="0">
                <a:cs typeface="+mn-ea"/>
                <a:sym typeface="+mn-lt"/>
              </a:rPr>
              <a:t>幸</a:t>
            </a:r>
            <a:r>
              <a:rPr sz="1350" spc="15" smtClean="0">
                <a:cs typeface="+mn-ea"/>
                <a:sym typeface="+mn-lt"/>
              </a:rPr>
              <a:t>存者</a:t>
            </a:r>
            <a:r>
              <a:rPr sz="1350" spc="15">
                <a:cs typeface="+mn-ea"/>
                <a:sym typeface="+mn-lt"/>
              </a:rPr>
              <a:t>，</a:t>
            </a:r>
            <a:r>
              <a:rPr sz="1350" spc="15" smtClean="0">
                <a:cs typeface="+mn-ea"/>
                <a:sym typeface="+mn-lt"/>
              </a:rPr>
              <a:t>其</a:t>
            </a:r>
            <a:r>
              <a:rPr sz="1350" spc="5" smtClean="0">
                <a:cs typeface="+mn-ea"/>
                <a:sym typeface="+mn-lt"/>
              </a:rPr>
              <a:t>次</a:t>
            </a:r>
            <a:r>
              <a:rPr sz="1350" spc="15" smtClean="0">
                <a:cs typeface="+mn-ea"/>
                <a:sym typeface="+mn-lt"/>
              </a:rPr>
              <a:t>要救易救</a:t>
            </a:r>
            <a:r>
              <a:rPr lang="zh-CN" altLang="en-US" sz="1350" spc="5" smtClean="0">
                <a:cs typeface="+mn-ea"/>
                <a:sym typeface="+mn-lt"/>
              </a:rPr>
              <a:t>助</a:t>
            </a:r>
            <a:r>
              <a:rPr sz="1350" spc="15" smtClean="0">
                <a:cs typeface="+mn-ea"/>
                <a:sym typeface="+mn-lt"/>
              </a:rPr>
              <a:t>的人员</a:t>
            </a:r>
            <a:r>
              <a:rPr sz="1350" spc="15" dirty="0">
                <a:cs typeface="+mn-ea"/>
                <a:sym typeface="+mn-lt"/>
              </a:rPr>
              <a:t>，以扩</a:t>
            </a:r>
            <a:r>
              <a:rPr sz="1350" spc="10" dirty="0">
                <a:cs typeface="+mn-ea"/>
                <a:sym typeface="+mn-lt"/>
              </a:rPr>
              <a:t> </a:t>
            </a:r>
            <a:r>
              <a:rPr sz="1350" spc="15">
                <a:cs typeface="+mn-ea"/>
                <a:sym typeface="+mn-lt"/>
              </a:rPr>
              <a:t>大互救队</a:t>
            </a:r>
            <a:r>
              <a:rPr sz="1350" spc="5">
                <a:cs typeface="+mn-ea"/>
                <a:sym typeface="+mn-lt"/>
              </a:rPr>
              <a:t>伍</a:t>
            </a:r>
            <a:r>
              <a:rPr sz="1350" spc="15" smtClean="0">
                <a:cs typeface="+mn-ea"/>
                <a:sym typeface="+mn-lt"/>
              </a:rPr>
              <a:t>；</a:t>
            </a:r>
            <a:r>
              <a:rPr lang="zh-CN" altLang="en-US" sz="1350" spc="15" smtClean="0">
                <a:cs typeface="+mn-ea"/>
                <a:sym typeface="+mn-lt"/>
              </a:rPr>
              <a:t>优</a:t>
            </a:r>
            <a:r>
              <a:rPr sz="1350" spc="5" smtClean="0">
                <a:cs typeface="+mn-ea"/>
                <a:sym typeface="+mn-lt"/>
              </a:rPr>
              <a:t>先</a:t>
            </a:r>
            <a:r>
              <a:rPr sz="1350" spc="15" smtClean="0">
                <a:cs typeface="+mn-ea"/>
                <a:sym typeface="+mn-lt"/>
              </a:rPr>
              <a:t>救</a:t>
            </a:r>
            <a:r>
              <a:rPr lang="zh-CN" altLang="en-US" sz="1350" spc="15" smtClean="0">
                <a:cs typeface="+mn-ea"/>
                <a:sym typeface="+mn-lt"/>
              </a:rPr>
              <a:t>助</a:t>
            </a:r>
            <a:r>
              <a:rPr sz="1350" spc="15" smtClean="0">
                <a:cs typeface="+mn-ea"/>
                <a:sym typeface="+mn-lt"/>
              </a:rPr>
              <a:t>青壮</a:t>
            </a:r>
            <a:r>
              <a:rPr sz="1350" spc="5" smtClean="0">
                <a:cs typeface="+mn-ea"/>
                <a:sym typeface="+mn-lt"/>
              </a:rPr>
              <a:t>年</a:t>
            </a:r>
            <a:r>
              <a:rPr lang="zh-CN" altLang="en-US" sz="1350" spc="15" smtClean="0">
                <a:cs typeface="+mn-ea"/>
                <a:sym typeface="+mn-lt"/>
              </a:rPr>
              <a:t>和</a:t>
            </a:r>
            <a:r>
              <a:rPr sz="1350" spc="15" smtClean="0">
                <a:cs typeface="+mn-ea"/>
                <a:sym typeface="+mn-lt"/>
              </a:rPr>
              <a:t>医</a:t>
            </a:r>
            <a:r>
              <a:rPr sz="1350" spc="5" smtClean="0">
                <a:cs typeface="+mn-ea"/>
                <a:sym typeface="+mn-lt"/>
              </a:rPr>
              <a:t>务</a:t>
            </a:r>
            <a:r>
              <a:rPr sz="1350" spc="15" smtClean="0">
                <a:cs typeface="+mn-ea"/>
                <a:sym typeface="+mn-lt"/>
              </a:rPr>
              <a:t>人</a:t>
            </a:r>
            <a:r>
              <a:rPr sz="1350" spc="35" smtClean="0">
                <a:cs typeface="+mn-ea"/>
                <a:sym typeface="+mn-lt"/>
              </a:rPr>
              <a:t>员</a:t>
            </a:r>
            <a:r>
              <a:rPr sz="1350" spc="15">
                <a:cs typeface="+mn-ea"/>
                <a:sym typeface="+mn-lt"/>
              </a:rPr>
              <a:t>，</a:t>
            </a:r>
            <a:r>
              <a:rPr sz="1350" spc="15" smtClean="0">
                <a:cs typeface="+mn-ea"/>
                <a:sym typeface="+mn-lt"/>
              </a:rPr>
              <a:t>使</a:t>
            </a:r>
            <a:r>
              <a:rPr sz="1350" spc="5" smtClean="0">
                <a:cs typeface="+mn-ea"/>
                <a:sym typeface="+mn-lt"/>
              </a:rPr>
              <a:t>他</a:t>
            </a:r>
            <a:r>
              <a:rPr sz="1350" spc="15" smtClean="0">
                <a:cs typeface="+mn-ea"/>
                <a:sym typeface="+mn-lt"/>
              </a:rPr>
              <a:t>们在</a:t>
            </a:r>
            <a:r>
              <a:rPr sz="1350" spc="5" smtClean="0">
                <a:cs typeface="+mn-ea"/>
                <a:sym typeface="+mn-lt"/>
              </a:rPr>
              <a:t>救</a:t>
            </a:r>
            <a:r>
              <a:rPr sz="1350" spc="15" smtClean="0">
                <a:cs typeface="+mn-ea"/>
                <a:sym typeface="+mn-lt"/>
              </a:rPr>
              <a:t>灾</a:t>
            </a:r>
            <a:r>
              <a:rPr lang="zh-CN" altLang="en-US" sz="1350" spc="15" smtClean="0">
                <a:cs typeface="+mn-ea"/>
                <a:sym typeface="+mn-lt"/>
              </a:rPr>
              <a:t>中</a:t>
            </a:r>
            <a:r>
              <a:rPr sz="1350" spc="5" smtClean="0">
                <a:cs typeface="+mn-ea"/>
                <a:sym typeface="+mn-lt"/>
              </a:rPr>
              <a:t>充</a:t>
            </a:r>
            <a:r>
              <a:rPr sz="1350" smtClean="0">
                <a:cs typeface="+mn-ea"/>
                <a:sym typeface="+mn-lt"/>
              </a:rPr>
              <a:t> </a:t>
            </a:r>
            <a:r>
              <a:rPr sz="1350" spc="15" smtClean="0">
                <a:cs typeface="+mn-ea"/>
                <a:sym typeface="+mn-lt"/>
              </a:rPr>
              <a:t>分</a:t>
            </a:r>
            <a:r>
              <a:rPr lang="zh-CN" altLang="en-US" sz="1350" spc="15" smtClean="0">
                <a:cs typeface="+mn-ea"/>
                <a:sym typeface="+mn-lt"/>
              </a:rPr>
              <a:t>发</a:t>
            </a:r>
            <a:r>
              <a:rPr sz="1350" spc="15" smtClean="0">
                <a:cs typeface="+mn-ea"/>
                <a:sym typeface="+mn-lt"/>
              </a:rPr>
              <a:t>挥作</a:t>
            </a:r>
            <a:r>
              <a:rPr sz="1350" spc="5" smtClean="0">
                <a:cs typeface="+mn-ea"/>
                <a:sym typeface="+mn-lt"/>
              </a:rPr>
              <a:t>用</a:t>
            </a:r>
            <a:r>
              <a:rPr sz="1350" spc="15" dirty="0">
                <a:cs typeface="+mn-ea"/>
                <a:sym typeface="+mn-lt"/>
              </a:rPr>
              <a:t>。对</a:t>
            </a:r>
            <a:r>
              <a:rPr sz="1350" spc="5" dirty="0">
                <a:cs typeface="+mn-ea"/>
                <a:sym typeface="+mn-lt"/>
              </a:rPr>
              <a:t>一</a:t>
            </a:r>
            <a:r>
              <a:rPr sz="1350" spc="15" dirty="0">
                <a:cs typeface="+mn-ea"/>
                <a:sym typeface="+mn-lt"/>
              </a:rPr>
              <a:t>些埋压较</a:t>
            </a:r>
            <a:r>
              <a:rPr sz="1350" spc="10" dirty="0">
                <a:cs typeface="+mn-ea"/>
                <a:sym typeface="+mn-lt"/>
              </a:rPr>
              <a:t>深</a:t>
            </a:r>
            <a:r>
              <a:rPr sz="1350" spc="15">
                <a:cs typeface="+mn-ea"/>
                <a:sym typeface="+mn-lt"/>
              </a:rPr>
              <a:t>、</a:t>
            </a:r>
            <a:r>
              <a:rPr sz="1350" spc="15" smtClean="0">
                <a:cs typeface="+mn-ea"/>
                <a:sym typeface="+mn-lt"/>
              </a:rPr>
              <a:t>施</a:t>
            </a:r>
            <a:r>
              <a:rPr sz="1350" spc="5" smtClean="0">
                <a:cs typeface="+mn-ea"/>
                <a:sym typeface="+mn-lt"/>
              </a:rPr>
              <a:t>救</a:t>
            </a:r>
            <a:r>
              <a:rPr sz="1350" spc="15" smtClean="0">
                <a:cs typeface="+mn-ea"/>
                <a:sym typeface="+mn-lt"/>
              </a:rPr>
              <a:t>难度大的</a:t>
            </a:r>
            <a:r>
              <a:rPr lang="zh-CN" altLang="en-US" sz="1350" spc="5" smtClean="0">
                <a:cs typeface="+mn-ea"/>
                <a:sym typeface="+mn-lt"/>
              </a:rPr>
              <a:t>幸存者</a:t>
            </a:r>
            <a:r>
              <a:rPr sz="1350" spc="5" smtClean="0">
                <a:cs typeface="+mn-ea"/>
                <a:sym typeface="+mn-lt"/>
              </a:rPr>
              <a:t>，</a:t>
            </a:r>
            <a:r>
              <a:rPr lang="zh-CN" altLang="en-US" sz="1350" spc="15" smtClean="0">
                <a:cs typeface="+mn-ea"/>
                <a:sym typeface="+mn-lt"/>
              </a:rPr>
              <a:t>不</a:t>
            </a:r>
            <a:r>
              <a:rPr sz="1350" spc="15" smtClean="0">
                <a:cs typeface="+mn-ea"/>
                <a:sym typeface="+mn-lt"/>
              </a:rPr>
              <a:t>要随</a:t>
            </a:r>
            <a:r>
              <a:rPr sz="1350" spc="10" smtClean="0">
                <a:cs typeface="+mn-ea"/>
                <a:sym typeface="+mn-lt"/>
              </a:rPr>
              <a:t> </a:t>
            </a:r>
            <a:r>
              <a:rPr sz="1350" spc="5" dirty="0">
                <a:cs typeface="+mn-ea"/>
                <a:sym typeface="+mn-lt"/>
              </a:rPr>
              <a:t>意施救，应派</a:t>
            </a:r>
            <a:r>
              <a:rPr sz="1350" spc="-10" dirty="0">
                <a:cs typeface="+mn-ea"/>
                <a:sym typeface="+mn-lt"/>
              </a:rPr>
              <a:t>人</a:t>
            </a:r>
            <a:r>
              <a:rPr sz="1350" spc="5" dirty="0">
                <a:cs typeface="+mn-ea"/>
                <a:sym typeface="+mn-lt"/>
              </a:rPr>
              <a:t>守</a:t>
            </a:r>
            <a:r>
              <a:rPr sz="1350" spc="-5" dirty="0">
                <a:cs typeface="+mn-ea"/>
                <a:sym typeface="+mn-lt"/>
              </a:rPr>
              <a:t>候</a:t>
            </a:r>
            <a:r>
              <a:rPr sz="1350" spc="5">
                <a:cs typeface="+mn-ea"/>
                <a:sym typeface="+mn-lt"/>
              </a:rPr>
              <a:t>，</a:t>
            </a:r>
            <a:r>
              <a:rPr sz="1350" spc="5" smtClean="0">
                <a:cs typeface="+mn-ea"/>
                <a:sym typeface="+mn-lt"/>
              </a:rPr>
              <a:t>等</a:t>
            </a:r>
            <a:r>
              <a:rPr lang="zh-CN" altLang="en-US" sz="1350" spc="-10" smtClean="0">
                <a:cs typeface="+mn-ea"/>
                <a:sym typeface="+mn-lt"/>
              </a:rPr>
              <a:t>待</a:t>
            </a:r>
            <a:r>
              <a:rPr sz="1350" spc="5" smtClean="0">
                <a:cs typeface="+mn-ea"/>
                <a:sym typeface="+mn-lt"/>
              </a:rPr>
              <a:t>与</a:t>
            </a:r>
            <a:r>
              <a:rPr sz="1350" spc="-10" smtClean="0">
                <a:cs typeface="+mn-ea"/>
                <a:sym typeface="+mn-lt"/>
              </a:rPr>
              <a:t>业</a:t>
            </a:r>
            <a:r>
              <a:rPr sz="1350" spc="5" smtClean="0">
                <a:cs typeface="+mn-ea"/>
                <a:sym typeface="+mn-lt"/>
              </a:rPr>
              <a:t>救</a:t>
            </a:r>
            <a:r>
              <a:rPr sz="1350" spc="-10" smtClean="0">
                <a:cs typeface="+mn-ea"/>
                <a:sym typeface="+mn-lt"/>
              </a:rPr>
              <a:t>援</a:t>
            </a:r>
            <a:r>
              <a:rPr sz="1350" spc="5" smtClean="0">
                <a:cs typeface="+mn-ea"/>
                <a:sym typeface="+mn-lt"/>
              </a:rPr>
              <a:t>人</a:t>
            </a:r>
            <a:r>
              <a:rPr sz="1350" spc="-10" smtClean="0">
                <a:cs typeface="+mn-ea"/>
                <a:sym typeface="+mn-lt"/>
              </a:rPr>
              <a:t>员</a:t>
            </a:r>
            <a:r>
              <a:rPr sz="1350" spc="5" smtClean="0">
                <a:cs typeface="+mn-ea"/>
                <a:sym typeface="+mn-lt"/>
              </a:rPr>
              <a:t>到</a:t>
            </a:r>
            <a:r>
              <a:rPr sz="1350" spc="-10" smtClean="0">
                <a:cs typeface="+mn-ea"/>
                <a:sym typeface="+mn-lt"/>
              </a:rPr>
              <a:t>来</a:t>
            </a:r>
            <a:r>
              <a:rPr sz="1350" spc="5" smtClean="0">
                <a:cs typeface="+mn-ea"/>
                <a:sym typeface="+mn-lt"/>
              </a:rPr>
              <a:t>施</a:t>
            </a:r>
            <a:r>
              <a:rPr sz="1350" spc="-5" smtClean="0">
                <a:cs typeface="+mn-ea"/>
                <a:sym typeface="+mn-lt"/>
              </a:rPr>
              <a:t>救</a:t>
            </a:r>
            <a:r>
              <a:rPr sz="1350" spc="5" dirty="0">
                <a:cs typeface="+mn-ea"/>
                <a:sym typeface="+mn-lt"/>
              </a:rPr>
              <a:t>。</a:t>
            </a:r>
            <a:endParaRPr sz="1350"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75225" y="1526921"/>
            <a:ext cx="981075" cy="981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397" y="2111501"/>
            <a:ext cx="1623694" cy="131711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9940" y="2033270"/>
            <a:ext cx="1623606" cy="1316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1275" y="1837996"/>
            <a:ext cx="459359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0975" indent="362585" algn="just">
              <a:lnSpc>
                <a:spcPct val="150000"/>
              </a:lnSpc>
            </a:pPr>
            <a:r>
              <a:rPr sz="1400" spc="35" smtClean="0">
                <a:cs typeface="+mn-ea"/>
                <a:sym typeface="+mn-lt"/>
              </a:rPr>
              <a:t>洪</a:t>
            </a:r>
            <a:r>
              <a:rPr sz="1400" spc="45" smtClean="0">
                <a:cs typeface="+mn-ea"/>
                <a:sym typeface="+mn-lt"/>
              </a:rPr>
              <a:t>水</a:t>
            </a:r>
            <a:r>
              <a:rPr sz="1400" spc="35" smtClean="0">
                <a:cs typeface="+mn-ea"/>
                <a:sym typeface="+mn-lt"/>
              </a:rPr>
              <a:t>灾害</a:t>
            </a:r>
            <a:r>
              <a:rPr lang="zh-CN" altLang="en-US" sz="1400" spc="35" smtClean="0">
                <a:cs typeface="+mn-ea"/>
                <a:sym typeface="+mn-lt"/>
              </a:rPr>
              <a:t>指</a:t>
            </a:r>
            <a:r>
              <a:rPr sz="1400" spc="45" smtClean="0">
                <a:cs typeface="+mn-ea"/>
                <a:sym typeface="+mn-lt"/>
              </a:rPr>
              <a:t>洪</a:t>
            </a:r>
            <a:r>
              <a:rPr sz="1400" spc="35" smtClean="0">
                <a:cs typeface="+mn-ea"/>
                <a:sym typeface="+mn-lt"/>
              </a:rPr>
              <a:t>水造成</a:t>
            </a:r>
            <a:r>
              <a:rPr sz="1400" spc="45" smtClean="0">
                <a:cs typeface="+mn-ea"/>
                <a:sym typeface="+mn-lt"/>
              </a:rPr>
              <a:t>的</a:t>
            </a:r>
            <a:r>
              <a:rPr sz="1400" spc="35" smtClean="0">
                <a:cs typeface="+mn-ea"/>
                <a:sym typeface="+mn-lt"/>
              </a:rPr>
              <a:t>淹</a:t>
            </a:r>
            <a:r>
              <a:rPr sz="1400" spc="50" smtClean="0">
                <a:cs typeface="+mn-ea"/>
                <a:sym typeface="+mn-lt"/>
              </a:rPr>
              <a:t>没</a:t>
            </a:r>
            <a:r>
              <a:rPr sz="1400" spc="35" dirty="0">
                <a:cs typeface="+mn-ea"/>
                <a:sym typeface="+mn-lt"/>
              </a:rPr>
              <a:t>、</a:t>
            </a:r>
            <a:r>
              <a:rPr sz="1400" spc="45" dirty="0">
                <a:cs typeface="+mn-ea"/>
                <a:sym typeface="+mn-lt"/>
              </a:rPr>
              <a:t>浸</a:t>
            </a:r>
            <a:r>
              <a:rPr sz="1400" spc="35" dirty="0">
                <a:cs typeface="+mn-ea"/>
                <a:sym typeface="+mn-lt"/>
              </a:rPr>
              <a:t>没损失</a:t>
            </a:r>
            <a:r>
              <a:rPr sz="1400" spc="45" dirty="0">
                <a:cs typeface="+mn-ea"/>
                <a:sym typeface="+mn-lt"/>
              </a:rPr>
              <a:t>，</a:t>
            </a:r>
            <a:r>
              <a:rPr sz="1400" spc="35">
                <a:cs typeface="+mn-ea"/>
                <a:sym typeface="+mn-lt"/>
              </a:rPr>
              <a:t>山区</a:t>
            </a:r>
            <a:r>
              <a:rPr sz="1400" spc="45">
                <a:cs typeface="+mn-ea"/>
                <a:sym typeface="+mn-lt"/>
              </a:rPr>
              <a:t>小</a:t>
            </a:r>
            <a:r>
              <a:rPr sz="1400">
                <a:cs typeface="+mn-ea"/>
                <a:sym typeface="+mn-lt"/>
              </a:rPr>
              <a:t>河 </a:t>
            </a:r>
            <a:r>
              <a:rPr sz="1400" spc="35" smtClean="0">
                <a:cs typeface="+mn-ea"/>
                <a:sym typeface="+mn-lt"/>
              </a:rPr>
              <a:t>流</a:t>
            </a:r>
            <a:r>
              <a:rPr lang="zh-CN" altLang="en-US" sz="1400" spc="35" smtClean="0">
                <a:cs typeface="+mn-ea"/>
                <a:sym typeface="+mn-lt"/>
              </a:rPr>
              <a:t>程</a:t>
            </a:r>
            <a:r>
              <a:rPr sz="1400" spc="35" smtClean="0">
                <a:cs typeface="+mn-ea"/>
                <a:sym typeface="+mn-lt"/>
              </a:rPr>
              <a:t>短</a:t>
            </a:r>
            <a:r>
              <a:rPr sz="1400" spc="35" dirty="0">
                <a:cs typeface="+mn-ea"/>
                <a:sym typeface="+mn-lt"/>
              </a:rPr>
              <a:t>、历时少</a:t>
            </a:r>
            <a:r>
              <a:rPr sz="1400" spc="45">
                <a:cs typeface="+mn-ea"/>
                <a:sym typeface="+mn-lt"/>
              </a:rPr>
              <a:t>，</a:t>
            </a:r>
            <a:r>
              <a:rPr sz="1400" spc="35" smtClean="0">
                <a:cs typeface="+mn-ea"/>
                <a:sym typeface="+mn-lt"/>
              </a:rPr>
              <a:t>高强度暴雨致使</a:t>
            </a:r>
            <a:r>
              <a:rPr sz="1400" spc="45" smtClean="0">
                <a:cs typeface="+mn-ea"/>
                <a:sym typeface="+mn-lt"/>
              </a:rPr>
              <a:t>山</a:t>
            </a:r>
            <a:r>
              <a:rPr sz="1400" spc="35" smtClean="0">
                <a:cs typeface="+mn-ea"/>
                <a:sym typeface="+mn-lt"/>
              </a:rPr>
              <a:t>洪泥石流淹没</a:t>
            </a:r>
            <a:r>
              <a:rPr lang="zh-CN" altLang="en-US" sz="1400" spc="35" smtClean="0">
                <a:cs typeface="+mn-ea"/>
                <a:sym typeface="+mn-lt"/>
              </a:rPr>
              <a:t>和</a:t>
            </a:r>
            <a:r>
              <a:rPr sz="1400" spc="35" smtClean="0">
                <a:cs typeface="+mn-ea"/>
                <a:sym typeface="+mn-lt"/>
              </a:rPr>
              <a:t>冲 </a:t>
            </a:r>
            <a:r>
              <a:rPr sz="1400" spc="35" dirty="0">
                <a:cs typeface="+mn-ea"/>
                <a:sym typeface="+mn-lt"/>
              </a:rPr>
              <a:t>刷等破坏型损失</a:t>
            </a:r>
            <a:r>
              <a:rPr sz="1400" spc="45">
                <a:cs typeface="+mn-ea"/>
                <a:sym typeface="+mn-lt"/>
              </a:rPr>
              <a:t>。</a:t>
            </a:r>
            <a:r>
              <a:rPr sz="1400" spc="35" smtClean="0">
                <a:cs typeface="+mn-ea"/>
                <a:sym typeface="+mn-lt"/>
              </a:rPr>
              <a:t>洪水具有</a:t>
            </a:r>
            <a:r>
              <a:rPr lang="zh-CN" altLang="en-US" sz="1400" spc="35" smtClean="0">
                <a:cs typeface="+mn-ea"/>
                <a:sym typeface="+mn-lt"/>
              </a:rPr>
              <a:t>发</a:t>
            </a:r>
            <a:r>
              <a:rPr sz="1400" spc="35" smtClean="0">
                <a:cs typeface="+mn-ea"/>
                <a:sym typeface="+mn-lt"/>
              </a:rPr>
              <a:t>生频</a:t>
            </a:r>
            <a:r>
              <a:rPr sz="1400" spc="45" smtClean="0">
                <a:cs typeface="+mn-ea"/>
                <a:sym typeface="+mn-lt"/>
              </a:rPr>
              <a:t>率</a:t>
            </a:r>
            <a:r>
              <a:rPr sz="1400" spc="35" smtClean="0">
                <a:cs typeface="+mn-ea"/>
                <a:sym typeface="+mn-lt"/>
              </a:rPr>
              <a:t>高</a:t>
            </a:r>
            <a:r>
              <a:rPr sz="1400" spc="35">
                <a:cs typeface="+mn-ea"/>
                <a:sym typeface="+mn-lt"/>
              </a:rPr>
              <a:t>、</a:t>
            </a:r>
            <a:r>
              <a:rPr sz="1400" spc="35" smtClean="0">
                <a:cs typeface="+mn-ea"/>
                <a:sym typeface="+mn-lt"/>
              </a:rPr>
              <a:t>影响范围广</a:t>
            </a:r>
            <a:r>
              <a:rPr lang="zh-CN" altLang="en-US" sz="1400" spc="35" smtClean="0">
                <a:cs typeface="+mn-ea"/>
                <a:sym typeface="+mn-lt"/>
              </a:rPr>
              <a:t>和</a:t>
            </a:r>
            <a:endParaRPr sz="1400">
              <a:cs typeface="+mn-ea"/>
              <a:sym typeface="+mn-lt"/>
            </a:endParaRPr>
          </a:p>
          <a:p>
            <a:pPr marL="12700" marR="5080">
              <a:lnSpc>
                <a:spcPct val="150000"/>
              </a:lnSpc>
            </a:pPr>
            <a:r>
              <a:rPr sz="1400" spc="35" dirty="0">
                <a:cs typeface="+mn-ea"/>
                <a:sym typeface="+mn-lt"/>
              </a:rPr>
              <a:t>持续时间长等特点。此外，洪水灾害还具有明显季节性</a:t>
            </a:r>
            <a:r>
              <a:rPr sz="1400">
                <a:cs typeface="+mn-ea"/>
                <a:sym typeface="+mn-lt"/>
              </a:rPr>
              <a:t>、 </a:t>
            </a:r>
            <a:r>
              <a:rPr sz="1400" smtClean="0">
                <a:cs typeface="+mn-ea"/>
                <a:sym typeface="+mn-lt"/>
              </a:rPr>
              <a:t>区域性</a:t>
            </a:r>
            <a:r>
              <a:rPr lang="zh-CN" altLang="en-US" sz="1400" smtClean="0">
                <a:cs typeface="+mn-ea"/>
                <a:sym typeface="+mn-lt"/>
              </a:rPr>
              <a:t>和</a:t>
            </a:r>
            <a:r>
              <a:rPr sz="1400" smtClean="0">
                <a:cs typeface="+mn-ea"/>
                <a:sym typeface="+mn-lt"/>
              </a:rPr>
              <a:t>可重复性</a:t>
            </a:r>
            <a:r>
              <a:rPr sz="1400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洪水灾害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7177" y="2250313"/>
            <a:ext cx="1623567" cy="1316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7879" y="2247138"/>
            <a:ext cx="1066800" cy="1672589"/>
          </a:xfrm>
          <a:custGeom>
            <a:avLst/>
            <a:gdLst/>
            <a:ahLst/>
            <a:cxnLst/>
            <a:rect l="l" t="t" r="r" b="b"/>
            <a:pathLst>
              <a:path w="1066800" h="1672589">
                <a:moveTo>
                  <a:pt x="0" y="0"/>
                </a:moveTo>
                <a:lnTo>
                  <a:pt x="1066596" y="1672272"/>
                </a:lnTo>
              </a:path>
            </a:pathLst>
          </a:custGeom>
          <a:ln w="63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17725" y="2375535"/>
            <a:ext cx="844550" cy="1323340"/>
          </a:xfrm>
          <a:custGeom>
            <a:avLst/>
            <a:gdLst/>
            <a:ahLst/>
            <a:cxnLst/>
            <a:rect l="l" t="t" r="r" b="b"/>
            <a:pathLst>
              <a:path w="844550" h="1323339">
                <a:moveTo>
                  <a:pt x="0" y="0"/>
                </a:moveTo>
                <a:lnTo>
                  <a:pt x="844042" y="132333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0686" y="1671066"/>
            <a:ext cx="1054100" cy="1652270"/>
          </a:xfrm>
          <a:custGeom>
            <a:avLst/>
            <a:gdLst/>
            <a:ahLst/>
            <a:cxnLst/>
            <a:rect l="l" t="t" r="r" b="b"/>
            <a:pathLst>
              <a:path w="1054100" h="1652270">
                <a:moveTo>
                  <a:pt x="0" y="0"/>
                </a:moveTo>
                <a:lnTo>
                  <a:pt x="1053820" y="16522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44497" y="1927860"/>
            <a:ext cx="991869" cy="1555115"/>
          </a:xfrm>
          <a:custGeom>
            <a:avLst/>
            <a:gdLst/>
            <a:ahLst/>
            <a:cxnLst/>
            <a:rect l="l" t="t" r="r" b="b"/>
            <a:pathLst>
              <a:path w="991869" h="1555114">
                <a:moveTo>
                  <a:pt x="0" y="0"/>
                </a:moveTo>
                <a:lnTo>
                  <a:pt x="991869" y="1554988"/>
                </a:lnTo>
              </a:path>
            </a:pathLst>
          </a:custGeom>
          <a:ln w="634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28541" y="3383241"/>
            <a:ext cx="4515485" cy="208915"/>
          </a:xfrm>
          <a:custGeom>
            <a:avLst/>
            <a:gdLst/>
            <a:ahLst/>
            <a:cxnLst/>
            <a:rect l="l" t="t" r="r" b="b"/>
            <a:pathLst>
              <a:path w="4515484" h="208914">
                <a:moveTo>
                  <a:pt x="0" y="208826"/>
                </a:moveTo>
                <a:lnTo>
                  <a:pt x="4515358" y="208826"/>
                </a:lnTo>
                <a:lnTo>
                  <a:pt x="4515358" y="0"/>
                </a:lnTo>
                <a:lnTo>
                  <a:pt x="0" y="0"/>
                </a:lnTo>
                <a:lnTo>
                  <a:pt x="0" y="208826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60491" y="3575430"/>
            <a:ext cx="2883535" cy="133350"/>
          </a:xfrm>
          <a:custGeom>
            <a:avLst/>
            <a:gdLst/>
            <a:ahLst/>
            <a:cxnLst/>
            <a:rect l="l" t="t" r="r" b="b"/>
            <a:pathLst>
              <a:path w="2883534" h="133350">
                <a:moveTo>
                  <a:pt x="0" y="133350"/>
                </a:moveTo>
                <a:lnTo>
                  <a:pt x="2883408" y="133350"/>
                </a:lnTo>
                <a:lnTo>
                  <a:pt x="2883408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94677" y="3729354"/>
            <a:ext cx="1101090" cy="0"/>
          </a:xfrm>
          <a:custGeom>
            <a:avLst/>
            <a:gdLst/>
            <a:ahLst/>
            <a:cxnLst/>
            <a:rect l="l" t="t" r="r" b="b"/>
            <a:pathLst>
              <a:path w="1101090">
                <a:moveTo>
                  <a:pt x="0" y="0"/>
                </a:moveTo>
                <a:lnTo>
                  <a:pt x="1100963" y="0"/>
                </a:lnTo>
              </a:path>
            </a:pathLst>
          </a:custGeom>
          <a:ln w="6350">
            <a:solidFill>
              <a:srgbClr val="B4DCF9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90776"/>
            <a:ext cx="3433445" cy="4237355"/>
          </a:xfrm>
          <a:custGeom>
            <a:avLst/>
            <a:gdLst/>
            <a:ahLst/>
            <a:cxnLst/>
            <a:rect l="l" t="t" r="r" b="b"/>
            <a:pathLst>
              <a:path w="3433445" h="4237355">
                <a:moveTo>
                  <a:pt x="0" y="0"/>
                </a:moveTo>
                <a:lnTo>
                  <a:pt x="0" y="151305"/>
                </a:lnTo>
                <a:lnTo>
                  <a:pt x="248475" y="4236810"/>
                </a:lnTo>
                <a:lnTo>
                  <a:pt x="3433191" y="1912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90776"/>
            <a:ext cx="3433445" cy="4237355"/>
          </a:xfrm>
          <a:custGeom>
            <a:avLst/>
            <a:gdLst/>
            <a:ahLst/>
            <a:cxnLst/>
            <a:rect l="l" t="t" r="r" b="b"/>
            <a:pathLst>
              <a:path w="3433445" h="4237355">
                <a:moveTo>
                  <a:pt x="0" y="0"/>
                </a:moveTo>
                <a:lnTo>
                  <a:pt x="3433191" y="1912774"/>
                </a:lnTo>
                <a:lnTo>
                  <a:pt x="248475" y="4236810"/>
                </a:lnTo>
                <a:lnTo>
                  <a:pt x="0" y="151305"/>
                </a:lnTo>
              </a:path>
            </a:pathLst>
          </a:custGeom>
          <a:ln w="7938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84697"/>
            <a:ext cx="3433445" cy="4191000"/>
          </a:xfrm>
          <a:custGeom>
            <a:avLst/>
            <a:gdLst/>
            <a:ahLst/>
            <a:cxnLst/>
            <a:rect l="l" t="t" r="r" b="b"/>
            <a:pathLst>
              <a:path w="3433445" h="4191000">
                <a:moveTo>
                  <a:pt x="0" y="0"/>
                </a:moveTo>
                <a:lnTo>
                  <a:pt x="0" y="175298"/>
                </a:lnTo>
                <a:lnTo>
                  <a:pt x="211759" y="4190883"/>
                </a:lnTo>
                <a:lnTo>
                  <a:pt x="3433191" y="19188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84697"/>
            <a:ext cx="3433445" cy="4191000"/>
          </a:xfrm>
          <a:custGeom>
            <a:avLst/>
            <a:gdLst/>
            <a:ahLst/>
            <a:cxnLst/>
            <a:rect l="l" t="t" r="r" b="b"/>
            <a:pathLst>
              <a:path w="3433445" h="4191000">
                <a:moveTo>
                  <a:pt x="0" y="0"/>
                </a:moveTo>
                <a:lnTo>
                  <a:pt x="3433191" y="1918853"/>
                </a:lnTo>
                <a:lnTo>
                  <a:pt x="211759" y="4190883"/>
                </a:lnTo>
                <a:lnTo>
                  <a:pt x="0" y="175298"/>
                </a:lnTo>
              </a:path>
            </a:pathLst>
          </a:custGeom>
          <a:ln w="793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74439"/>
            <a:ext cx="3433445" cy="4153535"/>
          </a:xfrm>
          <a:custGeom>
            <a:avLst/>
            <a:gdLst/>
            <a:ahLst/>
            <a:cxnLst/>
            <a:rect l="l" t="t" r="r" b="b"/>
            <a:pathLst>
              <a:path w="3433445" h="4153535">
                <a:moveTo>
                  <a:pt x="0" y="0"/>
                </a:moveTo>
                <a:lnTo>
                  <a:pt x="0" y="209257"/>
                </a:lnTo>
                <a:lnTo>
                  <a:pt x="175044" y="4153212"/>
                </a:lnTo>
                <a:lnTo>
                  <a:pt x="3433191" y="1929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74439"/>
            <a:ext cx="3433445" cy="4153535"/>
          </a:xfrm>
          <a:custGeom>
            <a:avLst/>
            <a:gdLst/>
            <a:ahLst/>
            <a:cxnLst/>
            <a:rect l="l" t="t" r="r" b="b"/>
            <a:pathLst>
              <a:path w="3433445" h="4153535">
                <a:moveTo>
                  <a:pt x="0" y="0"/>
                </a:moveTo>
                <a:lnTo>
                  <a:pt x="3433191" y="1929111"/>
                </a:lnTo>
                <a:lnTo>
                  <a:pt x="175044" y="4153212"/>
                </a:lnTo>
                <a:lnTo>
                  <a:pt x="0" y="209257"/>
                </a:lnTo>
              </a:path>
            </a:pathLst>
          </a:custGeom>
          <a:ln w="7938">
            <a:solidFill>
              <a:srgbClr val="CDCCC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69373"/>
            <a:ext cx="3433445" cy="4105275"/>
          </a:xfrm>
          <a:custGeom>
            <a:avLst/>
            <a:gdLst/>
            <a:ahLst/>
            <a:cxnLst/>
            <a:rect l="l" t="t" r="r" b="b"/>
            <a:pathLst>
              <a:path w="3433445" h="4105275">
                <a:moveTo>
                  <a:pt x="0" y="0"/>
                </a:moveTo>
                <a:lnTo>
                  <a:pt x="0" y="261280"/>
                </a:lnTo>
                <a:lnTo>
                  <a:pt x="137312" y="4105255"/>
                </a:lnTo>
                <a:lnTo>
                  <a:pt x="3433191" y="19341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69373"/>
            <a:ext cx="3433445" cy="4105275"/>
          </a:xfrm>
          <a:custGeom>
            <a:avLst/>
            <a:gdLst/>
            <a:ahLst/>
            <a:cxnLst/>
            <a:rect l="l" t="t" r="r" b="b"/>
            <a:pathLst>
              <a:path w="3433445" h="4105275">
                <a:moveTo>
                  <a:pt x="0" y="0"/>
                </a:moveTo>
                <a:lnTo>
                  <a:pt x="3433191" y="1934177"/>
                </a:lnTo>
                <a:lnTo>
                  <a:pt x="137312" y="4105255"/>
                </a:lnTo>
                <a:lnTo>
                  <a:pt x="0" y="261280"/>
                </a:lnTo>
              </a:path>
            </a:pathLst>
          </a:custGeom>
          <a:ln w="7938">
            <a:solidFill>
              <a:srgbClr val="C5C4C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64307"/>
            <a:ext cx="3433445" cy="4064000"/>
          </a:xfrm>
          <a:custGeom>
            <a:avLst/>
            <a:gdLst/>
            <a:ahLst/>
            <a:cxnLst/>
            <a:rect l="l" t="t" r="r" b="b"/>
            <a:pathLst>
              <a:path w="3433445" h="4064000">
                <a:moveTo>
                  <a:pt x="0" y="0"/>
                </a:moveTo>
                <a:lnTo>
                  <a:pt x="0" y="346518"/>
                </a:lnTo>
                <a:lnTo>
                  <a:pt x="100606" y="4063407"/>
                </a:lnTo>
                <a:lnTo>
                  <a:pt x="3433191" y="193924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64307"/>
            <a:ext cx="3433445" cy="4064000"/>
          </a:xfrm>
          <a:custGeom>
            <a:avLst/>
            <a:gdLst/>
            <a:ahLst/>
            <a:cxnLst/>
            <a:rect l="l" t="t" r="r" b="b"/>
            <a:pathLst>
              <a:path w="3433445" h="4064000">
                <a:moveTo>
                  <a:pt x="0" y="0"/>
                </a:moveTo>
                <a:lnTo>
                  <a:pt x="3433191" y="1939243"/>
                </a:lnTo>
                <a:lnTo>
                  <a:pt x="100606" y="4063407"/>
                </a:lnTo>
                <a:lnTo>
                  <a:pt x="0" y="346518"/>
                </a:lnTo>
              </a:path>
            </a:pathLst>
          </a:custGeom>
          <a:ln w="7938">
            <a:solidFill>
              <a:srgbClr val="BCBBB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59241"/>
            <a:ext cx="3433445" cy="4015740"/>
          </a:xfrm>
          <a:custGeom>
            <a:avLst/>
            <a:gdLst/>
            <a:ahLst/>
            <a:cxnLst/>
            <a:rect l="l" t="t" r="r" b="b"/>
            <a:pathLst>
              <a:path w="3433445" h="4015740">
                <a:moveTo>
                  <a:pt x="0" y="0"/>
                </a:moveTo>
                <a:lnTo>
                  <a:pt x="0" y="516233"/>
                </a:lnTo>
                <a:lnTo>
                  <a:pt x="63896" y="4015451"/>
                </a:lnTo>
                <a:lnTo>
                  <a:pt x="3433191" y="1944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559241"/>
            <a:ext cx="3433445" cy="4015740"/>
          </a:xfrm>
          <a:custGeom>
            <a:avLst/>
            <a:gdLst/>
            <a:ahLst/>
            <a:cxnLst/>
            <a:rect l="l" t="t" r="r" b="b"/>
            <a:pathLst>
              <a:path w="3433445" h="4015740">
                <a:moveTo>
                  <a:pt x="0" y="0"/>
                </a:moveTo>
                <a:lnTo>
                  <a:pt x="3433191" y="1944309"/>
                </a:lnTo>
                <a:lnTo>
                  <a:pt x="63896" y="4015451"/>
                </a:lnTo>
                <a:lnTo>
                  <a:pt x="0" y="516233"/>
                </a:lnTo>
              </a:path>
            </a:pathLst>
          </a:custGeom>
          <a:ln w="7938">
            <a:solidFill>
              <a:srgbClr val="B5B5B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553162"/>
            <a:ext cx="3433445" cy="3975100"/>
          </a:xfrm>
          <a:custGeom>
            <a:avLst/>
            <a:gdLst/>
            <a:ahLst/>
            <a:cxnLst/>
            <a:rect l="l" t="t" r="r" b="b"/>
            <a:pathLst>
              <a:path w="3433445" h="3975100">
                <a:moveTo>
                  <a:pt x="0" y="0"/>
                </a:moveTo>
                <a:lnTo>
                  <a:pt x="0" y="1027253"/>
                </a:lnTo>
                <a:lnTo>
                  <a:pt x="27185" y="3974616"/>
                </a:lnTo>
                <a:lnTo>
                  <a:pt x="3433191" y="19503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553162"/>
            <a:ext cx="3433445" cy="3975100"/>
          </a:xfrm>
          <a:custGeom>
            <a:avLst/>
            <a:gdLst/>
            <a:ahLst/>
            <a:cxnLst/>
            <a:rect l="l" t="t" r="r" b="b"/>
            <a:pathLst>
              <a:path w="3433445" h="3975100">
                <a:moveTo>
                  <a:pt x="0" y="0"/>
                </a:moveTo>
                <a:lnTo>
                  <a:pt x="3433191" y="1950388"/>
                </a:lnTo>
                <a:lnTo>
                  <a:pt x="27185" y="3974616"/>
                </a:lnTo>
                <a:lnTo>
                  <a:pt x="0" y="1027253"/>
                </a:lnTo>
              </a:path>
            </a:pathLst>
          </a:custGeom>
          <a:ln w="7938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548096"/>
            <a:ext cx="3433191" cy="39212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548096"/>
            <a:ext cx="3433445" cy="3921760"/>
          </a:xfrm>
          <a:custGeom>
            <a:avLst/>
            <a:gdLst/>
            <a:ahLst/>
            <a:cxnLst/>
            <a:rect l="l" t="t" r="r" b="b"/>
            <a:pathLst>
              <a:path w="3433445" h="3921760">
                <a:moveTo>
                  <a:pt x="0" y="0"/>
                </a:moveTo>
                <a:lnTo>
                  <a:pt x="3433191" y="1955454"/>
                </a:lnTo>
                <a:lnTo>
                  <a:pt x="0" y="3921206"/>
                </a:lnTo>
              </a:path>
            </a:pathLst>
          </a:custGeom>
          <a:ln w="793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3517" y="1589405"/>
            <a:ext cx="2840990" cy="3504565"/>
          </a:xfrm>
          <a:custGeom>
            <a:avLst/>
            <a:gdLst/>
            <a:ahLst/>
            <a:cxnLst/>
            <a:rect l="l" t="t" r="r" b="b"/>
            <a:pathLst>
              <a:path w="2840990" h="3504565">
                <a:moveTo>
                  <a:pt x="2630551" y="0"/>
                </a:moveTo>
                <a:lnTo>
                  <a:pt x="0" y="1919732"/>
                </a:lnTo>
                <a:lnTo>
                  <a:pt x="2840482" y="3504253"/>
                </a:lnTo>
                <a:lnTo>
                  <a:pt x="2630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03517" y="1589405"/>
            <a:ext cx="2840990" cy="3504565"/>
          </a:xfrm>
          <a:custGeom>
            <a:avLst/>
            <a:gdLst/>
            <a:ahLst/>
            <a:cxnLst/>
            <a:rect l="l" t="t" r="r" b="b"/>
            <a:pathLst>
              <a:path w="2840990" h="3504565">
                <a:moveTo>
                  <a:pt x="2840482" y="3504253"/>
                </a:moveTo>
                <a:lnTo>
                  <a:pt x="0" y="1919732"/>
                </a:lnTo>
                <a:lnTo>
                  <a:pt x="2630551" y="0"/>
                </a:lnTo>
                <a:lnTo>
                  <a:pt x="2840482" y="3504253"/>
                </a:lnTo>
                <a:close/>
              </a:path>
            </a:pathLst>
          </a:custGeom>
          <a:ln w="7938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03517" y="1634489"/>
            <a:ext cx="2840990" cy="3465195"/>
          </a:xfrm>
          <a:custGeom>
            <a:avLst/>
            <a:gdLst/>
            <a:ahLst/>
            <a:cxnLst/>
            <a:rect l="l" t="t" r="r" b="b"/>
            <a:pathLst>
              <a:path w="2840990" h="3465195">
                <a:moveTo>
                  <a:pt x="2658110" y="0"/>
                </a:moveTo>
                <a:lnTo>
                  <a:pt x="0" y="1874647"/>
                </a:lnTo>
                <a:lnTo>
                  <a:pt x="2840482" y="3464662"/>
                </a:lnTo>
                <a:lnTo>
                  <a:pt x="2658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03517" y="1634489"/>
            <a:ext cx="2840990" cy="3465195"/>
          </a:xfrm>
          <a:custGeom>
            <a:avLst/>
            <a:gdLst/>
            <a:ahLst/>
            <a:cxnLst/>
            <a:rect l="l" t="t" r="r" b="b"/>
            <a:pathLst>
              <a:path w="2840990" h="3465195">
                <a:moveTo>
                  <a:pt x="2840482" y="3464662"/>
                </a:moveTo>
                <a:lnTo>
                  <a:pt x="0" y="1874647"/>
                </a:lnTo>
                <a:lnTo>
                  <a:pt x="2658110" y="0"/>
                </a:lnTo>
                <a:lnTo>
                  <a:pt x="2840482" y="3464662"/>
                </a:lnTo>
                <a:close/>
              </a:path>
            </a:pathLst>
          </a:custGeom>
          <a:ln w="793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03517" y="1673986"/>
            <a:ext cx="2840990" cy="3430904"/>
          </a:xfrm>
          <a:custGeom>
            <a:avLst/>
            <a:gdLst/>
            <a:ahLst/>
            <a:cxnLst/>
            <a:rect l="l" t="t" r="r" b="b"/>
            <a:pathLst>
              <a:path w="2840990" h="3430904">
                <a:moveTo>
                  <a:pt x="2686685" y="0"/>
                </a:moveTo>
                <a:lnTo>
                  <a:pt x="0" y="1835150"/>
                </a:lnTo>
                <a:lnTo>
                  <a:pt x="2840482" y="3430659"/>
                </a:lnTo>
                <a:lnTo>
                  <a:pt x="2686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03517" y="1673986"/>
            <a:ext cx="2840990" cy="3430904"/>
          </a:xfrm>
          <a:custGeom>
            <a:avLst/>
            <a:gdLst/>
            <a:ahLst/>
            <a:cxnLst/>
            <a:rect l="l" t="t" r="r" b="b"/>
            <a:pathLst>
              <a:path w="2840990" h="3430904">
                <a:moveTo>
                  <a:pt x="2840482" y="3430659"/>
                </a:moveTo>
                <a:lnTo>
                  <a:pt x="0" y="1835150"/>
                </a:lnTo>
                <a:lnTo>
                  <a:pt x="2686685" y="0"/>
                </a:lnTo>
                <a:lnTo>
                  <a:pt x="2840482" y="3430659"/>
                </a:lnTo>
                <a:close/>
              </a:path>
            </a:pathLst>
          </a:custGeom>
          <a:ln w="7938">
            <a:solidFill>
              <a:srgbClr val="CDCCC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03517" y="1714754"/>
            <a:ext cx="2840990" cy="3396615"/>
          </a:xfrm>
          <a:custGeom>
            <a:avLst/>
            <a:gdLst/>
            <a:ahLst/>
            <a:cxnLst/>
            <a:rect l="l" t="t" r="r" b="b"/>
            <a:pathLst>
              <a:path w="2840990" h="3396615">
                <a:moveTo>
                  <a:pt x="2720721" y="0"/>
                </a:moveTo>
                <a:lnTo>
                  <a:pt x="0" y="1794383"/>
                </a:lnTo>
                <a:lnTo>
                  <a:pt x="2840482" y="3396486"/>
                </a:lnTo>
                <a:lnTo>
                  <a:pt x="2720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3517" y="1714754"/>
            <a:ext cx="2840990" cy="3396615"/>
          </a:xfrm>
          <a:custGeom>
            <a:avLst/>
            <a:gdLst/>
            <a:ahLst/>
            <a:cxnLst/>
            <a:rect l="l" t="t" r="r" b="b"/>
            <a:pathLst>
              <a:path w="2840990" h="3396615">
                <a:moveTo>
                  <a:pt x="2840482" y="3396486"/>
                </a:moveTo>
                <a:lnTo>
                  <a:pt x="0" y="1794383"/>
                </a:lnTo>
                <a:lnTo>
                  <a:pt x="2720721" y="0"/>
                </a:lnTo>
                <a:lnTo>
                  <a:pt x="2840482" y="3396486"/>
                </a:lnTo>
                <a:close/>
              </a:path>
            </a:pathLst>
          </a:custGeom>
          <a:ln w="7938">
            <a:solidFill>
              <a:srgbClr val="C5C4C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03517" y="1759711"/>
            <a:ext cx="2840990" cy="3351529"/>
          </a:xfrm>
          <a:custGeom>
            <a:avLst/>
            <a:gdLst/>
            <a:ahLst/>
            <a:cxnLst/>
            <a:rect l="l" t="t" r="r" b="b"/>
            <a:pathLst>
              <a:path w="2840990" h="3351529">
                <a:moveTo>
                  <a:pt x="2749296" y="0"/>
                </a:moveTo>
                <a:lnTo>
                  <a:pt x="0" y="1749425"/>
                </a:lnTo>
                <a:lnTo>
                  <a:pt x="2840482" y="3351528"/>
                </a:lnTo>
                <a:lnTo>
                  <a:pt x="2749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03517" y="1759711"/>
            <a:ext cx="2840990" cy="3351529"/>
          </a:xfrm>
          <a:custGeom>
            <a:avLst/>
            <a:gdLst/>
            <a:ahLst/>
            <a:cxnLst/>
            <a:rect l="l" t="t" r="r" b="b"/>
            <a:pathLst>
              <a:path w="2840990" h="3351529">
                <a:moveTo>
                  <a:pt x="2840482" y="3351528"/>
                </a:moveTo>
                <a:lnTo>
                  <a:pt x="0" y="1749425"/>
                </a:lnTo>
                <a:lnTo>
                  <a:pt x="2749296" y="0"/>
                </a:lnTo>
                <a:lnTo>
                  <a:pt x="2840482" y="3351528"/>
                </a:lnTo>
                <a:close/>
              </a:path>
            </a:pathLst>
          </a:custGeom>
          <a:ln w="7938">
            <a:solidFill>
              <a:srgbClr val="BCBBB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03517" y="1799335"/>
            <a:ext cx="2840990" cy="3317875"/>
          </a:xfrm>
          <a:custGeom>
            <a:avLst/>
            <a:gdLst/>
            <a:ahLst/>
            <a:cxnLst/>
            <a:rect l="l" t="t" r="r" b="b"/>
            <a:pathLst>
              <a:path w="2840990" h="3317875">
                <a:moveTo>
                  <a:pt x="2783332" y="0"/>
                </a:moveTo>
                <a:lnTo>
                  <a:pt x="0" y="1709801"/>
                </a:lnTo>
                <a:lnTo>
                  <a:pt x="2840482" y="3317398"/>
                </a:lnTo>
                <a:lnTo>
                  <a:pt x="2783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03517" y="1799335"/>
            <a:ext cx="2840990" cy="3317875"/>
          </a:xfrm>
          <a:custGeom>
            <a:avLst/>
            <a:gdLst/>
            <a:ahLst/>
            <a:cxnLst/>
            <a:rect l="l" t="t" r="r" b="b"/>
            <a:pathLst>
              <a:path w="2840990" h="3317875">
                <a:moveTo>
                  <a:pt x="2840482" y="3317398"/>
                </a:moveTo>
                <a:lnTo>
                  <a:pt x="0" y="1709801"/>
                </a:lnTo>
                <a:lnTo>
                  <a:pt x="2783332" y="0"/>
                </a:lnTo>
                <a:lnTo>
                  <a:pt x="2840482" y="3317398"/>
                </a:lnTo>
                <a:close/>
              </a:path>
            </a:pathLst>
          </a:custGeom>
          <a:ln w="7938">
            <a:solidFill>
              <a:srgbClr val="B5B5B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03517" y="1838832"/>
            <a:ext cx="2840990" cy="3283585"/>
          </a:xfrm>
          <a:custGeom>
            <a:avLst/>
            <a:gdLst/>
            <a:ahLst/>
            <a:cxnLst/>
            <a:rect l="l" t="t" r="r" b="b"/>
            <a:pathLst>
              <a:path w="2840990" h="3283585">
                <a:moveTo>
                  <a:pt x="2811907" y="0"/>
                </a:moveTo>
                <a:lnTo>
                  <a:pt x="0" y="1670303"/>
                </a:lnTo>
                <a:lnTo>
                  <a:pt x="2840482" y="3283397"/>
                </a:lnTo>
                <a:lnTo>
                  <a:pt x="281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03517" y="1838832"/>
            <a:ext cx="2840990" cy="3283585"/>
          </a:xfrm>
          <a:custGeom>
            <a:avLst/>
            <a:gdLst/>
            <a:ahLst/>
            <a:cxnLst/>
            <a:rect l="l" t="t" r="r" b="b"/>
            <a:pathLst>
              <a:path w="2840990" h="3283585">
                <a:moveTo>
                  <a:pt x="2840482" y="3283397"/>
                </a:moveTo>
                <a:lnTo>
                  <a:pt x="0" y="1670303"/>
                </a:lnTo>
                <a:lnTo>
                  <a:pt x="2811907" y="0"/>
                </a:lnTo>
                <a:lnTo>
                  <a:pt x="2840482" y="3283397"/>
                </a:lnTo>
                <a:close/>
              </a:path>
            </a:pathLst>
          </a:custGeom>
          <a:ln w="7938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03517" y="1879473"/>
            <a:ext cx="2840482" cy="324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03517" y="1879473"/>
            <a:ext cx="2840990" cy="3248660"/>
          </a:xfrm>
          <a:custGeom>
            <a:avLst/>
            <a:gdLst/>
            <a:ahLst/>
            <a:cxnLst/>
            <a:rect l="l" t="t" r="r" b="b"/>
            <a:pathLst>
              <a:path w="2840990" h="3248660">
                <a:moveTo>
                  <a:pt x="2840482" y="3248251"/>
                </a:moveTo>
                <a:lnTo>
                  <a:pt x="0" y="1629664"/>
                </a:lnTo>
                <a:lnTo>
                  <a:pt x="2840482" y="0"/>
                </a:lnTo>
                <a:lnTo>
                  <a:pt x="2840482" y="3248251"/>
                </a:lnTo>
                <a:close/>
              </a:path>
            </a:pathLst>
          </a:custGeom>
          <a:ln w="793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1245" y="1203325"/>
            <a:ext cx="1952625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307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71288" y="3671951"/>
            <a:ext cx="1952625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370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77060" y="3416860"/>
            <a:ext cx="6427470" cy="146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885" algn="ctr">
              <a:lnSpc>
                <a:spcPct val="100000"/>
              </a:lnSpc>
            </a:pPr>
            <a:r>
              <a:rPr sz="1400">
                <a:cs typeface="+mn-ea"/>
                <a:sym typeface="+mn-lt"/>
              </a:rPr>
              <a:t>2</a:t>
            </a:r>
            <a:r>
              <a:rPr sz="1400" spc="-5" smtClean="0">
                <a:cs typeface="+mn-ea"/>
                <a:sym typeface="+mn-lt"/>
              </a:rPr>
              <a:t>.</a:t>
            </a:r>
            <a:r>
              <a:rPr lang="zh-CN" altLang="en-US" sz="1400" smtClean="0">
                <a:cs typeface="+mn-ea"/>
                <a:sym typeface="+mn-lt"/>
              </a:rPr>
              <a:t>不幸</a:t>
            </a:r>
            <a:r>
              <a:rPr sz="1400" smtClean="0">
                <a:cs typeface="+mn-ea"/>
                <a:sym typeface="+mn-lt"/>
              </a:rPr>
              <a:t>落水时</a:t>
            </a:r>
            <a:endParaRPr sz="1400">
              <a:cs typeface="+mn-ea"/>
              <a:sym typeface="+mn-lt"/>
            </a:endParaRPr>
          </a:p>
          <a:p>
            <a:pPr marR="1220470" algn="ctr">
              <a:lnSpc>
                <a:spcPct val="100000"/>
              </a:lnSpc>
              <a:spcBef>
                <a:spcPts val="1075"/>
              </a:spcBef>
            </a:pPr>
            <a:r>
              <a:rPr sz="1200" smtClean="0">
                <a:cs typeface="+mn-ea"/>
                <a:sym typeface="+mn-lt"/>
              </a:rPr>
              <a:t>如果已经被卷入洪水</a:t>
            </a:r>
            <a:r>
              <a:rPr lang="zh-CN" altLang="en-US" sz="1200" spc="-25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，一定要尽可能抓住固定的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能漂浮的物</a:t>
            </a:r>
            <a:r>
              <a:rPr sz="1200" spc="-40" smtClean="0">
                <a:cs typeface="+mn-ea"/>
                <a:sym typeface="+mn-lt"/>
              </a:rPr>
              <a:t>体</a:t>
            </a:r>
            <a:r>
              <a:rPr sz="1200" dirty="0">
                <a:cs typeface="+mn-ea"/>
                <a:sym typeface="+mn-lt"/>
              </a:rPr>
              <a:t>，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同</a:t>
            </a:r>
            <a:r>
              <a:rPr sz="1200" spc="-5" smtClean="0">
                <a:cs typeface="+mn-ea"/>
                <a:sym typeface="+mn-lt"/>
              </a:rPr>
              <a:t>时</a:t>
            </a:r>
            <a:r>
              <a:rPr sz="1200" smtClean="0">
                <a:cs typeface="+mn-ea"/>
                <a:sym typeface="+mn-lt"/>
              </a:rPr>
              <a:t>像踏自行车那样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断踩</a:t>
            </a:r>
            <a:r>
              <a:rPr sz="1200" spc="-25" smtClean="0">
                <a:cs typeface="+mn-ea"/>
                <a:sym typeface="+mn-lt"/>
              </a:rPr>
              <a:t>水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双手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断划</a:t>
            </a:r>
            <a:r>
              <a:rPr sz="1200" spc="-15" smtClean="0">
                <a:cs typeface="+mn-ea"/>
                <a:sym typeface="+mn-lt"/>
              </a:rPr>
              <a:t>水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使头部浮出水</a:t>
            </a:r>
            <a:r>
              <a:rPr sz="1200" spc="-15">
                <a:cs typeface="+mn-ea"/>
                <a:sym typeface="+mn-lt"/>
              </a:rPr>
              <a:t>面</a:t>
            </a:r>
            <a:r>
              <a:rPr sz="1200" smtClean="0">
                <a:cs typeface="+mn-ea"/>
                <a:sym typeface="+mn-lt"/>
              </a:rPr>
              <a:t>。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pc="-5" smtClean="0">
                <a:cs typeface="+mn-ea"/>
                <a:sym typeface="+mn-lt"/>
              </a:rPr>
              <a:t>会</a:t>
            </a:r>
            <a:r>
              <a:rPr sz="1200" smtClean="0">
                <a:cs typeface="+mn-ea"/>
                <a:sym typeface="+mn-lt"/>
              </a:rPr>
              <a:t>游泳的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cs typeface="+mn-ea"/>
                <a:sym typeface="+mn-lt"/>
              </a:rPr>
              <a:t>人</a:t>
            </a:r>
            <a:r>
              <a:rPr sz="1200" dirty="0">
                <a:cs typeface="+mn-ea"/>
                <a:sym typeface="+mn-lt"/>
              </a:rPr>
              <a:t>也无需紧张害</a:t>
            </a:r>
            <a:r>
              <a:rPr sz="1200" spc="-20" dirty="0">
                <a:cs typeface="+mn-ea"/>
                <a:sym typeface="+mn-lt"/>
              </a:rPr>
              <a:t>怕</a:t>
            </a:r>
            <a:r>
              <a:rPr sz="1200" spc="-5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应立即屏住</a:t>
            </a:r>
            <a:r>
              <a:rPr sz="1200" spc="-15" dirty="0">
                <a:cs typeface="+mn-ea"/>
                <a:sym typeface="+mn-lt"/>
              </a:rPr>
              <a:t>气</a:t>
            </a:r>
            <a:r>
              <a:rPr sz="1200" spc="-5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在挣扎时利用头部露出水面的机会立即换</a:t>
            </a:r>
            <a:r>
              <a:rPr sz="1200" spc="-45" dirty="0">
                <a:cs typeface="+mn-ea"/>
                <a:sym typeface="+mn-lt"/>
              </a:rPr>
              <a:t>气</a:t>
            </a:r>
            <a:r>
              <a:rPr sz="1200" dirty="0">
                <a:cs typeface="+mn-ea"/>
                <a:sym typeface="+mn-lt"/>
              </a:rPr>
              <a:t>，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再屏住气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换</a:t>
            </a:r>
            <a:r>
              <a:rPr sz="1200" spc="-15" smtClean="0">
                <a:cs typeface="+mn-ea"/>
                <a:sym typeface="+mn-lt"/>
              </a:rPr>
              <a:t>气</a:t>
            </a:r>
            <a:r>
              <a:rPr sz="1200" dirty="0">
                <a:cs typeface="+mn-ea"/>
                <a:sym typeface="+mn-lt"/>
              </a:rPr>
              <a:t>，如此反</a:t>
            </a:r>
            <a:r>
              <a:rPr sz="1200" spc="-10" dirty="0">
                <a:cs typeface="+mn-ea"/>
                <a:sym typeface="+mn-lt"/>
              </a:rPr>
              <a:t>复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就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会沉入水</a:t>
            </a:r>
            <a:r>
              <a:rPr sz="1200" spc="-15" smtClean="0">
                <a:cs typeface="+mn-ea"/>
                <a:sym typeface="+mn-lt"/>
              </a:rPr>
              <a:t>底</a:t>
            </a:r>
            <a:r>
              <a:rPr sz="1200" dirty="0">
                <a:cs typeface="+mn-ea"/>
                <a:sym typeface="+mn-lt"/>
              </a:rPr>
              <a:t>。</a:t>
            </a:r>
            <a:r>
              <a:rPr sz="1200">
                <a:cs typeface="+mn-ea"/>
                <a:sym typeface="+mn-lt"/>
              </a:rPr>
              <a:t>如果落水后遇到浪</a:t>
            </a:r>
            <a:r>
              <a:rPr sz="1200" spc="-20">
                <a:cs typeface="+mn-ea"/>
                <a:sym typeface="+mn-lt"/>
              </a:rPr>
              <a:t>头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要慌</a:t>
            </a:r>
            <a:r>
              <a:rPr sz="1200" spc="-10" smtClean="0">
                <a:cs typeface="+mn-ea"/>
                <a:sym typeface="+mn-lt"/>
              </a:rPr>
              <a:t>乱</a:t>
            </a:r>
            <a:r>
              <a:rPr sz="1200" dirty="0">
                <a:cs typeface="+mn-ea"/>
                <a:sym typeface="+mn-lt"/>
              </a:rPr>
              <a:t>，先弄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清方</a:t>
            </a:r>
            <a:r>
              <a:rPr sz="1200" spc="-5" dirty="0">
                <a:cs typeface="+mn-ea"/>
                <a:sym typeface="+mn-lt"/>
              </a:rPr>
              <a:t>向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如浪从正面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侧脸</a:t>
            </a:r>
            <a:r>
              <a:rPr lang="zh-CN" altLang="en-US" sz="1200" smtClean="0">
                <a:cs typeface="+mn-ea"/>
                <a:sym typeface="+mn-lt"/>
              </a:rPr>
              <a:t>打</a:t>
            </a:r>
            <a:r>
              <a:rPr sz="1200" spc="-20" smtClean="0">
                <a:cs typeface="+mn-ea"/>
                <a:sym typeface="+mn-lt"/>
              </a:rPr>
              <a:t>来</a:t>
            </a:r>
            <a:r>
              <a:rPr sz="1200" dirty="0">
                <a:cs typeface="+mn-ea"/>
                <a:sym typeface="+mn-lt"/>
              </a:rPr>
              <a:t>，可把脸转向背浪的一</a:t>
            </a:r>
            <a:r>
              <a:rPr sz="1200" spc="-25" dirty="0">
                <a:cs typeface="+mn-ea"/>
                <a:sym typeface="+mn-lt"/>
              </a:rPr>
              <a:t>侧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再注意吸</a:t>
            </a:r>
            <a:r>
              <a:rPr sz="1200" spc="-10">
                <a:cs typeface="+mn-ea"/>
                <a:sym typeface="+mn-lt"/>
              </a:rPr>
              <a:t>气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以免</a:t>
            </a:r>
            <a:r>
              <a:rPr sz="1200" smtClean="0">
                <a:cs typeface="+mn-ea"/>
                <a:sym typeface="+mn-lt"/>
              </a:rPr>
              <a:t>呛</a:t>
            </a:r>
            <a:r>
              <a:rPr sz="1200" spc="-10" smtClean="0">
                <a:cs typeface="+mn-ea"/>
                <a:sym typeface="+mn-lt"/>
              </a:rPr>
              <a:t>水</a:t>
            </a:r>
            <a:r>
              <a:rPr sz="1200" dirty="0">
                <a:cs typeface="+mn-ea"/>
                <a:sym typeface="+mn-lt"/>
              </a:rPr>
              <a:t>，浪头过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后是最好的登陆时</a:t>
            </a:r>
            <a:r>
              <a:rPr sz="1200" spc="-20" dirty="0">
                <a:cs typeface="+mn-ea"/>
                <a:sym typeface="+mn-lt"/>
              </a:rPr>
              <a:t>间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趁下一</a:t>
            </a:r>
            <a:r>
              <a:rPr lang="zh-CN" altLang="en-US" sz="1200" smtClean="0">
                <a:cs typeface="+mn-ea"/>
                <a:sym typeface="+mn-lt"/>
              </a:rPr>
              <a:t>个</a:t>
            </a:r>
            <a:r>
              <a:rPr sz="1200" smtClean="0">
                <a:cs typeface="+mn-ea"/>
                <a:sym typeface="+mn-lt"/>
              </a:rPr>
              <a:t>浪头到来之</a:t>
            </a:r>
            <a:r>
              <a:rPr sz="1200" spc="-20" smtClean="0">
                <a:cs typeface="+mn-ea"/>
                <a:sym typeface="+mn-lt"/>
              </a:rPr>
              <a:t>前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手足</a:t>
            </a:r>
            <a:r>
              <a:rPr lang="zh-CN" altLang="en-US" sz="1200" smtClean="0">
                <a:cs typeface="+mn-ea"/>
                <a:sym typeface="+mn-lt"/>
              </a:rPr>
              <a:t>并</a:t>
            </a:r>
            <a:r>
              <a:rPr sz="1200" spc="-10" smtClean="0">
                <a:cs typeface="+mn-ea"/>
                <a:sym typeface="+mn-lt"/>
              </a:rPr>
              <a:t>用</a:t>
            </a:r>
            <a:r>
              <a:rPr sz="1200" dirty="0">
                <a:cs typeface="+mn-ea"/>
                <a:sym typeface="+mn-lt"/>
              </a:rPr>
              <a:t>，奋力攀</a:t>
            </a:r>
            <a:r>
              <a:rPr sz="1200" spc="-10" dirty="0">
                <a:cs typeface="+mn-ea"/>
                <a:sym typeface="+mn-lt"/>
              </a:rPr>
              <a:t>登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争</a:t>
            </a:r>
            <a:r>
              <a:rPr lang="zh-CN" altLang="en-US" sz="1200" smtClean="0">
                <a:cs typeface="+mn-ea"/>
                <a:sym typeface="+mn-lt"/>
              </a:rPr>
              <a:t>取</a:t>
            </a:r>
            <a:r>
              <a:rPr sz="1200" smtClean="0">
                <a:cs typeface="+mn-ea"/>
                <a:sym typeface="+mn-lt"/>
              </a:rPr>
              <a:t>时间寻找机会上</a:t>
            </a:r>
            <a:r>
              <a:rPr sz="1200" spc="-20" smtClean="0">
                <a:cs typeface="+mn-ea"/>
                <a:sym typeface="+mn-lt"/>
              </a:rPr>
              <a:t>岸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洪水灾害中求生自救方法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body" idx="1"/>
          </p:nvPr>
        </p:nvSpPr>
        <p:spPr>
          <a:xfrm>
            <a:off x="1266824" y="956616"/>
            <a:ext cx="6610350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cs typeface="+mn-ea"/>
                <a:sym typeface="+mn-lt"/>
              </a:rPr>
              <a:t>1</a:t>
            </a:r>
            <a:r>
              <a:rPr spc="-5">
                <a:latin typeface="+mn-lt"/>
                <a:cs typeface="+mn-ea"/>
                <a:sym typeface="+mn-lt"/>
              </a:rPr>
              <a:t>.</a:t>
            </a:r>
            <a:r>
              <a:rPr smtClean="0">
                <a:latin typeface="+mn-lt"/>
                <a:cs typeface="+mn-ea"/>
                <a:sym typeface="+mn-lt"/>
              </a:rPr>
              <a:t>来</a:t>
            </a:r>
            <a:r>
              <a:rPr lang="zh-CN" altLang="en-US" smtClean="0">
                <a:latin typeface="+mn-lt"/>
                <a:cs typeface="+mn-ea"/>
                <a:sym typeface="+mn-lt"/>
              </a:rPr>
              <a:t>不</a:t>
            </a:r>
            <a:r>
              <a:rPr smtClean="0">
                <a:latin typeface="+mn-lt"/>
                <a:cs typeface="+mn-ea"/>
                <a:sym typeface="+mn-lt"/>
              </a:rPr>
              <a:t>及撤离时</a:t>
            </a:r>
            <a:endParaRPr dirty="0">
              <a:latin typeface="+mn-lt"/>
              <a:cs typeface="+mn-ea"/>
              <a:sym typeface="+mn-lt"/>
            </a:endParaRPr>
          </a:p>
          <a:p>
            <a:pPr marL="1088390" marR="5080" indent="299720" algn="r">
              <a:lnSpc>
                <a:spcPct val="100000"/>
              </a:lnSpc>
              <a:spcBef>
                <a:spcPts val="550"/>
              </a:spcBef>
            </a:pPr>
            <a:r>
              <a:rPr sz="1200" dirty="0">
                <a:latin typeface="+mn-lt"/>
                <a:cs typeface="+mn-ea"/>
                <a:sym typeface="+mn-lt"/>
              </a:rPr>
              <a:t>如果洪水来</a:t>
            </a:r>
            <a:r>
              <a:rPr sz="1200" spc="10" dirty="0">
                <a:latin typeface="+mn-lt"/>
                <a:cs typeface="+mn-ea"/>
                <a:sym typeface="+mn-lt"/>
              </a:rPr>
              <a:t>势</a:t>
            </a:r>
            <a:r>
              <a:rPr sz="1200" dirty="0">
                <a:latin typeface="+mn-lt"/>
                <a:cs typeface="+mn-ea"/>
                <a:sym typeface="+mn-lt"/>
              </a:rPr>
              <a:t>凶猛</a:t>
            </a:r>
            <a:r>
              <a:rPr sz="1200">
                <a:latin typeface="+mn-lt"/>
                <a:cs typeface="+mn-ea"/>
                <a:sym typeface="+mn-lt"/>
              </a:rPr>
              <a:t>，</a:t>
            </a:r>
            <a:r>
              <a:rPr sz="1200" spc="10" smtClean="0">
                <a:latin typeface="+mn-lt"/>
                <a:cs typeface="+mn-ea"/>
                <a:sym typeface="+mn-lt"/>
              </a:rPr>
              <a:t>已</a:t>
            </a:r>
            <a:r>
              <a:rPr sz="1200" smtClean="0">
                <a:latin typeface="+mn-lt"/>
                <a:cs typeface="+mn-ea"/>
                <a:sym typeface="+mn-lt"/>
              </a:rPr>
              <a:t>来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不</a:t>
            </a:r>
            <a:r>
              <a:rPr sz="1200" smtClean="0">
                <a:latin typeface="+mn-lt"/>
                <a:cs typeface="+mn-ea"/>
                <a:sym typeface="+mn-lt"/>
              </a:rPr>
              <a:t>及撤离时</a:t>
            </a:r>
            <a:r>
              <a:rPr sz="1200" spc="10" dirty="0">
                <a:latin typeface="+mn-lt"/>
                <a:cs typeface="+mn-ea"/>
                <a:sym typeface="+mn-lt"/>
              </a:rPr>
              <a:t>，</a:t>
            </a:r>
            <a:r>
              <a:rPr sz="1200" dirty="0">
                <a:latin typeface="+mn-lt"/>
                <a:cs typeface="+mn-ea"/>
                <a:sym typeface="+mn-lt"/>
              </a:rPr>
              <a:t>可就</a:t>
            </a:r>
            <a:r>
              <a:rPr sz="1200" spc="10" dirty="0">
                <a:latin typeface="+mn-lt"/>
                <a:cs typeface="+mn-ea"/>
                <a:sym typeface="+mn-lt"/>
              </a:rPr>
              <a:t>近</a:t>
            </a:r>
            <a:r>
              <a:rPr sz="1200" dirty="0">
                <a:latin typeface="+mn-lt"/>
                <a:cs typeface="+mn-ea"/>
                <a:sym typeface="+mn-lt"/>
              </a:rPr>
              <a:t>迅速爬上屋顶</a:t>
            </a:r>
            <a:r>
              <a:rPr sz="1200" spc="10">
                <a:latin typeface="+mn-lt"/>
                <a:cs typeface="+mn-ea"/>
                <a:sym typeface="+mn-lt"/>
              </a:rPr>
              <a:t>、</a:t>
            </a:r>
            <a:r>
              <a:rPr sz="1200" smtClean="0">
                <a:latin typeface="+mn-lt"/>
                <a:cs typeface="+mn-ea"/>
                <a:sym typeface="+mn-lt"/>
              </a:rPr>
              <a:t>墙头</a:t>
            </a:r>
            <a:r>
              <a:rPr lang="zh-CN" altLang="en-US" sz="1200" spc="10" smtClean="0">
                <a:latin typeface="+mn-lt"/>
                <a:cs typeface="+mn-ea"/>
                <a:sym typeface="+mn-lt"/>
              </a:rPr>
              <a:t>或</a:t>
            </a:r>
            <a:r>
              <a:rPr sz="1200" smtClean="0">
                <a:latin typeface="+mn-lt"/>
                <a:cs typeface="+mn-ea"/>
                <a:sym typeface="+mn-lt"/>
              </a:rPr>
              <a:t>附近的大 树上等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待</a:t>
            </a:r>
            <a:r>
              <a:rPr sz="1200" smtClean="0">
                <a:latin typeface="+mn-lt"/>
                <a:cs typeface="+mn-ea"/>
                <a:sym typeface="+mn-lt"/>
              </a:rPr>
              <a:t>救援。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并</a:t>
            </a:r>
            <a:r>
              <a:rPr sz="1200" smtClean="0">
                <a:latin typeface="+mn-lt"/>
                <a:cs typeface="+mn-ea"/>
                <a:sym typeface="+mn-lt"/>
              </a:rPr>
              <a:t>用</a:t>
            </a:r>
            <a:r>
              <a:rPr sz="1200" spc="10" smtClean="0">
                <a:latin typeface="+mn-lt"/>
                <a:cs typeface="+mn-ea"/>
                <a:sym typeface="+mn-lt"/>
              </a:rPr>
              <a:t>手</a:t>
            </a:r>
            <a:r>
              <a:rPr sz="1200" smtClean="0">
                <a:latin typeface="+mn-lt"/>
                <a:cs typeface="+mn-ea"/>
                <a:sym typeface="+mn-lt"/>
              </a:rPr>
              <a:t>电筒</a:t>
            </a:r>
            <a:r>
              <a:rPr sz="1200" dirty="0">
                <a:latin typeface="+mn-lt"/>
                <a:cs typeface="+mn-ea"/>
                <a:sym typeface="+mn-lt"/>
              </a:rPr>
              <a:t>、哨子、颜色鲜</a:t>
            </a:r>
            <a:r>
              <a:rPr sz="1200" spc="10" dirty="0">
                <a:latin typeface="+mn-lt"/>
                <a:cs typeface="+mn-ea"/>
                <a:sym typeface="+mn-lt"/>
              </a:rPr>
              <a:t>艳</a:t>
            </a:r>
            <a:r>
              <a:rPr sz="1200" dirty="0">
                <a:latin typeface="+mn-lt"/>
                <a:cs typeface="+mn-ea"/>
                <a:sym typeface="+mn-lt"/>
              </a:rPr>
              <a:t>的床单</a:t>
            </a:r>
            <a:r>
              <a:rPr sz="1200">
                <a:latin typeface="+mn-lt"/>
                <a:cs typeface="+mn-ea"/>
                <a:sym typeface="+mn-lt"/>
              </a:rPr>
              <a:t>、</a:t>
            </a:r>
            <a:r>
              <a:rPr sz="1200" smtClean="0">
                <a:latin typeface="+mn-lt"/>
                <a:cs typeface="+mn-ea"/>
                <a:sym typeface="+mn-lt"/>
              </a:rPr>
              <a:t>衣服等工具</a:t>
            </a:r>
            <a:r>
              <a:rPr lang="zh-CN" altLang="en-US" sz="1200" spc="10" smtClean="0">
                <a:latin typeface="+mn-lt"/>
                <a:cs typeface="+mn-ea"/>
                <a:sym typeface="+mn-lt"/>
              </a:rPr>
              <a:t>发</a:t>
            </a:r>
            <a:r>
              <a:rPr sz="1200" smtClean="0">
                <a:latin typeface="+mn-lt"/>
                <a:cs typeface="+mn-ea"/>
                <a:sym typeface="+mn-lt"/>
              </a:rPr>
              <a:t>出求救信号</a:t>
            </a:r>
            <a:r>
              <a:rPr sz="1200" dirty="0">
                <a:latin typeface="+mn-lt"/>
                <a:cs typeface="+mn-ea"/>
                <a:sym typeface="+mn-lt"/>
              </a:rPr>
              <a:t>， 以引起营救人员的注意。但土墙</a:t>
            </a:r>
            <a:r>
              <a:rPr sz="1200">
                <a:latin typeface="+mn-lt"/>
                <a:cs typeface="+mn-ea"/>
                <a:sym typeface="+mn-lt"/>
              </a:rPr>
              <a:t>、</a:t>
            </a:r>
            <a:r>
              <a:rPr sz="1200" smtClean="0">
                <a:latin typeface="+mn-lt"/>
                <a:cs typeface="+mn-ea"/>
                <a:sym typeface="+mn-lt"/>
              </a:rPr>
              <a:t>干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打</a:t>
            </a:r>
            <a:r>
              <a:rPr sz="1200" smtClean="0">
                <a:latin typeface="+mn-lt"/>
                <a:cs typeface="+mn-ea"/>
                <a:sym typeface="+mn-lt"/>
              </a:rPr>
              <a:t>垒住房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或</a:t>
            </a:r>
            <a:r>
              <a:rPr sz="1200" smtClean="0">
                <a:latin typeface="+mn-lt"/>
                <a:cs typeface="+mn-ea"/>
                <a:sym typeface="+mn-lt"/>
              </a:rPr>
              <a:t>泥缝砖墙住房</a:t>
            </a:r>
            <a:r>
              <a:rPr sz="1200" dirty="0">
                <a:latin typeface="+mn-lt"/>
                <a:cs typeface="+mn-ea"/>
                <a:sym typeface="+mn-lt"/>
              </a:rPr>
              <a:t>，经水一泡随时都有 </a:t>
            </a:r>
            <a:r>
              <a:rPr sz="1200" spc="-5" dirty="0">
                <a:latin typeface="+mn-lt"/>
                <a:cs typeface="+mn-ea"/>
                <a:sym typeface="+mn-lt"/>
              </a:rPr>
              <a:t>塌方的危险，只能用作暂时的避难场</a:t>
            </a:r>
            <a:r>
              <a:rPr sz="1200" dirty="0">
                <a:latin typeface="+mn-lt"/>
                <a:cs typeface="+mn-ea"/>
                <a:sym typeface="+mn-lt"/>
              </a:rPr>
              <a:t>所</a:t>
            </a:r>
            <a:r>
              <a:rPr sz="1200" spc="-5" dirty="0">
                <a:latin typeface="+mn-lt"/>
                <a:cs typeface="+mn-ea"/>
                <a:sym typeface="+mn-lt"/>
              </a:rPr>
              <a:t>。避难时</a:t>
            </a:r>
            <a:r>
              <a:rPr sz="1200" spc="-5">
                <a:latin typeface="+mn-lt"/>
                <a:cs typeface="+mn-ea"/>
                <a:sym typeface="+mn-lt"/>
              </a:rPr>
              <a:t>，</a:t>
            </a:r>
            <a:r>
              <a:rPr sz="1200" spc="-5" smtClean="0">
                <a:latin typeface="+mn-lt"/>
                <a:cs typeface="+mn-ea"/>
                <a:sym typeface="+mn-lt"/>
              </a:rPr>
              <a:t>应</a:t>
            </a:r>
            <a:r>
              <a:rPr lang="zh-CN" altLang="en-US" sz="1200" spc="-5" smtClean="0">
                <a:latin typeface="+mn-lt"/>
                <a:cs typeface="+mn-ea"/>
                <a:sym typeface="+mn-lt"/>
              </a:rPr>
              <a:t>携</a:t>
            </a:r>
            <a:r>
              <a:rPr sz="1200" spc="-5" smtClean="0">
                <a:latin typeface="+mn-lt"/>
                <a:cs typeface="+mn-ea"/>
                <a:sym typeface="+mn-lt"/>
              </a:rPr>
              <a:t>带好必备的衣物以御寒</a:t>
            </a:r>
            <a:r>
              <a:rPr sz="1200" dirty="0">
                <a:latin typeface="+mn-lt"/>
                <a:cs typeface="+mn-ea"/>
                <a:sym typeface="+mn-lt"/>
              </a:rPr>
              <a:t>， </a:t>
            </a:r>
            <a:r>
              <a:rPr sz="1200">
                <a:latin typeface="+mn-lt"/>
                <a:cs typeface="+mn-ea"/>
                <a:sym typeface="+mn-lt"/>
              </a:rPr>
              <a:t>特别要带上必需的饮用水</a:t>
            </a:r>
            <a:r>
              <a:rPr sz="1200" smtClean="0">
                <a:latin typeface="+mn-lt"/>
                <a:cs typeface="+mn-ea"/>
                <a:sym typeface="+mn-lt"/>
              </a:rPr>
              <a:t>，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千万不</a:t>
            </a:r>
            <a:r>
              <a:rPr sz="1200" smtClean="0">
                <a:latin typeface="+mn-lt"/>
                <a:cs typeface="+mn-ea"/>
                <a:sym typeface="+mn-lt"/>
              </a:rPr>
              <a:t>要喝未经消毒的水，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以免</a:t>
            </a:r>
            <a:r>
              <a:rPr sz="1200" smtClean="0">
                <a:latin typeface="+mn-lt"/>
                <a:cs typeface="+mn-ea"/>
                <a:sym typeface="+mn-lt"/>
              </a:rPr>
              <a:t>感染疾病</a:t>
            </a:r>
            <a:r>
              <a:rPr sz="1200" dirty="0">
                <a:latin typeface="+mn-lt"/>
                <a:cs typeface="+mn-ea"/>
                <a:sym typeface="+mn-lt"/>
              </a:rPr>
              <a:t>。可吃些</a:t>
            </a:r>
            <a:endParaRPr sz="1200">
              <a:latin typeface="+mn-lt"/>
              <a:cs typeface="+mn-ea"/>
              <a:sym typeface="+mn-lt"/>
            </a:endParaRPr>
          </a:p>
          <a:p>
            <a:pPr marL="1697990">
              <a:lnSpc>
                <a:spcPct val="100000"/>
              </a:lnSpc>
            </a:pPr>
            <a:r>
              <a:rPr sz="1200" dirty="0">
                <a:latin typeface="+mn-lt"/>
                <a:cs typeface="+mn-ea"/>
                <a:sym typeface="+mn-lt"/>
              </a:rPr>
              <a:t>高热量的食品</a:t>
            </a:r>
            <a:r>
              <a:rPr sz="1200">
                <a:latin typeface="+mn-lt"/>
                <a:cs typeface="+mn-ea"/>
                <a:sym typeface="+mn-lt"/>
              </a:rPr>
              <a:t>，</a:t>
            </a:r>
            <a:r>
              <a:rPr sz="1200" smtClean="0">
                <a:latin typeface="+mn-lt"/>
                <a:cs typeface="+mn-ea"/>
                <a:sym typeface="+mn-lt"/>
              </a:rPr>
              <a:t>如</a:t>
            </a:r>
            <a:r>
              <a:rPr lang="zh-CN" altLang="en-US" sz="1200" smtClean="0">
                <a:latin typeface="+mn-lt"/>
                <a:cs typeface="+mn-ea"/>
                <a:sym typeface="+mn-lt"/>
              </a:rPr>
              <a:t>巧克力</a:t>
            </a:r>
            <a:r>
              <a:rPr sz="1200" smtClean="0">
                <a:latin typeface="+mn-lt"/>
                <a:cs typeface="+mn-ea"/>
                <a:sym typeface="+mn-lt"/>
              </a:rPr>
              <a:t>、</a:t>
            </a:r>
            <a:r>
              <a:rPr sz="1200" dirty="0">
                <a:latin typeface="+mn-lt"/>
                <a:cs typeface="+mn-ea"/>
                <a:sym typeface="+mn-lt"/>
              </a:rPr>
              <a:t>饼干等以增强体力。</a:t>
            </a:r>
            <a:endParaRPr sz="120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00" y="1168960"/>
            <a:ext cx="472503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2585">
              <a:lnSpc>
                <a:spcPct val="150000"/>
              </a:lnSpc>
            </a:pPr>
            <a:r>
              <a:rPr sz="1400" spc="20" smtClean="0">
                <a:cs typeface="+mn-ea"/>
                <a:sym typeface="+mn-lt"/>
              </a:rPr>
              <a:t>洪水灾</a:t>
            </a:r>
            <a:r>
              <a:rPr sz="1400" spc="10" smtClean="0">
                <a:cs typeface="+mn-ea"/>
                <a:sym typeface="+mn-lt"/>
              </a:rPr>
              <a:t>害</a:t>
            </a:r>
            <a:r>
              <a:rPr lang="zh-CN" altLang="en-US" sz="1400" spc="30" smtClean="0">
                <a:cs typeface="+mn-ea"/>
                <a:sym typeface="+mn-lt"/>
              </a:rPr>
              <a:t>中</a:t>
            </a:r>
            <a:r>
              <a:rPr sz="1400" spc="20" smtClean="0">
                <a:cs typeface="+mn-ea"/>
                <a:sym typeface="+mn-lt"/>
              </a:rPr>
              <a:t>，</a:t>
            </a:r>
            <a:r>
              <a:rPr sz="1400" spc="10" dirty="0">
                <a:cs typeface="+mn-ea"/>
                <a:sym typeface="+mn-lt"/>
              </a:rPr>
              <a:t>一旦</a:t>
            </a:r>
            <a:r>
              <a:rPr sz="1400" spc="20" dirty="0">
                <a:cs typeface="+mn-ea"/>
                <a:sym typeface="+mn-lt"/>
              </a:rPr>
              <a:t>有人溺</a:t>
            </a:r>
            <a:r>
              <a:rPr sz="1400" spc="15" dirty="0">
                <a:cs typeface="+mn-ea"/>
                <a:sym typeface="+mn-lt"/>
              </a:rPr>
              <a:t>水</a:t>
            </a:r>
            <a:r>
              <a:rPr sz="1400" spc="25">
                <a:cs typeface="+mn-ea"/>
                <a:sym typeface="+mn-lt"/>
              </a:rPr>
              <a:t>，</a:t>
            </a:r>
            <a:r>
              <a:rPr sz="1400" spc="20" smtClean="0">
                <a:cs typeface="+mn-ea"/>
                <a:sym typeface="+mn-lt"/>
              </a:rPr>
              <a:t>应</a:t>
            </a:r>
            <a:r>
              <a:rPr sz="1400" spc="10" smtClean="0">
                <a:cs typeface="+mn-ea"/>
                <a:sym typeface="+mn-lt"/>
              </a:rPr>
              <a:t>立即</a:t>
            </a:r>
            <a:r>
              <a:rPr sz="1400" spc="20" smtClean="0">
                <a:cs typeface="+mn-ea"/>
                <a:sym typeface="+mn-lt"/>
              </a:rPr>
              <a:t>采</a:t>
            </a:r>
            <a:r>
              <a:rPr lang="zh-CN" altLang="en-US" sz="1400" spc="20" smtClean="0">
                <a:cs typeface="+mn-ea"/>
                <a:sym typeface="+mn-lt"/>
              </a:rPr>
              <a:t>取</a:t>
            </a:r>
            <a:r>
              <a:rPr sz="1400" spc="20" smtClean="0">
                <a:cs typeface="+mn-ea"/>
                <a:sym typeface="+mn-lt"/>
              </a:rPr>
              <a:t>正</a:t>
            </a:r>
            <a:r>
              <a:rPr sz="1400" spc="10" smtClean="0">
                <a:cs typeface="+mn-ea"/>
                <a:sym typeface="+mn-lt"/>
              </a:rPr>
              <a:t>确</a:t>
            </a:r>
            <a:r>
              <a:rPr sz="1400" spc="20" smtClean="0">
                <a:cs typeface="+mn-ea"/>
                <a:sym typeface="+mn-lt"/>
              </a:rPr>
              <a:t>的</a:t>
            </a:r>
            <a:r>
              <a:rPr sz="1400" spc="10" smtClean="0">
                <a:cs typeface="+mn-ea"/>
                <a:sym typeface="+mn-lt"/>
              </a:rPr>
              <a:t>方</a:t>
            </a:r>
            <a:r>
              <a:rPr sz="1400" spc="20" smtClean="0">
                <a:cs typeface="+mn-ea"/>
                <a:sym typeface="+mn-lt"/>
              </a:rPr>
              <a:t>法</a:t>
            </a:r>
            <a:r>
              <a:rPr sz="1400" smtClean="0">
                <a:cs typeface="+mn-ea"/>
                <a:sym typeface="+mn-lt"/>
              </a:rPr>
              <a:t>施 </a:t>
            </a:r>
            <a:r>
              <a:rPr sz="1400" dirty="0">
                <a:cs typeface="+mn-ea"/>
                <a:sym typeface="+mn-lt"/>
              </a:rPr>
              <a:t>以救援，一定要给自己</a:t>
            </a:r>
            <a:r>
              <a:rPr sz="1400" spc="-15" dirty="0">
                <a:cs typeface="+mn-ea"/>
                <a:sym typeface="+mn-lt"/>
              </a:rPr>
              <a:t>留</a:t>
            </a:r>
            <a:r>
              <a:rPr sz="1400" dirty="0">
                <a:cs typeface="+mn-ea"/>
                <a:sym typeface="+mn-lt"/>
              </a:rPr>
              <a:t>一条</a:t>
            </a:r>
            <a:r>
              <a:rPr sz="1400" spc="-15" dirty="0">
                <a:cs typeface="+mn-ea"/>
                <a:sym typeface="+mn-lt"/>
              </a:rPr>
              <a:t>安</a:t>
            </a:r>
            <a:r>
              <a:rPr sz="1400" dirty="0">
                <a:cs typeface="+mn-ea"/>
                <a:sym typeface="+mn-lt"/>
              </a:rPr>
              <a:t>全</a:t>
            </a:r>
            <a:r>
              <a:rPr sz="1400" spc="5" dirty="0">
                <a:cs typeface="+mn-ea"/>
                <a:sym typeface="+mn-lt"/>
              </a:rPr>
              <a:t>绳</a:t>
            </a:r>
            <a:r>
              <a:rPr sz="1400" spc="-15" dirty="0">
                <a:cs typeface="+mn-ea"/>
                <a:sym typeface="+mn-lt"/>
              </a:rPr>
              <a:t>。</a:t>
            </a:r>
            <a:r>
              <a:rPr sz="1400" dirty="0">
                <a:cs typeface="+mn-ea"/>
                <a:sym typeface="+mn-lt"/>
              </a:rPr>
              <a:t>具体</a:t>
            </a:r>
            <a:r>
              <a:rPr sz="1400" spc="-15" dirty="0">
                <a:cs typeface="+mn-ea"/>
                <a:sym typeface="+mn-lt"/>
              </a:rPr>
              <a:t>方</a:t>
            </a:r>
            <a:r>
              <a:rPr sz="1400" dirty="0">
                <a:cs typeface="+mn-ea"/>
                <a:sym typeface="+mn-lt"/>
              </a:rPr>
              <a:t>法如</a:t>
            </a:r>
            <a:r>
              <a:rPr sz="1400" spc="-15" dirty="0">
                <a:cs typeface="+mn-ea"/>
                <a:sym typeface="+mn-lt"/>
              </a:rPr>
              <a:t>下</a:t>
            </a:r>
            <a:r>
              <a:rPr sz="1400" dirty="0">
                <a:cs typeface="+mn-ea"/>
                <a:sym typeface="+mn-lt"/>
              </a:rPr>
              <a:t>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洪水灾害中对他人的救助方法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70632" y="962533"/>
            <a:ext cx="1041400" cy="10439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671" y="1434083"/>
            <a:ext cx="2528570" cy="103505"/>
          </a:xfrm>
          <a:custGeom>
            <a:avLst/>
            <a:gdLst/>
            <a:ahLst/>
            <a:cxnLst/>
            <a:rect l="l" t="t" r="r" b="b"/>
            <a:pathLst>
              <a:path w="2528570" h="103505">
                <a:moveTo>
                  <a:pt x="2527960" y="45338"/>
                </a:moveTo>
                <a:lnTo>
                  <a:pt x="2477160" y="45338"/>
                </a:lnTo>
                <a:lnTo>
                  <a:pt x="2477160" y="58038"/>
                </a:lnTo>
                <a:lnTo>
                  <a:pt x="2527960" y="58038"/>
                </a:lnTo>
                <a:lnTo>
                  <a:pt x="2527960" y="45338"/>
                </a:lnTo>
                <a:close/>
              </a:path>
              <a:path w="2528570" h="103505">
                <a:moveTo>
                  <a:pt x="2439060" y="45338"/>
                </a:moveTo>
                <a:lnTo>
                  <a:pt x="2388260" y="45338"/>
                </a:lnTo>
                <a:lnTo>
                  <a:pt x="2388260" y="58038"/>
                </a:lnTo>
                <a:lnTo>
                  <a:pt x="2439060" y="58038"/>
                </a:lnTo>
                <a:lnTo>
                  <a:pt x="2439060" y="45338"/>
                </a:lnTo>
                <a:close/>
              </a:path>
              <a:path w="2528570" h="103505">
                <a:moveTo>
                  <a:pt x="2350160" y="45338"/>
                </a:moveTo>
                <a:lnTo>
                  <a:pt x="2299360" y="45338"/>
                </a:lnTo>
                <a:lnTo>
                  <a:pt x="2299360" y="58038"/>
                </a:lnTo>
                <a:lnTo>
                  <a:pt x="2350160" y="58038"/>
                </a:lnTo>
                <a:lnTo>
                  <a:pt x="2350160" y="45338"/>
                </a:lnTo>
                <a:close/>
              </a:path>
              <a:path w="2528570" h="103505">
                <a:moveTo>
                  <a:pt x="2261260" y="45338"/>
                </a:moveTo>
                <a:lnTo>
                  <a:pt x="2210460" y="45338"/>
                </a:lnTo>
                <a:lnTo>
                  <a:pt x="2210460" y="58038"/>
                </a:lnTo>
                <a:lnTo>
                  <a:pt x="2261260" y="58038"/>
                </a:lnTo>
                <a:lnTo>
                  <a:pt x="2261260" y="45338"/>
                </a:lnTo>
                <a:close/>
              </a:path>
              <a:path w="2528570" h="103505">
                <a:moveTo>
                  <a:pt x="2172360" y="45338"/>
                </a:moveTo>
                <a:lnTo>
                  <a:pt x="2121560" y="45338"/>
                </a:lnTo>
                <a:lnTo>
                  <a:pt x="2121560" y="58038"/>
                </a:lnTo>
                <a:lnTo>
                  <a:pt x="2172360" y="58038"/>
                </a:lnTo>
                <a:lnTo>
                  <a:pt x="2172360" y="45338"/>
                </a:lnTo>
                <a:close/>
              </a:path>
              <a:path w="2528570" h="103505">
                <a:moveTo>
                  <a:pt x="2083460" y="45338"/>
                </a:moveTo>
                <a:lnTo>
                  <a:pt x="2032660" y="45338"/>
                </a:lnTo>
                <a:lnTo>
                  <a:pt x="2032660" y="58038"/>
                </a:lnTo>
                <a:lnTo>
                  <a:pt x="2083460" y="58038"/>
                </a:lnTo>
                <a:lnTo>
                  <a:pt x="2083460" y="45338"/>
                </a:lnTo>
                <a:close/>
              </a:path>
              <a:path w="2528570" h="103505">
                <a:moveTo>
                  <a:pt x="1994560" y="45338"/>
                </a:moveTo>
                <a:lnTo>
                  <a:pt x="1943760" y="45338"/>
                </a:lnTo>
                <a:lnTo>
                  <a:pt x="1943760" y="58038"/>
                </a:lnTo>
                <a:lnTo>
                  <a:pt x="1994560" y="58038"/>
                </a:lnTo>
                <a:lnTo>
                  <a:pt x="1994560" y="45338"/>
                </a:lnTo>
                <a:close/>
              </a:path>
              <a:path w="2528570" h="103505">
                <a:moveTo>
                  <a:pt x="1905660" y="45338"/>
                </a:moveTo>
                <a:lnTo>
                  <a:pt x="1854860" y="45338"/>
                </a:lnTo>
                <a:lnTo>
                  <a:pt x="1854860" y="58038"/>
                </a:lnTo>
                <a:lnTo>
                  <a:pt x="1905660" y="58038"/>
                </a:lnTo>
                <a:lnTo>
                  <a:pt x="1905660" y="45338"/>
                </a:lnTo>
                <a:close/>
              </a:path>
              <a:path w="2528570" h="103505">
                <a:moveTo>
                  <a:pt x="1816760" y="45338"/>
                </a:moveTo>
                <a:lnTo>
                  <a:pt x="1765960" y="45338"/>
                </a:lnTo>
                <a:lnTo>
                  <a:pt x="1765960" y="58038"/>
                </a:lnTo>
                <a:lnTo>
                  <a:pt x="1816760" y="58038"/>
                </a:lnTo>
                <a:lnTo>
                  <a:pt x="1816760" y="45338"/>
                </a:lnTo>
                <a:close/>
              </a:path>
              <a:path w="2528570" h="103505">
                <a:moveTo>
                  <a:pt x="1727860" y="45338"/>
                </a:moveTo>
                <a:lnTo>
                  <a:pt x="1677060" y="45338"/>
                </a:lnTo>
                <a:lnTo>
                  <a:pt x="1677060" y="58038"/>
                </a:lnTo>
                <a:lnTo>
                  <a:pt x="1727860" y="58038"/>
                </a:lnTo>
                <a:lnTo>
                  <a:pt x="1727860" y="45338"/>
                </a:lnTo>
                <a:close/>
              </a:path>
              <a:path w="2528570" h="103505">
                <a:moveTo>
                  <a:pt x="1638960" y="45338"/>
                </a:moveTo>
                <a:lnTo>
                  <a:pt x="1588160" y="45338"/>
                </a:lnTo>
                <a:lnTo>
                  <a:pt x="1588160" y="58038"/>
                </a:lnTo>
                <a:lnTo>
                  <a:pt x="1638960" y="58038"/>
                </a:lnTo>
                <a:lnTo>
                  <a:pt x="1638960" y="45338"/>
                </a:lnTo>
                <a:close/>
              </a:path>
              <a:path w="2528570" h="103505">
                <a:moveTo>
                  <a:pt x="1550060" y="45338"/>
                </a:moveTo>
                <a:lnTo>
                  <a:pt x="1499260" y="45338"/>
                </a:lnTo>
                <a:lnTo>
                  <a:pt x="1499260" y="58038"/>
                </a:lnTo>
                <a:lnTo>
                  <a:pt x="1550060" y="58038"/>
                </a:lnTo>
                <a:lnTo>
                  <a:pt x="1550060" y="45338"/>
                </a:lnTo>
                <a:close/>
              </a:path>
              <a:path w="2528570" h="103505">
                <a:moveTo>
                  <a:pt x="1461160" y="45338"/>
                </a:moveTo>
                <a:lnTo>
                  <a:pt x="1410360" y="45338"/>
                </a:lnTo>
                <a:lnTo>
                  <a:pt x="1410360" y="58038"/>
                </a:lnTo>
                <a:lnTo>
                  <a:pt x="1461160" y="58038"/>
                </a:lnTo>
                <a:lnTo>
                  <a:pt x="1461160" y="45338"/>
                </a:lnTo>
                <a:close/>
              </a:path>
              <a:path w="2528570" h="103505">
                <a:moveTo>
                  <a:pt x="1372260" y="45338"/>
                </a:moveTo>
                <a:lnTo>
                  <a:pt x="1321460" y="45338"/>
                </a:lnTo>
                <a:lnTo>
                  <a:pt x="1321460" y="58038"/>
                </a:lnTo>
                <a:lnTo>
                  <a:pt x="1372260" y="58038"/>
                </a:lnTo>
                <a:lnTo>
                  <a:pt x="1372260" y="45338"/>
                </a:lnTo>
                <a:close/>
              </a:path>
              <a:path w="2528570" h="103505">
                <a:moveTo>
                  <a:pt x="1283360" y="45338"/>
                </a:moveTo>
                <a:lnTo>
                  <a:pt x="1232560" y="45338"/>
                </a:lnTo>
                <a:lnTo>
                  <a:pt x="1232560" y="58038"/>
                </a:lnTo>
                <a:lnTo>
                  <a:pt x="1283360" y="58038"/>
                </a:lnTo>
                <a:lnTo>
                  <a:pt x="1283360" y="45338"/>
                </a:lnTo>
                <a:close/>
              </a:path>
              <a:path w="2528570" h="103505">
                <a:moveTo>
                  <a:pt x="1194460" y="45338"/>
                </a:moveTo>
                <a:lnTo>
                  <a:pt x="1143660" y="45338"/>
                </a:lnTo>
                <a:lnTo>
                  <a:pt x="1143660" y="58038"/>
                </a:lnTo>
                <a:lnTo>
                  <a:pt x="1194460" y="58038"/>
                </a:lnTo>
                <a:lnTo>
                  <a:pt x="1194460" y="45338"/>
                </a:lnTo>
                <a:close/>
              </a:path>
              <a:path w="2528570" h="103505">
                <a:moveTo>
                  <a:pt x="1105560" y="45338"/>
                </a:moveTo>
                <a:lnTo>
                  <a:pt x="1054760" y="45338"/>
                </a:lnTo>
                <a:lnTo>
                  <a:pt x="1054760" y="58038"/>
                </a:lnTo>
                <a:lnTo>
                  <a:pt x="1105560" y="58038"/>
                </a:lnTo>
                <a:lnTo>
                  <a:pt x="1105560" y="45338"/>
                </a:lnTo>
                <a:close/>
              </a:path>
              <a:path w="2528570" h="103505">
                <a:moveTo>
                  <a:pt x="1016685" y="45338"/>
                </a:moveTo>
                <a:lnTo>
                  <a:pt x="965885" y="45338"/>
                </a:lnTo>
                <a:lnTo>
                  <a:pt x="965885" y="58038"/>
                </a:lnTo>
                <a:lnTo>
                  <a:pt x="1016685" y="58038"/>
                </a:lnTo>
                <a:lnTo>
                  <a:pt x="1016685" y="45338"/>
                </a:lnTo>
                <a:close/>
              </a:path>
              <a:path w="2528570" h="103505">
                <a:moveTo>
                  <a:pt x="927785" y="45338"/>
                </a:moveTo>
                <a:lnTo>
                  <a:pt x="876985" y="45338"/>
                </a:lnTo>
                <a:lnTo>
                  <a:pt x="876985" y="58038"/>
                </a:lnTo>
                <a:lnTo>
                  <a:pt x="927785" y="58038"/>
                </a:lnTo>
                <a:lnTo>
                  <a:pt x="927785" y="45338"/>
                </a:lnTo>
                <a:close/>
              </a:path>
              <a:path w="2528570" h="103505">
                <a:moveTo>
                  <a:pt x="838885" y="45338"/>
                </a:moveTo>
                <a:lnTo>
                  <a:pt x="788085" y="45338"/>
                </a:lnTo>
                <a:lnTo>
                  <a:pt x="788085" y="58038"/>
                </a:lnTo>
                <a:lnTo>
                  <a:pt x="838885" y="58038"/>
                </a:lnTo>
                <a:lnTo>
                  <a:pt x="838885" y="45338"/>
                </a:lnTo>
                <a:close/>
              </a:path>
              <a:path w="2528570" h="103505">
                <a:moveTo>
                  <a:pt x="749985" y="45338"/>
                </a:moveTo>
                <a:lnTo>
                  <a:pt x="699185" y="45338"/>
                </a:lnTo>
                <a:lnTo>
                  <a:pt x="699185" y="58038"/>
                </a:lnTo>
                <a:lnTo>
                  <a:pt x="749985" y="58038"/>
                </a:lnTo>
                <a:lnTo>
                  <a:pt x="749985" y="45338"/>
                </a:lnTo>
                <a:close/>
              </a:path>
              <a:path w="2528570" h="103505">
                <a:moveTo>
                  <a:pt x="661085" y="45338"/>
                </a:moveTo>
                <a:lnTo>
                  <a:pt x="610285" y="45338"/>
                </a:lnTo>
                <a:lnTo>
                  <a:pt x="610285" y="58038"/>
                </a:lnTo>
                <a:lnTo>
                  <a:pt x="661085" y="58038"/>
                </a:lnTo>
                <a:lnTo>
                  <a:pt x="661085" y="45338"/>
                </a:lnTo>
                <a:close/>
              </a:path>
              <a:path w="2528570" h="103505">
                <a:moveTo>
                  <a:pt x="572185" y="45338"/>
                </a:moveTo>
                <a:lnTo>
                  <a:pt x="521385" y="45338"/>
                </a:lnTo>
                <a:lnTo>
                  <a:pt x="521385" y="58038"/>
                </a:lnTo>
                <a:lnTo>
                  <a:pt x="572185" y="58038"/>
                </a:lnTo>
                <a:lnTo>
                  <a:pt x="572185" y="45338"/>
                </a:lnTo>
                <a:close/>
              </a:path>
              <a:path w="2528570" h="103505">
                <a:moveTo>
                  <a:pt x="483285" y="45338"/>
                </a:moveTo>
                <a:lnTo>
                  <a:pt x="432485" y="45338"/>
                </a:lnTo>
                <a:lnTo>
                  <a:pt x="432485" y="58038"/>
                </a:lnTo>
                <a:lnTo>
                  <a:pt x="483285" y="58038"/>
                </a:lnTo>
                <a:lnTo>
                  <a:pt x="483285" y="45338"/>
                </a:lnTo>
                <a:close/>
              </a:path>
              <a:path w="2528570" h="103505">
                <a:moveTo>
                  <a:pt x="394385" y="45338"/>
                </a:moveTo>
                <a:lnTo>
                  <a:pt x="343585" y="45338"/>
                </a:lnTo>
                <a:lnTo>
                  <a:pt x="343585" y="58038"/>
                </a:lnTo>
                <a:lnTo>
                  <a:pt x="394385" y="58038"/>
                </a:lnTo>
                <a:lnTo>
                  <a:pt x="394385" y="45338"/>
                </a:lnTo>
                <a:close/>
              </a:path>
              <a:path w="2528570" h="103505">
                <a:moveTo>
                  <a:pt x="305485" y="45338"/>
                </a:moveTo>
                <a:lnTo>
                  <a:pt x="254685" y="45338"/>
                </a:lnTo>
                <a:lnTo>
                  <a:pt x="254685" y="58038"/>
                </a:lnTo>
                <a:lnTo>
                  <a:pt x="305485" y="58038"/>
                </a:lnTo>
                <a:lnTo>
                  <a:pt x="305485" y="45338"/>
                </a:lnTo>
                <a:close/>
              </a:path>
              <a:path w="2528570" h="103505">
                <a:moveTo>
                  <a:pt x="216585" y="45338"/>
                </a:moveTo>
                <a:lnTo>
                  <a:pt x="165785" y="45338"/>
                </a:lnTo>
                <a:lnTo>
                  <a:pt x="165785" y="58038"/>
                </a:lnTo>
                <a:lnTo>
                  <a:pt x="216585" y="58038"/>
                </a:lnTo>
                <a:lnTo>
                  <a:pt x="216585" y="45338"/>
                </a:lnTo>
                <a:close/>
              </a:path>
              <a:path w="2528570" h="103505">
                <a:moveTo>
                  <a:pt x="88633" y="0"/>
                </a:moveTo>
                <a:lnTo>
                  <a:pt x="0" y="51688"/>
                </a:lnTo>
                <a:lnTo>
                  <a:pt x="88633" y="103504"/>
                </a:lnTo>
                <a:lnTo>
                  <a:pt x="92532" y="102362"/>
                </a:lnTo>
                <a:lnTo>
                  <a:pt x="94297" y="99440"/>
                </a:lnTo>
                <a:lnTo>
                  <a:pt x="96062" y="96392"/>
                </a:lnTo>
                <a:lnTo>
                  <a:pt x="95034" y="92455"/>
                </a:lnTo>
                <a:lnTo>
                  <a:pt x="36052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6270" y="45338"/>
                </a:lnTo>
                <a:lnTo>
                  <a:pt x="95034" y="11049"/>
                </a:lnTo>
                <a:lnTo>
                  <a:pt x="96062" y="7112"/>
                </a:lnTo>
                <a:lnTo>
                  <a:pt x="92519" y="1015"/>
                </a:lnTo>
                <a:lnTo>
                  <a:pt x="88633" y="0"/>
                </a:lnTo>
                <a:close/>
              </a:path>
              <a:path w="2528570" h="103505">
                <a:moveTo>
                  <a:pt x="36270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6052" y="58038"/>
                </a:lnTo>
                <a:lnTo>
                  <a:pt x="34746" y="57276"/>
                </a:lnTo>
                <a:lnTo>
                  <a:pt x="15811" y="57276"/>
                </a:lnTo>
                <a:lnTo>
                  <a:pt x="15811" y="46227"/>
                </a:lnTo>
                <a:lnTo>
                  <a:pt x="34746" y="46227"/>
                </a:lnTo>
                <a:lnTo>
                  <a:pt x="36270" y="45338"/>
                </a:lnTo>
                <a:close/>
              </a:path>
              <a:path w="2528570" h="103505">
                <a:moveTo>
                  <a:pt x="38785" y="45338"/>
                </a:moveTo>
                <a:lnTo>
                  <a:pt x="36270" y="45338"/>
                </a:lnTo>
                <a:lnTo>
                  <a:pt x="25279" y="51752"/>
                </a:lnTo>
                <a:lnTo>
                  <a:pt x="36052" y="58038"/>
                </a:lnTo>
                <a:lnTo>
                  <a:pt x="38785" y="58038"/>
                </a:lnTo>
                <a:lnTo>
                  <a:pt x="38785" y="45338"/>
                </a:lnTo>
                <a:close/>
              </a:path>
              <a:path w="2528570" h="103505">
                <a:moveTo>
                  <a:pt x="127685" y="45338"/>
                </a:moveTo>
                <a:lnTo>
                  <a:pt x="76885" y="45338"/>
                </a:lnTo>
                <a:lnTo>
                  <a:pt x="76885" y="58038"/>
                </a:lnTo>
                <a:lnTo>
                  <a:pt x="127685" y="58038"/>
                </a:lnTo>
                <a:lnTo>
                  <a:pt x="127685" y="45338"/>
                </a:lnTo>
                <a:close/>
              </a:path>
              <a:path w="2528570" h="103505">
                <a:moveTo>
                  <a:pt x="15811" y="46227"/>
                </a:moveTo>
                <a:lnTo>
                  <a:pt x="15811" y="57276"/>
                </a:lnTo>
                <a:lnTo>
                  <a:pt x="25279" y="51752"/>
                </a:lnTo>
                <a:lnTo>
                  <a:pt x="15811" y="46227"/>
                </a:lnTo>
                <a:close/>
              </a:path>
              <a:path w="2528570" h="103505">
                <a:moveTo>
                  <a:pt x="25279" y="51752"/>
                </a:moveTo>
                <a:lnTo>
                  <a:pt x="15811" y="57276"/>
                </a:lnTo>
                <a:lnTo>
                  <a:pt x="34746" y="57276"/>
                </a:lnTo>
                <a:lnTo>
                  <a:pt x="25279" y="51752"/>
                </a:lnTo>
                <a:close/>
              </a:path>
              <a:path w="2528570" h="103505">
                <a:moveTo>
                  <a:pt x="34746" y="46227"/>
                </a:moveTo>
                <a:lnTo>
                  <a:pt x="15811" y="46227"/>
                </a:lnTo>
                <a:lnTo>
                  <a:pt x="25279" y="51752"/>
                </a:lnTo>
                <a:lnTo>
                  <a:pt x="34746" y="4622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07111" y="1343152"/>
            <a:ext cx="293370" cy="293370"/>
          </a:xfrm>
          <a:custGeom>
            <a:avLst/>
            <a:gdLst/>
            <a:ahLst/>
            <a:cxnLst/>
            <a:rect l="l" t="t" r="r" b="b"/>
            <a:pathLst>
              <a:path w="293369" h="293369">
                <a:moveTo>
                  <a:pt x="143252" y="0"/>
                </a:moveTo>
                <a:lnTo>
                  <a:pt x="102373" y="6129"/>
                </a:lnTo>
                <a:lnTo>
                  <a:pt x="66310" y="23602"/>
                </a:lnTo>
                <a:lnTo>
                  <a:pt x="36655" y="50933"/>
                </a:lnTo>
                <a:lnTo>
                  <a:pt x="14866" y="86632"/>
                </a:lnTo>
                <a:lnTo>
                  <a:pt x="2405" y="129212"/>
                </a:lnTo>
                <a:lnTo>
                  <a:pt x="0" y="160686"/>
                </a:lnTo>
                <a:lnTo>
                  <a:pt x="1651" y="174659"/>
                </a:lnTo>
                <a:lnTo>
                  <a:pt x="14039" y="213364"/>
                </a:lnTo>
                <a:lnTo>
                  <a:pt x="36752" y="246060"/>
                </a:lnTo>
                <a:lnTo>
                  <a:pt x="68731" y="271219"/>
                </a:lnTo>
                <a:lnTo>
                  <a:pt x="108915" y="287319"/>
                </a:lnTo>
                <a:lnTo>
                  <a:pt x="156244" y="292831"/>
                </a:lnTo>
                <a:lnTo>
                  <a:pt x="170199" y="291026"/>
                </a:lnTo>
                <a:lnTo>
                  <a:pt x="209414" y="278394"/>
                </a:lnTo>
                <a:lnTo>
                  <a:pt x="243174" y="255825"/>
                </a:lnTo>
                <a:lnTo>
                  <a:pt x="269585" y="224456"/>
                </a:lnTo>
                <a:lnTo>
                  <a:pt x="282151" y="199263"/>
                </a:lnTo>
                <a:lnTo>
                  <a:pt x="137881" y="199263"/>
                </a:lnTo>
                <a:lnTo>
                  <a:pt x="126583" y="195941"/>
                </a:lnTo>
                <a:lnTo>
                  <a:pt x="100315" y="167601"/>
                </a:lnTo>
                <a:lnTo>
                  <a:pt x="95034" y="135807"/>
                </a:lnTo>
                <a:lnTo>
                  <a:pt x="100325" y="122075"/>
                </a:lnTo>
                <a:lnTo>
                  <a:pt x="108510" y="110440"/>
                </a:lnTo>
                <a:lnTo>
                  <a:pt x="118872" y="101449"/>
                </a:lnTo>
                <a:lnTo>
                  <a:pt x="130692" y="95653"/>
                </a:lnTo>
                <a:lnTo>
                  <a:pt x="143252" y="93599"/>
                </a:lnTo>
                <a:lnTo>
                  <a:pt x="281579" y="93599"/>
                </a:lnTo>
                <a:lnTo>
                  <a:pt x="278125" y="85624"/>
                </a:lnTo>
                <a:lnTo>
                  <a:pt x="254903" y="51096"/>
                </a:lnTo>
                <a:lnTo>
                  <a:pt x="223374" y="24012"/>
                </a:lnTo>
                <a:lnTo>
                  <a:pt x="185502" y="6328"/>
                </a:lnTo>
                <a:lnTo>
                  <a:pt x="157701" y="727"/>
                </a:lnTo>
                <a:lnTo>
                  <a:pt x="143252" y="0"/>
                </a:lnTo>
                <a:close/>
              </a:path>
              <a:path w="293369" h="293369">
                <a:moveTo>
                  <a:pt x="281579" y="93599"/>
                </a:moveTo>
                <a:lnTo>
                  <a:pt x="143252" y="93599"/>
                </a:lnTo>
                <a:lnTo>
                  <a:pt x="149436" y="93930"/>
                </a:lnTo>
                <a:lnTo>
                  <a:pt x="162954" y="97138"/>
                </a:lnTo>
                <a:lnTo>
                  <a:pt x="192679" y="124042"/>
                </a:lnTo>
                <a:lnTo>
                  <a:pt x="199254" y="152833"/>
                </a:lnTo>
                <a:lnTo>
                  <a:pt x="196483" y="164580"/>
                </a:lnTo>
                <a:lnTo>
                  <a:pt x="168972" y="192700"/>
                </a:lnTo>
                <a:lnTo>
                  <a:pt x="137881" y="199263"/>
                </a:lnTo>
                <a:lnTo>
                  <a:pt x="282151" y="199263"/>
                </a:lnTo>
                <a:lnTo>
                  <a:pt x="286750" y="185423"/>
                </a:lnTo>
                <a:lnTo>
                  <a:pt x="290089" y="170906"/>
                </a:lnTo>
                <a:lnTo>
                  <a:pt x="292120" y="155706"/>
                </a:lnTo>
                <a:lnTo>
                  <a:pt x="292772" y="139865"/>
                </a:lnTo>
                <a:lnTo>
                  <a:pt x="291077" y="125643"/>
                </a:lnTo>
                <a:lnTo>
                  <a:pt x="288022" y="111814"/>
                </a:lnTo>
                <a:lnTo>
                  <a:pt x="283680" y="98450"/>
                </a:lnTo>
                <a:lnTo>
                  <a:pt x="281579" y="935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963" y="1343152"/>
            <a:ext cx="295910" cy="293370"/>
          </a:xfrm>
          <a:custGeom>
            <a:avLst/>
            <a:gdLst/>
            <a:ahLst/>
            <a:cxnLst/>
            <a:rect l="l" t="t" r="r" b="b"/>
            <a:pathLst>
              <a:path w="295909" h="293369">
                <a:moveTo>
                  <a:pt x="150823" y="0"/>
                </a:moveTo>
                <a:lnTo>
                  <a:pt x="104615" y="7539"/>
                </a:lnTo>
                <a:lnTo>
                  <a:pt x="68345" y="25623"/>
                </a:lnTo>
                <a:lnTo>
                  <a:pt x="38069" y="52983"/>
                </a:lnTo>
                <a:lnTo>
                  <a:pt x="15544" y="88237"/>
                </a:lnTo>
                <a:lnTo>
                  <a:pt x="2527" y="130005"/>
                </a:lnTo>
                <a:lnTo>
                  <a:pt x="0" y="160787"/>
                </a:lnTo>
                <a:lnTo>
                  <a:pt x="1823" y="174751"/>
                </a:lnTo>
                <a:lnTo>
                  <a:pt x="15225" y="213438"/>
                </a:lnTo>
                <a:lnTo>
                  <a:pt x="39163" y="246141"/>
                </a:lnTo>
                <a:lnTo>
                  <a:pt x="71889" y="271352"/>
                </a:lnTo>
                <a:lnTo>
                  <a:pt x="111656" y="287561"/>
                </a:lnTo>
                <a:lnTo>
                  <a:pt x="156717" y="293261"/>
                </a:lnTo>
                <a:lnTo>
                  <a:pt x="171279" y="292034"/>
                </a:lnTo>
                <a:lnTo>
                  <a:pt x="211702" y="280625"/>
                </a:lnTo>
                <a:lnTo>
                  <a:pt x="245963" y="258705"/>
                </a:lnTo>
                <a:lnTo>
                  <a:pt x="272434" y="227669"/>
                </a:lnTo>
                <a:lnTo>
                  <a:pt x="285951" y="199577"/>
                </a:lnTo>
                <a:lnTo>
                  <a:pt x="148017" y="199577"/>
                </a:lnTo>
                <a:lnTo>
                  <a:pt x="133542" y="197048"/>
                </a:lnTo>
                <a:lnTo>
                  <a:pt x="101386" y="171822"/>
                </a:lnTo>
                <a:lnTo>
                  <a:pt x="94209" y="145521"/>
                </a:lnTo>
                <a:lnTo>
                  <a:pt x="97065" y="131560"/>
                </a:lnTo>
                <a:lnTo>
                  <a:pt x="123265" y="100586"/>
                </a:lnTo>
                <a:lnTo>
                  <a:pt x="150823" y="93599"/>
                </a:lnTo>
                <a:lnTo>
                  <a:pt x="284908" y="93599"/>
                </a:lnTo>
                <a:lnTo>
                  <a:pt x="282853" y="88210"/>
                </a:lnTo>
                <a:lnTo>
                  <a:pt x="261187" y="52703"/>
                </a:lnTo>
                <a:lnTo>
                  <a:pt x="230878" y="24795"/>
                </a:lnTo>
                <a:lnTo>
                  <a:pt x="193549" y="6541"/>
                </a:lnTo>
                <a:lnTo>
                  <a:pt x="165564" y="752"/>
                </a:lnTo>
                <a:lnTo>
                  <a:pt x="150823" y="0"/>
                </a:lnTo>
                <a:close/>
              </a:path>
              <a:path w="295909" h="293369">
                <a:moveTo>
                  <a:pt x="284908" y="93599"/>
                </a:moveTo>
                <a:lnTo>
                  <a:pt x="150823" y="93599"/>
                </a:lnTo>
                <a:lnTo>
                  <a:pt x="157429" y="94171"/>
                </a:lnTo>
                <a:lnTo>
                  <a:pt x="168552" y="97788"/>
                </a:lnTo>
                <a:lnTo>
                  <a:pt x="194439" y="126820"/>
                </a:lnTo>
                <a:lnTo>
                  <a:pt x="199898" y="159273"/>
                </a:lnTo>
                <a:lnTo>
                  <a:pt x="199865" y="159464"/>
                </a:lnTo>
                <a:lnTo>
                  <a:pt x="175261" y="191611"/>
                </a:lnTo>
                <a:lnTo>
                  <a:pt x="148017" y="199577"/>
                </a:lnTo>
                <a:lnTo>
                  <a:pt x="285951" y="199577"/>
                </a:lnTo>
                <a:lnTo>
                  <a:pt x="289486" y="188908"/>
                </a:lnTo>
                <a:lnTo>
                  <a:pt x="292796" y="174512"/>
                </a:lnTo>
                <a:lnTo>
                  <a:pt x="294817" y="159464"/>
                </a:lnTo>
                <a:lnTo>
                  <a:pt x="295491" y="143816"/>
                </a:lnTo>
                <a:lnTo>
                  <a:pt x="294253" y="129257"/>
                </a:lnTo>
                <a:lnTo>
                  <a:pt x="291694" y="115086"/>
                </a:lnTo>
                <a:lnTo>
                  <a:pt x="287874" y="101378"/>
                </a:lnTo>
                <a:lnTo>
                  <a:pt x="284908" y="935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014" y="1343152"/>
            <a:ext cx="298450" cy="293370"/>
          </a:xfrm>
          <a:custGeom>
            <a:avLst/>
            <a:gdLst/>
            <a:ahLst/>
            <a:cxnLst/>
            <a:rect l="l" t="t" r="r" b="b"/>
            <a:pathLst>
              <a:path w="298450" h="293369">
                <a:moveTo>
                  <a:pt x="149324" y="0"/>
                </a:moveTo>
                <a:lnTo>
                  <a:pt x="111428" y="5110"/>
                </a:lnTo>
                <a:lnTo>
                  <a:pt x="73162" y="21716"/>
                </a:lnTo>
                <a:lnTo>
                  <a:pt x="41009" y="47962"/>
                </a:lnTo>
                <a:lnTo>
                  <a:pt x="16922" y="81919"/>
                </a:lnTo>
                <a:lnTo>
                  <a:pt x="2851" y="121660"/>
                </a:lnTo>
                <a:lnTo>
                  <a:pt x="0" y="150414"/>
                </a:lnTo>
                <a:lnTo>
                  <a:pt x="763" y="164474"/>
                </a:lnTo>
                <a:lnTo>
                  <a:pt x="10988" y="203788"/>
                </a:lnTo>
                <a:lnTo>
                  <a:pt x="31998" y="237680"/>
                </a:lnTo>
                <a:lnTo>
                  <a:pt x="62365" y="264700"/>
                </a:lnTo>
                <a:lnTo>
                  <a:pt x="100657" y="283400"/>
                </a:lnTo>
                <a:lnTo>
                  <a:pt x="145444" y="292332"/>
                </a:lnTo>
                <a:lnTo>
                  <a:pt x="161569" y="292889"/>
                </a:lnTo>
                <a:lnTo>
                  <a:pt x="175541" y="291139"/>
                </a:lnTo>
                <a:lnTo>
                  <a:pt x="214810" y="278626"/>
                </a:lnTo>
                <a:lnTo>
                  <a:pt x="248629" y="256121"/>
                </a:lnTo>
                <a:lnTo>
                  <a:pt x="275095" y="224784"/>
                </a:lnTo>
                <a:lnTo>
                  <a:pt x="287687" y="199621"/>
                </a:lnTo>
                <a:lnTo>
                  <a:pt x="147722" y="199621"/>
                </a:lnTo>
                <a:lnTo>
                  <a:pt x="133155" y="197322"/>
                </a:lnTo>
                <a:lnTo>
                  <a:pt x="100721" y="172313"/>
                </a:lnTo>
                <a:lnTo>
                  <a:pt x="93442" y="146127"/>
                </a:lnTo>
                <a:lnTo>
                  <a:pt x="96143" y="132021"/>
                </a:lnTo>
                <a:lnTo>
                  <a:pt x="121959" y="100679"/>
                </a:lnTo>
                <a:lnTo>
                  <a:pt x="149324" y="93599"/>
                </a:lnTo>
                <a:lnTo>
                  <a:pt x="287171" y="93599"/>
                </a:lnTo>
                <a:lnTo>
                  <a:pt x="283861" y="85886"/>
                </a:lnTo>
                <a:lnTo>
                  <a:pt x="260741" y="51258"/>
                </a:lnTo>
                <a:lnTo>
                  <a:pt x="229302" y="24091"/>
                </a:lnTo>
                <a:lnTo>
                  <a:pt x="191509" y="6350"/>
                </a:lnTo>
                <a:lnTo>
                  <a:pt x="163752" y="729"/>
                </a:lnTo>
                <a:lnTo>
                  <a:pt x="149324" y="0"/>
                </a:lnTo>
                <a:close/>
              </a:path>
              <a:path w="298450" h="293369">
                <a:moveTo>
                  <a:pt x="287171" y="93599"/>
                </a:moveTo>
                <a:lnTo>
                  <a:pt x="149324" y="93599"/>
                </a:lnTo>
                <a:lnTo>
                  <a:pt x="155760" y="93973"/>
                </a:lnTo>
                <a:lnTo>
                  <a:pt x="168420" y="97306"/>
                </a:lnTo>
                <a:lnTo>
                  <a:pt x="193686" y="125937"/>
                </a:lnTo>
                <a:lnTo>
                  <a:pt x="198390" y="158230"/>
                </a:lnTo>
                <a:lnTo>
                  <a:pt x="194479" y="170932"/>
                </a:lnTo>
                <a:lnTo>
                  <a:pt x="187302" y="182250"/>
                </a:lnTo>
                <a:lnTo>
                  <a:pt x="177014" y="191357"/>
                </a:lnTo>
                <a:lnTo>
                  <a:pt x="163769" y="197423"/>
                </a:lnTo>
                <a:lnTo>
                  <a:pt x="147722" y="199621"/>
                </a:lnTo>
                <a:lnTo>
                  <a:pt x="287687" y="199621"/>
                </a:lnTo>
                <a:lnTo>
                  <a:pt x="292304" y="185779"/>
                </a:lnTo>
                <a:lnTo>
                  <a:pt x="295654" y="171274"/>
                </a:lnTo>
                <a:lnTo>
                  <a:pt x="297694" y="156088"/>
                </a:lnTo>
                <a:lnTo>
                  <a:pt x="298353" y="140266"/>
                </a:lnTo>
                <a:lnTo>
                  <a:pt x="296683" y="125937"/>
                </a:lnTo>
                <a:lnTo>
                  <a:pt x="293683" y="112146"/>
                </a:lnTo>
                <a:lnTo>
                  <a:pt x="289380" y="98747"/>
                </a:lnTo>
                <a:lnTo>
                  <a:pt x="287171" y="935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93976" y="1567814"/>
            <a:ext cx="1393190" cy="1186815"/>
          </a:xfrm>
          <a:custGeom>
            <a:avLst/>
            <a:gdLst/>
            <a:ahLst/>
            <a:cxnLst/>
            <a:rect l="l" t="t" r="r" b="b"/>
            <a:pathLst>
              <a:path w="1393189" h="1186814">
                <a:moveTo>
                  <a:pt x="137354" y="0"/>
                </a:moveTo>
                <a:lnTo>
                  <a:pt x="0" y="0"/>
                </a:lnTo>
                <a:lnTo>
                  <a:pt x="885" y="44719"/>
                </a:lnTo>
                <a:lnTo>
                  <a:pt x="3518" y="88938"/>
                </a:lnTo>
                <a:lnTo>
                  <a:pt x="7866" y="132625"/>
                </a:lnTo>
                <a:lnTo>
                  <a:pt x="13897" y="175746"/>
                </a:lnTo>
                <a:lnTo>
                  <a:pt x="21578" y="218269"/>
                </a:lnTo>
                <a:lnTo>
                  <a:pt x="30874" y="260160"/>
                </a:lnTo>
                <a:lnTo>
                  <a:pt x="41754" y="301387"/>
                </a:lnTo>
                <a:lnTo>
                  <a:pt x="54185" y="341916"/>
                </a:lnTo>
                <a:lnTo>
                  <a:pt x="68133" y="381715"/>
                </a:lnTo>
                <a:lnTo>
                  <a:pt x="83565" y="420751"/>
                </a:lnTo>
                <a:lnTo>
                  <a:pt x="100450" y="458990"/>
                </a:lnTo>
                <a:lnTo>
                  <a:pt x="118753" y="496400"/>
                </a:lnTo>
                <a:lnTo>
                  <a:pt x="138441" y="532948"/>
                </a:lnTo>
                <a:lnTo>
                  <a:pt x="159483" y="568600"/>
                </a:lnTo>
                <a:lnTo>
                  <a:pt x="181844" y="603325"/>
                </a:lnTo>
                <a:lnTo>
                  <a:pt x="205492" y="637088"/>
                </a:lnTo>
                <a:lnTo>
                  <a:pt x="230393" y="669858"/>
                </a:lnTo>
                <a:lnTo>
                  <a:pt x="256516" y="701600"/>
                </a:lnTo>
                <a:lnTo>
                  <a:pt x="283827" y="732283"/>
                </a:lnTo>
                <a:lnTo>
                  <a:pt x="312293" y="761873"/>
                </a:lnTo>
                <a:lnTo>
                  <a:pt x="341900" y="790338"/>
                </a:lnTo>
                <a:lnTo>
                  <a:pt x="372599" y="817649"/>
                </a:lnTo>
                <a:lnTo>
                  <a:pt x="404357" y="843772"/>
                </a:lnTo>
                <a:lnTo>
                  <a:pt x="437140" y="868673"/>
                </a:lnTo>
                <a:lnTo>
                  <a:pt x="470915" y="892321"/>
                </a:lnTo>
                <a:lnTo>
                  <a:pt x="505652" y="914682"/>
                </a:lnTo>
                <a:lnTo>
                  <a:pt x="541315" y="935724"/>
                </a:lnTo>
                <a:lnTo>
                  <a:pt x="577873" y="955412"/>
                </a:lnTo>
                <a:lnTo>
                  <a:pt x="615293" y="973715"/>
                </a:lnTo>
                <a:lnTo>
                  <a:pt x="653542" y="990600"/>
                </a:lnTo>
                <a:lnTo>
                  <a:pt x="692587" y="1006032"/>
                </a:lnTo>
                <a:lnTo>
                  <a:pt x="732395" y="1019980"/>
                </a:lnTo>
                <a:lnTo>
                  <a:pt x="772935" y="1032411"/>
                </a:lnTo>
                <a:lnTo>
                  <a:pt x="814172" y="1043291"/>
                </a:lnTo>
                <a:lnTo>
                  <a:pt x="856075" y="1052587"/>
                </a:lnTo>
                <a:lnTo>
                  <a:pt x="898610" y="1060268"/>
                </a:lnTo>
                <a:lnTo>
                  <a:pt x="941745" y="1066299"/>
                </a:lnTo>
                <a:lnTo>
                  <a:pt x="985446" y="1070647"/>
                </a:lnTo>
                <a:lnTo>
                  <a:pt x="1029682" y="1073280"/>
                </a:lnTo>
                <a:lnTo>
                  <a:pt x="1074420" y="1074166"/>
                </a:lnTo>
                <a:lnTo>
                  <a:pt x="1074459" y="1186539"/>
                </a:lnTo>
                <a:lnTo>
                  <a:pt x="1392896" y="1017880"/>
                </a:lnTo>
                <a:lnTo>
                  <a:pt x="1259316" y="936752"/>
                </a:lnTo>
                <a:lnTo>
                  <a:pt x="1074420" y="936752"/>
                </a:lnTo>
                <a:lnTo>
                  <a:pt x="1036143" y="935961"/>
                </a:lnTo>
                <a:lnTo>
                  <a:pt x="960585" y="929732"/>
                </a:lnTo>
                <a:lnTo>
                  <a:pt x="886604" y="917527"/>
                </a:lnTo>
                <a:lnTo>
                  <a:pt x="814500" y="899606"/>
                </a:lnTo>
                <a:lnTo>
                  <a:pt x="744572" y="876233"/>
                </a:lnTo>
                <a:lnTo>
                  <a:pt x="677118" y="847669"/>
                </a:lnTo>
                <a:lnTo>
                  <a:pt x="612440" y="814176"/>
                </a:lnTo>
                <a:lnTo>
                  <a:pt x="550836" y="776017"/>
                </a:lnTo>
                <a:lnTo>
                  <a:pt x="492606" y="733454"/>
                </a:lnTo>
                <a:lnTo>
                  <a:pt x="438049" y="686748"/>
                </a:lnTo>
                <a:lnTo>
                  <a:pt x="387417" y="636117"/>
                </a:lnTo>
                <a:lnTo>
                  <a:pt x="340711" y="581567"/>
                </a:lnTo>
                <a:lnTo>
                  <a:pt x="298147" y="523351"/>
                </a:lnTo>
                <a:lnTo>
                  <a:pt x="259986" y="461766"/>
                </a:lnTo>
                <a:lnTo>
                  <a:pt x="226491" y="397112"/>
                </a:lnTo>
                <a:lnTo>
                  <a:pt x="197922" y="329688"/>
                </a:lnTo>
                <a:lnTo>
                  <a:pt x="174542" y="259791"/>
                </a:lnTo>
                <a:lnTo>
                  <a:pt x="156613" y="187721"/>
                </a:lnTo>
                <a:lnTo>
                  <a:pt x="144396" y="113777"/>
                </a:lnTo>
                <a:lnTo>
                  <a:pt x="138153" y="38257"/>
                </a:lnTo>
                <a:lnTo>
                  <a:pt x="137354" y="0"/>
                </a:lnTo>
                <a:close/>
              </a:path>
              <a:path w="1393189" h="1186814">
                <a:moveTo>
                  <a:pt x="1074419" y="824456"/>
                </a:moveTo>
                <a:lnTo>
                  <a:pt x="1074420" y="936752"/>
                </a:lnTo>
                <a:lnTo>
                  <a:pt x="1259316" y="936752"/>
                </a:lnTo>
                <a:lnTo>
                  <a:pt x="1074419" y="82445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88236" y="1567814"/>
            <a:ext cx="2098675" cy="1892300"/>
          </a:xfrm>
          <a:custGeom>
            <a:avLst/>
            <a:gdLst/>
            <a:ahLst/>
            <a:cxnLst/>
            <a:rect l="l" t="t" r="r" b="b"/>
            <a:pathLst>
              <a:path w="2098675" h="1892300">
                <a:moveTo>
                  <a:pt x="143760" y="0"/>
                </a:moveTo>
                <a:lnTo>
                  <a:pt x="0" y="0"/>
                </a:lnTo>
                <a:lnTo>
                  <a:pt x="1489" y="73608"/>
                </a:lnTo>
                <a:lnTo>
                  <a:pt x="5922" y="146417"/>
                </a:lnTo>
                <a:lnTo>
                  <a:pt x="13240" y="218377"/>
                </a:lnTo>
                <a:lnTo>
                  <a:pt x="23388" y="289435"/>
                </a:lnTo>
                <a:lnTo>
                  <a:pt x="36310" y="359538"/>
                </a:lnTo>
                <a:lnTo>
                  <a:pt x="51949" y="428637"/>
                </a:lnTo>
                <a:lnTo>
                  <a:pt x="70249" y="496679"/>
                </a:lnTo>
                <a:lnTo>
                  <a:pt x="91155" y="563611"/>
                </a:lnTo>
                <a:lnTo>
                  <a:pt x="114610" y="629383"/>
                </a:lnTo>
                <a:lnTo>
                  <a:pt x="140557" y="693943"/>
                </a:lnTo>
                <a:lnTo>
                  <a:pt x="168940" y="757239"/>
                </a:lnTo>
                <a:lnTo>
                  <a:pt x="199704" y="819220"/>
                </a:lnTo>
                <a:lnTo>
                  <a:pt x="232793" y="879832"/>
                </a:lnTo>
                <a:lnTo>
                  <a:pt x="268149" y="939026"/>
                </a:lnTo>
                <a:lnTo>
                  <a:pt x="305716" y="996749"/>
                </a:lnTo>
                <a:lnTo>
                  <a:pt x="345440" y="1052949"/>
                </a:lnTo>
                <a:lnTo>
                  <a:pt x="387262" y="1107575"/>
                </a:lnTo>
                <a:lnTo>
                  <a:pt x="431128" y="1160575"/>
                </a:lnTo>
                <a:lnTo>
                  <a:pt x="476980" y="1211898"/>
                </a:lnTo>
                <a:lnTo>
                  <a:pt x="524763" y="1261491"/>
                </a:lnTo>
                <a:lnTo>
                  <a:pt x="573469" y="1308350"/>
                </a:lnTo>
                <a:lnTo>
                  <a:pt x="623992" y="1353371"/>
                </a:lnTo>
                <a:lnTo>
                  <a:pt x="676278" y="1396493"/>
                </a:lnTo>
                <a:lnTo>
                  <a:pt x="730269" y="1437654"/>
                </a:lnTo>
                <a:lnTo>
                  <a:pt x="785909" y="1476793"/>
                </a:lnTo>
                <a:lnTo>
                  <a:pt x="843143" y="1513850"/>
                </a:lnTo>
                <a:lnTo>
                  <a:pt x="901913" y="1548763"/>
                </a:lnTo>
                <a:lnTo>
                  <a:pt x="962164" y="1581472"/>
                </a:lnTo>
                <a:lnTo>
                  <a:pt x="1023839" y="1611914"/>
                </a:lnTo>
                <a:lnTo>
                  <a:pt x="1086881" y="1640030"/>
                </a:lnTo>
                <a:lnTo>
                  <a:pt x="1151236" y="1665758"/>
                </a:lnTo>
                <a:lnTo>
                  <a:pt x="1216845" y="1689037"/>
                </a:lnTo>
                <a:lnTo>
                  <a:pt x="1283654" y="1709805"/>
                </a:lnTo>
                <a:lnTo>
                  <a:pt x="1351606" y="1728003"/>
                </a:lnTo>
                <a:lnTo>
                  <a:pt x="1420643" y="1743569"/>
                </a:lnTo>
                <a:lnTo>
                  <a:pt x="1490711" y="1756441"/>
                </a:lnTo>
                <a:lnTo>
                  <a:pt x="1561753" y="1766559"/>
                </a:lnTo>
                <a:lnTo>
                  <a:pt x="1633712" y="1773862"/>
                </a:lnTo>
                <a:lnTo>
                  <a:pt x="1706533" y="1778288"/>
                </a:lnTo>
                <a:lnTo>
                  <a:pt x="1780158" y="1779778"/>
                </a:lnTo>
                <a:lnTo>
                  <a:pt x="1780198" y="1892151"/>
                </a:lnTo>
                <a:lnTo>
                  <a:pt x="2098635" y="1717270"/>
                </a:lnTo>
                <a:lnTo>
                  <a:pt x="1960681" y="1636141"/>
                </a:lnTo>
                <a:lnTo>
                  <a:pt x="1780158" y="1636141"/>
                </a:lnTo>
                <a:lnTo>
                  <a:pt x="1712994" y="1634791"/>
                </a:lnTo>
                <a:lnTo>
                  <a:pt x="1646452" y="1630776"/>
                </a:lnTo>
                <a:lnTo>
                  <a:pt x="1580594" y="1624148"/>
                </a:lnTo>
                <a:lnTo>
                  <a:pt x="1515480" y="1614958"/>
                </a:lnTo>
                <a:lnTo>
                  <a:pt x="1451173" y="1603257"/>
                </a:lnTo>
                <a:lnTo>
                  <a:pt x="1387732" y="1589098"/>
                </a:lnTo>
                <a:lnTo>
                  <a:pt x="1325219" y="1572531"/>
                </a:lnTo>
                <a:lnTo>
                  <a:pt x="1263695" y="1553609"/>
                </a:lnTo>
                <a:lnTo>
                  <a:pt x="1203221" y="1532382"/>
                </a:lnTo>
                <a:lnTo>
                  <a:pt x="1143857" y="1508902"/>
                </a:lnTo>
                <a:lnTo>
                  <a:pt x="1085664" y="1483222"/>
                </a:lnTo>
                <a:lnTo>
                  <a:pt x="1028705" y="1455391"/>
                </a:lnTo>
                <a:lnTo>
                  <a:pt x="973038" y="1425462"/>
                </a:lnTo>
                <a:lnTo>
                  <a:pt x="918726" y="1393487"/>
                </a:lnTo>
                <a:lnTo>
                  <a:pt x="865830" y="1359517"/>
                </a:lnTo>
                <a:lnTo>
                  <a:pt x="814410" y="1323603"/>
                </a:lnTo>
                <a:lnTo>
                  <a:pt x="764527" y="1285797"/>
                </a:lnTo>
                <a:lnTo>
                  <a:pt x="716243" y="1246150"/>
                </a:lnTo>
                <a:lnTo>
                  <a:pt x="669617" y="1204714"/>
                </a:lnTo>
                <a:lnTo>
                  <a:pt x="624713" y="1161542"/>
                </a:lnTo>
                <a:lnTo>
                  <a:pt x="580634" y="1115732"/>
                </a:lnTo>
                <a:lnTo>
                  <a:pt x="538383" y="1068294"/>
                </a:lnTo>
                <a:lnTo>
                  <a:pt x="498007" y="1019285"/>
                </a:lnTo>
                <a:lnTo>
                  <a:pt x="459553" y="968760"/>
                </a:lnTo>
                <a:lnTo>
                  <a:pt x="423066" y="916775"/>
                </a:lnTo>
                <a:lnTo>
                  <a:pt x="388595" y="863387"/>
                </a:lnTo>
                <a:lnTo>
                  <a:pt x="356185" y="808651"/>
                </a:lnTo>
                <a:lnTo>
                  <a:pt x="325884" y="752624"/>
                </a:lnTo>
                <a:lnTo>
                  <a:pt x="297739" y="695362"/>
                </a:lnTo>
                <a:lnTo>
                  <a:pt x="271795" y="636920"/>
                </a:lnTo>
                <a:lnTo>
                  <a:pt x="248100" y="577356"/>
                </a:lnTo>
                <a:lnTo>
                  <a:pt x="226701" y="516725"/>
                </a:lnTo>
                <a:lnTo>
                  <a:pt x="207644" y="455083"/>
                </a:lnTo>
                <a:lnTo>
                  <a:pt x="190976" y="392486"/>
                </a:lnTo>
                <a:lnTo>
                  <a:pt x="176744" y="328991"/>
                </a:lnTo>
                <a:lnTo>
                  <a:pt x="164995" y="264653"/>
                </a:lnTo>
                <a:lnTo>
                  <a:pt x="155775" y="199529"/>
                </a:lnTo>
                <a:lnTo>
                  <a:pt x="149132" y="133675"/>
                </a:lnTo>
                <a:lnTo>
                  <a:pt x="145111" y="67146"/>
                </a:lnTo>
                <a:lnTo>
                  <a:pt x="143760" y="0"/>
                </a:lnTo>
                <a:close/>
              </a:path>
              <a:path w="2098675" h="1892300">
                <a:moveTo>
                  <a:pt x="1780159" y="1529977"/>
                </a:moveTo>
                <a:lnTo>
                  <a:pt x="1780158" y="1636141"/>
                </a:lnTo>
                <a:lnTo>
                  <a:pt x="1960681" y="1636141"/>
                </a:lnTo>
                <a:lnTo>
                  <a:pt x="1780159" y="152997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3732" y="1567814"/>
            <a:ext cx="2783205" cy="2579370"/>
          </a:xfrm>
          <a:custGeom>
            <a:avLst/>
            <a:gdLst/>
            <a:ahLst/>
            <a:cxnLst/>
            <a:rect l="l" t="t" r="r" b="b"/>
            <a:pathLst>
              <a:path w="2783204" h="2579370">
                <a:moveTo>
                  <a:pt x="143519" y="0"/>
                </a:moveTo>
                <a:lnTo>
                  <a:pt x="0" y="0"/>
                </a:lnTo>
                <a:lnTo>
                  <a:pt x="2046" y="101625"/>
                </a:lnTo>
                <a:lnTo>
                  <a:pt x="8137" y="202229"/>
                </a:lnTo>
                <a:lnTo>
                  <a:pt x="18196" y="301727"/>
                </a:lnTo>
                <a:lnTo>
                  <a:pt x="32150" y="400035"/>
                </a:lnTo>
                <a:lnTo>
                  <a:pt x="49922" y="497070"/>
                </a:lnTo>
                <a:lnTo>
                  <a:pt x="71439" y="592746"/>
                </a:lnTo>
                <a:lnTo>
                  <a:pt x="96624" y="686979"/>
                </a:lnTo>
                <a:lnTo>
                  <a:pt x="125405" y="779686"/>
                </a:lnTo>
                <a:lnTo>
                  <a:pt x="157705" y="870782"/>
                </a:lnTo>
                <a:lnTo>
                  <a:pt x="193449" y="960183"/>
                </a:lnTo>
                <a:lnTo>
                  <a:pt x="232563" y="1047805"/>
                </a:lnTo>
                <a:lnTo>
                  <a:pt x="274972" y="1133563"/>
                </a:lnTo>
                <a:lnTo>
                  <a:pt x="320601" y="1217373"/>
                </a:lnTo>
                <a:lnTo>
                  <a:pt x="369376" y="1299152"/>
                </a:lnTo>
                <a:lnTo>
                  <a:pt x="421220" y="1378815"/>
                </a:lnTo>
                <a:lnTo>
                  <a:pt x="476060" y="1456277"/>
                </a:lnTo>
                <a:lnTo>
                  <a:pt x="533820" y="1531455"/>
                </a:lnTo>
                <a:lnTo>
                  <a:pt x="594426" y="1604264"/>
                </a:lnTo>
                <a:lnTo>
                  <a:pt x="657802" y="1674620"/>
                </a:lnTo>
                <a:lnTo>
                  <a:pt x="723874" y="1742440"/>
                </a:lnTo>
                <a:lnTo>
                  <a:pt x="791635" y="1808554"/>
                </a:lnTo>
                <a:lnTo>
                  <a:pt x="861932" y="1871972"/>
                </a:lnTo>
                <a:lnTo>
                  <a:pt x="934679" y="1932619"/>
                </a:lnTo>
                <a:lnTo>
                  <a:pt x="1009794" y="1990419"/>
                </a:lnTo>
                <a:lnTo>
                  <a:pt x="1087191" y="2045299"/>
                </a:lnTo>
                <a:lnTo>
                  <a:pt x="1166788" y="2097182"/>
                </a:lnTo>
                <a:lnTo>
                  <a:pt x="1248499" y="2145994"/>
                </a:lnTo>
                <a:lnTo>
                  <a:pt x="1332241" y="2191659"/>
                </a:lnTo>
                <a:lnTo>
                  <a:pt x="1417929" y="2234102"/>
                </a:lnTo>
                <a:lnTo>
                  <a:pt x="1505480" y="2273249"/>
                </a:lnTo>
                <a:lnTo>
                  <a:pt x="1594809" y="2309024"/>
                </a:lnTo>
                <a:lnTo>
                  <a:pt x="1685832" y="2341351"/>
                </a:lnTo>
                <a:lnTo>
                  <a:pt x="1778465" y="2370157"/>
                </a:lnTo>
                <a:lnTo>
                  <a:pt x="1872625" y="2395366"/>
                </a:lnTo>
                <a:lnTo>
                  <a:pt x="1968226" y="2416902"/>
                </a:lnTo>
                <a:lnTo>
                  <a:pt x="2065185" y="2434692"/>
                </a:lnTo>
                <a:lnTo>
                  <a:pt x="2163418" y="2448658"/>
                </a:lnTo>
                <a:lnTo>
                  <a:pt x="2262840" y="2458727"/>
                </a:lnTo>
                <a:lnTo>
                  <a:pt x="2363368" y="2464824"/>
                </a:lnTo>
                <a:lnTo>
                  <a:pt x="2464917" y="2466873"/>
                </a:lnTo>
                <a:lnTo>
                  <a:pt x="2464957" y="2579271"/>
                </a:lnTo>
                <a:lnTo>
                  <a:pt x="2783139" y="2404404"/>
                </a:lnTo>
                <a:lnTo>
                  <a:pt x="2655827" y="2329484"/>
                </a:lnTo>
                <a:lnTo>
                  <a:pt x="2464917" y="2329484"/>
                </a:lnTo>
                <a:lnTo>
                  <a:pt x="2368985" y="2326684"/>
                </a:lnTo>
                <a:lnTo>
                  <a:pt x="2274064" y="2320197"/>
                </a:lnTo>
                <a:lnTo>
                  <a:pt x="2180227" y="2310084"/>
                </a:lnTo>
                <a:lnTo>
                  <a:pt x="2087551" y="2296408"/>
                </a:lnTo>
                <a:lnTo>
                  <a:pt x="1996110" y="2279227"/>
                </a:lnTo>
                <a:lnTo>
                  <a:pt x="1905980" y="2258604"/>
                </a:lnTo>
                <a:lnTo>
                  <a:pt x="1817234" y="2234599"/>
                </a:lnTo>
                <a:lnTo>
                  <a:pt x="1729949" y="2207273"/>
                </a:lnTo>
                <a:lnTo>
                  <a:pt x="1644198" y="2176687"/>
                </a:lnTo>
                <a:lnTo>
                  <a:pt x="1560058" y="2142902"/>
                </a:lnTo>
                <a:lnTo>
                  <a:pt x="1477603" y="2105979"/>
                </a:lnTo>
                <a:lnTo>
                  <a:pt x="1396907" y="2065978"/>
                </a:lnTo>
                <a:lnTo>
                  <a:pt x="1318046" y="2022961"/>
                </a:lnTo>
                <a:lnTo>
                  <a:pt x="1241096" y="1976988"/>
                </a:lnTo>
                <a:lnTo>
                  <a:pt x="1166130" y="1928120"/>
                </a:lnTo>
                <a:lnTo>
                  <a:pt x="1093224" y="1876418"/>
                </a:lnTo>
                <a:lnTo>
                  <a:pt x="1022452" y="1821944"/>
                </a:lnTo>
                <a:lnTo>
                  <a:pt x="953891" y="1764757"/>
                </a:lnTo>
                <a:lnTo>
                  <a:pt x="887614" y="1704919"/>
                </a:lnTo>
                <a:lnTo>
                  <a:pt x="823696" y="1642491"/>
                </a:lnTo>
                <a:lnTo>
                  <a:pt x="761323" y="1578516"/>
                </a:lnTo>
                <a:lnTo>
                  <a:pt x="701542" y="1512182"/>
                </a:lnTo>
                <a:lnTo>
                  <a:pt x="644419" y="1443562"/>
                </a:lnTo>
                <a:lnTo>
                  <a:pt x="590019" y="1372733"/>
                </a:lnTo>
                <a:lnTo>
                  <a:pt x="538409" y="1299769"/>
                </a:lnTo>
                <a:lnTo>
                  <a:pt x="489653" y="1224745"/>
                </a:lnTo>
                <a:lnTo>
                  <a:pt x="443818" y="1147735"/>
                </a:lnTo>
                <a:lnTo>
                  <a:pt x="400969" y="1068814"/>
                </a:lnTo>
                <a:lnTo>
                  <a:pt x="361170" y="988058"/>
                </a:lnTo>
                <a:lnTo>
                  <a:pt x="324489" y="905541"/>
                </a:lnTo>
                <a:lnTo>
                  <a:pt x="290990" y="821338"/>
                </a:lnTo>
                <a:lnTo>
                  <a:pt x="260739" y="735525"/>
                </a:lnTo>
                <a:lnTo>
                  <a:pt x="233801" y="648175"/>
                </a:lnTo>
                <a:lnTo>
                  <a:pt x="210242" y="559363"/>
                </a:lnTo>
                <a:lnTo>
                  <a:pt x="190128" y="469165"/>
                </a:lnTo>
                <a:lnTo>
                  <a:pt x="173524" y="377656"/>
                </a:lnTo>
                <a:lnTo>
                  <a:pt x="160496" y="284910"/>
                </a:lnTo>
                <a:lnTo>
                  <a:pt x="151108" y="191002"/>
                </a:lnTo>
                <a:lnTo>
                  <a:pt x="145428" y="96007"/>
                </a:lnTo>
                <a:lnTo>
                  <a:pt x="143519" y="0"/>
                </a:lnTo>
                <a:close/>
              </a:path>
              <a:path w="2783204" h="2579370">
                <a:moveTo>
                  <a:pt x="2464917" y="2217139"/>
                </a:moveTo>
                <a:lnTo>
                  <a:pt x="2464917" y="2329484"/>
                </a:lnTo>
                <a:lnTo>
                  <a:pt x="2655827" y="2329484"/>
                </a:lnTo>
                <a:lnTo>
                  <a:pt x="2464917" y="221713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8070" y="2291576"/>
            <a:ext cx="38354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600"/>
              </a:lnSpc>
            </a:pPr>
            <a:r>
              <a:rPr sz="4800" dirty="0">
                <a:solidFill>
                  <a:srgbClr val="404040"/>
                </a:solidFill>
                <a:cs typeface="+mn-ea"/>
                <a:sym typeface="+mn-lt"/>
              </a:rPr>
              <a:t>1</a:t>
            </a:r>
            <a:endParaRPr sz="4800">
              <a:cs typeface="+mn-ea"/>
              <a:sym typeface="+mn-lt"/>
            </a:endParaRPr>
          </a:p>
          <a:p>
            <a:pPr marL="12700">
              <a:lnSpc>
                <a:spcPts val="5535"/>
              </a:lnSpc>
            </a:pPr>
            <a:r>
              <a:rPr sz="4800" dirty="0">
                <a:solidFill>
                  <a:srgbClr val="404040"/>
                </a:solidFill>
                <a:cs typeface="+mn-ea"/>
                <a:sym typeface="+mn-lt"/>
              </a:rPr>
              <a:t>2</a:t>
            </a:r>
            <a:endParaRPr sz="4800">
              <a:cs typeface="+mn-ea"/>
              <a:sym typeface="+mn-lt"/>
            </a:endParaRPr>
          </a:p>
          <a:p>
            <a:pPr marL="12700">
              <a:lnSpc>
                <a:spcPts val="5690"/>
              </a:lnSpc>
            </a:pPr>
            <a:r>
              <a:rPr sz="4800" dirty="0">
                <a:solidFill>
                  <a:srgbClr val="404040"/>
                </a:solidFill>
                <a:cs typeface="+mn-ea"/>
                <a:sym typeface="+mn-lt"/>
              </a:rPr>
              <a:t>3</a:t>
            </a:r>
            <a:endParaRPr sz="4800"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4000" y="2273040"/>
            <a:ext cx="458089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如需要下水时应脱掉鞋、衣裤，</a:t>
            </a:r>
            <a:r>
              <a:rPr sz="1200">
                <a:cs typeface="+mn-ea"/>
                <a:sym typeface="+mn-lt"/>
              </a:rPr>
              <a:t>无阻力下水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并</a:t>
            </a:r>
            <a:r>
              <a:rPr sz="1200" smtClean="0">
                <a:cs typeface="+mn-ea"/>
                <a:sym typeface="+mn-lt"/>
              </a:rPr>
              <a:t>从背后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侧面接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cs typeface="+mn-ea"/>
                <a:sym typeface="+mn-lt"/>
              </a:rPr>
              <a:t>近落水者，以仰泳的方法将溺水者带到安全地带。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1790" y="3009767"/>
            <a:ext cx="45808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7655">
              <a:lnSpc>
                <a:spcPct val="150000"/>
              </a:lnSpc>
            </a:pPr>
            <a:r>
              <a:rPr sz="1200" smtClean="0">
                <a:cs typeface="+mn-ea"/>
                <a:sym typeface="+mn-lt"/>
              </a:rPr>
              <a:t>在流</a:t>
            </a:r>
            <a:r>
              <a:rPr lang="zh-CN" altLang="en-US" sz="1200" smtClean="0">
                <a:cs typeface="+mn-ea"/>
                <a:sym typeface="+mn-lt"/>
              </a:rPr>
              <a:t>动</a:t>
            </a:r>
            <a:r>
              <a:rPr sz="1200" smtClean="0">
                <a:cs typeface="+mn-ea"/>
                <a:sym typeface="+mn-lt"/>
              </a:rPr>
              <a:t>的河水里</a:t>
            </a:r>
            <a:r>
              <a:rPr sz="1200" dirty="0">
                <a:cs typeface="+mn-ea"/>
                <a:sym typeface="+mn-lt"/>
              </a:rPr>
              <a:t>，应该朝下游一点的方向游，因为落水者本身也 在往下漂。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1790" y="3725666"/>
            <a:ext cx="45974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7655" algn="just">
              <a:lnSpc>
                <a:spcPct val="150000"/>
              </a:lnSpc>
            </a:pPr>
            <a:r>
              <a:rPr sz="1200">
                <a:cs typeface="+mn-ea"/>
                <a:sym typeface="+mn-lt"/>
              </a:rPr>
              <a:t>万一被落水者抱住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要慌张</a:t>
            </a:r>
            <a:r>
              <a:rPr sz="1200" dirty="0">
                <a:cs typeface="+mn-ea"/>
                <a:sym typeface="+mn-lt"/>
              </a:rPr>
              <a:t>，先将被救者的手脱掉，</a:t>
            </a:r>
            <a:r>
              <a:rPr sz="1200">
                <a:cs typeface="+mn-ea"/>
                <a:sym typeface="+mn-lt"/>
              </a:rPr>
              <a:t>再从后面 </a:t>
            </a:r>
            <a:r>
              <a:rPr sz="1200" smtClean="0">
                <a:cs typeface="+mn-ea"/>
                <a:sym typeface="+mn-lt"/>
              </a:rPr>
              <a:t>救</a:t>
            </a:r>
            <a:r>
              <a:rPr lang="zh-CN" altLang="en-US" sz="1200" smtClean="0">
                <a:cs typeface="+mn-ea"/>
                <a:sym typeface="+mn-lt"/>
              </a:rPr>
              <a:t>助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用左手伸过其左臂腋窝抓住其右手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从后面抓住其头部</a:t>
            </a:r>
            <a:r>
              <a:rPr sz="1200" dirty="0">
                <a:cs typeface="+mn-ea"/>
                <a:sym typeface="+mn-lt"/>
              </a:rPr>
              <a:t>，以 仰泳姿势将其拖到安全处。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58" y="2314519"/>
            <a:ext cx="423227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3545">
              <a:lnSpc>
                <a:spcPct val="150000"/>
              </a:lnSpc>
            </a:pPr>
            <a:r>
              <a:rPr sz="1600" spc="50" smtClean="0">
                <a:cs typeface="+mn-ea"/>
                <a:sym typeface="+mn-lt"/>
              </a:rPr>
              <a:t>地质</a:t>
            </a:r>
            <a:r>
              <a:rPr sz="1600" spc="55" smtClean="0">
                <a:cs typeface="+mn-ea"/>
                <a:sym typeface="+mn-lt"/>
              </a:rPr>
              <a:t>灾</a:t>
            </a:r>
            <a:r>
              <a:rPr sz="1600" spc="50" smtClean="0">
                <a:cs typeface="+mn-ea"/>
                <a:sym typeface="+mn-lt"/>
              </a:rPr>
              <a:t>害</a:t>
            </a:r>
            <a:r>
              <a:rPr sz="1600" spc="55" smtClean="0">
                <a:cs typeface="+mn-ea"/>
                <a:sym typeface="+mn-lt"/>
              </a:rPr>
              <a:t>是</a:t>
            </a:r>
            <a:r>
              <a:rPr lang="zh-CN" altLang="en-US" sz="1600" spc="50" smtClean="0">
                <a:cs typeface="+mn-ea"/>
                <a:sym typeface="+mn-lt"/>
              </a:rPr>
              <a:t>指</a:t>
            </a:r>
            <a:r>
              <a:rPr sz="1600" spc="55" smtClean="0">
                <a:cs typeface="+mn-ea"/>
                <a:sym typeface="+mn-lt"/>
              </a:rPr>
              <a:t>在</a:t>
            </a:r>
            <a:r>
              <a:rPr sz="1600" spc="50" smtClean="0">
                <a:cs typeface="+mn-ea"/>
                <a:sym typeface="+mn-lt"/>
              </a:rPr>
              <a:t>自然</a:t>
            </a:r>
            <a:r>
              <a:rPr lang="zh-CN" altLang="en-US" sz="1600" spc="55" smtClean="0">
                <a:cs typeface="+mn-ea"/>
                <a:sym typeface="+mn-lt"/>
              </a:rPr>
              <a:t>或</a:t>
            </a:r>
            <a:r>
              <a:rPr sz="1600" spc="50" smtClean="0">
                <a:cs typeface="+mn-ea"/>
                <a:sym typeface="+mn-lt"/>
              </a:rPr>
              <a:t>人</a:t>
            </a:r>
            <a:r>
              <a:rPr sz="1600" spc="55" smtClean="0">
                <a:cs typeface="+mn-ea"/>
                <a:sym typeface="+mn-lt"/>
              </a:rPr>
              <a:t>为</a:t>
            </a:r>
            <a:r>
              <a:rPr sz="1600" spc="50" smtClean="0">
                <a:cs typeface="+mn-ea"/>
                <a:sym typeface="+mn-lt"/>
              </a:rPr>
              <a:t>因</a:t>
            </a:r>
            <a:r>
              <a:rPr sz="1600" spc="55" smtClean="0">
                <a:cs typeface="+mn-ea"/>
                <a:sym typeface="+mn-lt"/>
              </a:rPr>
              <a:t>素</a:t>
            </a:r>
            <a:r>
              <a:rPr sz="1600" spc="50" smtClean="0">
                <a:cs typeface="+mn-ea"/>
                <a:sym typeface="+mn-lt"/>
              </a:rPr>
              <a:t>的作</a:t>
            </a:r>
            <a:r>
              <a:rPr sz="1600" spc="-5" smtClean="0">
                <a:cs typeface="+mn-ea"/>
                <a:sym typeface="+mn-lt"/>
              </a:rPr>
              <a:t>用 </a:t>
            </a:r>
            <a:r>
              <a:rPr sz="1600" spc="50" dirty="0">
                <a:cs typeface="+mn-ea"/>
                <a:sym typeface="+mn-lt"/>
              </a:rPr>
              <a:t>下</a:t>
            </a:r>
            <a:r>
              <a:rPr sz="1600" spc="60" dirty="0">
                <a:cs typeface="+mn-ea"/>
                <a:sym typeface="+mn-lt"/>
              </a:rPr>
              <a:t>形</a:t>
            </a:r>
            <a:r>
              <a:rPr sz="1600" spc="50" dirty="0">
                <a:cs typeface="+mn-ea"/>
                <a:sym typeface="+mn-lt"/>
              </a:rPr>
              <a:t>成</a:t>
            </a:r>
            <a:r>
              <a:rPr sz="1600" spc="60" dirty="0">
                <a:cs typeface="+mn-ea"/>
                <a:sym typeface="+mn-lt"/>
              </a:rPr>
              <a:t>对</a:t>
            </a:r>
            <a:r>
              <a:rPr sz="1600" spc="50" dirty="0">
                <a:cs typeface="+mn-ea"/>
                <a:sym typeface="+mn-lt"/>
              </a:rPr>
              <a:t>人</a:t>
            </a:r>
            <a:r>
              <a:rPr sz="1600" spc="60" dirty="0">
                <a:cs typeface="+mn-ea"/>
                <a:sym typeface="+mn-lt"/>
              </a:rPr>
              <a:t>类生</a:t>
            </a:r>
            <a:r>
              <a:rPr sz="1600" spc="50" dirty="0">
                <a:cs typeface="+mn-ea"/>
                <a:sym typeface="+mn-lt"/>
              </a:rPr>
              <a:t>命</a:t>
            </a:r>
            <a:r>
              <a:rPr sz="1600" spc="60" dirty="0">
                <a:cs typeface="+mn-ea"/>
                <a:sym typeface="+mn-lt"/>
              </a:rPr>
              <a:t>财</a:t>
            </a:r>
            <a:r>
              <a:rPr sz="1600" spc="70" dirty="0">
                <a:cs typeface="+mn-ea"/>
                <a:sym typeface="+mn-lt"/>
              </a:rPr>
              <a:t>产</a:t>
            </a:r>
            <a:r>
              <a:rPr sz="1600" spc="60">
                <a:cs typeface="+mn-ea"/>
                <a:sym typeface="+mn-lt"/>
              </a:rPr>
              <a:t>、</a:t>
            </a:r>
            <a:r>
              <a:rPr sz="1600" spc="50" smtClean="0">
                <a:cs typeface="+mn-ea"/>
                <a:sym typeface="+mn-lt"/>
              </a:rPr>
              <a:t>环</a:t>
            </a:r>
            <a:r>
              <a:rPr sz="1600" spc="60" smtClean="0">
                <a:cs typeface="+mn-ea"/>
                <a:sym typeface="+mn-lt"/>
              </a:rPr>
              <a:t>境造</a:t>
            </a:r>
            <a:r>
              <a:rPr sz="1600" spc="50" smtClean="0">
                <a:cs typeface="+mn-ea"/>
                <a:sym typeface="+mn-lt"/>
              </a:rPr>
              <a:t>成</a:t>
            </a:r>
            <a:r>
              <a:rPr sz="1600" spc="60" smtClean="0">
                <a:cs typeface="+mn-ea"/>
                <a:sym typeface="+mn-lt"/>
              </a:rPr>
              <a:t>破</a:t>
            </a:r>
            <a:r>
              <a:rPr sz="1600" spc="50" smtClean="0">
                <a:cs typeface="+mn-ea"/>
                <a:sym typeface="+mn-lt"/>
              </a:rPr>
              <a:t>坏</a:t>
            </a:r>
            <a:r>
              <a:rPr lang="zh-CN" altLang="en-US" sz="1600" spc="50" smtClean="0">
                <a:cs typeface="+mn-ea"/>
                <a:sym typeface="+mn-lt"/>
              </a:rPr>
              <a:t>和</a:t>
            </a:r>
            <a:r>
              <a:rPr sz="1600" spc="-5" smtClean="0">
                <a:cs typeface="+mn-ea"/>
                <a:sym typeface="+mn-lt"/>
              </a:rPr>
              <a:t>损 </a:t>
            </a:r>
            <a:r>
              <a:rPr sz="1600" spc="50" dirty="0">
                <a:cs typeface="+mn-ea"/>
                <a:sym typeface="+mn-lt"/>
              </a:rPr>
              <a:t>失的地质</a:t>
            </a:r>
            <a:r>
              <a:rPr sz="1600" spc="60" dirty="0">
                <a:cs typeface="+mn-ea"/>
                <a:sym typeface="+mn-lt"/>
              </a:rPr>
              <a:t>作</a:t>
            </a:r>
            <a:r>
              <a:rPr sz="1600" spc="55" dirty="0">
                <a:cs typeface="+mn-ea"/>
                <a:sym typeface="+mn-lt"/>
              </a:rPr>
              <a:t>用</a:t>
            </a:r>
            <a:r>
              <a:rPr sz="1600" spc="60" dirty="0">
                <a:cs typeface="+mn-ea"/>
                <a:sym typeface="+mn-lt"/>
              </a:rPr>
              <a:t>。</a:t>
            </a:r>
            <a:r>
              <a:rPr sz="1600" spc="50" dirty="0">
                <a:cs typeface="+mn-ea"/>
                <a:sym typeface="+mn-lt"/>
              </a:rPr>
              <a:t>其主要类</a:t>
            </a:r>
            <a:r>
              <a:rPr sz="1600" spc="60" dirty="0">
                <a:cs typeface="+mn-ea"/>
                <a:sym typeface="+mn-lt"/>
              </a:rPr>
              <a:t>型</a:t>
            </a:r>
            <a:r>
              <a:rPr sz="1600" spc="50" dirty="0">
                <a:cs typeface="+mn-ea"/>
                <a:sym typeface="+mn-lt"/>
              </a:rPr>
              <a:t>有</a:t>
            </a:r>
            <a:r>
              <a:rPr sz="1600" spc="60" dirty="0">
                <a:cs typeface="+mn-ea"/>
                <a:sym typeface="+mn-lt"/>
              </a:rPr>
              <a:t>滑坡</a:t>
            </a:r>
            <a:r>
              <a:rPr sz="1600" spc="50" dirty="0">
                <a:cs typeface="+mn-ea"/>
                <a:sym typeface="+mn-lt"/>
              </a:rPr>
              <a:t>、泥石</a:t>
            </a:r>
            <a:r>
              <a:rPr sz="1600" spc="60" dirty="0">
                <a:cs typeface="+mn-ea"/>
                <a:sym typeface="+mn-lt"/>
              </a:rPr>
              <a:t>流</a:t>
            </a:r>
            <a:r>
              <a:rPr sz="1600" spc="-5">
                <a:cs typeface="+mn-ea"/>
                <a:sym typeface="+mn-lt"/>
              </a:rPr>
              <a:t>、 </a:t>
            </a:r>
            <a:r>
              <a:rPr sz="1600" spc="50" smtClean="0">
                <a:cs typeface="+mn-ea"/>
                <a:sym typeface="+mn-lt"/>
              </a:rPr>
              <a:t>地</a:t>
            </a:r>
            <a:r>
              <a:rPr sz="1600" spc="55" smtClean="0">
                <a:cs typeface="+mn-ea"/>
                <a:sym typeface="+mn-lt"/>
              </a:rPr>
              <a:t>面</a:t>
            </a:r>
            <a:r>
              <a:rPr sz="1600" spc="50" smtClean="0">
                <a:cs typeface="+mn-ea"/>
                <a:sym typeface="+mn-lt"/>
              </a:rPr>
              <a:t>塌</a:t>
            </a:r>
            <a:r>
              <a:rPr sz="1600" spc="55" smtClean="0">
                <a:cs typeface="+mn-ea"/>
                <a:sym typeface="+mn-lt"/>
              </a:rPr>
              <a:t>陷</a:t>
            </a:r>
            <a:r>
              <a:rPr lang="zh-CN" altLang="en-US" sz="1600" spc="50" smtClean="0">
                <a:cs typeface="+mn-ea"/>
                <a:sym typeface="+mn-lt"/>
              </a:rPr>
              <a:t>和</a:t>
            </a:r>
            <a:r>
              <a:rPr sz="1600" spc="55" smtClean="0">
                <a:cs typeface="+mn-ea"/>
                <a:sym typeface="+mn-lt"/>
              </a:rPr>
              <a:t>沉降等</a:t>
            </a:r>
            <a:r>
              <a:rPr sz="1600" spc="60" dirty="0">
                <a:cs typeface="+mn-ea"/>
                <a:sym typeface="+mn-lt"/>
              </a:rPr>
              <a:t>。</a:t>
            </a:r>
            <a:r>
              <a:rPr sz="1600" spc="50" dirty="0">
                <a:cs typeface="+mn-ea"/>
                <a:sym typeface="+mn-lt"/>
              </a:rPr>
              <a:t>一</a:t>
            </a:r>
            <a:r>
              <a:rPr sz="1600" spc="55" dirty="0">
                <a:cs typeface="+mn-ea"/>
                <a:sym typeface="+mn-lt"/>
              </a:rPr>
              <a:t>般</a:t>
            </a:r>
            <a:r>
              <a:rPr sz="1600" spc="50" dirty="0">
                <a:cs typeface="+mn-ea"/>
                <a:sym typeface="+mn-lt"/>
              </a:rPr>
              <a:t>而</a:t>
            </a:r>
            <a:r>
              <a:rPr sz="1600" spc="60" dirty="0">
                <a:cs typeface="+mn-ea"/>
                <a:sym typeface="+mn-lt"/>
              </a:rPr>
              <a:t>言</a:t>
            </a:r>
            <a:r>
              <a:rPr sz="1600" spc="55" dirty="0">
                <a:cs typeface="+mn-ea"/>
                <a:sym typeface="+mn-lt"/>
              </a:rPr>
              <a:t>，</a:t>
            </a:r>
            <a:r>
              <a:rPr sz="1600" spc="50">
                <a:cs typeface="+mn-ea"/>
                <a:sym typeface="+mn-lt"/>
              </a:rPr>
              <a:t>地</a:t>
            </a:r>
            <a:r>
              <a:rPr sz="1600" spc="55">
                <a:cs typeface="+mn-ea"/>
                <a:sym typeface="+mn-lt"/>
              </a:rPr>
              <a:t>质</a:t>
            </a:r>
            <a:r>
              <a:rPr sz="1600" spc="50">
                <a:cs typeface="+mn-ea"/>
                <a:sym typeface="+mn-lt"/>
              </a:rPr>
              <a:t>灾害</a:t>
            </a:r>
            <a:r>
              <a:rPr sz="1600" spc="-5">
                <a:cs typeface="+mn-ea"/>
                <a:sym typeface="+mn-lt"/>
              </a:rPr>
              <a:t>最 </a:t>
            </a:r>
            <a:r>
              <a:rPr sz="1600" spc="-5" smtClean="0">
                <a:cs typeface="+mn-ea"/>
                <a:sym typeface="+mn-lt"/>
              </a:rPr>
              <a:t>主要的形</a:t>
            </a:r>
            <a:r>
              <a:rPr lang="zh-CN" altLang="en-US" sz="1600" spc="-5" smtClean="0">
                <a:cs typeface="+mn-ea"/>
                <a:sym typeface="+mn-lt"/>
              </a:rPr>
              <a:t>式</a:t>
            </a:r>
            <a:r>
              <a:rPr sz="1600" spc="-5" smtClean="0">
                <a:cs typeface="+mn-ea"/>
                <a:sym typeface="+mn-lt"/>
              </a:rPr>
              <a:t>包括泥石流</a:t>
            </a:r>
            <a:r>
              <a:rPr lang="zh-CN" altLang="en-US" sz="1600" spc="-5" smtClean="0">
                <a:cs typeface="+mn-ea"/>
                <a:sym typeface="+mn-lt"/>
              </a:rPr>
              <a:t>和</a:t>
            </a:r>
            <a:r>
              <a:rPr sz="1600" spc="-5" smtClean="0">
                <a:cs typeface="+mn-ea"/>
                <a:sym typeface="+mn-lt"/>
              </a:rPr>
              <a:t>山体滑坡</a:t>
            </a:r>
            <a:r>
              <a:rPr sz="1600" spc="-5" dirty="0">
                <a:cs typeface="+mn-ea"/>
                <a:sym typeface="+mn-lt"/>
              </a:rPr>
              <a:t>。</a:t>
            </a:r>
            <a:endParaRPr sz="16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地质灾害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2854" y="1369780"/>
            <a:ext cx="4041140" cy="3773804"/>
          </a:xfrm>
          <a:custGeom>
            <a:avLst/>
            <a:gdLst/>
            <a:ahLst/>
            <a:cxnLst/>
            <a:rect l="l" t="t" r="r" b="b"/>
            <a:pathLst>
              <a:path w="4041140" h="3773804">
                <a:moveTo>
                  <a:pt x="4041145" y="0"/>
                </a:moveTo>
                <a:lnTo>
                  <a:pt x="4010216" y="107970"/>
                </a:lnTo>
                <a:lnTo>
                  <a:pt x="3897453" y="347197"/>
                </a:lnTo>
                <a:lnTo>
                  <a:pt x="3746702" y="581147"/>
                </a:lnTo>
                <a:lnTo>
                  <a:pt x="3562629" y="810072"/>
                </a:lnTo>
                <a:lnTo>
                  <a:pt x="3349898" y="1034222"/>
                </a:lnTo>
                <a:lnTo>
                  <a:pt x="3113174" y="1253846"/>
                </a:lnTo>
                <a:lnTo>
                  <a:pt x="2857121" y="1469195"/>
                </a:lnTo>
                <a:lnTo>
                  <a:pt x="2586405" y="1680518"/>
                </a:lnTo>
                <a:lnTo>
                  <a:pt x="2305690" y="1888066"/>
                </a:lnTo>
                <a:lnTo>
                  <a:pt x="2019641" y="2092088"/>
                </a:lnTo>
                <a:lnTo>
                  <a:pt x="1450201" y="2490556"/>
                </a:lnTo>
                <a:lnTo>
                  <a:pt x="1176138" y="2685501"/>
                </a:lnTo>
                <a:lnTo>
                  <a:pt x="915401" y="2877922"/>
                </a:lnTo>
                <a:lnTo>
                  <a:pt x="672654" y="3068066"/>
                </a:lnTo>
                <a:lnTo>
                  <a:pt x="452561" y="3256185"/>
                </a:lnTo>
                <a:lnTo>
                  <a:pt x="259788" y="3442529"/>
                </a:lnTo>
                <a:lnTo>
                  <a:pt x="98999" y="3627347"/>
                </a:lnTo>
                <a:lnTo>
                  <a:pt x="0" y="3773719"/>
                </a:lnTo>
                <a:lnTo>
                  <a:pt x="17864" y="3773719"/>
                </a:lnTo>
                <a:lnTo>
                  <a:pt x="56711" y="3740142"/>
                </a:lnTo>
                <a:lnTo>
                  <a:pt x="158320" y="3663922"/>
                </a:lnTo>
                <a:lnTo>
                  <a:pt x="278597" y="3583163"/>
                </a:lnTo>
                <a:lnTo>
                  <a:pt x="416452" y="3498800"/>
                </a:lnTo>
                <a:lnTo>
                  <a:pt x="570795" y="3411765"/>
                </a:lnTo>
                <a:lnTo>
                  <a:pt x="740534" y="3322993"/>
                </a:lnTo>
                <a:lnTo>
                  <a:pt x="924581" y="3233417"/>
                </a:lnTo>
                <a:lnTo>
                  <a:pt x="1121844" y="3143973"/>
                </a:lnTo>
                <a:lnTo>
                  <a:pt x="1331234" y="3055593"/>
                </a:lnTo>
                <a:lnTo>
                  <a:pt x="1551659" y="2969212"/>
                </a:lnTo>
                <a:lnTo>
                  <a:pt x="1782031" y="2885763"/>
                </a:lnTo>
                <a:lnTo>
                  <a:pt x="2021259" y="2806181"/>
                </a:lnTo>
                <a:lnTo>
                  <a:pt x="2268252" y="2731400"/>
                </a:lnTo>
                <a:lnTo>
                  <a:pt x="2521921" y="2662352"/>
                </a:lnTo>
                <a:lnTo>
                  <a:pt x="2781174" y="2599973"/>
                </a:lnTo>
                <a:lnTo>
                  <a:pt x="3044923" y="2545196"/>
                </a:lnTo>
                <a:lnTo>
                  <a:pt x="3312076" y="2498955"/>
                </a:lnTo>
                <a:lnTo>
                  <a:pt x="3581543" y="2462184"/>
                </a:lnTo>
                <a:lnTo>
                  <a:pt x="3852235" y="2435817"/>
                </a:lnTo>
                <a:lnTo>
                  <a:pt x="4041145" y="2425334"/>
                </a:lnTo>
                <a:lnTo>
                  <a:pt x="4041145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85132" y="1600200"/>
            <a:ext cx="4116323" cy="31638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8217" y="1615821"/>
            <a:ext cx="4010660" cy="3056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48075" y="1887473"/>
            <a:ext cx="1711325" cy="172085"/>
          </a:xfrm>
          <a:custGeom>
            <a:avLst/>
            <a:gdLst/>
            <a:ahLst/>
            <a:cxnLst/>
            <a:rect l="l" t="t" r="r" b="b"/>
            <a:pathLst>
              <a:path w="1711325" h="172085">
                <a:moveTo>
                  <a:pt x="1711198" y="0"/>
                </a:moveTo>
                <a:lnTo>
                  <a:pt x="60960" y="0"/>
                </a:lnTo>
                <a:lnTo>
                  <a:pt x="0" y="172084"/>
                </a:lnTo>
                <a:lnTo>
                  <a:pt x="1650238" y="172084"/>
                </a:lnTo>
                <a:lnTo>
                  <a:pt x="1711198" y="0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00" y="1073906"/>
            <a:ext cx="705485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 algn="just">
              <a:lnSpc>
                <a:spcPct val="120000"/>
              </a:lnSpc>
            </a:pPr>
            <a:r>
              <a:rPr sz="1200">
                <a:cs typeface="+mn-ea"/>
                <a:sym typeface="+mn-lt"/>
              </a:rPr>
              <a:t>泥石流往</a:t>
            </a:r>
            <a:r>
              <a:rPr sz="1200" spc="10">
                <a:cs typeface="+mn-ea"/>
                <a:sym typeface="+mn-lt"/>
              </a:rPr>
              <a:t>往</a:t>
            </a:r>
            <a:r>
              <a:rPr sz="1200">
                <a:cs typeface="+mn-ea"/>
                <a:sym typeface="+mn-lt"/>
              </a:rPr>
              <a:t>是突</a:t>
            </a:r>
            <a:r>
              <a:rPr sz="1200" spc="10">
                <a:cs typeface="+mn-ea"/>
                <a:sym typeface="+mn-lt"/>
              </a:rPr>
              <a:t>然</a:t>
            </a:r>
            <a:r>
              <a:rPr sz="1200">
                <a:cs typeface="+mn-ea"/>
                <a:sym typeface="+mn-lt"/>
              </a:rPr>
              <a:t>性</a:t>
            </a:r>
            <a:r>
              <a:rPr sz="1200" spc="15">
                <a:cs typeface="+mn-ea"/>
                <a:sym typeface="+mn-lt"/>
              </a:rPr>
              <a:t>的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发</a:t>
            </a:r>
            <a:r>
              <a:rPr sz="1200" smtClean="0">
                <a:cs typeface="+mn-ea"/>
                <a:sym typeface="+mn-lt"/>
              </a:rPr>
              <a:t>生时</a:t>
            </a:r>
            <a:r>
              <a:rPr sz="1200" spc="10" smtClean="0">
                <a:cs typeface="+mn-ea"/>
                <a:sym typeface="+mn-lt"/>
              </a:rPr>
              <a:t>让</a:t>
            </a:r>
            <a:r>
              <a:rPr sz="1200" smtClean="0">
                <a:cs typeface="+mn-ea"/>
                <a:sym typeface="+mn-lt"/>
              </a:rPr>
              <a:t>人措</a:t>
            </a:r>
            <a:r>
              <a:rPr sz="1200" spc="10" smtClean="0">
                <a:cs typeface="+mn-ea"/>
                <a:sym typeface="+mn-lt"/>
              </a:rPr>
              <a:t>手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pc="15" smtClean="0">
                <a:cs typeface="+mn-ea"/>
                <a:sym typeface="+mn-lt"/>
              </a:rPr>
              <a:t>及</a:t>
            </a:r>
            <a:r>
              <a:rPr sz="1200" dirty="0">
                <a:cs typeface="+mn-ea"/>
                <a:sym typeface="+mn-lt"/>
              </a:rPr>
              <a:t>，容易出</a:t>
            </a:r>
            <a:r>
              <a:rPr sz="1200" spc="10" dirty="0">
                <a:cs typeface="+mn-ea"/>
                <a:sym typeface="+mn-lt"/>
              </a:rPr>
              <a:t>现</a:t>
            </a:r>
            <a:r>
              <a:rPr sz="1200" dirty="0">
                <a:cs typeface="+mn-ea"/>
                <a:sym typeface="+mn-lt"/>
              </a:rPr>
              <a:t>混乱</a:t>
            </a:r>
            <a:r>
              <a:rPr sz="1200" spc="10" dirty="0">
                <a:cs typeface="+mn-ea"/>
                <a:sym typeface="+mn-lt"/>
              </a:rPr>
              <a:t>的</a:t>
            </a:r>
            <a:r>
              <a:rPr sz="1200" dirty="0">
                <a:cs typeface="+mn-ea"/>
                <a:sym typeface="+mn-lt"/>
              </a:rPr>
              <a:t>局</a:t>
            </a:r>
            <a:r>
              <a:rPr sz="1200" spc="10" dirty="0">
                <a:cs typeface="+mn-ea"/>
                <a:sym typeface="+mn-lt"/>
              </a:rPr>
              <a:t>面</a:t>
            </a:r>
            <a:r>
              <a:rPr sz="1200" dirty="0">
                <a:cs typeface="+mn-ea"/>
                <a:sym typeface="+mn-lt"/>
              </a:rPr>
              <a:t>，盲目地</a:t>
            </a:r>
            <a:r>
              <a:rPr sz="1200" spc="10" dirty="0">
                <a:cs typeface="+mn-ea"/>
                <a:sym typeface="+mn-lt"/>
              </a:rPr>
              <a:t>逃</a:t>
            </a:r>
            <a:r>
              <a:rPr sz="1200" dirty="0">
                <a:cs typeface="+mn-ea"/>
                <a:sym typeface="+mn-lt"/>
              </a:rPr>
              <a:t>生可</a:t>
            </a:r>
            <a:r>
              <a:rPr sz="1200" spc="10" dirty="0">
                <a:cs typeface="+mn-ea"/>
                <a:sym typeface="+mn-lt"/>
              </a:rPr>
              <a:t>能</a:t>
            </a:r>
            <a:r>
              <a:rPr sz="1200" dirty="0">
                <a:cs typeface="+mn-ea"/>
                <a:sym typeface="+mn-lt"/>
              </a:rPr>
              <a:t>导</a:t>
            </a:r>
            <a:r>
              <a:rPr sz="1200" spc="10" dirty="0">
                <a:cs typeface="+mn-ea"/>
                <a:sym typeface="+mn-lt"/>
              </a:rPr>
              <a:t>致</a:t>
            </a:r>
            <a:r>
              <a:rPr sz="1200" dirty="0">
                <a:cs typeface="+mn-ea"/>
                <a:sym typeface="+mn-lt"/>
              </a:rPr>
              <a:t>更大的伤 亡。当遭</a:t>
            </a:r>
            <a:r>
              <a:rPr sz="1200" spc="10" dirty="0">
                <a:cs typeface="+mn-ea"/>
                <a:sym typeface="+mn-lt"/>
              </a:rPr>
              <a:t>遇</a:t>
            </a:r>
            <a:r>
              <a:rPr sz="1200" dirty="0">
                <a:cs typeface="+mn-ea"/>
                <a:sym typeface="+mn-lt"/>
              </a:rPr>
              <a:t>泥石</a:t>
            </a:r>
            <a:r>
              <a:rPr sz="1200" spc="10" dirty="0">
                <a:cs typeface="+mn-ea"/>
                <a:sym typeface="+mn-lt"/>
              </a:rPr>
              <a:t>流</a:t>
            </a:r>
            <a:r>
              <a:rPr sz="1200" dirty="0">
                <a:cs typeface="+mn-ea"/>
                <a:sym typeface="+mn-lt"/>
              </a:rPr>
              <a:t>时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要保持冷</a:t>
            </a:r>
            <a:r>
              <a:rPr sz="1200" spc="10" dirty="0">
                <a:cs typeface="+mn-ea"/>
                <a:sym typeface="+mn-lt"/>
              </a:rPr>
              <a:t>静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应</a:t>
            </a:r>
            <a:r>
              <a:rPr sz="1200" spc="10" smtClean="0">
                <a:cs typeface="+mn-ea"/>
                <a:sym typeface="+mn-lt"/>
              </a:rPr>
              <a:t>立</a:t>
            </a:r>
            <a:r>
              <a:rPr sz="1200" smtClean="0">
                <a:cs typeface="+mn-ea"/>
                <a:sym typeface="+mn-lt"/>
              </a:rPr>
              <a:t>即</a:t>
            </a:r>
            <a:r>
              <a:rPr sz="1200" spc="10" smtClean="0">
                <a:cs typeface="+mn-ea"/>
                <a:sym typeface="+mn-lt"/>
              </a:rPr>
              <a:t>观</a:t>
            </a:r>
            <a:r>
              <a:rPr sz="1200" smtClean="0">
                <a:cs typeface="+mn-ea"/>
                <a:sym typeface="+mn-lt"/>
              </a:rPr>
              <a:t>察好地形</a:t>
            </a:r>
            <a:r>
              <a:rPr lang="zh-CN" altLang="en-US" sz="1200" spc="1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泥石</a:t>
            </a:r>
            <a:r>
              <a:rPr sz="1200" spc="10" smtClean="0">
                <a:cs typeface="+mn-ea"/>
                <a:sym typeface="+mn-lt"/>
              </a:rPr>
              <a:t>流</a:t>
            </a:r>
            <a:r>
              <a:rPr sz="1200" smtClean="0">
                <a:cs typeface="+mn-ea"/>
                <a:sym typeface="+mn-lt"/>
              </a:rPr>
              <a:t>走</a:t>
            </a:r>
            <a:r>
              <a:rPr sz="1200" spc="15" smtClean="0">
                <a:cs typeface="+mn-ea"/>
                <a:sym typeface="+mn-lt"/>
              </a:rPr>
              <a:t>向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选</a:t>
            </a:r>
            <a:r>
              <a:rPr sz="1200" smtClean="0">
                <a:cs typeface="+mn-ea"/>
                <a:sym typeface="+mn-lt"/>
              </a:rPr>
              <a:t>择</a:t>
            </a:r>
            <a:r>
              <a:rPr lang="zh-CN" altLang="en-US" sz="1200" smtClean="0">
                <a:cs typeface="+mn-ea"/>
                <a:sym typeface="+mn-lt"/>
              </a:rPr>
              <a:t>与</a:t>
            </a:r>
            <a:r>
              <a:rPr sz="1200" smtClean="0">
                <a:cs typeface="+mn-ea"/>
                <a:sym typeface="+mn-lt"/>
              </a:rPr>
              <a:t>泥</a:t>
            </a:r>
            <a:r>
              <a:rPr sz="1200" spc="10" smtClean="0">
                <a:cs typeface="+mn-ea"/>
                <a:sym typeface="+mn-lt"/>
              </a:rPr>
              <a:t>石</a:t>
            </a:r>
            <a:r>
              <a:rPr sz="1200" smtClean="0">
                <a:cs typeface="+mn-ea"/>
                <a:sym typeface="+mn-lt"/>
              </a:rPr>
              <a:t>流垂直</a:t>
            </a:r>
            <a:r>
              <a:rPr sz="1200" spc="10" smtClean="0">
                <a:cs typeface="+mn-ea"/>
                <a:sym typeface="+mn-lt"/>
              </a:rPr>
              <a:t>的</a:t>
            </a:r>
            <a:r>
              <a:rPr sz="1200" smtClean="0">
                <a:cs typeface="+mn-ea"/>
                <a:sym typeface="+mn-lt"/>
              </a:rPr>
              <a:t>方向沿两侧山 </a:t>
            </a:r>
            <a:r>
              <a:rPr sz="1200" dirty="0">
                <a:cs typeface="+mn-ea"/>
                <a:sym typeface="+mn-lt"/>
              </a:rPr>
              <a:t>坡上跑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跑得</a:t>
            </a:r>
            <a:r>
              <a:rPr lang="zh-CN" altLang="en-US" sz="1200" smtClean="0">
                <a:cs typeface="+mn-ea"/>
                <a:sym typeface="+mn-lt"/>
              </a:rPr>
              <a:t>越</a:t>
            </a:r>
            <a:r>
              <a:rPr sz="1200" smtClean="0">
                <a:cs typeface="+mn-ea"/>
                <a:sym typeface="+mn-lt"/>
              </a:rPr>
              <a:t>快</a:t>
            </a:r>
            <a:r>
              <a:rPr lang="zh-CN" altLang="en-US" sz="1200" smtClean="0">
                <a:cs typeface="+mn-ea"/>
                <a:sym typeface="+mn-lt"/>
              </a:rPr>
              <a:t>越</a:t>
            </a:r>
            <a:r>
              <a:rPr sz="1200" smtClean="0">
                <a:cs typeface="+mn-ea"/>
                <a:sym typeface="+mn-lt"/>
              </a:rPr>
              <a:t>高</a:t>
            </a:r>
            <a:r>
              <a:rPr lang="zh-CN" altLang="en-US" sz="1200" smtClean="0">
                <a:cs typeface="+mn-ea"/>
                <a:sym typeface="+mn-lt"/>
              </a:rPr>
              <a:t>越</a:t>
            </a:r>
            <a:r>
              <a:rPr sz="1200" smtClean="0">
                <a:cs typeface="+mn-ea"/>
                <a:sym typeface="+mn-lt"/>
              </a:rPr>
              <a:t>安全，</a:t>
            </a:r>
            <a:r>
              <a:rPr lang="zh-CN" altLang="en-US" sz="1200" smtClean="0">
                <a:cs typeface="+mn-ea"/>
                <a:sym typeface="+mn-lt"/>
              </a:rPr>
              <a:t>并</a:t>
            </a:r>
            <a:r>
              <a:rPr sz="1200" smtClean="0">
                <a:cs typeface="+mn-ea"/>
                <a:sym typeface="+mn-lt"/>
              </a:rPr>
              <a:t>要抛弃一些影响奔跑速度的物品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切记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可顺着泥石流的方向往下</a:t>
            </a:r>
            <a:r>
              <a:rPr sz="1200" spc="5" smtClean="0">
                <a:cs typeface="+mn-ea"/>
                <a:sym typeface="+mn-lt"/>
              </a:rPr>
              <a:t>跑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泥石流灾害的自救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1575" y="3627933"/>
            <a:ext cx="6693027" cy="766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2227" y="2397811"/>
            <a:ext cx="6008878" cy="7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125" y="1946782"/>
            <a:ext cx="1056373" cy="10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125" y="1946782"/>
            <a:ext cx="1056640" cy="1056005"/>
          </a:xfrm>
          <a:custGeom>
            <a:avLst/>
            <a:gdLst/>
            <a:ahLst/>
            <a:cxnLst/>
            <a:rect l="l" t="t" r="r" b="b"/>
            <a:pathLst>
              <a:path w="1056640" h="1056005">
                <a:moveTo>
                  <a:pt x="0" y="527685"/>
                </a:moveTo>
                <a:lnTo>
                  <a:pt x="1750" y="484402"/>
                </a:lnTo>
                <a:lnTo>
                  <a:pt x="6913" y="442083"/>
                </a:lnTo>
                <a:lnTo>
                  <a:pt x="15351" y="400865"/>
                </a:lnTo>
                <a:lnTo>
                  <a:pt x="26928" y="360883"/>
                </a:lnTo>
                <a:lnTo>
                  <a:pt x="41509" y="322272"/>
                </a:lnTo>
                <a:lnTo>
                  <a:pt x="58957" y="285168"/>
                </a:lnTo>
                <a:lnTo>
                  <a:pt x="79138" y="249708"/>
                </a:lnTo>
                <a:lnTo>
                  <a:pt x="101914" y="216026"/>
                </a:lnTo>
                <a:lnTo>
                  <a:pt x="127150" y="184259"/>
                </a:lnTo>
                <a:lnTo>
                  <a:pt x="154709" y="154543"/>
                </a:lnTo>
                <a:lnTo>
                  <a:pt x="184457" y="127012"/>
                </a:lnTo>
                <a:lnTo>
                  <a:pt x="216257" y="101803"/>
                </a:lnTo>
                <a:lnTo>
                  <a:pt x="249973" y="79051"/>
                </a:lnTo>
                <a:lnTo>
                  <a:pt x="285469" y="58893"/>
                </a:lnTo>
                <a:lnTo>
                  <a:pt x="322609" y="41463"/>
                </a:lnTo>
                <a:lnTo>
                  <a:pt x="361258" y="26898"/>
                </a:lnTo>
                <a:lnTo>
                  <a:pt x="401279" y="15334"/>
                </a:lnTo>
                <a:lnTo>
                  <a:pt x="442537" y="6905"/>
                </a:lnTo>
                <a:lnTo>
                  <a:pt x="484895" y="1749"/>
                </a:lnTo>
                <a:lnTo>
                  <a:pt x="528218" y="0"/>
                </a:lnTo>
                <a:lnTo>
                  <a:pt x="571533" y="1749"/>
                </a:lnTo>
                <a:lnTo>
                  <a:pt x="613885" y="6905"/>
                </a:lnTo>
                <a:lnTo>
                  <a:pt x="655136" y="15334"/>
                </a:lnTo>
                <a:lnTo>
                  <a:pt x="695151" y="26898"/>
                </a:lnTo>
                <a:lnTo>
                  <a:pt x="733795" y="41463"/>
                </a:lnTo>
                <a:lnTo>
                  <a:pt x="770931" y="58893"/>
                </a:lnTo>
                <a:lnTo>
                  <a:pt x="806422" y="79051"/>
                </a:lnTo>
                <a:lnTo>
                  <a:pt x="840135" y="101803"/>
                </a:lnTo>
                <a:lnTo>
                  <a:pt x="871931" y="127012"/>
                </a:lnTo>
                <a:lnTo>
                  <a:pt x="901676" y="154543"/>
                </a:lnTo>
                <a:lnTo>
                  <a:pt x="929233" y="184259"/>
                </a:lnTo>
                <a:lnTo>
                  <a:pt x="954466" y="216027"/>
                </a:lnTo>
                <a:lnTo>
                  <a:pt x="977240" y="249708"/>
                </a:lnTo>
                <a:lnTo>
                  <a:pt x="997419" y="285168"/>
                </a:lnTo>
                <a:lnTo>
                  <a:pt x="1014866" y="322272"/>
                </a:lnTo>
                <a:lnTo>
                  <a:pt x="1029446" y="360883"/>
                </a:lnTo>
                <a:lnTo>
                  <a:pt x="1041023" y="400865"/>
                </a:lnTo>
                <a:lnTo>
                  <a:pt x="1049460" y="442083"/>
                </a:lnTo>
                <a:lnTo>
                  <a:pt x="1054622" y="484402"/>
                </a:lnTo>
                <a:lnTo>
                  <a:pt x="1056373" y="527685"/>
                </a:lnTo>
                <a:lnTo>
                  <a:pt x="1054622" y="570968"/>
                </a:lnTo>
                <a:lnTo>
                  <a:pt x="1049460" y="613289"/>
                </a:lnTo>
                <a:lnTo>
                  <a:pt x="1041023" y="654512"/>
                </a:lnTo>
                <a:lnTo>
                  <a:pt x="1029446" y="694500"/>
                </a:lnTo>
                <a:lnTo>
                  <a:pt x="1014866" y="733117"/>
                </a:lnTo>
                <a:lnTo>
                  <a:pt x="997419" y="770228"/>
                </a:lnTo>
                <a:lnTo>
                  <a:pt x="977240" y="805697"/>
                </a:lnTo>
                <a:lnTo>
                  <a:pt x="954466" y="839387"/>
                </a:lnTo>
                <a:lnTo>
                  <a:pt x="929233" y="871164"/>
                </a:lnTo>
                <a:lnTo>
                  <a:pt x="901676" y="900890"/>
                </a:lnTo>
                <a:lnTo>
                  <a:pt x="871931" y="928430"/>
                </a:lnTo>
                <a:lnTo>
                  <a:pt x="840135" y="953649"/>
                </a:lnTo>
                <a:lnTo>
                  <a:pt x="806422" y="976409"/>
                </a:lnTo>
                <a:lnTo>
                  <a:pt x="770931" y="996576"/>
                </a:lnTo>
                <a:lnTo>
                  <a:pt x="733795" y="1014013"/>
                </a:lnTo>
                <a:lnTo>
                  <a:pt x="695151" y="1028585"/>
                </a:lnTo>
                <a:lnTo>
                  <a:pt x="655136" y="1040155"/>
                </a:lnTo>
                <a:lnTo>
                  <a:pt x="613885" y="1048587"/>
                </a:lnTo>
                <a:lnTo>
                  <a:pt x="571533" y="1053747"/>
                </a:lnTo>
                <a:lnTo>
                  <a:pt x="528218" y="1055497"/>
                </a:lnTo>
                <a:lnTo>
                  <a:pt x="484895" y="1053747"/>
                </a:lnTo>
                <a:lnTo>
                  <a:pt x="442537" y="1048587"/>
                </a:lnTo>
                <a:lnTo>
                  <a:pt x="401279" y="1040155"/>
                </a:lnTo>
                <a:lnTo>
                  <a:pt x="361258" y="1028585"/>
                </a:lnTo>
                <a:lnTo>
                  <a:pt x="322609" y="1014013"/>
                </a:lnTo>
                <a:lnTo>
                  <a:pt x="285469" y="996576"/>
                </a:lnTo>
                <a:lnTo>
                  <a:pt x="249973" y="976409"/>
                </a:lnTo>
                <a:lnTo>
                  <a:pt x="216257" y="953649"/>
                </a:lnTo>
                <a:lnTo>
                  <a:pt x="184457" y="928430"/>
                </a:lnTo>
                <a:lnTo>
                  <a:pt x="154709" y="900890"/>
                </a:lnTo>
                <a:lnTo>
                  <a:pt x="127150" y="871164"/>
                </a:lnTo>
                <a:lnTo>
                  <a:pt x="101914" y="839387"/>
                </a:lnTo>
                <a:lnTo>
                  <a:pt x="79138" y="805697"/>
                </a:lnTo>
                <a:lnTo>
                  <a:pt x="58957" y="770228"/>
                </a:lnTo>
                <a:lnTo>
                  <a:pt x="41509" y="733117"/>
                </a:lnTo>
                <a:lnTo>
                  <a:pt x="26928" y="694500"/>
                </a:lnTo>
                <a:lnTo>
                  <a:pt x="15351" y="654512"/>
                </a:lnTo>
                <a:lnTo>
                  <a:pt x="6913" y="613289"/>
                </a:lnTo>
                <a:lnTo>
                  <a:pt x="1750" y="570968"/>
                </a:lnTo>
                <a:lnTo>
                  <a:pt x="0" y="527685"/>
                </a:lnTo>
                <a:close/>
              </a:path>
            </a:pathLst>
          </a:custGeom>
          <a:ln w="28575">
            <a:solidFill>
              <a:srgbClr val="B5B5B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79359" y="3137661"/>
            <a:ext cx="1134872" cy="1133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9359" y="3137661"/>
            <a:ext cx="1135380" cy="1134110"/>
          </a:xfrm>
          <a:custGeom>
            <a:avLst/>
            <a:gdLst/>
            <a:ahLst/>
            <a:cxnLst/>
            <a:rect l="l" t="t" r="r" b="b"/>
            <a:pathLst>
              <a:path w="1135379" h="1134110">
                <a:moveTo>
                  <a:pt x="0" y="566928"/>
                </a:moveTo>
                <a:lnTo>
                  <a:pt x="1880" y="520420"/>
                </a:lnTo>
                <a:lnTo>
                  <a:pt x="7425" y="474950"/>
                </a:lnTo>
                <a:lnTo>
                  <a:pt x="16488" y="430663"/>
                </a:lnTo>
                <a:lnTo>
                  <a:pt x="28923" y="387705"/>
                </a:lnTo>
                <a:lnTo>
                  <a:pt x="44584" y="346221"/>
                </a:lnTo>
                <a:lnTo>
                  <a:pt x="63326" y="306358"/>
                </a:lnTo>
                <a:lnTo>
                  <a:pt x="85003" y="268260"/>
                </a:lnTo>
                <a:lnTo>
                  <a:pt x="109467" y="232074"/>
                </a:lnTo>
                <a:lnTo>
                  <a:pt x="136575" y="197946"/>
                </a:lnTo>
                <a:lnTo>
                  <a:pt x="166179" y="166020"/>
                </a:lnTo>
                <a:lnTo>
                  <a:pt x="198134" y="136444"/>
                </a:lnTo>
                <a:lnTo>
                  <a:pt x="232294" y="109362"/>
                </a:lnTo>
                <a:lnTo>
                  <a:pt x="268512" y="84920"/>
                </a:lnTo>
                <a:lnTo>
                  <a:pt x="306644" y="63265"/>
                </a:lnTo>
                <a:lnTo>
                  <a:pt x="346543" y="44541"/>
                </a:lnTo>
                <a:lnTo>
                  <a:pt x="388063" y="28895"/>
                </a:lnTo>
                <a:lnTo>
                  <a:pt x="431058" y="16472"/>
                </a:lnTo>
                <a:lnTo>
                  <a:pt x="475382" y="7418"/>
                </a:lnTo>
                <a:lnTo>
                  <a:pt x="520890" y="1878"/>
                </a:lnTo>
                <a:lnTo>
                  <a:pt x="567436" y="0"/>
                </a:lnTo>
                <a:lnTo>
                  <a:pt x="613964" y="1878"/>
                </a:lnTo>
                <a:lnTo>
                  <a:pt x="659458" y="7418"/>
                </a:lnTo>
                <a:lnTo>
                  <a:pt x="703772" y="16472"/>
                </a:lnTo>
                <a:lnTo>
                  <a:pt x="746760" y="28895"/>
                </a:lnTo>
                <a:lnTo>
                  <a:pt x="788275" y="44541"/>
                </a:lnTo>
                <a:lnTo>
                  <a:pt x="828171" y="63265"/>
                </a:lnTo>
                <a:lnTo>
                  <a:pt x="866302" y="84920"/>
                </a:lnTo>
                <a:lnTo>
                  <a:pt x="902522" y="109362"/>
                </a:lnTo>
                <a:lnTo>
                  <a:pt x="936685" y="136444"/>
                </a:lnTo>
                <a:lnTo>
                  <a:pt x="968644" y="166020"/>
                </a:lnTo>
                <a:lnTo>
                  <a:pt x="998254" y="197946"/>
                </a:lnTo>
                <a:lnTo>
                  <a:pt x="1025367" y="232074"/>
                </a:lnTo>
                <a:lnTo>
                  <a:pt x="1049838" y="268260"/>
                </a:lnTo>
                <a:lnTo>
                  <a:pt x="1071521" y="306358"/>
                </a:lnTo>
                <a:lnTo>
                  <a:pt x="1090269" y="346221"/>
                </a:lnTo>
                <a:lnTo>
                  <a:pt x="1105936" y="387705"/>
                </a:lnTo>
                <a:lnTo>
                  <a:pt x="1118376" y="430663"/>
                </a:lnTo>
                <a:lnTo>
                  <a:pt x="1127443" y="474950"/>
                </a:lnTo>
                <a:lnTo>
                  <a:pt x="1132990" y="520420"/>
                </a:lnTo>
                <a:lnTo>
                  <a:pt x="1134872" y="566928"/>
                </a:lnTo>
                <a:lnTo>
                  <a:pt x="1132990" y="613425"/>
                </a:lnTo>
                <a:lnTo>
                  <a:pt x="1127443" y="658887"/>
                </a:lnTo>
                <a:lnTo>
                  <a:pt x="1118376" y="703168"/>
                </a:lnTo>
                <a:lnTo>
                  <a:pt x="1105936" y="746122"/>
                </a:lnTo>
                <a:lnTo>
                  <a:pt x="1090269" y="787603"/>
                </a:lnTo>
                <a:lnTo>
                  <a:pt x="1071521" y="827466"/>
                </a:lnTo>
                <a:lnTo>
                  <a:pt x="1049838" y="865565"/>
                </a:lnTo>
                <a:lnTo>
                  <a:pt x="1025367" y="901752"/>
                </a:lnTo>
                <a:lnTo>
                  <a:pt x="998254" y="935884"/>
                </a:lnTo>
                <a:lnTo>
                  <a:pt x="968644" y="967813"/>
                </a:lnTo>
                <a:lnTo>
                  <a:pt x="936685" y="997393"/>
                </a:lnTo>
                <a:lnTo>
                  <a:pt x="902522" y="1024480"/>
                </a:lnTo>
                <a:lnTo>
                  <a:pt x="866302" y="1048926"/>
                </a:lnTo>
                <a:lnTo>
                  <a:pt x="828171" y="1070586"/>
                </a:lnTo>
                <a:lnTo>
                  <a:pt x="788275" y="1089314"/>
                </a:lnTo>
                <a:lnTo>
                  <a:pt x="746760" y="1104965"/>
                </a:lnTo>
                <a:lnTo>
                  <a:pt x="703772" y="1117391"/>
                </a:lnTo>
                <a:lnTo>
                  <a:pt x="659458" y="1126448"/>
                </a:lnTo>
                <a:lnTo>
                  <a:pt x="613964" y="1131989"/>
                </a:lnTo>
                <a:lnTo>
                  <a:pt x="567436" y="1133868"/>
                </a:lnTo>
                <a:lnTo>
                  <a:pt x="520890" y="1131989"/>
                </a:lnTo>
                <a:lnTo>
                  <a:pt x="475382" y="1126448"/>
                </a:lnTo>
                <a:lnTo>
                  <a:pt x="431058" y="1117391"/>
                </a:lnTo>
                <a:lnTo>
                  <a:pt x="388063" y="1104965"/>
                </a:lnTo>
                <a:lnTo>
                  <a:pt x="346543" y="1089314"/>
                </a:lnTo>
                <a:lnTo>
                  <a:pt x="306644" y="1070586"/>
                </a:lnTo>
                <a:lnTo>
                  <a:pt x="268512" y="1048926"/>
                </a:lnTo>
                <a:lnTo>
                  <a:pt x="232294" y="1024480"/>
                </a:lnTo>
                <a:lnTo>
                  <a:pt x="198134" y="997393"/>
                </a:lnTo>
                <a:lnTo>
                  <a:pt x="166179" y="967813"/>
                </a:lnTo>
                <a:lnTo>
                  <a:pt x="136575" y="935884"/>
                </a:lnTo>
                <a:lnTo>
                  <a:pt x="109467" y="901752"/>
                </a:lnTo>
                <a:lnTo>
                  <a:pt x="85003" y="865565"/>
                </a:lnTo>
                <a:lnTo>
                  <a:pt x="63326" y="827466"/>
                </a:lnTo>
                <a:lnTo>
                  <a:pt x="44584" y="787603"/>
                </a:lnTo>
                <a:lnTo>
                  <a:pt x="28923" y="746122"/>
                </a:lnTo>
                <a:lnTo>
                  <a:pt x="16488" y="703168"/>
                </a:lnTo>
                <a:lnTo>
                  <a:pt x="7425" y="658887"/>
                </a:lnTo>
                <a:lnTo>
                  <a:pt x="1880" y="613425"/>
                </a:lnTo>
                <a:lnTo>
                  <a:pt x="0" y="566928"/>
                </a:lnTo>
                <a:close/>
              </a:path>
            </a:pathLst>
          </a:custGeom>
          <a:ln w="28575">
            <a:solidFill>
              <a:srgbClr val="B5B5B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739" y="2149527"/>
            <a:ext cx="6804025" cy="281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>
              <a:lnSpc>
                <a:spcPct val="100000"/>
              </a:lnSpc>
            </a:pPr>
            <a:r>
              <a:rPr sz="1400" b="1" dirty="0">
                <a:cs typeface="+mn-ea"/>
                <a:sym typeface="+mn-lt"/>
              </a:rPr>
              <a:t>迅速撤离到安全的避难</a:t>
            </a:r>
            <a:r>
              <a:rPr sz="1400" b="1" spc="-15" dirty="0">
                <a:cs typeface="+mn-ea"/>
                <a:sym typeface="+mn-lt"/>
              </a:rPr>
              <a:t>场</a:t>
            </a:r>
            <a:r>
              <a:rPr sz="1400" b="1" dirty="0">
                <a:cs typeface="+mn-ea"/>
                <a:sym typeface="+mn-lt"/>
              </a:rPr>
              <a:t>地</a:t>
            </a:r>
            <a:endParaRPr sz="1400"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750">
              <a:cs typeface="+mn-ea"/>
              <a:sym typeface="+mn-lt"/>
            </a:endParaRPr>
          </a:p>
          <a:p>
            <a:pPr marL="784225" marR="156845" indent="304800" algn="just">
              <a:lnSpc>
                <a:spcPct val="100000"/>
              </a:lnSpc>
            </a:pP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要在树上</a:t>
            </a:r>
            <a:r>
              <a:rPr lang="zh-CN" altLang="en-US" sz="1200" spc="10" smtClean="0">
                <a:cs typeface="+mn-ea"/>
                <a:sym typeface="+mn-lt"/>
              </a:rPr>
              <a:t>和</a:t>
            </a:r>
            <a:r>
              <a:rPr sz="1200" spc="10" smtClean="0">
                <a:cs typeface="+mn-ea"/>
                <a:sym typeface="+mn-lt"/>
              </a:rPr>
              <a:t>建筑</a:t>
            </a:r>
            <a:r>
              <a:rPr sz="1200" spc="20" smtClean="0">
                <a:cs typeface="+mn-ea"/>
                <a:sym typeface="+mn-lt"/>
              </a:rPr>
              <a:t>物内</a:t>
            </a:r>
            <a:r>
              <a:rPr sz="1200" spc="10" smtClean="0">
                <a:cs typeface="+mn-ea"/>
                <a:sym typeface="+mn-lt"/>
              </a:rPr>
              <a:t>躲</a:t>
            </a:r>
            <a:r>
              <a:rPr sz="1200" spc="15" smtClean="0">
                <a:cs typeface="+mn-ea"/>
                <a:sym typeface="+mn-lt"/>
              </a:rPr>
              <a:t>避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泥石流的威</a:t>
            </a:r>
            <a:r>
              <a:rPr sz="1200" spc="20" smtClean="0">
                <a:cs typeface="+mn-ea"/>
                <a:sym typeface="+mn-lt"/>
              </a:rPr>
              <a:t>力大</a:t>
            </a:r>
            <a:r>
              <a:rPr sz="1200" spc="10" smtClean="0">
                <a:cs typeface="+mn-ea"/>
                <a:sym typeface="+mn-lt"/>
              </a:rPr>
              <a:t>过</a:t>
            </a:r>
            <a:r>
              <a:rPr lang="zh-CN" altLang="en-US" sz="1200" spc="10" smtClean="0">
                <a:cs typeface="+mn-ea"/>
                <a:sym typeface="+mn-lt"/>
              </a:rPr>
              <a:t>于</a:t>
            </a:r>
            <a:r>
              <a:rPr sz="1200" spc="10" smtClean="0">
                <a:cs typeface="+mn-ea"/>
                <a:sym typeface="+mn-lt"/>
              </a:rPr>
              <a:t>洪</a:t>
            </a:r>
            <a:r>
              <a:rPr sz="1200" spc="25" smtClean="0">
                <a:cs typeface="+mn-ea"/>
                <a:sym typeface="+mn-lt"/>
              </a:rPr>
              <a:t>水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其流</a:t>
            </a:r>
            <a:r>
              <a:rPr lang="zh-CN" altLang="en-US" sz="1200" spc="10" smtClean="0">
                <a:cs typeface="+mn-ea"/>
                <a:sym typeface="+mn-lt"/>
              </a:rPr>
              <a:t>动</a:t>
            </a:r>
            <a:r>
              <a:rPr sz="1200" spc="20" smtClean="0">
                <a:cs typeface="+mn-ea"/>
                <a:sym typeface="+mn-lt"/>
              </a:rPr>
              <a:t>途</a:t>
            </a:r>
            <a:r>
              <a:rPr lang="zh-CN" altLang="en-US" sz="1200" spc="20" smtClean="0">
                <a:cs typeface="+mn-ea"/>
                <a:sym typeface="+mn-lt"/>
              </a:rPr>
              <a:t>中</a:t>
            </a:r>
            <a:r>
              <a:rPr sz="1200" spc="10" smtClean="0">
                <a:cs typeface="+mn-ea"/>
                <a:sym typeface="+mn-lt"/>
              </a:rPr>
              <a:t>可</a:t>
            </a:r>
            <a:r>
              <a:rPr lang="zh-CN" altLang="en-US" sz="1200" spc="10" smtClean="0">
                <a:cs typeface="+mn-ea"/>
                <a:sym typeface="+mn-lt"/>
              </a:rPr>
              <a:t>摧</a:t>
            </a:r>
            <a:r>
              <a:rPr sz="1200" spc="10" smtClean="0">
                <a:cs typeface="+mn-ea"/>
                <a:sym typeface="+mn-lt"/>
              </a:rPr>
              <a:t>毁沿途</a:t>
            </a:r>
            <a:r>
              <a:rPr sz="1200" smtClean="0">
                <a:cs typeface="+mn-ea"/>
                <a:sym typeface="+mn-lt"/>
              </a:rPr>
              <a:t>的 </a:t>
            </a:r>
            <a:r>
              <a:rPr sz="1200" spc="10">
                <a:cs typeface="+mn-ea"/>
                <a:sym typeface="+mn-lt"/>
              </a:rPr>
              <a:t>障碍</a:t>
            </a:r>
            <a:r>
              <a:rPr sz="1200" spc="10" smtClean="0">
                <a:cs typeface="+mn-ea"/>
                <a:sym typeface="+mn-lt"/>
              </a:rPr>
              <a:t>。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要在土质松</a:t>
            </a:r>
            <a:r>
              <a:rPr sz="1200" spc="25" smtClean="0">
                <a:cs typeface="+mn-ea"/>
                <a:sym typeface="+mn-lt"/>
              </a:rPr>
              <a:t>软</a:t>
            </a:r>
            <a:r>
              <a:rPr sz="1200" spc="10">
                <a:cs typeface="+mn-ea"/>
                <a:sym typeface="+mn-lt"/>
              </a:rPr>
              <a:t>、</a:t>
            </a:r>
            <a:r>
              <a:rPr sz="1200" spc="10" smtClean="0">
                <a:cs typeface="+mn-ea"/>
                <a:sym typeface="+mn-lt"/>
              </a:rPr>
              <a:t>土体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稳定的斜坡</a:t>
            </a:r>
            <a:r>
              <a:rPr sz="1200" spc="20" smtClean="0">
                <a:cs typeface="+mn-ea"/>
                <a:sym typeface="+mn-lt"/>
              </a:rPr>
              <a:t>停</a:t>
            </a:r>
            <a:r>
              <a:rPr sz="1200" spc="15" smtClean="0">
                <a:cs typeface="+mn-ea"/>
                <a:sym typeface="+mn-lt"/>
              </a:rPr>
              <a:t>留</a:t>
            </a:r>
            <a:r>
              <a:rPr sz="1200" spc="10" smtClean="0">
                <a:cs typeface="+mn-ea"/>
                <a:sym typeface="+mn-lt"/>
              </a:rPr>
              <a:t>，</a:t>
            </a:r>
            <a:r>
              <a:rPr lang="zh-CN" altLang="en-US" sz="1200" spc="10" smtClean="0">
                <a:cs typeface="+mn-ea"/>
                <a:sym typeface="+mn-lt"/>
              </a:rPr>
              <a:t>以免</a:t>
            </a:r>
            <a:r>
              <a:rPr sz="1200" spc="10" smtClean="0">
                <a:cs typeface="+mn-ea"/>
                <a:sym typeface="+mn-lt"/>
              </a:rPr>
              <a:t>斜坡失衡下</a:t>
            </a:r>
            <a:r>
              <a:rPr sz="1200" spc="25" smtClean="0">
                <a:cs typeface="+mn-ea"/>
                <a:sym typeface="+mn-lt"/>
              </a:rPr>
              <a:t>滑</a:t>
            </a:r>
            <a:r>
              <a:rPr sz="1200" spc="10" dirty="0">
                <a:cs typeface="+mn-ea"/>
                <a:sym typeface="+mn-lt"/>
              </a:rPr>
              <a:t>，应站在基底稳固 </a:t>
            </a:r>
            <a:r>
              <a:rPr sz="1200" spc="10">
                <a:cs typeface="+mn-ea"/>
                <a:sym typeface="+mn-lt"/>
              </a:rPr>
              <a:t>的高处</a:t>
            </a:r>
            <a:r>
              <a:rPr sz="1200" spc="10" smtClean="0">
                <a:cs typeface="+mn-ea"/>
                <a:sym typeface="+mn-lt"/>
              </a:rPr>
              <a:t>。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要躲在有</a:t>
            </a:r>
            <a:r>
              <a:rPr sz="1200" spc="20" smtClean="0">
                <a:cs typeface="+mn-ea"/>
                <a:sym typeface="+mn-lt"/>
              </a:rPr>
              <a:t>巨</a:t>
            </a:r>
            <a:r>
              <a:rPr sz="1200" spc="10" smtClean="0">
                <a:cs typeface="+mn-ea"/>
                <a:sym typeface="+mn-lt"/>
              </a:rPr>
              <a:t>石</a:t>
            </a:r>
            <a:r>
              <a:rPr lang="zh-CN" altLang="en-US" sz="1200" spc="10" smtClean="0">
                <a:cs typeface="+mn-ea"/>
                <a:sym typeface="+mn-lt"/>
              </a:rPr>
              <a:t>和</a:t>
            </a:r>
            <a:r>
              <a:rPr sz="1200" spc="10" smtClean="0">
                <a:cs typeface="+mn-ea"/>
                <a:sym typeface="+mn-lt"/>
              </a:rPr>
              <a:t>大量堆积物的陡</a:t>
            </a:r>
            <a:r>
              <a:rPr sz="1200" spc="20" smtClean="0">
                <a:cs typeface="+mn-ea"/>
                <a:sym typeface="+mn-lt"/>
              </a:rPr>
              <a:t>峭</a:t>
            </a:r>
            <a:r>
              <a:rPr sz="1200" spc="10" smtClean="0">
                <a:cs typeface="+mn-ea"/>
                <a:sym typeface="+mn-lt"/>
              </a:rPr>
              <a:t>山坡下</a:t>
            </a:r>
            <a:r>
              <a:rPr sz="1200" spc="35" smtClean="0">
                <a:cs typeface="+mn-ea"/>
                <a:sym typeface="+mn-lt"/>
              </a:rPr>
              <a:t>面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更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要停</a:t>
            </a:r>
            <a:r>
              <a:rPr sz="1200" spc="20" smtClean="0">
                <a:cs typeface="+mn-ea"/>
                <a:sym typeface="+mn-lt"/>
              </a:rPr>
              <a:t>留</a:t>
            </a:r>
            <a:r>
              <a:rPr sz="1200" spc="10" smtClean="0">
                <a:cs typeface="+mn-ea"/>
                <a:sym typeface="+mn-lt"/>
              </a:rPr>
              <a:t>在低洼区</a:t>
            </a:r>
            <a:r>
              <a:rPr sz="1200" spc="20" smtClean="0">
                <a:cs typeface="+mn-ea"/>
                <a:sym typeface="+mn-lt"/>
              </a:rPr>
              <a:t>域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也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要攀爬到树上躲避。</a:t>
            </a:r>
            <a:endParaRPr sz="1200">
              <a:cs typeface="+mn-ea"/>
              <a:sym typeface="+mn-lt"/>
            </a:endParaRPr>
          </a:p>
          <a:p>
            <a:pPr marL="317500" indent="456692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cs typeface="+mn-ea"/>
                <a:sym typeface="+mn-lt"/>
              </a:rPr>
              <a:t>泥石流后的自救不互助</a:t>
            </a:r>
            <a:endParaRPr sz="1400"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cs typeface="+mn-ea"/>
              <a:sym typeface="+mn-lt"/>
            </a:endParaRPr>
          </a:p>
          <a:p>
            <a:pPr marL="12700" marR="151765" indent="304800" algn="just">
              <a:lnSpc>
                <a:spcPct val="100000"/>
              </a:lnSpc>
            </a:pPr>
            <a:r>
              <a:rPr sz="1200" spc="10" dirty="0">
                <a:cs typeface="+mn-ea"/>
                <a:sym typeface="+mn-lt"/>
              </a:rPr>
              <a:t>有可能的</a:t>
            </a:r>
            <a:r>
              <a:rPr sz="1200" dirty="0">
                <a:cs typeface="+mn-ea"/>
                <a:sym typeface="+mn-lt"/>
              </a:rPr>
              <a:t>话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25" smtClean="0">
                <a:cs typeface="+mn-ea"/>
                <a:sym typeface="+mn-lt"/>
              </a:rPr>
              <a:t>逃</a:t>
            </a:r>
            <a:r>
              <a:rPr sz="1200" spc="10" smtClean="0">
                <a:cs typeface="+mn-ea"/>
                <a:sym typeface="+mn-lt"/>
              </a:rPr>
              <a:t>出时</a:t>
            </a:r>
            <a:r>
              <a:rPr sz="1200" spc="25" smtClean="0">
                <a:cs typeface="+mn-ea"/>
                <a:sym typeface="+mn-lt"/>
              </a:rPr>
              <a:t>多</a:t>
            </a:r>
            <a:r>
              <a:rPr sz="1200" spc="10" smtClean="0">
                <a:cs typeface="+mn-ea"/>
                <a:sym typeface="+mn-lt"/>
              </a:rPr>
              <a:t>带些衣物</a:t>
            </a:r>
            <a:r>
              <a:rPr lang="zh-CN" altLang="en-US" sz="1200" spc="10" smtClean="0">
                <a:cs typeface="+mn-ea"/>
                <a:sym typeface="+mn-lt"/>
              </a:rPr>
              <a:t>和</a:t>
            </a:r>
            <a:r>
              <a:rPr sz="1200" spc="10" smtClean="0">
                <a:cs typeface="+mn-ea"/>
                <a:sym typeface="+mn-lt"/>
              </a:rPr>
              <a:t>食</a:t>
            </a:r>
            <a:r>
              <a:rPr sz="1200" smtClean="0">
                <a:cs typeface="+mn-ea"/>
                <a:sym typeface="+mn-lt"/>
              </a:rPr>
              <a:t>品</a:t>
            </a:r>
            <a:r>
              <a:rPr sz="1200" spc="10">
                <a:cs typeface="+mn-ea"/>
                <a:sym typeface="+mn-lt"/>
              </a:rPr>
              <a:t>。</a:t>
            </a:r>
            <a:r>
              <a:rPr sz="1200" spc="25" smtClean="0">
                <a:cs typeface="+mn-ea"/>
                <a:sym typeface="+mn-lt"/>
              </a:rPr>
              <a:t>因为</a:t>
            </a:r>
            <a:r>
              <a:rPr sz="1200" spc="10" smtClean="0">
                <a:cs typeface="+mn-ea"/>
                <a:sym typeface="+mn-lt"/>
              </a:rPr>
              <a:t>易</a:t>
            </a:r>
            <a:r>
              <a:rPr lang="zh-CN" altLang="en-US" sz="1200" spc="10" smtClean="0">
                <a:cs typeface="+mn-ea"/>
                <a:sym typeface="+mn-lt"/>
              </a:rPr>
              <a:t>发</a:t>
            </a:r>
            <a:r>
              <a:rPr sz="1200" spc="10" smtClean="0">
                <a:cs typeface="+mn-ea"/>
                <a:sym typeface="+mn-lt"/>
              </a:rPr>
              <a:t>泥石流地区大</a:t>
            </a:r>
            <a:r>
              <a:rPr sz="1200" spc="25" smtClean="0">
                <a:cs typeface="+mn-ea"/>
                <a:sym typeface="+mn-lt"/>
              </a:rPr>
              <a:t>多交</a:t>
            </a:r>
            <a:r>
              <a:rPr sz="1200" spc="10" smtClean="0">
                <a:cs typeface="+mn-ea"/>
                <a:sym typeface="+mn-lt"/>
              </a:rPr>
              <a:t>通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-5" smtClean="0">
                <a:cs typeface="+mn-ea"/>
                <a:sym typeface="+mn-lt"/>
              </a:rPr>
              <a:t>便</a:t>
            </a:r>
            <a:r>
              <a:rPr sz="1200" spc="10" dirty="0">
                <a:cs typeface="+mn-ea"/>
                <a:sym typeface="+mn-lt"/>
              </a:rPr>
              <a:t>，救援困</a:t>
            </a:r>
            <a:r>
              <a:rPr sz="1200" spc="5" dirty="0">
                <a:cs typeface="+mn-ea"/>
                <a:sym typeface="+mn-lt"/>
              </a:rPr>
              <a:t>难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25" dirty="0">
                <a:cs typeface="+mn-ea"/>
                <a:sym typeface="+mn-lt"/>
              </a:rPr>
              <a:t>泥石 </a:t>
            </a:r>
            <a:r>
              <a:rPr sz="1200" spc="10" dirty="0">
                <a:cs typeface="+mn-ea"/>
                <a:sym typeface="+mn-lt"/>
              </a:rPr>
              <a:t>流过后大多是阴冷的</a:t>
            </a:r>
            <a:r>
              <a:rPr sz="1200" spc="25" dirty="0">
                <a:cs typeface="+mn-ea"/>
                <a:sym typeface="+mn-lt"/>
              </a:rPr>
              <a:t>天</a:t>
            </a:r>
            <a:r>
              <a:rPr sz="1200" spc="-10" dirty="0">
                <a:cs typeface="+mn-ea"/>
                <a:sym typeface="+mn-lt"/>
              </a:rPr>
              <a:t>气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要防止饥饿</a:t>
            </a:r>
            <a:r>
              <a:rPr lang="zh-CN" altLang="en-US" sz="1200" spc="10" smtClean="0">
                <a:cs typeface="+mn-ea"/>
                <a:sym typeface="+mn-lt"/>
              </a:rPr>
              <a:t>和</a:t>
            </a:r>
            <a:r>
              <a:rPr sz="1200" spc="10" smtClean="0">
                <a:cs typeface="+mn-ea"/>
                <a:sym typeface="+mn-lt"/>
              </a:rPr>
              <a:t>冻伤</a:t>
            </a:r>
            <a:r>
              <a:rPr sz="1200" spc="10">
                <a:cs typeface="+mn-ea"/>
                <a:sym typeface="+mn-lt"/>
              </a:rPr>
              <a:t>。</a:t>
            </a:r>
            <a:r>
              <a:rPr sz="1200" spc="10" smtClean="0">
                <a:cs typeface="+mn-ea"/>
                <a:sym typeface="+mn-lt"/>
              </a:rPr>
              <a:t>有时候泥石流会间</a:t>
            </a:r>
            <a:r>
              <a:rPr sz="1200" spc="25" smtClean="0">
                <a:cs typeface="+mn-ea"/>
                <a:sym typeface="+mn-lt"/>
              </a:rPr>
              <a:t>歇</a:t>
            </a:r>
            <a:r>
              <a:rPr sz="1200" spc="10" smtClean="0">
                <a:cs typeface="+mn-ea"/>
                <a:sym typeface="+mn-lt"/>
              </a:rPr>
              <a:t>性</a:t>
            </a:r>
            <a:r>
              <a:rPr lang="zh-CN" altLang="en-US" sz="1200" spc="10" smtClean="0">
                <a:cs typeface="+mn-ea"/>
                <a:sym typeface="+mn-lt"/>
              </a:rPr>
              <a:t>发</a:t>
            </a:r>
            <a:r>
              <a:rPr sz="1200" spc="-15" smtClean="0">
                <a:cs typeface="+mn-ea"/>
                <a:sym typeface="+mn-lt"/>
              </a:rPr>
              <a:t>生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所以刚</a:t>
            </a:r>
            <a:r>
              <a:rPr lang="zh-CN" altLang="en-US" sz="1200" spc="10" smtClean="0">
                <a:cs typeface="+mn-ea"/>
                <a:sym typeface="+mn-lt"/>
              </a:rPr>
              <a:t>发</a:t>
            </a:r>
            <a:r>
              <a:rPr sz="1200" spc="10" smtClean="0">
                <a:cs typeface="+mn-ea"/>
                <a:sym typeface="+mn-lt"/>
              </a:rPr>
              <a:t>生</a:t>
            </a:r>
            <a:r>
              <a:rPr sz="1200" spc="25" smtClean="0">
                <a:cs typeface="+mn-ea"/>
                <a:sym typeface="+mn-lt"/>
              </a:rPr>
              <a:t>过</a:t>
            </a:r>
            <a:r>
              <a:rPr sz="1200" spc="10" smtClean="0">
                <a:cs typeface="+mn-ea"/>
                <a:sym typeface="+mn-lt"/>
              </a:rPr>
              <a:t>泥石</a:t>
            </a:r>
            <a:r>
              <a:rPr sz="1200" smtClean="0">
                <a:cs typeface="+mn-ea"/>
                <a:sym typeface="+mn-lt"/>
              </a:rPr>
              <a:t>流 </a:t>
            </a:r>
            <a:r>
              <a:rPr sz="1200" spc="10" smtClean="0">
                <a:cs typeface="+mn-ea"/>
                <a:sym typeface="+mn-lt"/>
              </a:rPr>
              <a:t>的地区也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一定安</a:t>
            </a:r>
            <a:r>
              <a:rPr sz="1200" spc="-10" smtClean="0">
                <a:cs typeface="+mn-ea"/>
                <a:sym typeface="+mn-lt"/>
              </a:rPr>
              <a:t>全</a:t>
            </a:r>
            <a:r>
              <a:rPr sz="1200" spc="20" dirty="0">
                <a:cs typeface="+mn-ea"/>
                <a:sym typeface="+mn-lt"/>
              </a:rPr>
              <a:t>。</a:t>
            </a:r>
            <a:r>
              <a:rPr sz="1200" spc="10" dirty="0">
                <a:cs typeface="+mn-ea"/>
                <a:sym typeface="+mn-lt"/>
              </a:rPr>
              <a:t>泥石流对人的伤害主</a:t>
            </a:r>
            <a:r>
              <a:rPr sz="1200" spc="25" dirty="0">
                <a:cs typeface="+mn-ea"/>
                <a:sym typeface="+mn-lt"/>
              </a:rPr>
              <a:t>要</a:t>
            </a:r>
            <a:r>
              <a:rPr sz="1200" spc="10" dirty="0">
                <a:cs typeface="+mn-ea"/>
                <a:sym typeface="+mn-lt"/>
              </a:rPr>
              <a:t>是泥浆使人窒</a:t>
            </a:r>
            <a:r>
              <a:rPr sz="1200" spc="-25" dirty="0">
                <a:cs typeface="+mn-ea"/>
                <a:sym typeface="+mn-lt"/>
              </a:rPr>
              <a:t>息</a:t>
            </a:r>
            <a:r>
              <a:rPr sz="1200" spc="10" dirty="0">
                <a:cs typeface="+mn-ea"/>
                <a:sym typeface="+mn-lt"/>
              </a:rPr>
              <a:t>。为</a:t>
            </a:r>
            <a:r>
              <a:rPr sz="1200" spc="20" dirty="0">
                <a:cs typeface="+mn-ea"/>
                <a:sym typeface="+mn-lt"/>
              </a:rPr>
              <a:t>此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将压埋在泥浆</a:t>
            </a:r>
            <a:r>
              <a:rPr lang="zh-CN" altLang="en-US" sz="1200" spc="10" smtClean="0">
                <a:cs typeface="+mn-ea"/>
                <a:sym typeface="+mn-lt"/>
              </a:rPr>
              <a:t>或</a:t>
            </a:r>
            <a:r>
              <a:rPr sz="1200" spc="10" smtClean="0">
                <a:cs typeface="+mn-ea"/>
                <a:sym typeface="+mn-lt"/>
              </a:rPr>
              <a:t>倒</a:t>
            </a:r>
            <a:r>
              <a:rPr sz="1200" spc="25" smtClean="0">
                <a:cs typeface="+mn-ea"/>
                <a:sym typeface="+mn-lt"/>
              </a:rPr>
              <a:t>塌</a:t>
            </a:r>
            <a:r>
              <a:rPr sz="1200" spc="10" smtClean="0">
                <a:cs typeface="+mn-ea"/>
                <a:sym typeface="+mn-lt"/>
              </a:rPr>
              <a:t>建筑物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200" spc="10" smtClean="0">
                <a:cs typeface="+mn-ea"/>
                <a:sym typeface="+mn-lt"/>
              </a:rPr>
              <a:t>中</a:t>
            </a:r>
            <a:r>
              <a:rPr sz="1200" spc="10" smtClean="0">
                <a:cs typeface="+mn-ea"/>
                <a:sym typeface="+mn-lt"/>
              </a:rPr>
              <a:t>的伤员救出</a:t>
            </a:r>
            <a:r>
              <a:rPr sz="1200" spc="-5" smtClean="0">
                <a:cs typeface="+mn-ea"/>
                <a:sym typeface="+mn-lt"/>
              </a:rPr>
              <a:t>后</a:t>
            </a:r>
            <a:r>
              <a:rPr sz="1200" spc="10" dirty="0">
                <a:cs typeface="+mn-ea"/>
                <a:sym typeface="+mn-lt"/>
              </a:rPr>
              <a:t>，应</a:t>
            </a:r>
            <a:r>
              <a:rPr sz="1200" spc="25" dirty="0">
                <a:cs typeface="+mn-ea"/>
                <a:sym typeface="+mn-lt"/>
              </a:rPr>
              <a:t>立</a:t>
            </a:r>
            <a:r>
              <a:rPr sz="1200" spc="10" dirty="0">
                <a:cs typeface="+mn-ea"/>
                <a:sym typeface="+mn-lt"/>
              </a:rPr>
              <a:t>即清除</a:t>
            </a:r>
            <a:r>
              <a:rPr sz="1200" spc="5" dirty="0">
                <a:cs typeface="+mn-ea"/>
                <a:sym typeface="+mn-lt"/>
              </a:rPr>
              <a:t>口</a:t>
            </a:r>
            <a:r>
              <a:rPr sz="1200" spc="10" dirty="0">
                <a:cs typeface="+mn-ea"/>
                <a:sym typeface="+mn-lt"/>
              </a:rPr>
              <a:t>、鼻、咽喉</a:t>
            </a:r>
            <a:r>
              <a:rPr sz="1200" spc="25" dirty="0">
                <a:cs typeface="+mn-ea"/>
                <a:sym typeface="+mn-lt"/>
              </a:rPr>
              <a:t>内</a:t>
            </a:r>
            <a:r>
              <a:rPr sz="1200" spc="10" dirty="0">
                <a:cs typeface="+mn-ea"/>
                <a:sym typeface="+mn-lt"/>
              </a:rPr>
              <a:t>的泥土及</a:t>
            </a:r>
            <a:r>
              <a:rPr sz="1200" dirty="0">
                <a:cs typeface="+mn-ea"/>
                <a:sym typeface="+mn-lt"/>
              </a:rPr>
              <a:t>痰</a:t>
            </a:r>
            <a:r>
              <a:rPr sz="1200" spc="10" dirty="0">
                <a:cs typeface="+mn-ea"/>
                <a:sym typeface="+mn-lt"/>
              </a:rPr>
              <a:t>、血</a:t>
            </a:r>
            <a:r>
              <a:rPr sz="1200" spc="5" dirty="0">
                <a:cs typeface="+mn-ea"/>
                <a:sym typeface="+mn-lt"/>
              </a:rPr>
              <a:t>等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spc="25" dirty="0">
                <a:cs typeface="+mn-ea"/>
                <a:sym typeface="+mn-lt"/>
              </a:rPr>
              <a:t>排</a:t>
            </a:r>
            <a:r>
              <a:rPr sz="1200" spc="10" dirty="0">
                <a:cs typeface="+mn-ea"/>
                <a:sym typeface="+mn-lt"/>
              </a:rPr>
              <a:t>除体内的污</a:t>
            </a:r>
            <a:r>
              <a:rPr sz="1200" dirty="0">
                <a:cs typeface="+mn-ea"/>
                <a:sym typeface="+mn-lt"/>
              </a:rPr>
              <a:t>水</a:t>
            </a:r>
            <a:r>
              <a:rPr sz="1200" spc="10" dirty="0">
                <a:cs typeface="+mn-ea"/>
                <a:sym typeface="+mn-lt"/>
              </a:rPr>
              <a:t>。对昏</a:t>
            </a:r>
            <a:r>
              <a:rPr sz="1200" spc="25" dirty="0">
                <a:cs typeface="+mn-ea"/>
                <a:sym typeface="+mn-lt"/>
              </a:rPr>
              <a:t>迷</a:t>
            </a:r>
            <a:r>
              <a:rPr sz="1200" spc="10" dirty="0">
                <a:cs typeface="+mn-ea"/>
                <a:sym typeface="+mn-lt"/>
              </a:rPr>
              <a:t>的伤</a:t>
            </a:r>
            <a:r>
              <a:rPr sz="1200" spc="5" dirty="0">
                <a:cs typeface="+mn-ea"/>
                <a:sym typeface="+mn-lt"/>
              </a:rPr>
              <a:t>员</a:t>
            </a:r>
            <a:r>
              <a:rPr sz="1200" dirty="0">
                <a:cs typeface="+mn-ea"/>
                <a:sym typeface="+mn-lt"/>
              </a:rPr>
              <a:t>，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cs typeface="+mn-ea"/>
                <a:sym typeface="+mn-lt"/>
              </a:rPr>
              <a:t>应将其平</a:t>
            </a:r>
            <a:r>
              <a:rPr sz="1200" dirty="0">
                <a:cs typeface="+mn-ea"/>
                <a:sym typeface="+mn-lt"/>
              </a:rPr>
              <a:t>躺</a:t>
            </a:r>
            <a:r>
              <a:rPr sz="1200" spc="5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头后</a:t>
            </a:r>
            <a:r>
              <a:rPr sz="1200" dirty="0">
                <a:cs typeface="+mn-ea"/>
                <a:sym typeface="+mn-lt"/>
              </a:rPr>
              <a:t>仰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将舌头牵</a:t>
            </a:r>
            <a:r>
              <a:rPr sz="1200" dirty="0">
                <a:cs typeface="+mn-ea"/>
                <a:sym typeface="+mn-lt"/>
              </a:rPr>
              <a:t>出</a:t>
            </a:r>
            <a:r>
              <a:rPr sz="1200" spc="5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尽量保</a:t>
            </a:r>
            <a:r>
              <a:rPr sz="1200" spc="20" dirty="0">
                <a:cs typeface="+mn-ea"/>
                <a:sym typeface="+mn-lt"/>
              </a:rPr>
              <a:t>持</a:t>
            </a:r>
            <a:r>
              <a:rPr sz="1200" spc="10" dirty="0">
                <a:cs typeface="+mn-ea"/>
                <a:sym typeface="+mn-lt"/>
              </a:rPr>
              <a:t>呼吸道畅</a:t>
            </a:r>
            <a:r>
              <a:rPr sz="1200" spc="-5" dirty="0">
                <a:cs typeface="+mn-ea"/>
                <a:sym typeface="+mn-lt"/>
              </a:rPr>
              <a:t>通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如有外</a:t>
            </a:r>
            <a:r>
              <a:rPr sz="1200" spc="20" smtClean="0">
                <a:cs typeface="+mn-ea"/>
                <a:sym typeface="+mn-lt"/>
              </a:rPr>
              <a:t>伤</a:t>
            </a:r>
            <a:r>
              <a:rPr sz="1200" spc="10" smtClean="0">
                <a:cs typeface="+mn-ea"/>
                <a:sym typeface="+mn-lt"/>
              </a:rPr>
              <a:t>应采</a:t>
            </a:r>
            <a:r>
              <a:rPr lang="zh-CN" altLang="en-US" sz="1200" spc="10" smtClean="0">
                <a:cs typeface="+mn-ea"/>
                <a:sym typeface="+mn-lt"/>
              </a:rPr>
              <a:t>取</a:t>
            </a:r>
            <a:r>
              <a:rPr sz="1200" spc="10" smtClean="0">
                <a:cs typeface="+mn-ea"/>
                <a:sym typeface="+mn-lt"/>
              </a:rPr>
              <a:t>止</a:t>
            </a:r>
            <a:r>
              <a:rPr sz="1200" spc="-5" smtClean="0">
                <a:cs typeface="+mn-ea"/>
                <a:sym typeface="+mn-lt"/>
              </a:rPr>
              <a:t>血</a:t>
            </a:r>
            <a:r>
              <a:rPr sz="1200" spc="5" dirty="0">
                <a:cs typeface="+mn-ea"/>
                <a:sym typeface="+mn-lt"/>
              </a:rPr>
              <a:t>、</a:t>
            </a:r>
            <a:r>
              <a:rPr sz="1200" spc="10" dirty="0">
                <a:cs typeface="+mn-ea"/>
                <a:sym typeface="+mn-lt"/>
              </a:rPr>
              <a:t>包扎</a:t>
            </a:r>
            <a:r>
              <a:rPr sz="1200" spc="5" dirty="0">
                <a:cs typeface="+mn-ea"/>
                <a:sym typeface="+mn-lt"/>
              </a:rPr>
              <a:t>、</a:t>
            </a:r>
            <a:r>
              <a:rPr sz="1200" spc="20" dirty="0">
                <a:cs typeface="+mn-ea"/>
                <a:sym typeface="+mn-lt"/>
              </a:rPr>
              <a:t>固</a:t>
            </a:r>
            <a:r>
              <a:rPr sz="1200" spc="10" dirty="0">
                <a:cs typeface="+mn-ea"/>
                <a:sym typeface="+mn-lt"/>
              </a:rPr>
              <a:t>定等</a:t>
            </a:r>
            <a:r>
              <a:rPr sz="1200" dirty="0">
                <a:cs typeface="+mn-ea"/>
                <a:sym typeface="+mn-lt"/>
              </a:rPr>
              <a:t>方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法处</a:t>
            </a:r>
            <a:r>
              <a:rPr sz="1200" spc="-5" dirty="0">
                <a:cs typeface="+mn-ea"/>
                <a:sym typeface="+mn-lt"/>
              </a:rPr>
              <a:t>理</a:t>
            </a:r>
            <a:r>
              <a:rPr sz="1200" dirty="0">
                <a:cs typeface="+mn-ea"/>
                <a:sym typeface="+mn-lt"/>
              </a:rPr>
              <a:t>，然后转入急救</a:t>
            </a:r>
            <a:r>
              <a:rPr sz="1200" spc="-15" dirty="0">
                <a:cs typeface="+mn-ea"/>
                <a:sym typeface="+mn-lt"/>
              </a:rPr>
              <a:t>站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180" y="994658"/>
            <a:ext cx="728853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3690" algn="just">
              <a:lnSpc>
                <a:spcPct val="150000"/>
              </a:lnSpc>
            </a:pPr>
            <a:r>
              <a:rPr sz="1200" spc="10" smtClean="0">
                <a:cs typeface="+mn-ea"/>
                <a:sym typeface="+mn-lt"/>
              </a:rPr>
              <a:t>山体滑</a:t>
            </a:r>
            <a:r>
              <a:rPr sz="1200" spc="20" smtClean="0">
                <a:cs typeface="+mn-ea"/>
                <a:sym typeface="+mn-lt"/>
              </a:rPr>
              <a:t>坡</a:t>
            </a:r>
            <a:r>
              <a:rPr sz="1200" spc="10" smtClean="0">
                <a:cs typeface="+mn-ea"/>
                <a:sym typeface="+mn-lt"/>
              </a:rPr>
              <a:t>是</a:t>
            </a:r>
            <a:r>
              <a:rPr lang="zh-CN" altLang="en-US" sz="1200" spc="20" smtClean="0">
                <a:cs typeface="+mn-ea"/>
                <a:sym typeface="+mn-lt"/>
              </a:rPr>
              <a:t>指</a:t>
            </a:r>
            <a:r>
              <a:rPr sz="1200" spc="10" smtClean="0">
                <a:cs typeface="+mn-ea"/>
                <a:sym typeface="+mn-lt"/>
              </a:rPr>
              <a:t>斜坡</a:t>
            </a:r>
            <a:r>
              <a:rPr sz="1200" spc="20" smtClean="0">
                <a:cs typeface="+mn-ea"/>
                <a:sym typeface="+mn-lt"/>
              </a:rPr>
              <a:t>上某</a:t>
            </a:r>
            <a:r>
              <a:rPr sz="1200" spc="10" smtClean="0">
                <a:cs typeface="+mn-ea"/>
                <a:sym typeface="+mn-lt"/>
              </a:rPr>
              <a:t>一部分</a:t>
            </a:r>
            <a:r>
              <a:rPr sz="1200" spc="20" smtClean="0">
                <a:cs typeface="+mn-ea"/>
                <a:sym typeface="+mn-lt"/>
              </a:rPr>
              <a:t>岩</a:t>
            </a:r>
            <a:r>
              <a:rPr sz="1200" spc="10" smtClean="0">
                <a:cs typeface="+mn-ea"/>
                <a:sym typeface="+mn-lt"/>
              </a:rPr>
              <a:t>土</a:t>
            </a:r>
            <a:r>
              <a:rPr sz="1200" spc="20" smtClean="0">
                <a:cs typeface="+mn-ea"/>
                <a:sym typeface="+mn-lt"/>
              </a:rPr>
              <a:t>在</a:t>
            </a:r>
            <a:r>
              <a:rPr sz="1200" spc="10" smtClean="0">
                <a:cs typeface="+mn-ea"/>
                <a:sym typeface="+mn-lt"/>
              </a:rPr>
              <a:t>重力</a:t>
            </a:r>
            <a:r>
              <a:rPr sz="1200" spc="20" smtClean="0">
                <a:cs typeface="+mn-ea"/>
                <a:sym typeface="+mn-lt"/>
              </a:rPr>
              <a:t>作用</a:t>
            </a:r>
            <a:r>
              <a:rPr sz="1200" spc="40" smtClean="0">
                <a:cs typeface="+mn-ea"/>
                <a:sym typeface="+mn-lt"/>
              </a:rPr>
              <a:t>下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沿</a:t>
            </a:r>
            <a:r>
              <a:rPr sz="1200" spc="20" smtClean="0">
                <a:cs typeface="+mn-ea"/>
                <a:sym typeface="+mn-lt"/>
              </a:rPr>
              <a:t>着</a:t>
            </a:r>
            <a:r>
              <a:rPr sz="1200" spc="10" smtClean="0">
                <a:cs typeface="+mn-ea"/>
                <a:sym typeface="+mn-lt"/>
              </a:rPr>
              <a:t>一定</a:t>
            </a:r>
            <a:r>
              <a:rPr sz="1200" spc="20" smtClean="0">
                <a:cs typeface="+mn-ea"/>
                <a:sym typeface="+mn-lt"/>
              </a:rPr>
              <a:t>的</a:t>
            </a:r>
            <a:r>
              <a:rPr sz="1200" spc="10" smtClean="0">
                <a:cs typeface="+mn-ea"/>
                <a:sym typeface="+mn-lt"/>
              </a:rPr>
              <a:t>软弱</a:t>
            </a:r>
            <a:r>
              <a:rPr sz="1200" spc="20" smtClean="0">
                <a:cs typeface="+mn-ea"/>
                <a:sym typeface="+mn-lt"/>
              </a:rPr>
              <a:t>结</a:t>
            </a:r>
            <a:r>
              <a:rPr sz="1200" spc="10" smtClean="0">
                <a:cs typeface="+mn-ea"/>
                <a:sym typeface="+mn-lt"/>
              </a:rPr>
              <a:t>极面产</a:t>
            </a:r>
            <a:r>
              <a:rPr sz="1200" spc="20" smtClean="0">
                <a:cs typeface="+mn-ea"/>
                <a:sym typeface="+mn-lt"/>
              </a:rPr>
              <a:t>生</a:t>
            </a:r>
            <a:r>
              <a:rPr sz="1200" spc="10" smtClean="0">
                <a:cs typeface="+mn-ea"/>
                <a:sym typeface="+mn-lt"/>
              </a:rPr>
              <a:t>剪切</a:t>
            </a:r>
            <a:r>
              <a:rPr sz="1200" spc="20" smtClean="0">
                <a:cs typeface="+mn-ea"/>
                <a:sym typeface="+mn-lt"/>
              </a:rPr>
              <a:t>位</a:t>
            </a:r>
            <a:r>
              <a:rPr lang="zh-CN" altLang="en-US" sz="1200" spc="10" smtClean="0">
                <a:cs typeface="+mn-ea"/>
                <a:sym typeface="+mn-lt"/>
              </a:rPr>
              <a:t>移</a:t>
            </a:r>
            <a:r>
              <a:rPr sz="1200" spc="10" smtClean="0">
                <a:cs typeface="+mn-ea"/>
                <a:sym typeface="+mn-lt"/>
              </a:rPr>
              <a:t>而</a:t>
            </a:r>
            <a:r>
              <a:rPr sz="1200" spc="20" smtClean="0">
                <a:cs typeface="+mn-ea"/>
                <a:sym typeface="+mn-lt"/>
              </a:rPr>
              <a:t>整</a:t>
            </a:r>
            <a:r>
              <a:rPr sz="1200" spc="10" smtClean="0">
                <a:cs typeface="+mn-ea"/>
                <a:sym typeface="+mn-lt"/>
              </a:rPr>
              <a:t>体向斜坡</a:t>
            </a:r>
            <a:r>
              <a:rPr sz="1200" smtClean="0">
                <a:cs typeface="+mn-ea"/>
                <a:sym typeface="+mn-lt"/>
              </a:rPr>
              <a:t>下 </a:t>
            </a:r>
            <a:r>
              <a:rPr sz="1200" spc="10" smtClean="0">
                <a:cs typeface="+mn-ea"/>
                <a:sym typeface="+mn-lt"/>
              </a:rPr>
              <a:t>方</a:t>
            </a:r>
            <a:r>
              <a:rPr lang="zh-CN" altLang="en-US" sz="1200" spc="10" smtClean="0">
                <a:cs typeface="+mn-ea"/>
                <a:sym typeface="+mn-lt"/>
              </a:rPr>
              <a:t>移</a:t>
            </a:r>
            <a:r>
              <a:rPr lang="zh-CN" altLang="en-US" sz="1200" spc="20" smtClean="0">
                <a:cs typeface="+mn-ea"/>
                <a:sym typeface="+mn-lt"/>
              </a:rPr>
              <a:t>动</a:t>
            </a:r>
            <a:r>
              <a:rPr sz="1200" spc="10" smtClean="0">
                <a:cs typeface="+mn-ea"/>
                <a:sym typeface="+mn-lt"/>
              </a:rPr>
              <a:t>的</a:t>
            </a:r>
            <a:r>
              <a:rPr sz="1200" spc="20" smtClean="0">
                <a:cs typeface="+mn-ea"/>
                <a:sym typeface="+mn-lt"/>
              </a:rPr>
              <a:t>作</a:t>
            </a:r>
            <a:r>
              <a:rPr sz="1200" spc="10" smtClean="0">
                <a:cs typeface="+mn-ea"/>
                <a:sym typeface="+mn-lt"/>
              </a:rPr>
              <a:t>用</a:t>
            </a:r>
            <a:r>
              <a:rPr lang="zh-CN" altLang="en-US" sz="1200" spc="20" smtClean="0">
                <a:cs typeface="+mn-ea"/>
                <a:sym typeface="+mn-lt"/>
              </a:rPr>
              <a:t>和</a:t>
            </a:r>
            <a:r>
              <a:rPr sz="1200" spc="10" smtClean="0">
                <a:cs typeface="+mn-ea"/>
                <a:sym typeface="+mn-lt"/>
              </a:rPr>
              <a:t>现</a:t>
            </a:r>
            <a:r>
              <a:rPr sz="1200" spc="30" smtClean="0">
                <a:cs typeface="+mn-ea"/>
                <a:sym typeface="+mn-lt"/>
              </a:rPr>
              <a:t>象</a:t>
            </a:r>
            <a:r>
              <a:rPr sz="1200" spc="25">
                <a:cs typeface="+mn-ea"/>
                <a:sym typeface="+mn-lt"/>
              </a:rPr>
              <a:t>。</a:t>
            </a:r>
            <a:r>
              <a:rPr sz="1200" spc="10" smtClean="0">
                <a:cs typeface="+mn-ea"/>
                <a:sym typeface="+mn-lt"/>
              </a:rPr>
              <a:t>一旦</a:t>
            </a:r>
            <a:r>
              <a:rPr lang="zh-CN" altLang="en-US" sz="1200" spc="20" smtClean="0">
                <a:cs typeface="+mn-ea"/>
                <a:sym typeface="+mn-lt"/>
              </a:rPr>
              <a:t>发</a:t>
            </a:r>
            <a:r>
              <a:rPr sz="1200" spc="10" smtClean="0">
                <a:cs typeface="+mn-ea"/>
                <a:sym typeface="+mn-lt"/>
              </a:rPr>
              <a:t>生</a:t>
            </a:r>
            <a:r>
              <a:rPr sz="1200" spc="20" smtClean="0">
                <a:cs typeface="+mn-ea"/>
                <a:sym typeface="+mn-lt"/>
              </a:rPr>
              <a:t>山</a:t>
            </a:r>
            <a:r>
              <a:rPr sz="1200" spc="10" smtClean="0">
                <a:cs typeface="+mn-ea"/>
                <a:sym typeface="+mn-lt"/>
              </a:rPr>
              <a:t>体</a:t>
            </a:r>
            <a:r>
              <a:rPr sz="1200" spc="20" smtClean="0">
                <a:cs typeface="+mn-ea"/>
                <a:sym typeface="+mn-lt"/>
              </a:rPr>
              <a:t>滑</a:t>
            </a:r>
            <a:r>
              <a:rPr sz="1200" spc="10" smtClean="0">
                <a:cs typeface="+mn-ea"/>
                <a:sym typeface="+mn-lt"/>
              </a:rPr>
              <a:t>坡灾</a:t>
            </a:r>
            <a:r>
              <a:rPr sz="1200" spc="30" smtClean="0">
                <a:cs typeface="+mn-ea"/>
                <a:sym typeface="+mn-lt"/>
              </a:rPr>
              <a:t>害</a:t>
            </a:r>
            <a:r>
              <a:rPr sz="1200" spc="10" dirty="0">
                <a:cs typeface="+mn-ea"/>
                <a:sym typeface="+mn-lt"/>
              </a:rPr>
              <a:t>，可</a:t>
            </a:r>
            <a:r>
              <a:rPr sz="1200" spc="20" dirty="0">
                <a:cs typeface="+mn-ea"/>
                <a:sym typeface="+mn-lt"/>
              </a:rPr>
              <a:t>能</a:t>
            </a:r>
            <a:r>
              <a:rPr sz="1200" spc="10" dirty="0">
                <a:cs typeface="+mn-ea"/>
                <a:sym typeface="+mn-lt"/>
              </a:rPr>
              <a:t>导致</a:t>
            </a:r>
            <a:r>
              <a:rPr sz="1200" spc="20" dirty="0">
                <a:cs typeface="+mn-ea"/>
                <a:sym typeface="+mn-lt"/>
              </a:rPr>
              <a:t>其</a:t>
            </a:r>
            <a:r>
              <a:rPr sz="1200" spc="10" dirty="0">
                <a:cs typeface="+mn-ea"/>
                <a:sym typeface="+mn-lt"/>
              </a:rPr>
              <a:t>下</a:t>
            </a:r>
            <a:r>
              <a:rPr sz="1200" spc="20" dirty="0">
                <a:cs typeface="+mn-ea"/>
                <a:sym typeface="+mn-lt"/>
              </a:rPr>
              <a:t>方</a:t>
            </a:r>
            <a:r>
              <a:rPr sz="1200" spc="10" dirty="0">
                <a:cs typeface="+mn-ea"/>
                <a:sym typeface="+mn-lt"/>
              </a:rPr>
              <a:t>的</a:t>
            </a:r>
            <a:r>
              <a:rPr sz="1200" spc="20" dirty="0">
                <a:cs typeface="+mn-ea"/>
                <a:sym typeface="+mn-lt"/>
              </a:rPr>
              <a:t>村</a:t>
            </a:r>
            <a:r>
              <a:rPr sz="1200" spc="10" dirty="0">
                <a:cs typeface="+mn-ea"/>
                <a:sym typeface="+mn-lt"/>
              </a:rPr>
              <a:t>庄淹</a:t>
            </a:r>
            <a:r>
              <a:rPr sz="1200" spc="35" dirty="0">
                <a:cs typeface="+mn-ea"/>
                <a:sym typeface="+mn-lt"/>
              </a:rPr>
              <a:t>没</a:t>
            </a:r>
            <a:r>
              <a:rPr sz="1200" spc="10" dirty="0">
                <a:cs typeface="+mn-ea"/>
                <a:sym typeface="+mn-lt"/>
              </a:rPr>
              <a:t>，造</a:t>
            </a:r>
            <a:r>
              <a:rPr sz="1200" spc="20" dirty="0">
                <a:cs typeface="+mn-ea"/>
                <a:sym typeface="+mn-lt"/>
              </a:rPr>
              <a:t>成</a:t>
            </a:r>
            <a:r>
              <a:rPr sz="1200" spc="10" dirty="0">
                <a:cs typeface="+mn-ea"/>
                <a:sym typeface="+mn-lt"/>
              </a:rPr>
              <a:t>重</a:t>
            </a:r>
            <a:r>
              <a:rPr sz="1200" spc="20" dirty="0">
                <a:cs typeface="+mn-ea"/>
                <a:sym typeface="+mn-lt"/>
              </a:rPr>
              <a:t>大</a:t>
            </a:r>
            <a:r>
              <a:rPr sz="1200" spc="10" dirty="0">
                <a:cs typeface="+mn-ea"/>
                <a:sym typeface="+mn-lt"/>
              </a:rPr>
              <a:t>人</a:t>
            </a:r>
            <a:r>
              <a:rPr sz="1200" spc="20" dirty="0">
                <a:cs typeface="+mn-ea"/>
                <a:sym typeface="+mn-lt"/>
              </a:rPr>
              <a:t>员</a:t>
            </a:r>
            <a:r>
              <a:rPr sz="1200" spc="10" dirty="0">
                <a:cs typeface="+mn-ea"/>
                <a:sym typeface="+mn-lt"/>
              </a:rPr>
              <a:t>伤</a:t>
            </a:r>
            <a:r>
              <a:rPr sz="1200" spc="20" dirty="0">
                <a:cs typeface="+mn-ea"/>
                <a:sym typeface="+mn-lt"/>
              </a:rPr>
              <a:t>亡</a:t>
            </a:r>
            <a:r>
              <a:rPr sz="1200" spc="20">
                <a:cs typeface="+mn-ea"/>
                <a:sym typeface="+mn-lt"/>
              </a:rPr>
              <a:t>。</a:t>
            </a:r>
            <a:r>
              <a:rPr sz="1200" spc="10" smtClean="0">
                <a:cs typeface="+mn-ea"/>
                <a:sym typeface="+mn-lt"/>
              </a:rPr>
              <a:t>当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并遭 </a:t>
            </a:r>
            <a:r>
              <a:rPr sz="1200" dirty="0">
                <a:cs typeface="+mn-ea"/>
                <a:sym typeface="+mn-lt"/>
              </a:rPr>
              <a:t>遇山体滑坡</a:t>
            </a:r>
            <a:r>
              <a:rPr sz="1200" spc="-5" dirty="0">
                <a:cs typeface="+mn-ea"/>
                <a:sym typeface="+mn-lt"/>
              </a:rPr>
              <a:t>时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首先要沉着冷静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能慌乱</a:t>
            </a:r>
            <a:r>
              <a:rPr sz="1200" dirty="0">
                <a:cs typeface="+mn-ea"/>
                <a:sym typeface="+mn-lt"/>
              </a:rPr>
              <a:t>，然后迅速撤离到安全地点。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山体滑坡灾害的自救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3323" y="1923288"/>
            <a:ext cx="2887979" cy="9921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8391" y="2040254"/>
            <a:ext cx="2557780" cy="682625"/>
          </a:xfrm>
          <a:custGeom>
            <a:avLst/>
            <a:gdLst/>
            <a:ahLst/>
            <a:cxnLst/>
            <a:rect l="l" t="t" r="r" b="b"/>
            <a:pathLst>
              <a:path w="2557779" h="682625">
                <a:moveTo>
                  <a:pt x="2040128" y="0"/>
                </a:moveTo>
                <a:lnTo>
                  <a:pt x="0" y="0"/>
                </a:lnTo>
                <a:lnTo>
                  <a:pt x="0" y="2412"/>
                </a:lnTo>
                <a:lnTo>
                  <a:pt x="513714" y="341249"/>
                </a:lnTo>
                <a:lnTo>
                  <a:pt x="0" y="679957"/>
                </a:lnTo>
                <a:lnTo>
                  <a:pt x="0" y="682497"/>
                </a:lnTo>
                <a:lnTo>
                  <a:pt x="2040128" y="682497"/>
                </a:lnTo>
                <a:lnTo>
                  <a:pt x="2557525" y="341249"/>
                </a:lnTo>
                <a:lnTo>
                  <a:pt x="2040128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8391" y="2040254"/>
            <a:ext cx="2557780" cy="682625"/>
          </a:xfrm>
          <a:custGeom>
            <a:avLst/>
            <a:gdLst/>
            <a:ahLst/>
            <a:cxnLst/>
            <a:rect l="l" t="t" r="r" b="b"/>
            <a:pathLst>
              <a:path w="2557779" h="682625">
                <a:moveTo>
                  <a:pt x="0" y="0"/>
                </a:moveTo>
                <a:lnTo>
                  <a:pt x="2040128" y="0"/>
                </a:lnTo>
                <a:lnTo>
                  <a:pt x="2557525" y="341249"/>
                </a:lnTo>
                <a:lnTo>
                  <a:pt x="2040128" y="682497"/>
                </a:lnTo>
                <a:lnTo>
                  <a:pt x="0" y="682497"/>
                </a:lnTo>
                <a:lnTo>
                  <a:pt x="0" y="679957"/>
                </a:lnTo>
                <a:lnTo>
                  <a:pt x="513714" y="341249"/>
                </a:lnTo>
                <a:lnTo>
                  <a:pt x="0" y="2412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2415" y="2174292"/>
            <a:ext cx="18091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marR="5080" indent="-447040">
              <a:lnSpc>
                <a:spcPct val="100000"/>
              </a:lnSpc>
            </a:pPr>
            <a:r>
              <a:rPr sz="1400" smtClean="0">
                <a:solidFill>
                  <a:srgbClr val="FFFFFF"/>
                </a:solidFill>
                <a:cs typeface="+mn-ea"/>
                <a:sym typeface="+mn-lt"/>
              </a:rPr>
              <a:t>跑</a:t>
            </a:r>
            <a:r>
              <a:rPr lang="zh-CN" altLang="en-US" sz="1400" smtClean="0">
                <a:solidFill>
                  <a:srgbClr val="FFFFFF"/>
                </a:solidFill>
                <a:cs typeface="+mn-ea"/>
                <a:sym typeface="+mn-lt"/>
              </a:rPr>
              <a:t>不</a:t>
            </a:r>
            <a:r>
              <a:rPr sz="1400" smtClean="0">
                <a:solidFill>
                  <a:srgbClr val="FFFFFF"/>
                </a:solidFill>
                <a:cs typeface="+mn-ea"/>
                <a:sym typeface="+mn-lt"/>
              </a:rPr>
              <a:t>出去时应躲在坚实 </a:t>
            </a:r>
            <a:r>
              <a:rPr sz="1400" dirty="0">
                <a:solidFill>
                  <a:srgbClr val="FFFFFF"/>
                </a:solidFill>
                <a:cs typeface="+mn-ea"/>
                <a:sym typeface="+mn-lt"/>
              </a:rPr>
              <a:t>的障碍物下</a:t>
            </a:r>
            <a:endParaRPr sz="1400"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4611" y="1923288"/>
            <a:ext cx="2887980" cy="992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9488" y="2040254"/>
            <a:ext cx="2557780" cy="682625"/>
          </a:xfrm>
          <a:custGeom>
            <a:avLst/>
            <a:gdLst/>
            <a:ahLst/>
            <a:cxnLst/>
            <a:rect l="l" t="t" r="r" b="b"/>
            <a:pathLst>
              <a:path w="2557780" h="682625">
                <a:moveTo>
                  <a:pt x="2040064" y="0"/>
                </a:moveTo>
                <a:lnTo>
                  <a:pt x="0" y="0"/>
                </a:lnTo>
                <a:lnTo>
                  <a:pt x="0" y="2412"/>
                </a:lnTo>
                <a:lnTo>
                  <a:pt x="513702" y="341249"/>
                </a:lnTo>
                <a:lnTo>
                  <a:pt x="0" y="679957"/>
                </a:lnTo>
                <a:lnTo>
                  <a:pt x="0" y="682497"/>
                </a:lnTo>
                <a:lnTo>
                  <a:pt x="2040064" y="682497"/>
                </a:lnTo>
                <a:lnTo>
                  <a:pt x="2557462" y="341249"/>
                </a:lnTo>
                <a:lnTo>
                  <a:pt x="2040064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9488" y="2040254"/>
            <a:ext cx="2557780" cy="682625"/>
          </a:xfrm>
          <a:custGeom>
            <a:avLst/>
            <a:gdLst/>
            <a:ahLst/>
            <a:cxnLst/>
            <a:rect l="l" t="t" r="r" b="b"/>
            <a:pathLst>
              <a:path w="2557780" h="682625">
                <a:moveTo>
                  <a:pt x="0" y="0"/>
                </a:moveTo>
                <a:lnTo>
                  <a:pt x="2040064" y="0"/>
                </a:lnTo>
                <a:lnTo>
                  <a:pt x="2557462" y="341249"/>
                </a:lnTo>
                <a:lnTo>
                  <a:pt x="2040064" y="682497"/>
                </a:lnTo>
                <a:lnTo>
                  <a:pt x="0" y="682497"/>
                </a:lnTo>
                <a:lnTo>
                  <a:pt x="0" y="679957"/>
                </a:lnTo>
                <a:lnTo>
                  <a:pt x="513702" y="341249"/>
                </a:lnTo>
                <a:lnTo>
                  <a:pt x="0" y="2412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3769" y="2183690"/>
            <a:ext cx="14522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cs typeface="+mn-ea"/>
                <a:sym typeface="+mn-lt"/>
              </a:rPr>
              <a:t>迅速撤离到安全的</a:t>
            </a:r>
            <a:endParaRPr sz="1400"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cs typeface="+mn-ea"/>
                <a:sym typeface="+mn-lt"/>
              </a:rPr>
              <a:t>避难场地</a:t>
            </a:r>
            <a:endParaRPr sz="1400"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31764" y="1923288"/>
            <a:ext cx="2887980" cy="992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87339" y="2040254"/>
            <a:ext cx="2557780" cy="682625"/>
          </a:xfrm>
          <a:custGeom>
            <a:avLst/>
            <a:gdLst/>
            <a:ahLst/>
            <a:cxnLst/>
            <a:rect l="l" t="t" r="r" b="b"/>
            <a:pathLst>
              <a:path w="2557779" h="682625">
                <a:moveTo>
                  <a:pt x="2040001" y="0"/>
                </a:moveTo>
                <a:lnTo>
                  <a:pt x="0" y="0"/>
                </a:lnTo>
                <a:lnTo>
                  <a:pt x="0" y="2412"/>
                </a:lnTo>
                <a:lnTo>
                  <a:pt x="513714" y="341249"/>
                </a:lnTo>
                <a:lnTo>
                  <a:pt x="0" y="679957"/>
                </a:lnTo>
                <a:lnTo>
                  <a:pt x="0" y="682497"/>
                </a:lnTo>
                <a:lnTo>
                  <a:pt x="2040001" y="682497"/>
                </a:lnTo>
                <a:lnTo>
                  <a:pt x="2557399" y="341249"/>
                </a:lnTo>
                <a:lnTo>
                  <a:pt x="2040001" y="0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87339" y="2040254"/>
            <a:ext cx="2557780" cy="682625"/>
          </a:xfrm>
          <a:custGeom>
            <a:avLst/>
            <a:gdLst/>
            <a:ahLst/>
            <a:cxnLst/>
            <a:rect l="l" t="t" r="r" b="b"/>
            <a:pathLst>
              <a:path w="2557779" h="682625">
                <a:moveTo>
                  <a:pt x="0" y="0"/>
                </a:moveTo>
                <a:lnTo>
                  <a:pt x="2040001" y="0"/>
                </a:lnTo>
                <a:lnTo>
                  <a:pt x="2557399" y="341249"/>
                </a:lnTo>
                <a:lnTo>
                  <a:pt x="2040001" y="682497"/>
                </a:lnTo>
                <a:lnTo>
                  <a:pt x="0" y="682497"/>
                </a:lnTo>
                <a:lnTo>
                  <a:pt x="0" y="679957"/>
                </a:lnTo>
                <a:lnTo>
                  <a:pt x="513714" y="341249"/>
                </a:lnTo>
                <a:lnTo>
                  <a:pt x="0" y="2412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0365" y="2290370"/>
            <a:ext cx="10953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cs typeface="+mn-ea"/>
                <a:sym typeface="+mn-lt"/>
              </a:rPr>
              <a:t>滑坡后的自救</a:t>
            </a:r>
            <a:endParaRPr sz="14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203" y="3001258"/>
            <a:ext cx="2539365" cy="1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4305" indent="313690" algn="just">
              <a:lnSpc>
                <a:spcPct val="130000"/>
              </a:lnSpc>
            </a:pPr>
            <a:r>
              <a:rPr sz="1200" spc="45" smtClean="0">
                <a:cs typeface="+mn-ea"/>
                <a:sym typeface="+mn-lt"/>
              </a:rPr>
              <a:t>避难</a:t>
            </a:r>
            <a:r>
              <a:rPr sz="1200" spc="35" smtClean="0">
                <a:cs typeface="+mn-ea"/>
                <a:sym typeface="+mn-lt"/>
              </a:rPr>
              <a:t>场</a:t>
            </a:r>
            <a:r>
              <a:rPr sz="1200" spc="45" smtClean="0">
                <a:cs typeface="+mn-ea"/>
                <a:sym typeface="+mn-lt"/>
              </a:rPr>
              <a:t>地</a:t>
            </a:r>
            <a:r>
              <a:rPr sz="1200" spc="35" smtClean="0">
                <a:cs typeface="+mn-ea"/>
                <a:sym typeface="+mn-lt"/>
              </a:rPr>
              <a:t>应</a:t>
            </a:r>
            <a:r>
              <a:rPr lang="zh-CN" altLang="en-US" sz="1200" spc="45" smtClean="0">
                <a:cs typeface="+mn-ea"/>
                <a:sym typeface="+mn-lt"/>
              </a:rPr>
              <a:t>选</a:t>
            </a:r>
            <a:r>
              <a:rPr sz="1200" spc="45" smtClean="0">
                <a:cs typeface="+mn-ea"/>
                <a:sym typeface="+mn-lt"/>
              </a:rPr>
              <a:t>择</a:t>
            </a:r>
            <a:r>
              <a:rPr sz="1200" spc="35" smtClean="0">
                <a:cs typeface="+mn-ea"/>
                <a:sym typeface="+mn-lt"/>
              </a:rPr>
              <a:t>在易</a:t>
            </a:r>
            <a:r>
              <a:rPr sz="1200" spc="45" smtClean="0">
                <a:cs typeface="+mn-ea"/>
                <a:sym typeface="+mn-lt"/>
              </a:rPr>
              <a:t>滑坡两</a:t>
            </a:r>
            <a:r>
              <a:rPr sz="1200" smtClean="0">
                <a:cs typeface="+mn-ea"/>
                <a:sym typeface="+mn-lt"/>
              </a:rPr>
              <a:t>侧 </a:t>
            </a:r>
            <a:r>
              <a:rPr sz="1200" spc="45" dirty="0">
                <a:cs typeface="+mn-ea"/>
                <a:sym typeface="+mn-lt"/>
              </a:rPr>
              <a:t>边界</a:t>
            </a:r>
            <a:r>
              <a:rPr sz="1200" spc="35" dirty="0">
                <a:cs typeface="+mn-ea"/>
                <a:sym typeface="+mn-lt"/>
              </a:rPr>
              <a:t>的</a:t>
            </a:r>
            <a:r>
              <a:rPr sz="1200" spc="45" dirty="0">
                <a:cs typeface="+mn-ea"/>
                <a:sym typeface="+mn-lt"/>
              </a:rPr>
              <a:t>外</a:t>
            </a:r>
            <a:r>
              <a:rPr sz="1200" spc="35" dirty="0">
                <a:cs typeface="+mn-ea"/>
                <a:sym typeface="+mn-lt"/>
              </a:rPr>
              <a:t>围；遇</a:t>
            </a:r>
            <a:r>
              <a:rPr sz="1200" spc="45" dirty="0">
                <a:cs typeface="+mn-ea"/>
                <a:sym typeface="+mn-lt"/>
              </a:rPr>
              <a:t>到山</a:t>
            </a:r>
            <a:r>
              <a:rPr sz="1200" spc="35" dirty="0">
                <a:cs typeface="+mn-ea"/>
                <a:sym typeface="+mn-lt"/>
              </a:rPr>
              <a:t>体崩</a:t>
            </a:r>
            <a:r>
              <a:rPr sz="1200" spc="45" dirty="0">
                <a:cs typeface="+mn-ea"/>
                <a:sym typeface="+mn-lt"/>
              </a:rPr>
              <a:t>滑</a:t>
            </a:r>
            <a:r>
              <a:rPr sz="1200" spc="25" dirty="0">
                <a:cs typeface="+mn-ea"/>
                <a:sym typeface="+mn-lt"/>
              </a:rPr>
              <a:t>时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要 </a:t>
            </a:r>
            <a:r>
              <a:rPr sz="1200" spc="45" smtClean="0">
                <a:cs typeface="+mn-ea"/>
                <a:sym typeface="+mn-lt"/>
              </a:rPr>
              <a:t>朝垂</a:t>
            </a:r>
            <a:r>
              <a:rPr sz="1200" spc="35" smtClean="0">
                <a:cs typeface="+mn-ea"/>
                <a:sym typeface="+mn-lt"/>
              </a:rPr>
              <a:t>直</a:t>
            </a:r>
            <a:r>
              <a:rPr lang="zh-CN" altLang="en-US" sz="1200" spc="45" smtClean="0">
                <a:cs typeface="+mn-ea"/>
                <a:sym typeface="+mn-lt"/>
              </a:rPr>
              <a:t>于</a:t>
            </a:r>
            <a:r>
              <a:rPr sz="1200" spc="35" smtClean="0">
                <a:cs typeface="+mn-ea"/>
                <a:sym typeface="+mn-lt"/>
              </a:rPr>
              <a:t>滚石前</a:t>
            </a:r>
            <a:r>
              <a:rPr lang="zh-CN" altLang="en-US" sz="1200" spc="45" smtClean="0">
                <a:cs typeface="+mn-ea"/>
                <a:sym typeface="+mn-lt"/>
              </a:rPr>
              <a:t>进</a:t>
            </a:r>
            <a:r>
              <a:rPr sz="1200" spc="45" smtClean="0">
                <a:cs typeface="+mn-ea"/>
                <a:sym typeface="+mn-lt"/>
              </a:rPr>
              <a:t>的</a:t>
            </a:r>
            <a:r>
              <a:rPr sz="1200" spc="35" smtClean="0">
                <a:cs typeface="+mn-ea"/>
                <a:sym typeface="+mn-lt"/>
              </a:rPr>
              <a:t>方向</a:t>
            </a:r>
            <a:r>
              <a:rPr sz="1200" spc="45" smtClean="0">
                <a:cs typeface="+mn-ea"/>
                <a:sym typeface="+mn-lt"/>
              </a:rPr>
              <a:t>跑</a:t>
            </a:r>
            <a:r>
              <a:rPr sz="1200" spc="35" dirty="0">
                <a:cs typeface="+mn-ea"/>
                <a:sym typeface="+mn-lt"/>
              </a:rPr>
              <a:t>；在</a:t>
            </a:r>
            <a:r>
              <a:rPr sz="1200" dirty="0">
                <a:cs typeface="+mn-ea"/>
                <a:sym typeface="+mn-lt"/>
              </a:rPr>
              <a:t>确 </a:t>
            </a:r>
            <a:r>
              <a:rPr sz="1200" spc="45" dirty="0">
                <a:cs typeface="+mn-ea"/>
                <a:sym typeface="+mn-lt"/>
              </a:rPr>
              <a:t>保安</a:t>
            </a:r>
            <a:r>
              <a:rPr sz="1200" spc="35" dirty="0">
                <a:cs typeface="+mn-ea"/>
                <a:sym typeface="+mn-lt"/>
              </a:rPr>
              <a:t>全</a:t>
            </a:r>
            <a:r>
              <a:rPr sz="1200" spc="45" dirty="0">
                <a:cs typeface="+mn-ea"/>
                <a:sym typeface="+mn-lt"/>
              </a:rPr>
              <a:t>的</a:t>
            </a:r>
            <a:r>
              <a:rPr sz="1200" spc="35" dirty="0">
                <a:cs typeface="+mn-ea"/>
                <a:sym typeface="+mn-lt"/>
              </a:rPr>
              <a:t>情况</a:t>
            </a:r>
            <a:r>
              <a:rPr sz="1200" spc="30" dirty="0">
                <a:cs typeface="+mn-ea"/>
                <a:sym typeface="+mn-lt"/>
              </a:rPr>
              <a:t>下</a:t>
            </a:r>
            <a:r>
              <a:rPr sz="1200" spc="45">
                <a:cs typeface="+mn-ea"/>
                <a:sym typeface="+mn-lt"/>
              </a:rPr>
              <a:t>，</a:t>
            </a:r>
            <a:r>
              <a:rPr sz="1200" spc="45" smtClean="0">
                <a:cs typeface="+mn-ea"/>
                <a:sym typeface="+mn-lt"/>
              </a:rPr>
              <a:t>离</a:t>
            </a:r>
            <a:r>
              <a:rPr sz="1200" spc="35" smtClean="0">
                <a:cs typeface="+mn-ea"/>
                <a:sym typeface="+mn-lt"/>
              </a:rPr>
              <a:t>原居</a:t>
            </a:r>
            <a:r>
              <a:rPr sz="1200" spc="45" smtClean="0">
                <a:cs typeface="+mn-ea"/>
                <a:sym typeface="+mn-lt"/>
              </a:rPr>
              <a:t>住</a:t>
            </a:r>
            <a:r>
              <a:rPr sz="1200" spc="35" smtClean="0">
                <a:cs typeface="+mn-ea"/>
                <a:sym typeface="+mn-lt"/>
              </a:rPr>
              <a:t>处</a:t>
            </a:r>
            <a:r>
              <a:rPr lang="zh-CN" altLang="en-US" sz="1200" spc="35" smtClean="0">
                <a:cs typeface="+mn-ea"/>
                <a:sym typeface="+mn-lt"/>
              </a:rPr>
              <a:t>越</a:t>
            </a:r>
            <a:r>
              <a:rPr sz="1200" smtClean="0">
                <a:cs typeface="+mn-ea"/>
                <a:sym typeface="+mn-lt"/>
              </a:rPr>
              <a:t>近 </a:t>
            </a:r>
            <a:r>
              <a:rPr lang="zh-CN" altLang="en-US" sz="1200" spc="45" smtClean="0">
                <a:cs typeface="+mn-ea"/>
                <a:sym typeface="+mn-lt"/>
              </a:rPr>
              <a:t>越</a:t>
            </a:r>
            <a:r>
              <a:rPr sz="1200" spc="45" smtClean="0">
                <a:cs typeface="+mn-ea"/>
                <a:sym typeface="+mn-lt"/>
              </a:rPr>
              <a:t>好</a:t>
            </a:r>
            <a:r>
              <a:rPr sz="1200" spc="30" dirty="0">
                <a:cs typeface="+mn-ea"/>
                <a:sym typeface="+mn-lt"/>
              </a:rPr>
              <a:t>，</a:t>
            </a:r>
            <a:r>
              <a:rPr sz="1200" spc="45" dirty="0">
                <a:cs typeface="+mn-ea"/>
                <a:sym typeface="+mn-lt"/>
              </a:rPr>
              <a:t>交</a:t>
            </a:r>
            <a:r>
              <a:rPr sz="1200" spc="30" dirty="0">
                <a:cs typeface="+mn-ea"/>
                <a:sym typeface="+mn-lt"/>
              </a:rPr>
              <a:t>通</a:t>
            </a:r>
            <a:r>
              <a:rPr sz="1200" spc="30">
                <a:cs typeface="+mn-ea"/>
                <a:sym typeface="+mn-lt"/>
              </a:rPr>
              <a:t>、</a:t>
            </a:r>
            <a:r>
              <a:rPr sz="1200" spc="30" smtClean="0">
                <a:cs typeface="+mn-ea"/>
                <a:sym typeface="+mn-lt"/>
              </a:rPr>
              <a:t>水</a:t>
            </a:r>
            <a:r>
              <a:rPr sz="1200" spc="45" smtClean="0">
                <a:cs typeface="+mn-ea"/>
                <a:sym typeface="+mn-lt"/>
              </a:rPr>
              <a:t>电等</a:t>
            </a:r>
            <a:r>
              <a:rPr lang="zh-CN" altLang="en-US" sz="1200" spc="30" smtClean="0">
                <a:cs typeface="+mn-ea"/>
                <a:sym typeface="+mn-lt"/>
              </a:rPr>
              <a:t>越</a:t>
            </a:r>
            <a:r>
              <a:rPr sz="1200" spc="30" smtClean="0">
                <a:cs typeface="+mn-ea"/>
                <a:sym typeface="+mn-lt"/>
              </a:rPr>
              <a:t>方</a:t>
            </a:r>
            <a:r>
              <a:rPr sz="1200" spc="45" smtClean="0">
                <a:cs typeface="+mn-ea"/>
                <a:sym typeface="+mn-lt"/>
              </a:rPr>
              <a:t>便</a:t>
            </a:r>
            <a:r>
              <a:rPr lang="zh-CN" altLang="en-US" sz="1200" spc="30" smtClean="0">
                <a:cs typeface="+mn-ea"/>
                <a:sym typeface="+mn-lt"/>
              </a:rPr>
              <a:t>越</a:t>
            </a:r>
            <a:r>
              <a:rPr sz="1200" spc="30" smtClean="0">
                <a:cs typeface="+mn-ea"/>
                <a:sym typeface="+mn-lt"/>
              </a:rPr>
              <a:t>好</a:t>
            </a:r>
            <a:r>
              <a:rPr sz="120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ct val="130000"/>
              </a:lnSpc>
            </a:pPr>
            <a:r>
              <a:rPr sz="1200" spc="35" smtClean="0">
                <a:cs typeface="+mn-ea"/>
                <a:sym typeface="+mn-lt"/>
              </a:rPr>
              <a:t>切忌</a:t>
            </a:r>
            <a:r>
              <a:rPr lang="zh-CN" altLang="en-US" sz="1200" spc="35" smtClean="0">
                <a:cs typeface="+mn-ea"/>
                <a:sym typeface="+mn-lt"/>
              </a:rPr>
              <a:t>不</a:t>
            </a:r>
            <a:r>
              <a:rPr sz="1200" spc="35" smtClean="0">
                <a:cs typeface="+mn-ea"/>
                <a:sym typeface="+mn-lt"/>
              </a:rPr>
              <a:t>要</a:t>
            </a:r>
            <a:r>
              <a:rPr sz="1200" spc="45" smtClean="0">
                <a:cs typeface="+mn-ea"/>
                <a:sym typeface="+mn-lt"/>
              </a:rPr>
              <a:t>在</a:t>
            </a:r>
            <a:r>
              <a:rPr sz="1200" spc="35" smtClean="0">
                <a:cs typeface="+mn-ea"/>
                <a:sym typeface="+mn-lt"/>
              </a:rPr>
              <a:t>逃离</a:t>
            </a:r>
            <a:r>
              <a:rPr sz="1200" spc="45" smtClean="0">
                <a:cs typeface="+mn-ea"/>
                <a:sym typeface="+mn-lt"/>
              </a:rPr>
              <a:t>时朝</a:t>
            </a:r>
            <a:r>
              <a:rPr sz="1200" spc="35" smtClean="0">
                <a:cs typeface="+mn-ea"/>
                <a:sym typeface="+mn-lt"/>
              </a:rPr>
              <a:t>着滑坡方</a:t>
            </a:r>
            <a:r>
              <a:rPr sz="1200" spc="45" smtClean="0">
                <a:cs typeface="+mn-ea"/>
                <a:sym typeface="+mn-lt"/>
              </a:rPr>
              <a:t>向</a:t>
            </a:r>
            <a:r>
              <a:rPr sz="1200" spc="20" smtClean="0">
                <a:cs typeface="+mn-ea"/>
                <a:sym typeface="+mn-lt"/>
              </a:rPr>
              <a:t>跑</a:t>
            </a:r>
            <a:r>
              <a:rPr sz="1200">
                <a:cs typeface="+mn-ea"/>
                <a:sym typeface="+mn-lt"/>
              </a:rPr>
              <a:t>， </a:t>
            </a:r>
            <a:r>
              <a:rPr sz="1200" smtClean="0">
                <a:cs typeface="+mn-ea"/>
                <a:sym typeface="+mn-lt"/>
              </a:rPr>
              <a:t>更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要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知所</a:t>
            </a:r>
            <a:r>
              <a:rPr sz="1200" spc="-15" smtClean="0">
                <a:cs typeface="+mn-ea"/>
                <a:sym typeface="+mn-lt"/>
              </a:rPr>
              <a:t>措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随滑坡滚</a:t>
            </a:r>
            <a:r>
              <a:rPr lang="zh-CN" altLang="en-US" sz="1200" spc="-10" smtClean="0">
                <a:cs typeface="+mn-ea"/>
                <a:sym typeface="+mn-lt"/>
              </a:rPr>
              <a:t>动</a:t>
            </a:r>
            <a:r>
              <a:rPr sz="1200" smtClean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0560" y="3014730"/>
            <a:ext cx="2549525" cy="119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1130" indent="313690" algn="just">
              <a:lnSpc>
                <a:spcPct val="130000"/>
              </a:lnSpc>
            </a:pPr>
            <a:r>
              <a:rPr sz="1200" spc="45" dirty="0">
                <a:cs typeface="+mn-ea"/>
                <a:sym typeface="+mn-lt"/>
              </a:rPr>
              <a:t>遇到山体崩滑，</a:t>
            </a:r>
            <a:r>
              <a:rPr sz="1200" spc="40" dirty="0">
                <a:cs typeface="+mn-ea"/>
                <a:sym typeface="+mn-lt"/>
              </a:rPr>
              <a:t>无</a:t>
            </a:r>
            <a:r>
              <a:rPr sz="1200" spc="55" dirty="0">
                <a:cs typeface="+mn-ea"/>
                <a:sym typeface="+mn-lt"/>
              </a:rPr>
              <a:t>法</a:t>
            </a:r>
            <a:r>
              <a:rPr sz="1200" spc="40" dirty="0">
                <a:cs typeface="+mn-ea"/>
                <a:sym typeface="+mn-lt"/>
              </a:rPr>
              <a:t>继续逃</a:t>
            </a:r>
            <a:r>
              <a:rPr sz="1200" dirty="0">
                <a:cs typeface="+mn-ea"/>
                <a:sym typeface="+mn-lt"/>
              </a:rPr>
              <a:t>离 </a:t>
            </a:r>
            <a:r>
              <a:rPr sz="1200" spc="45" dirty="0">
                <a:cs typeface="+mn-ea"/>
                <a:sym typeface="+mn-lt"/>
              </a:rPr>
              <a:t>时，应迅速抱住身边的树木等固定 物体。可躲避在结实的障碍物</a:t>
            </a:r>
            <a:r>
              <a:rPr sz="1200" spc="50" dirty="0">
                <a:cs typeface="+mn-ea"/>
                <a:sym typeface="+mn-lt"/>
              </a:rPr>
              <a:t>下</a:t>
            </a:r>
            <a:r>
              <a:rPr sz="1200">
                <a:cs typeface="+mn-ea"/>
                <a:sym typeface="+mn-lt"/>
              </a:rPr>
              <a:t>， </a:t>
            </a:r>
            <a:r>
              <a:rPr lang="zh-CN" altLang="en-US" sz="1200" spc="45" smtClean="0">
                <a:cs typeface="+mn-ea"/>
                <a:sym typeface="+mn-lt"/>
              </a:rPr>
              <a:t>或</a:t>
            </a:r>
            <a:r>
              <a:rPr sz="1200" spc="45" smtClean="0">
                <a:cs typeface="+mn-ea"/>
                <a:sym typeface="+mn-lt"/>
              </a:rPr>
              <a:t>蹲在地坎</a:t>
            </a:r>
            <a:r>
              <a:rPr sz="1200" spc="45" dirty="0">
                <a:cs typeface="+mn-ea"/>
                <a:sym typeface="+mn-lt"/>
              </a:rPr>
              <a:t>、地沟里，应注意保护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45" dirty="0">
                <a:cs typeface="+mn-ea"/>
                <a:sym typeface="+mn-lt"/>
              </a:rPr>
              <a:t>头部，可</a:t>
            </a:r>
            <a:r>
              <a:rPr sz="1200" spc="30" dirty="0">
                <a:cs typeface="+mn-ea"/>
                <a:sym typeface="+mn-lt"/>
              </a:rPr>
              <a:t>利</a:t>
            </a:r>
            <a:r>
              <a:rPr sz="1200" spc="45" dirty="0">
                <a:cs typeface="+mn-ea"/>
                <a:sym typeface="+mn-lt"/>
              </a:rPr>
              <a:t>用身边</a:t>
            </a:r>
            <a:r>
              <a:rPr sz="1200" spc="30" dirty="0">
                <a:cs typeface="+mn-ea"/>
                <a:sym typeface="+mn-lt"/>
              </a:rPr>
              <a:t>的</a:t>
            </a:r>
            <a:r>
              <a:rPr sz="1200" spc="45" dirty="0">
                <a:cs typeface="+mn-ea"/>
                <a:sym typeface="+mn-lt"/>
              </a:rPr>
              <a:t>衣物裹住</a:t>
            </a:r>
            <a:r>
              <a:rPr sz="1200" spc="30" dirty="0">
                <a:cs typeface="+mn-ea"/>
                <a:sym typeface="+mn-lt"/>
              </a:rPr>
              <a:t>头</a:t>
            </a:r>
            <a:r>
              <a:rPr sz="1200" spc="50" dirty="0">
                <a:cs typeface="+mn-ea"/>
                <a:sym typeface="+mn-lt"/>
              </a:rPr>
              <a:t>部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0828" y="2957570"/>
            <a:ext cx="2920365" cy="167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0" indent="313690">
              <a:lnSpc>
                <a:spcPct val="130000"/>
              </a:lnSpc>
            </a:pPr>
            <a:r>
              <a:rPr sz="1200" spc="80" dirty="0">
                <a:cs typeface="+mn-ea"/>
                <a:sym typeface="+mn-lt"/>
              </a:rPr>
              <a:t>及时</a:t>
            </a:r>
            <a:r>
              <a:rPr sz="1200" spc="70" dirty="0">
                <a:cs typeface="+mn-ea"/>
                <a:sym typeface="+mn-lt"/>
              </a:rPr>
              <a:t>清</a:t>
            </a:r>
            <a:r>
              <a:rPr sz="1200" spc="80" dirty="0">
                <a:cs typeface="+mn-ea"/>
                <a:sym typeface="+mn-lt"/>
              </a:rPr>
              <a:t>理</a:t>
            </a:r>
            <a:r>
              <a:rPr sz="1200" spc="70" dirty="0">
                <a:cs typeface="+mn-ea"/>
                <a:sym typeface="+mn-lt"/>
              </a:rPr>
              <a:t>疏</a:t>
            </a:r>
            <a:r>
              <a:rPr sz="1200" spc="90" dirty="0">
                <a:cs typeface="+mn-ea"/>
                <a:sym typeface="+mn-lt"/>
              </a:rPr>
              <a:t>浚</a:t>
            </a:r>
            <a:r>
              <a:rPr sz="1200" spc="70">
                <a:cs typeface="+mn-ea"/>
                <a:sym typeface="+mn-lt"/>
              </a:rPr>
              <a:t>，</a:t>
            </a:r>
            <a:r>
              <a:rPr sz="1200" spc="80" smtClean="0">
                <a:cs typeface="+mn-ea"/>
                <a:sym typeface="+mn-lt"/>
              </a:rPr>
              <a:t>保</a:t>
            </a:r>
            <a:r>
              <a:rPr sz="1200" spc="70" smtClean="0">
                <a:cs typeface="+mn-ea"/>
                <a:sym typeface="+mn-lt"/>
              </a:rPr>
              <a:t>持</a:t>
            </a:r>
            <a:r>
              <a:rPr sz="1200" spc="80" smtClean="0">
                <a:cs typeface="+mn-ea"/>
                <a:sym typeface="+mn-lt"/>
              </a:rPr>
              <a:t>河道</a:t>
            </a:r>
            <a:r>
              <a:rPr sz="1200" spc="70" smtClean="0">
                <a:cs typeface="+mn-ea"/>
                <a:sym typeface="+mn-lt"/>
              </a:rPr>
              <a:t>畅</a:t>
            </a:r>
            <a:r>
              <a:rPr sz="1200" spc="80" smtClean="0">
                <a:cs typeface="+mn-ea"/>
                <a:sym typeface="+mn-lt"/>
              </a:rPr>
              <a:t>通</a:t>
            </a:r>
            <a:r>
              <a:rPr lang="zh-CN" altLang="en-US" sz="1200" spc="8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渠 </a:t>
            </a:r>
            <a:r>
              <a:rPr sz="1200" spc="70" dirty="0">
                <a:cs typeface="+mn-ea"/>
                <a:sym typeface="+mn-lt"/>
              </a:rPr>
              <a:t>道畅通，做好滑坡</a:t>
            </a:r>
            <a:r>
              <a:rPr sz="1200" spc="80" dirty="0">
                <a:cs typeface="+mn-ea"/>
                <a:sym typeface="+mn-lt"/>
              </a:rPr>
              <a:t>地</a:t>
            </a:r>
            <a:r>
              <a:rPr sz="1200" spc="70" dirty="0">
                <a:cs typeface="+mn-ea"/>
                <a:sym typeface="+mn-lt"/>
              </a:rPr>
              <a:t>区的排水工</a:t>
            </a:r>
            <a:r>
              <a:rPr sz="1200" spc="85" dirty="0">
                <a:cs typeface="+mn-ea"/>
                <a:sym typeface="+mn-lt"/>
              </a:rPr>
              <a:t>作</a:t>
            </a:r>
            <a:r>
              <a:rPr sz="1200" spc="7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可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ts val="1880"/>
              </a:lnSpc>
              <a:spcBef>
                <a:spcPts val="125"/>
              </a:spcBef>
            </a:pPr>
            <a:r>
              <a:rPr sz="1200" spc="70" dirty="0">
                <a:cs typeface="+mn-ea"/>
                <a:sym typeface="+mn-lt"/>
              </a:rPr>
              <a:t>根据具体情</a:t>
            </a:r>
            <a:r>
              <a:rPr sz="1200" spc="55" dirty="0">
                <a:cs typeface="+mn-ea"/>
                <a:sym typeface="+mn-lt"/>
              </a:rPr>
              <a:t>况</a:t>
            </a:r>
            <a:r>
              <a:rPr sz="1200" spc="70" dirty="0">
                <a:cs typeface="+mn-ea"/>
                <a:sym typeface="+mn-lt"/>
              </a:rPr>
              <a:t>砍伐</a:t>
            </a:r>
            <a:r>
              <a:rPr sz="1200" spc="55" dirty="0">
                <a:cs typeface="+mn-ea"/>
                <a:sym typeface="+mn-lt"/>
              </a:rPr>
              <a:t>随</a:t>
            </a:r>
            <a:r>
              <a:rPr sz="1200" spc="70" dirty="0">
                <a:cs typeface="+mn-ea"/>
                <a:sym typeface="+mn-lt"/>
              </a:rPr>
              <a:t>时可能倾</a:t>
            </a:r>
            <a:r>
              <a:rPr sz="1200" spc="55" dirty="0">
                <a:cs typeface="+mn-ea"/>
                <a:sym typeface="+mn-lt"/>
              </a:rPr>
              <a:t>倒</a:t>
            </a:r>
            <a:r>
              <a:rPr sz="1200" spc="70" dirty="0">
                <a:cs typeface="+mn-ea"/>
                <a:sym typeface="+mn-lt"/>
              </a:rPr>
              <a:t>的危</a:t>
            </a:r>
            <a:r>
              <a:rPr sz="1200" spc="95" dirty="0">
                <a:cs typeface="+mn-ea"/>
                <a:sym typeface="+mn-lt"/>
              </a:rPr>
              <a:t>树</a:t>
            </a:r>
            <a:r>
              <a:rPr sz="1200">
                <a:cs typeface="+mn-ea"/>
                <a:sym typeface="+mn-lt"/>
              </a:rPr>
              <a:t>。 </a:t>
            </a:r>
            <a:r>
              <a:rPr sz="1200" spc="70" smtClean="0">
                <a:cs typeface="+mn-ea"/>
                <a:sym typeface="+mn-lt"/>
              </a:rPr>
              <a:t>山体滑坡后救</a:t>
            </a:r>
            <a:r>
              <a:rPr lang="zh-CN" altLang="en-US" sz="1200" spc="70" smtClean="0">
                <a:cs typeface="+mn-ea"/>
                <a:sym typeface="+mn-lt"/>
              </a:rPr>
              <a:t>助</a:t>
            </a:r>
            <a:r>
              <a:rPr sz="1200" spc="70" smtClean="0">
                <a:cs typeface="+mn-ea"/>
                <a:sym typeface="+mn-lt"/>
              </a:rPr>
              <a:t>被</a:t>
            </a:r>
            <a:r>
              <a:rPr sz="1200" spc="80" smtClean="0">
                <a:cs typeface="+mn-ea"/>
                <a:sym typeface="+mn-lt"/>
              </a:rPr>
              <a:t>滑</a:t>
            </a:r>
            <a:r>
              <a:rPr sz="1200" spc="70" smtClean="0">
                <a:cs typeface="+mn-ea"/>
                <a:sym typeface="+mn-lt"/>
              </a:rPr>
              <a:t>坡埋压的人</a:t>
            </a:r>
            <a:r>
              <a:rPr lang="zh-CN" altLang="en-US" sz="1200" spc="70" smtClean="0">
                <a:cs typeface="+mn-ea"/>
                <a:sym typeface="+mn-lt"/>
              </a:rPr>
              <a:t>和</a:t>
            </a:r>
            <a:r>
              <a:rPr sz="1200" spc="70" smtClean="0">
                <a:cs typeface="+mn-ea"/>
                <a:sym typeface="+mn-lt"/>
              </a:rPr>
              <a:t>物的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200" spc="70" dirty="0">
                <a:cs typeface="+mn-ea"/>
                <a:sym typeface="+mn-lt"/>
              </a:rPr>
              <a:t>要领是将滑坡体后</a:t>
            </a:r>
            <a:r>
              <a:rPr sz="1200" spc="80" dirty="0">
                <a:cs typeface="+mn-ea"/>
                <a:sym typeface="+mn-lt"/>
              </a:rPr>
              <a:t>缘</a:t>
            </a:r>
            <a:r>
              <a:rPr sz="1200" spc="70" dirty="0">
                <a:cs typeface="+mn-ea"/>
                <a:sym typeface="+mn-lt"/>
              </a:rPr>
              <a:t>的水排</a:t>
            </a:r>
            <a:r>
              <a:rPr sz="1200" spc="75" dirty="0">
                <a:cs typeface="+mn-ea"/>
                <a:sym typeface="+mn-lt"/>
              </a:rPr>
              <a:t>开</a:t>
            </a:r>
            <a:r>
              <a:rPr sz="1200" spc="70" dirty="0">
                <a:cs typeface="+mn-ea"/>
                <a:sym typeface="+mn-lt"/>
              </a:rPr>
              <a:t>，从滑坡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70" dirty="0">
                <a:cs typeface="+mn-ea"/>
                <a:sym typeface="+mn-lt"/>
              </a:rPr>
              <a:t>体的侧面开始挖</a:t>
            </a:r>
            <a:r>
              <a:rPr sz="1200" spc="75" dirty="0">
                <a:cs typeface="+mn-ea"/>
                <a:sym typeface="+mn-lt"/>
              </a:rPr>
              <a:t>掘</a:t>
            </a:r>
            <a:r>
              <a:rPr sz="1200" spc="80" dirty="0">
                <a:cs typeface="+mn-ea"/>
                <a:sym typeface="+mn-lt"/>
              </a:rPr>
              <a:t>，</a:t>
            </a:r>
            <a:r>
              <a:rPr sz="1200" spc="70" dirty="0">
                <a:cs typeface="+mn-ea"/>
                <a:sym typeface="+mn-lt"/>
              </a:rPr>
              <a:t>先救人后救物。</a:t>
            </a:r>
            <a:r>
              <a:rPr sz="1200" dirty="0">
                <a:cs typeface="+mn-ea"/>
                <a:sym typeface="+mn-lt"/>
              </a:rPr>
              <a:t>只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70" smtClean="0">
                <a:cs typeface="+mn-ea"/>
                <a:sym typeface="+mn-lt"/>
              </a:rPr>
              <a:t>有掌握正确</a:t>
            </a:r>
            <a:r>
              <a:rPr sz="1200" spc="55" smtClean="0">
                <a:cs typeface="+mn-ea"/>
                <a:sym typeface="+mn-lt"/>
              </a:rPr>
              <a:t>的</a:t>
            </a:r>
            <a:r>
              <a:rPr sz="1200" spc="70" smtClean="0">
                <a:cs typeface="+mn-ea"/>
                <a:sym typeface="+mn-lt"/>
              </a:rPr>
              <a:t>救</a:t>
            </a:r>
            <a:r>
              <a:rPr lang="zh-CN" altLang="en-US" sz="1200" spc="70" smtClean="0">
                <a:cs typeface="+mn-ea"/>
                <a:sym typeface="+mn-lt"/>
              </a:rPr>
              <a:t>助</a:t>
            </a:r>
            <a:r>
              <a:rPr sz="1200" spc="55" smtClean="0">
                <a:cs typeface="+mn-ea"/>
                <a:sym typeface="+mn-lt"/>
              </a:rPr>
              <a:t>方</a:t>
            </a:r>
            <a:r>
              <a:rPr sz="1200" spc="85" smtClean="0">
                <a:cs typeface="+mn-ea"/>
                <a:sym typeface="+mn-lt"/>
              </a:rPr>
              <a:t>法</a:t>
            </a:r>
            <a:r>
              <a:rPr sz="1200" spc="70" dirty="0">
                <a:cs typeface="+mn-ea"/>
                <a:sym typeface="+mn-lt"/>
              </a:rPr>
              <a:t>，才能</a:t>
            </a:r>
            <a:r>
              <a:rPr sz="1200" spc="55" dirty="0">
                <a:cs typeface="+mn-ea"/>
                <a:sym typeface="+mn-lt"/>
              </a:rPr>
              <a:t>迅</a:t>
            </a:r>
            <a:r>
              <a:rPr sz="1200" spc="70" dirty="0">
                <a:cs typeface="+mn-ea"/>
                <a:sym typeface="+mn-lt"/>
              </a:rPr>
              <a:t>速救</a:t>
            </a:r>
            <a:r>
              <a:rPr sz="1200" spc="65" dirty="0">
                <a:cs typeface="+mn-ea"/>
                <a:sym typeface="+mn-lt"/>
              </a:rPr>
              <a:t>人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23567"/>
            <a:ext cx="2035175" cy="1896745"/>
          </a:xfrm>
          <a:custGeom>
            <a:avLst/>
            <a:gdLst/>
            <a:ahLst/>
            <a:cxnLst/>
            <a:rect l="l" t="t" r="r" b="b"/>
            <a:pathLst>
              <a:path w="2035175" h="1896745">
                <a:moveTo>
                  <a:pt x="0" y="1896363"/>
                </a:moveTo>
                <a:lnTo>
                  <a:pt x="2034712" y="1896363"/>
                </a:lnTo>
                <a:lnTo>
                  <a:pt x="2034712" y="0"/>
                </a:lnTo>
                <a:lnTo>
                  <a:pt x="0" y="0"/>
                </a:lnTo>
                <a:lnTo>
                  <a:pt x="0" y="1896363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412584" y="0"/>
                </a:moveTo>
                <a:lnTo>
                  <a:pt x="345661" y="5439"/>
                </a:lnTo>
                <a:lnTo>
                  <a:pt x="282176" y="21185"/>
                </a:lnTo>
                <a:lnTo>
                  <a:pt x="222978" y="46384"/>
                </a:lnTo>
                <a:lnTo>
                  <a:pt x="168918" y="80178"/>
                </a:lnTo>
                <a:lnTo>
                  <a:pt x="120843" y="121713"/>
                </a:lnTo>
                <a:lnTo>
                  <a:pt x="79605" y="170133"/>
                </a:lnTo>
                <a:lnTo>
                  <a:pt x="46052" y="224581"/>
                </a:lnTo>
                <a:lnTo>
                  <a:pt x="21033" y="284203"/>
                </a:lnTo>
                <a:lnTo>
                  <a:pt x="5400" y="348142"/>
                </a:lnTo>
                <a:lnTo>
                  <a:pt x="0" y="415544"/>
                </a:lnTo>
                <a:lnTo>
                  <a:pt x="1367" y="449623"/>
                </a:lnTo>
                <a:lnTo>
                  <a:pt x="11990" y="515400"/>
                </a:lnTo>
                <a:lnTo>
                  <a:pt x="32423" y="577288"/>
                </a:lnTo>
                <a:lnTo>
                  <a:pt x="61814" y="634430"/>
                </a:lnTo>
                <a:lnTo>
                  <a:pt x="99316" y="685971"/>
                </a:lnTo>
                <a:lnTo>
                  <a:pt x="144079" y="731055"/>
                </a:lnTo>
                <a:lnTo>
                  <a:pt x="195253" y="768827"/>
                </a:lnTo>
                <a:lnTo>
                  <a:pt x="251988" y="798431"/>
                </a:lnTo>
                <a:lnTo>
                  <a:pt x="313436" y="819010"/>
                </a:lnTo>
                <a:lnTo>
                  <a:pt x="378746" y="829710"/>
                </a:lnTo>
                <a:lnTo>
                  <a:pt x="412584" y="831088"/>
                </a:lnTo>
                <a:lnTo>
                  <a:pt x="446425" y="829710"/>
                </a:lnTo>
                <a:lnTo>
                  <a:pt x="511740" y="819010"/>
                </a:lnTo>
                <a:lnTo>
                  <a:pt x="573194" y="798431"/>
                </a:lnTo>
                <a:lnTo>
                  <a:pt x="629936" y="768827"/>
                </a:lnTo>
                <a:lnTo>
                  <a:pt x="681117" y="731055"/>
                </a:lnTo>
                <a:lnTo>
                  <a:pt x="725886" y="685971"/>
                </a:lnTo>
                <a:lnTo>
                  <a:pt x="763394" y="634430"/>
                </a:lnTo>
                <a:lnTo>
                  <a:pt x="792791" y="577288"/>
                </a:lnTo>
                <a:lnTo>
                  <a:pt x="813227" y="515400"/>
                </a:lnTo>
                <a:lnTo>
                  <a:pt x="823852" y="449623"/>
                </a:lnTo>
                <a:lnTo>
                  <a:pt x="825220" y="415544"/>
                </a:lnTo>
                <a:lnTo>
                  <a:pt x="823852" y="381464"/>
                </a:lnTo>
                <a:lnTo>
                  <a:pt x="813227" y="315687"/>
                </a:lnTo>
                <a:lnTo>
                  <a:pt x="792791" y="253799"/>
                </a:lnTo>
                <a:lnTo>
                  <a:pt x="763394" y="196657"/>
                </a:lnTo>
                <a:lnTo>
                  <a:pt x="725886" y="145116"/>
                </a:lnTo>
                <a:lnTo>
                  <a:pt x="681117" y="100032"/>
                </a:lnTo>
                <a:lnTo>
                  <a:pt x="629936" y="62260"/>
                </a:lnTo>
                <a:lnTo>
                  <a:pt x="573194" y="32656"/>
                </a:lnTo>
                <a:lnTo>
                  <a:pt x="511740" y="12077"/>
                </a:lnTo>
                <a:lnTo>
                  <a:pt x="446425" y="1377"/>
                </a:lnTo>
                <a:lnTo>
                  <a:pt x="412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0" y="415544"/>
                </a:moveTo>
                <a:lnTo>
                  <a:pt x="5400" y="348142"/>
                </a:lnTo>
                <a:lnTo>
                  <a:pt x="21033" y="284203"/>
                </a:lnTo>
                <a:lnTo>
                  <a:pt x="46052" y="224581"/>
                </a:lnTo>
                <a:lnTo>
                  <a:pt x="79605" y="170133"/>
                </a:lnTo>
                <a:lnTo>
                  <a:pt x="120843" y="121713"/>
                </a:lnTo>
                <a:lnTo>
                  <a:pt x="168918" y="80178"/>
                </a:lnTo>
                <a:lnTo>
                  <a:pt x="222978" y="46384"/>
                </a:lnTo>
                <a:lnTo>
                  <a:pt x="282176" y="21185"/>
                </a:lnTo>
                <a:lnTo>
                  <a:pt x="345661" y="5439"/>
                </a:lnTo>
                <a:lnTo>
                  <a:pt x="412584" y="0"/>
                </a:lnTo>
                <a:lnTo>
                  <a:pt x="446425" y="1377"/>
                </a:lnTo>
                <a:lnTo>
                  <a:pt x="511740" y="12077"/>
                </a:lnTo>
                <a:lnTo>
                  <a:pt x="573194" y="32656"/>
                </a:lnTo>
                <a:lnTo>
                  <a:pt x="629936" y="62260"/>
                </a:lnTo>
                <a:lnTo>
                  <a:pt x="681117" y="100032"/>
                </a:lnTo>
                <a:lnTo>
                  <a:pt x="725886" y="145116"/>
                </a:lnTo>
                <a:lnTo>
                  <a:pt x="763394" y="196657"/>
                </a:lnTo>
                <a:lnTo>
                  <a:pt x="792791" y="253799"/>
                </a:lnTo>
                <a:lnTo>
                  <a:pt x="813227" y="315687"/>
                </a:lnTo>
                <a:lnTo>
                  <a:pt x="823852" y="381464"/>
                </a:lnTo>
                <a:lnTo>
                  <a:pt x="825220" y="415544"/>
                </a:lnTo>
                <a:lnTo>
                  <a:pt x="823852" y="449623"/>
                </a:lnTo>
                <a:lnTo>
                  <a:pt x="813227" y="515400"/>
                </a:lnTo>
                <a:lnTo>
                  <a:pt x="792791" y="577288"/>
                </a:lnTo>
                <a:lnTo>
                  <a:pt x="763394" y="634430"/>
                </a:lnTo>
                <a:lnTo>
                  <a:pt x="725886" y="685971"/>
                </a:lnTo>
                <a:lnTo>
                  <a:pt x="681117" y="731055"/>
                </a:lnTo>
                <a:lnTo>
                  <a:pt x="629936" y="768827"/>
                </a:lnTo>
                <a:lnTo>
                  <a:pt x="573194" y="798431"/>
                </a:lnTo>
                <a:lnTo>
                  <a:pt x="511740" y="819010"/>
                </a:lnTo>
                <a:lnTo>
                  <a:pt x="446425" y="829710"/>
                </a:lnTo>
                <a:lnTo>
                  <a:pt x="412584" y="831088"/>
                </a:lnTo>
                <a:lnTo>
                  <a:pt x="378746" y="829710"/>
                </a:lnTo>
                <a:lnTo>
                  <a:pt x="313436" y="819010"/>
                </a:lnTo>
                <a:lnTo>
                  <a:pt x="251988" y="798431"/>
                </a:lnTo>
                <a:lnTo>
                  <a:pt x="195253" y="768827"/>
                </a:lnTo>
                <a:lnTo>
                  <a:pt x="144079" y="731055"/>
                </a:lnTo>
                <a:lnTo>
                  <a:pt x="99316" y="685971"/>
                </a:lnTo>
                <a:lnTo>
                  <a:pt x="61814" y="634430"/>
                </a:lnTo>
                <a:lnTo>
                  <a:pt x="32423" y="577288"/>
                </a:lnTo>
                <a:lnTo>
                  <a:pt x="11990" y="515400"/>
                </a:lnTo>
                <a:lnTo>
                  <a:pt x="1367" y="449623"/>
                </a:lnTo>
                <a:lnTo>
                  <a:pt x="0" y="4155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8573" y="2827008"/>
            <a:ext cx="3074670" cy="70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0"/>
              </a:lnSpc>
            </a:pPr>
            <a:r>
              <a:rPr sz="4800" b="1" spc="-5" dirty="0">
                <a:cs typeface="+mn-ea"/>
                <a:sym typeface="+mn-lt"/>
              </a:rPr>
              <a:t>事故灾</a:t>
            </a:r>
            <a:r>
              <a:rPr sz="4800" b="1" dirty="0">
                <a:cs typeface="+mn-ea"/>
                <a:sym typeface="+mn-lt"/>
              </a:rPr>
              <a:t>难类</a:t>
            </a:r>
            <a:endParaRPr sz="4800">
              <a:cs typeface="+mn-ea"/>
              <a:sym typeface="+mn-l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9688" y="2186102"/>
            <a:ext cx="13970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35"/>
              </a:lnSpc>
            </a:pPr>
            <a:r>
              <a:rPr sz="27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  <a:endParaRPr sz="27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898" y="2266950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6521"/>
            <a:ext cx="7538974" cy="242887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火灾事故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3263" y="3477767"/>
            <a:ext cx="6120130" cy="1009015"/>
          </a:xfrm>
          <a:custGeom>
            <a:avLst/>
            <a:gdLst/>
            <a:ahLst/>
            <a:cxnLst/>
            <a:rect l="l" t="t" r="r" b="b"/>
            <a:pathLst>
              <a:path w="6120130" h="1009014">
                <a:moveTo>
                  <a:pt x="6119748" y="0"/>
                </a:moveTo>
                <a:lnTo>
                  <a:pt x="827024" y="0"/>
                </a:lnTo>
                <a:lnTo>
                  <a:pt x="0" y="1008506"/>
                </a:lnTo>
                <a:lnTo>
                  <a:pt x="6119748" y="1008506"/>
                </a:lnTo>
                <a:lnTo>
                  <a:pt x="6119748" y="0"/>
                </a:lnTo>
                <a:close/>
              </a:path>
            </a:pathLst>
          </a:custGeom>
          <a:solidFill>
            <a:srgbClr val="259FD2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66521"/>
            <a:ext cx="4705985" cy="2428875"/>
          </a:xfrm>
          <a:custGeom>
            <a:avLst/>
            <a:gdLst/>
            <a:ahLst/>
            <a:cxnLst/>
            <a:rect l="l" t="t" r="r" b="b"/>
            <a:pathLst>
              <a:path w="4705985" h="2428875">
                <a:moveTo>
                  <a:pt x="4705984" y="0"/>
                </a:moveTo>
                <a:lnTo>
                  <a:pt x="1136053" y="0"/>
                </a:lnTo>
                <a:lnTo>
                  <a:pt x="0" y="2428874"/>
                </a:lnTo>
                <a:lnTo>
                  <a:pt x="3569969" y="2428874"/>
                </a:lnTo>
                <a:lnTo>
                  <a:pt x="4705984" y="0"/>
                </a:lnTo>
                <a:close/>
              </a:path>
            </a:pathLst>
          </a:custGeom>
          <a:solidFill>
            <a:srgbClr val="DFF5EE">
              <a:alpha val="26000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6285" y="866521"/>
            <a:ext cx="1759585" cy="2428875"/>
          </a:xfrm>
          <a:custGeom>
            <a:avLst/>
            <a:gdLst/>
            <a:ahLst/>
            <a:cxnLst/>
            <a:rect l="l" t="t" r="r" b="b"/>
            <a:pathLst>
              <a:path w="1759584" h="2428875">
                <a:moveTo>
                  <a:pt x="1759077" y="0"/>
                </a:moveTo>
                <a:lnTo>
                  <a:pt x="1148461" y="0"/>
                </a:lnTo>
                <a:lnTo>
                  <a:pt x="0" y="2428874"/>
                </a:lnTo>
                <a:lnTo>
                  <a:pt x="610615" y="2428874"/>
                </a:lnTo>
                <a:lnTo>
                  <a:pt x="1759077" y="0"/>
                </a:lnTo>
                <a:close/>
              </a:path>
            </a:pathLst>
          </a:custGeom>
          <a:solidFill>
            <a:srgbClr val="77736F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22721" y="1042288"/>
            <a:ext cx="1759585" cy="2428875"/>
          </a:xfrm>
          <a:custGeom>
            <a:avLst/>
            <a:gdLst/>
            <a:ahLst/>
            <a:cxnLst/>
            <a:rect l="l" t="t" r="r" b="b"/>
            <a:pathLst>
              <a:path w="1759584" h="2428875">
                <a:moveTo>
                  <a:pt x="1759077" y="0"/>
                </a:moveTo>
                <a:lnTo>
                  <a:pt x="1148460" y="0"/>
                </a:lnTo>
                <a:lnTo>
                  <a:pt x="0" y="2428748"/>
                </a:lnTo>
                <a:lnTo>
                  <a:pt x="610615" y="2428748"/>
                </a:lnTo>
                <a:lnTo>
                  <a:pt x="1759077" y="0"/>
                </a:lnTo>
                <a:close/>
              </a:path>
            </a:pathLst>
          </a:custGeom>
          <a:solidFill>
            <a:srgbClr val="259FD2">
              <a:alpha val="47000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1182"/>
            <a:ext cx="5873750" cy="0"/>
          </a:xfrm>
          <a:custGeom>
            <a:avLst/>
            <a:gdLst/>
            <a:ahLst/>
            <a:cxnLst/>
            <a:rect l="l" t="t" r="r" b="b"/>
            <a:pathLst>
              <a:path w="5873750">
                <a:moveTo>
                  <a:pt x="0" y="0"/>
                </a:moveTo>
                <a:lnTo>
                  <a:pt x="5873242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8875" y="3643691"/>
            <a:ext cx="545655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9575">
              <a:lnSpc>
                <a:spcPct val="100000"/>
              </a:lnSpc>
            </a:pP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火灾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是</a:t>
            </a:r>
            <a:r>
              <a:rPr lang="zh-CN" altLang="en-US" sz="1600" spc="35" smtClean="0">
                <a:solidFill>
                  <a:srgbClr val="FFFFFF"/>
                </a:solidFill>
                <a:cs typeface="+mn-ea"/>
                <a:sym typeface="+mn-lt"/>
              </a:rPr>
              <a:t>指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时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间</a:t>
            </a:r>
            <a:r>
              <a:rPr lang="zh-CN" altLang="en-US" sz="1600" spc="50" smtClean="0">
                <a:solidFill>
                  <a:srgbClr val="FFFFFF"/>
                </a:solidFill>
                <a:cs typeface="+mn-ea"/>
                <a:sym typeface="+mn-lt"/>
              </a:rPr>
              <a:t>和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空间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上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失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去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控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制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的燃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烧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所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造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成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的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灾</a:t>
            </a:r>
            <a:r>
              <a:rPr sz="1600" spc="85" smtClean="0">
                <a:solidFill>
                  <a:srgbClr val="FFFFFF"/>
                </a:solidFill>
                <a:cs typeface="+mn-ea"/>
                <a:sym typeface="+mn-lt"/>
              </a:rPr>
              <a:t>害</a:t>
            </a:r>
            <a:r>
              <a:rPr sz="1600" spc="-5">
                <a:solidFill>
                  <a:srgbClr val="FFFFFF"/>
                </a:solidFill>
                <a:cs typeface="+mn-ea"/>
                <a:sym typeface="+mn-lt"/>
              </a:rPr>
              <a:t>。 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火灾</a:t>
            </a:r>
            <a:r>
              <a:rPr lang="zh-CN" altLang="en-US" sz="1600" spc="50" smtClean="0">
                <a:solidFill>
                  <a:srgbClr val="FFFFFF"/>
                </a:solidFill>
                <a:cs typeface="+mn-ea"/>
                <a:sym typeface="+mn-lt"/>
              </a:rPr>
              <a:t>发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生的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必要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条件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是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要有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可燃</a:t>
            </a:r>
            <a:r>
              <a:rPr sz="1600" spc="60" smtClean="0">
                <a:solidFill>
                  <a:srgbClr val="FFFFFF"/>
                </a:solidFill>
                <a:cs typeface="+mn-ea"/>
                <a:sym typeface="+mn-lt"/>
              </a:rPr>
              <a:t>物</a:t>
            </a:r>
            <a:r>
              <a:rPr sz="1600" spc="35">
                <a:solidFill>
                  <a:srgbClr val="FFFFFF"/>
                </a:solidFill>
                <a:cs typeface="+mn-ea"/>
                <a:sym typeface="+mn-lt"/>
              </a:rPr>
              <a:t>、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热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源</a:t>
            </a:r>
            <a:r>
              <a:rPr lang="zh-CN" altLang="en-US" sz="1600" spc="35" smtClean="0">
                <a:solidFill>
                  <a:srgbClr val="FFFFFF"/>
                </a:solidFill>
                <a:cs typeface="+mn-ea"/>
                <a:sym typeface="+mn-lt"/>
              </a:rPr>
              <a:t>和</a:t>
            </a:r>
            <a:r>
              <a:rPr sz="1600" spc="50" smtClean="0">
                <a:solidFill>
                  <a:srgbClr val="FFFFFF"/>
                </a:solidFill>
                <a:cs typeface="+mn-ea"/>
                <a:sym typeface="+mn-lt"/>
              </a:rPr>
              <a:t>氧化</a:t>
            </a:r>
            <a:r>
              <a:rPr lang="zh-CN" altLang="en-US" sz="1600" spc="35" smtClean="0">
                <a:solidFill>
                  <a:srgbClr val="FFFFFF"/>
                </a:solidFill>
                <a:cs typeface="+mn-ea"/>
                <a:sym typeface="+mn-lt"/>
              </a:rPr>
              <a:t>剂且</a:t>
            </a:r>
            <a:r>
              <a:rPr sz="1600" spc="35" smtClean="0">
                <a:solidFill>
                  <a:srgbClr val="FFFFFF"/>
                </a:solidFill>
                <a:cs typeface="+mn-ea"/>
                <a:sym typeface="+mn-lt"/>
              </a:rPr>
              <a:t>相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互 </a:t>
            </a:r>
            <a:r>
              <a:rPr sz="1600" spc="-5" dirty="0">
                <a:solidFill>
                  <a:srgbClr val="FFFFFF"/>
                </a:solidFill>
                <a:cs typeface="+mn-ea"/>
                <a:sym typeface="+mn-lt"/>
              </a:rPr>
              <a:t>作用</a:t>
            </a:r>
            <a:r>
              <a:rPr sz="1600" spc="-5">
                <a:solidFill>
                  <a:srgbClr val="FFFFFF"/>
                </a:solidFill>
                <a:cs typeface="+mn-ea"/>
                <a:sym typeface="+mn-lt"/>
              </a:rPr>
              <a:t>。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其主要有突</a:t>
            </a:r>
            <a:r>
              <a:rPr lang="zh-CN" altLang="en-US" sz="1600" spc="-5" smtClean="0">
                <a:solidFill>
                  <a:srgbClr val="FFFFFF"/>
                </a:solidFill>
                <a:cs typeface="+mn-ea"/>
                <a:sym typeface="+mn-lt"/>
              </a:rPr>
              <a:t>发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性</a:t>
            </a:r>
            <a:r>
              <a:rPr sz="1600" spc="-5">
                <a:solidFill>
                  <a:srgbClr val="FFFFFF"/>
                </a:solidFill>
                <a:cs typeface="+mn-ea"/>
                <a:sym typeface="+mn-lt"/>
              </a:rPr>
              <a:t>、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多发性</a:t>
            </a:r>
            <a:r>
              <a:rPr lang="zh-CN" altLang="en-US" sz="1600" spc="-5" smtClean="0">
                <a:solidFill>
                  <a:srgbClr val="FFFFFF"/>
                </a:solidFill>
                <a:cs typeface="+mn-ea"/>
                <a:sym typeface="+mn-lt"/>
              </a:rPr>
              <a:t>和</a:t>
            </a:r>
            <a:r>
              <a:rPr sz="1600" spc="0" smtClean="0">
                <a:solidFill>
                  <a:srgbClr val="FFFFFF"/>
                </a:solidFill>
                <a:cs typeface="+mn-ea"/>
                <a:sym typeface="+mn-lt"/>
              </a:rPr>
              <a:t>瞬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时性</a:t>
            </a:r>
            <a:r>
              <a:rPr sz="1600" spc="0" smtClean="0">
                <a:solidFill>
                  <a:srgbClr val="FFFFFF"/>
                </a:solidFill>
                <a:cs typeface="+mn-ea"/>
                <a:sym typeface="+mn-lt"/>
              </a:rPr>
              <a:t>等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特点</a:t>
            </a:r>
            <a:r>
              <a:rPr sz="1600" spc="-5" dirty="0">
                <a:solidFill>
                  <a:srgbClr val="FFFFFF"/>
                </a:solidFill>
                <a:cs typeface="+mn-ea"/>
                <a:sym typeface="+mn-lt"/>
              </a:rPr>
              <a:t>。</a:t>
            </a:r>
            <a:endParaRPr sz="16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667" y="953256"/>
            <a:ext cx="7790180" cy="1936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4305" indent="299720" algn="just">
              <a:lnSpc>
                <a:spcPct val="150000"/>
              </a:lnSpc>
            </a:pPr>
            <a:r>
              <a:rPr sz="1200" spc="20" smtClean="0">
                <a:cs typeface="+mn-ea"/>
                <a:sym typeface="+mn-lt"/>
              </a:rPr>
              <a:t>正确</a:t>
            </a:r>
            <a:r>
              <a:rPr lang="zh-CN" altLang="en-US" sz="1200" spc="20" smtClean="0">
                <a:cs typeface="+mn-ea"/>
                <a:sym typeface="+mn-lt"/>
              </a:rPr>
              <a:t>选</a:t>
            </a:r>
            <a:r>
              <a:rPr sz="1200" spc="20" smtClean="0">
                <a:cs typeface="+mn-ea"/>
                <a:sym typeface="+mn-lt"/>
              </a:rPr>
              <a:t>择逃生路</a:t>
            </a:r>
            <a:r>
              <a:rPr sz="1200" spc="25" smtClean="0">
                <a:cs typeface="+mn-ea"/>
                <a:sym typeface="+mn-lt"/>
              </a:rPr>
              <a:t>线</a:t>
            </a:r>
            <a:r>
              <a:rPr sz="1200" spc="20" dirty="0">
                <a:cs typeface="+mn-ea"/>
                <a:sym typeface="+mn-lt"/>
              </a:rPr>
              <a:t>。</a:t>
            </a:r>
            <a:r>
              <a:rPr sz="1200" spc="30" dirty="0">
                <a:cs typeface="+mn-ea"/>
                <a:sym typeface="+mn-lt"/>
              </a:rPr>
              <a:t>爬</a:t>
            </a:r>
            <a:r>
              <a:rPr sz="1200" spc="20" dirty="0">
                <a:cs typeface="+mn-ea"/>
                <a:sym typeface="+mn-lt"/>
              </a:rPr>
              <a:t>到门</a:t>
            </a:r>
            <a:r>
              <a:rPr sz="1200" spc="25" dirty="0">
                <a:cs typeface="+mn-ea"/>
                <a:sym typeface="+mn-lt"/>
              </a:rPr>
              <a:t>边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用手背试一</a:t>
            </a:r>
            <a:r>
              <a:rPr sz="1200" spc="30" smtClean="0">
                <a:cs typeface="+mn-ea"/>
                <a:sym typeface="+mn-lt"/>
              </a:rPr>
              <a:t>试</a:t>
            </a:r>
            <a:r>
              <a:rPr sz="1200" spc="20" smtClean="0">
                <a:cs typeface="+mn-ea"/>
                <a:sym typeface="+mn-lt"/>
              </a:rPr>
              <a:t>门是否</a:t>
            </a:r>
            <a:r>
              <a:rPr lang="zh-CN" altLang="en-US" sz="1200" spc="20" smtClean="0">
                <a:cs typeface="+mn-ea"/>
                <a:sym typeface="+mn-lt"/>
              </a:rPr>
              <a:t>发</a:t>
            </a:r>
            <a:r>
              <a:rPr sz="1200" spc="35" smtClean="0">
                <a:cs typeface="+mn-ea"/>
                <a:sym typeface="+mn-lt"/>
              </a:rPr>
              <a:t>热</a:t>
            </a:r>
            <a:r>
              <a:rPr sz="1200" spc="20">
                <a:cs typeface="+mn-ea"/>
                <a:sym typeface="+mn-lt"/>
              </a:rPr>
              <a:t>。</a:t>
            </a:r>
            <a:r>
              <a:rPr sz="1200" spc="20" smtClean="0">
                <a:cs typeface="+mn-ea"/>
                <a:sym typeface="+mn-lt"/>
              </a:rPr>
              <a:t>如果门</a:t>
            </a:r>
            <a:r>
              <a:rPr lang="zh-CN" altLang="en-US" sz="1200" spc="30" smtClean="0">
                <a:cs typeface="+mn-ea"/>
                <a:sym typeface="+mn-lt"/>
              </a:rPr>
              <a:t>很</a:t>
            </a:r>
            <a:r>
              <a:rPr sz="1200" spc="30" smtClean="0">
                <a:cs typeface="+mn-ea"/>
                <a:sym typeface="+mn-lt"/>
              </a:rPr>
              <a:t>热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那么</a:t>
            </a:r>
            <a:r>
              <a:rPr lang="zh-CN" altLang="en-US" sz="1200" spc="20" smtClean="0">
                <a:cs typeface="+mn-ea"/>
                <a:sym typeface="+mn-lt"/>
              </a:rPr>
              <a:t>打</a:t>
            </a:r>
            <a:r>
              <a:rPr sz="1200" spc="20" smtClean="0">
                <a:cs typeface="+mn-ea"/>
                <a:sym typeface="+mn-lt"/>
              </a:rPr>
              <a:t>开后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烟</a:t>
            </a:r>
            <a:r>
              <a:rPr sz="1200" spc="30" smtClean="0">
                <a:cs typeface="+mn-ea"/>
                <a:sym typeface="+mn-lt"/>
              </a:rPr>
              <a:t>气</a:t>
            </a:r>
            <a:r>
              <a:rPr sz="1200" spc="20" smtClean="0">
                <a:cs typeface="+mn-ea"/>
                <a:sym typeface="+mn-lt"/>
              </a:rPr>
              <a:t>及火焰就会</a:t>
            </a:r>
            <a:r>
              <a:rPr lang="zh-CN" altLang="en-US" sz="1200" spc="20" smtClean="0">
                <a:cs typeface="+mn-ea"/>
                <a:sym typeface="+mn-lt"/>
              </a:rPr>
              <a:t>扑</a:t>
            </a:r>
            <a:r>
              <a:rPr lang="zh-CN" altLang="en-US" sz="1200" smtClean="0">
                <a:cs typeface="+mn-ea"/>
                <a:sym typeface="+mn-lt"/>
              </a:rPr>
              <a:t>进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spc="20">
                <a:cs typeface="+mn-ea"/>
                <a:sym typeface="+mn-lt"/>
              </a:rPr>
              <a:t>房间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lang="zh-CN" altLang="en-US" sz="1200" spc="20" smtClean="0">
                <a:cs typeface="+mn-ea"/>
                <a:sym typeface="+mn-lt"/>
              </a:rPr>
              <a:t>很</a:t>
            </a:r>
            <a:r>
              <a:rPr sz="1200" spc="20" smtClean="0">
                <a:cs typeface="+mn-ea"/>
                <a:sym typeface="+mn-lt"/>
              </a:rPr>
              <a:t>容易导致窒</a:t>
            </a:r>
            <a:r>
              <a:rPr sz="1200" spc="25" smtClean="0">
                <a:cs typeface="+mn-ea"/>
                <a:sym typeface="+mn-lt"/>
              </a:rPr>
              <a:t>息</a:t>
            </a:r>
            <a:r>
              <a:rPr sz="1200" spc="20" dirty="0">
                <a:cs typeface="+mn-ea"/>
                <a:sym typeface="+mn-lt"/>
              </a:rPr>
              <a:t>。这时应退到火势还未到达的房</a:t>
            </a:r>
            <a:r>
              <a:rPr sz="1200" spc="25" dirty="0">
                <a:cs typeface="+mn-ea"/>
                <a:sym typeface="+mn-lt"/>
              </a:rPr>
              <a:t>间</a:t>
            </a:r>
            <a:r>
              <a:rPr sz="1200" spc="20" dirty="0">
                <a:cs typeface="+mn-ea"/>
                <a:sym typeface="+mn-lt"/>
              </a:rPr>
              <a:t>，然后把</a:t>
            </a:r>
            <a:r>
              <a:rPr sz="1200" spc="10" dirty="0">
                <a:cs typeface="+mn-ea"/>
                <a:sym typeface="+mn-lt"/>
              </a:rPr>
              <a:t>门</a:t>
            </a:r>
            <a:r>
              <a:rPr sz="1200" spc="20" dirty="0">
                <a:cs typeface="+mn-ea"/>
                <a:sym typeface="+mn-lt"/>
              </a:rPr>
              <a:t>关</a:t>
            </a:r>
            <a:r>
              <a:rPr sz="1200" spc="30" dirty="0">
                <a:cs typeface="+mn-ea"/>
                <a:sym typeface="+mn-lt"/>
              </a:rPr>
              <a:t>好</a:t>
            </a:r>
            <a:r>
              <a:rPr sz="1200" spc="20" dirty="0">
                <a:cs typeface="+mn-ea"/>
                <a:sym typeface="+mn-lt"/>
              </a:rPr>
              <a:t>，做好逃生准备</a:t>
            </a:r>
            <a:r>
              <a:rPr sz="1200" spc="10" dirty="0">
                <a:cs typeface="+mn-ea"/>
                <a:sym typeface="+mn-lt"/>
              </a:rPr>
              <a:t>。</a:t>
            </a:r>
            <a:r>
              <a:rPr sz="1200" spc="20" dirty="0">
                <a:cs typeface="+mn-ea"/>
                <a:sym typeface="+mn-lt"/>
              </a:rPr>
              <a:t>关门能起到暂时的保 护作</a:t>
            </a:r>
            <a:r>
              <a:rPr sz="1200" spc="10" dirty="0">
                <a:cs typeface="+mn-ea"/>
                <a:sym typeface="+mn-lt"/>
              </a:rPr>
              <a:t>用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一</a:t>
            </a:r>
            <a:r>
              <a:rPr lang="zh-CN" altLang="en-US" sz="1200" spc="10" smtClean="0">
                <a:cs typeface="+mn-ea"/>
                <a:sym typeface="+mn-lt"/>
              </a:rPr>
              <a:t>个</a:t>
            </a:r>
            <a:r>
              <a:rPr sz="1200" spc="20" smtClean="0">
                <a:cs typeface="+mn-ea"/>
                <a:sym typeface="+mn-lt"/>
              </a:rPr>
              <a:t>标</a:t>
            </a:r>
            <a:r>
              <a:rPr sz="1200" spc="10" smtClean="0">
                <a:cs typeface="+mn-ea"/>
                <a:sym typeface="+mn-lt"/>
              </a:rPr>
              <a:t>准</a:t>
            </a:r>
            <a:r>
              <a:rPr sz="1200" spc="20" smtClean="0">
                <a:cs typeface="+mn-ea"/>
                <a:sym typeface="+mn-lt"/>
              </a:rPr>
              <a:t>的</a:t>
            </a:r>
            <a:r>
              <a:rPr sz="1200" spc="10" smtClean="0">
                <a:cs typeface="+mn-ea"/>
                <a:sym typeface="+mn-lt"/>
              </a:rPr>
              <a:t>木</a:t>
            </a:r>
            <a:r>
              <a:rPr sz="1200" spc="20" smtClean="0">
                <a:cs typeface="+mn-ea"/>
                <a:sym typeface="+mn-lt"/>
              </a:rPr>
              <a:t>门可</a:t>
            </a:r>
            <a:r>
              <a:rPr sz="1200" spc="10" smtClean="0">
                <a:cs typeface="+mn-ea"/>
                <a:sym typeface="+mn-lt"/>
              </a:rPr>
              <a:t>以</a:t>
            </a:r>
            <a:r>
              <a:rPr sz="1200" spc="20" smtClean="0">
                <a:cs typeface="+mn-ea"/>
                <a:sym typeface="+mn-lt"/>
              </a:rPr>
              <a:t>带</a:t>
            </a:r>
            <a:r>
              <a:rPr sz="1200" spc="25" smtClean="0">
                <a:cs typeface="+mn-ea"/>
                <a:sym typeface="+mn-lt"/>
              </a:rPr>
              <a:t>来</a:t>
            </a:r>
            <a:r>
              <a:rPr sz="1200" spc="-10" dirty="0">
                <a:cs typeface="+mn-ea"/>
                <a:sym typeface="+mn-lt"/>
              </a:rPr>
              <a:t>1</a:t>
            </a:r>
            <a:r>
              <a:rPr sz="1200" spc="25" dirty="0">
                <a:cs typeface="+mn-ea"/>
                <a:sym typeface="+mn-lt"/>
              </a:rPr>
              <a:t>5</a:t>
            </a:r>
            <a:r>
              <a:rPr sz="1200" spc="10" dirty="0">
                <a:cs typeface="+mn-ea"/>
                <a:sym typeface="+mn-lt"/>
              </a:rPr>
              <a:t>分</a:t>
            </a:r>
            <a:r>
              <a:rPr sz="1200" spc="20" dirty="0">
                <a:cs typeface="+mn-ea"/>
                <a:sym typeface="+mn-lt"/>
              </a:rPr>
              <a:t>钟</a:t>
            </a:r>
            <a:r>
              <a:rPr sz="1200" spc="10" dirty="0">
                <a:cs typeface="+mn-ea"/>
                <a:sym typeface="+mn-lt"/>
              </a:rPr>
              <a:t>的</a:t>
            </a:r>
            <a:r>
              <a:rPr sz="1200" spc="20" dirty="0">
                <a:cs typeface="+mn-ea"/>
                <a:sym typeface="+mn-lt"/>
              </a:rPr>
              <a:t>安全期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利</a:t>
            </a:r>
            <a:r>
              <a:rPr sz="1200" spc="20" smtClean="0">
                <a:cs typeface="+mn-ea"/>
                <a:sym typeface="+mn-lt"/>
              </a:rPr>
              <a:t>用这</a:t>
            </a:r>
            <a:r>
              <a:rPr lang="zh-CN" altLang="en-US" sz="1200" spc="10" smtClean="0">
                <a:cs typeface="+mn-ea"/>
                <a:sym typeface="+mn-lt"/>
              </a:rPr>
              <a:t>个</a:t>
            </a:r>
            <a:r>
              <a:rPr sz="1200" spc="20" smtClean="0">
                <a:cs typeface="+mn-ea"/>
                <a:sym typeface="+mn-lt"/>
              </a:rPr>
              <a:t>时</a:t>
            </a:r>
            <a:r>
              <a:rPr sz="1200" spc="10" smtClean="0">
                <a:cs typeface="+mn-ea"/>
                <a:sym typeface="+mn-lt"/>
              </a:rPr>
              <a:t>间</a:t>
            </a:r>
            <a:r>
              <a:rPr sz="1200" spc="20" smtClean="0">
                <a:cs typeface="+mn-ea"/>
                <a:sym typeface="+mn-lt"/>
              </a:rPr>
              <a:t>足以</a:t>
            </a:r>
            <a:r>
              <a:rPr sz="1200" spc="10" smtClean="0">
                <a:cs typeface="+mn-ea"/>
                <a:sym typeface="+mn-lt"/>
              </a:rPr>
              <a:t>找</a:t>
            </a:r>
            <a:r>
              <a:rPr sz="1200" spc="20" smtClean="0">
                <a:cs typeface="+mn-ea"/>
                <a:sym typeface="+mn-lt"/>
              </a:rPr>
              <a:t>寻</a:t>
            </a:r>
            <a:r>
              <a:rPr sz="1200" spc="10" smtClean="0">
                <a:cs typeface="+mn-ea"/>
                <a:sym typeface="+mn-lt"/>
              </a:rPr>
              <a:t>第</a:t>
            </a:r>
            <a:r>
              <a:rPr lang="zh-CN" altLang="en-US" sz="1200" spc="20">
                <a:cs typeface="+mn-ea"/>
                <a:sym typeface="+mn-lt"/>
              </a:rPr>
              <a:t>二</a:t>
            </a:r>
            <a:r>
              <a:rPr sz="1200" spc="20" smtClean="0">
                <a:cs typeface="+mn-ea"/>
                <a:sym typeface="+mn-lt"/>
              </a:rPr>
              <a:t>线</a:t>
            </a:r>
            <a:r>
              <a:rPr sz="1200" spc="10" smtClean="0">
                <a:cs typeface="+mn-ea"/>
                <a:sym typeface="+mn-lt"/>
              </a:rPr>
              <a:t>路</a:t>
            </a:r>
            <a:r>
              <a:rPr sz="1200" spc="20" smtClean="0">
                <a:cs typeface="+mn-ea"/>
                <a:sym typeface="+mn-lt"/>
              </a:rPr>
              <a:t>逃</a:t>
            </a:r>
            <a:r>
              <a:rPr sz="1200" spc="30" smtClean="0">
                <a:cs typeface="+mn-ea"/>
                <a:sym typeface="+mn-lt"/>
              </a:rPr>
              <a:t>生</a:t>
            </a:r>
            <a:r>
              <a:rPr sz="1200" spc="20" dirty="0">
                <a:cs typeface="+mn-ea"/>
                <a:sym typeface="+mn-lt"/>
              </a:rPr>
              <a:t>。如</a:t>
            </a:r>
            <a:r>
              <a:rPr sz="1200" spc="10" dirty="0">
                <a:cs typeface="+mn-ea"/>
                <a:sym typeface="+mn-lt"/>
              </a:rPr>
              <a:t>果</a:t>
            </a:r>
            <a:r>
              <a:rPr sz="1200" spc="20" dirty="0">
                <a:cs typeface="+mn-ea"/>
                <a:sym typeface="+mn-lt"/>
              </a:rPr>
              <a:t>门</a:t>
            </a:r>
            <a:r>
              <a:rPr sz="1200" spc="10" dirty="0">
                <a:cs typeface="+mn-ea"/>
                <a:sym typeface="+mn-lt"/>
              </a:rPr>
              <a:t>比</a:t>
            </a:r>
            <a:r>
              <a:rPr sz="1200" spc="20" dirty="0">
                <a:cs typeface="+mn-ea"/>
                <a:sym typeface="+mn-lt"/>
              </a:rPr>
              <a:t>较</a:t>
            </a:r>
            <a:r>
              <a:rPr sz="1200" spc="30" dirty="0">
                <a:cs typeface="+mn-ea"/>
                <a:sym typeface="+mn-lt"/>
              </a:rPr>
              <a:t>凉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说明 </a:t>
            </a:r>
            <a:r>
              <a:rPr sz="1200" dirty="0">
                <a:cs typeface="+mn-ea"/>
                <a:sym typeface="+mn-lt"/>
              </a:rPr>
              <a:t>火势还未蔓延到此，可以沿着平时的出口逃生，但要随手关门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这样可以控制火势的</a:t>
            </a:r>
            <a:r>
              <a:rPr lang="zh-CN" altLang="en-US" sz="1200" smtClean="0">
                <a:cs typeface="+mn-ea"/>
                <a:sym typeface="+mn-lt"/>
              </a:rPr>
              <a:t>发</a:t>
            </a:r>
            <a:r>
              <a:rPr sz="1200" smtClean="0">
                <a:cs typeface="+mn-ea"/>
                <a:sym typeface="+mn-lt"/>
              </a:rPr>
              <a:t>展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  <a:p>
            <a:pPr marL="12700" marR="5080" indent="299720">
              <a:lnSpc>
                <a:spcPct val="150000"/>
              </a:lnSpc>
            </a:pPr>
            <a:r>
              <a:rPr sz="1200" spc="20" dirty="0">
                <a:cs typeface="+mn-ea"/>
                <a:sym typeface="+mn-lt"/>
              </a:rPr>
              <a:t>做好自身防护后逃</a:t>
            </a:r>
            <a:r>
              <a:rPr sz="1200" spc="25" dirty="0">
                <a:cs typeface="+mn-ea"/>
                <a:sym typeface="+mn-lt"/>
              </a:rPr>
              <a:t>生</a:t>
            </a:r>
            <a:r>
              <a:rPr sz="1200" spc="20" dirty="0">
                <a:cs typeface="+mn-ea"/>
                <a:sym typeface="+mn-lt"/>
              </a:rPr>
              <a:t>。穿过浓烟逃生时</a:t>
            </a:r>
            <a:r>
              <a:rPr sz="1200" spc="25" dirty="0">
                <a:cs typeface="+mn-ea"/>
                <a:sym typeface="+mn-lt"/>
              </a:rPr>
              <a:t>，</a:t>
            </a:r>
            <a:r>
              <a:rPr sz="1200" spc="20">
                <a:cs typeface="+mn-ea"/>
                <a:sym typeface="+mn-lt"/>
              </a:rPr>
              <a:t>要尽量使身体贴近地面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lang="zh-CN" altLang="en-US" sz="1200" spc="20" smtClean="0">
                <a:cs typeface="+mn-ea"/>
                <a:sym typeface="+mn-lt"/>
              </a:rPr>
              <a:t>并</a:t>
            </a:r>
            <a:r>
              <a:rPr sz="1200" spc="20" smtClean="0">
                <a:cs typeface="+mn-ea"/>
                <a:sym typeface="+mn-lt"/>
              </a:rPr>
              <a:t>用湿毛巾捂住口鼻匍匐前</a:t>
            </a:r>
            <a:r>
              <a:rPr lang="zh-CN" altLang="en-US" sz="1200" spc="25" smtClean="0">
                <a:cs typeface="+mn-ea"/>
                <a:sym typeface="+mn-lt"/>
              </a:rPr>
              <a:t>进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因为烟</a:t>
            </a:r>
            <a:r>
              <a:rPr sz="1200" spc="35" dirty="0">
                <a:cs typeface="+mn-ea"/>
                <a:sym typeface="+mn-lt"/>
              </a:rPr>
              <a:t>气</a:t>
            </a:r>
            <a:r>
              <a:rPr sz="1200">
                <a:cs typeface="+mn-ea"/>
                <a:sym typeface="+mn-lt"/>
              </a:rPr>
              <a:t>、 </a:t>
            </a:r>
            <a:r>
              <a:rPr sz="1200" spc="20" smtClean="0">
                <a:cs typeface="+mn-ea"/>
                <a:sym typeface="+mn-lt"/>
              </a:rPr>
              <a:t>热气都是向上运</a:t>
            </a:r>
            <a:r>
              <a:rPr lang="zh-CN" altLang="en-US" sz="1200" spc="20" smtClean="0">
                <a:cs typeface="+mn-ea"/>
                <a:sym typeface="+mn-lt"/>
              </a:rPr>
              <a:t>动</a:t>
            </a:r>
            <a:r>
              <a:rPr sz="1200" spc="25" smtClean="0">
                <a:cs typeface="+mn-ea"/>
                <a:sym typeface="+mn-lt"/>
              </a:rPr>
              <a:t>的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靠近地面的空气比较</a:t>
            </a:r>
            <a:r>
              <a:rPr sz="1200" spc="10" dirty="0">
                <a:cs typeface="+mn-ea"/>
                <a:sym typeface="+mn-lt"/>
              </a:rPr>
              <a:t>纯</a:t>
            </a:r>
            <a:r>
              <a:rPr sz="1200" spc="25" dirty="0">
                <a:cs typeface="+mn-ea"/>
                <a:sym typeface="+mn-lt"/>
              </a:rPr>
              <a:t>净</a:t>
            </a:r>
            <a:r>
              <a:rPr sz="1200" spc="20" dirty="0">
                <a:cs typeface="+mn-ea"/>
                <a:sym typeface="+mn-lt"/>
              </a:rPr>
              <a:t>，温度较低。毛巾</a:t>
            </a:r>
            <a:r>
              <a:rPr sz="1200" spc="10" dirty="0">
                <a:cs typeface="+mn-ea"/>
                <a:sym typeface="+mn-lt"/>
              </a:rPr>
              <a:t>可</a:t>
            </a:r>
            <a:r>
              <a:rPr sz="1200" spc="20" dirty="0">
                <a:cs typeface="+mn-ea"/>
                <a:sym typeface="+mn-lt"/>
              </a:rPr>
              <a:t>以除</a:t>
            </a:r>
            <a:r>
              <a:rPr sz="1200" spc="30" dirty="0">
                <a:cs typeface="+mn-ea"/>
                <a:sym typeface="+mn-lt"/>
              </a:rPr>
              <a:t>烟</a:t>
            </a:r>
            <a:r>
              <a:rPr sz="1200" spc="20" dirty="0">
                <a:cs typeface="+mn-ea"/>
                <a:sym typeface="+mn-lt"/>
              </a:rPr>
              <a:t>，用毛巾、湿</a:t>
            </a:r>
            <a:r>
              <a:rPr sz="1200" spc="10" dirty="0">
                <a:cs typeface="+mn-ea"/>
                <a:sym typeface="+mn-lt"/>
              </a:rPr>
              <a:t>布</a:t>
            </a:r>
            <a:r>
              <a:rPr sz="1200" spc="25" dirty="0">
                <a:cs typeface="+mn-ea"/>
                <a:sym typeface="+mn-lt"/>
              </a:rPr>
              <a:t>条</a:t>
            </a:r>
            <a:r>
              <a:rPr sz="1200" spc="20" dirty="0">
                <a:cs typeface="+mn-ea"/>
                <a:sym typeface="+mn-lt"/>
              </a:rPr>
              <a:t>、湿布块捂严口</a:t>
            </a:r>
            <a:r>
              <a:rPr sz="1200" spc="25" dirty="0">
                <a:cs typeface="+mn-ea"/>
                <a:sym typeface="+mn-lt"/>
              </a:rPr>
              <a:t>鼻</a:t>
            </a:r>
            <a:r>
              <a:rPr sz="1200" dirty="0">
                <a:cs typeface="+mn-ea"/>
                <a:sym typeface="+mn-lt"/>
              </a:rPr>
              <a:t>，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cs typeface="+mn-ea"/>
                <a:sym typeface="+mn-lt"/>
              </a:rPr>
              <a:t>可以防止高温、有毒气体的侵袭。否则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高温烟气会使人员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毒</a:t>
            </a:r>
            <a:r>
              <a:rPr sz="1200" dirty="0">
                <a:cs typeface="+mn-ea"/>
                <a:sym typeface="+mn-lt"/>
              </a:rPr>
              <a:t>、窒息而亡。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熟睡时听到火警的做法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06621" y="2914395"/>
            <a:ext cx="3215385" cy="18853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3828" y="2912998"/>
            <a:ext cx="2892044" cy="187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926969"/>
            <a:ext cx="4369307" cy="187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894" y="1298307"/>
            <a:ext cx="144462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cs typeface="+mn-ea"/>
                <a:sym typeface="+mn-lt"/>
              </a:rPr>
              <a:t>第一节</a:t>
            </a:r>
            <a:r>
              <a:rPr sz="1350" spc="-80" dirty="0">
                <a:cs typeface="+mn-ea"/>
                <a:sym typeface="+mn-lt"/>
              </a:rPr>
              <a:t> </a:t>
            </a:r>
            <a:r>
              <a:rPr sz="1350" spc="5" dirty="0">
                <a:cs typeface="+mn-ea"/>
                <a:sym typeface="+mn-lt"/>
              </a:rPr>
              <a:t>自然灾害类</a:t>
            </a:r>
            <a:endParaRPr sz="1350">
              <a:cs typeface="+mn-ea"/>
              <a:sym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5" y="707639"/>
            <a:ext cx="10610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cs typeface="+mn-ea"/>
                <a:sym typeface="+mn-lt"/>
              </a:rPr>
              <a:t>一、地震灾害</a:t>
            </a:r>
            <a:endParaRPr sz="1350">
              <a:cs typeface="+mn-ea"/>
              <a:sym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5765" y="641090"/>
            <a:ext cx="2006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</a:t>
            </a:r>
            <a:r>
              <a:rPr sz="1200">
                <a:cs typeface="+mn-ea"/>
                <a:sym typeface="+mn-lt"/>
              </a:rPr>
              <a:t>一</a:t>
            </a:r>
            <a:r>
              <a:rPr sz="1200" smtClean="0">
                <a:cs typeface="+mn-ea"/>
                <a:sym typeface="+mn-lt"/>
              </a:rPr>
              <a:t>）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同场所的避险措施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（</a:t>
            </a:r>
            <a:r>
              <a:rPr lang="zh-CN" altLang="en-US" sz="1200" smtClean="0">
                <a:cs typeface="+mn-ea"/>
                <a:sym typeface="+mn-lt"/>
              </a:rPr>
              <a:t>二</a:t>
            </a:r>
            <a:r>
              <a:rPr sz="1200" smtClean="0">
                <a:cs typeface="+mn-ea"/>
                <a:sym typeface="+mn-lt"/>
              </a:rPr>
              <a:t>）</a:t>
            </a:r>
            <a:r>
              <a:rPr sz="1200" dirty="0">
                <a:cs typeface="+mn-ea"/>
                <a:sym typeface="+mn-lt"/>
              </a:rPr>
              <a:t>地震灾害现场应急措施</a:t>
            </a:r>
            <a:endParaRPr sz="1200"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2666" y="1274177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350" spc="5" smtClean="0">
                <a:cs typeface="+mn-ea"/>
                <a:sym typeface="+mn-lt"/>
              </a:rPr>
              <a:t>二</a:t>
            </a:r>
            <a:r>
              <a:rPr sz="1350" spc="5" smtClean="0">
                <a:cs typeface="+mn-ea"/>
                <a:sym typeface="+mn-lt"/>
              </a:rPr>
              <a:t>、</a:t>
            </a:r>
            <a:r>
              <a:rPr sz="1350" spc="5" dirty="0">
                <a:cs typeface="+mn-ea"/>
                <a:sym typeface="+mn-lt"/>
              </a:rPr>
              <a:t>洪水灾害</a:t>
            </a:r>
            <a:endParaRPr sz="1350"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0939" y="1160520"/>
            <a:ext cx="246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（一</a:t>
            </a:r>
            <a:r>
              <a:rPr sz="1200">
                <a:cs typeface="+mn-ea"/>
                <a:sym typeface="+mn-lt"/>
              </a:rPr>
              <a:t>）</a:t>
            </a:r>
            <a:r>
              <a:rPr sz="1200" smtClean="0">
                <a:cs typeface="+mn-ea"/>
                <a:sym typeface="+mn-lt"/>
              </a:rPr>
              <a:t>洪水灾害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求生自救方法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（</a:t>
            </a:r>
            <a:r>
              <a:rPr lang="zh-CN" altLang="en-US" sz="1200" smtClean="0">
                <a:cs typeface="+mn-ea"/>
                <a:sym typeface="+mn-lt"/>
              </a:rPr>
              <a:t>二</a:t>
            </a:r>
            <a:r>
              <a:rPr sz="1200" smtClean="0">
                <a:cs typeface="+mn-ea"/>
                <a:sym typeface="+mn-lt"/>
              </a:rPr>
              <a:t>）洪水灾害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对他人的救</a:t>
            </a:r>
            <a:r>
              <a:rPr lang="zh-CN" altLang="en-US" sz="1200" smtClean="0">
                <a:cs typeface="+mn-ea"/>
                <a:sym typeface="+mn-lt"/>
              </a:rPr>
              <a:t>助</a:t>
            </a:r>
            <a:r>
              <a:rPr sz="1200" smtClean="0">
                <a:cs typeface="+mn-ea"/>
                <a:sym typeface="+mn-lt"/>
              </a:rPr>
              <a:t>方法</a:t>
            </a:r>
            <a:endParaRPr sz="1200"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8982" y="1832850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cs typeface="+mn-ea"/>
                <a:sym typeface="+mn-lt"/>
              </a:rPr>
              <a:t>三、地质灾害</a:t>
            </a:r>
            <a:endParaRPr sz="1350"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7034" y="1733290"/>
            <a:ext cx="1854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（一）泥石流灾害的自救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-5" smtClean="0">
                <a:cs typeface="+mn-ea"/>
                <a:sym typeface="+mn-lt"/>
              </a:rPr>
              <a:t>（</a:t>
            </a:r>
            <a:r>
              <a:rPr lang="zh-CN" altLang="en-US" sz="1200" spc="-5" smtClean="0">
                <a:cs typeface="+mn-ea"/>
                <a:sym typeface="+mn-lt"/>
              </a:rPr>
              <a:t>二</a:t>
            </a:r>
            <a:r>
              <a:rPr sz="1200" spc="-5" smtClean="0">
                <a:cs typeface="+mn-ea"/>
                <a:sym typeface="+mn-lt"/>
              </a:rPr>
              <a:t>）</a:t>
            </a:r>
            <a:r>
              <a:rPr sz="1200" spc="-5" dirty="0">
                <a:cs typeface="+mn-ea"/>
                <a:sym typeface="+mn-lt"/>
              </a:rPr>
              <a:t>山体滑坡灾害的自救</a:t>
            </a:r>
            <a:endParaRPr sz="1200"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3017" y="3540365"/>
            <a:ext cx="144462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smtClean="0">
                <a:cs typeface="+mn-ea"/>
                <a:sym typeface="+mn-lt"/>
              </a:rPr>
              <a:t>第</a:t>
            </a:r>
            <a:r>
              <a:rPr lang="zh-CN" altLang="en-US" sz="1350" spc="5" smtClean="0">
                <a:cs typeface="+mn-ea"/>
                <a:sym typeface="+mn-lt"/>
              </a:rPr>
              <a:t>二</a:t>
            </a:r>
            <a:r>
              <a:rPr sz="1350" spc="5" smtClean="0">
                <a:cs typeface="+mn-ea"/>
                <a:sym typeface="+mn-lt"/>
              </a:rPr>
              <a:t>节</a:t>
            </a:r>
            <a:r>
              <a:rPr sz="1350" spc="-75" smtClean="0">
                <a:cs typeface="+mn-ea"/>
                <a:sym typeface="+mn-lt"/>
              </a:rPr>
              <a:t> </a:t>
            </a:r>
            <a:r>
              <a:rPr lang="zh-CN" altLang="en-US" sz="1350" spc="5" smtClean="0">
                <a:cs typeface="+mn-ea"/>
                <a:sym typeface="+mn-lt"/>
              </a:rPr>
              <a:t>事</a:t>
            </a:r>
            <a:r>
              <a:rPr sz="1350" spc="5" smtClean="0">
                <a:cs typeface="+mn-ea"/>
                <a:sym typeface="+mn-lt"/>
              </a:rPr>
              <a:t>故灾难类</a:t>
            </a:r>
            <a:endParaRPr sz="1350">
              <a:cs typeface="+mn-ea"/>
              <a:sym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9872" y="2895078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defRPr sz="1350" spc="5"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一</a:t>
            </a:r>
            <a:r>
              <a:rPr>
                <a:latin typeface="+mn-lt"/>
                <a:cs typeface="+mn-ea"/>
                <a:sym typeface="+mn-lt"/>
              </a:rPr>
              <a:t>、火灾</a:t>
            </a:r>
            <a:r>
              <a:rPr lang="zh-CN" altLang="en-US">
                <a:latin typeface="+mn-lt"/>
                <a:cs typeface="+mn-ea"/>
                <a:sym typeface="+mn-lt"/>
              </a:rPr>
              <a:t>事</a:t>
            </a:r>
            <a:r>
              <a:rPr>
                <a:latin typeface="+mn-lt"/>
                <a:cs typeface="+mn-ea"/>
                <a:sym typeface="+mn-lt"/>
              </a:rPr>
              <a:t>故</a:t>
            </a:r>
            <a:endParaRPr>
              <a:latin typeface="+mn-lt"/>
              <a:cs typeface="+mn-ea"/>
              <a:sym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2716" y="2501640"/>
            <a:ext cx="2159000" cy="137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（一）熟睡时听到火警的做法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（</a:t>
            </a:r>
            <a:r>
              <a:rPr lang="zh-CN" altLang="en-US" sz="1200" smtClean="0">
                <a:cs typeface="+mn-ea"/>
                <a:sym typeface="+mn-lt"/>
              </a:rPr>
              <a:t>二</a:t>
            </a:r>
            <a:r>
              <a:rPr sz="1200" smtClean="0">
                <a:cs typeface="+mn-ea"/>
                <a:sym typeface="+mn-lt"/>
              </a:rPr>
              <a:t>）走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出房间时的逃生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（三）在逃生时身上着火的处置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</a:t>
            </a:r>
            <a:r>
              <a:rPr sz="1200">
                <a:cs typeface="+mn-ea"/>
                <a:sym typeface="+mn-lt"/>
              </a:rPr>
              <a:t>四</a:t>
            </a:r>
            <a:r>
              <a:rPr sz="1200" smtClean="0">
                <a:cs typeface="+mn-ea"/>
                <a:sym typeface="+mn-lt"/>
              </a:rPr>
              <a:t>）</a:t>
            </a:r>
            <a:r>
              <a:rPr lang="zh-CN" altLang="en-US" sz="1200" smtClean="0">
                <a:cs typeface="+mn-ea"/>
                <a:sym typeface="+mn-lt"/>
              </a:rPr>
              <a:t>选</a:t>
            </a:r>
            <a:r>
              <a:rPr sz="1200" smtClean="0">
                <a:cs typeface="+mn-ea"/>
                <a:sym typeface="+mn-lt"/>
              </a:rPr>
              <a:t>择避难房间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</a:t>
            </a:r>
            <a:r>
              <a:rPr sz="1200">
                <a:cs typeface="+mn-ea"/>
                <a:sym typeface="+mn-lt"/>
              </a:rPr>
              <a:t>五</a:t>
            </a:r>
            <a:r>
              <a:rPr sz="1200" smtClean="0">
                <a:cs typeface="+mn-ea"/>
                <a:sym typeface="+mn-lt"/>
              </a:rPr>
              <a:t>）</a:t>
            </a:r>
            <a:r>
              <a:rPr lang="zh-CN" altLang="en-US" sz="1200" smtClean="0">
                <a:cs typeface="+mn-ea"/>
                <a:sym typeface="+mn-lt"/>
              </a:rPr>
              <a:t>选</a:t>
            </a:r>
            <a:r>
              <a:rPr sz="1200" smtClean="0">
                <a:cs typeface="+mn-ea"/>
                <a:sym typeface="+mn-lt"/>
              </a:rPr>
              <a:t>择疏散楼梯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cs typeface="+mn-ea"/>
                <a:sym typeface="+mn-lt"/>
              </a:rPr>
              <a:t>（一</a:t>
            </a:r>
            <a:r>
              <a:rPr sz="1200">
                <a:cs typeface="+mn-ea"/>
                <a:sym typeface="+mn-lt"/>
              </a:rPr>
              <a:t>）</a:t>
            </a:r>
            <a:r>
              <a:rPr sz="1200" smtClean="0">
                <a:cs typeface="+mn-ea"/>
                <a:sym typeface="+mn-lt"/>
              </a:rPr>
              <a:t>交通</a:t>
            </a:r>
            <a:r>
              <a:rPr lang="zh-CN" altLang="en-US" sz="1200" smtClean="0">
                <a:cs typeface="+mn-ea"/>
                <a:sym typeface="+mn-lt"/>
              </a:rPr>
              <a:t>事</a:t>
            </a:r>
            <a:r>
              <a:rPr sz="1200" smtClean="0">
                <a:cs typeface="+mn-ea"/>
                <a:sym typeface="+mn-lt"/>
              </a:rPr>
              <a:t>故自救措施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（二）</a:t>
            </a:r>
            <a:r>
              <a:rPr sz="1200" smtClean="0">
                <a:cs typeface="+mn-ea"/>
                <a:sym typeface="+mn-lt"/>
              </a:rPr>
              <a:t>交通</a:t>
            </a:r>
            <a:r>
              <a:rPr lang="zh-CN" altLang="en-US" sz="1200" smtClean="0">
                <a:cs typeface="+mn-ea"/>
                <a:sym typeface="+mn-lt"/>
              </a:rPr>
              <a:t>事</a:t>
            </a:r>
            <a:r>
              <a:rPr sz="1200" smtClean="0">
                <a:cs typeface="+mn-ea"/>
                <a:sym typeface="+mn-lt"/>
              </a:rPr>
              <a:t>故互救常识</a:t>
            </a:r>
            <a:endParaRPr sz="1200"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0126" y="3636123"/>
            <a:ext cx="10610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defRPr sz="1350" spc="5"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>
                <a:latin typeface="+mn-lt"/>
                <a:cs typeface="+mn-ea"/>
                <a:sym typeface="+mn-lt"/>
              </a:rPr>
              <a:t>二</a:t>
            </a:r>
            <a:r>
              <a:rPr smtClean="0">
                <a:latin typeface="+mn-lt"/>
                <a:cs typeface="+mn-ea"/>
                <a:sym typeface="+mn-lt"/>
              </a:rPr>
              <a:t>、</a:t>
            </a:r>
            <a:r>
              <a:rPr>
                <a:latin typeface="+mn-lt"/>
                <a:cs typeface="+mn-ea"/>
                <a:sym typeface="+mn-lt"/>
              </a:rPr>
              <a:t>交通</a:t>
            </a:r>
            <a:r>
              <a:rPr lang="zh-CN" altLang="en-US">
                <a:latin typeface="+mn-lt"/>
                <a:cs typeface="+mn-ea"/>
                <a:sym typeface="+mn-lt"/>
              </a:rPr>
              <a:t>事</a:t>
            </a:r>
            <a:r>
              <a:rPr>
                <a:latin typeface="+mn-lt"/>
                <a:cs typeface="+mn-ea"/>
                <a:sym typeface="+mn-lt"/>
              </a:rPr>
              <a:t>故</a:t>
            </a:r>
            <a:endParaRPr>
              <a:latin typeface="+mn-lt"/>
              <a:cs typeface="+mn-ea"/>
              <a:sym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5332" y="4137468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defRPr sz="1350" spc="5"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三</a:t>
            </a:r>
            <a:r>
              <a:rPr>
                <a:latin typeface="+mn-lt"/>
                <a:cs typeface="+mn-ea"/>
                <a:sym typeface="+mn-lt"/>
              </a:rPr>
              <a:t>、电梯</a:t>
            </a:r>
            <a:r>
              <a:rPr lang="zh-CN" altLang="en-US">
                <a:latin typeface="+mn-lt"/>
                <a:cs typeface="+mn-ea"/>
                <a:sym typeface="+mn-lt"/>
              </a:rPr>
              <a:t>事</a:t>
            </a:r>
            <a:r>
              <a:rPr>
                <a:latin typeface="+mn-lt"/>
                <a:cs typeface="+mn-ea"/>
                <a:sym typeface="+mn-lt"/>
              </a:rPr>
              <a:t>故</a:t>
            </a:r>
            <a:endParaRPr>
              <a:latin typeface="+mn-lt"/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7670" y="4034479"/>
            <a:ext cx="2006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（一</a:t>
            </a:r>
            <a:r>
              <a:rPr sz="1200">
                <a:cs typeface="+mn-ea"/>
                <a:sym typeface="+mn-lt"/>
              </a:rPr>
              <a:t>）</a:t>
            </a:r>
            <a:r>
              <a:rPr sz="1200" smtClean="0">
                <a:cs typeface="+mn-ea"/>
                <a:sym typeface="+mn-lt"/>
              </a:rPr>
              <a:t>电梯</a:t>
            </a:r>
            <a:r>
              <a:rPr lang="zh-CN" altLang="en-US" sz="1200" smtClean="0">
                <a:cs typeface="+mn-ea"/>
                <a:sym typeface="+mn-lt"/>
              </a:rPr>
              <a:t>事</a:t>
            </a:r>
            <a:r>
              <a:rPr sz="1200" smtClean="0">
                <a:cs typeface="+mn-ea"/>
                <a:sym typeface="+mn-lt"/>
              </a:rPr>
              <a:t>故避险措施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（二）</a:t>
            </a:r>
            <a:r>
              <a:rPr sz="1200" smtClean="0">
                <a:cs typeface="+mn-ea"/>
                <a:sym typeface="+mn-lt"/>
              </a:rPr>
              <a:t>电梯下坠时的自救措施</a:t>
            </a:r>
            <a:endParaRPr sz="1200"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0763" y="807988"/>
            <a:ext cx="203835" cy="1131570"/>
          </a:xfrm>
          <a:custGeom>
            <a:avLst/>
            <a:gdLst/>
            <a:ahLst/>
            <a:cxnLst/>
            <a:rect l="l" t="t" r="r" b="b"/>
            <a:pathLst>
              <a:path w="203835" h="1131570">
                <a:moveTo>
                  <a:pt x="203515" y="1131555"/>
                </a:moveTo>
                <a:lnTo>
                  <a:pt x="164289" y="1130333"/>
                </a:lnTo>
                <a:lnTo>
                  <a:pt x="118236" y="1124637"/>
                </a:lnTo>
                <a:lnTo>
                  <a:pt x="94930" y="598790"/>
                </a:lnTo>
                <a:lnTo>
                  <a:pt x="93046" y="595403"/>
                </a:lnTo>
                <a:lnTo>
                  <a:pt x="53549" y="584525"/>
                </a:lnTo>
                <a:lnTo>
                  <a:pt x="0" y="580771"/>
                </a:lnTo>
                <a:lnTo>
                  <a:pt x="18252" y="580321"/>
                </a:lnTo>
                <a:lnTo>
                  <a:pt x="67532" y="574880"/>
                </a:lnTo>
                <a:lnTo>
                  <a:pt x="94930" y="17892"/>
                </a:lnTo>
                <a:lnTo>
                  <a:pt x="96815" y="14544"/>
                </a:lnTo>
                <a:lnTo>
                  <a:pt x="136325" y="3742"/>
                </a:lnTo>
                <a:lnTo>
                  <a:pt x="170445" y="715"/>
                </a:lnTo>
                <a:lnTo>
                  <a:pt x="18989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65789" y="658916"/>
            <a:ext cx="77470" cy="297815"/>
          </a:xfrm>
          <a:custGeom>
            <a:avLst/>
            <a:gdLst/>
            <a:ahLst/>
            <a:cxnLst/>
            <a:rect l="l" t="t" r="r" b="b"/>
            <a:pathLst>
              <a:path w="77470" h="297815">
                <a:moveTo>
                  <a:pt x="77407" y="297520"/>
                </a:moveTo>
                <a:lnTo>
                  <a:pt x="58112" y="296756"/>
                </a:lnTo>
                <a:lnTo>
                  <a:pt x="43296" y="294722"/>
                </a:lnTo>
                <a:lnTo>
                  <a:pt x="35079" y="291804"/>
                </a:lnTo>
                <a:lnTo>
                  <a:pt x="34100" y="159852"/>
                </a:lnTo>
                <a:lnTo>
                  <a:pt x="29586" y="156660"/>
                </a:lnTo>
                <a:lnTo>
                  <a:pt x="17494" y="154174"/>
                </a:lnTo>
                <a:lnTo>
                  <a:pt x="0" y="152780"/>
                </a:lnTo>
                <a:lnTo>
                  <a:pt x="16742" y="151505"/>
                </a:lnTo>
                <a:lnTo>
                  <a:pt x="30271" y="148452"/>
                </a:lnTo>
                <a:lnTo>
                  <a:pt x="34100" y="7071"/>
                </a:lnTo>
                <a:lnTo>
                  <a:pt x="38592" y="3879"/>
                </a:lnTo>
                <a:lnTo>
                  <a:pt x="50653" y="1393"/>
                </a:lnTo>
                <a:lnTo>
                  <a:pt x="6816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75568" y="1197263"/>
            <a:ext cx="77470" cy="297815"/>
          </a:xfrm>
          <a:custGeom>
            <a:avLst/>
            <a:gdLst/>
            <a:ahLst/>
            <a:cxnLst/>
            <a:rect l="l" t="t" r="r" b="b"/>
            <a:pathLst>
              <a:path w="77470" h="297815">
                <a:moveTo>
                  <a:pt x="77407" y="297399"/>
                </a:moveTo>
                <a:lnTo>
                  <a:pt x="58112" y="296658"/>
                </a:lnTo>
                <a:lnTo>
                  <a:pt x="43296" y="294654"/>
                </a:lnTo>
                <a:lnTo>
                  <a:pt x="35079" y="291721"/>
                </a:lnTo>
                <a:lnTo>
                  <a:pt x="34100" y="159858"/>
                </a:lnTo>
                <a:lnTo>
                  <a:pt x="29586" y="156610"/>
                </a:lnTo>
                <a:lnTo>
                  <a:pt x="17494" y="154140"/>
                </a:lnTo>
                <a:lnTo>
                  <a:pt x="0" y="152780"/>
                </a:lnTo>
                <a:lnTo>
                  <a:pt x="16743" y="151477"/>
                </a:lnTo>
                <a:lnTo>
                  <a:pt x="30272" y="148402"/>
                </a:lnTo>
                <a:lnTo>
                  <a:pt x="34100" y="7077"/>
                </a:lnTo>
                <a:lnTo>
                  <a:pt x="38592" y="3829"/>
                </a:lnTo>
                <a:lnTo>
                  <a:pt x="50653" y="1359"/>
                </a:lnTo>
                <a:lnTo>
                  <a:pt x="6816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76965" y="1769144"/>
            <a:ext cx="77470" cy="297815"/>
          </a:xfrm>
          <a:custGeom>
            <a:avLst/>
            <a:gdLst/>
            <a:ahLst/>
            <a:cxnLst/>
            <a:rect l="l" t="t" r="r" b="b"/>
            <a:pathLst>
              <a:path w="77470" h="297814">
                <a:moveTo>
                  <a:pt x="77407" y="297399"/>
                </a:moveTo>
                <a:lnTo>
                  <a:pt x="58112" y="296658"/>
                </a:lnTo>
                <a:lnTo>
                  <a:pt x="43296" y="294654"/>
                </a:lnTo>
                <a:lnTo>
                  <a:pt x="35079" y="291721"/>
                </a:lnTo>
                <a:lnTo>
                  <a:pt x="34100" y="159731"/>
                </a:lnTo>
                <a:lnTo>
                  <a:pt x="29586" y="156539"/>
                </a:lnTo>
                <a:lnTo>
                  <a:pt x="17494" y="154052"/>
                </a:lnTo>
                <a:lnTo>
                  <a:pt x="0" y="152659"/>
                </a:lnTo>
                <a:lnTo>
                  <a:pt x="16754" y="151388"/>
                </a:lnTo>
                <a:lnTo>
                  <a:pt x="30286" y="148374"/>
                </a:lnTo>
                <a:lnTo>
                  <a:pt x="34100" y="7077"/>
                </a:lnTo>
                <a:lnTo>
                  <a:pt x="38592" y="3829"/>
                </a:lnTo>
                <a:lnTo>
                  <a:pt x="50653" y="1359"/>
                </a:lnTo>
                <a:lnTo>
                  <a:pt x="6816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55728" y="2574838"/>
            <a:ext cx="77470" cy="772160"/>
          </a:xfrm>
          <a:custGeom>
            <a:avLst/>
            <a:gdLst/>
            <a:ahLst/>
            <a:cxnLst/>
            <a:rect l="l" t="t" r="r" b="b"/>
            <a:pathLst>
              <a:path w="77470" h="772160">
                <a:moveTo>
                  <a:pt x="77435" y="771738"/>
                </a:moveTo>
                <a:lnTo>
                  <a:pt x="58195" y="770997"/>
                </a:lnTo>
                <a:lnTo>
                  <a:pt x="43363" y="768993"/>
                </a:lnTo>
                <a:lnTo>
                  <a:pt x="35113" y="766060"/>
                </a:lnTo>
                <a:lnTo>
                  <a:pt x="34128" y="403184"/>
                </a:lnTo>
                <a:lnTo>
                  <a:pt x="29609" y="400016"/>
                </a:lnTo>
                <a:lnTo>
                  <a:pt x="17507" y="397582"/>
                </a:lnTo>
                <a:lnTo>
                  <a:pt x="0" y="396232"/>
                </a:lnTo>
                <a:lnTo>
                  <a:pt x="16751" y="394932"/>
                </a:lnTo>
                <a:lnTo>
                  <a:pt x="30284" y="391861"/>
                </a:lnTo>
                <a:lnTo>
                  <a:pt x="34128" y="7071"/>
                </a:lnTo>
                <a:lnTo>
                  <a:pt x="38642" y="3879"/>
                </a:lnTo>
                <a:lnTo>
                  <a:pt x="50734" y="1393"/>
                </a:lnTo>
                <a:lnTo>
                  <a:pt x="6822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78870" y="3556922"/>
            <a:ext cx="77470" cy="297815"/>
          </a:xfrm>
          <a:custGeom>
            <a:avLst/>
            <a:gdLst/>
            <a:ahLst/>
            <a:cxnLst/>
            <a:rect l="l" t="t" r="r" b="b"/>
            <a:pathLst>
              <a:path w="77470" h="297814">
                <a:moveTo>
                  <a:pt x="77407" y="297400"/>
                </a:moveTo>
                <a:lnTo>
                  <a:pt x="58167" y="296636"/>
                </a:lnTo>
                <a:lnTo>
                  <a:pt x="43335" y="294602"/>
                </a:lnTo>
                <a:lnTo>
                  <a:pt x="35085" y="291684"/>
                </a:lnTo>
                <a:lnTo>
                  <a:pt x="34100" y="159732"/>
                </a:lnTo>
                <a:lnTo>
                  <a:pt x="29586" y="156540"/>
                </a:lnTo>
                <a:lnTo>
                  <a:pt x="17494" y="154054"/>
                </a:lnTo>
                <a:lnTo>
                  <a:pt x="0" y="152661"/>
                </a:lnTo>
                <a:lnTo>
                  <a:pt x="16742" y="151385"/>
                </a:lnTo>
                <a:lnTo>
                  <a:pt x="30271" y="148332"/>
                </a:lnTo>
                <a:lnTo>
                  <a:pt x="34100" y="6951"/>
                </a:lnTo>
                <a:lnTo>
                  <a:pt x="38618" y="3783"/>
                </a:lnTo>
                <a:lnTo>
                  <a:pt x="50721" y="1349"/>
                </a:lnTo>
                <a:lnTo>
                  <a:pt x="6822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80261" y="4061611"/>
            <a:ext cx="77470" cy="297815"/>
          </a:xfrm>
          <a:custGeom>
            <a:avLst/>
            <a:gdLst/>
            <a:ahLst/>
            <a:cxnLst/>
            <a:rect l="l" t="t" r="r" b="b"/>
            <a:pathLst>
              <a:path w="77470" h="297814">
                <a:moveTo>
                  <a:pt x="77413" y="297434"/>
                </a:moveTo>
                <a:lnTo>
                  <a:pt x="58171" y="296682"/>
                </a:lnTo>
                <a:lnTo>
                  <a:pt x="43338" y="294667"/>
                </a:lnTo>
                <a:lnTo>
                  <a:pt x="35090" y="291753"/>
                </a:lnTo>
                <a:lnTo>
                  <a:pt x="34106" y="159792"/>
                </a:lnTo>
                <a:lnTo>
                  <a:pt x="29591" y="156582"/>
                </a:lnTo>
                <a:lnTo>
                  <a:pt x="17496" y="154113"/>
                </a:lnTo>
                <a:lnTo>
                  <a:pt x="0" y="152742"/>
                </a:lnTo>
                <a:lnTo>
                  <a:pt x="16746" y="151457"/>
                </a:lnTo>
                <a:lnTo>
                  <a:pt x="30277" y="148404"/>
                </a:lnTo>
                <a:lnTo>
                  <a:pt x="34106" y="7062"/>
                </a:lnTo>
                <a:lnTo>
                  <a:pt x="38620" y="3850"/>
                </a:lnTo>
                <a:lnTo>
                  <a:pt x="50713" y="1375"/>
                </a:lnTo>
                <a:lnTo>
                  <a:pt x="6820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93145" y="3000008"/>
            <a:ext cx="203835" cy="1260475"/>
          </a:xfrm>
          <a:custGeom>
            <a:avLst/>
            <a:gdLst/>
            <a:ahLst/>
            <a:cxnLst/>
            <a:rect l="l" t="t" r="r" b="b"/>
            <a:pathLst>
              <a:path w="203835" h="1260475">
                <a:moveTo>
                  <a:pt x="203546" y="1260358"/>
                </a:moveTo>
                <a:lnTo>
                  <a:pt x="164315" y="1259141"/>
                </a:lnTo>
                <a:lnTo>
                  <a:pt x="118260" y="1253464"/>
                </a:lnTo>
                <a:lnTo>
                  <a:pt x="94961" y="664830"/>
                </a:lnTo>
                <a:lnTo>
                  <a:pt x="93075" y="661482"/>
                </a:lnTo>
                <a:lnTo>
                  <a:pt x="53565" y="650680"/>
                </a:lnTo>
                <a:lnTo>
                  <a:pt x="0" y="646937"/>
                </a:lnTo>
                <a:lnTo>
                  <a:pt x="18257" y="646482"/>
                </a:lnTo>
                <a:lnTo>
                  <a:pt x="67542" y="641001"/>
                </a:lnTo>
                <a:lnTo>
                  <a:pt x="94961" y="17892"/>
                </a:lnTo>
                <a:lnTo>
                  <a:pt x="96846" y="14544"/>
                </a:lnTo>
                <a:lnTo>
                  <a:pt x="136356" y="3742"/>
                </a:lnTo>
                <a:lnTo>
                  <a:pt x="170475" y="715"/>
                </a:lnTo>
                <a:lnTo>
                  <a:pt x="18992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5372" y="1515866"/>
            <a:ext cx="5318125" cy="2764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>
              <a:lnSpc>
                <a:spcPct val="150000"/>
              </a:lnSpc>
            </a:pPr>
            <a:r>
              <a:rPr sz="1200" spc="20" dirty="0">
                <a:cs typeface="+mn-ea"/>
                <a:sym typeface="+mn-lt"/>
              </a:rPr>
              <a:t>营造</a:t>
            </a:r>
            <a:r>
              <a:rPr sz="1200" spc="30" dirty="0">
                <a:cs typeface="+mn-ea"/>
                <a:sym typeface="+mn-lt"/>
              </a:rPr>
              <a:t>避</a:t>
            </a:r>
            <a:r>
              <a:rPr sz="1200" spc="20" dirty="0">
                <a:cs typeface="+mn-ea"/>
                <a:sym typeface="+mn-lt"/>
              </a:rPr>
              <a:t>难</a:t>
            </a:r>
            <a:r>
              <a:rPr sz="1200" spc="30" dirty="0">
                <a:cs typeface="+mn-ea"/>
                <a:sym typeface="+mn-lt"/>
              </a:rPr>
              <a:t>房间</a:t>
            </a:r>
            <a:r>
              <a:rPr sz="1200" spc="35" dirty="0">
                <a:cs typeface="+mn-ea"/>
                <a:sym typeface="+mn-lt"/>
              </a:rPr>
              <a:t>。</a:t>
            </a:r>
            <a:r>
              <a:rPr sz="1200" spc="20">
                <a:cs typeface="+mn-ea"/>
                <a:sym typeface="+mn-lt"/>
              </a:rPr>
              <a:t>关</a:t>
            </a:r>
            <a:r>
              <a:rPr sz="1200" spc="30">
                <a:cs typeface="+mn-ea"/>
                <a:sym typeface="+mn-lt"/>
              </a:rPr>
              <a:t>闭</a:t>
            </a:r>
            <a:r>
              <a:rPr sz="1200" spc="20">
                <a:cs typeface="+mn-ea"/>
                <a:sym typeface="+mn-lt"/>
              </a:rPr>
              <a:t>迎火</a:t>
            </a:r>
            <a:r>
              <a:rPr sz="1200" spc="30">
                <a:cs typeface="+mn-ea"/>
                <a:sym typeface="+mn-lt"/>
              </a:rPr>
              <a:t>面</a:t>
            </a:r>
            <a:r>
              <a:rPr sz="1200" spc="20">
                <a:cs typeface="+mn-ea"/>
                <a:sym typeface="+mn-lt"/>
              </a:rPr>
              <a:t>的</a:t>
            </a:r>
            <a:r>
              <a:rPr sz="1200" spc="30">
                <a:cs typeface="+mn-ea"/>
                <a:sym typeface="+mn-lt"/>
              </a:rPr>
              <a:t>门窗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lang="zh-CN" altLang="en-US" sz="1200" spc="20" smtClean="0">
                <a:cs typeface="+mn-ea"/>
                <a:sym typeface="+mn-lt"/>
              </a:rPr>
              <a:t>打</a:t>
            </a:r>
            <a:r>
              <a:rPr sz="1200" spc="30" smtClean="0">
                <a:cs typeface="+mn-ea"/>
                <a:sym typeface="+mn-lt"/>
              </a:rPr>
              <a:t>开</a:t>
            </a:r>
            <a:r>
              <a:rPr sz="1200" spc="20" smtClean="0">
                <a:cs typeface="+mn-ea"/>
                <a:sym typeface="+mn-lt"/>
              </a:rPr>
              <a:t>背火</a:t>
            </a:r>
            <a:r>
              <a:rPr sz="1200" spc="30" smtClean="0">
                <a:cs typeface="+mn-ea"/>
                <a:sym typeface="+mn-lt"/>
              </a:rPr>
              <a:t>面</a:t>
            </a:r>
            <a:r>
              <a:rPr sz="1200" spc="20" smtClean="0">
                <a:cs typeface="+mn-ea"/>
                <a:sym typeface="+mn-lt"/>
              </a:rPr>
              <a:t>的</a:t>
            </a:r>
            <a:r>
              <a:rPr sz="1200" spc="30" smtClean="0">
                <a:cs typeface="+mn-ea"/>
                <a:sym typeface="+mn-lt"/>
              </a:rPr>
              <a:t>门窗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30" smtClean="0">
                <a:cs typeface="+mn-ea"/>
                <a:sym typeface="+mn-lt"/>
              </a:rPr>
              <a:t>在</a:t>
            </a:r>
            <a:r>
              <a:rPr lang="zh-CN" altLang="en-US" sz="1200" spc="30" smtClean="0">
                <a:cs typeface="+mn-ea"/>
                <a:sym typeface="+mn-lt"/>
              </a:rPr>
              <a:t>打</a:t>
            </a:r>
            <a:r>
              <a:rPr sz="1200" spc="20" smtClean="0">
                <a:cs typeface="+mn-ea"/>
                <a:sym typeface="+mn-lt"/>
              </a:rPr>
              <a:t>开的</a:t>
            </a:r>
            <a:r>
              <a:rPr sz="1200" spc="30" smtClean="0">
                <a:cs typeface="+mn-ea"/>
                <a:sym typeface="+mn-lt"/>
              </a:rPr>
              <a:t>同时</a:t>
            </a:r>
            <a:r>
              <a:rPr sz="1200">
                <a:cs typeface="+mn-ea"/>
                <a:sym typeface="+mn-lt"/>
              </a:rPr>
              <a:t>， </a:t>
            </a:r>
            <a:r>
              <a:rPr lang="zh-CN" altLang="en-US" sz="1200" spc="20" smtClean="0">
                <a:cs typeface="+mn-ea"/>
                <a:sym typeface="+mn-lt"/>
              </a:rPr>
              <a:t>不</a:t>
            </a:r>
            <a:r>
              <a:rPr sz="1200" spc="20" smtClean="0">
                <a:cs typeface="+mn-ea"/>
                <a:sym typeface="+mn-lt"/>
              </a:rPr>
              <a:t>要</a:t>
            </a:r>
            <a:r>
              <a:rPr lang="zh-CN" altLang="en-US" sz="1200" spc="20" smtClean="0">
                <a:cs typeface="+mn-ea"/>
                <a:sym typeface="+mn-lt"/>
              </a:rPr>
              <a:t>打</a:t>
            </a:r>
            <a:r>
              <a:rPr sz="1200" spc="20" smtClean="0">
                <a:cs typeface="+mn-ea"/>
                <a:sym typeface="+mn-lt"/>
              </a:rPr>
              <a:t>碎</a:t>
            </a:r>
            <a:r>
              <a:rPr lang="zh-CN" altLang="en-US" sz="1200" spc="30" smtClean="0">
                <a:cs typeface="+mn-ea"/>
                <a:sym typeface="+mn-lt"/>
              </a:rPr>
              <a:t>玻璃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sz="1200" spc="30" smtClean="0">
                <a:cs typeface="+mn-ea"/>
                <a:sym typeface="+mn-lt"/>
              </a:rPr>
              <a:t>因</a:t>
            </a:r>
            <a:r>
              <a:rPr sz="1200" spc="20" smtClean="0">
                <a:cs typeface="+mn-ea"/>
                <a:sym typeface="+mn-lt"/>
              </a:rPr>
              <a:t>为</a:t>
            </a:r>
            <a:r>
              <a:rPr sz="1200" spc="30" smtClean="0">
                <a:cs typeface="+mn-ea"/>
                <a:sym typeface="+mn-lt"/>
              </a:rPr>
              <a:t>若</a:t>
            </a:r>
            <a:r>
              <a:rPr sz="1200" spc="20" smtClean="0">
                <a:cs typeface="+mn-ea"/>
                <a:sym typeface="+mn-lt"/>
              </a:rPr>
              <a:t>有烟飘</a:t>
            </a:r>
            <a:r>
              <a:rPr lang="zh-CN" altLang="en-US" sz="1200" spc="30" smtClean="0">
                <a:cs typeface="+mn-ea"/>
                <a:sym typeface="+mn-lt"/>
              </a:rPr>
              <a:t>进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还需</a:t>
            </a:r>
            <a:r>
              <a:rPr sz="1200" spc="30" dirty="0">
                <a:cs typeface="+mn-ea"/>
                <a:sym typeface="+mn-lt"/>
              </a:rPr>
              <a:t>要</a:t>
            </a:r>
            <a:r>
              <a:rPr sz="1200" spc="20" dirty="0">
                <a:cs typeface="+mn-ea"/>
                <a:sym typeface="+mn-lt"/>
              </a:rPr>
              <a:t>关</a:t>
            </a:r>
            <a:r>
              <a:rPr sz="1200" spc="30" dirty="0">
                <a:cs typeface="+mn-ea"/>
                <a:sym typeface="+mn-lt"/>
              </a:rPr>
              <a:t>闭</a:t>
            </a:r>
            <a:r>
              <a:rPr sz="1200" spc="20" dirty="0">
                <a:cs typeface="+mn-ea"/>
                <a:sym typeface="+mn-lt"/>
              </a:rPr>
              <a:t>窗</a:t>
            </a:r>
            <a:r>
              <a:rPr sz="1200" spc="30" dirty="0">
                <a:cs typeface="+mn-ea"/>
                <a:sym typeface="+mn-lt"/>
              </a:rPr>
              <a:t>户</a:t>
            </a:r>
            <a:r>
              <a:rPr sz="1200" spc="20">
                <a:cs typeface="+mn-ea"/>
                <a:sym typeface="+mn-lt"/>
              </a:rPr>
              <a:t>。</a:t>
            </a:r>
            <a:r>
              <a:rPr sz="1200" spc="20" smtClean="0">
                <a:cs typeface="+mn-ea"/>
                <a:sym typeface="+mn-lt"/>
              </a:rPr>
              <a:t>火</a:t>
            </a:r>
            <a:r>
              <a:rPr sz="1200" spc="30" smtClean="0">
                <a:cs typeface="+mn-ea"/>
                <a:sym typeface="+mn-lt"/>
              </a:rPr>
              <a:t>灾</a:t>
            </a:r>
            <a:r>
              <a:rPr lang="zh-CN" altLang="en-US" sz="1200" spc="20" smtClean="0">
                <a:cs typeface="+mn-ea"/>
                <a:sym typeface="+mn-lt"/>
              </a:rPr>
              <a:t>中</a:t>
            </a:r>
            <a:r>
              <a:rPr sz="1200" spc="20" smtClean="0">
                <a:cs typeface="+mn-ea"/>
                <a:sym typeface="+mn-lt"/>
              </a:rPr>
              <a:t>如果</a:t>
            </a:r>
            <a:r>
              <a:rPr sz="1200" spc="30" smtClean="0">
                <a:cs typeface="+mn-ea"/>
                <a:sym typeface="+mn-lt"/>
              </a:rPr>
              <a:t>试图</a:t>
            </a:r>
            <a:r>
              <a:rPr sz="1200" spc="20" smtClean="0">
                <a:cs typeface="+mn-ea"/>
                <a:sym typeface="+mn-lt"/>
              </a:rPr>
              <a:t>从门</a:t>
            </a:r>
            <a:r>
              <a:rPr sz="1200" smtClean="0">
                <a:cs typeface="+mn-ea"/>
                <a:sym typeface="+mn-lt"/>
              </a:rPr>
              <a:t>窗</a:t>
            </a:r>
            <a:endParaRPr sz="12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1200" spc="20" dirty="0">
                <a:cs typeface="+mn-ea"/>
                <a:sym typeface="+mn-lt"/>
              </a:rPr>
              <a:t>处逃走时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要用</a:t>
            </a:r>
            <a:r>
              <a:rPr sz="1200" spc="30" dirty="0">
                <a:cs typeface="+mn-ea"/>
                <a:sym typeface="+mn-lt"/>
              </a:rPr>
              <a:t>水</a:t>
            </a:r>
            <a:r>
              <a:rPr sz="1200" spc="20" dirty="0">
                <a:cs typeface="+mn-ea"/>
                <a:sym typeface="+mn-lt"/>
              </a:rPr>
              <a:t>将</a:t>
            </a:r>
            <a:r>
              <a:rPr sz="1200" spc="30" dirty="0">
                <a:cs typeface="+mn-ea"/>
                <a:sym typeface="+mn-lt"/>
              </a:rPr>
              <a:t>门窗</a:t>
            </a:r>
            <a:r>
              <a:rPr sz="1200" spc="20" dirty="0">
                <a:cs typeface="+mn-ea"/>
                <a:sym typeface="+mn-lt"/>
              </a:rPr>
              <a:t>、墙壁</a:t>
            </a:r>
            <a:r>
              <a:rPr sz="1200" spc="35" dirty="0">
                <a:cs typeface="+mn-ea"/>
                <a:sym typeface="+mn-lt"/>
              </a:rPr>
              <a:t>、</a:t>
            </a:r>
            <a:r>
              <a:rPr sz="1200" spc="20" dirty="0">
                <a:cs typeface="+mn-ea"/>
                <a:sym typeface="+mn-lt"/>
              </a:rPr>
              <a:t>地面</a:t>
            </a:r>
            <a:r>
              <a:rPr sz="1200" spc="30" dirty="0">
                <a:cs typeface="+mn-ea"/>
                <a:sym typeface="+mn-lt"/>
              </a:rPr>
              <a:t>等</a:t>
            </a:r>
            <a:r>
              <a:rPr sz="1200" spc="20" dirty="0">
                <a:cs typeface="+mn-ea"/>
                <a:sym typeface="+mn-lt"/>
              </a:rPr>
              <a:t>泼</a:t>
            </a:r>
            <a:r>
              <a:rPr sz="1200" spc="40" dirty="0">
                <a:cs typeface="+mn-ea"/>
                <a:sym typeface="+mn-lt"/>
              </a:rPr>
              <a:t>湿</a:t>
            </a:r>
            <a:r>
              <a:rPr sz="1200" spc="20" dirty="0">
                <a:cs typeface="+mn-ea"/>
                <a:sym typeface="+mn-lt"/>
              </a:rPr>
              <a:t>，以利降</a:t>
            </a:r>
            <a:r>
              <a:rPr sz="1200" spc="35" dirty="0">
                <a:cs typeface="+mn-ea"/>
                <a:sym typeface="+mn-lt"/>
              </a:rPr>
              <a:t>温</a:t>
            </a:r>
            <a:r>
              <a:rPr sz="1200" spc="20" dirty="0">
                <a:cs typeface="+mn-ea"/>
                <a:sym typeface="+mn-lt"/>
              </a:rPr>
              <a:t>。把床</a:t>
            </a:r>
            <a:r>
              <a:rPr sz="1200" spc="35" dirty="0">
                <a:cs typeface="+mn-ea"/>
                <a:sym typeface="+mn-lt"/>
              </a:rPr>
              <a:t>单、</a:t>
            </a:r>
            <a:r>
              <a:rPr sz="1200" spc="20" dirty="0">
                <a:cs typeface="+mn-ea"/>
                <a:sym typeface="+mn-lt"/>
              </a:rPr>
              <a:t>毛巾弄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ct val="150000"/>
              </a:lnSpc>
            </a:pPr>
            <a:r>
              <a:rPr sz="1200" spc="20" dirty="0">
                <a:cs typeface="+mn-ea"/>
                <a:sym typeface="+mn-lt"/>
              </a:rPr>
              <a:t>湿塞住门缝</a:t>
            </a:r>
            <a:r>
              <a:rPr sz="1200" spc="2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设</a:t>
            </a:r>
            <a:r>
              <a:rPr sz="1200" spc="20" dirty="0">
                <a:cs typeface="+mn-ea"/>
                <a:sym typeface="+mn-lt"/>
              </a:rPr>
              <a:t>法将</a:t>
            </a:r>
            <a:r>
              <a:rPr sz="1200" spc="30" dirty="0">
                <a:cs typeface="+mn-ea"/>
                <a:sym typeface="+mn-lt"/>
              </a:rPr>
              <a:t>门</a:t>
            </a:r>
            <a:r>
              <a:rPr sz="1200" spc="20" dirty="0">
                <a:cs typeface="+mn-ea"/>
                <a:sym typeface="+mn-lt"/>
              </a:rPr>
              <a:t>顶</a:t>
            </a:r>
            <a:r>
              <a:rPr sz="1200" spc="30" dirty="0">
                <a:cs typeface="+mn-ea"/>
                <a:sym typeface="+mn-lt"/>
              </a:rPr>
              <a:t>住</a:t>
            </a:r>
            <a:r>
              <a:rPr sz="1200" spc="20" dirty="0">
                <a:cs typeface="+mn-ea"/>
                <a:sym typeface="+mn-lt"/>
              </a:rPr>
              <a:t>，因为门</a:t>
            </a:r>
            <a:r>
              <a:rPr sz="1200" spc="30" dirty="0">
                <a:cs typeface="+mn-ea"/>
                <a:sym typeface="+mn-lt"/>
              </a:rPr>
              <a:t>外</a:t>
            </a:r>
            <a:r>
              <a:rPr sz="1200" spc="20" dirty="0">
                <a:cs typeface="+mn-ea"/>
                <a:sym typeface="+mn-lt"/>
              </a:rPr>
              <a:t>的热</a:t>
            </a:r>
            <a:r>
              <a:rPr sz="1200" spc="30" dirty="0">
                <a:cs typeface="+mn-ea"/>
                <a:sym typeface="+mn-lt"/>
              </a:rPr>
              <a:t>气</a:t>
            </a:r>
            <a:r>
              <a:rPr sz="1200" spc="20" dirty="0">
                <a:cs typeface="+mn-ea"/>
                <a:sym typeface="+mn-lt"/>
              </a:rPr>
              <a:t>流膨胀压力</a:t>
            </a:r>
            <a:r>
              <a:rPr sz="1200" spc="40" dirty="0">
                <a:cs typeface="+mn-ea"/>
                <a:sym typeface="+mn-lt"/>
              </a:rPr>
              <a:t>大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容易</a:t>
            </a:r>
            <a:r>
              <a:rPr sz="1200" spc="30" dirty="0">
                <a:cs typeface="+mn-ea"/>
                <a:sym typeface="+mn-lt"/>
              </a:rPr>
              <a:t>将</a:t>
            </a:r>
            <a:r>
              <a:rPr sz="1200" spc="20" dirty="0">
                <a:cs typeface="+mn-ea"/>
                <a:sym typeface="+mn-lt"/>
              </a:rPr>
              <a:t>门推</a:t>
            </a:r>
            <a:r>
              <a:rPr sz="1200" spc="30" dirty="0">
                <a:cs typeface="+mn-ea"/>
                <a:sym typeface="+mn-lt"/>
              </a:rPr>
              <a:t>开</a:t>
            </a:r>
            <a:r>
              <a:rPr sz="1200" dirty="0">
                <a:cs typeface="+mn-ea"/>
                <a:sym typeface="+mn-lt"/>
              </a:rPr>
              <a:t>。 如果火在窗外燃烧，</a:t>
            </a:r>
            <a:r>
              <a:rPr sz="1200">
                <a:cs typeface="+mn-ea"/>
                <a:sym typeface="+mn-lt"/>
              </a:rPr>
              <a:t>就要扯下窗帘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移</a:t>
            </a:r>
            <a:r>
              <a:rPr sz="1200" smtClean="0">
                <a:cs typeface="+mn-ea"/>
                <a:sym typeface="+mn-lt"/>
              </a:rPr>
              <a:t>开一切易燃品</a:t>
            </a:r>
            <a:r>
              <a:rPr sz="1200" dirty="0">
                <a:cs typeface="+mn-ea"/>
                <a:sym typeface="+mn-lt"/>
              </a:rPr>
              <a:t>，再向窗户上泼水。</a:t>
            </a:r>
            <a:endParaRPr sz="1200">
              <a:cs typeface="+mn-ea"/>
              <a:sym typeface="+mn-lt"/>
            </a:endParaRPr>
          </a:p>
          <a:p>
            <a:pPr marL="12700" indent="299720">
              <a:lnSpc>
                <a:spcPct val="100000"/>
              </a:lnSpc>
              <a:spcBef>
                <a:spcPts val="720"/>
              </a:spcBef>
            </a:pPr>
            <a:r>
              <a:rPr sz="1200" spc="30" dirty="0">
                <a:cs typeface="+mn-ea"/>
                <a:sym typeface="+mn-lt"/>
              </a:rPr>
              <a:t>利用</a:t>
            </a:r>
            <a:r>
              <a:rPr sz="1200" spc="20" dirty="0">
                <a:cs typeface="+mn-ea"/>
                <a:sym typeface="+mn-lt"/>
              </a:rPr>
              <a:t>阳</a:t>
            </a:r>
            <a:r>
              <a:rPr sz="1200" spc="30" dirty="0">
                <a:cs typeface="+mn-ea"/>
                <a:sym typeface="+mn-lt"/>
              </a:rPr>
              <a:t>台</a:t>
            </a:r>
            <a:r>
              <a:rPr sz="1200" spc="20" dirty="0">
                <a:cs typeface="+mn-ea"/>
                <a:sym typeface="+mn-lt"/>
              </a:rPr>
              <a:t>避</a:t>
            </a:r>
            <a:r>
              <a:rPr sz="1200" spc="30" dirty="0">
                <a:cs typeface="+mn-ea"/>
                <a:sym typeface="+mn-lt"/>
              </a:rPr>
              <a:t>开</a:t>
            </a:r>
            <a:r>
              <a:rPr sz="1200" spc="20" dirty="0">
                <a:cs typeface="+mn-ea"/>
                <a:sym typeface="+mn-lt"/>
              </a:rPr>
              <a:t>烟</a:t>
            </a:r>
            <a:r>
              <a:rPr sz="1200" spc="30" dirty="0">
                <a:cs typeface="+mn-ea"/>
                <a:sym typeface="+mn-lt"/>
              </a:rPr>
              <a:t>火</a:t>
            </a:r>
            <a:r>
              <a:rPr sz="1200" spc="20" dirty="0">
                <a:cs typeface="+mn-ea"/>
                <a:sym typeface="+mn-lt"/>
              </a:rPr>
              <a:t>熏</a:t>
            </a:r>
            <a:r>
              <a:rPr sz="1200" spc="45" dirty="0">
                <a:cs typeface="+mn-ea"/>
                <a:sym typeface="+mn-lt"/>
              </a:rPr>
              <a:t>烤</a:t>
            </a:r>
            <a:r>
              <a:rPr sz="1200" spc="35" dirty="0">
                <a:cs typeface="+mn-ea"/>
                <a:sym typeface="+mn-lt"/>
              </a:rPr>
              <a:t>。</a:t>
            </a:r>
            <a:r>
              <a:rPr sz="1200" spc="20" dirty="0">
                <a:cs typeface="+mn-ea"/>
                <a:sym typeface="+mn-lt"/>
              </a:rPr>
              <a:t>当</a:t>
            </a:r>
            <a:r>
              <a:rPr sz="1200" spc="30" dirty="0">
                <a:cs typeface="+mn-ea"/>
                <a:sym typeface="+mn-lt"/>
              </a:rPr>
              <a:t>听</a:t>
            </a:r>
            <a:r>
              <a:rPr sz="1200" spc="20" dirty="0">
                <a:cs typeface="+mn-ea"/>
                <a:sym typeface="+mn-lt"/>
              </a:rPr>
              <a:t>到</a:t>
            </a:r>
            <a:r>
              <a:rPr sz="1200" spc="30" dirty="0">
                <a:cs typeface="+mn-ea"/>
                <a:sym typeface="+mn-lt"/>
              </a:rPr>
              <a:t>火</a:t>
            </a:r>
            <a:r>
              <a:rPr sz="1200" spc="20" dirty="0">
                <a:cs typeface="+mn-ea"/>
                <a:sym typeface="+mn-lt"/>
              </a:rPr>
              <a:t>警</a:t>
            </a:r>
            <a:r>
              <a:rPr sz="1200" spc="40" dirty="0">
                <a:cs typeface="+mn-ea"/>
                <a:sym typeface="+mn-lt"/>
              </a:rPr>
              <a:t>时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正准</a:t>
            </a:r>
            <a:r>
              <a:rPr sz="1200" spc="20" dirty="0">
                <a:cs typeface="+mn-ea"/>
                <a:sym typeface="+mn-lt"/>
              </a:rPr>
              <a:t>备向外</a:t>
            </a:r>
            <a:r>
              <a:rPr sz="1200" spc="30" dirty="0">
                <a:cs typeface="+mn-ea"/>
                <a:sym typeface="+mn-lt"/>
              </a:rPr>
              <a:t>疏散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但</a:t>
            </a:r>
            <a:r>
              <a:rPr sz="1200" spc="20" dirty="0">
                <a:cs typeface="+mn-ea"/>
                <a:sym typeface="+mn-lt"/>
              </a:rPr>
              <a:t>是这时</a:t>
            </a:r>
            <a:r>
              <a:rPr sz="1200" dirty="0">
                <a:cs typeface="+mn-ea"/>
                <a:sym typeface="+mn-lt"/>
              </a:rPr>
              <a:t>房</a:t>
            </a:r>
            <a:endParaRPr sz="1200">
              <a:cs typeface="+mn-ea"/>
              <a:sym typeface="+mn-lt"/>
            </a:endParaRPr>
          </a:p>
          <a:p>
            <a:pPr marL="12700" marR="155575" algn="just">
              <a:lnSpc>
                <a:spcPct val="150000"/>
              </a:lnSpc>
            </a:pPr>
            <a:r>
              <a:rPr sz="1200" spc="20" smtClean="0">
                <a:cs typeface="+mn-ea"/>
                <a:sym typeface="+mn-lt"/>
              </a:rPr>
              <a:t>间的门</a:t>
            </a:r>
            <a:r>
              <a:rPr lang="zh-CN" altLang="en-US" sz="1200" spc="20" smtClean="0">
                <a:cs typeface="+mn-ea"/>
                <a:sym typeface="+mn-lt"/>
              </a:rPr>
              <a:t>或</a:t>
            </a:r>
            <a:r>
              <a:rPr sz="1200" spc="30" smtClean="0">
                <a:cs typeface="+mn-ea"/>
                <a:sym typeface="+mn-lt"/>
              </a:rPr>
              <a:t>走</a:t>
            </a:r>
            <a:r>
              <a:rPr sz="1200" spc="20" smtClean="0">
                <a:cs typeface="+mn-ea"/>
                <a:sym typeface="+mn-lt"/>
              </a:rPr>
              <a:t>廊通</a:t>
            </a:r>
            <a:r>
              <a:rPr sz="1200" spc="30" smtClean="0">
                <a:cs typeface="+mn-ea"/>
                <a:sym typeface="+mn-lt"/>
              </a:rPr>
              <a:t>向</a:t>
            </a:r>
            <a:r>
              <a:rPr sz="1200" spc="20" smtClean="0">
                <a:cs typeface="+mn-ea"/>
                <a:sym typeface="+mn-lt"/>
              </a:rPr>
              <a:t>出</a:t>
            </a:r>
            <a:r>
              <a:rPr sz="1200" spc="30" smtClean="0">
                <a:cs typeface="+mn-ea"/>
                <a:sym typeface="+mn-lt"/>
              </a:rPr>
              <a:t>口</a:t>
            </a:r>
            <a:r>
              <a:rPr sz="1200" spc="20" smtClean="0">
                <a:cs typeface="+mn-ea"/>
                <a:sym typeface="+mn-lt"/>
              </a:rPr>
              <a:t>的楼梯已</a:t>
            </a:r>
            <a:r>
              <a:rPr sz="1200" spc="30" smtClean="0">
                <a:cs typeface="+mn-ea"/>
                <a:sym typeface="+mn-lt"/>
              </a:rPr>
              <a:t>被</a:t>
            </a:r>
            <a:r>
              <a:rPr sz="1200" spc="20" smtClean="0">
                <a:cs typeface="+mn-ea"/>
                <a:sym typeface="+mn-lt"/>
              </a:rPr>
              <a:t>火</a:t>
            </a:r>
            <a:r>
              <a:rPr lang="zh-CN" altLang="en-US" sz="1200" spc="20" smtClean="0">
                <a:cs typeface="+mn-ea"/>
                <a:sym typeface="+mn-lt"/>
              </a:rPr>
              <a:t>或</a:t>
            </a:r>
            <a:r>
              <a:rPr sz="1200" spc="30" smtClean="0">
                <a:cs typeface="+mn-ea"/>
                <a:sym typeface="+mn-lt"/>
              </a:rPr>
              <a:t>者</a:t>
            </a:r>
            <a:r>
              <a:rPr sz="1200" spc="20" smtClean="0">
                <a:cs typeface="+mn-ea"/>
                <a:sym typeface="+mn-lt"/>
              </a:rPr>
              <a:t>烟</a:t>
            </a:r>
            <a:r>
              <a:rPr sz="1200" spc="30" smtClean="0">
                <a:cs typeface="+mn-ea"/>
                <a:sym typeface="+mn-lt"/>
              </a:rPr>
              <a:t>封</a:t>
            </a:r>
            <a:r>
              <a:rPr sz="1200" spc="20" smtClean="0">
                <a:cs typeface="+mn-ea"/>
                <a:sym typeface="+mn-lt"/>
              </a:rPr>
              <a:t>住</a:t>
            </a:r>
            <a:r>
              <a:rPr sz="1200" spc="50" smtClean="0">
                <a:cs typeface="+mn-ea"/>
                <a:sym typeface="+mn-lt"/>
              </a:rPr>
              <a:t>了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20">
                <a:cs typeface="+mn-ea"/>
                <a:sym typeface="+mn-lt"/>
              </a:rPr>
              <a:t>利</a:t>
            </a:r>
            <a:r>
              <a:rPr sz="1200" spc="30">
                <a:cs typeface="+mn-ea"/>
                <a:sym typeface="+mn-lt"/>
              </a:rPr>
              <a:t>用</a:t>
            </a:r>
            <a:r>
              <a:rPr sz="1200" spc="20">
                <a:cs typeface="+mn-ea"/>
                <a:sym typeface="+mn-lt"/>
              </a:rPr>
              <a:t>这两条</a:t>
            </a:r>
            <a:r>
              <a:rPr sz="1200" spc="30">
                <a:cs typeface="+mn-ea"/>
                <a:sym typeface="+mn-lt"/>
              </a:rPr>
              <a:t>路线</a:t>
            </a:r>
            <a:r>
              <a:rPr sz="1200" spc="20">
                <a:cs typeface="+mn-ea"/>
                <a:sym typeface="+mn-lt"/>
              </a:rPr>
              <a:t>向外</a:t>
            </a:r>
            <a:r>
              <a:rPr sz="1200">
                <a:cs typeface="+mn-ea"/>
                <a:sym typeface="+mn-lt"/>
              </a:rPr>
              <a:t>跑 </a:t>
            </a:r>
            <a:r>
              <a:rPr sz="1200" spc="20" smtClean="0">
                <a:cs typeface="+mn-ea"/>
                <a:sym typeface="+mn-lt"/>
              </a:rPr>
              <a:t>已经</a:t>
            </a:r>
            <a:r>
              <a:rPr lang="zh-CN" altLang="en-US" sz="1200" spc="20" smtClean="0">
                <a:cs typeface="+mn-ea"/>
                <a:sym typeface="+mn-lt"/>
              </a:rPr>
              <a:t>不</a:t>
            </a:r>
            <a:r>
              <a:rPr sz="1200" spc="20" smtClean="0">
                <a:cs typeface="+mn-ea"/>
                <a:sym typeface="+mn-lt"/>
              </a:rPr>
              <a:t>可</a:t>
            </a:r>
            <a:r>
              <a:rPr sz="1200" spc="35" smtClean="0">
                <a:cs typeface="+mn-ea"/>
                <a:sym typeface="+mn-lt"/>
              </a:rPr>
              <a:t>能</a:t>
            </a:r>
            <a:r>
              <a:rPr sz="1200" spc="25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此</a:t>
            </a:r>
            <a:r>
              <a:rPr sz="1200" spc="30" smtClean="0">
                <a:cs typeface="+mn-ea"/>
                <a:sym typeface="+mn-lt"/>
              </a:rPr>
              <a:t>时</a:t>
            </a:r>
            <a:r>
              <a:rPr sz="1200" spc="20" smtClean="0">
                <a:cs typeface="+mn-ea"/>
                <a:sym typeface="+mn-lt"/>
              </a:rPr>
              <a:t>阳</a:t>
            </a:r>
            <a:r>
              <a:rPr sz="1200" spc="30" smtClean="0">
                <a:cs typeface="+mn-ea"/>
                <a:sym typeface="+mn-lt"/>
              </a:rPr>
              <a:t>台</a:t>
            </a:r>
            <a:r>
              <a:rPr sz="1200" spc="20" smtClean="0">
                <a:cs typeface="+mn-ea"/>
                <a:sym typeface="+mn-lt"/>
              </a:rPr>
              <a:t>是可</a:t>
            </a:r>
            <a:r>
              <a:rPr lang="zh-CN" altLang="en-US" sz="1200" spc="20" smtClean="0">
                <a:cs typeface="+mn-ea"/>
                <a:sym typeface="+mn-lt"/>
              </a:rPr>
              <a:t>选</a:t>
            </a:r>
            <a:r>
              <a:rPr sz="1200" spc="20" smtClean="0">
                <a:cs typeface="+mn-ea"/>
                <a:sym typeface="+mn-lt"/>
              </a:rPr>
              <a:t>择</a:t>
            </a:r>
            <a:r>
              <a:rPr sz="1200" spc="30" smtClean="0">
                <a:cs typeface="+mn-ea"/>
                <a:sym typeface="+mn-lt"/>
              </a:rPr>
              <a:t>的</a:t>
            </a:r>
            <a:r>
              <a:rPr sz="1200" spc="20" smtClean="0">
                <a:cs typeface="+mn-ea"/>
                <a:sym typeface="+mn-lt"/>
              </a:rPr>
              <a:t>疏散</a:t>
            </a:r>
            <a:r>
              <a:rPr sz="1200" spc="30" smtClean="0">
                <a:cs typeface="+mn-ea"/>
                <a:sym typeface="+mn-lt"/>
              </a:rPr>
              <a:t>路</a:t>
            </a:r>
            <a:r>
              <a:rPr sz="1200" spc="40" smtClean="0">
                <a:cs typeface="+mn-ea"/>
                <a:sym typeface="+mn-lt"/>
              </a:rPr>
              <a:t>徂</a:t>
            </a:r>
            <a:r>
              <a:rPr sz="1200" spc="35">
                <a:cs typeface="+mn-ea"/>
                <a:sym typeface="+mn-lt"/>
              </a:rPr>
              <a:t>。</a:t>
            </a:r>
            <a:r>
              <a:rPr sz="1200" spc="20" smtClean="0">
                <a:cs typeface="+mn-ea"/>
                <a:sym typeface="+mn-lt"/>
              </a:rPr>
              <a:t>利用阳台</a:t>
            </a:r>
            <a:r>
              <a:rPr sz="1200" spc="30" smtClean="0">
                <a:cs typeface="+mn-ea"/>
                <a:sym typeface="+mn-lt"/>
              </a:rPr>
              <a:t>可</a:t>
            </a:r>
            <a:r>
              <a:rPr sz="1200" spc="20" smtClean="0">
                <a:cs typeface="+mn-ea"/>
                <a:sym typeface="+mn-lt"/>
              </a:rPr>
              <a:t>转</a:t>
            </a:r>
            <a:r>
              <a:rPr lang="zh-CN" altLang="en-US" sz="1200" spc="20" smtClean="0">
                <a:cs typeface="+mn-ea"/>
                <a:sym typeface="+mn-lt"/>
              </a:rPr>
              <a:t>移</a:t>
            </a:r>
            <a:r>
              <a:rPr sz="1200" spc="20" smtClean="0">
                <a:cs typeface="+mn-ea"/>
                <a:sym typeface="+mn-lt"/>
              </a:rPr>
              <a:t>到</a:t>
            </a:r>
            <a:r>
              <a:rPr sz="1200" spc="30" smtClean="0">
                <a:cs typeface="+mn-ea"/>
                <a:sym typeface="+mn-lt"/>
              </a:rPr>
              <a:t>相邻</a:t>
            </a:r>
            <a:r>
              <a:rPr sz="1200" spc="20" smtClean="0">
                <a:cs typeface="+mn-ea"/>
                <a:sym typeface="+mn-lt"/>
              </a:rPr>
              <a:t>房间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spc="20" dirty="0">
                <a:cs typeface="+mn-ea"/>
                <a:sym typeface="+mn-lt"/>
              </a:rPr>
              <a:t>楼层，从</a:t>
            </a:r>
            <a:r>
              <a:rPr sz="1200" spc="30" dirty="0">
                <a:cs typeface="+mn-ea"/>
                <a:sym typeface="+mn-lt"/>
              </a:rPr>
              <a:t>而</a:t>
            </a:r>
            <a:r>
              <a:rPr sz="1200" spc="20" dirty="0">
                <a:cs typeface="+mn-ea"/>
                <a:sym typeface="+mn-lt"/>
              </a:rPr>
              <a:t>逃离</a:t>
            </a:r>
            <a:r>
              <a:rPr sz="1200" spc="30" dirty="0">
                <a:cs typeface="+mn-ea"/>
                <a:sym typeface="+mn-lt"/>
              </a:rPr>
              <a:t>起</a:t>
            </a:r>
            <a:r>
              <a:rPr sz="1200" spc="20" dirty="0">
                <a:cs typeface="+mn-ea"/>
                <a:sym typeface="+mn-lt"/>
              </a:rPr>
              <a:t>火</a:t>
            </a:r>
            <a:r>
              <a:rPr sz="1200" spc="45" dirty="0">
                <a:cs typeface="+mn-ea"/>
                <a:sym typeface="+mn-lt"/>
              </a:rPr>
              <a:t>层</a:t>
            </a:r>
            <a:r>
              <a:rPr sz="1200" spc="20" dirty="0">
                <a:cs typeface="+mn-ea"/>
                <a:sym typeface="+mn-lt"/>
              </a:rPr>
              <a:t>。有时在</a:t>
            </a:r>
            <a:r>
              <a:rPr sz="1200" spc="30" dirty="0">
                <a:cs typeface="+mn-ea"/>
                <a:sym typeface="+mn-lt"/>
              </a:rPr>
              <a:t>两</a:t>
            </a:r>
            <a:r>
              <a:rPr sz="1200" spc="20" dirty="0">
                <a:cs typeface="+mn-ea"/>
                <a:sym typeface="+mn-lt"/>
              </a:rPr>
              <a:t>座相</a:t>
            </a:r>
            <a:r>
              <a:rPr sz="1200" spc="30" dirty="0">
                <a:cs typeface="+mn-ea"/>
                <a:sym typeface="+mn-lt"/>
              </a:rPr>
              <a:t>邻</a:t>
            </a:r>
            <a:r>
              <a:rPr sz="1200" spc="20" dirty="0">
                <a:cs typeface="+mn-ea"/>
                <a:sym typeface="+mn-lt"/>
              </a:rPr>
              <a:t>建</a:t>
            </a:r>
            <a:r>
              <a:rPr sz="1200" spc="30" dirty="0">
                <a:cs typeface="+mn-ea"/>
                <a:sym typeface="+mn-lt"/>
              </a:rPr>
              <a:t>筑</a:t>
            </a:r>
            <a:r>
              <a:rPr sz="1200" spc="20" dirty="0">
                <a:cs typeface="+mn-ea"/>
                <a:sym typeface="+mn-lt"/>
              </a:rPr>
              <a:t>物之</a:t>
            </a:r>
            <a:r>
              <a:rPr sz="1200" spc="35" dirty="0">
                <a:cs typeface="+mn-ea"/>
                <a:sym typeface="+mn-lt"/>
              </a:rPr>
              <a:t>间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有</a:t>
            </a:r>
            <a:r>
              <a:rPr sz="1200" spc="20" dirty="0">
                <a:cs typeface="+mn-ea"/>
                <a:sym typeface="+mn-lt"/>
              </a:rPr>
              <a:t>紧急疏</a:t>
            </a:r>
            <a:r>
              <a:rPr sz="1200" spc="30" dirty="0">
                <a:cs typeface="+mn-ea"/>
                <a:sym typeface="+mn-lt"/>
              </a:rPr>
              <a:t>散通道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它 </a:t>
            </a:r>
            <a:r>
              <a:rPr sz="1200" smtClean="0">
                <a:cs typeface="+mn-ea"/>
                <a:sym typeface="+mn-lt"/>
              </a:rPr>
              <a:t>有时连通</a:t>
            </a:r>
            <a:r>
              <a:rPr lang="zh-CN" altLang="en-US" sz="1200" smtClean="0">
                <a:cs typeface="+mn-ea"/>
                <a:sym typeface="+mn-lt"/>
              </a:rPr>
              <a:t>个</a:t>
            </a:r>
            <a:r>
              <a:rPr sz="1200" smtClean="0">
                <a:cs typeface="+mn-ea"/>
                <a:sym typeface="+mn-lt"/>
              </a:rPr>
              <a:t>别楼层</a:t>
            </a:r>
            <a:r>
              <a:rPr sz="1200" dirty="0">
                <a:cs typeface="+mn-ea"/>
                <a:sym typeface="+mn-lt"/>
              </a:rPr>
              <a:t>。火灾时，人员也可以通过这种避难桥得以脱险。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smtClean="0">
                <a:latin typeface="+mn-lt"/>
                <a:ea typeface="+mn-ea"/>
                <a:cs typeface="+mn-ea"/>
                <a:sym typeface="+mn-lt"/>
              </a:rPr>
              <a:t>走</a:t>
            </a:r>
            <a:r>
              <a:rPr lang="zh-CN" altLang="en-US" sz="1800" spc="-5" smtClean="0"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sz="1800" spc="-5" smtClean="0">
                <a:latin typeface="+mn-lt"/>
                <a:ea typeface="+mn-ea"/>
                <a:cs typeface="+mn-ea"/>
                <a:sym typeface="+mn-lt"/>
              </a:rPr>
              <a:t>出房间时的逃生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" y="1554480"/>
            <a:ext cx="2755392" cy="27553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0308" y="1688338"/>
            <a:ext cx="2217801" cy="221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308" y="1688338"/>
            <a:ext cx="2218055" cy="2218055"/>
          </a:xfrm>
          <a:custGeom>
            <a:avLst/>
            <a:gdLst/>
            <a:ahLst/>
            <a:cxnLst/>
            <a:rect l="l" t="t" r="r" b="b"/>
            <a:pathLst>
              <a:path w="2218055" h="2218054">
                <a:moveTo>
                  <a:pt x="0" y="1108837"/>
                </a:moveTo>
                <a:lnTo>
                  <a:pt x="3675" y="1017895"/>
                </a:lnTo>
                <a:lnTo>
                  <a:pt x="14513" y="928977"/>
                </a:lnTo>
                <a:lnTo>
                  <a:pt x="32226" y="842370"/>
                </a:lnTo>
                <a:lnTo>
                  <a:pt x="56530" y="758358"/>
                </a:lnTo>
                <a:lnTo>
                  <a:pt x="87139" y="677227"/>
                </a:lnTo>
                <a:lnTo>
                  <a:pt x="123768" y="599262"/>
                </a:lnTo>
                <a:lnTo>
                  <a:pt x="166132" y="524748"/>
                </a:lnTo>
                <a:lnTo>
                  <a:pt x="213944" y="453972"/>
                </a:lnTo>
                <a:lnTo>
                  <a:pt x="266921" y="387217"/>
                </a:lnTo>
                <a:lnTo>
                  <a:pt x="324775" y="324770"/>
                </a:lnTo>
                <a:lnTo>
                  <a:pt x="387222" y="266916"/>
                </a:lnTo>
                <a:lnTo>
                  <a:pt x="453977" y="213941"/>
                </a:lnTo>
                <a:lnTo>
                  <a:pt x="524754" y="166129"/>
                </a:lnTo>
                <a:lnTo>
                  <a:pt x="599268" y="123766"/>
                </a:lnTo>
                <a:lnTo>
                  <a:pt x="677232" y="87137"/>
                </a:lnTo>
                <a:lnTo>
                  <a:pt x="758363" y="56529"/>
                </a:lnTo>
                <a:lnTo>
                  <a:pt x="842374" y="32225"/>
                </a:lnTo>
                <a:lnTo>
                  <a:pt x="928980" y="14512"/>
                </a:lnTo>
                <a:lnTo>
                  <a:pt x="1017896" y="3675"/>
                </a:lnTo>
                <a:lnTo>
                  <a:pt x="1108837" y="0"/>
                </a:lnTo>
                <a:lnTo>
                  <a:pt x="1199779" y="3675"/>
                </a:lnTo>
                <a:lnTo>
                  <a:pt x="1288699" y="14512"/>
                </a:lnTo>
                <a:lnTo>
                  <a:pt x="1375311" y="32225"/>
                </a:lnTo>
                <a:lnTo>
                  <a:pt x="1459328" y="56529"/>
                </a:lnTo>
                <a:lnTo>
                  <a:pt x="1540466" y="87137"/>
                </a:lnTo>
                <a:lnTo>
                  <a:pt x="1618438" y="123766"/>
                </a:lnTo>
                <a:lnTo>
                  <a:pt x="1692960" y="166129"/>
                </a:lnTo>
                <a:lnTo>
                  <a:pt x="1763746" y="213941"/>
                </a:lnTo>
                <a:lnTo>
                  <a:pt x="1830510" y="266916"/>
                </a:lnTo>
                <a:lnTo>
                  <a:pt x="1892966" y="324770"/>
                </a:lnTo>
                <a:lnTo>
                  <a:pt x="1950830" y="387217"/>
                </a:lnTo>
                <a:lnTo>
                  <a:pt x="2003815" y="453972"/>
                </a:lnTo>
                <a:lnTo>
                  <a:pt x="2051636" y="524748"/>
                </a:lnTo>
                <a:lnTo>
                  <a:pt x="2094007" y="599262"/>
                </a:lnTo>
                <a:lnTo>
                  <a:pt x="2130643" y="677227"/>
                </a:lnTo>
                <a:lnTo>
                  <a:pt x="2161258" y="758358"/>
                </a:lnTo>
                <a:lnTo>
                  <a:pt x="2185567" y="842370"/>
                </a:lnTo>
                <a:lnTo>
                  <a:pt x="2203284" y="928977"/>
                </a:lnTo>
                <a:lnTo>
                  <a:pt x="2214124" y="1017895"/>
                </a:lnTo>
                <a:lnTo>
                  <a:pt x="2217801" y="1108837"/>
                </a:lnTo>
                <a:lnTo>
                  <a:pt x="2214124" y="1199779"/>
                </a:lnTo>
                <a:lnTo>
                  <a:pt x="2203284" y="1288696"/>
                </a:lnTo>
                <a:lnTo>
                  <a:pt x="2185567" y="1375304"/>
                </a:lnTo>
                <a:lnTo>
                  <a:pt x="2161258" y="1459317"/>
                </a:lnTo>
                <a:lnTo>
                  <a:pt x="2130643" y="1540450"/>
                </a:lnTo>
                <a:lnTo>
                  <a:pt x="2094007" y="1618417"/>
                </a:lnTo>
                <a:lnTo>
                  <a:pt x="2051636" y="1692932"/>
                </a:lnTo>
                <a:lnTo>
                  <a:pt x="2003815" y="1763710"/>
                </a:lnTo>
                <a:lnTo>
                  <a:pt x="1950830" y="1830467"/>
                </a:lnTo>
                <a:lnTo>
                  <a:pt x="1892966" y="1892915"/>
                </a:lnTo>
                <a:lnTo>
                  <a:pt x="1830510" y="1950771"/>
                </a:lnTo>
                <a:lnTo>
                  <a:pt x="1763746" y="2003749"/>
                </a:lnTo>
                <a:lnTo>
                  <a:pt x="1692960" y="2051563"/>
                </a:lnTo>
                <a:lnTo>
                  <a:pt x="1618438" y="2093927"/>
                </a:lnTo>
                <a:lnTo>
                  <a:pt x="1540466" y="2130557"/>
                </a:lnTo>
                <a:lnTo>
                  <a:pt x="1459328" y="2161167"/>
                </a:lnTo>
                <a:lnTo>
                  <a:pt x="1375311" y="2185472"/>
                </a:lnTo>
                <a:lnTo>
                  <a:pt x="1288699" y="2203185"/>
                </a:lnTo>
                <a:lnTo>
                  <a:pt x="1199779" y="2214023"/>
                </a:lnTo>
                <a:lnTo>
                  <a:pt x="1108837" y="2217699"/>
                </a:lnTo>
                <a:lnTo>
                  <a:pt x="1017896" y="2214023"/>
                </a:lnTo>
                <a:lnTo>
                  <a:pt x="928980" y="2203185"/>
                </a:lnTo>
                <a:lnTo>
                  <a:pt x="842374" y="2185472"/>
                </a:lnTo>
                <a:lnTo>
                  <a:pt x="758363" y="2161167"/>
                </a:lnTo>
                <a:lnTo>
                  <a:pt x="677232" y="2130557"/>
                </a:lnTo>
                <a:lnTo>
                  <a:pt x="599268" y="2093927"/>
                </a:lnTo>
                <a:lnTo>
                  <a:pt x="524754" y="2051563"/>
                </a:lnTo>
                <a:lnTo>
                  <a:pt x="453977" y="2003749"/>
                </a:lnTo>
                <a:lnTo>
                  <a:pt x="387222" y="1950771"/>
                </a:lnTo>
                <a:lnTo>
                  <a:pt x="324775" y="1892915"/>
                </a:lnTo>
                <a:lnTo>
                  <a:pt x="266921" y="1830467"/>
                </a:lnTo>
                <a:lnTo>
                  <a:pt x="213944" y="1763710"/>
                </a:lnTo>
                <a:lnTo>
                  <a:pt x="166132" y="1692932"/>
                </a:lnTo>
                <a:lnTo>
                  <a:pt x="123768" y="1618417"/>
                </a:lnTo>
                <a:lnTo>
                  <a:pt x="87139" y="1540450"/>
                </a:lnTo>
                <a:lnTo>
                  <a:pt x="56530" y="1459317"/>
                </a:lnTo>
                <a:lnTo>
                  <a:pt x="32226" y="1375304"/>
                </a:lnTo>
                <a:lnTo>
                  <a:pt x="14513" y="1288696"/>
                </a:lnTo>
                <a:lnTo>
                  <a:pt x="3675" y="1199779"/>
                </a:lnTo>
                <a:lnTo>
                  <a:pt x="0" y="11088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847" y="1413038"/>
            <a:ext cx="2424959" cy="2735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1713" y="1849882"/>
            <a:ext cx="1893963" cy="1893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6934" y="1611375"/>
            <a:ext cx="8424983" cy="30368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53610" y="1262882"/>
            <a:ext cx="4719955" cy="336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400" indent="299720" algn="just">
              <a:lnSpc>
                <a:spcPct val="130000"/>
              </a:lnSpc>
            </a:pPr>
            <a:r>
              <a:rPr sz="1200" spc="35">
                <a:cs typeface="+mn-ea"/>
                <a:sym typeface="+mn-lt"/>
              </a:rPr>
              <a:t>如果身上着火</a:t>
            </a:r>
            <a:r>
              <a:rPr sz="1200" spc="45" smtClean="0">
                <a:cs typeface="+mn-ea"/>
                <a:sym typeface="+mn-lt"/>
              </a:rPr>
              <a:t>，</a:t>
            </a:r>
            <a:r>
              <a:rPr lang="zh-CN" altLang="en-US" sz="1200" spc="30" smtClean="0">
                <a:cs typeface="+mn-ea"/>
                <a:sym typeface="+mn-lt"/>
              </a:rPr>
              <a:t>千万不</a:t>
            </a:r>
            <a:r>
              <a:rPr sz="1200" spc="30" smtClean="0">
                <a:cs typeface="+mn-ea"/>
                <a:sym typeface="+mn-lt"/>
              </a:rPr>
              <a:t>能奔</a:t>
            </a:r>
            <a:r>
              <a:rPr sz="1200" spc="40" smtClean="0">
                <a:cs typeface="+mn-ea"/>
                <a:sym typeface="+mn-lt"/>
              </a:rPr>
              <a:t>跑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因</a:t>
            </a:r>
            <a:r>
              <a:rPr sz="1200" spc="45" dirty="0">
                <a:cs typeface="+mn-ea"/>
                <a:sym typeface="+mn-lt"/>
              </a:rPr>
              <a:t>为</a:t>
            </a:r>
            <a:r>
              <a:rPr sz="1200" spc="30" dirty="0">
                <a:cs typeface="+mn-ea"/>
                <a:sym typeface="+mn-lt"/>
              </a:rPr>
              <a:t>奔</a:t>
            </a:r>
            <a:r>
              <a:rPr sz="1200" spc="45" dirty="0">
                <a:cs typeface="+mn-ea"/>
                <a:sym typeface="+mn-lt"/>
              </a:rPr>
              <a:t>跑</a:t>
            </a:r>
            <a:r>
              <a:rPr sz="1200" spc="30" dirty="0">
                <a:cs typeface="+mn-ea"/>
                <a:sym typeface="+mn-lt"/>
              </a:rPr>
              <a:t>会形成一股小</a:t>
            </a:r>
            <a:r>
              <a:rPr sz="1200" spc="60" dirty="0">
                <a:cs typeface="+mn-ea"/>
                <a:sym typeface="+mn-lt"/>
              </a:rPr>
              <a:t>风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大 </a:t>
            </a:r>
            <a:r>
              <a:rPr sz="1200" spc="35" dirty="0">
                <a:cs typeface="+mn-ea"/>
                <a:sym typeface="+mn-lt"/>
              </a:rPr>
              <a:t>量新鲜空气冲到着</a:t>
            </a:r>
            <a:r>
              <a:rPr sz="1200" spc="20" dirty="0">
                <a:cs typeface="+mn-ea"/>
                <a:sym typeface="+mn-lt"/>
              </a:rPr>
              <a:t>火</a:t>
            </a:r>
            <a:r>
              <a:rPr sz="1200" spc="35" dirty="0">
                <a:cs typeface="+mn-ea"/>
                <a:sym typeface="+mn-lt"/>
              </a:rPr>
              <a:t>者身上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5" smtClean="0">
                <a:cs typeface="+mn-ea"/>
                <a:sym typeface="+mn-lt"/>
              </a:rPr>
              <a:t>会</a:t>
            </a:r>
            <a:r>
              <a:rPr lang="zh-CN" altLang="en-US" sz="1200" spc="35" smtClean="0">
                <a:cs typeface="+mn-ea"/>
                <a:sym typeface="+mn-lt"/>
              </a:rPr>
              <a:t>越</a:t>
            </a:r>
            <a:r>
              <a:rPr sz="1200" spc="35" smtClean="0">
                <a:cs typeface="+mn-ea"/>
                <a:sym typeface="+mn-lt"/>
              </a:rPr>
              <a:t>烧</a:t>
            </a:r>
            <a:r>
              <a:rPr lang="zh-CN" altLang="en-US" sz="1200" spc="35" smtClean="0">
                <a:cs typeface="+mn-ea"/>
                <a:sym typeface="+mn-lt"/>
              </a:rPr>
              <a:t>越</a:t>
            </a:r>
            <a:r>
              <a:rPr sz="1200" spc="20" smtClean="0">
                <a:cs typeface="+mn-ea"/>
                <a:sym typeface="+mn-lt"/>
              </a:rPr>
              <a:t>旺</a:t>
            </a:r>
            <a:r>
              <a:rPr sz="1200" spc="35" dirty="0">
                <a:cs typeface="+mn-ea"/>
                <a:sym typeface="+mn-lt"/>
              </a:rPr>
              <a:t>。身上着火者乱跑</a:t>
            </a:r>
            <a:r>
              <a:rPr sz="1200" spc="20" dirty="0">
                <a:cs typeface="+mn-ea"/>
                <a:sym typeface="+mn-lt"/>
              </a:rPr>
              <a:t>会</a:t>
            </a:r>
            <a:r>
              <a:rPr sz="1200" spc="35" dirty="0">
                <a:cs typeface="+mn-ea"/>
                <a:sym typeface="+mn-lt"/>
              </a:rPr>
              <a:t>延误 灭火时间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0" smtClean="0">
                <a:cs typeface="+mn-ea"/>
                <a:sym typeface="+mn-lt"/>
              </a:rPr>
              <a:t>加大烧</a:t>
            </a:r>
            <a:r>
              <a:rPr sz="1200" spc="20" smtClean="0">
                <a:cs typeface="+mn-ea"/>
                <a:sym typeface="+mn-lt"/>
              </a:rPr>
              <a:t>伤</a:t>
            </a:r>
            <a:r>
              <a:rPr lang="zh-CN" altLang="en-US" sz="1200" spc="30" smtClean="0">
                <a:cs typeface="+mn-ea"/>
                <a:sym typeface="+mn-lt"/>
              </a:rPr>
              <a:t>程</a:t>
            </a:r>
            <a:r>
              <a:rPr sz="1200" spc="30" smtClean="0">
                <a:cs typeface="+mn-ea"/>
                <a:sym typeface="+mn-lt"/>
              </a:rPr>
              <a:t>度</a:t>
            </a:r>
            <a:r>
              <a:rPr sz="1200" spc="30" dirty="0">
                <a:cs typeface="+mn-ea"/>
                <a:sym typeface="+mn-lt"/>
              </a:rPr>
              <a:t>；还会把火种</a:t>
            </a:r>
            <a:r>
              <a:rPr sz="1200" spc="20" dirty="0">
                <a:cs typeface="+mn-ea"/>
                <a:sym typeface="+mn-lt"/>
              </a:rPr>
              <a:t>带</a:t>
            </a:r>
            <a:r>
              <a:rPr sz="1200" spc="30" dirty="0">
                <a:cs typeface="+mn-ea"/>
                <a:sym typeface="+mn-lt"/>
              </a:rPr>
              <a:t>到其他场</a:t>
            </a:r>
            <a:r>
              <a:rPr sz="1200" spc="60" dirty="0">
                <a:cs typeface="+mn-ea"/>
                <a:sym typeface="+mn-lt"/>
              </a:rPr>
              <a:t>所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引起</a:t>
            </a:r>
            <a:r>
              <a:rPr sz="1200" spc="20" dirty="0">
                <a:cs typeface="+mn-ea"/>
                <a:sym typeface="+mn-lt"/>
              </a:rPr>
              <a:t>新</a:t>
            </a:r>
            <a:r>
              <a:rPr sz="1200" spc="30" dirty="0">
                <a:cs typeface="+mn-ea"/>
                <a:sym typeface="+mn-lt"/>
              </a:rPr>
              <a:t>的</a:t>
            </a:r>
            <a:r>
              <a:rPr sz="1200" dirty="0">
                <a:cs typeface="+mn-ea"/>
                <a:sym typeface="+mn-lt"/>
              </a:rPr>
              <a:t>燃 烧点。</a:t>
            </a:r>
            <a:endParaRPr sz="1200">
              <a:cs typeface="+mn-ea"/>
              <a:sym typeface="+mn-lt"/>
            </a:endParaRPr>
          </a:p>
          <a:p>
            <a:pPr marL="12700" marR="151130" indent="299720" algn="just">
              <a:lnSpc>
                <a:spcPct val="130000"/>
              </a:lnSpc>
            </a:pPr>
            <a:r>
              <a:rPr sz="1200" spc="30" dirty="0">
                <a:cs typeface="+mn-ea"/>
                <a:sym typeface="+mn-lt"/>
              </a:rPr>
              <a:t>尽量先把衣服</a:t>
            </a:r>
            <a:r>
              <a:rPr sz="1200" spc="45" dirty="0">
                <a:cs typeface="+mn-ea"/>
                <a:sym typeface="+mn-lt"/>
              </a:rPr>
              <a:t>脱掉，</a:t>
            </a:r>
            <a:r>
              <a:rPr sz="1200" spc="30" dirty="0">
                <a:cs typeface="+mn-ea"/>
                <a:sym typeface="+mn-lt"/>
              </a:rPr>
              <a:t>身上着火一般</a:t>
            </a:r>
            <a:r>
              <a:rPr sz="1200" spc="45" dirty="0">
                <a:cs typeface="+mn-ea"/>
                <a:sym typeface="+mn-lt"/>
              </a:rPr>
              <a:t>是</a:t>
            </a:r>
            <a:r>
              <a:rPr sz="1200" spc="30" dirty="0">
                <a:cs typeface="+mn-ea"/>
                <a:sym typeface="+mn-lt"/>
              </a:rPr>
              <a:t>先</a:t>
            </a:r>
            <a:r>
              <a:rPr sz="1200" spc="45" dirty="0">
                <a:cs typeface="+mn-ea"/>
                <a:sym typeface="+mn-lt"/>
              </a:rPr>
              <a:t>烧</a:t>
            </a:r>
            <a:r>
              <a:rPr sz="1200" spc="30" dirty="0">
                <a:cs typeface="+mn-ea"/>
                <a:sym typeface="+mn-lt"/>
              </a:rPr>
              <a:t>衣</a:t>
            </a:r>
            <a:r>
              <a:rPr sz="1200" spc="50" dirty="0">
                <a:cs typeface="+mn-ea"/>
                <a:sym typeface="+mn-lt"/>
              </a:rPr>
              <a:t>服</a:t>
            </a:r>
            <a:r>
              <a:rPr sz="1200" spc="35" dirty="0">
                <a:cs typeface="+mn-ea"/>
                <a:sym typeface="+mn-lt"/>
              </a:rPr>
              <a:t>、帽子。</a:t>
            </a:r>
            <a:r>
              <a:rPr sz="1200" spc="45" dirty="0">
                <a:cs typeface="+mn-ea"/>
                <a:sym typeface="+mn-lt"/>
              </a:rPr>
              <a:t>所</a:t>
            </a:r>
            <a:r>
              <a:rPr sz="1200" spc="35" dirty="0">
                <a:cs typeface="+mn-ea"/>
                <a:sym typeface="+mn-lt"/>
              </a:rPr>
              <a:t>以</a:t>
            </a:r>
            <a:r>
              <a:rPr sz="1200" dirty="0">
                <a:cs typeface="+mn-ea"/>
                <a:sym typeface="+mn-lt"/>
              </a:rPr>
              <a:t>， </a:t>
            </a:r>
            <a:r>
              <a:rPr sz="1200" spc="35" dirty="0">
                <a:cs typeface="+mn-ea"/>
                <a:sym typeface="+mn-lt"/>
              </a:rPr>
              <a:t>最重要的是先把衣</a:t>
            </a:r>
            <a:r>
              <a:rPr sz="1200" spc="20" dirty="0">
                <a:cs typeface="+mn-ea"/>
                <a:sym typeface="+mn-lt"/>
              </a:rPr>
              <a:t>帽</a:t>
            </a:r>
            <a:r>
              <a:rPr sz="1200" spc="35" dirty="0">
                <a:cs typeface="+mn-ea"/>
                <a:sym typeface="+mn-lt"/>
              </a:rPr>
              <a:t>脱掉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5" smtClean="0">
                <a:cs typeface="+mn-ea"/>
                <a:sym typeface="+mn-lt"/>
              </a:rPr>
              <a:t>如果来</a:t>
            </a:r>
            <a:r>
              <a:rPr lang="zh-CN" altLang="en-US" sz="1200" spc="35" smtClean="0">
                <a:cs typeface="+mn-ea"/>
                <a:sym typeface="+mn-lt"/>
              </a:rPr>
              <a:t>不</a:t>
            </a:r>
            <a:r>
              <a:rPr sz="1200" spc="35" smtClean="0">
                <a:cs typeface="+mn-ea"/>
                <a:sym typeface="+mn-lt"/>
              </a:rPr>
              <a:t>及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35" smtClean="0">
                <a:cs typeface="+mn-ea"/>
                <a:sym typeface="+mn-lt"/>
              </a:rPr>
              <a:t>可把衣服撕碎</a:t>
            </a:r>
            <a:r>
              <a:rPr lang="zh-CN" altLang="en-US" sz="1200" spc="35" smtClean="0">
                <a:cs typeface="+mn-ea"/>
                <a:sym typeface="+mn-lt"/>
              </a:rPr>
              <a:t>扔掉</a:t>
            </a:r>
            <a:r>
              <a:rPr sz="1200" spc="20" smtClean="0">
                <a:cs typeface="+mn-ea"/>
                <a:sym typeface="+mn-lt"/>
              </a:rPr>
              <a:t>。</a:t>
            </a:r>
            <a:r>
              <a:rPr sz="1200" spc="35" dirty="0">
                <a:cs typeface="+mn-ea"/>
                <a:sym typeface="+mn-lt"/>
              </a:rPr>
              <a:t>衣服 </a:t>
            </a:r>
            <a:r>
              <a:rPr sz="1200" spc="35">
                <a:cs typeface="+mn-ea"/>
                <a:sym typeface="+mn-lt"/>
              </a:rPr>
              <a:t>在身上烧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lang="zh-CN" altLang="en-US" sz="1200" spc="30" smtClean="0">
                <a:cs typeface="+mn-ea"/>
                <a:sym typeface="+mn-lt"/>
              </a:rPr>
              <a:t>不</a:t>
            </a:r>
            <a:r>
              <a:rPr sz="1200" spc="30" smtClean="0">
                <a:cs typeface="+mn-ea"/>
                <a:sym typeface="+mn-lt"/>
              </a:rPr>
              <a:t>仅会</a:t>
            </a:r>
            <a:r>
              <a:rPr sz="1200" spc="20" smtClean="0">
                <a:cs typeface="+mn-ea"/>
                <a:sym typeface="+mn-lt"/>
              </a:rPr>
              <a:t>使</a:t>
            </a:r>
            <a:r>
              <a:rPr sz="1200" spc="30" smtClean="0">
                <a:cs typeface="+mn-ea"/>
                <a:sym typeface="+mn-lt"/>
              </a:rPr>
              <a:t>人烧</a:t>
            </a:r>
            <a:r>
              <a:rPr sz="1200" spc="45" smtClean="0">
                <a:cs typeface="+mn-ea"/>
                <a:sym typeface="+mn-lt"/>
              </a:rPr>
              <a:t>伤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0" smtClean="0">
                <a:cs typeface="+mn-ea"/>
                <a:sym typeface="+mn-lt"/>
              </a:rPr>
              <a:t>而</a:t>
            </a:r>
            <a:r>
              <a:rPr lang="zh-CN" altLang="en-US" sz="1200" spc="30" smtClean="0">
                <a:cs typeface="+mn-ea"/>
                <a:sym typeface="+mn-lt"/>
              </a:rPr>
              <a:t>且</a:t>
            </a:r>
            <a:r>
              <a:rPr sz="1200" spc="30" smtClean="0">
                <a:cs typeface="+mn-ea"/>
                <a:sym typeface="+mn-lt"/>
              </a:rPr>
              <a:t>还会</a:t>
            </a:r>
            <a:r>
              <a:rPr sz="1200" spc="20" smtClean="0">
                <a:cs typeface="+mn-ea"/>
                <a:sym typeface="+mn-lt"/>
              </a:rPr>
              <a:t>给</a:t>
            </a:r>
            <a:r>
              <a:rPr sz="1200" spc="30" smtClean="0">
                <a:cs typeface="+mn-ea"/>
                <a:sym typeface="+mn-lt"/>
              </a:rPr>
              <a:t>以后的治疗增加困</a:t>
            </a:r>
            <a:r>
              <a:rPr sz="1200" spc="40" smtClean="0">
                <a:cs typeface="+mn-ea"/>
                <a:sym typeface="+mn-lt"/>
              </a:rPr>
              <a:t>难</a:t>
            </a:r>
            <a:r>
              <a:rPr sz="1200" spc="35" dirty="0">
                <a:cs typeface="+mn-ea"/>
                <a:sym typeface="+mn-lt"/>
              </a:rPr>
              <a:t>。</a:t>
            </a:r>
            <a:r>
              <a:rPr sz="1200">
                <a:cs typeface="+mn-ea"/>
                <a:sym typeface="+mn-lt"/>
              </a:rPr>
              <a:t>如 </a:t>
            </a:r>
            <a:r>
              <a:rPr sz="1200" spc="30" smtClean="0">
                <a:cs typeface="+mn-ea"/>
                <a:sym typeface="+mn-lt"/>
              </a:rPr>
              <a:t>果来</a:t>
            </a:r>
            <a:r>
              <a:rPr lang="zh-CN" altLang="en-US" sz="1200" spc="30" smtClean="0">
                <a:cs typeface="+mn-ea"/>
                <a:sym typeface="+mn-lt"/>
              </a:rPr>
              <a:t>不</a:t>
            </a:r>
            <a:r>
              <a:rPr sz="1200" spc="30" smtClean="0">
                <a:cs typeface="+mn-ea"/>
                <a:sym typeface="+mn-lt"/>
              </a:rPr>
              <a:t>及脱衣服</a:t>
            </a:r>
            <a:r>
              <a:rPr sz="1200" spc="3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也</a:t>
            </a:r>
            <a:r>
              <a:rPr sz="1200" spc="30" smtClean="0">
                <a:cs typeface="+mn-ea"/>
                <a:sym typeface="+mn-lt"/>
              </a:rPr>
              <a:t>可倒在地上</a:t>
            </a:r>
            <a:r>
              <a:rPr lang="zh-CN" altLang="en-US" sz="1200" spc="30" smtClean="0">
                <a:cs typeface="+mn-ea"/>
                <a:sym typeface="+mn-lt"/>
              </a:rPr>
              <a:t>打</a:t>
            </a:r>
            <a:r>
              <a:rPr sz="1200" spc="40" smtClean="0">
                <a:cs typeface="+mn-ea"/>
                <a:sym typeface="+mn-lt"/>
              </a:rPr>
              <a:t>滚</a:t>
            </a:r>
            <a:r>
              <a:rPr sz="1200" spc="30" dirty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把</a:t>
            </a:r>
            <a:r>
              <a:rPr sz="1200" spc="30" dirty="0">
                <a:cs typeface="+mn-ea"/>
                <a:sym typeface="+mn-lt"/>
              </a:rPr>
              <a:t>身上的火苗压</a:t>
            </a:r>
            <a:r>
              <a:rPr sz="1200" spc="40" dirty="0">
                <a:cs typeface="+mn-ea"/>
                <a:sym typeface="+mn-lt"/>
              </a:rPr>
              <a:t>灭</a:t>
            </a:r>
            <a:r>
              <a:rPr sz="1200" spc="30" dirty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如</a:t>
            </a:r>
            <a:r>
              <a:rPr sz="1200" spc="30" dirty="0">
                <a:cs typeface="+mn-ea"/>
                <a:sym typeface="+mn-lt"/>
              </a:rPr>
              <a:t>果</a:t>
            </a:r>
            <a:r>
              <a:rPr sz="1200" dirty="0">
                <a:cs typeface="+mn-ea"/>
                <a:sym typeface="+mn-lt"/>
              </a:rPr>
              <a:t>有 </a:t>
            </a:r>
            <a:r>
              <a:rPr sz="1200" spc="35" dirty="0">
                <a:cs typeface="+mn-ea"/>
                <a:sym typeface="+mn-lt"/>
              </a:rPr>
              <a:t>其他人在场，</a:t>
            </a:r>
            <a:r>
              <a:rPr sz="1200" spc="30" dirty="0">
                <a:cs typeface="+mn-ea"/>
                <a:sym typeface="+mn-lt"/>
              </a:rPr>
              <a:t>可用</a:t>
            </a:r>
            <a:r>
              <a:rPr sz="1200" spc="20" dirty="0">
                <a:cs typeface="+mn-ea"/>
                <a:sym typeface="+mn-lt"/>
              </a:rPr>
              <a:t>湿</a:t>
            </a:r>
            <a:r>
              <a:rPr sz="1200" spc="30" dirty="0">
                <a:cs typeface="+mn-ea"/>
                <a:sym typeface="+mn-lt"/>
              </a:rPr>
              <a:t>毛</a:t>
            </a:r>
            <a:r>
              <a:rPr sz="1200" spc="40" dirty="0">
                <a:cs typeface="+mn-ea"/>
                <a:sym typeface="+mn-lt"/>
              </a:rPr>
              <a:t>毯</a:t>
            </a:r>
            <a:r>
              <a:rPr sz="1200" spc="35" dirty="0">
                <a:cs typeface="+mn-ea"/>
                <a:sym typeface="+mn-lt"/>
              </a:rPr>
              <a:t>、</a:t>
            </a:r>
            <a:r>
              <a:rPr sz="1200" spc="30">
                <a:cs typeface="+mn-ea"/>
                <a:sym typeface="+mn-lt"/>
              </a:rPr>
              <a:t>湿床单等将</a:t>
            </a:r>
            <a:r>
              <a:rPr sz="1200" spc="20">
                <a:cs typeface="+mn-ea"/>
                <a:sym typeface="+mn-lt"/>
              </a:rPr>
              <a:t>着</a:t>
            </a:r>
            <a:r>
              <a:rPr sz="1200" spc="30">
                <a:cs typeface="+mn-ea"/>
                <a:sym typeface="+mn-lt"/>
              </a:rPr>
              <a:t>火的人包裹起</a:t>
            </a:r>
            <a:r>
              <a:rPr sz="1200" spc="50">
                <a:cs typeface="+mn-ea"/>
                <a:sym typeface="+mn-lt"/>
              </a:rPr>
              <a:t>来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lang="zh-CN" altLang="en-US" sz="1200" spc="20" smtClean="0">
                <a:cs typeface="+mn-ea"/>
                <a:sym typeface="+mn-lt"/>
              </a:rPr>
              <a:t>或</a:t>
            </a:r>
            <a:r>
              <a:rPr sz="1200" spc="30" smtClean="0">
                <a:cs typeface="+mn-ea"/>
                <a:sym typeface="+mn-lt"/>
              </a:rPr>
              <a:t>向</a:t>
            </a:r>
            <a:r>
              <a:rPr sz="1200" smtClean="0">
                <a:cs typeface="+mn-ea"/>
                <a:sym typeface="+mn-lt"/>
              </a:rPr>
              <a:t>着 </a:t>
            </a:r>
            <a:r>
              <a:rPr sz="1200" spc="35">
                <a:cs typeface="+mn-ea"/>
                <a:sym typeface="+mn-lt"/>
              </a:rPr>
              <a:t>火者身上浇水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lang="zh-CN" altLang="en-US" sz="1200" spc="30" smtClean="0">
                <a:cs typeface="+mn-ea"/>
                <a:sym typeface="+mn-lt"/>
              </a:rPr>
              <a:t>或</a:t>
            </a:r>
            <a:r>
              <a:rPr sz="1200" spc="20" smtClean="0">
                <a:cs typeface="+mn-ea"/>
                <a:sym typeface="+mn-lt"/>
              </a:rPr>
              <a:t>帮</a:t>
            </a:r>
            <a:r>
              <a:rPr lang="zh-CN" altLang="en-US" sz="1200" spc="30" smtClean="0">
                <a:cs typeface="+mn-ea"/>
                <a:sym typeface="+mn-lt"/>
              </a:rPr>
              <a:t>助</a:t>
            </a:r>
            <a:r>
              <a:rPr sz="1200" spc="30" smtClean="0">
                <a:cs typeface="+mn-ea"/>
                <a:sym typeface="+mn-lt"/>
              </a:rPr>
              <a:t>其将燃烧的衣服</a:t>
            </a:r>
            <a:r>
              <a:rPr sz="1200" spc="20" smtClean="0">
                <a:cs typeface="+mn-ea"/>
                <a:sym typeface="+mn-lt"/>
              </a:rPr>
              <a:t>脱</a:t>
            </a:r>
            <a:r>
              <a:rPr sz="1200" spc="50" smtClean="0">
                <a:cs typeface="+mn-ea"/>
                <a:sym typeface="+mn-lt"/>
              </a:rPr>
              <a:t>下</a:t>
            </a:r>
            <a:r>
              <a:rPr sz="1200" spc="35" dirty="0">
                <a:cs typeface="+mn-ea"/>
                <a:sym typeface="+mn-lt"/>
              </a:rPr>
              <a:t>、撕下。</a:t>
            </a:r>
            <a:r>
              <a:rPr sz="1200" spc="30" dirty="0">
                <a:cs typeface="+mn-ea"/>
                <a:sym typeface="+mn-lt"/>
              </a:rPr>
              <a:t>切忌用</a:t>
            </a:r>
            <a:r>
              <a:rPr sz="1200" spc="20" dirty="0">
                <a:cs typeface="+mn-ea"/>
                <a:sym typeface="+mn-lt"/>
              </a:rPr>
              <a:t>灭</a:t>
            </a:r>
            <a:r>
              <a:rPr sz="1200" spc="30" dirty="0">
                <a:cs typeface="+mn-ea"/>
                <a:sym typeface="+mn-lt"/>
              </a:rPr>
              <a:t>火</a:t>
            </a:r>
            <a:r>
              <a:rPr sz="1200" dirty="0">
                <a:cs typeface="+mn-ea"/>
                <a:sym typeface="+mn-lt"/>
              </a:rPr>
              <a:t>器</a:t>
            </a:r>
            <a:endParaRPr sz="1200">
              <a:cs typeface="+mn-ea"/>
              <a:sym typeface="+mn-lt"/>
            </a:endParaRPr>
          </a:p>
          <a:p>
            <a:pPr marL="312420" marR="5080" indent="-300355">
              <a:lnSpc>
                <a:spcPct val="130000"/>
              </a:lnSpc>
            </a:pPr>
            <a:r>
              <a:rPr sz="1200" spc="30" dirty="0">
                <a:cs typeface="+mn-ea"/>
                <a:sym typeface="+mn-lt"/>
              </a:rPr>
              <a:t>直接向着火者</a:t>
            </a:r>
            <a:r>
              <a:rPr sz="1200" spc="20" dirty="0">
                <a:cs typeface="+mn-ea"/>
                <a:sym typeface="+mn-lt"/>
              </a:rPr>
              <a:t>身</a:t>
            </a:r>
            <a:r>
              <a:rPr sz="1200" spc="30" dirty="0">
                <a:cs typeface="+mn-ea"/>
                <a:sym typeface="+mn-lt"/>
              </a:rPr>
              <a:t>上</a:t>
            </a:r>
            <a:r>
              <a:rPr sz="1200" spc="20" dirty="0">
                <a:cs typeface="+mn-ea"/>
                <a:sym typeface="+mn-lt"/>
              </a:rPr>
              <a:t>喷</a:t>
            </a:r>
            <a:r>
              <a:rPr sz="1200" spc="45" dirty="0">
                <a:cs typeface="+mn-ea"/>
                <a:sym typeface="+mn-lt"/>
              </a:rPr>
              <a:t>射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0" smtClean="0">
                <a:cs typeface="+mn-ea"/>
                <a:sym typeface="+mn-lt"/>
              </a:rPr>
              <a:t>因为多数</a:t>
            </a:r>
            <a:r>
              <a:rPr sz="1200" spc="20" smtClean="0">
                <a:cs typeface="+mn-ea"/>
                <a:sym typeface="+mn-lt"/>
              </a:rPr>
              <a:t>灭</a:t>
            </a:r>
            <a:r>
              <a:rPr sz="1200" spc="30" smtClean="0">
                <a:cs typeface="+mn-ea"/>
                <a:sym typeface="+mn-lt"/>
              </a:rPr>
              <a:t>火</a:t>
            </a:r>
            <a:r>
              <a:rPr lang="zh-CN" altLang="en-US" sz="1200" spc="20" smtClean="0">
                <a:cs typeface="+mn-ea"/>
                <a:sym typeface="+mn-lt"/>
              </a:rPr>
              <a:t>剂</a:t>
            </a:r>
            <a:r>
              <a:rPr sz="1200" spc="30" smtClean="0">
                <a:cs typeface="+mn-ea"/>
                <a:sym typeface="+mn-lt"/>
              </a:rPr>
              <a:t>会引起燃</a:t>
            </a:r>
            <a:r>
              <a:rPr sz="1200" spc="20" smtClean="0">
                <a:cs typeface="+mn-ea"/>
                <a:sym typeface="+mn-lt"/>
              </a:rPr>
              <a:t>烧</a:t>
            </a:r>
            <a:r>
              <a:rPr sz="1200" spc="30" smtClean="0">
                <a:cs typeface="+mn-ea"/>
                <a:sym typeface="+mn-lt"/>
              </a:rPr>
              <a:t>创口产</a:t>
            </a:r>
            <a:r>
              <a:rPr sz="1200" spc="20" smtClean="0">
                <a:cs typeface="+mn-ea"/>
                <a:sym typeface="+mn-lt"/>
              </a:rPr>
              <a:t>生</a:t>
            </a:r>
            <a:r>
              <a:rPr sz="1200" spc="30" smtClean="0">
                <a:cs typeface="+mn-ea"/>
                <a:sym typeface="+mn-lt"/>
              </a:rPr>
              <a:t>感</a:t>
            </a:r>
            <a:r>
              <a:rPr sz="1200" spc="45" smtClean="0">
                <a:cs typeface="+mn-ea"/>
                <a:sym typeface="+mn-lt"/>
              </a:rPr>
              <a:t>染</a:t>
            </a:r>
            <a:r>
              <a:rPr sz="1200" dirty="0">
                <a:cs typeface="+mn-ea"/>
                <a:sym typeface="+mn-lt"/>
              </a:rPr>
              <a:t>。 </a:t>
            </a:r>
            <a:r>
              <a:rPr sz="1200" spc="30" dirty="0">
                <a:cs typeface="+mn-ea"/>
                <a:sym typeface="+mn-lt"/>
              </a:rPr>
              <a:t>如果身上的火</a:t>
            </a:r>
            <a:r>
              <a:rPr sz="1200" spc="45" dirty="0">
                <a:cs typeface="+mn-ea"/>
                <a:sym typeface="+mn-lt"/>
              </a:rPr>
              <a:t>势</a:t>
            </a:r>
            <a:r>
              <a:rPr sz="1200" spc="30" dirty="0">
                <a:cs typeface="+mn-ea"/>
                <a:sym typeface="+mn-lt"/>
              </a:rPr>
              <a:t>较</a:t>
            </a:r>
            <a:r>
              <a:rPr sz="1200" spc="55" dirty="0">
                <a:cs typeface="+mn-ea"/>
                <a:sym typeface="+mn-lt"/>
              </a:rPr>
              <a:t>大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5" smtClean="0">
                <a:cs typeface="+mn-ea"/>
                <a:sym typeface="+mn-lt"/>
              </a:rPr>
              <a:t>来</a:t>
            </a:r>
            <a:r>
              <a:rPr lang="zh-CN" altLang="en-US" sz="1200" spc="35" smtClean="0">
                <a:cs typeface="+mn-ea"/>
                <a:sym typeface="+mn-lt"/>
              </a:rPr>
              <a:t>不</a:t>
            </a:r>
            <a:r>
              <a:rPr sz="1200" spc="35" smtClean="0">
                <a:cs typeface="+mn-ea"/>
                <a:sym typeface="+mn-lt"/>
              </a:rPr>
              <a:t>及脱衣</a:t>
            </a:r>
            <a:r>
              <a:rPr sz="1200" spc="45" smtClean="0">
                <a:cs typeface="+mn-ea"/>
                <a:sym typeface="+mn-lt"/>
              </a:rPr>
              <a:t>服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45" smtClean="0">
                <a:cs typeface="+mn-ea"/>
                <a:sym typeface="+mn-lt"/>
              </a:rPr>
              <a:t>旁</a:t>
            </a:r>
            <a:r>
              <a:rPr sz="1200" spc="30" smtClean="0">
                <a:cs typeface="+mn-ea"/>
                <a:sym typeface="+mn-lt"/>
              </a:rPr>
              <a:t>边又无其他人</a:t>
            </a:r>
            <a:r>
              <a:rPr sz="1200" spc="45" smtClean="0">
                <a:cs typeface="+mn-ea"/>
                <a:sym typeface="+mn-lt"/>
              </a:rPr>
              <a:t>协</a:t>
            </a:r>
            <a:r>
              <a:rPr lang="zh-CN" altLang="en-US" sz="1200" spc="30" smtClean="0">
                <a:cs typeface="+mn-ea"/>
                <a:sym typeface="+mn-lt"/>
              </a:rPr>
              <a:t>助</a:t>
            </a:r>
            <a:r>
              <a:rPr sz="1200" smtClean="0">
                <a:cs typeface="+mn-ea"/>
                <a:sym typeface="+mn-lt"/>
              </a:rPr>
              <a:t>灭</a:t>
            </a:r>
            <a:endParaRPr sz="1200">
              <a:cs typeface="+mn-ea"/>
              <a:sym typeface="+mn-lt"/>
            </a:endParaRPr>
          </a:p>
          <a:p>
            <a:pPr marL="12700" marR="156210">
              <a:lnSpc>
                <a:spcPct val="130000"/>
              </a:lnSpc>
            </a:pPr>
            <a:r>
              <a:rPr sz="1200" spc="35" dirty="0">
                <a:cs typeface="+mn-ea"/>
                <a:sym typeface="+mn-lt"/>
              </a:rPr>
              <a:t>火，可滚向洗手间</a:t>
            </a:r>
            <a:r>
              <a:rPr sz="1200" spc="20" dirty="0">
                <a:cs typeface="+mn-ea"/>
                <a:sym typeface="+mn-lt"/>
              </a:rPr>
              <a:t>、</a:t>
            </a:r>
            <a:r>
              <a:rPr sz="1200" spc="35">
                <a:cs typeface="+mn-ea"/>
                <a:sym typeface="+mn-lt"/>
              </a:rPr>
              <a:t>浴室内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lang="zh-CN" altLang="en-US" sz="1200" spc="30" smtClean="0">
                <a:cs typeface="+mn-ea"/>
                <a:sym typeface="+mn-lt"/>
              </a:rPr>
              <a:t>打</a:t>
            </a:r>
            <a:r>
              <a:rPr sz="1200" spc="30" smtClean="0">
                <a:cs typeface="+mn-ea"/>
                <a:sym typeface="+mn-lt"/>
              </a:rPr>
              <a:t>开水龙</a:t>
            </a:r>
            <a:r>
              <a:rPr sz="1200" spc="20" smtClean="0">
                <a:cs typeface="+mn-ea"/>
                <a:sym typeface="+mn-lt"/>
              </a:rPr>
              <a:t>头</a:t>
            </a:r>
            <a:r>
              <a:rPr sz="1200" spc="30" smtClean="0">
                <a:cs typeface="+mn-ea"/>
                <a:sym typeface="+mn-lt"/>
              </a:rPr>
              <a:t>把身上的火熄</a:t>
            </a:r>
            <a:r>
              <a:rPr sz="1200" spc="50" smtClean="0">
                <a:cs typeface="+mn-ea"/>
                <a:sym typeface="+mn-lt"/>
              </a:rPr>
              <a:t>灭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20">
                <a:cs typeface="+mn-ea"/>
                <a:sym typeface="+mn-lt"/>
              </a:rPr>
              <a:t>尽</a:t>
            </a:r>
            <a:r>
              <a:rPr sz="1200" spc="30">
                <a:cs typeface="+mn-ea"/>
                <a:sym typeface="+mn-lt"/>
              </a:rPr>
              <a:t>管</a:t>
            </a:r>
            <a:r>
              <a:rPr sz="1200">
                <a:cs typeface="+mn-ea"/>
                <a:sym typeface="+mn-lt"/>
              </a:rPr>
              <a:t>这 </a:t>
            </a:r>
            <a:r>
              <a:rPr sz="1200" smtClean="0">
                <a:cs typeface="+mn-ea"/>
                <a:sym typeface="+mn-lt"/>
              </a:rPr>
              <a:t>种做法对以后的治疗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利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但至少可以减少烧伤</a:t>
            </a:r>
            <a:r>
              <a:rPr lang="zh-CN" altLang="en-US" sz="1200" smtClean="0">
                <a:cs typeface="+mn-ea"/>
                <a:sym typeface="+mn-lt"/>
              </a:rPr>
              <a:t>程</a:t>
            </a:r>
            <a:r>
              <a:rPr sz="1200" smtClean="0">
                <a:cs typeface="+mn-ea"/>
                <a:sym typeface="+mn-lt"/>
              </a:rPr>
              <a:t>度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面积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在逃生时身上着火的处置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07" y="861060"/>
            <a:ext cx="2756916" cy="2755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513" y="995425"/>
            <a:ext cx="2219325" cy="2217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9513" y="995425"/>
            <a:ext cx="2219325" cy="2218055"/>
          </a:xfrm>
          <a:custGeom>
            <a:avLst/>
            <a:gdLst/>
            <a:ahLst/>
            <a:cxnLst/>
            <a:rect l="l" t="t" r="r" b="b"/>
            <a:pathLst>
              <a:path w="2219325" h="2218055">
                <a:moveTo>
                  <a:pt x="0" y="1108837"/>
                </a:moveTo>
                <a:lnTo>
                  <a:pt x="3678" y="1017895"/>
                </a:lnTo>
                <a:lnTo>
                  <a:pt x="14523" y="928977"/>
                </a:lnTo>
                <a:lnTo>
                  <a:pt x="32249" y="842370"/>
                </a:lnTo>
                <a:lnTo>
                  <a:pt x="56570" y="758358"/>
                </a:lnTo>
                <a:lnTo>
                  <a:pt x="87201" y="677227"/>
                </a:lnTo>
                <a:lnTo>
                  <a:pt x="123856" y="599262"/>
                </a:lnTo>
                <a:lnTo>
                  <a:pt x="166249" y="524748"/>
                </a:lnTo>
                <a:lnTo>
                  <a:pt x="214095" y="453972"/>
                </a:lnTo>
                <a:lnTo>
                  <a:pt x="267109" y="387217"/>
                </a:lnTo>
                <a:lnTo>
                  <a:pt x="325004" y="324770"/>
                </a:lnTo>
                <a:lnTo>
                  <a:pt x="387494" y="266916"/>
                </a:lnTo>
                <a:lnTo>
                  <a:pt x="454295" y="213941"/>
                </a:lnTo>
                <a:lnTo>
                  <a:pt x="525121" y="166129"/>
                </a:lnTo>
                <a:lnTo>
                  <a:pt x="599686" y="123766"/>
                </a:lnTo>
                <a:lnTo>
                  <a:pt x="677704" y="87137"/>
                </a:lnTo>
                <a:lnTo>
                  <a:pt x="758890" y="56529"/>
                </a:lnTo>
                <a:lnTo>
                  <a:pt x="842958" y="32225"/>
                </a:lnTo>
                <a:lnTo>
                  <a:pt x="929622" y="14512"/>
                </a:lnTo>
                <a:lnTo>
                  <a:pt x="1018598" y="3675"/>
                </a:lnTo>
                <a:lnTo>
                  <a:pt x="1109599" y="0"/>
                </a:lnTo>
                <a:lnTo>
                  <a:pt x="1200616" y="3675"/>
                </a:lnTo>
                <a:lnTo>
                  <a:pt x="1289606" y="14512"/>
                </a:lnTo>
                <a:lnTo>
                  <a:pt x="1376284" y="32225"/>
                </a:lnTo>
                <a:lnTo>
                  <a:pt x="1460364" y="56529"/>
                </a:lnTo>
                <a:lnTo>
                  <a:pt x="1541561" y="87137"/>
                </a:lnTo>
                <a:lnTo>
                  <a:pt x="1619589" y="123766"/>
                </a:lnTo>
                <a:lnTo>
                  <a:pt x="1694162" y="166129"/>
                </a:lnTo>
                <a:lnTo>
                  <a:pt x="1764996" y="213941"/>
                </a:lnTo>
                <a:lnTo>
                  <a:pt x="1831803" y="266916"/>
                </a:lnTo>
                <a:lnTo>
                  <a:pt x="1894300" y="324770"/>
                </a:lnTo>
                <a:lnTo>
                  <a:pt x="1952199" y="387217"/>
                </a:lnTo>
                <a:lnTo>
                  <a:pt x="2005217" y="453972"/>
                </a:lnTo>
                <a:lnTo>
                  <a:pt x="2053066" y="524748"/>
                </a:lnTo>
                <a:lnTo>
                  <a:pt x="2095462" y="599262"/>
                </a:lnTo>
                <a:lnTo>
                  <a:pt x="2132119" y="677227"/>
                </a:lnTo>
                <a:lnTo>
                  <a:pt x="2162752" y="758358"/>
                </a:lnTo>
                <a:lnTo>
                  <a:pt x="2187074" y="842370"/>
                </a:lnTo>
                <a:lnTo>
                  <a:pt x="2204801" y="928977"/>
                </a:lnTo>
                <a:lnTo>
                  <a:pt x="2215646" y="1017895"/>
                </a:lnTo>
                <a:lnTo>
                  <a:pt x="2219325" y="1108837"/>
                </a:lnTo>
                <a:lnTo>
                  <a:pt x="2215646" y="1199778"/>
                </a:lnTo>
                <a:lnTo>
                  <a:pt x="2204801" y="1288696"/>
                </a:lnTo>
                <a:lnTo>
                  <a:pt x="2187074" y="1375303"/>
                </a:lnTo>
                <a:lnTo>
                  <a:pt x="2162752" y="1459315"/>
                </a:lnTo>
                <a:lnTo>
                  <a:pt x="2132119" y="1540446"/>
                </a:lnTo>
                <a:lnTo>
                  <a:pt x="2095462" y="1618411"/>
                </a:lnTo>
                <a:lnTo>
                  <a:pt x="2053066" y="1692925"/>
                </a:lnTo>
                <a:lnTo>
                  <a:pt x="2005217" y="1763701"/>
                </a:lnTo>
                <a:lnTo>
                  <a:pt x="1952199" y="1830456"/>
                </a:lnTo>
                <a:lnTo>
                  <a:pt x="1894300" y="1892903"/>
                </a:lnTo>
                <a:lnTo>
                  <a:pt x="1831803" y="1950757"/>
                </a:lnTo>
                <a:lnTo>
                  <a:pt x="1764996" y="2003732"/>
                </a:lnTo>
                <a:lnTo>
                  <a:pt x="1694162" y="2051544"/>
                </a:lnTo>
                <a:lnTo>
                  <a:pt x="1619589" y="2093907"/>
                </a:lnTo>
                <a:lnTo>
                  <a:pt x="1541561" y="2130536"/>
                </a:lnTo>
                <a:lnTo>
                  <a:pt x="1460364" y="2161144"/>
                </a:lnTo>
                <a:lnTo>
                  <a:pt x="1376284" y="2185448"/>
                </a:lnTo>
                <a:lnTo>
                  <a:pt x="1289606" y="2203161"/>
                </a:lnTo>
                <a:lnTo>
                  <a:pt x="1200616" y="2213998"/>
                </a:lnTo>
                <a:lnTo>
                  <a:pt x="1109599" y="2217674"/>
                </a:lnTo>
                <a:lnTo>
                  <a:pt x="1018598" y="2213998"/>
                </a:lnTo>
                <a:lnTo>
                  <a:pt x="929622" y="2203161"/>
                </a:lnTo>
                <a:lnTo>
                  <a:pt x="842958" y="2185448"/>
                </a:lnTo>
                <a:lnTo>
                  <a:pt x="758890" y="2161144"/>
                </a:lnTo>
                <a:lnTo>
                  <a:pt x="677704" y="2130536"/>
                </a:lnTo>
                <a:lnTo>
                  <a:pt x="599686" y="2093907"/>
                </a:lnTo>
                <a:lnTo>
                  <a:pt x="525121" y="2051544"/>
                </a:lnTo>
                <a:lnTo>
                  <a:pt x="454295" y="2003732"/>
                </a:lnTo>
                <a:lnTo>
                  <a:pt x="387494" y="1950757"/>
                </a:lnTo>
                <a:lnTo>
                  <a:pt x="325004" y="1892903"/>
                </a:lnTo>
                <a:lnTo>
                  <a:pt x="267109" y="1830456"/>
                </a:lnTo>
                <a:lnTo>
                  <a:pt x="214095" y="1763701"/>
                </a:lnTo>
                <a:lnTo>
                  <a:pt x="166249" y="1692925"/>
                </a:lnTo>
                <a:lnTo>
                  <a:pt x="123856" y="1618411"/>
                </a:lnTo>
                <a:lnTo>
                  <a:pt x="87201" y="1540446"/>
                </a:lnTo>
                <a:lnTo>
                  <a:pt x="56570" y="1459315"/>
                </a:lnTo>
                <a:lnTo>
                  <a:pt x="32249" y="1375303"/>
                </a:lnTo>
                <a:lnTo>
                  <a:pt x="14523" y="1288696"/>
                </a:lnTo>
                <a:lnTo>
                  <a:pt x="3678" y="1199778"/>
                </a:lnTo>
                <a:lnTo>
                  <a:pt x="0" y="11088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327" y="1157605"/>
            <a:ext cx="1893951" cy="1893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38604" y="3367023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22"/>
                </a:lnTo>
              </a:path>
            </a:pathLst>
          </a:custGeom>
          <a:ln w="19050">
            <a:solidFill>
              <a:srgbClr val="9B827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9334" y="4090161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10">
                <a:moveTo>
                  <a:pt x="2175027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9B827C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688" y="2547111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19050">
            <a:solidFill>
              <a:srgbClr val="9B827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8604" y="2540000"/>
            <a:ext cx="2841625" cy="0"/>
          </a:xfrm>
          <a:custGeom>
            <a:avLst/>
            <a:gdLst/>
            <a:ahLst/>
            <a:cxnLst/>
            <a:rect l="l" t="t" r="r" b="b"/>
            <a:pathLst>
              <a:path w="2841625">
                <a:moveTo>
                  <a:pt x="2841497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9B827C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3533" y="3233673"/>
            <a:ext cx="8890" cy="800735"/>
          </a:xfrm>
          <a:custGeom>
            <a:avLst/>
            <a:gdLst/>
            <a:ahLst/>
            <a:cxnLst/>
            <a:rect l="l" t="t" r="r" b="b"/>
            <a:pathLst>
              <a:path w="8889" h="800735">
                <a:moveTo>
                  <a:pt x="0" y="0"/>
                </a:moveTo>
                <a:lnTo>
                  <a:pt x="8508" y="800747"/>
                </a:lnTo>
              </a:path>
            </a:pathLst>
          </a:custGeom>
          <a:ln w="19050">
            <a:solidFill>
              <a:srgbClr val="9B827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5111" y="4042536"/>
            <a:ext cx="2703830" cy="0"/>
          </a:xfrm>
          <a:custGeom>
            <a:avLst/>
            <a:gdLst/>
            <a:ahLst/>
            <a:cxnLst/>
            <a:rect l="l" t="t" r="r" b="b"/>
            <a:pathLst>
              <a:path w="2703829">
                <a:moveTo>
                  <a:pt x="2703448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9B827C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15696" y="2587879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731"/>
                </a:lnTo>
              </a:path>
            </a:pathLst>
          </a:custGeom>
          <a:ln w="19050">
            <a:solidFill>
              <a:srgbClr val="9B827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0809" y="2590292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31760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9B827C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875" y="868329"/>
            <a:ext cx="8148320" cy="1328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67410">
              <a:lnSpc>
                <a:spcPct val="150000"/>
              </a:lnSpc>
            </a:pPr>
            <a:r>
              <a:rPr sz="1400" spc="20" dirty="0">
                <a:cs typeface="+mn-ea"/>
                <a:sym typeface="+mn-lt"/>
              </a:rPr>
              <a:t>在火灾</a:t>
            </a:r>
            <a:r>
              <a:rPr sz="1400" spc="25" dirty="0">
                <a:cs typeface="+mn-ea"/>
                <a:sym typeface="+mn-lt"/>
              </a:rPr>
              <a:t>时</a:t>
            </a:r>
            <a:r>
              <a:rPr sz="1400" spc="20">
                <a:cs typeface="+mn-ea"/>
                <a:sym typeface="+mn-lt"/>
              </a:rPr>
              <a:t>，</a:t>
            </a:r>
            <a:r>
              <a:rPr sz="1400" spc="20" smtClean="0">
                <a:cs typeface="+mn-ea"/>
                <a:sym typeface="+mn-lt"/>
              </a:rPr>
              <a:t>倘若</a:t>
            </a:r>
            <a:r>
              <a:rPr lang="zh-CN" altLang="en-US" sz="1400" spc="35" smtClean="0">
                <a:cs typeface="+mn-ea"/>
                <a:sym typeface="+mn-lt"/>
              </a:rPr>
              <a:t>不</a:t>
            </a:r>
            <a:r>
              <a:rPr sz="1400" spc="20" smtClean="0">
                <a:cs typeface="+mn-ea"/>
                <a:sym typeface="+mn-lt"/>
              </a:rPr>
              <a:t>能及时疏散到室</a:t>
            </a:r>
            <a:r>
              <a:rPr sz="1400" spc="50" smtClean="0">
                <a:cs typeface="+mn-ea"/>
                <a:sym typeface="+mn-lt"/>
              </a:rPr>
              <a:t>外</a:t>
            </a:r>
            <a:r>
              <a:rPr sz="1400" spc="20">
                <a:cs typeface="+mn-ea"/>
                <a:sym typeface="+mn-lt"/>
              </a:rPr>
              <a:t>，</a:t>
            </a:r>
            <a:r>
              <a:rPr sz="1400" spc="20" smtClean="0">
                <a:cs typeface="+mn-ea"/>
                <a:sym typeface="+mn-lt"/>
              </a:rPr>
              <a:t>可以</a:t>
            </a:r>
            <a:r>
              <a:rPr lang="zh-CN" altLang="en-US" sz="1400" spc="20" smtClean="0">
                <a:cs typeface="+mn-ea"/>
                <a:sym typeface="+mn-lt"/>
              </a:rPr>
              <a:t>选</a:t>
            </a:r>
            <a:r>
              <a:rPr sz="1400" spc="20" smtClean="0">
                <a:cs typeface="+mn-ea"/>
                <a:sym typeface="+mn-lt"/>
              </a:rPr>
              <a:t>择相对</a:t>
            </a:r>
            <a:r>
              <a:rPr sz="1400" spc="35" smtClean="0">
                <a:cs typeface="+mn-ea"/>
                <a:sym typeface="+mn-lt"/>
              </a:rPr>
              <a:t>比</a:t>
            </a:r>
            <a:r>
              <a:rPr sz="1400" spc="20" smtClean="0">
                <a:cs typeface="+mn-ea"/>
                <a:sym typeface="+mn-lt"/>
              </a:rPr>
              <a:t>较安全的地方避</a:t>
            </a:r>
            <a:r>
              <a:rPr sz="1400" spc="55" smtClean="0">
                <a:cs typeface="+mn-ea"/>
                <a:sym typeface="+mn-lt"/>
              </a:rPr>
              <a:t>难</a:t>
            </a:r>
            <a:r>
              <a:rPr sz="1400" spc="25">
                <a:cs typeface="+mn-ea"/>
                <a:sym typeface="+mn-lt"/>
              </a:rPr>
              <a:t>，</a:t>
            </a:r>
            <a:r>
              <a:rPr sz="1400" spc="20" smtClean="0">
                <a:cs typeface="+mn-ea"/>
                <a:sym typeface="+mn-lt"/>
              </a:rPr>
              <a:t>等</a:t>
            </a:r>
            <a:r>
              <a:rPr lang="zh-CN" altLang="en-US" sz="1400" spc="20" smtClean="0">
                <a:cs typeface="+mn-ea"/>
                <a:sym typeface="+mn-lt"/>
              </a:rPr>
              <a:t>待</a:t>
            </a:r>
            <a:r>
              <a:rPr sz="1400" spc="20" smtClean="0">
                <a:cs typeface="+mn-ea"/>
                <a:sym typeface="+mn-lt"/>
              </a:rPr>
              <a:t>救援人</a:t>
            </a:r>
            <a:r>
              <a:rPr sz="1400" spc="35" smtClean="0">
                <a:cs typeface="+mn-ea"/>
                <a:sym typeface="+mn-lt"/>
              </a:rPr>
              <a:t>员</a:t>
            </a:r>
            <a:r>
              <a:rPr sz="1400">
                <a:cs typeface="+mn-ea"/>
                <a:sym typeface="+mn-lt"/>
              </a:rPr>
              <a:t>， </a:t>
            </a:r>
            <a:r>
              <a:rPr lang="zh-CN" altLang="en-US" sz="1400" smtClean="0">
                <a:cs typeface="+mn-ea"/>
                <a:sym typeface="+mn-lt"/>
              </a:rPr>
              <a:t>选</a:t>
            </a:r>
            <a:r>
              <a:rPr sz="1400" smtClean="0">
                <a:cs typeface="+mn-ea"/>
                <a:sym typeface="+mn-lt"/>
              </a:rPr>
              <a:t>择避难房间应注意以</a:t>
            </a:r>
            <a:r>
              <a:rPr sz="1400" spc="-15" smtClean="0">
                <a:cs typeface="+mn-ea"/>
                <a:sym typeface="+mn-lt"/>
              </a:rPr>
              <a:t>下</a:t>
            </a:r>
            <a:r>
              <a:rPr sz="1400" smtClean="0">
                <a:cs typeface="+mn-ea"/>
                <a:sym typeface="+mn-lt"/>
              </a:rPr>
              <a:t>四</a:t>
            </a:r>
            <a:r>
              <a:rPr sz="1400" spc="5" smtClean="0">
                <a:cs typeface="+mn-ea"/>
                <a:sym typeface="+mn-lt"/>
              </a:rPr>
              <a:t>点</a:t>
            </a:r>
            <a:r>
              <a:rPr sz="1400" dirty="0">
                <a:cs typeface="+mn-ea"/>
                <a:sym typeface="+mn-lt"/>
              </a:rPr>
              <a:t>：</a:t>
            </a:r>
            <a:endParaRPr sz="1400">
              <a:cs typeface="+mn-ea"/>
              <a:sym typeface="+mn-lt"/>
            </a:endParaRPr>
          </a:p>
          <a:p>
            <a:pPr marL="5075555" marR="5080" algn="just">
              <a:lnSpc>
                <a:spcPct val="100000"/>
              </a:lnSpc>
              <a:spcBef>
                <a:spcPts val="975"/>
              </a:spcBef>
            </a:pPr>
            <a:r>
              <a:rPr lang="zh-CN" altLang="en-US" sz="1200" smtClean="0">
                <a:cs typeface="+mn-ea"/>
                <a:sym typeface="+mn-lt"/>
              </a:rPr>
              <a:t>选</a:t>
            </a:r>
            <a:r>
              <a:rPr sz="1200" spc="-5" smtClean="0">
                <a:cs typeface="+mn-ea"/>
                <a:sym typeface="+mn-lt"/>
              </a:rPr>
              <a:t>择</a:t>
            </a:r>
            <a:r>
              <a:rPr sz="1200" spc="5" smtClean="0">
                <a:cs typeface="+mn-ea"/>
                <a:sym typeface="+mn-lt"/>
              </a:rPr>
              <a:t>靠</a:t>
            </a:r>
            <a:r>
              <a:rPr sz="1200" smtClean="0">
                <a:cs typeface="+mn-ea"/>
                <a:sym typeface="+mn-lt"/>
              </a:rPr>
              <a:t>近</a:t>
            </a:r>
            <a:r>
              <a:rPr sz="1200" spc="-5" smtClean="0">
                <a:cs typeface="+mn-ea"/>
                <a:sym typeface="+mn-lt"/>
              </a:rPr>
              <a:t>楼</a:t>
            </a:r>
            <a:r>
              <a:rPr sz="1200" spc="5" smtClean="0">
                <a:cs typeface="+mn-ea"/>
                <a:sym typeface="+mn-lt"/>
              </a:rPr>
              <a:t>梯</a:t>
            </a:r>
            <a:r>
              <a:rPr sz="1200" smtClean="0">
                <a:cs typeface="+mn-ea"/>
                <a:sym typeface="+mn-lt"/>
              </a:rPr>
              <a:t>的</a:t>
            </a:r>
            <a:r>
              <a:rPr sz="1200" spc="5" smtClean="0">
                <a:cs typeface="+mn-ea"/>
                <a:sym typeface="+mn-lt"/>
              </a:rPr>
              <a:t>房</a:t>
            </a:r>
            <a:r>
              <a:rPr sz="1200" smtClean="0">
                <a:cs typeface="+mn-ea"/>
                <a:sym typeface="+mn-lt"/>
              </a:rPr>
              <a:t>间</a:t>
            </a:r>
            <a:r>
              <a:rPr sz="1200" spc="5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特</a:t>
            </a:r>
            <a:r>
              <a:rPr sz="1200" spc="-5" smtClean="0">
                <a:cs typeface="+mn-ea"/>
                <a:sym typeface="+mn-lt"/>
              </a:rPr>
              <a:t>别</a:t>
            </a:r>
            <a:r>
              <a:rPr sz="1200" smtClean="0">
                <a:cs typeface="+mn-ea"/>
                <a:sym typeface="+mn-lt"/>
              </a:rPr>
              <a:t>是</a:t>
            </a:r>
            <a:r>
              <a:rPr sz="1200" spc="5" smtClean="0">
                <a:cs typeface="+mn-ea"/>
                <a:sym typeface="+mn-lt"/>
              </a:rPr>
              <a:t>在</a:t>
            </a:r>
            <a:r>
              <a:rPr sz="1200" smtClean="0">
                <a:cs typeface="+mn-ea"/>
                <a:sym typeface="+mn-lt"/>
              </a:rPr>
              <a:t>高</a:t>
            </a:r>
            <a:r>
              <a:rPr sz="1200" spc="5" smtClean="0">
                <a:cs typeface="+mn-ea"/>
                <a:sym typeface="+mn-lt"/>
              </a:rPr>
              <a:t>层</a:t>
            </a:r>
            <a:r>
              <a:rPr sz="1200" smtClean="0">
                <a:cs typeface="+mn-ea"/>
                <a:sym typeface="+mn-lt"/>
              </a:rPr>
              <a:t>建</a:t>
            </a:r>
            <a:r>
              <a:rPr sz="1200" spc="-5" smtClean="0">
                <a:cs typeface="+mn-ea"/>
                <a:sym typeface="+mn-lt"/>
              </a:rPr>
              <a:t>筑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， </a:t>
            </a:r>
            <a:r>
              <a:rPr sz="1200" dirty="0">
                <a:cs typeface="+mn-ea"/>
                <a:sym typeface="+mn-lt"/>
              </a:rPr>
              <a:t>当下</a:t>
            </a:r>
            <a:r>
              <a:rPr sz="1200" spc="10" dirty="0">
                <a:cs typeface="+mn-ea"/>
                <a:sym typeface="+mn-lt"/>
              </a:rPr>
              <a:t>层</a:t>
            </a:r>
            <a:r>
              <a:rPr sz="1200" dirty="0">
                <a:cs typeface="+mn-ea"/>
                <a:sym typeface="+mn-lt"/>
              </a:rPr>
              <a:t>起火</a:t>
            </a:r>
            <a:r>
              <a:rPr sz="1200" spc="15" dirty="0">
                <a:cs typeface="+mn-ea"/>
                <a:sym typeface="+mn-lt"/>
              </a:rPr>
              <a:t>时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人</a:t>
            </a:r>
            <a:r>
              <a:rPr sz="1200" dirty="0">
                <a:cs typeface="+mn-ea"/>
                <a:sym typeface="+mn-lt"/>
              </a:rPr>
              <a:t>们</a:t>
            </a:r>
            <a:r>
              <a:rPr sz="1200" spc="10" dirty="0">
                <a:cs typeface="+mn-ea"/>
                <a:sym typeface="+mn-lt"/>
              </a:rPr>
              <a:t>首</a:t>
            </a:r>
            <a:r>
              <a:rPr sz="1200" dirty="0">
                <a:cs typeface="+mn-ea"/>
                <a:sym typeface="+mn-lt"/>
              </a:rPr>
              <a:t>先多往</a:t>
            </a:r>
            <a:r>
              <a:rPr sz="1200" spc="10" dirty="0">
                <a:cs typeface="+mn-ea"/>
                <a:sym typeface="+mn-lt"/>
              </a:rPr>
              <a:t>下</a:t>
            </a:r>
            <a:r>
              <a:rPr sz="1200" spc="5" dirty="0">
                <a:cs typeface="+mn-ea"/>
                <a:sym typeface="+mn-lt"/>
              </a:rPr>
              <a:t>跑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而见到下 </a:t>
            </a:r>
            <a:r>
              <a:rPr sz="1200" spc="45" dirty="0">
                <a:cs typeface="+mn-ea"/>
                <a:sym typeface="+mn-lt"/>
              </a:rPr>
              <a:t>面的烟更浓</a:t>
            </a:r>
            <a:r>
              <a:rPr sz="1200" spc="50" dirty="0">
                <a:cs typeface="+mn-ea"/>
                <a:sym typeface="+mn-lt"/>
              </a:rPr>
              <a:t>时</a:t>
            </a:r>
            <a:r>
              <a:rPr sz="1200" spc="45" dirty="0">
                <a:cs typeface="+mn-ea"/>
                <a:sym typeface="+mn-lt"/>
              </a:rPr>
              <a:t>，又往上跑。烟速</a:t>
            </a:r>
            <a:r>
              <a:rPr sz="1200" spc="50" dirty="0">
                <a:cs typeface="+mn-ea"/>
                <a:sym typeface="+mn-lt"/>
              </a:rPr>
              <a:t>为</a:t>
            </a:r>
            <a:r>
              <a:rPr sz="1200" dirty="0">
                <a:cs typeface="+mn-ea"/>
                <a:sym typeface="+mn-lt"/>
              </a:rPr>
              <a:t>3</a:t>
            </a:r>
            <a:r>
              <a:rPr sz="1200" spc="-10" dirty="0">
                <a:cs typeface="+mn-ea"/>
                <a:sym typeface="+mn-lt"/>
              </a:rPr>
              <a:t>-</a:t>
            </a:r>
            <a:r>
              <a:rPr sz="1200" dirty="0">
                <a:cs typeface="+mn-ea"/>
                <a:sym typeface="+mn-lt"/>
              </a:rPr>
              <a:t>4m/</a:t>
            </a:r>
            <a:r>
              <a:rPr sz="1200" spc="30" dirty="0">
                <a:cs typeface="+mn-ea"/>
                <a:sym typeface="+mn-lt"/>
              </a:rPr>
              <a:t>s</a:t>
            </a:r>
            <a:r>
              <a:rPr sz="1200" dirty="0">
                <a:cs typeface="+mn-ea"/>
                <a:sym typeface="+mn-lt"/>
              </a:rPr>
              <a:t>，</a:t>
            </a:r>
            <a:endParaRPr sz="1200">
              <a:cs typeface="+mn-ea"/>
              <a:sym typeface="+mn-l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选择避难房间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4658" y="4148475"/>
            <a:ext cx="22199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200" spc="30" smtClean="0">
                <a:cs typeface="+mn-ea"/>
                <a:sym typeface="+mn-lt"/>
              </a:rPr>
              <a:t>选</a:t>
            </a:r>
            <a:r>
              <a:rPr sz="1200" spc="30" smtClean="0">
                <a:cs typeface="+mn-ea"/>
                <a:sym typeface="+mn-lt"/>
              </a:rPr>
              <a:t>择上风方向</a:t>
            </a:r>
            <a:r>
              <a:rPr sz="1200" spc="45" smtClean="0">
                <a:cs typeface="+mn-ea"/>
                <a:sym typeface="+mn-lt"/>
              </a:rPr>
              <a:t>没</a:t>
            </a:r>
            <a:r>
              <a:rPr sz="1200" spc="30" smtClean="0">
                <a:cs typeface="+mn-ea"/>
                <a:sym typeface="+mn-lt"/>
              </a:rPr>
              <a:t>有</a:t>
            </a:r>
            <a:r>
              <a:rPr sz="1200" spc="45" smtClean="0">
                <a:cs typeface="+mn-ea"/>
                <a:sym typeface="+mn-lt"/>
              </a:rPr>
              <a:t>烟</a:t>
            </a:r>
            <a:r>
              <a:rPr sz="1200" spc="30" smtClean="0">
                <a:cs typeface="+mn-ea"/>
                <a:sym typeface="+mn-lt"/>
              </a:rPr>
              <a:t>火的房间</a:t>
            </a:r>
            <a:r>
              <a:rPr sz="120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7598" y="2126990"/>
            <a:ext cx="27736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选</a:t>
            </a:r>
            <a:r>
              <a:rPr sz="1200" smtClean="0">
                <a:cs typeface="+mn-ea"/>
                <a:sym typeface="+mn-lt"/>
              </a:rPr>
              <a:t>择临街的</a:t>
            </a:r>
            <a:r>
              <a:rPr sz="1200" spc="10" smtClean="0">
                <a:cs typeface="+mn-ea"/>
                <a:sym typeface="+mn-lt"/>
              </a:rPr>
              <a:t>房</a:t>
            </a:r>
            <a:r>
              <a:rPr sz="1200" smtClean="0">
                <a:cs typeface="+mn-ea"/>
                <a:sym typeface="+mn-lt"/>
              </a:rPr>
              <a:t>间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便</a:t>
            </a:r>
            <a:r>
              <a:rPr lang="zh-CN" altLang="en-US" sz="1200" spc="10" smtClean="0">
                <a:cs typeface="+mn-ea"/>
                <a:sym typeface="+mn-lt"/>
              </a:rPr>
              <a:t>于</a:t>
            </a:r>
            <a:r>
              <a:rPr sz="1200" smtClean="0">
                <a:cs typeface="+mn-ea"/>
                <a:sym typeface="+mn-lt"/>
              </a:rPr>
              <a:t>观察火情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便</a:t>
            </a:r>
            <a:r>
              <a:rPr lang="zh-CN" altLang="en-US" sz="1200" smtClean="0">
                <a:cs typeface="+mn-ea"/>
                <a:sym typeface="+mn-lt"/>
              </a:rPr>
              <a:t>于和</a:t>
            </a:r>
            <a:r>
              <a:rPr sz="1200" smtClean="0">
                <a:cs typeface="+mn-ea"/>
                <a:sym typeface="+mn-lt"/>
              </a:rPr>
              <a:t> 消防救援人员</a:t>
            </a:r>
            <a:r>
              <a:rPr lang="zh-CN" altLang="en-US" sz="1200" smtClean="0">
                <a:cs typeface="+mn-ea"/>
                <a:sym typeface="+mn-lt"/>
              </a:rPr>
              <a:t>取</a:t>
            </a:r>
            <a:r>
              <a:rPr sz="1200" smtClean="0">
                <a:cs typeface="+mn-ea"/>
                <a:sym typeface="+mn-lt"/>
              </a:rPr>
              <a:t>得联系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及时得到救</a:t>
            </a:r>
            <a:r>
              <a:rPr lang="zh-CN" altLang="en-US" sz="1200" smtClean="0">
                <a:cs typeface="+mn-ea"/>
                <a:sym typeface="+mn-lt"/>
              </a:rPr>
              <a:t>助</a:t>
            </a:r>
            <a:r>
              <a:rPr sz="1200" smtClean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08094" y="4124090"/>
            <a:ext cx="27965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0">
              <a:lnSpc>
                <a:spcPct val="100000"/>
              </a:lnSpc>
            </a:pPr>
            <a:r>
              <a:rPr lang="zh-CN" altLang="en-US" sz="1200" spc="10" smtClean="0">
                <a:cs typeface="+mn-ea"/>
                <a:sym typeface="+mn-lt"/>
              </a:rPr>
              <a:t>选</a:t>
            </a:r>
            <a:r>
              <a:rPr sz="1200" spc="10" smtClean="0">
                <a:cs typeface="+mn-ea"/>
                <a:sym typeface="+mn-lt"/>
              </a:rPr>
              <a:t>择有阳台的房间</a:t>
            </a:r>
            <a:r>
              <a:rPr sz="1200" spc="10" dirty="0">
                <a:cs typeface="+mn-ea"/>
                <a:sym typeface="+mn-lt"/>
              </a:rPr>
              <a:t>，有阳台的房间有较 好的通风条件，可以降低烟的浓</a:t>
            </a:r>
            <a:r>
              <a:rPr sz="1200" spc="15" dirty="0">
                <a:cs typeface="+mn-ea"/>
                <a:sym typeface="+mn-lt"/>
              </a:rPr>
              <a:t>度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改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cs typeface="+mn-ea"/>
                <a:sym typeface="+mn-lt"/>
              </a:rPr>
              <a:t>善可见度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同时也便</a:t>
            </a:r>
            <a:r>
              <a:rPr lang="zh-CN" altLang="en-US" sz="1200" spc="10" smtClean="0">
                <a:cs typeface="+mn-ea"/>
                <a:sym typeface="+mn-lt"/>
              </a:rPr>
              <a:t>于和</a:t>
            </a:r>
            <a:r>
              <a:rPr sz="1200" spc="10" smtClean="0">
                <a:cs typeface="+mn-ea"/>
                <a:sym typeface="+mn-lt"/>
              </a:rPr>
              <a:t>救援人员联系</a:t>
            </a:r>
            <a:r>
              <a:rPr sz="1200" spc="1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3635" y="2209032"/>
            <a:ext cx="30835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大大</a:t>
            </a:r>
            <a:r>
              <a:rPr lang="zh-CN" altLang="en-US" sz="1200" spc="10" smtClean="0">
                <a:cs typeface="+mn-ea"/>
                <a:sym typeface="+mn-lt"/>
              </a:rPr>
              <a:t>超</a:t>
            </a:r>
            <a:r>
              <a:rPr sz="1200" smtClean="0">
                <a:cs typeface="+mn-ea"/>
                <a:sym typeface="+mn-lt"/>
              </a:rPr>
              <a:t>过了</a:t>
            </a:r>
            <a:r>
              <a:rPr sz="1200" spc="10" smtClean="0">
                <a:cs typeface="+mn-ea"/>
                <a:sym typeface="+mn-lt"/>
              </a:rPr>
              <a:t>人</a:t>
            </a:r>
            <a:r>
              <a:rPr sz="1200" smtClean="0">
                <a:cs typeface="+mn-ea"/>
                <a:sym typeface="+mn-lt"/>
              </a:rPr>
              <a:t>的</a:t>
            </a:r>
            <a:r>
              <a:rPr sz="1200" spc="10" smtClean="0">
                <a:cs typeface="+mn-ea"/>
                <a:sym typeface="+mn-lt"/>
              </a:rPr>
              <a:t>上</a:t>
            </a:r>
            <a:r>
              <a:rPr sz="1200" smtClean="0">
                <a:cs typeface="+mn-ea"/>
                <a:sym typeface="+mn-lt"/>
              </a:rPr>
              <a:t>楼</a:t>
            </a:r>
            <a:r>
              <a:rPr sz="1200" spc="10" smtClean="0">
                <a:cs typeface="+mn-ea"/>
                <a:sym typeface="+mn-lt"/>
              </a:rPr>
              <a:t>速</a:t>
            </a:r>
            <a:r>
              <a:rPr sz="1200" spc="5" smtClean="0">
                <a:cs typeface="+mn-ea"/>
                <a:sym typeface="+mn-lt"/>
              </a:rPr>
              <a:t>度</a:t>
            </a:r>
            <a:r>
              <a:rPr sz="1200" dirty="0">
                <a:cs typeface="+mn-ea"/>
                <a:sym typeface="+mn-lt"/>
              </a:rPr>
              <a:t>。因</a:t>
            </a:r>
            <a:r>
              <a:rPr sz="1200" spc="10" dirty="0">
                <a:cs typeface="+mn-ea"/>
                <a:sym typeface="+mn-lt"/>
              </a:rPr>
              <a:t>此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一</a:t>
            </a:r>
            <a:r>
              <a:rPr sz="1200" smtClean="0">
                <a:cs typeface="+mn-ea"/>
                <a:sym typeface="+mn-lt"/>
              </a:rPr>
              <a:t>旦忍耐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住烟的熏呛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人们便急</a:t>
            </a:r>
            <a:r>
              <a:rPr lang="zh-CN" altLang="en-US" sz="1200" smtClean="0">
                <a:cs typeface="+mn-ea"/>
                <a:sym typeface="+mn-lt"/>
              </a:rPr>
              <a:t>于</a:t>
            </a:r>
            <a:r>
              <a:rPr sz="1200" smtClean="0">
                <a:cs typeface="+mn-ea"/>
                <a:sym typeface="+mn-lt"/>
              </a:rPr>
              <a:t>寻找避难房间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160610"/>
            <a:ext cx="8733155" cy="213360"/>
          </a:xfrm>
          <a:custGeom>
            <a:avLst/>
            <a:gdLst/>
            <a:ahLst/>
            <a:cxnLst/>
            <a:rect l="l" t="t" r="r" b="b"/>
            <a:pathLst>
              <a:path w="8733155" h="213360">
                <a:moveTo>
                  <a:pt x="0" y="213017"/>
                </a:moveTo>
                <a:lnTo>
                  <a:pt x="8732867" y="213017"/>
                </a:lnTo>
                <a:lnTo>
                  <a:pt x="8732867" y="0"/>
                </a:lnTo>
                <a:lnTo>
                  <a:pt x="0" y="0"/>
                </a:lnTo>
                <a:lnTo>
                  <a:pt x="0" y="213017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32038" y="3071748"/>
            <a:ext cx="411480" cy="390525"/>
          </a:xfrm>
          <a:custGeom>
            <a:avLst/>
            <a:gdLst/>
            <a:ahLst/>
            <a:cxnLst/>
            <a:rect l="l" t="t" r="r" b="b"/>
            <a:pathLst>
              <a:path w="411479" h="390525">
                <a:moveTo>
                  <a:pt x="215900" y="0"/>
                </a:moveTo>
                <a:lnTo>
                  <a:pt x="215900" y="97662"/>
                </a:lnTo>
                <a:lnTo>
                  <a:pt x="0" y="97662"/>
                </a:lnTo>
                <a:lnTo>
                  <a:pt x="0" y="292988"/>
                </a:lnTo>
                <a:lnTo>
                  <a:pt x="215900" y="292988"/>
                </a:lnTo>
                <a:lnTo>
                  <a:pt x="215900" y="390525"/>
                </a:lnTo>
                <a:lnTo>
                  <a:pt x="411098" y="195325"/>
                </a:lnTo>
                <a:lnTo>
                  <a:pt x="215900" y="0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36547" y="3062223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198" y="0"/>
                </a:moveTo>
                <a:lnTo>
                  <a:pt x="148284" y="5679"/>
                </a:lnTo>
                <a:lnTo>
                  <a:pt x="105486" y="21811"/>
                </a:lnTo>
                <a:lnTo>
                  <a:pt x="68158" y="47036"/>
                </a:lnTo>
                <a:lnTo>
                  <a:pt x="37657" y="79991"/>
                </a:lnTo>
                <a:lnTo>
                  <a:pt x="15337" y="119318"/>
                </a:lnTo>
                <a:lnTo>
                  <a:pt x="2554" y="163655"/>
                </a:lnTo>
                <a:lnTo>
                  <a:pt x="0" y="195325"/>
                </a:lnTo>
                <a:lnTo>
                  <a:pt x="646" y="211337"/>
                </a:lnTo>
                <a:lnTo>
                  <a:pt x="9949" y="257030"/>
                </a:lnTo>
                <a:lnTo>
                  <a:pt x="29241" y="298156"/>
                </a:lnTo>
                <a:lnTo>
                  <a:pt x="57165" y="333359"/>
                </a:lnTo>
                <a:lnTo>
                  <a:pt x="92368" y="361283"/>
                </a:lnTo>
                <a:lnTo>
                  <a:pt x="133494" y="380575"/>
                </a:lnTo>
                <a:lnTo>
                  <a:pt x="179187" y="389878"/>
                </a:lnTo>
                <a:lnTo>
                  <a:pt x="195198" y="390525"/>
                </a:lnTo>
                <a:lnTo>
                  <a:pt x="211228" y="389878"/>
                </a:lnTo>
                <a:lnTo>
                  <a:pt x="256965" y="380575"/>
                </a:lnTo>
                <a:lnTo>
                  <a:pt x="298121" y="361283"/>
                </a:lnTo>
                <a:lnTo>
                  <a:pt x="333343" y="333359"/>
                </a:lnTo>
                <a:lnTo>
                  <a:pt x="361278" y="298156"/>
                </a:lnTo>
                <a:lnTo>
                  <a:pt x="380574" y="257030"/>
                </a:lnTo>
                <a:lnTo>
                  <a:pt x="389878" y="211337"/>
                </a:lnTo>
                <a:lnTo>
                  <a:pt x="390525" y="195325"/>
                </a:lnTo>
                <a:lnTo>
                  <a:pt x="389878" y="179313"/>
                </a:lnTo>
                <a:lnTo>
                  <a:pt x="380574" y="133608"/>
                </a:lnTo>
                <a:lnTo>
                  <a:pt x="361278" y="92459"/>
                </a:lnTo>
                <a:lnTo>
                  <a:pt x="333343" y="57229"/>
                </a:lnTo>
                <a:lnTo>
                  <a:pt x="298121" y="29276"/>
                </a:lnTo>
                <a:lnTo>
                  <a:pt x="256965" y="9962"/>
                </a:lnTo>
                <a:lnTo>
                  <a:pt x="211228" y="647"/>
                </a:lnTo>
                <a:lnTo>
                  <a:pt x="195198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9389" y="3169776"/>
            <a:ext cx="127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sz="1350"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04361" y="305752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325" y="0"/>
                </a:moveTo>
                <a:lnTo>
                  <a:pt x="148362" y="5671"/>
                </a:lnTo>
                <a:lnTo>
                  <a:pt x="105529" y="21784"/>
                </a:lnTo>
                <a:lnTo>
                  <a:pt x="68179" y="46982"/>
                </a:lnTo>
                <a:lnTo>
                  <a:pt x="37665" y="79909"/>
                </a:lnTo>
                <a:lnTo>
                  <a:pt x="15339" y="119211"/>
                </a:lnTo>
                <a:lnTo>
                  <a:pt x="2554" y="163532"/>
                </a:lnTo>
                <a:lnTo>
                  <a:pt x="0" y="195199"/>
                </a:lnTo>
                <a:lnTo>
                  <a:pt x="646" y="211228"/>
                </a:lnTo>
                <a:lnTo>
                  <a:pt x="9950" y="256965"/>
                </a:lnTo>
                <a:lnTo>
                  <a:pt x="29246" y="298121"/>
                </a:lnTo>
                <a:lnTo>
                  <a:pt x="57181" y="333343"/>
                </a:lnTo>
                <a:lnTo>
                  <a:pt x="92403" y="361278"/>
                </a:lnTo>
                <a:lnTo>
                  <a:pt x="133559" y="380574"/>
                </a:lnTo>
                <a:lnTo>
                  <a:pt x="179296" y="389878"/>
                </a:lnTo>
                <a:lnTo>
                  <a:pt x="195325" y="390525"/>
                </a:lnTo>
                <a:lnTo>
                  <a:pt x="211337" y="389878"/>
                </a:lnTo>
                <a:lnTo>
                  <a:pt x="257030" y="380574"/>
                </a:lnTo>
                <a:lnTo>
                  <a:pt x="298156" y="361278"/>
                </a:lnTo>
                <a:lnTo>
                  <a:pt x="333359" y="333343"/>
                </a:lnTo>
                <a:lnTo>
                  <a:pt x="361283" y="298121"/>
                </a:lnTo>
                <a:lnTo>
                  <a:pt x="380575" y="256965"/>
                </a:lnTo>
                <a:lnTo>
                  <a:pt x="389878" y="211228"/>
                </a:lnTo>
                <a:lnTo>
                  <a:pt x="390525" y="195199"/>
                </a:lnTo>
                <a:lnTo>
                  <a:pt x="389878" y="179187"/>
                </a:lnTo>
                <a:lnTo>
                  <a:pt x="380575" y="133494"/>
                </a:lnTo>
                <a:lnTo>
                  <a:pt x="361283" y="92368"/>
                </a:lnTo>
                <a:lnTo>
                  <a:pt x="333359" y="57165"/>
                </a:lnTo>
                <a:lnTo>
                  <a:pt x="298156" y="29241"/>
                </a:lnTo>
                <a:lnTo>
                  <a:pt x="257030" y="9949"/>
                </a:lnTo>
                <a:lnTo>
                  <a:pt x="211337" y="646"/>
                </a:lnTo>
                <a:lnTo>
                  <a:pt x="195325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7584" y="3164950"/>
            <a:ext cx="127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sz="1350">
              <a:cs typeface="+mn-ea"/>
              <a:sym typeface="+mn-l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58334" y="3062223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199" y="0"/>
                </a:moveTo>
                <a:lnTo>
                  <a:pt x="148284" y="5679"/>
                </a:lnTo>
                <a:lnTo>
                  <a:pt x="105486" y="21811"/>
                </a:lnTo>
                <a:lnTo>
                  <a:pt x="68158" y="47036"/>
                </a:lnTo>
                <a:lnTo>
                  <a:pt x="37657" y="79991"/>
                </a:lnTo>
                <a:lnTo>
                  <a:pt x="15337" y="119318"/>
                </a:lnTo>
                <a:lnTo>
                  <a:pt x="2554" y="163655"/>
                </a:lnTo>
                <a:lnTo>
                  <a:pt x="0" y="195325"/>
                </a:lnTo>
                <a:lnTo>
                  <a:pt x="646" y="211337"/>
                </a:lnTo>
                <a:lnTo>
                  <a:pt x="9949" y="257030"/>
                </a:lnTo>
                <a:lnTo>
                  <a:pt x="29241" y="298156"/>
                </a:lnTo>
                <a:lnTo>
                  <a:pt x="57165" y="333359"/>
                </a:lnTo>
                <a:lnTo>
                  <a:pt x="92368" y="361283"/>
                </a:lnTo>
                <a:lnTo>
                  <a:pt x="133494" y="380575"/>
                </a:lnTo>
                <a:lnTo>
                  <a:pt x="179187" y="389878"/>
                </a:lnTo>
                <a:lnTo>
                  <a:pt x="195199" y="390525"/>
                </a:lnTo>
                <a:lnTo>
                  <a:pt x="211211" y="389878"/>
                </a:lnTo>
                <a:lnTo>
                  <a:pt x="256916" y="380575"/>
                </a:lnTo>
                <a:lnTo>
                  <a:pt x="298065" y="361283"/>
                </a:lnTo>
                <a:lnTo>
                  <a:pt x="333295" y="333359"/>
                </a:lnTo>
                <a:lnTo>
                  <a:pt x="361248" y="298156"/>
                </a:lnTo>
                <a:lnTo>
                  <a:pt x="380562" y="257030"/>
                </a:lnTo>
                <a:lnTo>
                  <a:pt x="389877" y="211337"/>
                </a:lnTo>
                <a:lnTo>
                  <a:pt x="390525" y="195325"/>
                </a:lnTo>
                <a:lnTo>
                  <a:pt x="389877" y="179313"/>
                </a:lnTo>
                <a:lnTo>
                  <a:pt x="380562" y="133608"/>
                </a:lnTo>
                <a:lnTo>
                  <a:pt x="361248" y="92459"/>
                </a:lnTo>
                <a:lnTo>
                  <a:pt x="333295" y="57229"/>
                </a:lnTo>
                <a:lnTo>
                  <a:pt x="298065" y="29276"/>
                </a:lnTo>
                <a:lnTo>
                  <a:pt x="256916" y="9962"/>
                </a:lnTo>
                <a:lnTo>
                  <a:pt x="211211" y="647"/>
                </a:lnTo>
                <a:lnTo>
                  <a:pt x="195199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1810" y="3169776"/>
            <a:ext cx="127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sz="1350">
              <a:cs typeface="+mn-ea"/>
              <a:sym typeface="+mn-l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19036" y="3084322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199" y="0"/>
                </a:moveTo>
                <a:lnTo>
                  <a:pt x="148284" y="5679"/>
                </a:lnTo>
                <a:lnTo>
                  <a:pt x="105486" y="21811"/>
                </a:lnTo>
                <a:lnTo>
                  <a:pt x="68158" y="47036"/>
                </a:lnTo>
                <a:lnTo>
                  <a:pt x="37657" y="79991"/>
                </a:lnTo>
                <a:lnTo>
                  <a:pt x="15337" y="119318"/>
                </a:lnTo>
                <a:lnTo>
                  <a:pt x="2554" y="163655"/>
                </a:lnTo>
                <a:lnTo>
                  <a:pt x="0" y="195325"/>
                </a:lnTo>
                <a:lnTo>
                  <a:pt x="646" y="211337"/>
                </a:lnTo>
                <a:lnTo>
                  <a:pt x="9949" y="257030"/>
                </a:lnTo>
                <a:lnTo>
                  <a:pt x="29241" y="298156"/>
                </a:lnTo>
                <a:lnTo>
                  <a:pt x="57165" y="333359"/>
                </a:lnTo>
                <a:lnTo>
                  <a:pt x="92368" y="361283"/>
                </a:lnTo>
                <a:lnTo>
                  <a:pt x="133494" y="380575"/>
                </a:lnTo>
                <a:lnTo>
                  <a:pt x="179187" y="389878"/>
                </a:lnTo>
                <a:lnTo>
                  <a:pt x="195199" y="390525"/>
                </a:lnTo>
                <a:lnTo>
                  <a:pt x="211228" y="389878"/>
                </a:lnTo>
                <a:lnTo>
                  <a:pt x="256965" y="380575"/>
                </a:lnTo>
                <a:lnTo>
                  <a:pt x="298121" y="361283"/>
                </a:lnTo>
                <a:lnTo>
                  <a:pt x="333343" y="333359"/>
                </a:lnTo>
                <a:lnTo>
                  <a:pt x="361278" y="298156"/>
                </a:lnTo>
                <a:lnTo>
                  <a:pt x="380574" y="257030"/>
                </a:lnTo>
                <a:lnTo>
                  <a:pt x="389878" y="211337"/>
                </a:lnTo>
                <a:lnTo>
                  <a:pt x="390525" y="195325"/>
                </a:lnTo>
                <a:lnTo>
                  <a:pt x="389878" y="179313"/>
                </a:lnTo>
                <a:lnTo>
                  <a:pt x="380574" y="133608"/>
                </a:lnTo>
                <a:lnTo>
                  <a:pt x="361278" y="92459"/>
                </a:lnTo>
                <a:lnTo>
                  <a:pt x="333343" y="57229"/>
                </a:lnTo>
                <a:lnTo>
                  <a:pt x="298121" y="29276"/>
                </a:lnTo>
                <a:lnTo>
                  <a:pt x="256965" y="9962"/>
                </a:lnTo>
                <a:lnTo>
                  <a:pt x="211228" y="647"/>
                </a:lnTo>
                <a:lnTo>
                  <a:pt x="195199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2641" y="3191755"/>
            <a:ext cx="127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sz="135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选择疏散楼梯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6064" y="3176015"/>
            <a:ext cx="6550152" cy="196748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5732" y="3576446"/>
            <a:ext cx="5552440" cy="1052195"/>
          </a:xfrm>
          <a:custGeom>
            <a:avLst/>
            <a:gdLst/>
            <a:ahLst/>
            <a:cxnLst/>
            <a:rect l="l" t="t" r="r" b="b"/>
            <a:pathLst>
              <a:path w="5552440" h="1052195">
                <a:moveTo>
                  <a:pt x="5469890" y="0"/>
                </a:moveTo>
                <a:lnTo>
                  <a:pt x="79681" y="44"/>
                </a:lnTo>
                <a:lnTo>
                  <a:pt x="39378" y="12152"/>
                </a:lnTo>
                <a:lnTo>
                  <a:pt x="10835" y="41627"/>
                </a:lnTo>
                <a:lnTo>
                  <a:pt x="0" y="82549"/>
                </a:lnTo>
                <a:lnTo>
                  <a:pt x="43" y="972109"/>
                </a:lnTo>
                <a:lnTo>
                  <a:pt x="12133" y="1012486"/>
                </a:lnTo>
                <a:lnTo>
                  <a:pt x="41577" y="1041060"/>
                </a:lnTo>
                <a:lnTo>
                  <a:pt x="82423" y="1051902"/>
                </a:lnTo>
                <a:lnTo>
                  <a:pt x="5472597" y="1051859"/>
                </a:lnTo>
                <a:lnTo>
                  <a:pt x="5512968" y="1039769"/>
                </a:lnTo>
                <a:lnTo>
                  <a:pt x="5541498" y="1010307"/>
                </a:lnTo>
                <a:lnTo>
                  <a:pt x="5552313" y="969403"/>
                </a:lnTo>
                <a:lnTo>
                  <a:pt x="5552268" y="79801"/>
                </a:lnTo>
                <a:lnTo>
                  <a:pt x="5540196" y="39414"/>
                </a:lnTo>
                <a:lnTo>
                  <a:pt x="5510780" y="10840"/>
                </a:lnTo>
                <a:lnTo>
                  <a:pt x="5469890" y="0"/>
                </a:lnTo>
                <a:close/>
              </a:path>
            </a:pathLst>
          </a:custGeom>
          <a:solidFill>
            <a:srgbClr val="919AC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1382" y="3562096"/>
            <a:ext cx="5581015" cy="108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0224" y="2007107"/>
            <a:ext cx="6196583" cy="1860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30782" y="2406776"/>
            <a:ext cx="5198745" cy="864235"/>
          </a:xfrm>
          <a:custGeom>
            <a:avLst/>
            <a:gdLst/>
            <a:ahLst/>
            <a:cxnLst/>
            <a:rect l="l" t="t" r="r" b="b"/>
            <a:pathLst>
              <a:path w="5198745" h="864235">
                <a:moveTo>
                  <a:pt x="5130800" y="0"/>
                </a:moveTo>
                <a:lnTo>
                  <a:pt x="59791" y="454"/>
                </a:lnTo>
                <a:lnTo>
                  <a:pt x="22100" y="17642"/>
                </a:lnTo>
                <a:lnTo>
                  <a:pt x="1542" y="53253"/>
                </a:lnTo>
                <a:lnTo>
                  <a:pt x="0" y="67691"/>
                </a:lnTo>
                <a:lnTo>
                  <a:pt x="464" y="804286"/>
                </a:lnTo>
                <a:lnTo>
                  <a:pt x="17632" y="841976"/>
                </a:lnTo>
                <a:lnTo>
                  <a:pt x="53229" y="862562"/>
                </a:lnTo>
                <a:lnTo>
                  <a:pt x="67690" y="864108"/>
                </a:lnTo>
                <a:lnTo>
                  <a:pt x="5138890" y="863630"/>
                </a:lnTo>
                <a:lnTo>
                  <a:pt x="5176525" y="846382"/>
                </a:lnTo>
                <a:lnTo>
                  <a:pt x="5197075" y="810744"/>
                </a:lnTo>
                <a:lnTo>
                  <a:pt x="5198618" y="796290"/>
                </a:lnTo>
                <a:lnTo>
                  <a:pt x="5198151" y="59720"/>
                </a:lnTo>
                <a:lnTo>
                  <a:pt x="5180927" y="22112"/>
                </a:lnTo>
                <a:lnTo>
                  <a:pt x="5145268" y="1545"/>
                </a:lnTo>
                <a:lnTo>
                  <a:pt x="5130800" y="0"/>
                </a:lnTo>
                <a:close/>
              </a:path>
            </a:pathLst>
          </a:custGeom>
          <a:solidFill>
            <a:srgbClr val="9EDFF8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16430" y="2392426"/>
            <a:ext cx="5227193" cy="892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12264" y="595883"/>
            <a:ext cx="6396228" cy="215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2319" y="995425"/>
            <a:ext cx="5399405" cy="1153160"/>
          </a:xfrm>
          <a:custGeom>
            <a:avLst/>
            <a:gdLst/>
            <a:ahLst/>
            <a:cxnLst/>
            <a:rect l="l" t="t" r="r" b="b"/>
            <a:pathLst>
              <a:path w="5399405" h="1153160">
                <a:moveTo>
                  <a:pt x="5308721" y="0"/>
                </a:moveTo>
                <a:lnTo>
                  <a:pt x="89390" y="5"/>
                </a:lnTo>
                <a:lnTo>
                  <a:pt x="48278" y="10410"/>
                </a:lnTo>
                <a:lnTo>
                  <a:pt x="17223" y="37342"/>
                </a:lnTo>
                <a:lnTo>
                  <a:pt x="1162" y="75862"/>
                </a:lnTo>
                <a:lnTo>
                  <a:pt x="0" y="1063509"/>
                </a:lnTo>
                <a:lnTo>
                  <a:pt x="1327" y="1078026"/>
                </a:lnTo>
                <a:lnTo>
                  <a:pt x="17789" y="1116334"/>
                </a:lnTo>
                <a:lnTo>
                  <a:pt x="49132" y="1142940"/>
                </a:lnTo>
                <a:lnTo>
                  <a:pt x="90418" y="1152906"/>
                </a:lnTo>
                <a:lnTo>
                  <a:pt x="5309748" y="1152900"/>
                </a:lnTo>
                <a:lnTo>
                  <a:pt x="5350860" y="1142495"/>
                </a:lnTo>
                <a:lnTo>
                  <a:pt x="5381915" y="1115563"/>
                </a:lnTo>
                <a:lnTo>
                  <a:pt x="5397977" y="1077043"/>
                </a:lnTo>
                <a:lnTo>
                  <a:pt x="5399139" y="89396"/>
                </a:lnTo>
                <a:lnTo>
                  <a:pt x="5397812" y="74879"/>
                </a:lnTo>
                <a:lnTo>
                  <a:pt x="5381349" y="36571"/>
                </a:lnTo>
                <a:lnTo>
                  <a:pt x="5350006" y="9965"/>
                </a:lnTo>
                <a:lnTo>
                  <a:pt x="5308721" y="0"/>
                </a:lnTo>
                <a:close/>
              </a:path>
            </a:pathLst>
          </a:custGeom>
          <a:solidFill>
            <a:srgbClr val="C9F19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8089" y="981202"/>
            <a:ext cx="5427599" cy="11813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6838" y="984758"/>
            <a:ext cx="2200770" cy="1316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83121" y="2169541"/>
            <a:ext cx="2200782" cy="1316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838" y="3311778"/>
            <a:ext cx="2200770" cy="13165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6602" y="1090162"/>
            <a:ext cx="4377055" cy="108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200" spc="20" dirty="0">
                <a:cs typeface="+mn-ea"/>
                <a:sym typeface="+mn-lt"/>
              </a:rPr>
              <a:t>大火一旦降临，人们</a:t>
            </a:r>
            <a:r>
              <a:rPr sz="1200" spc="30" dirty="0">
                <a:cs typeface="+mn-ea"/>
                <a:sym typeface="+mn-lt"/>
              </a:rPr>
              <a:t>容</a:t>
            </a:r>
            <a:r>
              <a:rPr sz="1200" spc="20" dirty="0">
                <a:cs typeface="+mn-ea"/>
                <a:sym typeface="+mn-lt"/>
              </a:rPr>
              <a:t>易在人群簇拥下向经常使用的楼梯奔</a:t>
            </a:r>
            <a:r>
              <a:rPr sz="1200" spc="50" dirty="0">
                <a:cs typeface="+mn-ea"/>
                <a:sym typeface="+mn-lt"/>
              </a:rPr>
              <a:t>去</a:t>
            </a:r>
            <a:r>
              <a:rPr sz="1200" dirty="0">
                <a:cs typeface="+mn-ea"/>
                <a:sym typeface="+mn-lt"/>
              </a:rPr>
              <a:t>。 即使那里挤成一团，堵住了出口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还是争相夺路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肯离去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184785" algn="l"/>
              </a:tabLst>
            </a:pPr>
            <a:r>
              <a:rPr sz="1000" spc="-5" dirty="0">
                <a:cs typeface="+mn-ea"/>
                <a:sym typeface="+mn-lt"/>
              </a:rPr>
              <a:t>•	因为灾祸降临，人们挤成一团</a:t>
            </a:r>
            <a:r>
              <a:rPr sz="1000" spc="-5">
                <a:cs typeface="+mn-ea"/>
                <a:sym typeface="+mn-lt"/>
              </a:rPr>
              <a:t>，</a:t>
            </a:r>
            <a:r>
              <a:rPr sz="1000" spc="-5" smtClean="0">
                <a:cs typeface="+mn-ea"/>
                <a:sym typeface="+mn-lt"/>
              </a:rPr>
              <a:t>以</a:t>
            </a:r>
            <a:r>
              <a:rPr sz="1000" spc="0" smtClean="0">
                <a:cs typeface="+mn-ea"/>
                <a:sym typeface="+mn-lt"/>
              </a:rPr>
              <a:t>解</a:t>
            </a:r>
            <a:r>
              <a:rPr sz="1000" spc="-5" smtClean="0">
                <a:cs typeface="+mn-ea"/>
                <a:sym typeface="+mn-lt"/>
              </a:rPr>
              <a:t>除</a:t>
            </a:r>
            <a:r>
              <a:rPr lang="zh-CN" altLang="en-US" sz="1000" spc="-5" smtClean="0">
                <a:cs typeface="+mn-ea"/>
                <a:sym typeface="+mn-lt"/>
              </a:rPr>
              <a:t>心理</a:t>
            </a:r>
            <a:r>
              <a:rPr sz="1000" spc="-5" smtClean="0">
                <a:cs typeface="+mn-ea"/>
                <a:sym typeface="+mn-lt"/>
              </a:rPr>
              <a:t>上的</a:t>
            </a:r>
            <a:r>
              <a:rPr sz="1000" spc="0" smtClean="0">
                <a:cs typeface="+mn-ea"/>
                <a:sym typeface="+mn-lt"/>
              </a:rPr>
              <a:t>孤</a:t>
            </a:r>
            <a:r>
              <a:rPr sz="1000" spc="-5" smtClean="0">
                <a:cs typeface="+mn-ea"/>
                <a:sym typeface="+mn-lt"/>
              </a:rPr>
              <a:t>独</a:t>
            </a:r>
            <a:r>
              <a:rPr lang="zh-CN" altLang="en-US" sz="1000" spc="-5" smtClean="0">
                <a:cs typeface="+mn-ea"/>
                <a:sym typeface="+mn-lt"/>
              </a:rPr>
              <a:t>和</a:t>
            </a:r>
            <a:r>
              <a:rPr sz="1000" spc="0" smtClean="0">
                <a:cs typeface="+mn-ea"/>
                <a:sym typeface="+mn-lt"/>
              </a:rPr>
              <a:t>恐</a:t>
            </a:r>
            <a:r>
              <a:rPr sz="1000" spc="-5" smtClean="0">
                <a:cs typeface="+mn-ea"/>
                <a:sym typeface="+mn-lt"/>
              </a:rPr>
              <a:t>惧</a:t>
            </a:r>
            <a:r>
              <a:rPr sz="1000" spc="-5" dirty="0">
                <a:cs typeface="+mn-ea"/>
                <a:sym typeface="+mn-lt"/>
              </a:rPr>
              <a:t>。</a:t>
            </a:r>
            <a:endParaRPr sz="1000">
              <a:cs typeface="+mn-ea"/>
              <a:sym typeface="+mn-lt"/>
            </a:endParaRPr>
          </a:p>
          <a:p>
            <a:pPr marL="184785" marR="6350" indent="-172720">
              <a:lnSpc>
                <a:spcPct val="130000"/>
              </a:lnSpc>
              <a:tabLst>
                <a:tab pos="184785" algn="l"/>
              </a:tabLst>
            </a:pPr>
            <a:r>
              <a:rPr sz="1000" spc="-5" dirty="0">
                <a:cs typeface="+mn-ea"/>
                <a:sym typeface="+mn-lt"/>
              </a:rPr>
              <a:t>•</a:t>
            </a:r>
            <a:r>
              <a:rPr sz="1000" spc="-5">
                <a:cs typeface="+mn-ea"/>
                <a:sym typeface="+mn-lt"/>
              </a:rPr>
              <a:t>	</a:t>
            </a:r>
            <a:r>
              <a:rPr sz="1000" spc="25" smtClean="0">
                <a:cs typeface="+mn-ea"/>
                <a:sym typeface="+mn-lt"/>
              </a:rPr>
              <a:t>由</a:t>
            </a:r>
            <a:r>
              <a:rPr lang="zh-CN" altLang="en-US" sz="1000" spc="10" smtClean="0">
                <a:cs typeface="+mn-ea"/>
                <a:sym typeface="+mn-lt"/>
              </a:rPr>
              <a:t>于</a:t>
            </a:r>
            <a:r>
              <a:rPr sz="1000" spc="25" smtClean="0">
                <a:cs typeface="+mn-ea"/>
                <a:sym typeface="+mn-lt"/>
              </a:rPr>
              <a:t>对所处环</a:t>
            </a:r>
            <a:r>
              <a:rPr sz="1000" spc="10" smtClean="0">
                <a:cs typeface="+mn-ea"/>
                <a:sym typeface="+mn-lt"/>
              </a:rPr>
              <a:t>境</a:t>
            </a:r>
            <a:r>
              <a:rPr sz="1000" spc="25" smtClean="0">
                <a:cs typeface="+mn-ea"/>
                <a:sym typeface="+mn-lt"/>
              </a:rPr>
              <a:t>的</a:t>
            </a:r>
            <a:r>
              <a:rPr lang="zh-CN" altLang="en-US" sz="1000" spc="25" smtClean="0">
                <a:cs typeface="+mn-ea"/>
                <a:sym typeface="+mn-lt"/>
              </a:rPr>
              <a:t>不</a:t>
            </a:r>
            <a:r>
              <a:rPr sz="1000" spc="25" smtClean="0">
                <a:cs typeface="+mn-ea"/>
                <a:sym typeface="+mn-lt"/>
              </a:rPr>
              <a:t>了</a:t>
            </a:r>
            <a:r>
              <a:rPr sz="1000" spc="35" smtClean="0">
                <a:cs typeface="+mn-ea"/>
                <a:sym typeface="+mn-lt"/>
              </a:rPr>
              <a:t>解</a:t>
            </a:r>
            <a:r>
              <a:rPr sz="1000" spc="25" dirty="0">
                <a:cs typeface="+mn-ea"/>
                <a:sym typeface="+mn-lt"/>
              </a:rPr>
              <a:t>，</a:t>
            </a:r>
            <a:r>
              <a:rPr sz="1000" spc="10" dirty="0">
                <a:cs typeface="+mn-ea"/>
                <a:sym typeface="+mn-lt"/>
              </a:rPr>
              <a:t>对</a:t>
            </a:r>
            <a:r>
              <a:rPr sz="1000" spc="25" dirty="0">
                <a:cs typeface="+mn-ea"/>
                <a:sym typeface="+mn-lt"/>
              </a:rPr>
              <a:t>其他出口</a:t>
            </a:r>
            <a:r>
              <a:rPr sz="1000" spc="10" dirty="0">
                <a:cs typeface="+mn-ea"/>
                <a:sym typeface="+mn-lt"/>
              </a:rPr>
              <a:t>没</a:t>
            </a:r>
            <a:r>
              <a:rPr sz="1000" spc="25" dirty="0">
                <a:cs typeface="+mn-ea"/>
                <a:sym typeface="+mn-lt"/>
              </a:rPr>
              <a:t>有把</a:t>
            </a:r>
            <a:r>
              <a:rPr sz="1000" spc="35" dirty="0">
                <a:cs typeface="+mn-ea"/>
                <a:sym typeface="+mn-lt"/>
              </a:rPr>
              <a:t>握</a:t>
            </a:r>
            <a:r>
              <a:rPr sz="1000" spc="25">
                <a:cs typeface="+mn-ea"/>
                <a:sym typeface="+mn-lt"/>
              </a:rPr>
              <a:t>，</a:t>
            </a:r>
            <a:r>
              <a:rPr sz="1000" spc="25" smtClean="0">
                <a:cs typeface="+mn-ea"/>
                <a:sym typeface="+mn-lt"/>
              </a:rPr>
              <a:t>甚</a:t>
            </a:r>
            <a:r>
              <a:rPr sz="1000" spc="10" smtClean="0">
                <a:cs typeface="+mn-ea"/>
                <a:sym typeface="+mn-lt"/>
              </a:rPr>
              <a:t>至</a:t>
            </a:r>
            <a:r>
              <a:rPr lang="zh-CN" altLang="en-US" sz="1000" spc="25" smtClean="0">
                <a:cs typeface="+mn-ea"/>
                <a:sym typeface="+mn-lt"/>
              </a:rPr>
              <a:t>不</a:t>
            </a:r>
            <a:r>
              <a:rPr sz="1000" spc="25" smtClean="0">
                <a:cs typeface="+mn-ea"/>
                <a:sym typeface="+mn-lt"/>
              </a:rPr>
              <a:t>了解安</a:t>
            </a:r>
            <a:r>
              <a:rPr sz="1000" spc="10" smtClean="0">
                <a:cs typeface="+mn-ea"/>
                <a:sym typeface="+mn-lt"/>
              </a:rPr>
              <a:t>全</a:t>
            </a:r>
            <a:r>
              <a:rPr sz="1000" spc="25" smtClean="0">
                <a:cs typeface="+mn-ea"/>
                <a:sym typeface="+mn-lt"/>
              </a:rPr>
              <a:t>疏</a:t>
            </a:r>
            <a:r>
              <a:rPr sz="1000" spc="10" smtClean="0">
                <a:cs typeface="+mn-ea"/>
                <a:sym typeface="+mn-lt"/>
              </a:rPr>
              <a:t>散</a:t>
            </a:r>
            <a:r>
              <a:rPr sz="1000" spc="-5" smtClean="0">
                <a:cs typeface="+mn-ea"/>
                <a:sym typeface="+mn-lt"/>
              </a:rPr>
              <a:t>出 口包括哪些楼梯</a:t>
            </a:r>
            <a:r>
              <a:rPr lang="zh-CN" altLang="en-US" sz="1000" spc="-5" smtClean="0">
                <a:cs typeface="+mn-ea"/>
                <a:sym typeface="+mn-lt"/>
              </a:rPr>
              <a:t>和</a:t>
            </a:r>
            <a:r>
              <a:rPr sz="1000" spc="-5" smtClean="0">
                <a:cs typeface="+mn-ea"/>
                <a:sym typeface="+mn-lt"/>
              </a:rPr>
              <a:t>门</a:t>
            </a:r>
            <a:r>
              <a:rPr sz="1000" spc="-5" dirty="0">
                <a:cs typeface="+mn-ea"/>
                <a:sym typeface="+mn-lt"/>
              </a:rPr>
              <a:t>，这样就容易</a:t>
            </a:r>
            <a:r>
              <a:rPr sz="1000" spc="0" dirty="0">
                <a:cs typeface="+mn-ea"/>
                <a:sym typeface="+mn-lt"/>
              </a:rPr>
              <a:t>贻</a:t>
            </a:r>
            <a:r>
              <a:rPr sz="1000" spc="-5" dirty="0">
                <a:cs typeface="+mn-ea"/>
                <a:sym typeface="+mn-lt"/>
              </a:rPr>
              <a:t>误逃</a:t>
            </a:r>
            <a:r>
              <a:rPr sz="1000" spc="0" dirty="0">
                <a:cs typeface="+mn-ea"/>
                <a:sym typeface="+mn-lt"/>
              </a:rPr>
              <a:t>生</a:t>
            </a:r>
            <a:r>
              <a:rPr sz="1000" spc="-5" dirty="0">
                <a:cs typeface="+mn-ea"/>
                <a:sym typeface="+mn-lt"/>
              </a:rPr>
              <a:t>的最</a:t>
            </a:r>
            <a:r>
              <a:rPr sz="1000" spc="0" dirty="0">
                <a:cs typeface="+mn-ea"/>
                <a:sym typeface="+mn-lt"/>
              </a:rPr>
              <a:t>佳</a:t>
            </a:r>
            <a:r>
              <a:rPr sz="1000" spc="-5" dirty="0">
                <a:cs typeface="+mn-ea"/>
                <a:sym typeface="+mn-lt"/>
              </a:rPr>
              <a:t>时</a:t>
            </a:r>
            <a:r>
              <a:rPr sz="1000" dirty="0">
                <a:cs typeface="+mn-ea"/>
                <a:sym typeface="+mn-lt"/>
              </a:rPr>
              <a:t>机</a:t>
            </a:r>
            <a:r>
              <a:rPr sz="1000" spc="-5" dirty="0">
                <a:cs typeface="+mn-ea"/>
                <a:sym typeface="+mn-lt"/>
              </a:rPr>
              <a:t>。</a:t>
            </a:r>
            <a:endParaRPr sz="10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67382" y="2643626"/>
            <a:ext cx="4639310" cy="4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>
              <a:lnSpc>
                <a:spcPct val="130000"/>
              </a:lnSpc>
            </a:pPr>
            <a:r>
              <a:rPr sz="1200" spc="10" smtClean="0">
                <a:cs typeface="+mn-ea"/>
                <a:sym typeface="+mn-lt"/>
              </a:rPr>
              <a:t>现代高层建筑</a:t>
            </a:r>
            <a:r>
              <a:rPr lang="zh-CN" altLang="en-US" sz="1200" spc="10" smtClean="0">
                <a:cs typeface="+mn-ea"/>
                <a:sym typeface="+mn-lt"/>
              </a:rPr>
              <a:t>发</a:t>
            </a:r>
            <a:r>
              <a:rPr sz="1200" spc="10" smtClean="0">
                <a:cs typeface="+mn-ea"/>
                <a:sym typeface="+mn-lt"/>
              </a:rPr>
              <a:t>出火警后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走廊里都会有亮起疏散的</a:t>
            </a:r>
            <a:r>
              <a:rPr lang="zh-CN" altLang="en-US" sz="1200" spc="10" smtClean="0">
                <a:cs typeface="+mn-ea"/>
                <a:sym typeface="+mn-lt"/>
              </a:rPr>
              <a:t>指</a:t>
            </a:r>
            <a:r>
              <a:rPr sz="1200" spc="10" smtClean="0">
                <a:cs typeface="+mn-ea"/>
                <a:sym typeface="+mn-lt"/>
              </a:rPr>
              <a:t>示装</a:t>
            </a:r>
            <a:r>
              <a:rPr sz="1200" spc="15" smtClean="0">
                <a:cs typeface="+mn-ea"/>
                <a:sym typeface="+mn-lt"/>
              </a:rPr>
              <a:t>置</a:t>
            </a:r>
            <a:r>
              <a:rPr sz="1200" dirty="0">
                <a:cs typeface="+mn-ea"/>
                <a:sym typeface="+mn-lt"/>
              </a:rPr>
              <a:t>。 </a:t>
            </a:r>
            <a:r>
              <a:rPr sz="1200">
                <a:cs typeface="+mn-ea"/>
                <a:sym typeface="+mn-lt"/>
              </a:rPr>
              <a:t>要镇静下来仔细观察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选</a:t>
            </a:r>
            <a:r>
              <a:rPr sz="1200" smtClean="0">
                <a:cs typeface="+mn-ea"/>
                <a:sym typeface="+mn-lt"/>
              </a:rPr>
              <a:t>择正确的疏散出口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9839" y="3918655"/>
            <a:ext cx="4669155" cy="4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>
              <a:lnSpc>
                <a:spcPct val="130000"/>
              </a:lnSpc>
            </a:pPr>
            <a:r>
              <a:rPr sz="1200" spc="20" smtClean="0">
                <a:cs typeface="+mn-ea"/>
                <a:sym typeface="+mn-lt"/>
              </a:rPr>
              <a:t>建筑物</a:t>
            </a:r>
            <a:r>
              <a:rPr sz="1200" spc="10" smtClean="0">
                <a:cs typeface="+mn-ea"/>
                <a:sym typeface="+mn-lt"/>
              </a:rPr>
              <a:t>内</a:t>
            </a:r>
            <a:r>
              <a:rPr sz="1200" spc="20" smtClean="0">
                <a:cs typeface="+mn-ea"/>
                <a:sym typeface="+mn-lt"/>
              </a:rPr>
              <a:t>的楼</a:t>
            </a:r>
            <a:r>
              <a:rPr sz="1200" spc="10" smtClean="0">
                <a:cs typeface="+mn-ea"/>
                <a:sym typeface="+mn-lt"/>
              </a:rPr>
              <a:t>梯</a:t>
            </a:r>
            <a:r>
              <a:rPr lang="zh-CN" altLang="en-US" sz="1200" spc="20" smtClean="0">
                <a:cs typeface="+mn-ea"/>
                <a:sym typeface="+mn-lt"/>
              </a:rPr>
              <a:t>按</a:t>
            </a:r>
            <a:r>
              <a:rPr sz="1200" spc="20" smtClean="0">
                <a:cs typeface="+mn-ea"/>
                <a:sym typeface="+mn-lt"/>
              </a:rPr>
              <a:t>其</a:t>
            </a:r>
            <a:r>
              <a:rPr sz="1200" spc="10" smtClean="0">
                <a:cs typeface="+mn-ea"/>
                <a:sym typeface="+mn-lt"/>
              </a:rPr>
              <a:t>防</a:t>
            </a:r>
            <a:r>
              <a:rPr sz="1200" spc="20" smtClean="0">
                <a:cs typeface="+mn-ea"/>
                <a:sym typeface="+mn-lt"/>
              </a:rPr>
              <a:t>火安全</a:t>
            </a:r>
            <a:r>
              <a:rPr sz="1200" spc="25" smtClean="0">
                <a:cs typeface="+mn-ea"/>
                <a:sym typeface="+mn-lt"/>
              </a:rPr>
              <a:t>性</a:t>
            </a:r>
            <a:r>
              <a:rPr sz="1200" spc="20" dirty="0">
                <a:cs typeface="+mn-ea"/>
                <a:sym typeface="+mn-lt"/>
              </a:rPr>
              <a:t>，可</a:t>
            </a:r>
            <a:r>
              <a:rPr sz="1200" spc="10" dirty="0">
                <a:cs typeface="+mn-ea"/>
                <a:sym typeface="+mn-lt"/>
              </a:rPr>
              <a:t>分</a:t>
            </a:r>
            <a:r>
              <a:rPr sz="1200" spc="20" dirty="0">
                <a:cs typeface="+mn-ea"/>
                <a:sym typeface="+mn-lt"/>
              </a:rPr>
              <a:t>为敞</a:t>
            </a:r>
            <a:r>
              <a:rPr sz="1200" spc="10" dirty="0">
                <a:cs typeface="+mn-ea"/>
                <a:sym typeface="+mn-lt"/>
              </a:rPr>
              <a:t>开</a:t>
            </a:r>
            <a:r>
              <a:rPr sz="1200" spc="20" dirty="0">
                <a:cs typeface="+mn-ea"/>
                <a:sym typeface="+mn-lt"/>
              </a:rPr>
              <a:t>楼</a:t>
            </a:r>
            <a:r>
              <a:rPr sz="1200" spc="30" dirty="0">
                <a:cs typeface="+mn-ea"/>
                <a:sym typeface="+mn-lt"/>
              </a:rPr>
              <a:t>梯</a:t>
            </a:r>
            <a:r>
              <a:rPr sz="1200" spc="20">
                <a:cs typeface="+mn-ea"/>
                <a:sym typeface="+mn-lt"/>
              </a:rPr>
              <a:t>、</a:t>
            </a:r>
            <a:r>
              <a:rPr sz="1200" spc="10" smtClean="0">
                <a:cs typeface="+mn-ea"/>
                <a:sym typeface="+mn-lt"/>
              </a:rPr>
              <a:t>封</a:t>
            </a:r>
            <a:r>
              <a:rPr sz="1200" spc="20" smtClean="0">
                <a:cs typeface="+mn-ea"/>
                <a:sym typeface="+mn-lt"/>
              </a:rPr>
              <a:t>闭楼梯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防烟楼梯。有的建筑物为了保证人员疏散还设置了室外疏散楼</a:t>
            </a:r>
            <a:r>
              <a:rPr sz="1200" spc="5" dirty="0">
                <a:cs typeface="+mn-ea"/>
                <a:sym typeface="+mn-lt"/>
              </a:rPr>
              <a:t>梯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961" y="1206372"/>
            <a:ext cx="1837563" cy="13769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8489" y="1206372"/>
            <a:ext cx="2035429" cy="1376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3326" y="1206372"/>
            <a:ext cx="2054732" cy="1376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961" y="1100074"/>
            <a:ext cx="8235950" cy="0"/>
          </a:xfrm>
          <a:custGeom>
            <a:avLst/>
            <a:gdLst/>
            <a:ahLst/>
            <a:cxnLst/>
            <a:rect l="l" t="t" r="r" b="b"/>
            <a:pathLst>
              <a:path w="8235950">
                <a:moveTo>
                  <a:pt x="0" y="0"/>
                </a:moveTo>
                <a:lnTo>
                  <a:pt x="8235365" y="0"/>
                </a:lnTo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961" y="2726308"/>
            <a:ext cx="8220075" cy="0"/>
          </a:xfrm>
          <a:custGeom>
            <a:avLst/>
            <a:gdLst/>
            <a:ahLst/>
            <a:cxnLst/>
            <a:rect l="l" t="t" r="r" b="b"/>
            <a:pathLst>
              <a:path w="8220075">
                <a:moveTo>
                  <a:pt x="0" y="0"/>
                </a:moveTo>
                <a:lnTo>
                  <a:pt x="8219744" y="0"/>
                </a:lnTo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332" y="3007285"/>
            <a:ext cx="6965315" cy="1326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mtClean="0">
                <a:cs typeface="+mn-ea"/>
                <a:sym typeface="+mn-lt"/>
              </a:rPr>
              <a:t>交通</a:t>
            </a:r>
            <a:r>
              <a:rPr lang="zh-CN" altLang="en-US" sz="1400" smtClean="0">
                <a:cs typeface="+mn-ea"/>
                <a:sym typeface="+mn-lt"/>
              </a:rPr>
              <a:t>事</a:t>
            </a:r>
            <a:r>
              <a:rPr sz="1400" smtClean="0">
                <a:cs typeface="+mn-ea"/>
                <a:sym typeface="+mn-lt"/>
              </a:rPr>
              <a:t>故是</a:t>
            </a:r>
            <a:r>
              <a:rPr lang="zh-CN" altLang="en-US" sz="1400" smtClean="0">
                <a:cs typeface="+mn-ea"/>
                <a:sym typeface="+mn-lt"/>
              </a:rPr>
              <a:t>指</a:t>
            </a:r>
            <a:r>
              <a:rPr sz="1400" smtClean="0">
                <a:cs typeface="+mn-ea"/>
                <a:sym typeface="+mn-lt"/>
              </a:rPr>
              <a:t>车辆在道</a:t>
            </a:r>
            <a:r>
              <a:rPr sz="1400" spc="-15" smtClean="0">
                <a:cs typeface="+mn-ea"/>
                <a:sym typeface="+mn-lt"/>
              </a:rPr>
              <a:t>路</a:t>
            </a:r>
            <a:r>
              <a:rPr sz="1400" smtClean="0">
                <a:cs typeface="+mn-ea"/>
                <a:sym typeface="+mn-lt"/>
              </a:rPr>
              <a:t>因过</a:t>
            </a:r>
            <a:r>
              <a:rPr sz="1400" spc="-15" smtClean="0">
                <a:cs typeface="+mn-ea"/>
                <a:sym typeface="+mn-lt"/>
              </a:rPr>
              <a:t>错</a:t>
            </a:r>
            <a:r>
              <a:rPr lang="zh-CN" altLang="en-US" sz="1400" smtClean="0">
                <a:cs typeface="+mn-ea"/>
                <a:sym typeface="+mn-lt"/>
              </a:rPr>
              <a:t>或</a:t>
            </a:r>
            <a:r>
              <a:rPr sz="1400" smtClean="0">
                <a:cs typeface="+mn-ea"/>
                <a:sym typeface="+mn-lt"/>
              </a:rPr>
              <a:t>者</a:t>
            </a:r>
            <a:r>
              <a:rPr sz="1400" spc="-15" smtClean="0">
                <a:cs typeface="+mn-ea"/>
                <a:sym typeface="+mn-lt"/>
              </a:rPr>
              <a:t>意</a:t>
            </a:r>
            <a:r>
              <a:rPr sz="1400" smtClean="0">
                <a:cs typeface="+mn-ea"/>
                <a:sym typeface="+mn-lt"/>
              </a:rPr>
              <a:t>外造</a:t>
            </a:r>
            <a:r>
              <a:rPr sz="1400" spc="-15" smtClean="0">
                <a:cs typeface="+mn-ea"/>
                <a:sym typeface="+mn-lt"/>
              </a:rPr>
              <a:t>成</a:t>
            </a:r>
            <a:r>
              <a:rPr sz="1400" smtClean="0">
                <a:cs typeface="+mn-ea"/>
                <a:sym typeface="+mn-lt"/>
              </a:rPr>
              <a:t>的人</a:t>
            </a:r>
            <a:r>
              <a:rPr sz="1400" spc="-15" smtClean="0">
                <a:cs typeface="+mn-ea"/>
                <a:sym typeface="+mn-lt"/>
              </a:rPr>
              <a:t>身</a:t>
            </a:r>
            <a:r>
              <a:rPr sz="1400" smtClean="0">
                <a:cs typeface="+mn-ea"/>
                <a:sym typeface="+mn-lt"/>
              </a:rPr>
              <a:t>伤亡</a:t>
            </a:r>
            <a:r>
              <a:rPr lang="zh-CN" altLang="en-US" sz="1400" spc="-15" smtClean="0">
                <a:cs typeface="+mn-ea"/>
                <a:sym typeface="+mn-lt"/>
              </a:rPr>
              <a:t>或</a:t>
            </a:r>
            <a:r>
              <a:rPr sz="1400" smtClean="0">
                <a:cs typeface="+mn-ea"/>
                <a:sym typeface="+mn-lt"/>
              </a:rPr>
              <a:t>者财</a:t>
            </a:r>
            <a:r>
              <a:rPr sz="1400" spc="-15" smtClean="0">
                <a:cs typeface="+mn-ea"/>
                <a:sym typeface="+mn-lt"/>
              </a:rPr>
              <a:t>产</a:t>
            </a:r>
            <a:r>
              <a:rPr sz="1400" smtClean="0">
                <a:cs typeface="+mn-ea"/>
                <a:sym typeface="+mn-lt"/>
              </a:rPr>
              <a:t>损失</a:t>
            </a:r>
            <a:r>
              <a:rPr sz="1400" spc="-15" smtClean="0">
                <a:cs typeface="+mn-ea"/>
                <a:sym typeface="+mn-lt"/>
              </a:rPr>
              <a:t>的</a:t>
            </a:r>
            <a:r>
              <a:rPr lang="zh-CN" altLang="en-US" sz="1400" smtClean="0">
                <a:cs typeface="+mn-ea"/>
                <a:sym typeface="+mn-lt"/>
              </a:rPr>
              <a:t>事</a:t>
            </a:r>
            <a:r>
              <a:rPr sz="1400" spc="10" smtClean="0">
                <a:cs typeface="+mn-ea"/>
                <a:sym typeface="+mn-lt"/>
              </a:rPr>
              <a:t>件</a:t>
            </a:r>
            <a:r>
              <a:rPr sz="1400" spc="-15" dirty="0">
                <a:cs typeface="+mn-ea"/>
                <a:sym typeface="+mn-lt"/>
              </a:rPr>
              <a:t>。</a:t>
            </a:r>
            <a:r>
              <a:rPr sz="1400" dirty="0">
                <a:cs typeface="+mn-ea"/>
                <a:sym typeface="+mn-lt"/>
              </a:rPr>
              <a:t>主要</a:t>
            </a:r>
            <a:r>
              <a:rPr sz="1400" spc="-15" dirty="0">
                <a:cs typeface="+mn-ea"/>
                <a:sym typeface="+mn-lt"/>
              </a:rPr>
              <a:t>有</a:t>
            </a:r>
            <a:r>
              <a:rPr sz="1400" dirty="0">
                <a:cs typeface="+mn-ea"/>
                <a:sym typeface="+mn-lt"/>
              </a:rPr>
              <a:t>：</a:t>
            </a:r>
            <a:endParaRPr sz="14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299085" algn="l"/>
              </a:tabLst>
            </a:pPr>
            <a:r>
              <a:rPr sz="1200" dirty="0">
                <a:cs typeface="+mn-ea"/>
                <a:sym typeface="+mn-lt"/>
              </a:rPr>
              <a:t>•</a:t>
            </a:r>
            <a:r>
              <a:rPr sz="1200">
                <a:cs typeface="+mn-ea"/>
                <a:sym typeface="+mn-lt"/>
              </a:rPr>
              <a:t>	</a:t>
            </a:r>
            <a:r>
              <a:rPr sz="1200" spc="-5" smtClean="0">
                <a:cs typeface="+mn-ea"/>
                <a:sym typeface="+mn-lt"/>
              </a:rPr>
              <a:t>突</a:t>
            </a:r>
            <a:r>
              <a:rPr lang="zh-CN" altLang="en-US" sz="1200" spc="-5" smtClean="0">
                <a:cs typeface="+mn-ea"/>
                <a:sym typeface="+mn-lt"/>
              </a:rPr>
              <a:t>发</a:t>
            </a:r>
            <a:r>
              <a:rPr sz="1200" spc="-5" smtClean="0">
                <a:cs typeface="+mn-ea"/>
                <a:sym typeface="+mn-lt"/>
              </a:rPr>
              <a:t>性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99085" algn="l"/>
              </a:tabLst>
            </a:pPr>
            <a:r>
              <a:rPr sz="1200" dirty="0">
                <a:cs typeface="+mn-ea"/>
                <a:sym typeface="+mn-lt"/>
              </a:rPr>
              <a:t>•	随机性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99085" algn="l"/>
              </a:tabLst>
            </a:pPr>
            <a:r>
              <a:rPr sz="1200" dirty="0">
                <a:cs typeface="+mn-ea"/>
                <a:sym typeface="+mn-lt"/>
              </a:rPr>
              <a:t>•</a:t>
            </a:r>
            <a:r>
              <a:rPr sz="1200">
                <a:cs typeface="+mn-ea"/>
                <a:sym typeface="+mn-lt"/>
              </a:rPr>
              <a:t>	</a:t>
            </a:r>
            <a:r>
              <a:rPr sz="1200" spc="-5" smtClean="0">
                <a:cs typeface="+mn-ea"/>
                <a:sym typeface="+mn-lt"/>
              </a:rPr>
              <a:t>频</a:t>
            </a:r>
            <a:r>
              <a:rPr lang="zh-CN" altLang="en-US" sz="1200" smtClean="0">
                <a:cs typeface="+mn-ea"/>
                <a:sym typeface="+mn-lt"/>
              </a:rPr>
              <a:t>发</a:t>
            </a:r>
            <a:r>
              <a:rPr sz="1200" smtClean="0">
                <a:cs typeface="+mn-ea"/>
                <a:sym typeface="+mn-lt"/>
              </a:rPr>
              <a:t>性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99085" algn="l"/>
              </a:tabLst>
            </a:pPr>
            <a:r>
              <a:rPr sz="1200" dirty="0">
                <a:cs typeface="+mn-ea"/>
                <a:sym typeface="+mn-lt"/>
              </a:rPr>
              <a:t>•</a:t>
            </a:r>
            <a:r>
              <a:rPr sz="1200">
                <a:cs typeface="+mn-ea"/>
                <a:sym typeface="+mn-lt"/>
              </a:rPr>
              <a:t>	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pc="-5" smtClean="0">
                <a:cs typeface="+mn-ea"/>
                <a:sym typeface="+mn-lt"/>
              </a:rPr>
              <a:t>可</a:t>
            </a:r>
            <a:r>
              <a:rPr sz="1200" smtClean="0">
                <a:cs typeface="+mn-ea"/>
                <a:sym typeface="+mn-lt"/>
              </a:rPr>
              <a:t>复制性</a:t>
            </a:r>
            <a:endParaRPr sz="1200"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0133" y="1206372"/>
            <a:ext cx="2054732" cy="1376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交通事故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4988" y="1014983"/>
            <a:ext cx="2221992" cy="1760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6961" y="1206372"/>
            <a:ext cx="1837563" cy="1376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96083" y="1014983"/>
            <a:ext cx="2420112" cy="1760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88489" y="1206372"/>
            <a:ext cx="2035429" cy="13769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22064" y="1014983"/>
            <a:ext cx="2438399" cy="1760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13326" y="1206372"/>
            <a:ext cx="2054732" cy="13769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67855" y="1014983"/>
            <a:ext cx="2438400" cy="1760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60133" y="1206372"/>
            <a:ext cx="2054732" cy="13769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638" y="807587"/>
            <a:ext cx="27552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5275">
              <a:lnSpc>
                <a:spcPct val="150000"/>
              </a:lnSpc>
            </a:pPr>
            <a:r>
              <a:rPr sz="1200" spc="80" smtClean="0">
                <a:cs typeface="+mn-ea"/>
                <a:sym typeface="+mn-lt"/>
              </a:rPr>
              <a:t>车祸</a:t>
            </a:r>
            <a:r>
              <a:rPr lang="zh-CN" altLang="en-US" sz="1200" spc="80" smtClean="0">
                <a:cs typeface="+mn-ea"/>
                <a:sym typeface="+mn-lt"/>
              </a:rPr>
              <a:t>发</a:t>
            </a:r>
            <a:r>
              <a:rPr sz="1200" spc="80" smtClean="0">
                <a:cs typeface="+mn-ea"/>
                <a:sym typeface="+mn-lt"/>
              </a:rPr>
              <a:t>生时</a:t>
            </a:r>
            <a:r>
              <a:rPr sz="1200" spc="80" dirty="0">
                <a:cs typeface="+mn-ea"/>
                <a:sym typeface="+mn-lt"/>
              </a:rPr>
              <a:t>，驾乘</a:t>
            </a:r>
            <a:r>
              <a:rPr sz="1200" spc="70" dirty="0">
                <a:cs typeface="+mn-ea"/>
                <a:sym typeface="+mn-lt"/>
              </a:rPr>
              <a:t>者</a:t>
            </a:r>
            <a:r>
              <a:rPr sz="1200" spc="80" dirty="0">
                <a:cs typeface="+mn-ea"/>
                <a:sym typeface="+mn-lt"/>
              </a:rPr>
              <a:t>应沉着冷</a:t>
            </a:r>
            <a:r>
              <a:rPr sz="1200" spc="95" dirty="0">
                <a:cs typeface="+mn-ea"/>
                <a:sym typeface="+mn-lt"/>
              </a:rPr>
              <a:t>静</a:t>
            </a:r>
            <a:r>
              <a:rPr sz="1200" dirty="0">
                <a:cs typeface="+mn-ea"/>
                <a:sym typeface="+mn-lt"/>
              </a:rPr>
              <a:t>， </a:t>
            </a:r>
            <a:r>
              <a:rPr sz="1200">
                <a:cs typeface="+mn-ea"/>
                <a:sym typeface="+mn-lt"/>
              </a:rPr>
              <a:t>保持头脑清醒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千万不</a:t>
            </a:r>
            <a:r>
              <a:rPr sz="1200" smtClean="0">
                <a:cs typeface="+mn-ea"/>
                <a:sym typeface="+mn-lt"/>
              </a:rPr>
              <a:t>要惊慌失措</a:t>
            </a:r>
            <a:r>
              <a:rPr sz="1200" dirty="0">
                <a:cs typeface="+mn-ea"/>
                <a:sym typeface="+mn-lt"/>
              </a:rPr>
              <a:t>。 </a:t>
            </a:r>
            <a:endParaRPr sz="1200"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787" y="1433925"/>
            <a:ext cx="313372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5275" algn="just">
              <a:lnSpc>
                <a:spcPct val="150000"/>
              </a:lnSpc>
            </a:pPr>
            <a:r>
              <a:rPr sz="1200" spc="20">
                <a:cs typeface="+mn-ea"/>
                <a:sym typeface="+mn-lt"/>
              </a:rPr>
              <a:t>驾驶</a:t>
            </a:r>
            <a:r>
              <a:rPr sz="1200" spc="30">
                <a:cs typeface="+mn-ea"/>
                <a:sym typeface="+mn-lt"/>
              </a:rPr>
              <a:t>人</a:t>
            </a:r>
            <a:r>
              <a:rPr sz="1200" spc="20">
                <a:cs typeface="+mn-ea"/>
                <a:sym typeface="+mn-lt"/>
              </a:rPr>
              <a:t>要</a:t>
            </a:r>
            <a:r>
              <a:rPr sz="1200" spc="30">
                <a:cs typeface="+mn-ea"/>
                <a:sym typeface="+mn-lt"/>
              </a:rPr>
              <a:t>迅</a:t>
            </a:r>
            <a:r>
              <a:rPr sz="1200" spc="20">
                <a:cs typeface="+mn-ea"/>
                <a:sym typeface="+mn-lt"/>
              </a:rPr>
              <a:t>速</a:t>
            </a:r>
            <a:r>
              <a:rPr sz="1200" spc="30">
                <a:cs typeface="+mn-ea"/>
                <a:sym typeface="+mn-lt"/>
              </a:rPr>
              <a:t>辨</a:t>
            </a:r>
            <a:r>
              <a:rPr sz="1200" spc="20">
                <a:cs typeface="+mn-ea"/>
                <a:sym typeface="+mn-lt"/>
              </a:rPr>
              <a:t>明</a:t>
            </a:r>
            <a:r>
              <a:rPr sz="1200" spc="30">
                <a:cs typeface="+mn-ea"/>
                <a:sym typeface="+mn-lt"/>
              </a:rPr>
              <a:t>情</a:t>
            </a:r>
            <a:r>
              <a:rPr sz="1200" spc="35">
                <a:cs typeface="+mn-ea"/>
                <a:sym typeface="+mn-lt"/>
              </a:rPr>
              <a:t>况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lang="zh-CN" altLang="en-US" sz="1200" spc="35" smtClean="0">
                <a:cs typeface="+mn-ea"/>
                <a:sym typeface="+mn-lt"/>
              </a:rPr>
              <a:t>按</a:t>
            </a:r>
            <a:r>
              <a:rPr sz="1200" spc="25" smtClean="0">
                <a:cs typeface="+mn-ea"/>
                <a:sym typeface="+mn-lt"/>
              </a:rPr>
              <a:t>照</a:t>
            </a:r>
            <a:r>
              <a:rPr sz="1200" spc="35" dirty="0">
                <a:cs typeface="+mn-ea"/>
                <a:sym typeface="+mn-lt"/>
              </a:rPr>
              <a:t>“</a:t>
            </a:r>
            <a:r>
              <a:rPr sz="1200" spc="20" dirty="0">
                <a:cs typeface="+mn-ea"/>
                <a:sym typeface="+mn-lt"/>
              </a:rPr>
              <a:t>先</a:t>
            </a:r>
            <a:r>
              <a:rPr sz="1200" spc="30" dirty="0">
                <a:cs typeface="+mn-ea"/>
                <a:sym typeface="+mn-lt"/>
              </a:rPr>
              <a:t>救</a:t>
            </a:r>
            <a:r>
              <a:rPr sz="1200" spc="25" dirty="0">
                <a:cs typeface="+mn-ea"/>
                <a:sym typeface="+mn-lt"/>
              </a:rPr>
              <a:t>人</a:t>
            </a:r>
            <a:r>
              <a:rPr sz="1200">
                <a:cs typeface="+mn-ea"/>
                <a:sym typeface="+mn-lt"/>
              </a:rPr>
              <a:t>、 </a:t>
            </a:r>
            <a:r>
              <a:rPr sz="1200" spc="20" smtClean="0">
                <a:cs typeface="+mn-ea"/>
                <a:sym typeface="+mn-lt"/>
              </a:rPr>
              <a:t>后</a:t>
            </a:r>
            <a:r>
              <a:rPr lang="zh-CN" altLang="en-US" sz="1200" spc="20">
                <a:cs typeface="+mn-ea"/>
                <a:sym typeface="+mn-lt"/>
              </a:rPr>
              <a:t>顾</a:t>
            </a:r>
            <a:r>
              <a:rPr sz="1200" spc="20" smtClean="0">
                <a:cs typeface="+mn-ea"/>
                <a:sym typeface="+mn-lt"/>
              </a:rPr>
              <a:t>车</a:t>
            </a:r>
            <a:r>
              <a:rPr sz="1200" spc="20" dirty="0">
                <a:cs typeface="+mn-ea"/>
                <a:sym typeface="+mn-lt"/>
              </a:rPr>
              <a:t>；先断电</a:t>
            </a:r>
            <a:r>
              <a:rPr sz="1200" spc="25" dirty="0">
                <a:cs typeface="+mn-ea"/>
                <a:sym typeface="+mn-lt"/>
              </a:rPr>
              <a:t>路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后</a:t>
            </a:r>
            <a:r>
              <a:rPr sz="1200" spc="20" dirty="0">
                <a:cs typeface="+mn-ea"/>
                <a:sym typeface="+mn-lt"/>
              </a:rPr>
              <a:t>断油</a:t>
            </a:r>
            <a:r>
              <a:rPr sz="1200" spc="25" dirty="0">
                <a:cs typeface="+mn-ea"/>
                <a:sym typeface="+mn-lt"/>
              </a:rPr>
              <a:t>路</a:t>
            </a:r>
            <a:r>
              <a:rPr sz="1200" spc="20" dirty="0">
                <a:cs typeface="+mn-ea"/>
                <a:sym typeface="+mn-lt"/>
              </a:rPr>
              <a:t>”的原</a:t>
            </a:r>
            <a:r>
              <a:rPr sz="1200" spc="25" dirty="0">
                <a:cs typeface="+mn-ea"/>
                <a:sym typeface="+mn-lt"/>
              </a:rPr>
              <a:t>则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把</a:t>
            </a:r>
            <a:r>
              <a:rPr lang="zh-CN" altLang="en-US" sz="1200" spc="20" smtClean="0">
                <a:cs typeface="+mn-ea"/>
                <a:sym typeface="+mn-lt"/>
              </a:rPr>
              <a:t>事</a:t>
            </a:r>
            <a:r>
              <a:rPr sz="1200" spc="20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故损失降到最低。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7109" y="1975602"/>
            <a:ext cx="3961765" cy="182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5275" algn="just">
              <a:lnSpc>
                <a:spcPct val="120000"/>
              </a:lnSpc>
            </a:pPr>
            <a:r>
              <a:rPr lang="zh-CN" altLang="en-US" sz="1100" smtClean="0">
                <a:cs typeface="+mn-ea"/>
                <a:sym typeface="+mn-lt"/>
              </a:rPr>
              <a:t>发</a:t>
            </a:r>
            <a:r>
              <a:rPr sz="1100" smtClean="0">
                <a:cs typeface="+mn-ea"/>
                <a:sym typeface="+mn-lt"/>
              </a:rPr>
              <a:t>生翻车</a:t>
            </a:r>
            <a:r>
              <a:rPr lang="zh-CN" altLang="en-US" sz="1100" smtClean="0">
                <a:cs typeface="+mn-ea"/>
                <a:sym typeface="+mn-lt"/>
              </a:rPr>
              <a:t>事</a:t>
            </a:r>
            <a:r>
              <a:rPr sz="1100" smtClean="0">
                <a:cs typeface="+mn-ea"/>
                <a:sym typeface="+mn-lt"/>
              </a:rPr>
              <a:t>故时</a:t>
            </a:r>
            <a:r>
              <a:rPr sz="1100" spc="-15" dirty="0">
                <a:cs typeface="+mn-ea"/>
                <a:sym typeface="+mn-lt"/>
              </a:rPr>
              <a:t>，</a:t>
            </a:r>
            <a:r>
              <a:rPr sz="1100" dirty="0">
                <a:cs typeface="+mn-ea"/>
                <a:sym typeface="+mn-lt"/>
              </a:rPr>
              <a:t>驾驶</a:t>
            </a:r>
            <a:r>
              <a:rPr sz="1100" spc="-15" dirty="0">
                <a:cs typeface="+mn-ea"/>
                <a:sym typeface="+mn-lt"/>
              </a:rPr>
              <a:t>人</a:t>
            </a:r>
            <a:r>
              <a:rPr sz="1100" dirty="0">
                <a:cs typeface="+mn-ea"/>
                <a:sym typeface="+mn-lt"/>
              </a:rPr>
              <a:t>应紧紧抓住方向</a:t>
            </a:r>
            <a:r>
              <a:rPr sz="1100" spc="-10" dirty="0">
                <a:cs typeface="+mn-ea"/>
                <a:sym typeface="+mn-lt"/>
              </a:rPr>
              <a:t>盘</a:t>
            </a:r>
            <a:r>
              <a:rPr sz="1100">
                <a:cs typeface="+mn-ea"/>
                <a:sym typeface="+mn-lt"/>
              </a:rPr>
              <a:t>，</a:t>
            </a:r>
            <a:r>
              <a:rPr sz="1100" smtClean="0">
                <a:cs typeface="+mn-ea"/>
                <a:sym typeface="+mn-lt"/>
              </a:rPr>
              <a:t>两</a:t>
            </a:r>
            <a:r>
              <a:rPr sz="1100" spc="-15" smtClean="0">
                <a:cs typeface="+mn-ea"/>
                <a:sym typeface="+mn-lt"/>
              </a:rPr>
              <a:t>脚</a:t>
            </a:r>
            <a:r>
              <a:rPr sz="1100" smtClean="0">
                <a:cs typeface="+mn-ea"/>
                <a:sym typeface="+mn-lt"/>
              </a:rPr>
              <a:t>勾住离</a:t>
            </a:r>
            <a:r>
              <a:rPr lang="zh-CN" altLang="en-US" sz="1100" smtClean="0">
                <a:cs typeface="+mn-ea"/>
                <a:sym typeface="+mn-lt"/>
              </a:rPr>
              <a:t>合</a:t>
            </a:r>
            <a:r>
              <a:rPr sz="1100" smtClean="0">
                <a:cs typeface="+mn-ea"/>
                <a:sym typeface="+mn-lt"/>
              </a:rPr>
              <a:t> </a:t>
            </a:r>
            <a:r>
              <a:rPr sz="1100" spc="5" smtClean="0">
                <a:cs typeface="+mn-ea"/>
                <a:sym typeface="+mn-lt"/>
              </a:rPr>
              <a:t>器</a:t>
            </a:r>
            <a:r>
              <a:rPr sz="1100" spc="10" smtClean="0">
                <a:cs typeface="+mn-ea"/>
                <a:sym typeface="+mn-lt"/>
              </a:rPr>
              <a:t>踏</a:t>
            </a:r>
            <a:r>
              <a:rPr sz="1100" spc="5" smtClean="0">
                <a:cs typeface="+mn-ea"/>
                <a:sym typeface="+mn-lt"/>
              </a:rPr>
              <a:t>板</a:t>
            </a:r>
            <a:r>
              <a:rPr lang="zh-CN" altLang="en-US" sz="1100" smtClean="0">
                <a:cs typeface="+mn-ea"/>
                <a:sym typeface="+mn-lt"/>
              </a:rPr>
              <a:t>或</a:t>
            </a:r>
            <a:r>
              <a:rPr sz="1100" spc="5" smtClean="0">
                <a:cs typeface="+mn-ea"/>
                <a:sym typeface="+mn-lt"/>
              </a:rPr>
              <a:t>油</a:t>
            </a:r>
            <a:r>
              <a:rPr sz="1100" smtClean="0">
                <a:cs typeface="+mn-ea"/>
                <a:sym typeface="+mn-lt"/>
              </a:rPr>
              <a:t>门</a:t>
            </a:r>
            <a:r>
              <a:rPr sz="1100" spc="10" smtClean="0">
                <a:cs typeface="+mn-ea"/>
                <a:sym typeface="+mn-lt"/>
              </a:rPr>
              <a:t>踏</a:t>
            </a:r>
            <a:r>
              <a:rPr sz="1100" spc="5" smtClean="0">
                <a:cs typeface="+mn-ea"/>
                <a:sym typeface="+mn-lt"/>
              </a:rPr>
              <a:t>板</a:t>
            </a:r>
            <a:r>
              <a:rPr sz="1100" dirty="0">
                <a:cs typeface="+mn-ea"/>
                <a:sym typeface="+mn-lt"/>
              </a:rPr>
              <a:t>，</a:t>
            </a:r>
            <a:r>
              <a:rPr sz="1100" spc="5" dirty="0">
                <a:cs typeface="+mn-ea"/>
                <a:sym typeface="+mn-lt"/>
              </a:rPr>
              <a:t>尽</a:t>
            </a:r>
            <a:r>
              <a:rPr sz="1100" dirty="0">
                <a:cs typeface="+mn-ea"/>
                <a:sym typeface="+mn-lt"/>
              </a:rPr>
              <a:t>量</a:t>
            </a:r>
            <a:r>
              <a:rPr sz="1100" spc="5" dirty="0">
                <a:cs typeface="+mn-ea"/>
                <a:sym typeface="+mn-lt"/>
              </a:rPr>
              <a:t>使</a:t>
            </a:r>
            <a:r>
              <a:rPr sz="1100" spc="10" dirty="0">
                <a:cs typeface="+mn-ea"/>
                <a:sym typeface="+mn-lt"/>
              </a:rPr>
              <a:t>身</a:t>
            </a:r>
            <a:r>
              <a:rPr sz="1100" spc="5" dirty="0">
                <a:cs typeface="+mn-ea"/>
                <a:sym typeface="+mn-lt"/>
              </a:rPr>
              <a:t>体</a:t>
            </a:r>
            <a:r>
              <a:rPr sz="1100" dirty="0">
                <a:cs typeface="+mn-ea"/>
                <a:sym typeface="+mn-lt"/>
              </a:rPr>
              <a:t>固定，</a:t>
            </a:r>
            <a:r>
              <a:rPr sz="1100" spc="10" dirty="0">
                <a:cs typeface="+mn-ea"/>
                <a:sym typeface="+mn-lt"/>
              </a:rPr>
              <a:t>防</a:t>
            </a:r>
            <a:r>
              <a:rPr sz="1100" spc="5" dirty="0">
                <a:cs typeface="+mn-ea"/>
                <a:sym typeface="+mn-lt"/>
              </a:rPr>
              <a:t>止</a:t>
            </a:r>
            <a:r>
              <a:rPr sz="1100" dirty="0">
                <a:cs typeface="+mn-ea"/>
                <a:sym typeface="+mn-lt"/>
              </a:rPr>
              <a:t>在</a:t>
            </a:r>
            <a:r>
              <a:rPr sz="1100" spc="5" dirty="0">
                <a:cs typeface="+mn-ea"/>
                <a:sym typeface="+mn-lt"/>
              </a:rPr>
              <a:t>驾</a:t>
            </a:r>
            <a:r>
              <a:rPr sz="1100" dirty="0">
                <a:cs typeface="+mn-ea"/>
                <a:sym typeface="+mn-lt"/>
              </a:rPr>
              <a:t>驶</a:t>
            </a:r>
            <a:r>
              <a:rPr sz="1100" spc="5" dirty="0">
                <a:cs typeface="+mn-ea"/>
                <a:sym typeface="+mn-lt"/>
              </a:rPr>
              <a:t>室</a:t>
            </a:r>
            <a:r>
              <a:rPr sz="1100" spc="10" dirty="0">
                <a:cs typeface="+mn-ea"/>
                <a:sym typeface="+mn-lt"/>
              </a:rPr>
              <a:t>内</a:t>
            </a:r>
            <a:r>
              <a:rPr sz="1100" spc="5" dirty="0">
                <a:cs typeface="+mn-ea"/>
                <a:sym typeface="+mn-lt"/>
              </a:rPr>
              <a:t>翻</a:t>
            </a:r>
            <a:r>
              <a:rPr sz="1100" spc="10" dirty="0">
                <a:cs typeface="+mn-ea"/>
                <a:sym typeface="+mn-lt"/>
              </a:rPr>
              <a:t>滚</a:t>
            </a:r>
            <a:r>
              <a:rPr sz="1100" dirty="0">
                <a:cs typeface="+mn-ea"/>
                <a:sym typeface="+mn-lt"/>
              </a:rPr>
              <a:t>、</a:t>
            </a:r>
            <a:r>
              <a:rPr sz="1100" spc="5" dirty="0">
                <a:cs typeface="+mn-ea"/>
                <a:sym typeface="+mn-lt"/>
              </a:rPr>
              <a:t>碰</a:t>
            </a:r>
            <a:r>
              <a:rPr sz="1100" dirty="0">
                <a:cs typeface="+mn-ea"/>
                <a:sym typeface="+mn-lt"/>
              </a:rPr>
              <a:t> 撞</a:t>
            </a:r>
            <a:r>
              <a:rPr sz="1100" spc="10" dirty="0">
                <a:cs typeface="+mn-ea"/>
                <a:sym typeface="+mn-lt"/>
              </a:rPr>
              <a:t>而</a:t>
            </a:r>
            <a:r>
              <a:rPr sz="1100" dirty="0">
                <a:cs typeface="+mn-ea"/>
                <a:sym typeface="+mn-lt"/>
              </a:rPr>
              <a:t>导致伤害</a:t>
            </a:r>
            <a:r>
              <a:rPr sz="1100" spc="10">
                <a:cs typeface="+mn-ea"/>
                <a:sym typeface="+mn-lt"/>
              </a:rPr>
              <a:t>。</a:t>
            </a:r>
            <a:r>
              <a:rPr sz="1100" smtClean="0">
                <a:cs typeface="+mn-ea"/>
                <a:sym typeface="+mn-lt"/>
              </a:rPr>
              <a:t>如果驾驶室</a:t>
            </a:r>
            <a:r>
              <a:rPr sz="1100" spc="10" smtClean="0">
                <a:cs typeface="+mn-ea"/>
                <a:sym typeface="+mn-lt"/>
              </a:rPr>
              <a:t>是</a:t>
            </a:r>
            <a:r>
              <a:rPr sz="1100" smtClean="0">
                <a:cs typeface="+mn-ea"/>
                <a:sym typeface="+mn-lt"/>
              </a:rPr>
              <a:t>敞开</a:t>
            </a:r>
            <a:r>
              <a:rPr lang="zh-CN" altLang="en-US" sz="1100" smtClean="0">
                <a:cs typeface="+mn-ea"/>
                <a:sym typeface="+mn-lt"/>
              </a:rPr>
              <a:t>式</a:t>
            </a:r>
            <a:r>
              <a:rPr sz="1100" smtClean="0">
                <a:cs typeface="+mn-ea"/>
                <a:sym typeface="+mn-lt"/>
              </a:rPr>
              <a:t>的</a:t>
            </a:r>
            <a:r>
              <a:rPr sz="1100" spc="10" dirty="0">
                <a:cs typeface="+mn-ea"/>
                <a:sym typeface="+mn-lt"/>
              </a:rPr>
              <a:t>，</a:t>
            </a:r>
            <a:r>
              <a:rPr sz="1100" dirty="0">
                <a:cs typeface="+mn-ea"/>
                <a:sym typeface="+mn-lt"/>
              </a:rPr>
              <a:t>翻车时驾驶</a:t>
            </a:r>
            <a:r>
              <a:rPr sz="1100" spc="10" dirty="0">
                <a:cs typeface="+mn-ea"/>
                <a:sym typeface="+mn-lt"/>
              </a:rPr>
              <a:t>人</a:t>
            </a:r>
            <a:r>
              <a:rPr sz="1100" dirty="0">
                <a:cs typeface="+mn-ea"/>
                <a:sym typeface="+mn-lt"/>
              </a:rPr>
              <a:t>应</a:t>
            </a:r>
            <a:r>
              <a:rPr sz="1100" spc="10" dirty="0">
                <a:cs typeface="+mn-ea"/>
                <a:sym typeface="+mn-lt"/>
              </a:rPr>
              <a:t>尽</a:t>
            </a:r>
            <a:r>
              <a:rPr sz="1100" dirty="0">
                <a:cs typeface="+mn-ea"/>
                <a:sym typeface="+mn-lt"/>
              </a:rPr>
              <a:t>量缩 </a:t>
            </a:r>
            <a:r>
              <a:rPr sz="1100">
                <a:cs typeface="+mn-ea"/>
                <a:sym typeface="+mn-lt"/>
              </a:rPr>
              <a:t>小</a:t>
            </a:r>
            <a:r>
              <a:rPr sz="1100" spc="10">
                <a:cs typeface="+mn-ea"/>
                <a:sym typeface="+mn-lt"/>
              </a:rPr>
              <a:t>身</a:t>
            </a:r>
            <a:r>
              <a:rPr sz="1100">
                <a:cs typeface="+mn-ea"/>
                <a:sym typeface="+mn-lt"/>
              </a:rPr>
              <a:t>体往下躲</a:t>
            </a:r>
            <a:r>
              <a:rPr sz="1100" spc="10" smtClean="0">
                <a:cs typeface="+mn-ea"/>
                <a:sym typeface="+mn-lt"/>
              </a:rPr>
              <a:t>，</a:t>
            </a:r>
            <a:r>
              <a:rPr lang="zh-CN" altLang="en-US" sz="1100" smtClean="0">
                <a:cs typeface="+mn-ea"/>
                <a:sym typeface="+mn-lt"/>
              </a:rPr>
              <a:t>或</a:t>
            </a:r>
            <a:r>
              <a:rPr sz="1100" smtClean="0">
                <a:cs typeface="+mn-ea"/>
                <a:sym typeface="+mn-lt"/>
              </a:rPr>
              <a:t>者设法跳</a:t>
            </a:r>
            <a:r>
              <a:rPr sz="1100" spc="10" smtClean="0">
                <a:cs typeface="+mn-ea"/>
                <a:sym typeface="+mn-lt"/>
              </a:rPr>
              <a:t>车</a:t>
            </a:r>
            <a:r>
              <a:rPr sz="1100" dirty="0">
                <a:cs typeface="+mn-ea"/>
                <a:sym typeface="+mn-lt"/>
              </a:rPr>
              <a:t>。乘客应</a:t>
            </a:r>
            <a:r>
              <a:rPr sz="1100" spc="10" dirty="0">
                <a:cs typeface="+mn-ea"/>
                <a:sym typeface="+mn-lt"/>
              </a:rPr>
              <a:t>迅</a:t>
            </a:r>
            <a:r>
              <a:rPr sz="1100" dirty="0">
                <a:cs typeface="+mn-ea"/>
                <a:sym typeface="+mn-lt"/>
              </a:rPr>
              <a:t>速趴到座椅</a:t>
            </a:r>
            <a:r>
              <a:rPr sz="1100" spc="15" dirty="0">
                <a:cs typeface="+mn-ea"/>
                <a:sym typeface="+mn-lt"/>
              </a:rPr>
              <a:t>上</a:t>
            </a:r>
            <a:r>
              <a:rPr sz="1100" dirty="0">
                <a:cs typeface="+mn-ea"/>
                <a:sym typeface="+mn-lt"/>
              </a:rPr>
              <a:t>，</a:t>
            </a:r>
            <a:r>
              <a:rPr sz="1100" spc="10">
                <a:cs typeface="+mn-ea"/>
                <a:sym typeface="+mn-lt"/>
              </a:rPr>
              <a:t>紧</a:t>
            </a:r>
            <a:r>
              <a:rPr sz="1100">
                <a:cs typeface="+mn-ea"/>
                <a:sym typeface="+mn-lt"/>
              </a:rPr>
              <a:t>紧抓 </a:t>
            </a:r>
            <a:r>
              <a:rPr sz="1100" smtClean="0">
                <a:cs typeface="+mn-ea"/>
                <a:sym typeface="+mn-lt"/>
              </a:rPr>
              <a:t>住</a:t>
            </a:r>
            <a:r>
              <a:rPr sz="1100" spc="10" smtClean="0">
                <a:cs typeface="+mn-ea"/>
                <a:sym typeface="+mn-lt"/>
              </a:rPr>
              <a:t>前</a:t>
            </a:r>
            <a:r>
              <a:rPr sz="1100" smtClean="0">
                <a:cs typeface="+mn-ea"/>
                <a:sym typeface="+mn-lt"/>
              </a:rPr>
              <a:t>排座椅</a:t>
            </a:r>
            <a:r>
              <a:rPr lang="zh-CN" altLang="en-US" sz="1100" smtClean="0">
                <a:cs typeface="+mn-ea"/>
                <a:sym typeface="+mn-lt"/>
              </a:rPr>
              <a:t>或</a:t>
            </a:r>
            <a:r>
              <a:rPr sz="1100" spc="10" smtClean="0">
                <a:cs typeface="+mn-ea"/>
                <a:sym typeface="+mn-lt"/>
              </a:rPr>
              <a:t>扶</a:t>
            </a:r>
            <a:r>
              <a:rPr sz="1100" spc="5" smtClean="0">
                <a:cs typeface="+mn-ea"/>
                <a:sym typeface="+mn-lt"/>
              </a:rPr>
              <a:t>杆</a:t>
            </a:r>
            <a:r>
              <a:rPr sz="1100" dirty="0">
                <a:cs typeface="+mn-ea"/>
                <a:sym typeface="+mn-lt"/>
              </a:rPr>
              <a:t>、把手等</a:t>
            </a:r>
            <a:r>
              <a:rPr sz="1100" spc="10" dirty="0">
                <a:cs typeface="+mn-ea"/>
                <a:sym typeface="+mn-lt"/>
              </a:rPr>
              <a:t>固</a:t>
            </a:r>
            <a:r>
              <a:rPr sz="1100" dirty="0">
                <a:cs typeface="+mn-ea"/>
                <a:sym typeface="+mn-lt"/>
              </a:rPr>
              <a:t>定物，低</a:t>
            </a:r>
            <a:r>
              <a:rPr sz="1100" spc="10" dirty="0">
                <a:cs typeface="+mn-ea"/>
                <a:sym typeface="+mn-lt"/>
              </a:rPr>
              <a:t>下</a:t>
            </a:r>
            <a:r>
              <a:rPr sz="1100" dirty="0">
                <a:cs typeface="+mn-ea"/>
                <a:sym typeface="+mn-lt"/>
              </a:rPr>
              <a:t>头，</a:t>
            </a:r>
            <a:r>
              <a:rPr sz="1100">
                <a:cs typeface="+mn-ea"/>
                <a:sym typeface="+mn-lt"/>
              </a:rPr>
              <a:t>利用前</a:t>
            </a:r>
            <a:r>
              <a:rPr sz="1100" spc="10">
                <a:cs typeface="+mn-ea"/>
                <a:sym typeface="+mn-lt"/>
              </a:rPr>
              <a:t>排</a:t>
            </a:r>
            <a:r>
              <a:rPr sz="1100">
                <a:cs typeface="+mn-ea"/>
                <a:sym typeface="+mn-lt"/>
              </a:rPr>
              <a:t>座</a:t>
            </a:r>
            <a:r>
              <a:rPr sz="1100" spc="10">
                <a:cs typeface="+mn-ea"/>
                <a:sym typeface="+mn-lt"/>
              </a:rPr>
              <a:t>椅</a:t>
            </a:r>
            <a:r>
              <a:rPr sz="1100">
                <a:cs typeface="+mn-ea"/>
                <a:sym typeface="+mn-lt"/>
              </a:rPr>
              <a:t>靠背 </a:t>
            </a:r>
            <a:r>
              <a:rPr lang="zh-CN" altLang="en-US" sz="1100" smtClean="0">
                <a:cs typeface="+mn-ea"/>
                <a:sym typeface="+mn-lt"/>
              </a:rPr>
              <a:t>或</a:t>
            </a:r>
            <a:r>
              <a:rPr sz="1100" spc="10" smtClean="0">
                <a:cs typeface="+mn-ea"/>
                <a:sym typeface="+mn-lt"/>
              </a:rPr>
              <a:t>手</a:t>
            </a:r>
            <a:r>
              <a:rPr sz="1100" smtClean="0">
                <a:cs typeface="+mn-ea"/>
                <a:sym typeface="+mn-lt"/>
              </a:rPr>
              <a:t>臂保护头</a:t>
            </a:r>
            <a:r>
              <a:rPr sz="1100" spc="10" smtClean="0">
                <a:cs typeface="+mn-ea"/>
                <a:sym typeface="+mn-lt"/>
              </a:rPr>
              <a:t>部</a:t>
            </a:r>
            <a:r>
              <a:rPr sz="1100">
                <a:cs typeface="+mn-ea"/>
                <a:sym typeface="+mn-lt"/>
              </a:rPr>
              <a:t>；</a:t>
            </a:r>
            <a:r>
              <a:rPr sz="1100" smtClean="0">
                <a:cs typeface="+mn-ea"/>
                <a:sym typeface="+mn-lt"/>
              </a:rPr>
              <a:t>若遇翻车</a:t>
            </a:r>
            <a:r>
              <a:rPr lang="zh-CN" altLang="en-US" sz="1100" spc="10" smtClean="0">
                <a:cs typeface="+mn-ea"/>
                <a:sym typeface="+mn-lt"/>
              </a:rPr>
              <a:t>或</a:t>
            </a:r>
            <a:r>
              <a:rPr sz="1100" smtClean="0">
                <a:cs typeface="+mn-ea"/>
                <a:sym typeface="+mn-lt"/>
              </a:rPr>
              <a:t>坠车</a:t>
            </a:r>
            <a:r>
              <a:rPr sz="1100" spc="5" smtClean="0">
                <a:cs typeface="+mn-ea"/>
                <a:sym typeface="+mn-lt"/>
              </a:rPr>
              <a:t>时</a:t>
            </a:r>
            <a:r>
              <a:rPr sz="1100" dirty="0">
                <a:cs typeface="+mn-ea"/>
                <a:sym typeface="+mn-lt"/>
              </a:rPr>
              <a:t>，</a:t>
            </a:r>
            <a:r>
              <a:rPr sz="1100" spc="10" dirty="0">
                <a:cs typeface="+mn-ea"/>
                <a:sym typeface="+mn-lt"/>
              </a:rPr>
              <a:t>应</a:t>
            </a:r>
            <a:r>
              <a:rPr sz="1100" dirty="0">
                <a:cs typeface="+mn-ea"/>
                <a:sym typeface="+mn-lt"/>
              </a:rPr>
              <a:t>迅速蹲下身</a:t>
            </a:r>
            <a:r>
              <a:rPr sz="1100" spc="10" dirty="0">
                <a:cs typeface="+mn-ea"/>
                <a:sym typeface="+mn-lt"/>
              </a:rPr>
              <a:t>子</a:t>
            </a:r>
            <a:r>
              <a:rPr sz="1100" dirty="0">
                <a:cs typeface="+mn-ea"/>
                <a:sym typeface="+mn-lt"/>
              </a:rPr>
              <a:t>，</a:t>
            </a:r>
            <a:r>
              <a:rPr sz="1100" spc="10" dirty="0">
                <a:cs typeface="+mn-ea"/>
                <a:sym typeface="+mn-lt"/>
              </a:rPr>
              <a:t>紧</a:t>
            </a:r>
            <a:r>
              <a:rPr sz="1100" dirty="0">
                <a:cs typeface="+mn-ea"/>
                <a:sym typeface="+mn-lt"/>
              </a:rPr>
              <a:t>紧抓 </a:t>
            </a:r>
            <a:r>
              <a:rPr sz="1100" spc="5" dirty="0">
                <a:cs typeface="+mn-ea"/>
                <a:sym typeface="+mn-lt"/>
              </a:rPr>
              <a:t>住</a:t>
            </a:r>
            <a:r>
              <a:rPr sz="1100" spc="10" dirty="0">
                <a:cs typeface="+mn-ea"/>
                <a:sym typeface="+mn-lt"/>
              </a:rPr>
              <a:t>前</a:t>
            </a:r>
            <a:r>
              <a:rPr sz="1100" spc="5" dirty="0">
                <a:cs typeface="+mn-ea"/>
                <a:sym typeface="+mn-lt"/>
              </a:rPr>
              <a:t>排</a:t>
            </a:r>
            <a:r>
              <a:rPr sz="1100" dirty="0">
                <a:cs typeface="+mn-ea"/>
                <a:sym typeface="+mn-lt"/>
              </a:rPr>
              <a:t>座</a:t>
            </a:r>
            <a:r>
              <a:rPr sz="1100" spc="5" dirty="0">
                <a:cs typeface="+mn-ea"/>
                <a:sym typeface="+mn-lt"/>
              </a:rPr>
              <a:t>位</a:t>
            </a:r>
            <a:r>
              <a:rPr sz="1100" dirty="0">
                <a:cs typeface="+mn-ea"/>
                <a:sym typeface="+mn-lt"/>
              </a:rPr>
              <a:t>的</a:t>
            </a:r>
            <a:r>
              <a:rPr sz="1100" spc="10" dirty="0">
                <a:cs typeface="+mn-ea"/>
                <a:sym typeface="+mn-lt"/>
              </a:rPr>
              <a:t>椅</a:t>
            </a:r>
            <a:r>
              <a:rPr sz="1100" spc="5" dirty="0">
                <a:cs typeface="+mn-ea"/>
                <a:sym typeface="+mn-lt"/>
              </a:rPr>
              <a:t>脚</a:t>
            </a:r>
            <a:r>
              <a:rPr sz="1100" dirty="0">
                <a:cs typeface="+mn-ea"/>
                <a:sym typeface="+mn-lt"/>
              </a:rPr>
              <a:t>，</a:t>
            </a:r>
            <a:r>
              <a:rPr sz="1100" spc="5" dirty="0">
                <a:cs typeface="+mn-ea"/>
                <a:sym typeface="+mn-lt"/>
              </a:rPr>
              <a:t>身</a:t>
            </a:r>
            <a:r>
              <a:rPr sz="1100" dirty="0">
                <a:cs typeface="+mn-ea"/>
                <a:sym typeface="+mn-lt"/>
              </a:rPr>
              <a:t>体</a:t>
            </a:r>
            <a:r>
              <a:rPr sz="1100" spc="5" dirty="0">
                <a:cs typeface="+mn-ea"/>
                <a:sym typeface="+mn-lt"/>
              </a:rPr>
              <a:t>尽</a:t>
            </a:r>
            <a:r>
              <a:rPr sz="1100" spc="10" dirty="0">
                <a:cs typeface="+mn-ea"/>
                <a:sym typeface="+mn-lt"/>
              </a:rPr>
              <a:t>量</a:t>
            </a:r>
            <a:r>
              <a:rPr sz="1100" spc="5" dirty="0">
                <a:cs typeface="+mn-ea"/>
                <a:sym typeface="+mn-lt"/>
              </a:rPr>
              <a:t>固</a:t>
            </a:r>
            <a:r>
              <a:rPr sz="1100" dirty="0">
                <a:cs typeface="+mn-ea"/>
                <a:sym typeface="+mn-lt"/>
              </a:rPr>
              <a:t>定</a:t>
            </a:r>
            <a:r>
              <a:rPr sz="1100" spc="5" dirty="0">
                <a:cs typeface="+mn-ea"/>
                <a:sym typeface="+mn-lt"/>
              </a:rPr>
              <a:t>在</a:t>
            </a:r>
            <a:r>
              <a:rPr sz="1100" dirty="0">
                <a:cs typeface="+mn-ea"/>
                <a:sym typeface="+mn-lt"/>
              </a:rPr>
              <a:t>两</a:t>
            </a:r>
            <a:r>
              <a:rPr sz="1100" spc="10" dirty="0">
                <a:cs typeface="+mn-ea"/>
                <a:sym typeface="+mn-lt"/>
              </a:rPr>
              <a:t>排</a:t>
            </a:r>
            <a:r>
              <a:rPr sz="1100" spc="5" dirty="0">
                <a:cs typeface="+mn-ea"/>
                <a:sym typeface="+mn-lt"/>
              </a:rPr>
              <a:t>座</a:t>
            </a:r>
            <a:r>
              <a:rPr sz="1100" dirty="0">
                <a:cs typeface="+mn-ea"/>
                <a:sym typeface="+mn-lt"/>
              </a:rPr>
              <a:t>椅</a:t>
            </a:r>
            <a:r>
              <a:rPr sz="1100" spc="5" dirty="0">
                <a:cs typeface="+mn-ea"/>
                <a:sym typeface="+mn-lt"/>
              </a:rPr>
              <a:t>之</a:t>
            </a:r>
            <a:r>
              <a:rPr sz="1100" dirty="0">
                <a:cs typeface="+mn-ea"/>
                <a:sym typeface="+mn-lt"/>
              </a:rPr>
              <a:t>间，</a:t>
            </a:r>
            <a:r>
              <a:rPr sz="1100" spc="10" dirty="0">
                <a:cs typeface="+mn-ea"/>
                <a:sym typeface="+mn-lt"/>
              </a:rPr>
              <a:t>随</a:t>
            </a:r>
            <a:r>
              <a:rPr sz="1100" spc="5" dirty="0">
                <a:cs typeface="+mn-ea"/>
                <a:sym typeface="+mn-lt"/>
              </a:rPr>
              <a:t>车</a:t>
            </a:r>
            <a:r>
              <a:rPr sz="1100" spc="10" dirty="0">
                <a:cs typeface="+mn-ea"/>
                <a:sym typeface="+mn-lt"/>
              </a:rPr>
              <a:t>翻</a:t>
            </a:r>
            <a:r>
              <a:rPr sz="1100" spc="5" dirty="0">
                <a:cs typeface="+mn-ea"/>
                <a:sym typeface="+mn-lt"/>
              </a:rPr>
              <a:t>转</a:t>
            </a:r>
            <a:r>
              <a:rPr sz="1100" spc="5">
                <a:cs typeface="+mn-ea"/>
                <a:sym typeface="+mn-lt"/>
              </a:rPr>
              <a:t>；</a:t>
            </a:r>
            <a:r>
              <a:rPr sz="1100">
                <a:cs typeface="+mn-ea"/>
                <a:sym typeface="+mn-lt"/>
              </a:rPr>
              <a:t> </a:t>
            </a:r>
            <a:r>
              <a:rPr sz="1100" smtClean="0">
                <a:cs typeface="+mn-ea"/>
                <a:sym typeface="+mn-lt"/>
              </a:rPr>
              <a:t>车</a:t>
            </a:r>
            <a:r>
              <a:rPr sz="1100" spc="10" smtClean="0">
                <a:cs typeface="+mn-ea"/>
                <a:sym typeface="+mn-lt"/>
              </a:rPr>
              <a:t>辆</a:t>
            </a:r>
            <a:r>
              <a:rPr sz="1100" smtClean="0">
                <a:cs typeface="+mn-ea"/>
                <a:sym typeface="+mn-lt"/>
              </a:rPr>
              <a:t>在行驶</a:t>
            </a:r>
            <a:r>
              <a:rPr lang="zh-CN" altLang="en-US" sz="1100" smtClean="0">
                <a:cs typeface="+mn-ea"/>
                <a:sym typeface="+mn-lt"/>
              </a:rPr>
              <a:t>中</a:t>
            </a:r>
            <a:r>
              <a:rPr lang="zh-CN" altLang="en-US" sz="1100" spc="10" smtClean="0">
                <a:cs typeface="+mn-ea"/>
                <a:sym typeface="+mn-lt"/>
              </a:rPr>
              <a:t>发</a:t>
            </a:r>
            <a:r>
              <a:rPr sz="1100" smtClean="0">
                <a:cs typeface="+mn-ea"/>
                <a:sym typeface="+mn-lt"/>
              </a:rPr>
              <a:t>生</a:t>
            </a:r>
            <a:r>
              <a:rPr lang="zh-CN" altLang="en-US" sz="1100" smtClean="0">
                <a:cs typeface="+mn-ea"/>
                <a:sym typeface="+mn-lt"/>
              </a:rPr>
              <a:t>事</a:t>
            </a:r>
            <a:r>
              <a:rPr sz="1100" smtClean="0">
                <a:cs typeface="+mn-ea"/>
                <a:sym typeface="+mn-lt"/>
              </a:rPr>
              <a:t>故</a:t>
            </a:r>
            <a:r>
              <a:rPr sz="1100" spc="5" smtClean="0">
                <a:cs typeface="+mn-ea"/>
                <a:sym typeface="+mn-lt"/>
              </a:rPr>
              <a:t>时</a:t>
            </a:r>
            <a:r>
              <a:rPr sz="1100">
                <a:cs typeface="+mn-ea"/>
                <a:sym typeface="+mn-lt"/>
              </a:rPr>
              <a:t>，</a:t>
            </a:r>
            <a:r>
              <a:rPr sz="1100" spc="10" smtClean="0">
                <a:cs typeface="+mn-ea"/>
                <a:sym typeface="+mn-lt"/>
              </a:rPr>
              <a:t>乘</a:t>
            </a:r>
            <a:r>
              <a:rPr sz="1100" smtClean="0">
                <a:cs typeface="+mn-ea"/>
                <a:sym typeface="+mn-lt"/>
              </a:rPr>
              <a:t>客</a:t>
            </a:r>
            <a:r>
              <a:rPr lang="zh-CN" altLang="en-US" sz="1100" smtClean="0">
                <a:cs typeface="+mn-ea"/>
                <a:sym typeface="+mn-lt"/>
              </a:rPr>
              <a:t>不</a:t>
            </a:r>
            <a:r>
              <a:rPr sz="1100" smtClean="0">
                <a:cs typeface="+mn-ea"/>
                <a:sym typeface="+mn-lt"/>
              </a:rPr>
              <a:t>要盲</a:t>
            </a:r>
            <a:r>
              <a:rPr sz="1100" spc="10" smtClean="0">
                <a:cs typeface="+mn-ea"/>
                <a:sym typeface="+mn-lt"/>
              </a:rPr>
              <a:t>目</a:t>
            </a:r>
            <a:r>
              <a:rPr sz="1100" smtClean="0">
                <a:cs typeface="+mn-ea"/>
                <a:sym typeface="+mn-lt"/>
              </a:rPr>
              <a:t>跳车</a:t>
            </a:r>
            <a:r>
              <a:rPr sz="1100" dirty="0">
                <a:cs typeface="+mn-ea"/>
                <a:sym typeface="+mn-lt"/>
              </a:rPr>
              <a:t>，应在</a:t>
            </a:r>
            <a:r>
              <a:rPr sz="1100" spc="10" dirty="0">
                <a:cs typeface="+mn-ea"/>
                <a:sym typeface="+mn-lt"/>
              </a:rPr>
              <a:t>车</a:t>
            </a:r>
            <a:r>
              <a:rPr sz="1100" dirty="0">
                <a:cs typeface="+mn-ea"/>
                <a:sym typeface="+mn-lt"/>
              </a:rPr>
              <a:t>辆</a:t>
            </a:r>
            <a:r>
              <a:rPr sz="1100" spc="10" dirty="0">
                <a:cs typeface="+mn-ea"/>
                <a:sym typeface="+mn-lt"/>
              </a:rPr>
              <a:t>停</a:t>
            </a:r>
            <a:r>
              <a:rPr sz="1100" dirty="0">
                <a:cs typeface="+mn-ea"/>
                <a:sym typeface="+mn-lt"/>
              </a:rPr>
              <a:t>下后 再陆续撤离。 </a:t>
            </a:r>
            <a:endParaRPr sz="1100"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579" y="2999988"/>
            <a:ext cx="36931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6385" algn="just">
              <a:lnSpc>
                <a:spcPct val="150000"/>
              </a:lnSpc>
            </a:pPr>
            <a:r>
              <a:rPr sz="1200" spc="10" smtClean="0">
                <a:cs typeface="+mn-ea"/>
                <a:sym typeface="+mn-lt"/>
              </a:rPr>
              <a:t>万一人被抛出</a:t>
            </a:r>
            <a:r>
              <a:rPr sz="1200" smtClean="0">
                <a:cs typeface="+mn-ea"/>
                <a:sym typeface="+mn-lt"/>
              </a:rPr>
              <a:t>驾</a:t>
            </a:r>
            <a:r>
              <a:rPr sz="1200" spc="10" smtClean="0">
                <a:cs typeface="+mn-ea"/>
                <a:sym typeface="+mn-lt"/>
              </a:rPr>
              <a:t>驶室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pc="10" smtClean="0">
                <a:cs typeface="+mn-ea"/>
                <a:sym typeface="+mn-lt"/>
              </a:rPr>
              <a:t>车</a:t>
            </a:r>
            <a:r>
              <a:rPr sz="1200" spc="20" smtClean="0">
                <a:cs typeface="+mn-ea"/>
                <a:sym typeface="+mn-lt"/>
              </a:rPr>
              <a:t>厢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spc="10">
                <a:cs typeface="+mn-ea"/>
                <a:sym typeface="+mn-lt"/>
              </a:rPr>
              <a:t>应迅速</a:t>
            </a:r>
            <a:r>
              <a:rPr sz="1200">
                <a:cs typeface="+mn-ea"/>
                <a:sym typeface="+mn-lt"/>
              </a:rPr>
              <a:t>抱</a:t>
            </a:r>
            <a:r>
              <a:rPr sz="1200" spc="10">
                <a:cs typeface="+mn-ea"/>
                <a:sym typeface="+mn-lt"/>
              </a:rPr>
              <a:t>住</a:t>
            </a:r>
            <a:r>
              <a:rPr sz="1200" spc="15">
                <a:cs typeface="+mn-ea"/>
                <a:sym typeface="+mn-lt"/>
              </a:rPr>
              <a:t>头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pc="10" smtClean="0">
                <a:cs typeface="+mn-ea"/>
                <a:sym typeface="+mn-lt"/>
              </a:rPr>
              <a:t>并</a:t>
            </a:r>
            <a:r>
              <a:rPr sz="1200" spc="10" smtClean="0">
                <a:cs typeface="+mn-ea"/>
                <a:sym typeface="+mn-lt"/>
              </a:rPr>
              <a:t>缩 </a:t>
            </a:r>
            <a:r>
              <a:rPr sz="1200" dirty="0">
                <a:cs typeface="+mn-ea"/>
                <a:sym typeface="+mn-lt"/>
              </a:rPr>
              <a:t>成球状就势翻</a:t>
            </a:r>
            <a:r>
              <a:rPr sz="1200" spc="10" dirty="0">
                <a:cs typeface="+mn-ea"/>
                <a:sym typeface="+mn-lt"/>
              </a:rPr>
              <a:t>滚</a:t>
            </a:r>
            <a:r>
              <a:rPr sz="1200" dirty="0">
                <a:cs typeface="+mn-ea"/>
                <a:sym typeface="+mn-lt"/>
              </a:rPr>
              <a:t>，其</a:t>
            </a:r>
            <a:r>
              <a:rPr sz="1200" spc="10" dirty="0">
                <a:cs typeface="+mn-ea"/>
                <a:sym typeface="+mn-lt"/>
              </a:rPr>
              <a:t>目</a:t>
            </a:r>
            <a:r>
              <a:rPr sz="1200" dirty="0">
                <a:cs typeface="+mn-ea"/>
                <a:sym typeface="+mn-lt"/>
              </a:rPr>
              <a:t>的是减小落地时的</a:t>
            </a:r>
            <a:r>
              <a:rPr sz="1200" spc="10" dirty="0">
                <a:cs typeface="+mn-ea"/>
                <a:sym typeface="+mn-lt"/>
              </a:rPr>
              <a:t>反作</a:t>
            </a:r>
            <a:r>
              <a:rPr sz="1200" dirty="0">
                <a:cs typeface="+mn-ea"/>
                <a:sym typeface="+mn-lt"/>
              </a:rPr>
              <a:t>用</a:t>
            </a:r>
            <a:r>
              <a:rPr sz="1200" spc="5" dirty="0">
                <a:cs typeface="+mn-ea"/>
                <a:sym typeface="+mn-lt"/>
              </a:rPr>
              <a:t>力</a:t>
            </a:r>
            <a:r>
              <a:rPr sz="1200" dirty="0">
                <a:cs typeface="+mn-ea"/>
                <a:sym typeface="+mn-lt"/>
              </a:rPr>
              <a:t>，减 轻头部、胸部的损伤，同时尽量进离危险区域。 </a:t>
            </a:r>
            <a:endParaRPr sz="1200">
              <a:cs typeface="+mn-ea"/>
              <a:sym typeface="+mn-l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交通事故自救措施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62958" y="425323"/>
            <a:ext cx="1704975" cy="4075429"/>
          </a:xfrm>
          <a:custGeom>
            <a:avLst/>
            <a:gdLst/>
            <a:ahLst/>
            <a:cxnLst/>
            <a:rect l="l" t="t" r="r" b="b"/>
            <a:pathLst>
              <a:path w="1704975" h="4075429">
                <a:moveTo>
                  <a:pt x="1436242" y="0"/>
                </a:moveTo>
                <a:lnTo>
                  <a:pt x="1436242" y="78359"/>
                </a:lnTo>
                <a:lnTo>
                  <a:pt x="331596" y="78359"/>
                </a:lnTo>
                <a:lnTo>
                  <a:pt x="304401" y="79458"/>
                </a:lnTo>
                <a:lnTo>
                  <a:pt x="251911" y="87996"/>
                </a:lnTo>
                <a:lnTo>
                  <a:pt x="202525" y="104417"/>
                </a:lnTo>
                <a:lnTo>
                  <a:pt x="156926" y="128040"/>
                </a:lnTo>
                <a:lnTo>
                  <a:pt x="115798" y="158180"/>
                </a:lnTo>
                <a:lnTo>
                  <a:pt x="79821" y="194157"/>
                </a:lnTo>
                <a:lnTo>
                  <a:pt x="49681" y="235285"/>
                </a:lnTo>
                <a:lnTo>
                  <a:pt x="26058" y="280884"/>
                </a:lnTo>
                <a:lnTo>
                  <a:pt x="9637" y="330270"/>
                </a:lnTo>
                <a:lnTo>
                  <a:pt x="1099" y="382760"/>
                </a:lnTo>
                <a:lnTo>
                  <a:pt x="0" y="409955"/>
                </a:lnTo>
                <a:lnTo>
                  <a:pt x="0" y="4075150"/>
                </a:lnTo>
                <a:lnTo>
                  <a:pt x="151256" y="4075150"/>
                </a:lnTo>
                <a:lnTo>
                  <a:pt x="151256" y="409955"/>
                </a:lnTo>
                <a:lnTo>
                  <a:pt x="151855" y="395170"/>
                </a:lnTo>
                <a:lnTo>
                  <a:pt x="160453" y="352979"/>
                </a:lnTo>
                <a:lnTo>
                  <a:pt x="178283" y="315010"/>
                </a:lnTo>
                <a:lnTo>
                  <a:pt x="204088" y="282511"/>
                </a:lnTo>
                <a:lnTo>
                  <a:pt x="236615" y="256733"/>
                </a:lnTo>
                <a:lnTo>
                  <a:pt x="274607" y="238926"/>
                </a:lnTo>
                <a:lnTo>
                  <a:pt x="316810" y="230340"/>
                </a:lnTo>
                <a:lnTo>
                  <a:pt x="331596" y="229742"/>
                </a:lnTo>
                <a:lnTo>
                  <a:pt x="1572676" y="229742"/>
                </a:lnTo>
                <a:lnTo>
                  <a:pt x="1704466" y="154050"/>
                </a:lnTo>
                <a:lnTo>
                  <a:pt x="1436242" y="0"/>
                </a:lnTo>
                <a:close/>
              </a:path>
              <a:path w="1704975" h="4075429">
                <a:moveTo>
                  <a:pt x="1572676" y="229742"/>
                </a:moveTo>
                <a:lnTo>
                  <a:pt x="1436242" y="229742"/>
                </a:lnTo>
                <a:lnTo>
                  <a:pt x="1436242" y="308101"/>
                </a:lnTo>
                <a:lnTo>
                  <a:pt x="1572676" y="22974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4736" y="1027049"/>
            <a:ext cx="1939289" cy="3473450"/>
          </a:xfrm>
          <a:custGeom>
            <a:avLst/>
            <a:gdLst/>
            <a:ahLst/>
            <a:cxnLst/>
            <a:rect l="l" t="t" r="r" b="b"/>
            <a:pathLst>
              <a:path w="1939289" h="3473450">
                <a:moveTo>
                  <a:pt x="1878381" y="261365"/>
                </a:moveTo>
                <a:lnTo>
                  <a:pt x="1561973" y="261365"/>
                </a:lnTo>
                <a:lnTo>
                  <a:pt x="1578777" y="262045"/>
                </a:lnTo>
                <a:lnTo>
                  <a:pt x="1595209" y="264050"/>
                </a:lnTo>
                <a:lnTo>
                  <a:pt x="1641738" y="277481"/>
                </a:lnTo>
                <a:lnTo>
                  <a:pt x="1683009" y="300929"/>
                </a:lnTo>
                <a:lnTo>
                  <a:pt x="1717592" y="332966"/>
                </a:lnTo>
                <a:lnTo>
                  <a:pt x="1744062" y="372166"/>
                </a:lnTo>
                <a:lnTo>
                  <a:pt x="1760990" y="417101"/>
                </a:lnTo>
                <a:lnTo>
                  <a:pt x="1766951" y="466343"/>
                </a:lnTo>
                <a:lnTo>
                  <a:pt x="1766951" y="3473424"/>
                </a:lnTo>
                <a:lnTo>
                  <a:pt x="1939163" y="3473424"/>
                </a:lnTo>
                <a:lnTo>
                  <a:pt x="1939163" y="466343"/>
                </a:lnTo>
                <a:lnTo>
                  <a:pt x="1937912" y="435413"/>
                </a:lnTo>
                <a:lnTo>
                  <a:pt x="1928198" y="375712"/>
                </a:lnTo>
                <a:lnTo>
                  <a:pt x="1909516" y="319539"/>
                </a:lnTo>
                <a:lnTo>
                  <a:pt x="1882642" y="267672"/>
                </a:lnTo>
                <a:lnTo>
                  <a:pt x="1878381" y="261365"/>
                </a:lnTo>
                <a:close/>
              </a:path>
              <a:path w="1939289" h="3473450">
                <a:moveTo>
                  <a:pt x="305054" y="0"/>
                </a:moveTo>
                <a:lnTo>
                  <a:pt x="0" y="175260"/>
                </a:lnTo>
                <a:lnTo>
                  <a:pt x="305054" y="350520"/>
                </a:lnTo>
                <a:lnTo>
                  <a:pt x="305054" y="261365"/>
                </a:lnTo>
                <a:lnTo>
                  <a:pt x="1878381" y="261365"/>
                </a:lnTo>
                <a:lnTo>
                  <a:pt x="1848354" y="220887"/>
                </a:lnTo>
                <a:lnTo>
                  <a:pt x="1807429" y="179962"/>
                </a:lnTo>
                <a:lnTo>
                  <a:pt x="1760644" y="145674"/>
                </a:lnTo>
                <a:lnTo>
                  <a:pt x="1708777" y="118800"/>
                </a:lnTo>
                <a:lnTo>
                  <a:pt x="1652604" y="100118"/>
                </a:lnTo>
                <a:lnTo>
                  <a:pt x="1592903" y="90404"/>
                </a:lnTo>
                <a:lnTo>
                  <a:pt x="1561973" y="89153"/>
                </a:lnTo>
                <a:lnTo>
                  <a:pt x="305054" y="89153"/>
                </a:lnTo>
                <a:lnTo>
                  <a:pt x="305054" y="0"/>
                </a:lnTo>
                <a:close/>
              </a:path>
            </a:pathLst>
          </a:custGeom>
          <a:solidFill>
            <a:srgbClr val="AD002B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64101" y="1492122"/>
            <a:ext cx="1868805" cy="3008630"/>
          </a:xfrm>
          <a:custGeom>
            <a:avLst/>
            <a:gdLst/>
            <a:ahLst/>
            <a:cxnLst/>
            <a:rect l="l" t="t" r="r" b="b"/>
            <a:pathLst>
              <a:path w="1868804" h="3008629">
                <a:moveTo>
                  <a:pt x="1602232" y="0"/>
                </a:moveTo>
                <a:lnTo>
                  <a:pt x="1602232" y="73660"/>
                </a:lnTo>
                <a:lnTo>
                  <a:pt x="465836" y="73660"/>
                </a:lnTo>
                <a:lnTo>
                  <a:pt x="427626" y="75204"/>
                </a:lnTo>
                <a:lnTo>
                  <a:pt x="353881" y="87204"/>
                </a:lnTo>
                <a:lnTo>
                  <a:pt x="284499" y="110283"/>
                </a:lnTo>
                <a:lnTo>
                  <a:pt x="220441" y="143482"/>
                </a:lnTo>
                <a:lnTo>
                  <a:pt x="162663" y="185839"/>
                </a:lnTo>
                <a:lnTo>
                  <a:pt x="112125" y="236396"/>
                </a:lnTo>
                <a:lnTo>
                  <a:pt x="69786" y="294192"/>
                </a:lnTo>
                <a:lnTo>
                  <a:pt x="36603" y="358267"/>
                </a:lnTo>
                <a:lnTo>
                  <a:pt x="13536" y="427660"/>
                </a:lnTo>
                <a:lnTo>
                  <a:pt x="1544" y="501412"/>
                </a:lnTo>
                <a:lnTo>
                  <a:pt x="0" y="539622"/>
                </a:lnTo>
                <a:lnTo>
                  <a:pt x="0" y="3008350"/>
                </a:lnTo>
                <a:lnTo>
                  <a:pt x="190500" y="3008350"/>
                </a:lnTo>
                <a:lnTo>
                  <a:pt x="190500" y="539622"/>
                </a:lnTo>
                <a:lnTo>
                  <a:pt x="191413" y="517029"/>
                </a:lnTo>
                <a:lnTo>
                  <a:pt x="198504" y="473422"/>
                </a:lnTo>
                <a:lnTo>
                  <a:pt x="212143" y="432395"/>
                </a:lnTo>
                <a:lnTo>
                  <a:pt x="231762" y="394515"/>
                </a:lnTo>
                <a:lnTo>
                  <a:pt x="256793" y="360349"/>
                </a:lnTo>
                <a:lnTo>
                  <a:pt x="286668" y="330464"/>
                </a:lnTo>
                <a:lnTo>
                  <a:pt x="320820" y="305427"/>
                </a:lnTo>
                <a:lnTo>
                  <a:pt x="358681" y="285805"/>
                </a:lnTo>
                <a:lnTo>
                  <a:pt x="399684" y="272165"/>
                </a:lnTo>
                <a:lnTo>
                  <a:pt x="443260" y="265073"/>
                </a:lnTo>
                <a:lnTo>
                  <a:pt x="465836" y="264160"/>
                </a:lnTo>
                <a:lnTo>
                  <a:pt x="1718481" y="264160"/>
                </a:lnTo>
                <a:lnTo>
                  <a:pt x="1868804" y="168910"/>
                </a:lnTo>
                <a:lnTo>
                  <a:pt x="1602232" y="0"/>
                </a:lnTo>
                <a:close/>
              </a:path>
              <a:path w="1868804" h="3008629">
                <a:moveTo>
                  <a:pt x="1718481" y="264160"/>
                </a:moveTo>
                <a:lnTo>
                  <a:pt x="1602232" y="264160"/>
                </a:lnTo>
                <a:lnTo>
                  <a:pt x="1602232" y="337819"/>
                </a:lnTo>
                <a:lnTo>
                  <a:pt x="1718481" y="2641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0317" y="2462910"/>
            <a:ext cx="1781810" cy="2037714"/>
          </a:xfrm>
          <a:custGeom>
            <a:avLst/>
            <a:gdLst/>
            <a:ahLst/>
            <a:cxnLst/>
            <a:rect l="l" t="t" r="r" b="b"/>
            <a:pathLst>
              <a:path w="1781810" h="2037714">
                <a:moveTo>
                  <a:pt x="1692149" y="339851"/>
                </a:moveTo>
                <a:lnTo>
                  <a:pt x="1246123" y="339851"/>
                </a:lnTo>
                <a:lnTo>
                  <a:pt x="1270378" y="340832"/>
                </a:lnTo>
                <a:lnTo>
                  <a:pt x="1294093" y="343724"/>
                </a:lnTo>
                <a:lnTo>
                  <a:pt x="1339601" y="354935"/>
                </a:lnTo>
                <a:lnTo>
                  <a:pt x="1382038" y="372876"/>
                </a:lnTo>
                <a:lnTo>
                  <a:pt x="1420794" y="396939"/>
                </a:lnTo>
                <a:lnTo>
                  <a:pt x="1455261" y="426513"/>
                </a:lnTo>
                <a:lnTo>
                  <a:pt x="1484828" y="460991"/>
                </a:lnTo>
                <a:lnTo>
                  <a:pt x="1508885" y="499764"/>
                </a:lnTo>
                <a:lnTo>
                  <a:pt x="1526824" y="542222"/>
                </a:lnTo>
                <a:lnTo>
                  <a:pt x="1538034" y="587758"/>
                </a:lnTo>
                <a:lnTo>
                  <a:pt x="1541907" y="635762"/>
                </a:lnTo>
                <a:lnTo>
                  <a:pt x="1541907" y="2037562"/>
                </a:lnTo>
                <a:lnTo>
                  <a:pt x="1781683" y="2037562"/>
                </a:lnTo>
                <a:lnTo>
                  <a:pt x="1781683" y="635762"/>
                </a:lnTo>
                <a:lnTo>
                  <a:pt x="1779907" y="591836"/>
                </a:lnTo>
                <a:lnTo>
                  <a:pt x="1774673" y="548887"/>
                </a:lnTo>
                <a:lnTo>
                  <a:pt x="1766118" y="507052"/>
                </a:lnTo>
                <a:lnTo>
                  <a:pt x="1754380" y="466469"/>
                </a:lnTo>
                <a:lnTo>
                  <a:pt x="1739596" y="427277"/>
                </a:lnTo>
                <a:lnTo>
                  <a:pt x="1721905" y="389613"/>
                </a:lnTo>
                <a:lnTo>
                  <a:pt x="1701444" y="353615"/>
                </a:lnTo>
                <a:lnTo>
                  <a:pt x="1692149" y="339851"/>
                </a:lnTo>
                <a:close/>
              </a:path>
              <a:path w="1781810" h="2037714">
                <a:moveTo>
                  <a:pt x="303910" y="0"/>
                </a:moveTo>
                <a:lnTo>
                  <a:pt x="0" y="219963"/>
                </a:lnTo>
                <a:lnTo>
                  <a:pt x="303910" y="440055"/>
                </a:lnTo>
                <a:lnTo>
                  <a:pt x="303910" y="339851"/>
                </a:lnTo>
                <a:lnTo>
                  <a:pt x="1692149" y="339851"/>
                </a:lnTo>
                <a:lnTo>
                  <a:pt x="1652765" y="287171"/>
                </a:lnTo>
                <a:lnTo>
                  <a:pt x="1624822" y="257000"/>
                </a:lnTo>
                <a:lnTo>
                  <a:pt x="1594660" y="229047"/>
                </a:lnTo>
                <a:lnTo>
                  <a:pt x="1562419" y="203451"/>
                </a:lnTo>
                <a:lnTo>
                  <a:pt x="1528234" y="180350"/>
                </a:lnTo>
                <a:lnTo>
                  <a:pt x="1492245" y="159881"/>
                </a:lnTo>
                <a:lnTo>
                  <a:pt x="1454588" y="142182"/>
                </a:lnTo>
                <a:lnTo>
                  <a:pt x="1415402" y="127392"/>
                </a:lnTo>
                <a:lnTo>
                  <a:pt x="1374825" y="115648"/>
                </a:lnTo>
                <a:lnTo>
                  <a:pt x="1332994" y="107089"/>
                </a:lnTo>
                <a:lnTo>
                  <a:pt x="1290048" y="101852"/>
                </a:lnTo>
                <a:lnTo>
                  <a:pt x="1246123" y="100075"/>
                </a:lnTo>
                <a:lnTo>
                  <a:pt x="303910" y="100075"/>
                </a:lnTo>
                <a:lnTo>
                  <a:pt x="303910" y="0"/>
                </a:lnTo>
                <a:close/>
              </a:path>
            </a:pathLst>
          </a:custGeom>
          <a:solidFill>
            <a:srgbClr val="AD002B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21936" y="3776598"/>
            <a:ext cx="2460625" cy="1367155"/>
          </a:xfrm>
          <a:custGeom>
            <a:avLst/>
            <a:gdLst/>
            <a:ahLst/>
            <a:cxnLst/>
            <a:rect l="l" t="t" r="r" b="b"/>
            <a:pathLst>
              <a:path w="2460625" h="1367154">
                <a:moveTo>
                  <a:pt x="2109597" y="0"/>
                </a:moveTo>
                <a:lnTo>
                  <a:pt x="2109597" y="96926"/>
                </a:lnTo>
                <a:lnTo>
                  <a:pt x="613537" y="96926"/>
                </a:lnTo>
                <a:lnTo>
                  <a:pt x="563218" y="98959"/>
                </a:lnTo>
                <a:lnTo>
                  <a:pt x="514020" y="104955"/>
                </a:lnTo>
                <a:lnTo>
                  <a:pt x="466100" y="114754"/>
                </a:lnTo>
                <a:lnTo>
                  <a:pt x="419616" y="128200"/>
                </a:lnTo>
                <a:lnTo>
                  <a:pt x="374725" y="145134"/>
                </a:lnTo>
                <a:lnTo>
                  <a:pt x="331586" y="165398"/>
                </a:lnTo>
                <a:lnTo>
                  <a:pt x="290356" y="188835"/>
                </a:lnTo>
                <a:lnTo>
                  <a:pt x="251194" y="215286"/>
                </a:lnTo>
                <a:lnTo>
                  <a:pt x="214258" y="244594"/>
                </a:lnTo>
                <a:lnTo>
                  <a:pt x="179704" y="276601"/>
                </a:lnTo>
                <a:lnTo>
                  <a:pt x="147693" y="311149"/>
                </a:lnTo>
                <a:lnTo>
                  <a:pt x="118380" y="348080"/>
                </a:lnTo>
                <a:lnTo>
                  <a:pt x="91924" y="387236"/>
                </a:lnTo>
                <a:lnTo>
                  <a:pt x="68483" y="428459"/>
                </a:lnTo>
                <a:lnTo>
                  <a:pt x="48216" y="471592"/>
                </a:lnTo>
                <a:lnTo>
                  <a:pt x="31279" y="516477"/>
                </a:lnTo>
                <a:lnTo>
                  <a:pt x="17831" y="562955"/>
                </a:lnTo>
                <a:lnTo>
                  <a:pt x="8030" y="610870"/>
                </a:lnTo>
                <a:lnTo>
                  <a:pt x="2033" y="660062"/>
                </a:lnTo>
                <a:lnTo>
                  <a:pt x="0" y="710374"/>
                </a:lnTo>
                <a:lnTo>
                  <a:pt x="0" y="1366900"/>
                </a:lnTo>
                <a:lnTo>
                  <a:pt x="250825" y="1366900"/>
                </a:lnTo>
                <a:lnTo>
                  <a:pt x="250825" y="710374"/>
                </a:lnTo>
                <a:lnTo>
                  <a:pt x="252027" y="680632"/>
                </a:lnTo>
                <a:lnTo>
                  <a:pt x="261368" y="623229"/>
                </a:lnTo>
                <a:lnTo>
                  <a:pt x="279334" y="569221"/>
                </a:lnTo>
                <a:lnTo>
                  <a:pt x="305177" y="519356"/>
                </a:lnTo>
                <a:lnTo>
                  <a:pt x="338150" y="474380"/>
                </a:lnTo>
                <a:lnTo>
                  <a:pt x="377504" y="435038"/>
                </a:lnTo>
                <a:lnTo>
                  <a:pt x="422494" y="402078"/>
                </a:lnTo>
                <a:lnTo>
                  <a:pt x="472370" y="376247"/>
                </a:lnTo>
                <a:lnTo>
                  <a:pt x="526386" y="358289"/>
                </a:lnTo>
                <a:lnTo>
                  <a:pt x="583794" y="348953"/>
                </a:lnTo>
                <a:lnTo>
                  <a:pt x="613537" y="347751"/>
                </a:lnTo>
                <a:lnTo>
                  <a:pt x="2262602" y="347751"/>
                </a:lnTo>
                <a:lnTo>
                  <a:pt x="2460497" y="222338"/>
                </a:lnTo>
                <a:lnTo>
                  <a:pt x="2109597" y="0"/>
                </a:lnTo>
                <a:close/>
              </a:path>
              <a:path w="2460625" h="1367154">
                <a:moveTo>
                  <a:pt x="2262602" y="347751"/>
                </a:moveTo>
                <a:lnTo>
                  <a:pt x="2109597" y="347751"/>
                </a:lnTo>
                <a:lnTo>
                  <a:pt x="2109597" y="444715"/>
                </a:lnTo>
                <a:lnTo>
                  <a:pt x="2262602" y="34775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93570" y="4541857"/>
            <a:ext cx="4856987" cy="6016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6433" y="4622439"/>
            <a:ext cx="4064635" cy="376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5275">
              <a:lnSpc>
                <a:spcPct val="102000"/>
              </a:lnSpc>
            </a:pPr>
            <a:r>
              <a:rPr sz="1200" spc="10" smtClean="0">
                <a:cs typeface="+mn-ea"/>
                <a:sym typeface="+mn-lt"/>
              </a:rPr>
              <a:t>至</a:t>
            </a:r>
            <a:r>
              <a:rPr lang="zh-CN" altLang="en-US" sz="1200" spc="10" smtClean="0">
                <a:cs typeface="+mn-ea"/>
                <a:sym typeface="+mn-lt"/>
              </a:rPr>
              <a:t>于</a:t>
            </a:r>
            <a:r>
              <a:rPr sz="1200" smtClean="0">
                <a:cs typeface="+mn-ea"/>
                <a:sym typeface="+mn-lt"/>
              </a:rPr>
              <a:t>一</a:t>
            </a:r>
            <a:r>
              <a:rPr sz="1200" spc="10" smtClean="0">
                <a:cs typeface="+mn-ea"/>
                <a:sym typeface="+mn-lt"/>
              </a:rPr>
              <a:t>般</a:t>
            </a:r>
            <a:r>
              <a:rPr sz="1200" smtClean="0">
                <a:cs typeface="+mn-ea"/>
                <a:sym typeface="+mn-lt"/>
              </a:rPr>
              <a:t>伤</a:t>
            </a:r>
            <a:r>
              <a:rPr sz="1200" spc="15" smtClean="0">
                <a:cs typeface="+mn-ea"/>
                <a:sym typeface="+mn-lt"/>
              </a:rPr>
              <a:t>员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可</a:t>
            </a:r>
            <a:r>
              <a:rPr sz="1200" smtClean="0">
                <a:cs typeface="+mn-ea"/>
                <a:sym typeface="+mn-lt"/>
              </a:rPr>
              <a:t>根据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同</a:t>
            </a:r>
            <a:r>
              <a:rPr sz="1200" smtClean="0">
                <a:cs typeface="+mn-ea"/>
                <a:sym typeface="+mn-lt"/>
              </a:rPr>
              <a:t>的</a:t>
            </a:r>
            <a:r>
              <a:rPr sz="1200" spc="10" smtClean="0">
                <a:cs typeface="+mn-ea"/>
                <a:sym typeface="+mn-lt"/>
              </a:rPr>
              <a:t>伤</a:t>
            </a:r>
            <a:r>
              <a:rPr sz="1200" smtClean="0">
                <a:cs typeface="+mn-ea"/>
                <a:sym typeface="+mn-lt"/>
              </a:rPr>
              <a:t>情</a:t>
            </a:r>
            <a:r>
              <a:rPr sz="1200" spc="10" smtClean="0">
                <a:cs typeface="+mn-ea"/>
                <a:sym typeface="+mn-lt"/>
              </a:rPr>
              <a:t>予</a:t>
            </a:r>
            <a:r>
              <a:rPr sz="1200" smtClean="0">
                <a:cs typeface="+mn-ea"/>
                <a:sym typeface="+mn-lt"/>
              </a:rPr>
              <a:t>以</a:t>
            </a:r>
            <a:r>
              <a:rPr sz="1200" spc="10" smtClean="0">
                <a:cs typeface="+mn-ea"/>
                <a:sym typeface="+mn-lt"/>
              </a:rPr>
              <a:t>早</a:t>
            </a:r>
            <a:r>
              <a:rPr sz="1200" smtClean="0">
                <a:cs typeface="+mn-ea"/>
                <a:sym typeface="+mn-lt"/>
              </a:rPr>
              <a:t>期处</a:t>
            </a:r>
            <a:r>
              <a:rPr sz="1200" spc="20" smtClean="0">
                <a:cs typeface="+mn-ea"/>
                <a:sym typeface="+mn-lt"/>
              </a:rPr>
              <a:t>理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spc="10">
                <a:cs typeface="+mn-ea"/>
                <a:sym typeface="+mn-lt"/>
              </a:rPr>
              <a:t>让他 </a:t>
            </a:r>
            <a:r>
              <a:rPr sz="1200" smtClean="0">
                <a:cs typeface="+mn-ea"/>
                <a:sym typeface="+mn-lt"/>
              </a:rPr>
              <a:t>们采</a:t>
            </a:r>
            <a:r>
              <a:rPr lang="zh-CN" altLang="en-US" sz="1200" smtClean="0">
                <a:cs typeface="+mn-ea"/>
                <a:sym typeface="+mn-lt"/>
              </a:rPr>
              <a:t>取</a:t>
            </a:r>
            <a:r>
              <a:rPr sz="1200" smtClean="0">
                <a:cs typeface="+mn-ea"/>
                <a:sym typeface="+mn-lt"/>
              </a:rPr>
              <a:t>自认为恰当的体位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耐心地等</a:t>
            </a:r>
            <a:r>
              <a:rPr lang="zh-CN" altLang="en-US" sz="1200" smtClean="0">
                <a:cs typeface="+mn-ea"/>
                <a:sym typeface="+mn-lt"/>
              </a:rPr>
              <a:t>待</a:t>
            </a:r>
            <a:r>
              <a:rPr sz="1200" smtClean="0">
                <a:cs typeface="+mn-ea"/>
                <a:sym typeface="+mn-lt"/>
              </a:rPr>
              <a:t>有关部门前来处理</a:t>
            </a:r>
            <a:r>
              <a:rPr sz="1200" dirty="0">
                <a:cs typeface="+mn-ea"/>
                <a:sym typeface="+mn-lt"/>
              </a:rPr>
              <a:t>。 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081" y="784727"/>
            <a:ext cx="7188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由交通</a:t>
            </a:r>
            <a:r>
              <a:rPr lang="zh-CN" altLang="en-US" sz="1200" smtClean="0">
                <a:cs typeface="+mn-ea"/>
                <a:sym typeface="+mn-lt"/>
              </a:rPr>
              <a:t>事</a:t>
            </a:r>
            <a:r>
              <a:rPr sz="1200" smtClean="0">
                <a:cs typeface="+mn-ea"/>
                <a:sym typeface="+mn-lt"/>
              </a:rPr>
              <a:t>故引</a:t>
            </a:r>
            <a:r>
              <a:rPr lang="zh-CN" altLang="en-US" sz="1200" smtClean="0">
                <a:cs typeface="+mn-ea"/>
                <a:sym typeface="+mn-lt"/>
              </a:rPr>
              <a:t>发</a:t>
            </a:r>
            <a:r>
              <a:rPr sz="1200" smtClean="0">
                <a:cs typeface="+mn-ea"/>
                <a:sym typeface="+mn-lt"/>
              </a:rPr>
              <a:t>的死亡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往往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是</a:t>
            </a:r>
            <a:r>
              <a:rPr lang="zh-CN" altLang="en-US" sz="1200" smtClean="0">
                <a:cs typeface="+mn-ea"/>
                <a:sym typeface="+mn-lt"/>
              </a:rPr>
              <a:t>事</a:t>
            </a:r>
            <a:r>
              <a:rPr sz="1200" smtClean="0">
                <a:cs typeface="+mn-ea"/>
                <a:sym typeface="+mn-lt"/>
              </a:rPr>
              <a:t>故本身造成的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而是因为伤员得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到及时的救治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被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当救治造成的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交通事故互救常识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18394"/>
            <a:ext cx="7945120" cy="1042669"/>
          </a:xfrm>
          <a:custGeom>
            <a:avLst/>
            <a:gdLst/>
            <a:ahLst/>
            <a:cxnLst/>
            <a:rect l="l" t="t" r="r" b="b"/>
            <a:pathLst>
              <a:path w="7945120" h="1042669">
                <a:moveTo>
                  <a:pt x="0" y="244441"/>
                </a:moveTo>
                <a:lnTo>
                  <a:pt x="175736" y="219322"/>
                </a:lnTo>
                <a:lnTo>
                  <a:pt x="353724" y="194750"/>
                </a:lnTo>
                <a:lnTo>
                  <a:pt x="533629" y="170888"/>
                </a:lnTo>
                <a:lnTo>
                  <a:pt x="715112" y="147901"/>
                </a:lnTo>
                <a:lnTo>
                  <a:pt x="897838" y="125956"/>
                </a:lnTo>
                <a:lnTo>
                  <a:pt x="1081470" y="105215"/>
                </a:lnTo>
                <a:lnTo>
                  <a:pt x="1265670" y="85845"/>
                </a:lnTo>
                <a:lnTo>
                  <a:pt x="1450104" y="68010"/>
                </a:lnTo>
                <a:lnTo>
                  <a:pt x="1634433" y="51875"/>
                </a:lnTo>
                <a:lnTo>
                  <a:pt x="1818322" y="37605"/>
                </a:lnTo>
                <a:lnTo>
                  <a:pt x="2001434" y="25365"/>
                </a:lnTo>
                <a:lnTo>
                  <a:pt x="2183431" y="15320"/>
                </a:lnTo>
                <a:lnTo>
                  <a:pt x="2363978" y="7634"/>
                </a:lnTo>
                <a:lnTo>
                  <a:pt x="2542739" y="2472"/>
                </a:lnTo>
                <a:lnTo>
                  <a:pt x="2719375" y="0"/>
                </a:lnTo>
                <a:lnTo>
                  <a:pt x="2893551" y="381"/>
                </a:lnTo>
                <a:lnTo>
                  <a:pt x="3064930" y="3782"/>
                </a:lnTo>
                <a:lnTo>
                  <a:pt x="3233176" y="10367"/>
                </a:lnTo>
                <a:lnTo>
                  <a:pt x="3397952" y="20301"/>
                </a:lnTo>
                <a:lnTo>
                  <a:pt x="3558921" y="33748"/>
                </a:lnTo>
                <a:lnTo>
                  <a:pt x="3718333" y="52144"/>
                </a:lnTo>
                <a:lnTo>
                  <a:pt x="3878401" y="76427"/>
                </a:lnTo>
                <a:lnTo>
                  <a:pt x="4038674" y="106012"/>
                </a:lnTo>
                <a:lnTo>
                  <a:pt x="4198700" y="140316"/>
                </a:lnTo>
                <a:lnTo>
                  <a:pt x="4358028" y="178756"/>
                </a:lnTo>
                <a:lnTo>
                  <a:pt x="4516208" y="220748"/>
                </a:lnTo>
                <a:lnTo>
                  <a:pt x="4672788" y="265710"/>
                </a:lnTo>
                <a:lnTo>
                  <a:pt x="4827317" y="313056"/>
                </a:lnTo>
                <a:lnTo>
                  <a:pt x="4979344" y="362205"/>
                </a:lnTo>
                <a:lnTo>
                  <a:pt x="5128418" y="412573"/>
                </a:lnTo>
                <a:lnTo>
                  <a:pt x="5274088" y="463576"/>
                </a:lnTo>
                <a:lnTo>
                  <a:pt x="5415902" y="514631"/>
                </a:lnTo>
                <a:lnTo>
                  <a:pt x="5553410" y="565154"/>
                </a:lnTo>
                <a:lnTo>
                  <a:pt x="5686161" y="614563"/>
                </a:lnTo>
                <a:lnTo>
                  <a:pt x="5813702" y="662273"/>
                </a:lnTo>
                <a:lnTo>
                  <a:pt x="5935584" y="707701"/>
                </a:lnTo>
                <a:lnTo>
                  <a:pt x="6051355" y="750265"/>
                </a:lnTo>
                <a:lnTo>
                  <a:pt x="6160565" y="789379"/>
                </a:lnTo>
                <a:lnTo>
                  <a:pt x="6262761" y="824462"/>
                </a:lnTo>
                <a:lnTo>
                  <a:pt x="6357493" y="854930"/>
                </a:lnTo>
                <a:lnTo>
                  <a:pt x="6449028" y="881886"/>
                </a:lnTo>
                <a:lnTo>
                  <a:pt x="6541671" y="906812"/>
                </a:lnTo>
                <a:lnTo>
                  <a:pt x="6635022" y="929692"/>
                </a:lnTo>
                <a:lnTo>
                  <a:pt x="6728684" y="950511"/>
                </a:lnTo>
                <a:lnTo>
                  <a:pt x="6822259" y="969252"/>
                </a:lnTo>
                <a:lnTo>
                  <a:pt x="6915349" y="985898"/>
                </a:lnTo>
                <a:lnTo>
                  <a:pt x="7007555" y="1000435"/>
                </a:lnTo>
                <a:lnTo>
                  <a:pt x="7098480" y="1012845"/>
                </a:lnTo>
                <a:lnTo>
                  <a:pt x="7187725" y="1023112"/>
                </a:lnTo>
                <a:lnTo>
                  <a:pt x="7274893" y="1031222"/>
                </a:lnTo>
                <a:lnTo>
                  <a:pt x="7359585" y="1037156"/>
                </a:lnTo>
                <a:lnTo>
                  <a:pt x="7441404" y="1040900"/>
                </a:lnTo>
                <a:lnTo>
                  <a:pt x="7519951" y="1042438"/>
                </a:lnTo>
                <a:lnTo>
                  <a:pt x="7594828" y="1041752"/>
                </a:lnTo>
                <a:lnTo>
                  <a:pt x="7665638" y="1038828"/>
                </a:lnTo>
                <a:lnTo>
                  <a:pt x="7731982" y="1033648"/>
                </a:lnTo>
                <a:lnTo>
                  <a:pt x="7793462" y="1026198"/>
                </a:lnTo>
                <a:lnTo>
                  <a:pt x="7849680" y="1016460"/>
                </a:lnTo>
                <a:lnTo>
                  <a:pt x="7900238" y="1004418"/>
                </a:lnTo>
                <a:lnTo>
                  <a:pt x="7944739" y="990058"/>
                </a:lnTo>
              </a:path>
            </a:pathLst>
          </a:custGeom>
          <a:ln w="12700">
            <a:solidFill>
              <a:srgbClr val="558D11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9632" y="926591"/>
            <a:ext cx="1708404" cy="17084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15488" y="1193038"/>
            <a:ext cx="815213" cy="815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33267" y="1210817"/>
            <a:ext cx="779653" cy="779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726" y="2291968"/>
            <a:ext cx="1397000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5415" algn="just">
              <a:lnSpc>
                <a:spcPct val="100000"/>
              </a:lnSpc>
            </a:pPr>
            <a:r>
              <a:rPr sz="1100" spc="130" smtClean="0">
                <a:cs typeface="+mn-ea"/>
                <a:sym typeface="+mn-lt"/>
              </a:rPr>
              <a:t>首</a:t>
            </a:r>
            <a:r>
              <a:rPr sz="1100" spc="120" smtClean="0">
                <a:cs typeface="+mn-ea"/>
                <a:sym typeface="+mn-lt"/>
              </a:rPr>
              <a:t>先是设</a:t>
            </a:r>
            <a:r>
              <a:rPr sz="1100" spc="130" smtClean="0">
                <a:cs typeface="+mn-ea"/>
                <a:sym typeface="+mn-lt"/>
              </a:rPr>
              <a:t>法</a:t>
            </a:r>
            <a:r>
              <a:rPr lang="zh-CN" altLang="en-US" sz="1100" spc="120" smtClean="0">
                <a:cs typeface="+mn-ea"/>
                <a:sym typeface="+mn-lt"/>
              </a:rPr>
              <a:t>打</a:t>
            </a:r>
            <a:r>
              <a:rPr sz="1100" spc="120" smtClean="0">
                <a:cs typeface="+mn-ea"/>
                <a:sym typeface="+mn-lt"/>
              </a:rPr>
              <a:t>交</a:t>
            </a:r>
            <a:r>
              <a:rPr sz="1100" spc="5" smtClean="0">
                <a:cs typeface="+mn-ea"/>
                <a:sym typeface="+mn-lt"/>
              </a:rPr>
              <a:t>通</a:t>
            </a:r>
            <a:r>
              <a:rPr sz="1100" smtClean="0">
                <a:cs typeface="+mn-ea"/>
                <a:sym typeface="+mn-lt"/>
              </a:rPr>
              <a:t> </a:t>
            </a:r>
            <a:r>
              <a:rPr lang="zh-CN" altLang="en-US" sz="1100" spc="45" smtClean="0">
                <a:cs typeface="+mn-ea"/>
                <a:sym typeface="+mn-lt"/>
              </a:rPr>
              <a:t>事</a:t>
            </a:r>
            <a:r>
              <a:rPr sz="1100" spc="45" smtClean="0">
                <a:cs typeface="+mn-ea"/>
                <a:sym typeface="+mn-lt"/>
              </a:rPr>
              <a:t>故报警电话</a:t>
            </a:r>
            <a:r>
              <a:rPr sz="1100" spc="5" dirty="0">
                <a:cs typeface="+mn-ea"/>
                <a:sym typeface="+mn-lt"/>
              </a:rPr>
              <a:t>“</a:t>
            </a:r>
            <a:r>
              <a:rPr sz="1100" dirty="0">
                <a:cs typeface="+mn-ea"/>
                <a:sym typeface="+mn-lt"/>
              </a:rPr>
              <a:t>122</a:t>
            </a:r>
            <a:r>
              <a:rPr sz="1100">
                <a:cs typeface="+mn-ea"/>
                <a:sym typeface="+mn-lt"/>
              </a:rPr>
              <a:t>” </a:t>
            </a:r>
            <a:r>
              <a:rPr lang="zh-CN" altLang="en-US" sz="1100" spc="130" smtClean="0">
                <a:cs typeface="+mn-ea"/>
                <a:sym typeface="+mn-lt"/>
              </a:rPr>
              <a:t>或</a:t>
            </a:r>
            <a:r>
              <a:rPr sz="1100" spc="114" smtClean="0">
                <a:cs typeface="+mn-ea"/>
                <a:sym typeface="+mn-lt"/>
              </a:rPr>
              <a:t>派人报</a:t>
            </a:r>
            <a:r>
              <a:rPr sz="1100" spc="130" smtClean="0">
                <a:cs typeface="+mn-ea"/>
                <a:sym typeface="+mn-lt"/>
              </a:rPr>
              <a:t>告</a:t>
            </a:r>
            <a:r>
              <a:rPr sz="1100" spc="114" smtClean="0">
                <a:cs typeface="+mn-ea"/>
                <a:sym typeface="+mn-lt"/>
              </a:rPr>
              <a:t>公安</a:t>
            </a:r>
            <a:r>
              <a:rPr sz="1100" smtClean="0">
                <a:cs typeface="+mn-ea"/>
                <a:sym typeface="+mn-lt"/>
              </a:rPr>
              <a:t>交</a:t>
            </a:r>
            <a:endParaRPr sz="11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</a:pPr>
            <a:r>
              <a:rPr sz="1100" spc="130" dirty="0">
                <a:cs typeface="+mn-ea"/>
                <a:sym typeface="+mn-lt"/>
              </a:rPr>
              <a:t>通</a:t>
            </a:r>
            <a:r>
              <a:rPr sz="1100" spc="114" dirty="0">
                <a:cs typeface="+mn-ea"/>
                <a:sym typeface="+mn-lt"/>
              </a:rPr>
              <a:t>管理部</a:t>
            </a:r>
            <a:r>
              <a:rPr sz="1100" spc="130" dirty="0">
                <a:cs typeface="+mn-ea"/>
                <a:sym typeface="+mn-lt"/>
              </a:rPr>
              <a:t>门</a:t>
            </a:r>
            <a:r>
              <a:rPr sz="1100" dirty="0">
                <a:cs typeface="+mn-ea"/>
                <a:sym typeface="+mn-lt"/>
              </a:rPr>
              <a:t>，</a:t>
            </a:r>
            <a:r>
              <a:rPr sz="1100" spc="-210" dirty="0">
                <a:cs typeface="+mn-ea"/>
                <a:sym typeface="+mn-lt"/>
              </a:rPr>
              <a:t> </a:t>
            </a:r>
            <a:r>
              <a:rPr sz="1100" spc="120" dirty="0">
                <a:cs typeface="+mn-ea"/>
                <a:sym typeface="+mn-lt"/>
              </a:rPr>
              <a:t>告</a:t>
            </a:r>
            <a:r>
              <a:rPr sz="1100" dirty="0">
                <a:cs typeface="+mn-ea"/>
                <a:sym typeface="+mn-lt"/>
              </a:rPr>
              <a:t>知</a:t>
            </a:r>
            <a:r>
              <a:rPr sz="1100" spc="-210" dirty="0">
                <a:cs typeface="+mn-ea"/>
                <a:sym typeface="+mn-lt"/>
              </a:rPr>
              <a:t> </a:t>
            </a:r>
            <a:endParaRPr sz="1100">
              <a:cs typeface="+mn-ea"/>
              <a:sym typeface="+mn-lt"/>
            </a:endParaRPr>
          </a:p>
          <a:p>
            <a:pPr marL="12700" marR="5080">
              <a:lnSpc>
                <a:spcPct val="100000"/>
              </a:lnSpc>
            </a:pPr>
            <a:r>
              <a:rPr sz="1100" spc="105" smtClean="0">
                <a:cs typeface="+mn-ea"/>
                <a:sym typeface="+mn-lt"/>
              </a:rPr>
              <a:t>出</a:t>
            </a:r>
            <a:r>
              <a:rPr lang="zh-CN" altLang="en-US" sz="1100" spc="105" smtClean="0">
                <a:cs typeface="+mn-ea"/>
                <a:sym typeface="+mn-lt"/>
              </a:rPr>
              <a:t>事</a:t>
            </a:r>
            <a:r>
              <a:rPr sz="1100" spc="105" smtClean="0">
                <a:cs typeface="+mn-ea"/>
                <a:sym typeface="+mn-lt"/>
              </a:rPr>
              <a:t>的时间</a:t>
            </a:r>
            <a:r>
              <a:rPr sz="1100" dirty="0">
                <a:cs typeface="+mn-ea"/>
                <a:sym typeface="+mn-lt"/>
              </a:rPr>
              <a:t>、</a:t>
            </a:r>
            <a:r>
              <a:rPr sz="1100" spc="-220" dirty="0">
                <a:cs typeface="+mn-ea"/>
                <a:sym typeface="+mn-lt"/>
              </a:rPr>
              <a:t> </a:t>
            </a:r>
            <a:r>
              <a:rPr sz="1100" spc="105" dirty="0">
                <a:cs typeface="+mn-ea"/>
                <a:sym typeface="+mn-lt"/>
              </a:rPr>
              <a:t>地点</a:t>
            </a:r>
            <a:r>
              <a:rPr sz="1100" dirty="0">
                <a:cs typeface="+mn-ea"/>
                <a:sym typeface="+mn-lt"/>
              </a:rPr>
              <a:t>、 </a:t>
            </a:r>
            <a:r>
              <a:rPr sz="1100" spc="130" dirty="0">
                <a:cs typeface="+mn-ea"/>
                <a:sym typeface="+mn-lt"/>
              </a:rPr>
              <a:t>伤</a:t>
            </a:r>
            <a:r>
              <a:rPr sz="1100" spc="114" dirty="0">
                <a:cs typeface="+mn-ea"/>
                <a:sym typeface="+mn-lt"/>
              </a:rPr>
              <a:t>亡情况</a:t>
            </a:r>
            <a:r>
              <a:rPr sz="1100" spc="130" dirty="0">
                <a:cs typeface="+mn-ea"/>
                <a:sym typeface="+mn-lt"/>
              </a:rPr>
              <a:t>等</a:t>
            </a:r>
            <a:r>
              <a:rPr sz="1100">
                <a:cs typeface="+mn-ea"/>
                <a:sym typeface="+mn-lt"/>
              </a:rPr>
              <a:t>；</a:t>
            </a:r>
            <a:r>
              <a:rPr sz="1100" spc="-210">
                <a:cs typeface="+mn-ea"/>
                <a:sym typeface="+mn-lt"/>
              </a:rPr>
              <a:t> </a:t>
            </a:r>
            <a:r>
              <a:rPr lang="zh-CN" altLang="en-US" sz="1100" spc="114" smtClean="0">
                <a:cs typeface="+mn-ea"/>
                <a:sym typeface="+mn-lt"/>
              </a:rPr>
              <a:t>并</a:t>
            </a:r>
            <a:r>
              <a:rPr sz="1100" smtClean="0">
                <a:cs typeface="+mn-ea"/>
                <a:sym typeface="+mn-lt"/>
              </a:rPr>
              <a:t>设</a:t>
            </a:r>
            <a:endParaRPr sz="1100">
              <a:cs typeface="+mn-ea"/>
              <a:sym typeface="+mn-lt"/>
            </a:endParaRPr>
          </a:p>
          <a:p>
            <a:pPr marL="12700" marR="145415" algn="just">
              <a:lnSpc>
                <a:spcPct val="100000"/>
              </a:lnSpc>
            </a:pPr>
            <a:r>
              <a:rPr sz="1100" spc="130" dirty="0">
                <a:cs typeface="+mn-ea"/>
                <a:sym typeface="+mn-lt"/>
              </a:rPr>
              <a:t>法</a:t>
            </a:r>
            <a:r>
              <a:rPr sz="1100" spc="114" dirty="0">
                <a:cs typeface="+mn-ea"/>
                <a:sym typeface="+mn-lt"/>
              </a:rPr>
              <a:t>通知紧</a:t>
            </a:r>
            <a:r>
              <a:rPr sz="1100" spc="130" dirty="0">
                <a:cs typeface="+mn-ea"/>
                <a:sym typeface="+mn-lt"/>
              </a:rPr>
              <a:t>急</a:t>
            </a:r>
            <a:r>
              <a:rPr sz="1100" spc="114" dirty="0">
                <a:cs typeface="+mn-ea"/>
                <a:sym typeface="+mn-lt"/>
              </a:rPr>
              <a:t>救护</a:t>
            </a:r>
            <a:r>
              <a:rPr sz="1100" dirty="0">
                <a:cs typeface="+mn-ea"/>
                <a:sym typeface="+mn-lt"/>
              </a:rPr>
              <a:t>机 </a:t>
            </a:r>
            <a:r>
              <a:rPr sz="1100" spc="130" dirty="0">
                <a:cs typeface="+mn-ea"/>
                <a:sym typeface="+mn-lt"/>
              </a:rPr>
              <a:t>极</a:t>
            </a:r>
            <a:r>
              <a:rPr sz="1100" dirty="0">
                <a:cs typeface="+mn-ea"/>
                <a:sym typeface="+mn-lt"/>
              </a:rPr>
              <a:t>，</a:t>
            </a:r>
            <a:r>
              <a:rPr sz="1100" spc="-210" dirty="0">
                <a:cs typeface="+mn-ea"/>
                <a:sym typeface="+mn-lt"/>
              </a:rPr>
              <a:t> </a:t>
            </a:r>
            <a:r>
              <a:rPr sz="1100" spc="114">
                <a:cs typeface="+mn-ea"/>
                <a:sym typeface="+mn-lt"/>
              </a:rPr>
              <a:t>请求</a:t>
            </a:r>
            <a:r>
              <a:rPr sz="1100" spc="130">
                <a:cs typeface="+mn-ea"/>
                <a:sym typeface="+mn-lt"/>
              </a:rPr>
              <a:t>派</a:t>
            </a:r>
            <a:r>
              <a:rPr sz="1100" spc="114">
                <a:cs typeface="+mn-ea"/>
                <a:sym typeface="+mn-lt"/>
              </a:rPr>
              <a:t>出救</a:t>
            </a:r>
            <a:r>
              <a:rPr sz="1100">
                <a:cs typeface="+mn-ea"/>
                <a:sym typeface="+mn-lt"/>
              </a:rPr>
              <a:t>护 </a:t>
            </a:r>
            <a:r>
              <a:rPr sz="1100" smtClean="0">
                <a:cs typeface="+mn-ea"/>
                <a:sym typeface="+mn-lt"/>
              </a:rPr>
              <a:t>车</a:t>
            </a:r>
            <a:r>
              <a:rPr lang="zh-CN" altLang="en-US" sz="1100" smtClean="0">
                <a:cs typeface="+mn-ea"/>
                <a:sym typeface="+mn-lt"/>
              </a:rPr>
              <a:t>和</a:t>
            </a:r>
            <a:r>
              <a:rPr sz="1100" smtClean="0">
                <a:cs typeface="+mn-ea"/>
                <a:sym typeface="+mn-lt"/>
              </a:rPr>
              <a:t>救护人</a:t>
            </a:r>
            <a:r>
              <a:rPr sz="1100" spc="-5" smtClean="0">
                <a:cs typeface="+mn-ea"/>
                <a:sym typeface="+mn-lt"/>
              </a:rPr>
              <a:t>员</a:t>
            </a:r>
            <a:r>
              <a:rPr sz="1100" dirty="0">
                <a:cs typeface="+mn-ea"/>
                <a:sym typeface="+mn-lt"/>
              </a:rPr>
              <a:t>。</a:t>
            </a:r>
            <a:endParaRPr sz="1100">
              <a:cs typeface="+mn-ea"/>
              <a:sym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4332" y="2252344"/>
            <a:ext cx="1657985" cy="253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zh-CN" altLang="en-US" sz="1100" spc="85" smtClean="0">
                <a:cs typeface="+mn-ea"/>
                <a:sym typeface="+mn-lt"/>
              </a:rPr>
              <a:t>对于</a:t>
            </a:r>
            <a:r>
              <a:rPr sz="1100" spc="70" smtClean="0">
                <a:cs typeface="+mn-ea"/>
                <a:sym typeface="+mn-lt"/>
              </a:rPr>
              <a:t>伤</a:t>
            </a:r>
            <a:r>
              <a:rPr sz="1100" spc="85" smtClean="0">
                <a:cs typeface="+mn-ea"/>
                <a:sym typeface="+mn-lt"/>
              </a:rPr>
              <a:t>员</a:t>
            </a:r>
            <a:r>
              <a:rPr lang="zh-CN" altLang="en-US" sz="1100" spc="85" smtClean="0">
                <a:cs typeface="+mn-ea"/>
                <a:sym typeface="+mn-lt"/>
              </a:rPr>
              <a:t>不</a:t>
            </a:r>
            <a:r>
              <a:rPr sz="1100" spc="70" smtClean="0">
                <a:cs typeface="+mn-ea"/>
                <a:sym typeface="+mn-lt"/>
              </a:rPr>
              <a:t>必</a:t>
            </a:r>
            <a:r>
              <a:rPr lang="zh-CN" altLang="en-US" sz="1100" spc="85" smtClean="0">
                <a:cs typeface="+mn-ea"/>
                <a:sym typeface="+mn-lt"/>
              </a:rPr>
              <a:t>急于</a:t>
            </a:r>
            <a:r>
              <a:rPr sz="1100" spc="85" smtClean="0">
                <a:cs typeface="+mn-ea"/>
                <a:sym typeface="+mn-lt"/>
              </a:rPr>
              <a:t>把</a:t>
            </a:r>
            <a:r>
              <a:rPr sz="1100" spc="5" smtClean="0">
                <a:cs typeface="+mn-ea"/>
                <a:sym typeface="+mn-lt"/>
              </a:rPr>
              <a:t>他</a:t>
            </a:r>
            <a:endParaRPr sz="1100">
              <a:cs typeface="+mn-ea"/>
              <a:sym typeface="+mn-lt"/>
            </a:endParaRPr>
          </a:p>
          <a:p>
            <a:pPr marL="12700" marR="5080">
              <a:lnSpc>
                <a:spcPct val="100000"/>
              </a:lnSpc>
            </a:pPr>
            <a:r>
              <a:rPr sz="1100" spc="70" smtClean="0">
                <a:cs typeface="+mn-ea"/>
                <a:sym typeface="+mn-lt"/>
              </a:rPr>
              <a:t>们从车上</a:t>
            </a:r>
            <a:r>
              <a:rPr lang="zh-CN" altLang="en-US" sz="1100" spc="70" smtClean="0">
                <a:cs typeface="+mn-ea"/>
                <a:sym typeface="+mn-lt"/>
              </a:rPr>
              <a:t>或</a:t>
            </a:r>
            <a:r>
              <a:rPr sz="1100" spc="70" smtClean="0">
                <a:cs typeface="+mn-ea"/>
                <a:sym typeface="+mn-lt"/>
              </a:rPr>
              <a:t>车下往外</a:t>
            </a:r>
            <a:r>
              <a:rPr sz="1100" spc="60" smtClean="0">
                <a:cs typeface="+mn-ea"/>
                <a:sym typeface="+mn-lt"/>
              </a:rPr>
              <a:t>拖</a:t>
            </a:r>
            <a:r>
              <a:rPr sz="1100" dirty="0">
                <a:cs typeface="+mn-ea"/>
                <a:sym typeface="+mn-lt"/>
              </a:rPr>
              <a:t>， </a:t>
            </a:r>
            <a:r>
              <a:rPr sz="1100" spc="80" dirty="0">
                <a:cs typeface="+mn-ea"/>
                <a:sym typeface="+mn-lt"/>
              </a:rPr>
              <a:t>而应</a:t>
            </a:r>
            <a:r>
              <a:rPr sz="1100" spc="70" dirty="0">
                <a:cs typeface="+mn-ea"/>
                <a:sym typeface="+mn-lt"/>
              </a:rPr>
              <a:t>首</a:t>
            </a:r>
            <a:r>
              <a:rPr sz="1100" spc="80" dirty="0">
                <a:cs typeface="+mn-ea"/>
                <a:sym typeface="+mn-lt"/>
              </a:rPr>
              <a:t>先检</a:t>
            </a:r>
            <a:r>
              <a:rPr sz="1100" spc="70" dirty="0">
                <a:cs typeface="+mn-ea"/>
                <a:sym typeface="+mn-lt"/>
              </a:rPr>
              <a:t>查</a:t>
            </a:r>
            <a:r>
              <a:rPr sz="1100" spc="80" dirty="0">
                <a:cs typeface="+mn-ea"/>
                <a:sym typeface="+mn-lt"/>
              </a:rPr>
              <a:t>伤</a:t>
            </a:r>
            <a:r>
              <a:rPr sz="1100" spc="70" dirty="0">
                <a:cs typeface="+mn-ea"/>
                <a:sym typeface="+mn-lt"/>
              </a:rPr>
              <a:t>员</a:t>
            </a:r>
            <a:r>
              <a:rPr sz="1100" spc="80" dirty="0">
                <a:cs typeface="+mn-ea"/>
                <a:sym typeface="+mn-lt"/>
              </a:rPr>
              <a:t>是</a:t>
            </a:r>
            <a:r>
              <a:rPr sz="1100" dirty="0">
                <a:cs typeface="+mn-ea"/>
                <a:sym typeface="+mn-lt"/>
              </a:rPr>
              <a:t>否</a:t>
            </a:r>
            <a:endParaRPr sz="11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</a:pPr>
            <a:r>
              <a:rPr sz="1100" spc="80" dirty="0">
                <a:cs typeface="+mn-ea"/>
                <a:sym typeface="+mn-lt"/>
              </a:rPr>
              <a:t>失去</a:t>
            </a:r>
            <a:r>
              <a:rPr sz="1100" spc="70" dirty="0">
                <a:cs typeface="+mn-ea"/>
                <a:sym typeface="+mn-lt"/>
              </a:rPr>
              <a:t>知</a:t>
            </a:r>
            <a:r>
              <a:rPr sz="1100" spc="90" dirty="0">
                <a:cs typeface="+mn-ea"/>
                <a:sym typeface="+mn-lt"/>
              </a:rPr>
              <a:t>觉</a:t>
            </a:r>
            <a:r>
              <a:rPr sz="1100" spc="80" dirty="0">
                <a:cs typeface="+mn-ea"/>
                <a:sym typeface="+mn-lt"/>
              </a:rPr>
              <a:t>，</a:t>
            </a:r>
            <a:r>
              <a:rPr sz="1100" spc="70" dirty="0">
                <a:cs typeface="+mn-ea"/>
                <a:sym typeface="+mn-lt"/>
              </a:rPr>
              <a:t>还</a:t>
            </a:r>
            <a:r>
              <a:rPr sz="1100" spc="80" dirty="0">
                <a:cs typeface="+mn-ea"/>
                <a:sym typeface="+mn-lt"/>
              </a:rPr>
              <a:t>有</a:t>
            </a:r>
            <a:r>
              <a:rPr sz="1100" spc="70" dirty="0">
                <a:cs typeface="+mn-ea"/>
                <a:sym typeface="+mn-lt"/>
              </a:rPr>
              <a:t>没</a:t>
            </a:r>
            <a:r>
              <a:rPr sz="1100" spc="80" dirty="0">
                <a:cs typeface="+mn-ea"/>
                <a:sym typeface="+mn-lt"/>
              </a:rPr>
              <a:t>有</a:t>
            </a:r>
            <a:r>
              <a:rPr sz="1100" dirty="0">
                <a:cs typeface="+mn-ea"/>
                <a:sym typeface="+mn-lt"/>
              </a:rPr>
              <a:t>心</a:t>
            </a:r>
            <a:endParaRPr sz="1100">
              <a:cs typeface="+mn-ea"/>
              <a:sym typeface="+mn-lt"/>
            </a:endParaRPr>
          </a:p>
          <a:p>
            <a:pPr marL="12700" marR="5080">
              <a:lnSpc>
                <a:spcPct val="100000"/>
              </a:lnSpc>
            </a:pPr>
            <a:r>
              <a:rPr sz="1100" spc="70" smtClean="0">
                <a:cs typeface="+mn-ea"/>
                <a:sym typeface="+mn-lt"/>
              </a:rPr>
              <a:t>跳</a:t>
            </a:r>
            <a:r>
              <a:rPr lang="zh-CN" altLang="en-US" sz="1100" spc="70" smtClean="0">
                <a:cs typeface="+mn-ea"/>
                <a:sym typeface="+mn-lt"/>
              </a:rPr>
              <a:t>和</a:t>
            </a:r>
            <a:r>
              <a:rPr sz="1100" spc="70" smtClean="0">
                <a:cs typeface="+mn-ea"/>
                <a:sym typeface="+mn-lt"/>
              </a:rPr>
              <a:t>呼</a:t>
            </a:r>
            <a:r>
              <a:rPr sz="1100" spc="75" smtClean="0">
                <a:cs typeface="+mn-ea"/>
                <a:sym typeface="+mn-lt"/>
              </a:rPr>
              <a:t>吸</a:t>
            </a:r>
            <a:r>
              <a:rPr sz="1100" spc="70" dirty="0">
                <a:cs typeface="+mn-ea"/>
                <a:sym typeface="+mn-lt"/>
              </a:rPr>
              <a:t>，有无大出</a:t>
            </a:r>
            <a:r>
              <a:rPr sz="1100" spc="60" dirty="0">
                <a:cs typeface="+mn-ea"/>
                <a:sym typeface="+mn-lt"/>
              </a:rPr>
              <a:t>血</a:t>
            </a:r>
            <a:r>
              <a:rPr sz="1100" dirty="0">
                <a:cs typeface="+mn-ea"/>
                <a:sym typeface="+mn-lt"/>
              </a:rPr>
              <a:t>， </a:t>
            </a:r>
            <a:r>
              <a:rPr sz="1100" spc="80" dirty="0">
                <a:cs typeface="+mn-ea"/>
                <a:sym typeface="+mn-lt"/>
              </a:rPr>
              <a:t>有无</a:t>
            </a:r>
            <a:r>
              <a:rPr sz="1100" spc="70" dirty="0">
                <a:cs typeface="+mn-ea"/>
                <a:sym typeface="+mn-lt"/>
              </a:rPr>
              <a:t>明</a:t>
            </a:r>
            <a:r>
              <a:rPr sz="1100" spc="80" dirty="0">
                <a:cs typeface="+mn-ea"/>
                <a:sym typeface="+mn-lt"/>
              </a:rPr>
              <a:t>显骨</a:t>
            </a:r>
            <a:r>
              <a:rPr sz="1100" spc="70" dirty="0">
                <a:cs typeface="+mn-ea"/>
                <a:sym typeface="+mn-lt"/>
              </a:rPr>
              <a:t>折</a:t>
            </a:r>
            <a:r>
              <a:rPr sz="1100" spc="80" dirty="0">
                <a:cs typeface="+mn-ea"/>
                <a:sym typeface="+mn-lt"/>
              </a:rPr>
              <a:t>；</a:t>
            </a:r>
            <a:r>
              <a:rPr sz="1100" spc="70" dirty="0">
                <a:cs typeface="+mn-ea"/>
                <a:sym typeface="+mn-lt"/>
              </a:rPr>
              <a:t>如</a:t>
            </a:r>
            <a:r>
              <a:rPr sz="1100" spc="80" dirty="0">
                <a:cs typeface="+mn-ea"/>
                <a:sym typeface="+mn-lt"/>
              </a:rPr>
              <a:t>果</a:t>
            </a:r>
            <a:r>
              <a:rPr sz="1100" dirty="0">
                <a:cs typeface="+mn-ea"/>
                <a:sym typeface="+mn-lt"/>
              </a:rPr>
              <a:t>伤</a:t>
            </a:r>
            <a:endParaRPr sz="1100">
              <a:cs typeface="+mn-ea"/>
              <a:sym typeface="+mn-lt"/>
            </a:endParaRPr>
          </a:p>
          <a:p>
            <a:pPr marL="12700" marR="132715" algn="just">
              <a:lnSpc>
                <a:spcPct val="100000"/>
              </a:lnSpc>
            </a:pPr>
            <a:r>
              <a:rPr sz="1100" spc="80" smtClean="0">
                <a:cs typeface="+mn-ea"/>
                <a:sym typeface="+mn-lt"/>
              </a:rPr>
              <a:t>员已</a:t>
            </a:r>
            <a:r>
              <a:rPr lang="zh-CN" altLang="en-US" sz="1100" spc="70" smtClean="0">
                <a:cs typeface="+mn-ea"/>
                <a:sym typeface="+mn-lt"/>
              </a:rPr>
              <a:t>发</a:t>
            </a:r>
            <a:r>
              <a:rPr sz="1100" spc="80" smtClean="0">
                <a:cs typeface="+mn-ea"/>
                <a:sym typeface="+mn-lt"/>
              </a:rPr>
              <a:t>生昏迷</a:t>
            </a:r>
            <a:r>
              <a:rPr sz="1100" spc="80" dirty="0">
                <a:cs typeface="+mn-ea"/>
                <a:sym typeface="+mn-lt"/>
              </a:rPr>
              <a:t>，</a:t>
            </a:r>
            <a:r>
              <a:rPr sz="1100" spc="70" dirty="0">
                <a:cs typeface="+mn-ea"/>
                <a:sym typeface="+mn-lt"/>
              </a:rPr>
              <a:t>可</a:t>
            </a:r>
            <a:r>
              <a:rPr sz="1100" spc="80" dirty="0">
                <a:cs typeface="+mn-ea"/>
                <a:sym typeface="+mn-lt"/>
              </a:rPr>
              <a:t>先</a:t>
            </a:r>
            <a:r>
              <a:rPr sz="1100" dirty="0">
                <a:cs typeface="+mn-ea"/>
                <a:sym typeface="+mn-lt"/>
              </a:rPr>
              <a:t>松 </a:t>
            </a:r>
            <a:r>
              <a:rPr sz="1100" spc="85" dirty="0">
                <a:cs typeface="+mn-ea"/>
                <a:sym typeface="+mn-lt"/>
              </a:rPr>
              <a:t>开他</a:t>
            </a:r>
            <a:r>
              <a:rPr sz="1100" spc="70" dirty="0">
                <a:cs typeface="+mn-ea"/>
                <a:sym typeface="+mn-lt"/>
              </a:rPr>
              <a:t>们</a:t>
            </a:r>
            <a:r>
              <a:rPr sz="1100" spc="85" dirty="0">
                <a:cs typeface="+mn-ea"/>
                <a:sym typeface="+mn-lt"/>
              </a:rPr>
              <a:t>的</a:t>
            </a:r>
            <a:r>
              <a:rPr sz="1100" spc="90" dirty="0">
                <a:cs typeface="+mn-ea"/>
                <a:sym typeface="+mn-lt"/>
              </a:rPr>
              <a:t>颈</a:t>
            </a:r>
            <a:r>
              <a:rPr sz="1100" spc="70" dirty="0">
                <a:cs typeface="+mn-ea"/>
                <a:sym typeface="+mn-lt"/>
              </a:rPr>
              <a:t>、</a:t>
            </a:r>
            <a:r>
              <a:rPr sz="1100" spc="85" dirty="0">
                <a:cs typeface="+mn-ea"/>
                <a:sym typeface="+mn-lt"/>
              </a:rPr>
              <a:t>胸</a:t>
            </a:r>
            <a:r>
              <a:rPr sz="1100" spc="70" dirty="0">
                <a:cs typeface="+mn-ea"/>
                <a:sym typeface="+mn-lt"/>
              </a:rPr>
              <a:t>、</a:t>
            </a:r>
            <a:r>
              <a:rPr sz="1100" spc="85" dirty="0">
                <a:cs typeface="+mn-ea"/>
                <a:sym typeface="+mn-lt"/>
              </a:rPr>
              <a:t>腰部</a:t>
            </a:r>
            <a:r>
              <a:rPr sz="1100" spc="80" dirty="0">
                <a:cs typeface="+mn-ea"/>
                <a:sym typeface="+mn-lt"/>
              </a:rPr>
              <a:t> 的贴</a:t>
            </a:r>
            <a:r>
              <a:rPr sz="1100" spc="70" dirty="0">
                <a:cs typeface="+mn-ea"/>
                <a:sym typeface="+mn-lt"/>
              </a:rPr>
              <a:t>身</a:t>
            </a:r>
            <a:r>
              <a:rPr sz="1100" spc="80" dirty="0">
                <a:cs typeface="+mn-ea"/>
                <a:sym typeface="+mn-lt"/>
              </a:rPr>
              <a:t>衣</a:t>
            </a:r>
            <a:r>
              <a:rPr sz="1100" spc="90" dirty="0">
                <a:cs typeface="+mn-ea"/>
                <a:sym typeface="+mn-lt"/>
              </a:rPr>
              <a:t>服</a:t>
            </a:r>
            <a:r>
              <a:rPr sz="1100" spc="70" dirty="0">
                <a:cs typeface="+mn-ea"/>
                <a:sym typeface="+mn-lt"/>
              </a:rPr>
              <a:t>，</a:t>
            </a:r>
            <a:r>
              <a:rPr sz="1100" spc="80">
                <a:cs typeface="+mn-ea"/>
                <a:sym typeface="+mn-lt"/>
              </a:rPr>
              <a:t>把</a:t>
            </a:r>
            <a:r>
              <a:rPr sz="1100" spc="70">
                <a:cs typeface="+mn-ea"/>
                <a:sym typeface="+mn-lt"/>
              </a:rPr>
              <a:t>他</a:t>
            </a:r>
            <a:r>
              <a:rPr sz="1100" spc="80">
                <a:cs typeface="+mn-ea"/>
                <a:sym typeface="+mn-lt"/>
              </a:rPr>
              <a:t>的</a:t>
            </a:r>
            <a:r>
              <a:rPr sz="1100">
                <a:cs typeface="+mn-ea"/>
                <a:sym typeface="+mn-lt"/>
              </a:rPr>
              <a:t>头 </a:t>
            </a:r>
            <a:r>
              <a:rPr sz="1100" spc="80" smtClean="0">
                <a:cs typeface="+mn-ea"/>
                <a:sym typeface="+mn-lt"/>
              </a:rPr>
              <a:t>转向</a:t>
            </a:r>
            <a:r>
              <a:rPr sz="1100" spc="70" smtClean="0">
                <a:cs typeface="+mn-ea"/>
                <a:sym typeface="+mn-lt"/>
              </a:rPr>
              <a:t>一</a:t>
            </a:r>
            <a:r>
              <a:rPr sz="1100" spc="80" smtClean="0">
                <a:cs typeface="+mn-ea"/>
                <a:sym typeface="+mn-lt"/>
              </a:rPr>
              <a:t>侧</a:t>
            </a:r>
            <a:r>
              <a:rPr lang="zh-CN" altLang="en-US" sz="1100" spc="80" smtClean="0">
                <a:cs typeface="+mn-ea"/>
                <a:sym typeface="+mn-lt"/>
              </a:rPr>
              <a:t>并</a:t>
            </a:r>
            <a:r>
              <a:rPr sz="1100" spc="70" smtClean="0">
                <a:cs typeface="+mn-ea"/>
                <a:sym typeface="+mn-lt"/>
              </a:rPr>
              <a:t>清</a:t>
            </a:r>
            <a:r>
              <a:rPr sz="1100" spc="80" smtClean="0">
                <a:cs typeface="+mn-ea"/>
                <a:sym typeface="+mn-lt"/>
              </a:rPr>
              <a:t>除</a:t>
            </a:r>
            <a:r>
              <a:rPr sz="1100" spc="70" smtClean="0">
                <a:cs typeface="+mn-ea"/>
                <a:sym typeface="+mn-lt"/>
              </a:rPr>
              <a:t>口</a:t>
            </a:r>
            <a:r>
              <a:rPr sz="1100" spc="80" smtClean="0">
                <a:cs typeface="+mn-ea"/>
                <a:sym typeface="+mn-lt"/>
              </a:rPr>
              <a:t>鼻</a:t>
            </a:r>
            <a:r>
              <a:rPr lang="zh-CN" altLang="en-US" sz="1100" smtClean="0">
                <a:cs typeface="+mn-ea"/>
                <a:sym typeface="+mn-lt"/>
              </a:rPr>
              <a:t>中</a:t>
            </a:r>
            <a:r>
              <a:rPr sz="1100" smtClean="0">
                <a:cs typeface="+mn-ea"/>
                <a:sym typeface="+mn-lt"/>
              </a:rPr>
              <a:t> </a:t>
            </a:r>
            <a:r>
              <a:rPr sz="1100" spc="80" dirty="0">
                <a:cs typeface="+mn-ea"/>
                <a:sym typeface="+mn-lt"/>
              </a:rPr>
              <a:t>的呕</a:t>
            </a:r>
            <a:r>
              <a:rPr sz="1100" spc="70" dirty="0">
                <a:cs typeface="+mn-ea"/>
                <a:sym typeface="+mn-lt"/>
              </a:rPr>
              <a:t>吐</a:t>
            </a:r>
            <a:r>
              <a:rPr sz="1100" spc="90" dirty="0">
                <a:cs typeface="+mn-ea"/>
                <a:sym typeface="+mn-lt"/>
              </a:rPr>
              <a:t>物</a:t>
            </a:r>
            <a:r>
              <a:rPr sz="1100" spc="80" dirty="0">
                <a:cs typeface="+mn-ea"/>
                <a:sym typeface="+mn-lt"/>
              </a:rPr>
              <a:t>、</a:t>
            </a:r>
            <a:r>
              <a:rPr sz="1100" spc="70" dirty="0">
                <a:cs typeface="+mn-ea"/>
                <a:sym typeface="+mn-lt"/>
              </a:rPr>
              <a:t>血</a:t>
            </a:r>
            <a:r>
              <a:rPr sz="1100" spc="80" dirty="0">
                <a:cs typeface="+mn-ea"/>
                <a:sym typeface="+mn-lt"/>
              </a:rPr>
              <a:t>液</a:t>
            </a:r>
            <a:r>
              <a:rPr sz="1100" spc="70" dirty="0">
                <a:cs typeface="+mn-ea"/>
                <a:sym typeface="+mn-lt"/>
              </a:rPr>
              <a:t>、</a:t>
            </a:r>
            <a:r>
              <a:rPr sz="1100" spc="80" dirty="0">
                <a:cs typeface="+mn-ea"/>
                <a:sym typeface="+mn-lt"/>
              </a:rPr>
              <a:t>污物 </a:t>
            </a:r>
            <a:r>
              <a:rPr sz="1100" spc="80">
                <a:cs typeface="+mn-ea"/>
                <a:sym typeface="+mn-lt"/>
              </a:rPr>
              <a:t>等</a:t>
            </a:r>
            <a:r>
              <a:rPr sz="1100" spc="80" smtClean="0">
                <a:cs typeface="+mn-ea"/>
                <a:sym typeface="+mn-lt"/>
              </a:rPr>
              <a:t>，</a:t>
            </a:r>
            <a:r>
              <a:rPr lang="zh-CN" altLang="en-US" sz="1100" spc="70" smtClean="0">
                <a:cs typeface="+mn-ea"/>
                <a:sym typeface="+mn-lt"/>
              </a:rPr>
              <a:t>以免</a:t>
            </a:r>
            <a:r>
              <a:rPr sz="1100" spc="80" smtClean="0">
                <a:cs typeface="+mn-ea"/>
                <a:sym typeface="+mn-lt"/>
              </a:rPr>
              <a:t>引</a:t>
            </a:r>
            <a:r>
              <a:rPr sz="1100" spc="70" smtClean="0">
                <a:cs typeface="+mn-ea"/>
                <a:sym typeface="+mn-lt"/>
              </a:rPr>
              <a:t>起</a:t>
            </a:r>
            <a:r>
              <a:rPr sz="1100" spc="80" smtClean="0">
                <a:cs typeface="+mn-ea"/>
                <a:sym typeface="+mn-lt"/>
              </a:rPr>
              <a:t>窒</a:t>
            </a:r>
            <a:r>
              <a:rPr sz="1100" spc="70" smtClean="0">
                <a:cs typeface="+mn-ea"/>
                <a:sym typeface="+mn-lt"/>
              </a:rPr>
              <a:t>息</a:t>
            </a:r>
            <a:r>
              <a:rPr sz="1100" spc="80" dirty="0">
                <a:cs typeface="+mn-ea"/>
                <a:sym typeface="+mn-lt"/>
              </a:rPr>
              <a:t>；</a:t>
            </a:r>
            <a:r>
              <a:rPr sz="1100" dirty="0">
                <a:cs typeface="+mn-ea"/>
                <a:sym typeface="+mn-lt"/>
              </a:rPr>
              <a:t>如</a:t>
            </a:r>
            <a:endParaRPr sz="11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</a:pPr>
            <a:r>
              <a:rPr sz="1100" spc="70" smtClean="0">
                <a:cs typeface="+mn-ea"/>
                <a:sym typeface="+mn-lt"/>
              </a:rPr>
              <a:t>果心跳</a:t>
            </a:r>
            <a:r>
              <a:rPr lang="zh-CN" altLang="en-US" sz="1100" spc="70" smtClean="0">
                <a:cs typeface="+mn-ea"/>
                <a:sym typeface="+mn-lt"/>
              </a:rPr>
              <a:t>和</a:t>
            </a:r>
            <a:r>
              <a:rPr sz="1100" spc="70" smtClean="0">
                <a:cs typeface="+mn-ea"/>
                <a:sym typeface="+mn-lt"/>
              </a:rPr>
              <a:t>呼吸都停止</a:t>
            </a:r>
            <a:r>
              <a:rPr sz="1100" spc="60" smtClean="0">
                <a:cs typeface="+mn-ea"/>
                <a:sym typeface="+mn-lt"/>
              </a:rPr>
              <a:t>了</a:t>
            </a:r>
            <a:r>
              <a:rPr sz="1100" dirty="0">
                <a:cs typeface="+mn-ea"/>
                <a:sym typeface="+mn-lt"/>
              </a:rPr>
              <a:t>，</a:t>
            </a:r>
            <a:endParaRPr sz="11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</a:pPr>
            <a:r>
              <a:rPr sz="1100" spc="85" smtClean="0">
                <a:cs typeface="+mn-ea"/>
                <a:sym typeface="+mn-lt"/>
              </a:rPr>
              <a:t>应该</a:t>
            </a:r>
            <a:r>
              <a:rPr sz="1100" spc="70" smtClean="0">
                <a:cs typeface="+mn-ea"/>
                <a:sym typeface="+mn-lt"/>
              </a:rPr>
              <a:t>马</a:t>
            </a:r>
            <a:r>
              <a:rPr sz="1100" spc="85" smtClean="0">
                <a:cs typeface="+mn-ea"/>
                <a:sym typeface="+mn-lt"/>
              </a:rPr>
              <a:t>上</a:t>
            </a:r>
            <a:r>
              <a:rPr lang="zh-CN" altLang="en-US" sz="1100" spc="85" smtClean="0">
                <a:cs typeface="+mn-ea"/>
                <a:sym typeface="+mn-lt"/>
              </a:rPr>
              <a:t>进</a:t>
            </a:r>
            <a:r>
              <a:rPr sz="1100" spc="70" smtClean="0">
                <a:cs typeface="+mn-ea"/>
                <a:sym typeface="+mn-lt"/>
              </a:rPr>
              <a:t>行</a:t>
            </a:r>
            <a:r>
              <a:rPr sz="1100" spc="85" smtClean="0">
                <a:cs typeface="+mn-ea"/>
                <a:sym typeface="+mn-lt"/>
              </a:rPr>
              <a:t>口</a:t>
            </a:r>
            <a:r>
              <a:rPr sz="1100" spc="70" smtClean="0">
                <a:cs typeface="+mn-ea"/>
                <a:sym typeface="+mn-lt"/>
              </a:rPr>
              <a:t>对</a:t>
            </a:r>
            <a:r>
              <a:rPr sz="1100" spc="85" smtClean="0">
                <a:cs typeface="+mn-ea"/>
                <a:sym typeface="+mn-lt"/>
              </a:rPr>
              <a:t>口</a:t>
            </a:r>
            <a:r>
              <a:rPr sz="1100" spc="5" smtClean="0">
                <a:cs typeface="+mn-ea"/>
                <a:sym typeface="+mn-lt"/>
              </a:rPr>
              <a:t>人</a:t>
            </a:r>
            <a:endParaRPr sz="11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</a:pPr>
            <a:r>
              <a:rPr sz="1100" spc="70" smtClean="0">
                <a:cs typeface="+mn-ea"/>
                <a:sym typeface="+mn-lt"/>
              </a:rPr>
              <a:t>工呼吸</a:t>
            </a:r>
            <a:r>
              <a:rPr lang="zh-CN" altLang="en-US" sz="1100" spc="70" smtClean="0">
                <a:cs typeface="+mn-ea"/>
                <a:sym typeface="+mn-lt"/>
              </a:rPr>
              <a:t>和</a:t>
            </a:r>
            <a:r>
              <a:rPr sz="1100" spc="70" smtClean="0">
                <a:cs typeface="+mn-ea"/>
                <a:sym typeface="+mn-lt"/>
              </a:rPr>
              <a:t>胸外心脏</a:t>
            </a:r>
            <a:r>
              <a:rPr lang="zh-CN" altLang="en-US" sz="1100" spc="70" smtClean="0">
                <a:cs typeface="+mn-ea"/>
                <a:sym typeface="+mn-lt"/>
              </a:rPr>
              <a:t>按</a:t>
            </a:r>
            <a:r>
              <a:rPr sz="1100" spc="60" smtClean="0">
                <a:cs typeface="+mn-ea"/>
                <a:sym typeface="+mn-lt"/>
              </a:rPr>
              <a:t>压</a:t>
            </a:r>
            <a:r>
              <a:rPr sz="1100" dirty="0">
                <a:cs typeface="+mn-ea"/>
                <a:sym typeface="+mn-lt"/>
              </a:rPr>
              <a:t>。</a:t>
            </a:r>
            <a:endParaRPr sz="1100"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0902" y="2704962"/>
            <a:ext cx="142621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cs typeface="+mn-ea"/>
                <a:sym typeface="+mn-lt"/>
              </a:rPr>
              <a:t>如果有严重外</a:t>
            </a:r>
            <a:r>
              <a:rPr sz="1100" spc="-15" dirty="0">
                <a:cs typeface="+mn-ea"/>
                <a:sym typeface="+mn-lt"/>
              </a:rPr>
              <a:t>伤</a:t>
            </a:r>
            <a:r>
              <a:rPr sz="1100" dirty="0">
                <a:cs typeface="+mn-ea"/>
                <a:sym typeface="+mn-lt"/>
              </a:rPr>
              <a:t>出血， 可将头部放低，</a:t>
            </a:r>
            <a:r>
              <a:rPr sz="1100" spc="-15" dirty="0">
                <a:cs typeface="+mn-ea"/>
                <a:sym typeface="+mn-lt"/>
              </a:rPr>
              <a:t>伤处 </a:t>
            </a:r>
            <a:r>
              <a:rPr sz="1100">
                <a:cs typeface="+mn-ea"/>
                <a:sym typeface="+mn-lt"/>
              </a:rPr>
              <a:t>抬高</a:t>
            </a:r>
            <a:r>
              <a:rPr sz="1100" smtClean="0">
                <a:cs typeface="+mn-ea"/>
                <a:sym typeface="+mn-lt"/>
              </a:rPr>
              <a:t>，</a:t>
            </a:r>
            <a:r>
              <a:rPr lang="zh-CN" altLang="en-US" sz="1100" smtClean="0">
                <a:cs typeface="+mn-ea"/>
                <a:sym typeface="+mn-lt"/>
              </a:rPr>
              <a:t>并</a:t>
            </a:r>
            <a:r>
              <a:rPr sz="1100" smtClean="0">
                <a:cs typeface="+mn-ea"/>
                <a:sym typeface="+mn-lt"/>
              </a:rPr>
              <a:t>用干净</a:t>
            </a:r>
            <a:r>
              <a:rPr sz="1100" spc="-15" smtClean="0">
                <a:cs typeface="+mn-ea"/>
                <a:sym typeface="+mn-lt"/>
              </a:rPr>
              <a:t>的</a:t>
            </a:r>
            <a:r>
              <a:rPr sz="1100" smtClean="0">
                <a:cs typeface="+mn-ea"/>
                <a:sym typeface="+mn-lt"/>
              </a:rPr>
              <a:t>手 </a:t>
            </a:r>
            <a:r>
              <a:rPr sz="1100" dirty="0">
                <a:cs typeface="+mn-ea"/>
                <a:sym typeface="+mn-lt"/>
              </a:rPr>
              <a:t>帕、</a:t>
            </a:r>
            <a:r>
              <a:rPr sz="1100">
                <a:cs typeface="+mn-ea"/>
                <a:sym typeface="+mn-lt"/>
              </a:rPr>
              <a:t>毛巾在伤口</a:t>
            </a:r>
            <a:r>
              <a:rPr sz="1100" spc="-15">
                <a:cs typeface="+mn-ea"/>
                <a:sym typeface="+mn-lt"/>
              </a:rPr>
              <a:t>上</a:t>
            </a:r>
            <a:r>
              <a:rPr sz="1100">
                <a:cs typeface="+mn-ea"/>
                <a:sym typeface="+mn-lt"/>
              </a:rPr>
              <a:t>直 </a:t>
            </a:r>
            <a:r>
              <a:rPr sz="1100" smtClean="0">
                <a:cs typeface="+mn-ea"/>
                <a:sym typeface="+mn-lt"/>
              </a:rPr>
              <a:t>接</a:t>
            </a:r>
            <a:r>
              <a:rPr lang="zh-CN" altLang="en-US" sz="1100" smtClean="0">
                <a:cs typeface="+mn-ea"/>
                <a:sym typeface="+mn-lt"/>
              </a:rPr>
              <a:t>按</a:t>
            </a:r>
            <a:r>
              <a:rPr sz="1100" smtClean="0">
                <a:cs typeface="+mn-ea"/>
                <a:sym typeface="+mn-lt"/>
              </a:rPr>
              <a:t>压</a:t>
            </a:r>
            <a:r>
              <a:rPr lang="zh-CN" altLang="en-US" sz="1100" smtClean="0">
                <a:cs typeface="+mn-ea"/>
                <a:sym typeface="+mn-lt"/>
              </a:rPr>
              <a:t>或</a:t>
            </a:r>
            <a:r>
              <a:rPr sz="1100" smtClean="0">
                <a:cs typeface="+mn-ea"/>
                <a:sym typeface="+mn-lt"/>
              </a:rPr>
              <a:t>把</a:t>
            </a:r>
            <a:r>
              <a:rPr sz="1100" spc="5" smtClean="0">
                <a:cs typeface="+mn-ea"/>
                <a:sym typeface="+mn-lt"/>
              </a:rPr>
              <a:t>伤</a:t>
            </a:r>
            <a:r>
              <a:rPr sz="1100" smtClean="0">
                <a:cs typeface="+mn-ea"/>
                <a:sym typeface="+mn-lt"/>
              </a:rPr>
              <a:t>口</a:t>
            </a:r>
            <a:r>
              <a:rPr sz="1100" spc="-10" smtClean="0">
                <a:cs typeface="+mn-ea"/>
                <a:sym typeface="+mn-lt"/>
              </a:rPr>
              <a:t>边</a:t>
            </a:r>
            <a:r>
              <a:rPr sz="1100" spc="5" smtClean="0">
                <a:cs typeface="+mn-ea"/>
                <a:sym typeface="+mn-lt"/>
              </a:rPr>
              <a:t>缘</a:t>
            </a:r>
            <a:r>
              <a:rPr sz="1100" smtClean="0">
                <a:cs typeface="+mn-ea"/>
                <a:sym typeface="+mn-lt"/>
              </a:rPr>
              <a:t> </a:t>
            </a:r>
            <a:r>
              <a:rPr sz="1100" dirty="0">
                <a:cs typeface="+mn-ea"/>
                <a:sym typeface="+mn-lt"/>
              </a:rPr>
              <a:t>捏在一起止血。</a:t>
            </a:r>
            <a:endParaRPr sz="1100"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02479" y="1554480"/>
            <a:ext cx="1581912" cy="1581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28463" y="1821942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297" y="0"/>
                </a:moveTo>
                <a:lnTo>
                  <a:pt x="288457" y="4507"/>
                </a:lnTo>
                <a:lnTo>
                  <a:pt x="235484" y="17555"/>
                </a:lnTo>
                <a:lnTo>
                  <a:pt x="186086" y="38435"/>
                </a:lnTo>
                <a:lnTo>
                  <a:pt x="140973" y="66438"/>
                </a:lnTo>
                <a:lnTo>
                  <a:pt x="100853" y="100853"/>
                </a:lnTo>
                <a:lnTo>
                  <a:pt x="66438" y="140973"/>
                </a:lnTo>
                <a:lnTo>
                  <a:pt x="38435" y="186086"/>
                </a:lnTo>
                <a:lnTo>
                  <a:pt x="17555" y="235484"/>
                </a:lnTo>
                <a:lnTo>
                  <a:pt x="4507" y="288457"/>
                </a:lnTo>
                <a:lnTo>
                  <a:pt x="0" y="344297"/>
                </a:lnTo>
                <a:lnTo>
                  <a:pt x="1141" y="372530"/>
                </a:lnTo>
                <a:lnTo>
                  <a:pt x="10007" y="427025"/>
                </a:lnTo>
                <a:lnTo>
                  <a:pt x="27060" y="478299"/>
                </a:lnTo>
                <a:lnTo>
                  <a:pt x="51591" y="525644"/>
                </a:lnTo>
                <a:lnTo>
                  <a:pt x="82888" y="568349"/>
                </a:lnTo>
                <a:lnTo>
                  <a:pt x="120244" y="605705"/>
                </a:lnTo>
                <a:lnTo>
                  <a:pt x="162949" y="637002"/>
                </a:lnTo>
                <a:lnTo>
                  <a:pt x="210294" y="661533"/>
                </a:lnTo>
                <a:lnTo>
                  <a:pt x="261568" y="678586"/>
                </a:lnTo>
                <a:lnTo>
                  <a:pt x="316063" y="687452"/>
                </a:lnTo>
                <a:lnTo>
                  <a:pt x="344297" y="688594"/>
                </a:lnTo>
                <a:lnTo>
                  <a:pt x="372530" y="687452"/>
                </a:lnTo>
                <a:lnTo>
                  <a:pt x="427025" y="678586"/>
                </a:lnTo>
                <a:lnTo>
                  <a:pt x="478299" y="661533"/>
                </a:lnTo>
                <a:lnTo>
                  <a:pt x="525644" y="637002"/>
                </a:lnTo>
                <a:lnTo>
                  <a:pt x="568349" y="605705"/>
                </a:lnTo>
                <a:lnTo>
                  <a:pt x="605705" y="568349"/>
                </a:lnTo>
                <a:lnTo>
                  <a:pt x="637002" y="525644"/>
                </a:lnTo>
                <a:lnTo>
                  <a:pt x="661533" y="478299"/>
                </a:lnTo>
                <a:lnTo>
                  <a:pt x="678586" y="427025"/>
                </a:lnTo>
                <a:lnTo>
                  <a:pt x="687452" y="372530"/>
                </a:lnTo>
                <a:lnTo>
                  <a:pt x="688594" y="344297"/>
                </a:lnTo>
                <a:lnTo>
                  <a:pt x="687452" y="316063"/>
                </a:lnTo>
                <a:lnTo>
                  <a:pt x="678586" y="261568"/>
                </a:lnTo>
                <a:lnTo>
                  <a:pt x="661533" y="210294"/>
                </a:lnTo>
                <a:lnTo>
                  <a:pt x="637002" y="162949"/>
                </a:lnTo>
                <a:lnTo>
                  <a:pt x="605705" y="120244"/>
                </a:lnTo>
                <a:lnTo>
                  <a:pt x="568349" y="82888"/>
                </a:lnTo>
                <a:lnTo>
                  <a:pt x="525644" y="51591"/>
                </a:lnTo>
                <a:lnTo>
                  <a:pt x="478299" y="27060"/>
                </a:lnTo>
                <a:lnTo>
                  <a:pt x="427025" y="10007"/>
                </a:lnTo>
                <a:lnTo>
                  <a:pt x="372530" y="1141"/>
                </a:lnTo>
                <a:lnTo>
                  <a:pt x="344297" y="0"/>
                </a:lnTo>
                <a:close/>
              </a:path>
            </a:pathLst>
          </a:custGeom>
          <a:solidFill>
            <a:srgbClr val="919AC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63515" y="1861566"/>
            <a:ext cx="618490" cy="618490"/>
          </a:xfrm>
          <a:custGeom>
            <a:avLst/>
            <a:gdLst/>
            <a:ahLst/>
            <a:cxnLst/>
            <a:rect l="l" t="t" r="r" b="b"/>
            <a:pathLst>
              <a:path w="618489" h="618489">
                <a:moveTo>
                  <a:pt x="309245" y="0"/>
                </a:moveTo>
                <a:lnTo>
                  <a:pt x="259078" y="4046"/>
                </a:lnTo>
                <a:lnTo>
                  <a:pt x="211490" y="15763"/>
                </a:lnTo>
                <a:lnTo>
                  <a:pt x="167118" y="34512"/>
                </a:lnTo>
                <a:lnTo>
                  <a:pt x="126598" y="59659"/>
                </a:lnTo>
                <a:lnTo>
                  <a:pt x="90566" y="90566"/>
                </a:lnTo>
                <a:lnTo>
                  <a:pt x="59659" y="126598"/>
                </a:lnTo>
                <a:lnTo>
                  <a:pt x="34512" y="167118"/>
                </a:lnTo>
                <a:lnTo>
                  <a:pt x="15763" y="211490"/>
                </a:lnTo>
                <a:lnTo>
                  <a:pt x="4046" y="259078"/>
                </a:lnTo>
                <a:lnTo>
                  <a:pt x="0" y="309245"/>
                </a:lnTo>
                <a:lnTo>
                  <a:pt x="1024" y="334592"/>
                </a:lnTo>
                <a:lnTo>
                  <a:pt x="8986" y="383518"/>
                </a:lnTo>
                <a:lnTo>
                  <a:pt x="24298" y="429553"/>
                </a:lnTo>
                <a:lnTo>
                  <a:pt x="46326" y="472060"/>
                </a:lnTo>
                <a:lnTo>
                  <a:pt x="74432" y="510402"/>
                </a:lnTo>
                <a:lnTo>
                  <a:pt x="107981" y="543941"/>
                </a:lnTo>
                <a:lnTo>
                  <a:pt x="146337" y="572042"/>
                </a:lnTo>
                <a:lnTo>
                  <a:pt x="188862" y="594066"/>
                </a:lnTo>
                <a:lnTo>
                  <a:pt x="234922" y="609377"/>
                </a:lnTo>
                <a:lnTo>
                  <a:pt x="283878" y="617338"/>
                </a:lnTo>
                <a:lnTo>
                  <a:pt x="309245" y="618363"/>
                </a:lnTo>
                <a:lnTo>
                  <a:pt x="334592" y="617338"/>
                </a:lnTo>
                <a:lnTo>
                  <a:pt x="383518" y="609377"/>
                </a:lnTo>
                <a:lnTo>
                  <a:pt x="429553" y="594066"/>
                </a:lnTo>
                <a:lnTo>
                  <a:pt x="472060" y="572042"/>
                </a:lnTo>
                <a:lnTo>
                  <a:pt x="510402" y="543941"/>
                </a:lnTo>
                <a:lnTo>
                  <a:pt x="543941" y="510402"/>
                </a:lnTo>
                <a:lnTo>
                  <a:pt x="572042" y="472060"/>
                </a:lnTo>
                <a:lnTo>
                  <a:pt x="594066" y="429553"/>
                </a:lnTo>
                <a:lnTo>
                  <a:pt x="609377" y="383518"/>
                </a:lnTo>
                <a:lnTo>
                  <a:pt x="617338" y="334592"/>
                </a:lnTo>
                <a:lnTo>
                  <a:pt x="618363" y="309245"/>
                </a:lnTo>
                <a:lnTo>
                  <a:pt x="617338" y="283878"/>
                </a:lnTo>
                <a:lnTo>
                  <a:pt x="609377" y="234922"/>
                </a:lnTo>
                <a:lnTo>
                  <a:pt x="594066" y="188862"/>
                </a:lnTo>
                <a:lnTo>
                  <a:pt x="572042" y="146337"/>
                </a:lnTo>
                <a:lnTo>
                  <a:pt x="543941" y="107981"/>
                </a:lnTo>
                <a:lnTo>
                  <a:pt x="510402" y="74432"/>
                </a:lnTo>
                <a:lnTo>
                  <a:pt x="472060" y="46326"/>
                </a:lnTo>
                <a:lnTo>
                  <a:pt x="429553" y="24298"/>
                </a:lnTo>
                <a:lnTo>
                  <a:pt x="383518" y="8986"/>
                </a:lnTo>
                <a:lnTo>
                  <a:pt x="334592" y="1024"/>
                </a:lnTo>
                <a:lnTo>
                  <a:pt x="309245" y="0"/>
                </a:lnTo>
                <a:close/>
              </a:path>
            </a:pathLst>
          </a:custGeom>
          <a:solidFill>
            <a:srgbClr val="919AC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62371" y="1860804"/>
            <a:ext cx="621791" cy="62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3943" y="1060703"/>
            <a:ext cx="1580388" cy="1581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9507" y="1327911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335" y="0"/>
                </a:moveTo>
                <a:lnTo>
                  <a:pt x="288476" y="4507"/>
                </a:lnTo>
                <a:lnTo>
                  <a:pt x="235489" y="17555"/>
                </a:lnTo>
                <a:lnTo>
                  <a:pt x="186082" y="38435"/>
                </a:lnTo>
                <a:lnTo>
                  <a:pt x="140964" y="66438"/>
                </a:lnTo>
                <a:lnTo>
                  <a:pt x="100844" y="100853"/>
                </a:lnTo>
                <a:lnTo>
                  <a:pt x="66429" y="140973"/>
                </a:lnTo>
                <a:lnTo>
                  <a:pt x="38429" y="186086"/>
                </a:lnTo>
                <a:lnTo>
                  <a:pt x="17552" y="235484"/>
                </a:lnTo>
                <a:lnTo>
                  <a:pt x="4506" y="288457"/>
                </a:lnTo>
                <a:lnTo>
                  <a:pt x="0" y="344297"/>
                </a:lnTo>
                <a:lnTo>
                  <a:pt x="1141" y="372530"/>
                </a:lnTo>
                <a:lnTo>
                  <a:pt x="10005" y="427025"/>
                </a:lnTo>
                <a:lnTo>
                  <a:pt x="27056" y="478299"/>
                </a:lnTo>
                <a:lnTo>
                  <a:pt x="51583" y="525644"/>
                </a:lnTo>
                <a:lnTo>
                  <a:pt x="82879" y="568349"/>
                </a:lnTo>
                <a:lnTo>
                  <a:pt x="120235" y="605705"/>
                </a:lnTo>
                <a:lnTo>
                  <a:pt x="162943" y="637002"/>
                </a:lnTo>
                <a:lnTo>
                  <a:pt x="210294" y="661533"/>
                </a:lnTo>
                <a:lnTo>
                  <a:pt x="261579" y="678586"/>
                </a:lnTo>
                <a:lnTo>
                  <a:pt x="316090" y="687452"/>
                </a:lnTo>
                <a:lnTo>
                  <a:pt x="344335" y="688594"/>
                </a:lnTo>
                <a:lnTo>
                  <a:pt x="372568" y="687452"/>
                </a:lnTo>
                <a:lnTo>
                  <a:pt x="427063" y="678586"/>
                </a:lnTo>
                <a:lnTo>
                  <a:pt x="478337" y="661533"/>
                </a:lnTo>
                <a:lnTo>
                  <a:pt x="525682" y="637002"/>
                </a:lnTo>
                <a:lnTo>
                  <a:pt x="568387" y="605705"/>
                </a:lnTo>
                <a:lnTo>
                  <a:pt x="605743" y="568349"/>
                </a:lnTo>
                <a:lnTo>
                  <a:pt x="637041" y="525644"/>
                </a:lnTo>
                <a:lnTo>
                  <a:pt x="661571" y="478299"/>
                </a:lnTo>
                <a:lnTo>
                  <a:pt x="678624" y="427025"/>
                </a:lnTo>
                <a:lnTo>
                  <a:pt x="687490" y="372530"/>
                </a:lnTo>
                <a:lnTo>
                  <a:pt x="688632" y="344297"/>
                </a:lnTo>
                <a:lnTo>
                  <a:pt x="687490" y="316063"/>
                </a:lnTo>
                <a:lnTo>
                  <a:pt x="678624" y="261568"/>
                </a:lnTo>
                <a:lnTo>
                  <a:pt x="661571" y="210294"/>
                </a:lnTo>
                <a:lnTo>
                  <a:pt x="637041" y="162949"/>
                </a:lnTo>
                <a:lnTo>
                  <a:pt x="605743" y="120244"/>
                </a:lnTo>
                <a:lnTo>
                  <a:pt x="568387" y="82888"/>
                </a:lnTo>
                <a:lnTo>
                  <a:pt x="525682" y="51591"/>
                </a:lnTo>
                <a:lnTo>
                  <a:pt x="478337" y="27060"/>
                </a:lnTo>
                <a:lnTo>
                  <a:pt x="427063" y="10007"/>
                </a:lnTo>
                <a:lnTo>
                  <a:pt x="372568" y="1141"/>
                </a:lnTo>
                <a:lnTo>
                  <a:pt x="344335" y="0"/>
                </a:lnTo>
                <a:close/>
              </a:path>
            </a:pathLst>
          </a:custGeom>
          <a:solidFill>
            <a:srgbClr val="919AC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4623" y="1367536"/>
            <a:ext cx="618490" cy="618490"/>
          </a:xfrm>
          <a:custGeom>
            <a:avLst/>
            <a:gdLst/>
            <a:ahLst/>
            <a:cxnLst/>
            <a:rect l="l" t="t" r="r" b="b"/>
            <a:pathLst>
              <a:path w="618490" h="618489">
                <a:moveTo>
                  <a:pt x="309219" y="0"/>
                </a:moveTo>
                <a:lnTo>
                  <a:pt x="259059" y="4046"/>
                </a:lnTo>
                <a:lnTo>
                  <a:pt x="211477" y="15763"/>
                </a:lnTo>
                <a:lnTo>
                  <a:pt x="167109" y="34512"/>
                </a:lnTo>
                <a:lnTo>
                  <a:pt x="126593" y="59659"/>
                </a:lnTo>
                <a:lnTo>
                  <a:pt x="90563" y="90566"/>
                </a:lnTo>
                <a:lnTo>
                  <a:pt x="59657" y="126598"/>
                </a:lnTo>
                <a:lnTo>
                  <a:pt x="34512" y="167118"/>
                </a:lnTo>
                <a:lnTo>
                  <a:pt x="15763" y="211490"/>
                </a:lnTo>
                <a:lnTo>
                  <a:pt x="4046" y="259078"/>
                </a:lnTo>
                <a:lnTo>
                  <a:pt x="0" y="309244"/>
                </a:lnTo>
                <a:lnTo>
                  <a:pt x="1024" y="334592"/>
                </a:lnTo>
                <a:lnTo>
                  <a:pt x="8986" y="383518"/>
                </a:lnTo>
                <a:lnTo>
                  <a:pt x="24298" y="429553"/>
                </a:lnTo>
                <a:lnTo>
                  <a:pt x="46325" y="472060"/>
                </a:lnTo>
                <a:lnTo>
                  <a:pt x="74430" y="510402"/>
                </a:lnTo>
                <a:lnTo>
                  <a:pt x="107977" y="543941"/>
                </a:lnTo>
                <a:lnTo>
                  <a:pt x="146330" y="572042"/>
                </a:lnTo>
                <a:lnTo>
                  <a:pt x="188852" y="594066"/>
                </a:lnTo>
                <a:lnTo>
                  <a:pt x="234906" y="609377"/>
                </a:lnTo>
                <a:lnTo>
                  <a:pt x="283857" y="617338"/>
                </a:lnTo>
                <a:lnTo>
                  <a:pt x="309219" y="618363"/>
                </a:lnTo>
                <a:lnTo>
                  <a:pt x="334567" y="617338"/>
                </a:lnTo>
                <a:lnTo>
                  <a:pt x="383493" y="609377"/>
                </a:lnTo>
                <a:lnTo>
                  <a:pt x="429528" y="594066"/>
                </a:lnTo>
                <a:lnTo>
                  <a:pt x="472035" y="572042"/>
                </a:lnTo>
                <a:lnTo>
                  <a:pt x="510376" y="543941"/>
                </a:lnTo>
                <a:lnTo>
                  <a:pt x="543916" y="510402"/>
                </a:lnTo>
                <a:lnTo>
                  <a:pt x="572016" y="472060"/>
                </a:lnTo>
                <a:lnTo>
                  <a:pt x="594040" y="429553"/>
                </a:lnTo>
                <a:lnTo>
                  <a:pt x="609351" y="383518"/>
                </a:lnTo>
                <a:lnTo>
                  <a:pt x="617312" y="334592"/>
                </a:lnTo>
                <a:lnTo>
                  <a:pt x="618337" y="309244"/>
                </a:lnTo>
                <a:lnTo>
                  <a:pt x="617312" y="283878"/>
                </a:lnTo>
                <a:lnTo>
                  <a:pt x="609351" y="234922"/>
                </a:lnTo>
                <a:lnTo>
                  <a:pt x="594040" y="188862"/>
                </a:lnTo>
                <a:lnTo>
                  <a:pt x="572016" y="146337"/>
                </a:lnTo>
                <a:lnTo>
                  <a:pt x="543916" y="107981"/>
                </a:lnTo>
                <a:lnTo>
                  <a:pt x="510376" y="74432"/>
                </a:lnTo>
                <a:lnTo>
                  <a:pt x="472035" y="46326"/>
                </a:lnTo>
                <a:lnTo>
                  <a:pt x="429528" y="24298"/>
                </a:lnTo>
                <a:lnTo>
                  <a:pt x="383493" y="8986"/>
                </a:lnTo>
                <a:lnTo>
                  <a:pt x="334567" y="1024"/>
                </a:lnTo>
                <a:lnTo>
                  <a:pt x="309219" y="0"/>
                </a:lnTo>
                <a:close/>
              </a:path>
            </a:pathLst>
          </a:custGeom>
          <a:solidFill>
            <a:srgbClr val="919AC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3836" y="1365503"/>
            <a:ext cx="620268" cy="621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21780" y="1749551"/>
            <a:ext cx="1708403" cy="1708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48143" y="2016505"/>
            <a:ext cx="815212" cy="8152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65923" y="2034285"/>
            <a:ext cx="779526" cy="7796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55968" y="3091805"/>
            <a:ext cx="160718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zh-CN" altLang="en-US" sz="1100" spc="25" smtClean="0">
                <a:cs typeface="+mn-ea"/>
                <a:sym typeface="+mn-lt"/>
              </a:rPr>
              <a:t>发</a:t>
            </a:r>
            <a:r>
              <a:rPr sz="1100" spc="25" smtClean="0">
                <a:cs typeface="+mn-ea"/>
                <a:sym typeface="+mn-lt"/>
              </a:rPr>
              <a:t>生开放性骨折</a:t>
            </a:r>
            <a:r>
              <a:rPr lang="zh-CN" altLang="en-US" sz="1100" spc="25" smtClean="0">
                <a:cs typeface="+mn-ea"/>
                <a:sym typeface="+mn-lt"/>
              </a:rPr>
              <a:t>和</a:t>
            </a:r>
            <a:r>
              <a:rPr sz="1100" spc="35" smtClean="0">
                <a:cs typeface="+mn-ea"/>
                <a:sym typeface="+mn-lt"/>
              </a:rPr>
              <a:t>严重</a:t>
            </a:r>
            <a:r>
              <a:rPr sz="1100" smtClean="0">
                <a:cs typeface="+mn-ea"/>
                <a:sym typeface="+mn-lt"/>
              </a:rPr>
              <a:t>畸 </a:t>
            </a:r>
            <a:r>
              <a:rPr sz="1100" spc="25" dirty="0">
                <a:cs typeface="+mn-ea"/>
                <a:sym typeface="+mn-lt"/>
              </a:rPr>
              <a:t>形</a:t>
            </a:r>
            <a:r>
              <a:rPr sz="1100" spc="20">
                <a:cs typeface="+mn-ea"/>
                <a:sym typeface="+mn-lt"/>
              </a:rPr>
              <a:t>，</a:t>
            </a:r>
            <a:r>
              <a:rPr sz="1100" spc="25" smtClean="0">
                <a:cs typeface="+mn-ea"/>
                <a:sym typeface="+mn-lt"/>
              </a:rPr>
              <a:t>可能</a:t>
            </a:r>
            <a:r>
              <a:rPr lang="zh-CN" altLang="en-US" sz="1100" spc="25" smtClean="0">
                <a:cs typeface="+mn-ea"/>
                <a:sym typeface="+mn-lt"/>
              </a:rPr>
              <a:t>由于</a:t>
            </a:r>
            <a:r>
              <a:rPr sz="1100" spc="25" smtClean="0">
                <a:cs typeface="+mn-ea"/>
                <a:sym typeface="+mn-lt"/>
              </a:rPr>
              <a:t>伤员</a:t>
            </a:r>
            <a:r>
              <a:rPr sz="1100" spc="35" smtClean="0">
                <a:cs typeface="+mn-ea"/>
                <a:sym typeface="+mn-lt"/>
              </a:rPr>
              <a:t>穿着</a:t>
            </a:r>
            <a:r>
              <a:rPr sz="1100" smtClean="0">
                <a:cs typeface="+mn-ea"/>
                <a:sym typeface="+mn-lt"/>
              </a:rPr>
              <a:t>衣 </a:t>
            </a:r>
            <a:r>
              <a:rPr sz="1100" spc="25" smtClean="0">
                <a:cs typeface="+mn-ea"/>
                <a:sym typeface="+mn-lt"/>
              </a:rPr>
              <a:t>服难以</a:t>
            </a:r>
            <a:r>
              <a:rPr lang="zh-CN" altLang="en-US" sz="1100" spc="25" smtClean="0">
                <a:cs typeface="+mn-ea"/>
                <a:sym typeface="+mn-lt"/>
              </a:rPr>
              <a:t>发</a:t>
            </a:r>
            <a:r>
              <a:rPr sz="1100" spc="15" smtClean="0">
                <a:cs typeface="+mn-ea"/>
                <a:sym typeface="+mn-lt"/>
              </a:rPr>
              <a:t>现</a:t>
            </a:r>
            <a:r>
              <a:rPr sz="1100" spc="20">
                <a:cs typeface="+mn-ea"/>
                <a:sym typeface="+mn-lt"/>
              </a:rPr>
              <a:t>，</a:t>
            </a:r>
            <a:r>
              <a:rPr sz="1100" spc="25" smtClean="0">
                <a:cs typeface="+mn-ea"/>
                <a:sym typeface="+mn-lt"/>
              </a:rPr>
              <a:t>因此</a:t>
            </a:r>
            <a:r>
              <a:rPr lang="zh-CN" altLang="en-US" sz="1100" spc="35" smtClean="0">
                <a:cs typeface="+mn-ea"/>
                <a:sym typeface="+mn-lt"/>
              </a:rPr>
              <a:t>不</a:t>
            </a:r>
            <a:r>
              <a:rPr sz="1100" spc="35" smtClean="0">
                <a:cs typeface="+mn-ea"/>
                <a:sym typeface="+mn-lt"/>
              </a:rPr>
              <a:t>应</a:t>
            </a:r>
            <a:r>
              <a:rPr sz="1100" smtClean="0">
                <a:cs typeface="+mn-ea"/>
                <a:sym typeface="+mn-lt"/>
              </a:rPr>
              <a:t>急 </a:t>
            </a:r>
            <a:r>
              <a:rPr lang="zh-CN" altLang="en-US" sz="1100" spc="25">
                <a:cs typeface="+mn-ea"/>
                <a:sym typeface="+mn-lt"/>
              </a:rPr>
              <a:t>于</a:t>
            </a:r>
            <a:r>
              <a:rPr sz="1100" spc="25" smtClean="0">
                <a:cs typeface="+mn-ea"/>
                <a:sym typeface="+mn-lt"/>
              </a:rPr>
              <a:t>搬</a:t>
            </a:r>
            <a:r>
              <a:rPr lang="zh-CN" altLang="en-US" sz="1100" spc="25" smtClean="0">
                <a:cs typeface="+mn-ea"/>
                <a:sym typeface="+mn-lt"/>
              </a:rPr>
              <a:t>动</a:t>
            </a:r>
            <a:r>
              <a:rPr sz="1100" spc="25" smtClean="0">
                <a:cs typeface="+mn-ea"/>
                <a:sym typeface="+mn-lt"/>
              </a:rPr>
              <a:t>伤者</a:t>
            </a:r>
            <a:r>
              <a:rPr lang="zh-CN" altLang="en-US" sz="1100" spc="25" smtClean="0">
                <a:cs typeface="+mn-ea"/>
                <a:sym typeface="+mn-lt"/>
              </a:rPr>
              <a:t>或</a:t>
            </a:r>
            <a:r>
              <a:rPr sz="1100" spc="25" smtClean="0">
                <a:cs typeface="+mn-ea"/>
                <a:sym typeface="+mn-lt"/>
              </a:rPr>
              <a:t>扶其</a:t>
            </a:r>
            <a:r>
              <a:rPr sz="1100" spc="40" smtClean="0">
                <a:cs typeface="+mn-ea"/>
                <a:sym typeface="+mn-lt"/>
              </a:rPr>
              <a:t>站</a:t>
            </a:r>
            <a:r>
              <a:rPr sz="1100" spc="20" smtClean="0">
                <a:cs typeface="+mn-ea"/>
                <a:sym typeface="+mn-lt"/>
              </a:rPr>
              <a:t>立</a:t>
            </a:r>
            <a:r>
              <a:rPr sz="1100" spc="5">
                <a:cs typeface="+mn-ea"/>
                <a:sym typeface="+mn-lt"/>
              </a:rPr>
              <a:t>，</a:t>
            </a:r>
            <a:r>
              <a:rPr sz="1100">
                <a:cs typeface="+mn-ea"/>
                <a:sym typeface="+mn-lt"/>
              </a:rPr>
              <a:t> </a:t>
            </a:r>
            <a:r>
              <a:rPr lang="zh-CN" altLang="en-US" sz="1100" spc="25" smtClean="0">
                <a:cs typeface="+mn-ea"/>
                <a:sym typeface="+mn-lt"/>
              </a:rPr>
              <a:t>以免</a:t>
            </a:r>
            <a:r>
              <a:rPr sz="1100" spc="25" smtClean="0">
                <a:cs typeface="+mn-ea"/>
                <a:sym typeface="+mn-lt"/>
              </a:rPr>
              <a:t>骨折断端</a:t>
            </a:r>
            <a:r>
              <a:rPr lang="zh-CN" altLang="en-US" sz="1100" spc="25" smtClean="0">
                <a:cs typeface="+mn-ea"/>
                <a:sym typeface="+mn-lt"/>
              </a:rPr>
              <a:t>移</a:t>
            </a:r>
            <a:r>
              <a:rPr sz="1100" spc="5" smtClean="0">
                <a:cs typeface="+mn-ea"/>
                <a:sym typeface="+mn-lt"/>
              </a:rPr>
              <a:t>位</a:t>
            </a:r>
            <a:r>
              <a:rPr sz="1100" spc="35" dirty="0">
                <a:cs typeface="+mn-ea"/>
                <a:sym typeface="+mn-lt"/>
              </a:rPr>
              <a:t>，</a:t>
            </a:r>
            <a:r>
              <a:rPr sz="1100" spc="35">
                <a:cs typeface="+mn-ea"/>
                <a:sym typeface="+mn-lt"/>
              </a:rPr>
              <a:t>损伤 </a:t>
            </a:r>
            <a:r>
              <a:rPr sz="1100" spc="25" smtClean="0">
                <a:cs typeface="+mn-ea"/>
                <a:sym typeface="+mn-lt"/>
              </a:rPr>
              <a:t>周围血管</a:t>
            </a:r>
            <a:r>
              <a:rPr lang="zh-CN" altLang="en-US" sz="1100" spc="25" smtClean="0">
                <a:cs typeface="+mn-ea"/>
                <a:sym typeface="+mn-lt"/>
              </a:rPr>
              <a:t>和</a:t>
            </a:r>
            <a:r>
              <a:rPr sz="1100" spc="25" smtClean="0">
                <a:cs typeface="+mn-ea"/>
                <a:sym typeface="+mn-lt"/>
              </a:rPr>
              <a:t>神</a:t>
            </a:r>
            <a:r>
              <a:rPr sz="1100" spc="10" smtClean="0">
                <a:cs typeface="+mn-ea"/>
                <a:sym typeface="+mn-lt"/>
              </a:rPr>
              <a:t>经</a:t>
            </a:r>
            <a:r>
              <a:rPr sz="1100" spc="20" dirty="0">
                <a:cs typeface="+mn-ea"/>
                <a:sym typeface="+mn-lt"/>
              </a:rPr>
              <a:t>。</a:t>
            </a:r>
            <a:r>
              <a:rPr sz="1100" spc="35">
                <a:cs typeface="+mn-ea"/>
                <a:sym typeface="+mn-lt"/>
              </a:rPr>
              <a:t>如果伤 </a:t>
            </a:r>
            <a:r>
              <a:rPr sz="1100" spc="25" smtClean="0">
                <a:cs typeface="+mn-ea"/>
                <a:sym typeface="+mn-lt"/>
              </a:rPr>
              <a:t>员</a:t>
            </a:r>
            <a:r>
              <a:rPr lang="zh-CN" altLang="en-US" sz="1100" spc="25" smtClean="0">
                <a:cs typeface="+mn-ea"/>
                <a:sym typeface="+mn-lt"/>
              </a:rPr>
              <a:t>发</a:t>
            </a:r>
            <a:r>
              <a:rPr sz="1100" spc="25" smtClean="0">
                <a:cs typeface="+mn-ea"/>
                <a:sym typeface="+mn-lt"/>
              </a:rPr>
              <a:t>生昏</a:t>
            </a:r>
            <a:r>
              <a:rPr sz="1100" spc="15" smtClean="0">
                <a:cs typeface="+mn-ea"/>
                <a:sym typeface="+mn-lt"/>
              </a:rPr>
              <a:t>迷</a:t>
            </a:r>
            <a:r>
              <a:rPr sz="1100" spc="20">
                <a:cs typeface="+mn-ea"/>
                <a:sym typeface="+mn-lt"/>
              </a:rPr>
              <a:t>、</a:t>
            </a:r>
            <a:r>
              <a:rPr sz="1100" spc="25" smtClean="0">
                <a:cs typeface="+mn-ea"/>
                <a:sym typeface="+mn-lt"/>
              </a:rPr>
              <a:t>瞳孔</a:t>
            </a:r>
            <a:r>
              <a:rPr sz="1100" spc="35" smtClean="0">
                <a:cs typeface="+mn-ea"/>
                <a:sym typeface="+mn-lt"/>
              </a:rPr>
              <a:t>缩小</a:t>
            </a:r>
            <a:r>
              <a:rPr lang="zh-CN" altLang="en-US" sz="1100" smtClean="0">
                <a:cs typeface="+mn-ea"/>
                <a:sym typeface="+mn-lt"/>
              </a:rPr>
              <a:t>或</a:t>
            </a:r>
            <a:r>
              <a:rPr sz="1100" smtClean="0">
                <a:cs typeface="+mn-ea"/>
                <a:sym typeface="+mn-lt"/>
              </a:rPr>
              <a:t> </a:t>
            </a:r>
            <a:r>
              <a:rPr sz="1100" spc="25" dirty="0">
                <a:cs typeface="+mn-ea"/>
                <a:sym typeface="+mn-lt"/>
              </a:rPr>
              <a:t>散</a:t>
            </a:r>
            <a:r>
              <a:rPr sz="1100" spc="20" dirty="0">
                <a:cs typeface="+mn-ea"/>
                <a:sym typeface="+mn-lt"/>
              </a:rPr>
              <a:t>大，</a:t>
            </a:r>
            <a:r>
              <a:rPr sz="1100" spc="25">
                <a:cs typeface="+mn-ea"/>
                <a:sym typeface="+mn-lt"/>
              </a:rPr>
              <a:t>甚至对光反</a:t>
            </a:r>
            <a:r>
              <a:rPr sz="1100" spc="35">
                <a:cs typeface="+mn-ea"/>
                <a:sym typeface="+mn-lt"/>
              </a:rPr>
              <a:t>映消</a:t>
            </a:r>
            <a:r>
              <a:rPr sz="1100">
                <a:cs typeface="+mn-ea"/>
                <a:sym typeface="+mn-lt"/>
              </a:rPr>
              <a:t>失 </a:t>
            </a:r>
            <a:r>
              <a:rPr lang="zh-CN" altLang="en-US" sz="1100" spc="25" smtClean="0">
                <a:cs typeface="+mn-ea"/>
                <a:sym typeface="+mn-lt"/>
              </a:rPr>
              <a:t>或</a:t>
            </a:r>
            <a:r>
              <a:rPr sz="1100" spc="25" smtClean="0">
                <a:cs typeface="+mn-ea"/>
                <a:sym typeface="+mn-lt"/>
              </a:rPr>
              <a:t>迟</a:t>
            </a:r>
            <a:r>
              <a:rPr sz="1100" spc="20" smtClean="0">
                <a:cs typeface="+mn-ea"/>
                <a:sym typeface="+mn-lt"/>
              </a:rPr>
              <a:t>钝</a:t>
            </a:r>
            <a:r>
              <a:rPr sz="1100" spc="20" dirty="0">
                <a:cs typeface="+mn-ea"/>
                <a:sym typeface="+mn-lt"/>
              </a:rPr>
              <a:t>，</a:t>
            </a:r>
            <a:r>
              <a:rPr sz="1100" spc="25" dirty="0">
                <a:cs typeface="+mn-ea"/>
                <a:sym typeface="+mn-lt"/>
              </a:rPr>
              <a:t>则应考虑</a:t>
            </a:r>
            <a:r>
              <a:rPr sz="1100" spc="35" dirty="0">
                <a:cs typeface="+mn-ea"/>
                <a:sym typeface="+mn-lt"/>
              </a:rPr>
              <a:t>有颅</a:t>
            </a:r>
            <a:r>
              <a:rPr sz="1100" dirty="0">
                <a:cs typeface="+mn-ea"/>
                <a:sym typeface="+mn-lt"/>
              </a:rPr>
              <a:t>内 </a:t>
            </a:r>
            <a:r>
              <a:rPr sz="1100" spc="25" dirty="0">
                <a:cs typeface="+mn-ea"/>
                <a:sym typeface="+mn-lt"/>
              </a:rPr>
              <a:t>损伤情</a:t>
            </a:r>
            <a:r>
              <a:rPr sz="1100" spc="20" dirty="0">
                <a:cs typeface="+mn-ea"/>
                <a:sym typeface="+mn-lt"/>
              </a:rPr>
              <a:t>况</a:t>
            </a:r>
            <a:r>
              <a:rPr sz="1100" spc="25" dirty="0">
                <a:cs typeface="+mn-ea"/>
                <a:sym typeface="+mn-lt"/>
              </a:rPr>
              <a:t>，必须立</a:t>
            </a:r>
            <a:r>
              <a:rPr sz="1100" spc="40" dirty="0">
                <a:cs typeface="+mn-ea"/>
                <a:sym typeface="+mn-lt"/>
              </a:rPr>
              <a:t>即送</a:t>
            </a:r>
            <a:r>
              <a:rPr sz="1100" spc="5" dirty="0">
                <a:cs typeface="+mn-ea"/>
                <a:sym typeface="+mn-lt"/>
              </a:rPr>
              <a:t>医</a:t>
            </a:r>
            <a:r>
              <a:rPr sz="1100" dirty="0">
                <a:cs typeface="+mn-ea"/>
                <a:sym typeface="+mn-lt"/>
              </a:rPr>
              <a:t> 院抢</a:t>
            </a:r>
            <a:r>
              <a:rPr sz="1100" spc="-5" dirty="0">
                <a:cs typeface="+mn-ea"/>
                <a:sym typeface="+mn-lt"/>
              </a:rPr>
              <a:t>救</a:t>
            </a:r>
            <a:r>
              <a:rPr sz="1100" dirty="0">
                <a:cs typeface="+mn-ea"/>
                <a:sym typeface="+mn-lt"/>
              </a:rPr>
              <a:t>。</a:t>
            </a:r>
            <a:endParaRPr sz="11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5997" y="1684072"/>
            <a:ext cx="396747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4965" algn="just">
              <a:lnSpc>
                <a:spcPct val="150000"/>
              </a:lnSpc>
            </a:pPr>
            <a:r>
              <a:rPr sz="1400" spc="10" smtClean="0">
                <a:cs typeface="+mn-ea"/>
                <a:sym typeface="+mn-lt"/>
              </a:rPr>
              <a:t>电梯</a:t>
            </a:r>
            <a:r>
              <a:rPr lang="zh-CN" altLang="en-US" sz="1400" smtClean="0">
                <a:cs typeface="+mn-ea"/>
                <a:sym typeface="+mn-lt"/>
              </a:rPr>
              <a:t>事</a:t>
            </a:r>
            <a:r>
              <a:rPr sz="1400" spc="10" smtClean="0">
                <a:cs typeface="+mn-ea"/>
                <a:sym typeface="+mn-lt"/>
              </a:rPr>
              <a:t>故是</a:t>
            </a:r>
            <a:r>
              <a:rPr lang="zh-CN" altLang="en-US" sz="1400" smtClean="0">
                <a:cs typeface="+mn-ea"/>
                <a:sym typeface="+mn-lt"/>
              </a:rPr>
              <a:t>指</a:t>
            </a:r>
            <a:r>
              <a:rPr sz="1400" spc="10" smtClean="0">
                <a:cs typeface="+mn-ea"/>
                <a:sym typeface="+mn-lt"/>
              </a:rPr>
              <a:t>在</a:t>
            </a:r>
            <a:r>
              <a:rPr sz="1400" smtClean="0">
                <a:cs typeface="+mn-ea"/>
                <a:sym typeface="+mn-lt"/>
              </a:rPr>
              <a:t>电</a:t>
            </a:r>
            <a:r>
              <a:rPr sz="1400" spc="10" smtClean="0">
                <a:cs typeface="+mn-ea"/>
                <a:sym typeface="+mn-lt"/>
              </a:rPr>
              <a:t>梯使</a:t>
            </a:r>
            <a:r>
              <a:rPr sz="1400" spc="5" smtClean="0">
                <a:cs typeface="+mn-ea"/>
                <a:sym typeface="+mn-lt"/>
              </a:rPr>
              <a:t>用</a:t>
            </a:r>
            <a:r>
              <a:rPr sz="1400" spc="10" dirty="0">
                <a:cs typeface="+mn-ea"/>
                <a:sym typeface="+mn-lt"/>
              </a:rPr>
              <a:t>、维</a:t>
            </a:r>
            <a:r>
              <a:rPr sz="1400" dirty="0">
                <a:cs typeface="+mn-ea"/>
                <a:sym typeface="+mn-lt"/>
              </a:rPr>
              <a:t>修</a:t>
            </a:r>
            <a:r>
              <a:rPr sz="1400" spc="10" dirty="0">
                <a:cs typeface="+mn-ea"/>
                <a:sym typeface="+mn-lt"/>
              </a:rPr>
              <a:t>、</a:t>
            </a:r>
            <a:r>
              <a:rPr sz="1400" dirty="0">
                <a:cs typeface="+mn-ea"/>
                <a:sym typeface="+mn-lt"/>
              </a:rPr>
              <a:t>维</a:t>
            </a:r>
            <a:r>
              <a:rPr sz="1400" spc="10" dirty="0">
                <a:cs typeface="+mn-ea"/>
                <a:sym typeface="+mn-lt"/>
              </a:rPr>
              <a:t>护保</a:t>
            </a:r>
            <a:r>
              <a:rPr sz="1400" dirty="0">
                <a:cs typeface="+mn-ea"/>
                <a:sym typeface="+mn-lt"/>
              </a:rPr>
              <a:t>养</a:t>
            </a:r>
            <a:r>
              <a:rPr sz="1400">
                <a:cs typeface="+mn-ea"/>
                <a:sym typeface="+mn-lt"/>
              </a:rPr>
              <a:t>、 </a:t>
            </a:r>
            <a:r>
              <a:rPr sz="1400" spc="10" smtClean="0">
                <a:cs typeface="+mn-ea"/>
                <a:sym typeface="+mn-lt"/>
              </a:rPr>
              <a:t>改造</a:t>
            </a:r>
            <a:r>
              <a:rPr lang="zh-CN" altLang="en-US" sz="1400" smtClean="0">
                <a:cs typeface="+mn-ea"/>
                <a:sym typeface="+mn-lt"/>
              </a:rPr>
              <a:t>或</a:t>
            </a:r>
            <a:r>
              <a:rPr sz="1400" spc="10" smtClean="0">
                <a:cs typeface="+mn-ea"/>
                <a:sym typeface="+mn-lt"/>
              </a:rPr>
              <a:t>检</a:t>
            </a:r>
            <a:r>
              <a:rPr sz="1400" smtClean="0">
                <a:cs typeface="+mn-ea"/>
                <a:sym typeface="+mn-lt"/>
              </a:rPr>
              <a:t>验</a:t>
            </a:r>
            <a:r>
              <a:rPr sz="1400" spc="10" smtClean="0">
                <a:cs typeface="+mn-ea"/>
                <a:sym typeface="+mn-lt"/>
              </a:rPr>
              <a:t>过</a:t>
            </a:r>
            <a:r>
              <a:rPr lang="zh-CN" altLang="en-US" sz="1400" smtClean="0">
                <a:cs typeface="+mn-ea"/>
                <a:sym typeface="+mn-lt"/>
              </a:rPr>
              <a:t>程中</a:t>
            </a:r>
            <a:r>
              <a:rPr sz="1400" spc="10" smtClean="0">
                <a:cs typeface="+mn-ea"/>
                <a:sym typeface="+mn-lt"/>
              </a:rPr>
              <a:t>因设</a:t>
            </a:r>
            <a:r>
              <a:rPr sz="1400" smtClean="0">
                <a:cs typeface="+mn-ea"/>
                <a:sym typeface="+mn-lt"/>
              </a:rPr>
              <a:t>备</a:t>
            </a:r>
            <a:r>
              <a:rPr sz="1400" spc="10" smtClean="0">
                <a:cs typeface="+mn-ea"/>
                <a:sym typeface="+mn-lt"/>
              </a:rPr>
              <a:t>自</a:t>
            </a:r>
            <a:r>
              <a:rPr sz="1400" smtClean="0">
                <a:cs typeface="+mn-ea"/>
                <a:sym typeface="+mn-lt"/>
              </a:rPr>
              <a:t>身</a:t>
            </a:r>
            <a:r>
              <a:rPr lang="zh-CN" altLang="en-US" sz="1400" spc="10" smtClean="0">
                <a:cs typeface="+mn-ea"/>
                <a:sym typeface="+mn-lt"/>
              </a:rPr>
              <a:t>或</a:t>
            </a:r>
            <a:r>
              <a:rPr sz="1400" smtClean="0">
                <a:cs typeface="+mn-ea"/>
                <a:sym typeface="+mn-lt"/>
              </a:rPr>
              <a:t>外</a:t>
            </a:r>
            <a:r>
              <a:rPr sz="1400" spc="10" smtClean="0">
                <a:cs typeface="+mn-ea"/>
                <a:sym typeface="+mn-lt"/>
              </a:rPr>
              <a:t>在</a:t>
            </a:r>
            <a:r>
              <a:rPr sz="1400" spc="10" dirty="0">
                <a:cs typeface="+mn-ea"/>
                <a:sym typeface="+mn-lt"/>
              </a:rPr>
              <a:t>（</a:t>
            </a:r>
            <a:r>
              <a:rPr sz="1400" dirty="0">
                <a:cs typeface="+mn-ea"/>
                <a:sym typeface="+mn-lt"/>
              </a:rPr>
              <a:t>人</a:t>
            </a:r>
            <a:r>
              <a:rPr sz="1400" spc="10" dirty="0">
                <a:cs typeface="+mn-ea"/>
                <a:sym typeface="+mn-lt"/>
              </a:rPr>
              <a:t>为</a:t>
            </a:r>
            <a:r>
              <a:rPr sz="1400" dirty="0">
                <a:cs typeface="+mn-ea"/>
                <a:sym typeface="+mn-lt"/>
              </a:rPr>
              <a:t>）</a:t>
            </a:r>
            <a:r>
              <a:rPr sz="1400" spc="10">
                <a:cs typeface="+mn-ea"/>
                <a:sym typeface="+mn-lt"/>
              </a:rPr>
              <a:t>因素 </a:t>
            </a:r>
            <a:r>
              <a:rPr sz="1400" spc="10" smtClean="0">
                <a:cs typeface="+mn-ea"/>
                <a:sym typeface="+mn-lt"/>
              </a:rPr>
              <a:t>导致</a:t>
            </a:r>
            <a:r>
              <a:rPr lang="zh-CN" altLang="en-US" sz="1400" smtClean="0">
                <a:cs typeface="+mn-ea"/>
                <a:sym typeface="+mn-lt"/>
              </a:rPr>
              <a:t>发</a:t>
            </a:r>
            <a:r>
              <a:rPr sz="1400" spc="10" smtClean="0">
                <a:cs typeface="+mn-ea"/>
                <a:sym typeface="+mn-lt"/>
              </a:rPr>
              <a:t>生</a:t>
            </a:r>
            <a:r>
              <a:rPr sz="1400" smtClean="0">
                <a:cs typeface="+mn-ea"/>
                <a:sym typeface="+mn-lt"/>
              </a:rPr>
              <a:t>损</a:t>
            </a:r>
            <a:r>
              <a:rPr sz="1400" spc="15" smtClean="0">
                <a:cs typeface="+mn-ea"/>
                <a:sym typeface="+mn-lt"/>
              </a:rPr>
              <a:t>毁</a:t>
            </a:r>
            <a:r>
              <a:rPr sz="1400" dirty="0">
                <a:cs typeface="+mn-ea"/>
                <a:sym typeface="+mn-lt"/>
              </a:rPr>
              <a:t>、失</a:t>
            </a:r>
            <a:r>
              <a:rPr sz="1400" spc="10" dirty="0">
                <a:cs typeface="+mn-ea"/>
                <a:sym typeface="+mn-lt"/>
              </a:rPr>
              <a:t>效、</a:t>
            </a:r>
            <a:r>
              <a:rPr sz="1400" dirty="0">
                <a:cs typeface="+mn-ea"/>
                <a:sym typeface="+mn-lt"/>
              </a:rPr>
              <a:t>故</a:t>
            </a:r>
            <a:r>
              <a:rPr sz="1400" spc="10" dirty="0">
                <a:cs typeface="+mn-ea"/>
                <a:sym typeface="+mn-lt"/>
              </a:rPr>
              <a:t>障</a:t>
            </a:r>
            <a:r>
              <a:rPr sz="1400" dirty="0">
                <a:cs typeface="+mn-ea"/>
                <a:sym typeface="+mn-lt"/>
              </a:rPr>
              <a:t>而</a:t>
            </a:r>
            <a:r>
              <a:rPr sz="1400" spc="10" dirty="0">
                <a:cs typeface="+mn-ea"/>
                <a:sym typeface="+mn-lt"/>
              </a:rPr>
              <a:t>造</a:t>
            </a:r>
            <a:r>
              <a:rPr sz="1400" dirty="0">
                <a:cs typeface="+mn-ea"/>
                <a:sym typeface="+mn-lt"/>
              </a:rPr>
              <a:t>成人</a:t>
            </a:r>
            <a:r>
              <a:rPr sz="1400" spc="10" dirty="0">
                <a:cs typeface="+mn-ea"/>
                <a:sym typeface="+mn-lt"/>
              </a:rPr>
              <a:t>员</a:t>
            </a:r>
            <a:r>
              <a:rPr sz="1400" dirty="0">
                <a:cs typeface="+mn-ea"/>
                <a:sym typeface="+mn-lt"/>
              </a:rPr>
              <a:t>伤</a:t>
            </a:r>
            <a:r>
              <a:rPr sz="1400" spc="15" dirty="0">
                <a:cs typeface="+mn-ea"/>
                <a:sym typeface="+mn-lt"/>
              </a:rPr>
              <a:t>亡</a:t>
            </a:r>
            <a:r>
              <a:rPr sz="1400" dirty="0">
                <a:cs typeface="+mn-ea"/>
                <a:sym typeface="+mn-lt"/>
              </a:rPr>
              <a:t>、</a:t>
            </a:r>
            <a:r>
              <a:rPr sz="1400" spc="10">
                <a:cs typeface="+mn-ea"/>
                <a:sym typeface="+mn-lt"/>
              </a:rPr>
              <a:t>财产 </a:t>
            </a:r>
            <a:r>
              <a:rPr sz="1400" smtClean="0">
                <a:cs typeface="+mn-ea"/>
                <a:sym typeface="+mn-lt"/>
              </a:rPr>
              <a:t>损失</a:t>
            </a:r>
            <a:r>
              <a:rPr lang="zh-CN" altLang="en-US" sz="1400" smtClean="0">
                <a:cs typeface="+mn-ea"/>
                <a:sym typeface="+mn-lt"/>
              </a:rPr>
              <a:t>或</a:t>
            </a:r>
            <a:r>
              <a:rPr sz="1400" smtClean="0">
                <a:cs typeface="+mn-ea"/>
                <a:sym typeface="+mn-lt"/>
              </a:rPr>
              <a:t>者造成重大影响</a:t>
            </a:r>
            <a:r>
              <a:rPr sz="1400" spc="-15" smtClean="0">
                <a:cs typeface="+mn-ea"/>
                <a:sym typeface="+mn-lt"/>
              </a:rPr>
              <a:t>等</a:t>
            </a:r>
            <a:r>
              <a:rPr sz="1400" smtClean="0">
                <a:cs typeface="+mn-ea"/>
                <a:sym typeface="+mn-lt"/>
              </a:rPr>
              <a:t>后果</a:t>
            </a:r>
            <a:r>
              <a:rPr sz="1400" spc="-15" smtClean="0">
                <a:cs typeface="+mn-ea"/>
                <a:sym typeface="+mn-lt"/>
              </a:rPr>
              <a:t>的</a:t>
            </a:r>
            <a:r>
              <a:rPr sz="1400" smtClean="0">
                <a:cs typeface="+mn-ea"/>
                <a:sym typeface="+mn-lt"/>
              </a:rPr>
              <a:t>突</a:t>
            </a:r>
            <a:r>
              <a:rPr lang="zh-CN" altLang="en-US" sz="1400" smtClean="0">
                <a:cs typeface="+mn-ea"/>
                <a:sym typeface="+mn-lt"/>
              </a:rPr>
              <a:t>发</a:t>
            </a:r>
            <a:r>
              <a:rPr lang="zh-CN" altLang="en-US" sz="1400" spc="-15" smtClean="0">
                <a:cs typeface="+mn-ea"/>
                <a:sym typeface="+mn-lt"/>
              </a:rPr>
              <a:t>事</a:t>
            </a:r>
            <a:r>
              <a:rPr sz="1400" smtClean="0">
                <a:cs typeface="+mn-ea"/>
                <a:sym typeface="+mn-lt"/>
              </a:rPr>
              <a:t>件总</a:t>
            </a:r>
            <a:r>
              <a:rPr sz="1400" spc="-10" smtClean="0">
                <a:cs typeface="+mn-ea"/>
                <a:sym typeface="+mn-lt"/>
              </a:rPr>
              <a:t>称</a:t>
            </a:r>
            <a:r>
              <a:rPr sz="1400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电梯事故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5294" y="1552803"/>
            <a:ext cx="1581658" cy="11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5294" y="2821520"/>
            <a:ext cx="1581658" cy="105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23363" y="1552803"/>
            <a:ext cx="1679702" cy="1132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23363" y="2821520"/>
            <a:ext cx="1679702" cy="105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5294" y="2763392"/>
            <a:ext cx="3397885" cy="0"/>
          </a:xfrm>
          <a:custGeom>
            <a:avLst/>
            <a:gdLst/>
            <a:ahLst/>
            <a:cxnLst/>
            <a:rect l="l" t="t" r="r" b="b"/>
            <a:pathLst>
              <a:path w="3397885">
                <a:moveTo>
                  <a:pt x="0" y="0"/>
                </a:moveTo>
                <a:lnTo>
                  <a:pt x="3397770" y="0"/>
                </a:lnTo>
              </a:path>
            </a:pathLst>
          </a:custGeom>
          <a:ln w="28575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62783" y="1552828"/>
            <a:ext cx="0" cy="2325370"/>
          </a:xfrm>
          <a:custGeom>
            <a:avLst/>
            <a:gdLst/>
            <a:ahLst/>
            <a:cxnLst/>
            <a:rect l="l" t="t" r="r" b="b"/>
            <a:pathLst>
              <a:path h="2325370">
                <a:moveTo>
                  <a:pt x="0" y="0"/>
                </a:moveTo>
                <a:lnTo>
                  <a:pt x="0" y="2325052"/>
                </a:lnTo>
              </a:path>
            </a:pathLst>
          </a:custGeom>
          <a:ln w="28575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5459" y="2934970"/>
            <a:ext cx="2514091" cy="1312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75988" y="3346577"/>
            <a:ext cx="4122546" cy="668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电梯事故避险措施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63088" y="1336166"/>
            <a:ext cx="2656840" cy="32821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249" y="1798822"/>
            <a:ext cx="23914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6385" algn="just">
              <a:lnSpc>
                <a:spcPct val="100000"/>
              </a:lnSpc>
            </a:pPr>
            <a:r>
              <a:rPr sz="1200" spc="55">
                <a:cs typeface="+mn-ea"/>
                <a:sym typeface="+mn-lt"/>
              </a:rPr>
              <a:t>查看电</a:t>
            </a:r>
            <a:r>
              <a:rPr sz="1200" spc="70">
                <a:cs typeface="+mn-ea"/>
                <a:sym typeface="+mn-lt"/>
              </a:rPr>
              <a:t>梯</a:t>
            </a:r>
            <a:r>
              <a:rPr sz="1200" spc="55">
                <a:cs typeface="+mn-ea"/>
                <a:sym typeface="+mn-lt"/>
              </a:rPr>
              <a:t>内有</a:t>
            </a:r>
            <a:r>
              <a:rPr sz="1200" spc="70">
                <a:cs typeface="+mn-ea"/>
                <a:sym typeface="+mn-lt"/>
              </a:rPr>
              <a:t>无</a:t>
            </a:r>
            <a:r>
              <a:rPr sz="1200" spc="55">
                <a:cs typeface="+mn-ea"/>
                <a:sym typeface="+mn-lt"/>
              </a:rPr>
              <a:t>质</a:t>
            </a:r>
            <a:r>
              <a:rPr sz="1200" spc="70">
                <a:cs typeface="+mn-ea"/>
                <a:sym typeface="+mn-lt"/>
              </a:rPr>
              <a:t>量</a:t>
            </a:r>
            <a:r>
              <a:rPr sz="1200" spc="55">
                <a:cs typeface="+mn-ea"/>
                <a:sym typeface="+mn-lt"/>
              </a:rPr>
              <a:t>技术监</a:t>
            </a:r>
            <a:r>
              <a:rPr sz="1200">
                <a:cs typeface="+mn-ea"/>
                <a:sym typeface="+mn-lt"/>
              </a:rPr>
              <a:t>督 </a:t>
            </a:r>
            <a:r>
              <a:rPr sz="1200" spc="45" smtClean="0">
                <a:cs typeface="+mn-ea"/>
                <a:sym typeface="+mn-lt"/>
              </a:rPr>
              <a:t>部门核</a:t>
            </a:r>
            <a:r>
              <a:rPr lang="zh-CN" altLang="en-US" sz="1200" spc="30" smtClean="0">
                <a:cs typeface="+mn-ea"/>
                <a:sym typeface="+mn-lt"/>
              </a:rPr>
              <a:t>发</a:t>
            </a:r>
            <a:r>
              <a:rPr sz="1200" spc="45" smtClean="0">
                <a:cs typeface="+mn-ea"/>
                <a:sym typeface="+mn-lt"/>
              </a:rPr>
              <a:t>的安</a:t>
            </a:r>
            <a:r>
              <a:rPr sz="1200" spc="30" smtClean="0">
                <a:cs typeface="+mn-ea"/>
                <a:sym typeface="+mn-lt"/>
              </a:rPr>
              <a:t>全</a:t>
            </a:r>
            <a:r>
              <a:rPr sz="1200" spc="45" smtClean="0">
                <a:cs typeface="+mn-ea"/>
                <a:sym typeface="+mn-lt"/>
              </a:rPr>
              <a:t>检</a:t>
            </a:r>
            <a:r>
              <a:rPr sz="1200" spc="30" smtClean="0">
                <a:cs typeface="+mn-ea"/>
                <a:sym typeface="+mn-lt"/>
              </a:rPr>
              <a:t>验</a:t>
            </a:r>
            <a:r>
              <a:rPr lang="zh-CN" altLang="en-US" sz="1200" spc="45" smtClean="0">
                <a:cs typeface="+mn-ea"/>
                <a:sym typeface="+mn-lt"/>
              </a:rPr>
              <a:t>合</a:t>
            </a:r>
            <a:r>
              <a:rPr sz="1200" spc="45" smtClean="0">
                <a:cs typeface="+mn-ea"/>
                <a:sym typeface="+mn-lt"/>
              </a:rPr>
              <a:t>格标</a:t>
            </a:r>
            <a:r>
              <a:rPr sz="1200" spc="50" smtClean="0">
                <a:cs typeface="+mn-ea"/>
                <a:sym typeface="+mn-lt"/>
              </a:rPr>
              <a:t>志</a:t>
            </a:r>
            <a:r>
              <a:rPr sz="1200" spc="45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合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格标志的时间有无过期。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405" y="1353179"/>
            <a:ext cx="325056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400" indent="286385" algn="just">
              <a:lnSpc>
                <a:spcPct val="100000"/>
              </a:lnSpc>
            </a:pPr>
            <a:r>
              <a:rPr lang="zh-CN" altLang="en-US" sz="1200" spc="20" smtClean="0">
                <a:cs typeface="+mn-ea"/>
                <a:sym typeface="+mn-lt"/>
              </a:rPr>
              <a:t>进</a:t>
            </a:r>
            <a:r>
              <a:rPr sz="1200" spc="20" smtClean="0">
                <a:cs typeface="+mn-ea"/>
                <a:sym typeface="+mn-lt"/>
              </a:rPr>
              <a:t>入电梯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20" smtClean="0">
                <a:cs typeface="+mn-ea"/>
                <a:sym typeface="+mn-lt"/>
              </a:rPr>
              <a:t>要太</a:t>
            </a:r>
            <a:r>
              <a:rPr sz="1200" spc="10" smtClean="0">
                <a:cs typeface="+mn-ea"/>
                <a:sym typeface="+mn-lt"/>
              </a:rPr>
              <a:t>匆</a:t>
            </a:r>
            <a:r>
              <a:rPr sz="1200" spc="30" smtClean="0">
                <a:cs typeface="+mn-ea"/>
                <a:sym typeface="+mn-lt"/>
              </a:rPr>
              <a:t>忙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如果电梯</a:t>
            </a:r>
            <a:r>
              <a:rPr sz="1200" spc="10" smtClean="0">
                <a:cs typeface="+mn-ea"/>
                <a:sym typeface="+mn-lt"/>
              </a:rPr>
              <a:t>门</a:t>
            </a:r>
            <a:r>
              <a:rPr lang="zh-CN" altLang="en-US" sz="1200" spc="20" smtClean="0">
                <a:cs typeface="+mn-ea"/>
                <a:sym typeface="+mn-lt"/>
              </a:rPr>
              <a:t>打</a:t>
            </a:r>
            <a:r>
              <a:rPr sz="1200" spc="20" smtClean="0">
                <a:cs typeface="+mn-ea"/>
                <a:sym typeface="+mn-lt"/>
              </a:rPr>
              <a:t>开</a:t>
            </a:r>
            <a:r>
              <a:rPr sz="1200" smtClean="0">
                <a:cs typeface="+mn-ea"/>
                <a:sym typeface="+mn-lt"/>
              </a:rPr>
              <a:t>时 </a:t>
            </a:r>
            <a:r>
              <a:rPr sz="1200" spc="10">
                <a:cs typeface="+mn-ea"/>
                <a:sym typeface="+mn-lt"/>
              </a:rPr>
              <a:t>里面漆黑</a:t>
            </a:r>
            <a:r>
              <a:rPr sz="1200" spc="10" smtClean="0">
                <a:cs typeface="+mn-ea"/>
                <a:sym typeface="+mn-lt"/>
              </a:rPr>
              <a:t>，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要以为</a:t>
            </a:r>
            <a:r>
              <a:rPr sz="1200" smtClean="0">
                <a:cs typeface="+mn-ea"/>
                <a:sym typeface="+mn-lt"/>
              </a:rPr>
              <a:t>是</a:t>
            </a:r>
            <a:r>
              <a:rPr sz="1200" spc="10" smtClean="0">
                <a:cs typeface="+mn-ea"/>
                <a:sym typeface="+mn-lt"/>
              </a:rPr>
              <a:t>照明灯坏</a:t>
            </a:r>
            <a:r>
              <a:rPr sz="1200" spc="20" smtClean="0">
                <a:cs typeface="+mn-ea"/>
                <a:sym typeface="+mn-lt"/>
              </a:rPr>
              <a:t>了</a:t>
            </a:r>
            <a:r>
              <a:rPr sz="1200" spc="10" dirty="0">
                <a:cs typeface="+mn-ea"/>
                <a:sym typeface="+mn-lt"/>
              </a:rPr>
              <a:t>，有时候电 </a:t>
            </a:r>
            <a:r>
              <a:rPr sz="1200" spc="5" dirty="0">
                <a:cs typeface="+mn-ea"/>
                <a:sym typeface="+mn-lt"/>
              </a:rPr>
              <a:t>梯故障，轿厢在楼下</a:t>
            </a:r>
            <a:r>
              <a:rPr sz="1200" spc="-5">
                <a:cs typeface="+mn-ea"/>
                <a:sym typeface="+mn-lt"/>
              </a:rPr>
              <a:t>，</a:t>
            </a:r>
            <a:r>
              <a:rPr sz="1200" spc="5" smtClean="0">
                <a:cs typeface="+mn-ea"/>
                <a:sym typeface="+mn-lt"/>
              </a:rPr>
              <a:t>而楼上的电梯门却先</a:t>
            </a:r>
            <a:r>
              <a:rPr lang="zh-CN" altLang="en-US" sz="1200" spc="5" smtClean="0">
                <a:cs typeface="+mn-ea"/>
                <a:sym typeface="+mn-lt"/>
              </a:rPr>
              <a:t>打</a:t>
            </a:r>
            <a:r>
              <a:rPr sz="1200" spc="5" smtClean="0">
                <a:cs typeface="+mn-ea"/>
                <a:sym typeface="+mn-lt"/>
              </a:rPr>
              <a:t> </a:t>
            </a:r>
            <a:r>
              <a:rPr sz="1200" spc="10">
                <a:cs typeface="+mn-ea"/>
                <a:sym typeface="+mn-lt"/>
              </a:rPr>
              <a:t>开了</a:t>
            </a:r>
            <a:r>
              <a:rPr sz="1200" spc="10" smtClean="0">
                <a:cs typeface="+mn-ea"/>
                <a:sym typeface="+mn-lt"/>
              </a:rPr>
              <a:t>，</a:t>
            </a:r>
            <a:r>
              <a:rPr lang="zh-CN" altLang="en-US" sz="1200" spc="10" smtClean="0">
                <a:cs typeface="+mn-ea"/>
                <a:sym typeface="+mn-lt"/>
              </a:rPr>
              <a:t>或</a:t>
            </a:r>
            <a:r>
              <a:rPr sz="1200" spc="10" smtClean="0">
                <a:cs typeface="+mn-ea"/>
                <a:sym typeface="+mn-lt"/>
              </a:rPr>
              <a:t>者</a:t>
            </a:r>
            <a:r>
              <a:rPr lang="zh-CN" altLang="en-US" sz="1200" spc="10" smtClean="0">
                <a:cs typeface="+mn-ea"/>
                <a:sym typeface="+mn-lt"/>
              </a:rPr>
              <a:t>由于</a:t>
            </a:r>
            <a:r>
              <a:rPr sz="1200" spc="10" smtClean="0">
                <a:cs typeface="+mn-ea"/>
                <a:sym typeface="+mn-lt"/>
              </a:rPr>
              <a:t>电梯</a:t>
            </a:r>
            <a:r>
              <a:rPr sz="1200" smtClean="0">
                <a:cs typeface="+mn-ea"/>
                <a:sym typeface="+mn-lt"/>
              </a:rPr>
              <a:t>故</a:t>
            </a:r>
            <a:r>
              <a:rPr sz="1200" spc="10" smtClean="0">
                <a:cs typeface="+mn-ea"/>
                <a:sym typeface="+mn-lt"/>
              </a:rPr>
              <a:t>障而导致电梯门关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上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ct val="100000"/>
              </a:lnSpc>
            </a:pPr>
            <a:r>
              <a:rPr sz="1200" spc="10" dirty="0">
                <a:cs typeface="+mn-ea"/>
                <a:sym typeface="+mn-lt"/>
              </a:rPr>
              <a:t>就运行</a:t>
            </a:r>
            <a:r>
              <a:rPr sz="1200" spc="10">
                <a:cs typeface="+mn-ea"/>
                <a:sym typeface="+mn-lt"/>
              </a:rPr>
              <a:t>。</a:t>
            </a:r>
            <a:r>
              <a:rPr sz="1200" spc="10" smtClean="0">
                <a:cs typeface="+mn-ea"/>
                <a:sym typeface="+mn-lt"/>
              </a:rPr>
              <a:t>如果没</a:t>
            </a:r>
            <a:r>
              <a:rPr sz="1200" smtClean="0">
                <a:cs typeface="+mn-ea"/>
                <a:sym typeface="+mn-lt"/>
              </a:rPr>
              <a:t>有</a:t>
            </a:r>
            <a:r>
              <a:rPr sz="1200" spc="10" smtClean="0">
                <a:cs typeface="+mn-ea"/>
                <a:sym typeface="+mn-lt"/>
              </a:rPr>
              <a:t>看</a:t>
            </a:r>
            <a:r>
              <a:rPr sz="1200" smtClean="0">
                <a:cs typeface="+mn-ea"/>
                <a:sym typeface="+mn-lt"/>
              </a:rPr>
              <a:t>清</a:t>
            </a:r>
            <a:r>
              <a:rPr sz="1200" spc="10" smtClean="0">
                <a:cs typeface="+mn-ea"/>
                <a:sym typeface="+mn-lt"/>
              </a:rPr>
              <a:t>就匆忙</a:t>
            </a:r>
            <a:r>
              <a:rPr lang="zh-CN" altLang="en-US" sz="1200" spc="10" smtClean="0">
                <a:cs typeface="+mn-ea"/>
                <a:sym typeface="+mn-lt"/>
              </a:rPr>
              <a:t>进</a:t>
            </a:r>
            <a:r>
              <a:rPr sz="1200" spc="20" smtClean="0">
                <a:cs typeface="+mn-ea"/>
                <a:sym typeface="+mn-lt"/>
              </a:rPr>
              <a:t>入</a:t>
            </a:r>
            <a:r>
              <a:rPr sz="1200" spc="10" dirty="0">
                <a:cs typeface="+mn-ea"/>
                <a:sym typeface="+mn-lt"/>
              </a:rPr>
              <a:t>，便</a:t>
            </a:r>
            <a:r>
              <a:rPr sz="1200" dirty="0">
                <a:cs typeface="+mn-ea"/>
                <a:sym typeface="+mn-lt"/>
              </a:rPr>
              <a:t>会</a:t>
            </a:r>
            <a:r>
              <a:rPr sz="1200" spc="10" dirty="0">
                <a:cs typeface="+mn-ea"/>
                <a:sym typeface="+mn-lt"/>
              </a:rPr>
              <a:t>坠</a:t>
            </a:r>
            <a:r>
              <a:rPr sz="1200" dirty="0">
                <a:cs typeface="+mn-ea"/>
                <a:sym typeface="+mn-lt"/>
              </a:rPr>
              <a:t>落</a:t>
            </a:r>
            <a:r>
              <a:rPr sz="1200">
                <a:cs typeface="+mn-ea"/>
                <a:sym typeface="+mn-lt"/>
              </a:rPr>
              <a:t>， </a:t>
            </a:r>
            <a:r>
              <a:rPr sz="1200" spc="10" smtClean="0">
                <a:cs typeface="+mn-ea"/>
                <a:sym typeface="+mn-lt"/>
              </a:rPr>
              <a:t>由此造成伤亡</a:t>
            </a:r>
            <a:r>
              <a:rPr lang="zh-CN" altLang="en-US" sz="1200" spc="10" smtClean="0">
                <a:cs typeface="+mn-ea"/>
                <a:sym typeface="+mn-lt"/>
              </a:rPr>
              <a:t>事</a:t>
            </a:r>
            <a:r>
              <a:rPr sz="1200" spc="10" smtClean="0">
                <a:cs typeface="+mn-ea"/>
                <a:sym typeface="+mn-lt"/>
              </a:rPr>
              <a:t>故</a:t>
            </a:r>
            <a:r>
              <a:rPr sz="1200" spc="10" dirty="0">
                <a:cs typeface="+mn-ea"/>
                <a:sym typeface="+mn-lt"/>
              </a:rPr>
              <a:t>。</a:t>
            </a:r>
            <a:r>
              <a:rPr sz="1200">
                <a:cs typeface="+mn-ea"/>
                <a:sym typeface="+mn-lt"/>
              </a:rPr>
              <a:t>当</a:t>
            </a:r>
            <a:r>
              <a:rPr sz="1200" spc="10">
                <a:cs typeface="+mn-ea"/>
                <a:sym typeface="+mn-lt"/>
              </a:rPr>
              <a:t>电梯门快关上</a:t>
            </a:r>
            <a:r>
              <a:rPr sz="1200" spc="20">
                <a:cs typeface="+mn-ea"/>
                <a:sym typeface="+mn-lt"/>
              </a:rPr>
              <a:t>时</a:t>
            </a:r>
            <a:r>
              <a:rPr sz="1200" spc="10" smtClean="0">
                <a:cs typeface="+mn-ea"/>
                <a:sym typeface="+mn-lt"/>
              </a:rPr>
              <a:t>，</a:t>
            </a:r>
            <a:r>
              <a:rPr lang="zh-CN" altLang="en-US" sz="1200" spc="10" smtClean="0">
                <a:cs typeface="+mn-ea"/>
                <a:sym typeface="+mn-lt"/>
              </a:rPr>
              <a:t>千万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要强行冲</a:t>
            </a:r>
            <a:r>
              <a:rPr lang="zh-CN" altLang="en-US" sz="1200" spc="10" smtClean="0">
                <a:cs typeface="+mn-ea"/>
                <a:sym typeface="+mn-lt"/>
              </a:rPr>
              <a:t>进</a:t>
            </a:r>
            <a:r>
              <a:rPr sz="1200" spc="10" smtClean="0">
                <a:cs typeface="+mn-ea"/>
                <a:sym typeface="+mn-lt"/>
              </a:rPr>
              <a:t>电梯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阻</a:t>
            </a:r>
            <a:r>
              <a:rPr sz="1200" spc="10" dirty="0">
                <a:cs typeface="+mn-ea"/>
                <a:sym typeface="+mn-lt"/>
              </a:rPr>
              <a:t>止电梯关</a:t>
            </a:r>
            <a:r>
              <a:rPr sz="1200" spc="15" dirty="0">
                <a:cs typeface="+mn-ea"/>
                <a:sym typeface="+mn-lt"/>
              </a:rPr>
              <a:t>门</a:t>
            </a:r>
            <a:r>
              <a:rPr sz="1200" spc="10" dirty="0">
                <a:cs typeface="+mn-ea"/>
                <a:sym typeface="+mn-lt"/>
              </a:rPr>
              <a:t>，切忌一只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cs typeface="+mn-ea"/>
                <a:sym typeface="+mn-lt"/>
              </a:rPr>
              <a:t>脚在内一只脚在</a:t>
            </a:r>
            <a:r>
              <a:rPr sz="1200" dirty="0">
                <a:cs typeface="+mn-ea"/>
                <a:sym typeface="+mn-lt"/>
              </a:rPr>
              <a:t>外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更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能身子在</a:t>
            </a:r>
            <a:r>
              <a:rPr sz="1200" spc="20" smtClean="0">
                <a:cs typeface="+mn-ea"/>
                <a:sym typeface="+mn-lt"/>
              </a:rPr>
              <a:t>里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头</a:t>
            </a:r>
            <a:r>
              <a:rPr sz="1200" spc="10" dirty="0">
                <a:cs typeface="+mn-ea"/>
                <a:sym typeface="+mn-lt"/>
              </a:rPr>
              <a:t>在</a:t>
            </a:r>
            <a:r>
              <a:rPr sz="1200" dirty="0">
                <a:cs typeface="+mn-ea"/>
                <a:sym typeface="+mn-lt"/>
              </a:rPr>
              <a:t>外。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066" y="3385306"/>
            <a:ext cx="315658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400" indent="286385" algn="just">
              <a:lnSpc>
                <a:spcPct val="100000"/>
              </a:lnSpc>
            </a:pPr>
            <a:r>
              <a:rPr lang="zh-CN" altLang="en-US" sz="1200" spc="45" smtClean="0">
                <a:cs typeface="+mn-ea"/>
                <a:sym typeface="+mn-lt"/>
              </a:rPr>
              <a:t>进</a:t>
            </a:r>
            <a:r>
              <a:rPr sz="1200" spc="45" smtClean="0">
                <a:cs typeface="+mn-ea"/>
                <a:sym typeface="+mn-lt"/>
              </a:rPr>
              <a:t>出电梯时应注意</a:t>
            </a:r>
            <a:r>
              <a:rPr sz="1200" spc="55" smtClean="0">
                <a:cs typeface="+mn-ea"/>
                <a:sym typeface="+mn-lt"/>
              </a:rPr>
              <a:t>观</a:t>
            </a:r>
            <a:r>
              <a:rPr sz="1200" spc="45" smtClean="0">
                <a:cs typeface="+mn-ea"/>
                <a:sym typeface="+mn-lt"/>
              </a:rPr>
              <a:t>察电梯轿厢地板</a:t>
            </a:r>
            <a:r>
              <a:rPr lang="zh-CN" altLang="en-US" sz="1200" spc="45" smtClean="0">
                <a:cs typeface="+mn-ea"/>
                <a:sym typeface="+mn-lt"/>
              </a:rPr>
              <a:t>和</a:t>
            </a:r>
            <a:r>
              <a:rPr sz="1200" spc="45" smtClean="0">
                <a:cs typeface="+mn-ea"/>
                <a:sym typeface="+mn-lt"/>
              </a:rPr>
              <a:t> </a:t>
            </a:r>
            <a:r>
              <a:rPr sz="1200" spc="35" dirty="0">
                <a:cs typeface="+mn-ea"/>
                <a:sym typeface="+mn-lt"/>
              </a:rPr>
              <a:t>楼层是否水平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5" smtClean="0">
                <a:cs typeface="+mn-ea"/>
                <a:sym typeface="+mn-lt"/>
              </a:rPr>
              <a:t>如果</a:t>
            </a:r>
            <a:r>
              <a:rPr lang="zh-CN" altLang="en-US" sz="1200" spc="35" smtClean="0">
                <a:cs typeface="+mn-ea"/>
                <a:sym typeface="+mn-lt"/>
              </a:rPr>
              <a:t>不</a:t>
            </a:r>
            <a:r>
              <a:rPr sz="1200" spc="35" smtClean="0">
                <a:cs typeface="+mn-ea"/>
                <a:sym typeface="+mn-lt"/>
              </a:rPr>
              <a:t>平层</a:t>
            </a:r>
            <a:r>
              <a:rPr sz="1200" spc="35" dirty="0">
                <a:cs typeface="+mn-ea"/>
                <a:sym typeface="+mn-lt"/>
              </a:rPr>
              <a:t>，说明电梯有故 </a:t>
            </a:r>
            <a:r>
              <a:rPr sz="1200" spc="35">
                <a:cs typeface="+mn-ea"/>
                <a:sym typeface="+mn-lt"/>
              </a:rPr>
              <a:t>障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lang="zh-CN" altLang="en-US" sz="1200" spc="35" smtClean="0">
                <a:cs typeface="+mn-ea"/>
                <a:sym typeface="+mn-lt"/>
              </a:rPr>
              <a:t>不</a:t>
            </a:r>
            <a:r>
              <a:rPr sz="1200" spc="35" smtClean="0">
                <a:cs typeface="+mn-ea"/>
                <a:sym typeface="+mn-lt"/>
              </a:rPr>
              <a:t>能贸然</a:t>
            </a:r>
            <a:r>
              <a:rPr lang="zh-CN" altLang="en-US" sz="1200" spc="35" smtClean="0">
                <a:cs typeface="+mn-ea"/>
                <a:sym typeface="+mn-lt"/>
              </a:rPr>
              <a:t>进</a:t>
            </a:r>
            <a:r>
              <a:rPr sz="1200" spc="35" smtClean="0">
                <a:cs typeface="+mn-ea"/>
                <a:sym typeface="+mn-lt"/>
              </a:rPr>
              <a:t>出</a:t>
            </a:r>
            <a:r>
              <a:rPr sz="1200" spc="35">
                <a:cs typeface="+mn-ea"/>
                <a:sym typeface="+mn-lt"/>
              </a:rPr>
              <a:t>。</a:t>
            </a:r>
            <a:r>
              <a:rPr sz="1200" spc="35" smtClean="0">
                <a:cs typeface="+mn-ea"/>
                <a:sym typeface="+mn-lt"/>
              </a:rPr>
              <a:t>如</a:t>
            </a:r>
            <a:r>
              <a:rPr lang="zh-CN" altLang="en-US" sz="1200" spc="35" smtClean="0">
                <a:cs typeface="+mn-ea"/>
                <a:sym typeface="+mn-lt"/>
              </a:rPr>
              <a:t>发</a:t>
            </a:r>
            <a:r>
              <a:rPr sz="1200" spc="35" smtClean="0">
                <a:cs typeface="+mn-ea"/>
                <a:sym typeface="+mn-lt"/>
              </a:rPr>
              <a:t>现电梯轿厢有水渍 </a:t>
            </a:r>
            <a:r>
              <a:rPr sz="1200" spc="35" dirty="0">
                <a:cs typeface="+mn-ea"/>
                <a:sym typeface="+mn-lt"/>
              </a:rPr>
              <a:t>时，</a:t>
            </a:r>
            <a:r>
              <a:rPr sz="1200" spc="35">
                <a:cs typeface="+mn-ea"/>
                <a:sym typeface="+mn-lt"/>
              </a:rPr>
              <a:t>应请管理人员及时擦干</a:t>
            </a:r>
            <a:r>
              <a:rPr sz="1200" spc="35" smtClean="0">
                <a:cs typeface="+mn-ea"/>
                <a:sym typeface="+mn-lt"/>
              </a:rPr>
              <a:t>，</a:t>
            </a:r>
            <a:r>
              <a:rPr lang="zh-CN" altLang="en-US" sz="1200" spc="35" smtClean="0">
                <a:cs typeface="+mn-ea"/>
                <a:sym typeface="+mn-lt"/>
              </a:rPr>
              <a:t>并</a:t>
            </a:r>
            <a:r>
              <a:rPr sz="1200" spc="35" smtClean="0">
                <a:cs typeface="+mn-ea"/>
                <a:sym typeface="+mn-lt"/>
              </a:rPr>
              <a:t>搞清水的来 </a:t>
            </a:r>
            <a:r>
              <a:rPr sz="1200" spc="30" dirty="0">
                <a:cs typeface="+mn-ea"/>
                <a:sym typeface="+mn-lt"/>
              </a:rPr>
              <a:t>源，排除再次渗</a:t>
            </a:r>
            <a:r>
              <a:rPr sz="1200" spc="35" dirty="0">
                <a:cs typeface="+mn-ea"/>
                <a:sym typeface="+mn-lt"/>
              </a:rPr>
              <a:t>水</a:t>
            </a:r>
            <a:r>
              <a:rPr sz="1200" spc="30" dirty="0">
                <a:cs typeface="+mn-ea"/>
                <a:sym typeface="+mn-lt"/>
              </a:rPr>
              <a:t>、积水的可能。因为水分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ct val="100000"/>
              </a:lnSpc>
            </a:pPr>
            <a:r>
              <a:rPr sz="1200" spc="35" smtClean="0">
                <a:cs typeface="+mn-ea"/>
                <a:sym typeface="+mn-lt"/>
              </a:rPr>
              <a:t>流入轿厢的过</a:t>
            </a:r>
            <a:r>
              <a:rPr lang="zh-CN" altLang="en-US" sz="1200" spc="35" smtClean="0">
                <a:cs typeface="+mn-ea"/>
                <a:sym typeface="+mn-lt"/>
              </a:rPr>
              <a:t>程中</a:t>
            </a:r>
            <a:r>
              <a:rPr sz="1200" spc="20" smtClean="0">
                <a:cs typeface="+mn-ea"/>
                <a:sym typeface="+mn-lt"/>
              </a:rPr>
              <a:t>会</a:t>
            </a:r>
            <a:r>
              <a:rPr sz="1200" spc="35" smtClean="0">
                <a:cs typeface="+mn-ea"/>
                <a:sym typeface="+mn-lt"/>
              </a:rPr>
              <a:t>使电器短路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产</a:t>
            </a:r>
            <a:r>
              <a:rPr sz="1200" spc="20" dirty="0">
                <a:cs typeface="+mn-ea"/>
                <a:sym typeface="+mn-lt"/>
              </a:rPr>
              <a:t>生故</a:t>
            </a:r>
            <a:r>
              <a:rPr sz="1200" spc="35" dirty="0">
                <a:cs typeface="+mn-ea"/>
                <a:sym typeface="+mn-lt"/>
              </a:rPr>
              <a:t>障</a:t>
            </a:r>
            <a:r>
              <a:rPr sz="1200">
                <a:cs typeface="+mn-ea"/>
                <a:sym typeface="+mn-lt"/>
              </a:rPr>
              <a:t>， </a:t>
            </a:r>
            <a:r>
              <a:rPr sz="1200" spc="35" smtClean="0">
                <a:cs typeface="+mn-ea"/>
                <a:sym typeface="+mn-lt"/>
              </a:rPr>
              <a:t>遭</a:t>
            </a:r>
            <a:r>
              <a:rPr lang="zh-CN" altLang="en-US" sz="1200" spc="35" smtClean="0">
                <a:cs typeface="+mn-ea"/>
                <a:sym typeface="+mn-lt"/>
              </a:rPr>
              <a:t>受</a:t>
            </a:r>
            <a:r>
              <a:rPr sz="1200" spc="35" smtClean="0">
                <a:cs typeface="+mn-ea"/>
                <a:sym typeface="+mn-lt"/>
              </a:rPr>
              <a:t>渗漏的电梯最好暂停使用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5" smtClean="0">
                <a:cs typeface="+mn-ea"/>
                <a:sym typeface="+mn-lt"/>
              </a:rPr>
              <a:t>开门通风</a:t>
            </a:r>
            <a:r>
              <a:rPr lang="zh-CN" altLang="en-US" sz="1200" spc="35" smtClean="0">
                <a:cs typeface="+mn-ea"/>
                <a:sym typeface="+mn-lt"/>
              </a:rPr>
              <a:t>待</a:t>
            </a:r>
            <a:r>
              <a:rPr sz="1200" spc="35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其干燥后再运</a:t>
            </a:r>
            <a:r>
              <a:rPr sz="1200" spc="-5" dirty="0">
                <a:cs typeface="+mn-ea"/>
                <a:sym typeface="+mn-lt"/>
              </a:rPr>
              <a:t>行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203" y="4194195"/>
            <a:ext cx="32327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200" dirty="0">
                <a:cs typeface="+mn-ea"/>
                <a:sym typeface="+mn-lt"/>
              </a:rPr>
              <a:t>将脚跟提</a:t>
            </a:r>
            <a:r>
              <a:rPr sz="1200" spc="-10" dirty="0">
                <a:cs typeface="+mn-ea"/>
                <a:sym typeface="+mn-lt"/>
              </a:rPr>
              <a:t>起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电梯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pc="15" smtClean="0">
                <a:cs typeface="+mn-ea"/>
                <a:sym typeface="+mn-lt"/>
              </a:rPr>
              <a:t>人</a:t>
            </a:r>
            <a:r>
              <a:rPr sz="1200" smtClean="0">
                <a:cs typeface="+mn-ea"/>
                <a:sym typeface="+mn-lt"/>
              </a:rPr>
              <a:t>少的话最好将两臂展</a:t>
            </a:r>
            <a:r>
              <a:rPr sz="1200" spc="15" smtClean="0">
                <a:cs typeface="+mn-ea"/>
                <a:sym typeface="+mn-lt"/>
              </a:rPr>
              <a:t>开</a:t>
            </a:r>
            <a:r>
              <a:rPr sz="1200" smtClean="0">
                <a:cs typeface="+mn-ea"/>
                <a:sym typeface="+mn-lt"/>
              </a:rPr>
              <a:t>握 住扶手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紧贴电梯墙</a:t>
            </a:r>
            <a:r>
              <a:rPr sz="1200" spc="-20" smtClean="0">
                <a:cs typeface="+mn-ea"/>
                <a:sym typeface="+mn-lt"/>
              </a:rPr>
              <a:t>壁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电梯下坠时的自救措施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0263" y="1038758"/>
            <a:ext cx="2366137" cy="288632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5263" y="1931416"/>
            <a:ext cx="307975" cy="822960"/>
          </a:xfrm>
          <a:custGeom>
            <a:avLst/>
            <a:gdLst/>
            <a:ahLst/>
            <a:cxnLst/>
            <a:rect l="l" t="t" r="r" b="b"/>
            <a:pathLst>
              <a:path w="307975" h="822960">
                <a:moveTo>
                  <a:pt x="39977" y="749405"/>
                </a:moveTo>
                <a:lnTo>
                  <a:pt x="2222" y="774010"/>
                </a:lnTo>
                <a:lnTo>
                  <a:pt x="0" y="787362"/>
                </a:lnTo>
                <a:lnTo>
                  <a:pt x="2152" y="799423"/>
                </a:lnTo>
                <a:lnTo>
                  <a:pt x="7943" y="810106"/>
                </a:lnTo>
                <a:lnTo>
                  <a:pt x="16926" y="818505"/>
                </a:lnTo>
                <a:lnTo>
                  <a:pt x="31769" y="822414"/>
                </a:lnTo>
                <a:lnTo>
                  <a:pt x="44921" y="822565"/>
                </a:lnTo>
                <a:lnTo>
                  <a:pt x="56130" y="819393"/>
                </a:lnTo>
                <a:lnTo>
                  <a:pt x="65141" y="813336"/>
                </a:lnTo>
                <a:lnTo>
                  <a:pt x="71703" y="804829"/>
                </a:lnTo>
                <a:lnTo>
                  <a:pt x="74861" y="790677"/>
                </a:lnTo>
                <a:lnTo>
                  <a:pt x="74815" y="789813"/>
                </a:lnTo>
                <a:lnTo>
                  <a:pt x="47148" y="789813"/>
                </a:lnTo>
                <a:lnTo>
                  <a:pt x="29114" y="783844"/>
                </a:lnTo>
                <a:lnTo>
                  <a:pt x="40534" y="749510"/>
                </a:lnTo>
                <a:lnTo>
                  <a:pt x="39977" y="749405"/>
                </a:lnTo>
                <a:close/>
              </a:path>
              <a:path w="307975" h="822960">
                <a:moveTo>
                  <a:pt x="40534" y="749510"/>
                </a:moveTo>
                <a:lnTo>
                  <a:pt x="29114" y="783844"/>
                </a:lnTo>
                <a:lnTo>
                  <a:pt x="47148" y="789813"/>
                </a:lnTo>
                <a:lnTo>
                  <a:pt x="58641" y="755267"/>
                </a:lnTo>
                <a:lnTo>
                  <a:pt x="53472" y="751951"/>
                </a:lnTo>
                <a:lnTo>
                  <a:pt x="40534" y="749510"/>
                </a:lnTo>
                <a:close/>
              </a:path>
              <a:path w="307975" h="822960">
                <a:moveTo>
                  <a:pt x="58641" y="755267"/>
                </a:moveTo>
                <a:lnTo>
                  <a:pt x="47148" y="789813"/>
                </a:lnTo>
                <a:lnTo>
                  <a:pt x="74815" y="789813"/>
                </a:lnTo>
                <a:lnTo>
                  <a:pt x="74178" y="777885"/>
                </a:lnTo>
                <a:lnTo>
                  <a:pt x="70093" y="766880"/>
                </a:lnTo>
                <a:lnTo>
                  <a:pt x="63044" y="758092"/>
                </a:lnTo>
                <a:lnTo>
                  <a:pt x="58641" y="755267"/>
                </a:lnTo>
                <a:close/>
              </a:path>
              <a:path w="307975" h="822960">
                <a:moveTo>
                  <a:pt x="289845" y="0"/>
                </a:moveTo>
                <a:lnTo>
                  <a:pt x="40534" y="749510"/>
                </a:lnTo>
                <a:lnTo>
                  <a:pt x="53472" y="751951"/>
                </a:lnTo>
                <a:lnTo>
                  <a:pt x="58641" y="755267"/>
                </a:lnTo>
                <a:lnTo>
                  <a:pt x="307879" y="6095"/>
                </a:lnTo>
                <a:lnTo>
                  <a:pt x="289845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4126" y="1934464"/>
            <a:ext cx="3883660" cy="0"/>
          </a:xfrm>
          <a:custGeom>
            <a:avLst/>
            <a:gdLst/>
            <a:ahLst/>
            <a:cxnLst/>
            <a:rect l="l" t="t" r="r" b="b"/>
            <a:pathLst>
              <a:path w="3883659">
                <a:moveTo>
                  <a:pt x="0" y="0"/>
                </a:moveTo>
                <a:lnTo>
                  <a:pt x="3883279" y="0"/>
                </a:lnTo>
              </a:path>
            </a:pathLst>
          </a:custGeom>
          <a:ln w="1905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9353" y="1405884"/>
            <a:ext cx="3081020" cy="124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论有几层</a:t>
            </a:r>
            <a:r>
              <a:rPr sz="1200" spc="10" smtClean="0">
                <a:cs typeface="+mn-ea"/>
                <a:sym typeface="+mn-lt"/>
              </a:rPr>
              <a:t>楼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把每</a:t>
            </a:r>
            <a:r>
              <a:rPr sz="1200" spc="10" smtClean="0">
                <a:cs typeface="+mn-ea"/>
                <a:sym typeface="+mn-lt"/>
              </a:rPr>
              <a:t>层</a:t>
            </a:r>
            <a:r>
              <a:rPr sz="1200" smtClean="0">
                <a:cs typeface="+mn-ea"/>
                <a:sym typeface="+mn-lt"/>
              </a:rPr>
              <a:t>楼的</a:t>
            </a:r>
            <a:r>
              <a:rPr lang="zh-CN" altLang="en-US" sz="1200" smtClean="0">
                <a:cs typeface="+mn-ea"/>
                <a:sym typeface="+mn-lt"/>
              </a:rPr>
              <a:t>按</a:t>
            </a:r>
            <a:r>
              <a:rPr sz="1200" smtClean="0">
                <a:cs typeface="+mn-ea"/>
                <a:sym typeface="+mn-lt"/>
              </a:rPr>
              <a:t>键都</a:t>
            </a:r>
            <a:r>
              <a:rPr lang="zh-CN" altLang="en-US" sz="1200" smtClean="0">
                <a:cs typeface="+mn-ea"/>
                <a:sym typeface="+mn-lt"/>
              </a:rPr>
              <a:t>按</a:t>
            </a:r>
            <a:r>
              <a:rPr sz="1200" spc="15" smtClean="0">
                <a:cs typeface="+mn-ea"/>
                <a:sym typeface="+mn-lt"/>
              </a:rPr>
              <a:t>下</a:t>
            </a:r>
            <a:r>
              <a:rPr sz="1200" dirty="0">
                <a:cs typeface="+mn-ea"/>
                <a:sym typeface="+mn-lt"/>
              </a:rPr>
              <a:t>，当紧</a:t>
            </a:r>
            <a:endParaRPr sz="1200">
              <a:cs typeface="+mn-ea"/>
              <a:sym typeface="+mn-lt"/>
            </a:endParaRPr>
          </a:p>
          <a:p>
            <a:pPr marL="43180" indent="-31115">
              <a:lnSpc>
                <a:spcPct val="100000"/>
              </a:lnSpc>
              <a:spcBef>
                <a:spcPts val="720"/>
              </a:spcBef>
            </a:pPr>
            <a:r>
              <a:rPr sz="1200" spc="-5" smtClean="0">
                <a:cs typeface="+mn-ea"/>
                <a:sym typeface="+mn-lt"/>
              </a:rPr>
              <a:t>急电源</a:t>
            </a:r>
            <a:r>
              <a:rPr lang="zh-CN" altLang="en-US" sz="1200" spc="-5" smtClean="0">
                <a:cs typeface="+mn-ea"/>
                <a:sym typeface="+mn-lt"/>
              </a:rPr>
              <a:t>启动</a:t>
            </a:r>
            <a:r>
              <a:rPr sz="1200" spc="-5" smtClean="0">
                <a:cs typeface="+mn-ea"/>
                <a:sym typeface="+mn-lt"/>
              </a:rPr>
              <a:t>时</a:t>
            </a:r>
            <a:r>
              <a:rPr sz="1200" spc="-5" dirty="0">
                <a:cs typeface="+mn-ea"/>
                <a:sym typeface="+mn-lt"/>
              </a:rPr>
              <a:t>，电梯可以马上停止继续下坠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cs typeface="+mn-ea"/>
              <a:sym typeface="+mn-lt"/>
            </a:endParaRPr>
          </a:p>
          <a:p>
            <a:pPr marL="43180" marR="5080">
              <a:lnSpc>
                <a:spcPct val="150000"/>
              </a:lnSpc>
            </a:pPr>
            <a:r>
              <a:rPr sz="1200" spc="55" smtClean="0">
                <a:cs typeface="+mn-ea"/>
                <a:sym typeface="+mn-lt"/>
              </a:rPr>
              <a:t>整丧背</a:t>
            </a:r>
            <a:r>
              <a:rPr sz="1200" spc="45" smtClean="0">
                <a:cs typeface="+mn-ea"/>
                <a:sym typeface="+mn-lt"/>
              </a:rPr>
              <a:t>部</a:t>
            </a:r>
            <a:r>
              <a:rPr lang="zh-CN" altLang="en-US" sz="1200" spc="55" smtClean="0">
                <a:cs typeface="+mn-ea"/>
                <a:sym typeface="+mn-lt"/>
              </a:rPr>
              <a:t>和</a:t>
            </a:r>
            <a:r>
              <a:rPr sz="1200" spc="45" smtClean="0">
                <a:cs typeface="+mn-ea"/>
                <a:sym typeface="+mn-lt"/>
              </a:rPr>
              <a:t>头</a:t>
            </a:r>
            <a:r>
              <a:rPr sz="1200" spc="55" smtClean="0">
                <a:cs typeface="+mn-ea"/>
                <a:sym typeface="+mn-lt"/>
              </a:rPr>
              <a:t>部紧</a:t>
            </a:r>
            <a:r>
              <a:rPr sz="1200" spc="45" smtClean="0">
                <a:cs typeface="+mn-ea"/>
                <a:sym typeface="+mn-lt"/>
              </a:rPr>
              <a:t>贴</a:t>
            </a:r>
            <a:r>
              <a:rPr sz="1200" spc="55" smtClean="0">
                <a:cs typeface="+mn-ea"/>
                <a:sym typeface="+mn-lt"/>
              </a:rPr>
              <a:t>电梯</a:t>
            </a:r>
            <a:r>
              <a:rPr sz="1200" spc="45" smtClean="0">
                <a:cs typeface="+mn-ea"/>
                <a:sym typeface="+mn-lt"/>
              </a:rPr>
              <a:t>内</a:t>
            </a:r>
            <a:r>
              <a:rPr sz="1200" spc="75" smtClean="0">
                <a:cs typeface="+mn-ea"/>
                <a:sym typeface="+mn-lt"/>
              </a:rPr>
              <a:t>墙</a:t>
            </a:r>
            <a:r>
              <a:rPr sz="1200" spc="60" dirty="0">
                <a:cs typeface="+mn-ea"/>
                <a:sym typeface="+mn-lt"/>
              </a:rPr>
              <a:t>，</a:t>
            </a:r>
            <a:r>
              <a:rPr sz="1200" spc="45" dirty="0">
                <a:cs typeface="+mn-ea"/>
                <a:sym typeface="+mn-lt"/>
              </a:rPr>
              <a:t>呈</a:t>
            </a:r>
            <a:r>
              <a:rPr sz="1200" spc="55" dirty="0">
                <a:cs typeface="+mn-ea"/>
                <a:sym typeface="+mn-lt"/>
              </a:rPr>
              <a:t>一直</a:t>
            </a:r>
            <a:r>
              <a:rPr sz="1200" spc="50" dirty="0">
                <a:cs typeface="+mn-ea"/>
                <a:sym typeface="+mn-lt"/>
              </a:rPr>
              <a:t>线</a:t>
            </a:r>
            <a:r>
              <a:rPr sz="1200" dirty="0">
                <a:cs typeface="+mn-ea"/>
                <a:sym typeface="+mn-lt"/>
              </a:rPr>
              <a:t>， 运用电梯墙壁作为脊椎的防护。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0345" y="2653538"/>
            <a:ext cx="299085" cy="76200"/>
          </a:xfrm>
          <a:custGeom>
            <a:avLst/>
            <a:gdLst/>
            <a:ahLst/>
            <a:cxnLst/>
            <a:rect l="l" t="t" r="r" b="b"/>
            <a:pathLst>
              <a:path w="299085" h="76200">
                <a:moveTo>
                  <a:pt x="37935" y="0"/>
                </a:moveTo>
                <a:lnTo>
                  <a:pt x="23875" y="2682"/>
                </a:lnTo>
                <a:lnTo>
                  <a:pt x="12187" y="10033"/>
                </a:lnTo>
                <a:lnTo>
                  <a:pt x="3889" y="21002"/>
                </a:lnTo>
                <a:lnTo>
                  <a:pt x="0" y="34544"/>
                </a:lnTo>
                <a:lnTo>
                  <a:pt x="2339" y="49881"/>
                </a:lnTo>
                <a:lnTo>
                  <a:pt x="8985" y="62274"/>
                </a:lnTo>
                <a:lnTo>
                  <a:pt x="19046" y="71087"/>
                </a:lnTo>
                <a:lnTo>
                  <a:pt x="31632" y="75679"/>
                </a:lnTo>
                <a:lnTo>
                  <a:pt x="47846" y="73701"/>
                </a:lnTo>
                <a:lnTo>
                  <a:pt x="60763" y="67635"/>
                </a:lnTo>
                <a:lnTo>
                  <a:pt x="69980" y="58292"/>
                </a:lnTo>
                <a:lnTo>
                  <a:pt x="74604" y="47625"/>
                </a:lnTo>
                <a:lnTo>
                  <a:pt x="37935" y="47625"/>
                </a:lnTo>
                <a:lnTo>
                  <a:pt x="37935" y="28575"/>
                </a:lnTo>
                <a:lnTo>
                  <a:pt x="72974" y="28575"/>
                </a:lnTo>
                <a:lnTo>
                  <a:pt x="67861" y="16423"/>
                </a:lnTo>
                <a:lnTo>
                  <a:pt x="59078" y="6876"/>
                </a:lnTo>
                <a:lnTo>
                  <a:pt x="47869" y="1347"/>
                </a:lnTo>
                <a:lnTo>
                  <a:pt x="37935" y="0"/>
                </a:lnTo>
                <a:close/>
              </a:path>
              <a:path w="299085" h="76200">
                <a:moveTo>
                  <a:pt x="72974" y="28575"/>
                </a:moveTo>
                <a:lnTo>
                  <a:pt x="37935" y="28575"/>
                </a:lnTo>
                <a:lnTo>
                  <a:pt x="37935" y="47625"/>
                </a:lnTo>
                <a:lnTo>
                  <a:pt x="74604" y="47625"/>
                </a:lnTo>
                <a:lnTo>
                  <a:pt x="75097" y="46487"/>
                </a:lnTo>
                <a:lnTo>
                  <a:pt x="73455" y="29718"/>
                </a:lnTo>
                <a:lnTo>
                  <a:pt x="72974" y="28575"/>
                </a:lnTo>
                <a:close/>
              </a:path>
              <a:path w="299085" h="76200">
                <a:moveTo>
                  <a:pt x="298666" y="28575"/>
                </a:moveTo>
                <a:lnTo>
                  <a:pt x="72974" y="28575"/>
                </a:lnTo>
                <a:lnTo>
                  <a:pt x="73455" y="29718"/>
                </a:lnTo>
                <a:lnTo>
                  <a:pt x="75097" y="46487"/>
                </a:lnTo>
                <a:lnTo>
                  <a:pt x="74604" y="47625"/>
                </a:lnTo>
                <a:lnTo>
                  <a:pt x="298666" y="47625"/>
                </a:lnTo>
                <a:lnTo>
                  <a:pt x="298666" y="28575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49011" y="2691638"/>
            <a:ext cx="3398520" cy="0"/>
          </a:xfrm>
          <a:custGeom>
            <a:avLst/>
            <a:gdLst/>
            <a:ahLst/>
            <a:cxnLst/>
            <a:rect l="l" t="t" r="r" b="b"/>
            <a:pathLst>
              <a:path w="3398520">
                <a:moveTo>
                  <a:pt x="0" y="0"/>
                </a:moveTo>
                <a:lnTo>
                  <a:pt x="3398392" y="0"/>
                </a:lnTo>
              </a:path>
            </a:pathLst>
          </a:custGeom>
          <a:ln w="1905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1728" y="3011047"/>
            <a:ext cx="3133725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cs typeface="+mn-ea"/>
                <a:sym typeface="+mn-lt"/>
              </a:rPr>
              <a:t>如果电梯内有扶手，</a:t>
            </a:r>
            <a:r>
              <a:rPr sz="1200" spc="5" dirty="0">
                <a:cs typeface="+mn-ea"/>
                <a:sym typeface="+mn-lt"/>
              </a:rPr>
              <a:t>请</a:t>
            </a:r>
            <a:r>
              <a:rPr sz="1200" spc="20" dirty="0">
                <a:cs typeface="+mn-ea"/>
                <a:sym typeface="+mn-lt"/>
              </a:rPr>
              <a:t>一只手紧握扶</a:t>
            </a:r>
            <a:r>
              <a:rPr sz="1200" spc="25" dirty="0">
                <a:cs typeface="+mn-ea"/>
                <a:sym typeface="+mn-lt"/>
              </a:rPr>
              <a:t>手</a:t>
            </a:r>
            <a:r>
              <a:rPr sz="1200" spc="20" dirty="0">
                <a:cs typeface="+mn-ea"/>
                <a:sym typeface="+mn-lt"/>
              </a:rPr>
              <a:t>。这是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cs typeface="+mn-ea"/>
                <a:sym typeface="+mn-lt"/>
              </a:rPr>
              <a:t>为了固定位置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防止因重心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稳而摔伤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87194" y="2828768"/>
            <a:ext cx="507365" cy="704215"/>
          </a:xfrm>
          <a:custGeom>
            <a:avLst/>
            <a:gdLst/>
            <a:ahLst/>
            <a:cxnLst/>
            <a:rect l="l" t="t" r="r" b="b"/>
            <a:pathLst>
              <a:path w="507364" h="704214">
                <a:moveTo>
                  <a:pt x="66801" y="60964"/>
                </a:moveTo>
                <a:lnTo>
                  <a:pt x="65173" y="63247"/>
                </a:lnTo>
                <a:lnTo>
                  <a:pt x="52788" y="70221"/>
                </a:lnTo>
                <a:lnTo>
                  <a:pt x="50513" y="70807"/>
                </a:lnTo>
                <a:lnTo>
                  <a:pt x="491458" y="703990"/>
                </a:lnTo>
                <a:lnTo>
                  <a:pt x="507079" y="693068"/>
                </a:lnTo>
                <a:lnTo>
                  <a:pt x="66801" y="60964"/>
                </a:lnTo>
                <a:close/>
              </a:path>
              <a:path w="507364" h="704214">
                <a:moveTo>
                  <a:pt x="44651" y="0"/>
                </a:moveTo>
                <a:lnTo>
                  <a:pt x="7867" y="13212"/>
                </a:lnTo>
                <a:lnTo>
                  <a:pt x="0" y="35281"/>
                </a:lnTo>
                <a:lnTo>
                  <a:pt x="1491" y="47082"/>
                </a:lnTo>
                <a:lnTo>
                  <a:pt x="40631" y="73350"/>
                </a:lnTo>
                <a:lnTo>
                  <a:pt x="50513" y="70807"/>
                </a:lnTo>
                <a:lnTo>
                  <a:pt x="30321" y="41812"/>
                </a:lnTo>
                <a:lnTo>
                  <a:pt x="45942" y="31017"/>
                </a:lnTo>
                <a:lnTo>
                  <a:pt x="74001" y="31017"/>
                </a:lnTo>
                <a:lnTo>
                  <a:pt x="70958" y="20679"/>
                </a:lnTo>
                <a:lnTo>
                  <a:pt x="63466" y="8035"/>
                </a:lnTo>
                <a:lnTo>
                  <a:pt x="54826" y="2557"/>
                </a:lnTo>
                <a:lnTo>
                  <a:pt x="44651" y="0"/>
                </a:lnTo>
                <a:close/>
              </a:path>
              <a:path w="507364" h="704214">
                <a:moveTo>
                  <a:pt x="45942" y="31017"/>
                </a:moveTo>
                <a:lnTo>
                  <a:pt x="30321" y="41812"/>
                </a:lnTo>
                <a:lnTo>
                  <a:pt x="50513" y="70807"/>
                </a:lnTo>
                <a:lnTo>
                  <a:pt x="52788" y="70221"/>
                </a:lnTo>
                <a:lnTo>
                  <a:pt x="65173" y="63247"/>
                </a:lnTo>
                <a:lnTo>
                  <a:pt x="66801" y="60964"/>
                </a:lnTo>
                <a:lnTo>
                  <a:pt x="45942" y="31017"/>
                </a:lnTo>
                <a:close/>
              </a:path>
              <a:path w="507364" h="704214">
                <a:moveTo>
                  <a:pt x="74001" y="31017"/>
                </a:moveTo>
                <a:lnTo>
                  <a:pt x="45942" y="31017"/>
                </a:lnTo>
                <a:lnTo>
                  <a:pt x="66801" y="60964"/>
                </a:lnTo>
                <a:lnTo>
                  <a:pt x="71350" y="54583"/>
                </a:lnTo>
                <a:lnTo>
                  <a:pt x="74584" y="44341"/>
                </a:lnTo>
                <a:lnTo>
                  <a:pt x="74559" y="32910"/>
                </a:lnTo>
                <a:lnTo>
                  <a:pt x="74001" y="31017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86400" y="3527297"/>
            <a:ext cx="2961005" cy="0"/>
          </a:xfrm>
          <a:custGeom>
            <a:avLst/>
            <a:gdLst/>
            <a:ahLst/>
            <a:cxnLst/>
            <a:rect l="l" t="t" r="r" b="b"/>
            <a:pathLst>
              <a:path w="2961004">
                <a:moveTo>
                  <a:pt x="0" y="0"/>
                </a:moveTo>
                <a:lnTo>
                  <a:pt x="2961004" y="0"/>
                </a:lnTo>
              </a:path>
            </a:pathLst>
          </a:custGeom>
          <a:ln w="1905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455" y="2599176"/>
            <a:ext cx="269938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200" spc="30" dirty="0">
                <a:cs typeface="+mn-ea"/>
                <a:sym typeface="+mn-lt"/>
              </a:rPr>
              <a:t>膝盖呈弯</a:t>
            </a:r>
            <a:r>
              <a:rPr sz="1200" spc="45" dirty="0">
                <a:cs typeface="+mn-ea"/>
                <a:sym typeface="+mn-lt"/>
              </a:rPr>
              <a:t>曲</a:t>
            </a:r>
            <a:r>
              <a:rPr sz="1200" spc="30" dirty="0">
                <a:cs typeface="+mn-ea"/>
                <a:sym typeface="+mn-lt"/>
              </a:rPr>
              <a:t>姿</a:t>
            </a:r>
            <a:r>
              <a:rPr sz="1200" spc="45" dirty="0">
                <a:cs typeface="+mn-ea"/>
                <a:sym typeface="+mn-lt"/>
              </a:rPr>
              <a:t>势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45" dirty="0">
                <a:cs typeface="+mn-ea"/>
                <a:sym typeface="+mn-lt"/>
              </a:rPr>
              <a:t>这</a:t>
            </a:r>
            <a:r>
              <a:rPr sz="1200" spc="30" dirty="0">
                <a:cs typeface="+mn-ea"/>
                <a:sym typeface="+mn-lt"/>
              </a:rPr>
              <a:t>是最重要</a:t>
            </a:r>
            <a:r>
              <a:rPr sz="1200" spc="40" dirty="0">
                <a:cs typeface="+mn-ea"/>
                <a:sym typeface="+mn-lt"/>
              </a:rPr>
              <a:t>的</a:t>
            </a:r>
            <a:r>
              <a:rPr sz="1200" spc="50" dirty="0">
                <a:cs typeface="+mn-ea"/>
                <a:sym typeface="+mn-lt"/>
              </a:rPr>
              <a:t>，</a:t>
            </a:r>
            <a:r>
              <a:rPr sz="1200" spc="35" dirty="0">
                <a:cs typeface="+mn-ea"/>
                <a:sym typeface="+mn-lt"/>
              </a:rPr>
              <a:t>因为 </a:t>
            </a:r>
            <a:r>
              <a:rPr sz="1200" spc="30" dirty="0">
                <a:cs typeface="+mn-ea"/>
                <a:sym typeface="+mn-lt"/>
              </a:rPr>
              <a:t>韧带是人</a:t>
            </a:r>
            <a:r>
              <a:rPr sz="1200" spc="40" dirty="0">
                <a:cs typeface="+mn-ea"/>
                <a:sym typeface="+mn-lt"/>
              </a:rPr>
              <a:t>体</a:t>
            </a:r>
            <a:r>
              <a:rPr sz="1200" spc="30" dirty="0">
                <a:cs typeface="+mn-ea"/>
                <a:sym typeface="+mn-lt"/>
              </a:rPr>
              <a:t>最富含</a:t>
            </a:r>
            <a:r>
              <a:rPr sz="1200" spc="40" dirty="0">
                <a:cs typeface="+mn-ea"/>
                <a:sym typeface="+mn-lt"/>
              </a:rPr>
              <a:t>弹</a:t>
            </a:r>
            <a:r>
              <a:rPr sz="1200" spc="30" dirty="0">
                <a:cs typeface="+mn-ea"/>
                <a:sym typeface="+mn-lt"/>
              </a:rPr>
              <a:t>性的一丧组</a:t>
            </a:r>
            <a:r>
              <a:rPr sz="1200" spc="65" dirty="0">
                <a:cs typeface="+mn-ea"/>
                <a:sym typeface="+mn-lt"/>
              </a:rPr>
              <a:t>织</a:t>
            </a:r>
            <a:r>
              <a:rPr sz="1200" spc="3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所 </a:t>
            </a:r>
            <a:r>
              <a:rPr sz="1200" smtClean="0">
                <a:cs typeface="+mn-ea"/>
                <a:sym typeface="+mn-lt"/>
              </a:rPr>
              <a:t>以倚用膝盖弯曲来承</a:t>
            </a:r>
            <a:r>
              <a:rPr lang="zh-CN" altLang="en-US" sz="1200" smtClean="0">
                <a:cs typeface="+mn-ea"/>
                <a:sym typeface="+mn-lt"/>
              </a:rPr>
              <a:t>受</a:t>
            </a:r>
            <a:r>
              <a:rPr sz="1200" smtClean="0">
                <a:cs typeface="+mn-ea"/>
                <a:sym typeface="+mn-lt"/>
              </a:rPr>
              <a:t>重击压力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82998" y="3849509"/>
            <a:ext cx="616585" cy="878840"/>
          </a:xfrm>
          <a:custGeom>
            <a:avLst/>
            <a:gdLst/>
            <a:ahLst/>
            <a:cxnLst/>
            <a:rect l="l" t="t" r="r" b="b"/>
            <a:pathLst>
              <a:path w="616585" h="878839">
                <a:moveTo>
                  <a:pt x="549905" y="61190"/>
                </a:moveTo>
                <a:lnTo>
                  <a:pt x="0" y="867905"/>
                </a:lnTo>
                <a:lnTo>
                  <a:pt x="15748" y="878637"/>
                </a:lnTo>
                <a:lnTo>
                  <a:pt x="566362" y="70880"/>
                </a:lnTo>
                <a:lnTo>
                  <a:pt x="563995" y="70293"/>
                </a:lnTo>
                <a:lnTo>
                  <a:pt x="551531" y="63414"/>
                </a:lnTo>
                <a:lnTo>
                  <a:pt x="549905" y="61190"/>
                </a:lnTo>
                <a:close/>
              </a:path>
              <a:path w="616585" h="878839">
                <a:moveTo>
                  <a:pt x="615667" y="31001"/>
                </a:moveTo>
                <a:lnTo>
                  <a:pt x="570484" y="31001"/>
                </a:lnTo>
                <a:lnTo>
                  <a:pt x="586231" y="41732"/>
                </a:lnTo>
                <a:lnTo>
                  <a:pt x="566362" y="70880"/>
                </a:lnTo>
                <a:lnTo>
                  <a:pt x="576187" y="73320"/>
                </a:lnTo>
                <a:lnTo>
                  <a:pt x="587636" y="72781"/>
                </a:lnTo>
                <a:lnTo>
                  <a:pt x="597875" y="68961"/>
                </a:lnTo>
                <a:lnTo>
                  <a:pt x="606432" y="62146"/>
                </a:lnTo>
                <a:lnTo>
                  <a:pt x="609853" y="57823"/>
                </a:lnTo>
                <a:lnTo>
                  <a:pt x="615058" y="46631"/>
                </a:lnTo>
                <a:lnTo>
                  <a:pt x="616424" y="34794"/>
                </a:lnTo>
                <a:lnTo>
                  <a:pt x="615667" y="31001"/>
                </a:lnTo>
                <a:close/>
              </a:path>
              <a:path w="616585" h="878839">
                <a:moveTo>
                  <a:pt x="570484" y="31001"/>
                </a:moveTo>
                <a:lnTo>
                  <a:pt x="549905" y="61190"/>
                </a:lnTo>
                <a:lnTo>
                  <a:pt x="551531" y="63414"/>
                </a:lnTo>
                <a:lnTo>
                  <a:pt x="563995" y="70293"/>
                </a:lnTo>
                <a:lnTo>
                  <a:pt x="566362" y="70880"/>
                </a:lnTo>
                <a:lnTo>
                  <a:pt x="586231" y="41732"/>
                </a:lnTo>
                <a:lnTo>
                  <a:pt x="570484" y="31001"/>
                </a:lnTo>
                <a:close/>
              </a:path>
              <a:path w="616585" h="878839">
                <a:moveTo>
                  <a:pt x="571459" y="0"/>
                </a:moveTo>
                <a:lnTo>
                  <a:pt x="561303" y="2655"/>
                </a:lnTo>
                <a:lnTo>
                  <a:pt x="552700" y="8189"/>
                </a:lnTo>
                <a:lnTo>
                  <a:pt x="545338" y="20920"/>
                </a:lnTo>
                <a:lnTo>
                  <a:pt x="541847" y="33193"/>
                </a:lnTo>
                <a:lnTo>
                  <a:pt x="541920" y="44624"/>
                </a:lnTo>
                <a:lnTo>
                  <a:pt x="545250" y="54825"/>
                </a:lnTo>
                <a:lnTo>
                  <a:pt x="549905" y="61190"/>
                </a:lnTo>
                <a:lnTo>
                  <a:pt x="570484" y="31001"/>
                </a:lnTo>
                <a:lnTo>
                  <a:pt x="615667" y="31001"/>
                </a:lnTo>
                <a:lnTo>
                  <a:pt x="614115" y="23220"/>
                </a:lnTo>
                <a:lnTo>
                  <a:pt x="608297" y="12814"/>
                </a:lnTo>
                <a:lnTo>
                  <a:pt x="595251" y="4728"/>
                </a:lnTo>
                <a:lnTo>
                  <a:pt x="582874" y="573"/>
                </a:lnTo>
                <a:lnTo>
                  <a:pt x="571459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9864" y="4710912"/>
            <a:ext cx="3663315" cy="0"/>
          </a:xfrm>
          <a:custGeom>
            <a:avLst/>
            <a:gdLst/>
            <a:ahLst/>
            <a:cxnLst/>
            <a:rect l="l" t="t" r="r" b="b"/>
            <a:pathLst>
              <a:path w="3663315">
                <a:moveTo>
                  <a:pt x="366281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04259" y="3387328"/>
            <a:ext cx="969010" cy="149860"/>
          </a:xfrm>
          <a:custGeom>
            <a:avLst/>
            <a:gdLst/>
            <a:ahLst/>
            <a:cxnLst/>
            <a:rect l="l" t="t" r="r" b="b"/>
            <a:pathLst>
              <a:path w="969010" h="149860">
                <a:moveTo>
                  <a:pt x="893376" y="32062"/>
                </a:moveTo>
                <a:lnTo>
                  <a:pt x="0" y="130444"/>
                </a:lnTo>
                <a:lnTo>
                  <a:pt x="2031" y="149367"/>
                </a:lnTo>
                <a:lnTo>
                  <a:pt x="895631" y="50973"/>
                </a:lnTo>
                <a:lnTo>
                  <a:pt x="892713" y="40737"/>
                </a:lnTo>
                <a:lnTo>
                  <a:pt x="893376" y="32062"/>
                </a:lnTo>
                <a:close/>
              </a:path>
              <a:path w="969010" h="149860">
                <a:moveTo>
                  <a:pt x="965989" y="28082"/>
                </a:moveTo>
                <a:lnTo>
                  <a:pt x="929513" y="28082"/>
                </a:lnTo>
                <a:lnTo>
                  <a:pt x="931672" y="47005"/>
                </a:lnTo>
                <a:lnTo>
                  <a:pt x="895631" y="50973"/>
                </a:lnTo>
                <a:lnTo>
                  <a:pt x="896520" y="54092"/>
                </a:lnTo>
                <a:lnTo>
                  <a:pt x="904187" y="64790"/>
                </a:lnTo>
                <a:lnTo>
                  <a:pt x="914801" y="72141"/>
                </a:lnTo>
                <a:lnTo>
                  <a:pt x="927450" y="75459"/>
                </a:lnTo>
                <a:lnTo>
                  <a:pt x="934847" y="75326"/>
                </a:lnTo>
                <a:lnTo>
                  <a:pt x="947826" y="71479"/>
                </a:lnTo>
                <a:lnTo>
                  <a:pt x="958309" y="63644"/>
                </a:lnTo>
                <a:lnTo>
                  <a:pt x="965513" y="52784"/>
                </a:lnTo>
                <a:lnTo>
                  <a:pt x="968656" y="39859"/>
                </a:lnTo>
                <a:lnTo>
                  <a:pt x="965989" y="28082"/>
                </a:lnTo>
                <a:close/>
              </a:path>
              <a:path w="969010" h="149860">
                <a:moveTo>
                  <a:pt x="929513" y="28082"/>
                </a:moveTo>
                <a:lnTo>
                  <a:pt x="893376" y="32062"/>
                </a:lnTo>
                <a:lnTo>
                  <a:pt x="892713" y="40737"/>
                </a:lnTo>
                <a:lnTo>
                  <a:pt x="895631" y="50973"/>
                </a:lnTo>
                <a:lnTo>
                  <a:pt x="931672" y="47005"/>
                </a:lnTo>
                <a:lnTo>
                  <a:pt x="929513" y="28082"/>
                </a:lnTo>
                <a:close/>
              </a:path>
              <a:path w="969010" h="149860">
                <a:moveTo>
                  <a:pt x="937161" y="0"/>
                </a:moveTo>
                <a:lnTo>
                  <a:pt x="898574" y="18053"/>
                </a:lnTo>
                <a:lnTo>
                  <a:pt x="893376" y="32062"/>
                </a:lnTo>
                <a:lnTo>
                  <a:pt x="929513" y="28082"/>
                </a:lnTo>
                <a:lnTo>
                  <a:pt x="965989" y="28082"/>
                </a:lnTo>
                <a:lnTo>
                  <a:pt x="965180" y="24511"/>
                </a:lnTo>
                <a:lnTo>
                  <a:pt x="958273" y="12572"/>
                </a:lnTo>
                <a:lnTo>
                  <a:pt x="948684" y="4311"/>
                </a:lnTo>
                <a:lnTo>
                  <a:pt x="937161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3125" y="3527297"/>
            <a:ext cx="3129915" cy="0"/>
          </a:xfrm>
          <a:custGeom>
            <a:avLst/>
            <a:gdLst/>
            <a:ahLst/>
            <a:cxnLst/>
            <a:rect l="l" t="t" r="r" b="b"/>
            <a:pathLst>
              <a:path w="3129915">
                <a:moveTo>
                  <a:pt x="3129648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21130" y="1408289"/>
            <a:ext cx="178879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>
                <a:cs typeface="+mn-ea"/>
                <a:sym typeface="+mn-lt"/>
              </a:rPr>
              <a:t>第三节</a:t>
            </a:r>
            <a:r>
              <a:rPr sz="1350" spc="-80">
                <a:cs typeface="+mn-ea"/>
                <a:sym typeface="+mn-lt"/>
              </a:rPr>
              <a:t> </a:t>
            </a:r>
            <a:r>
              <a:rPr sz="1350" spc="5" smtClean="0">
                <a:cs typeface="+mn-ea"/>
                <a:sym typeface="+mn-lt"/>
              </a:rPr>
              <a:t>公共卫生</a:t>
            </a:r>
            <a:r>
              <a:rPr lang="zh-CN" altLang="en-US" sz="1350" spc="5" smtClean="0">
                <a:cs typeface="+mn-ea"/>
                <a:sym typeface="+mn-lt"/>
              </a:rPr>
              <a:t>事</a:t>
            </a:r>
            <a:r>
              <a:rPr sz="1350" spc="5" smtClean="0">
                <a:cs typeface="+mn-ea"/>
                <a:sym typeface="+mn-lt"/>
              </a:rPr>
              <a:t>件类</a:t>
            </a:r>
            <a:endParaRPr sz="1350">
              <a:cs typeface="+mn-ea"/>
              <a:sym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1760" y="1165973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cs typeface="+mn-ea"/>
                <a:sym typeface="+mn-lt"/>
              </a:rPr>
              <a:t>一</a:t>
            </a:r>
            <a:r>
              <a:rPr sz="1350" spc="5">
                <a:cs typeface="+mn-ea"/>
                <a:sym typeface="+mn-lt"/>
              </a:rPr>
              <a:t>、</a:t>
            </a:r>
            <a:r>
              <a:rPr sz="1350" spc="5" smtClean="0">
                <a:cs typeface="+mn-ea"/>
                <a:sym typeface="+mn-lt"/>
              </a:rPr>
              <a:t>食物</a:t>
            </a:r>
            <a:r>
              <a:rPr lang="zh-CN" altLang="en-US" sz="1350" spc="5" smtClean="0">
                <a:cs typeface="+mn-ea"/>
                <a:sym typeface="+mn-lt"/>
              </a:rPr>
              <a:t>中</a:t>
            </a:r>
            <a:r>
              <a:rPr sz="1350" spc="5" smtClean="0">
                <a:cs typeface="+mn-ea"/>
                <a:sym typeface="+mn-lt"/>
              </a:rPr>
              <a:t>毒</a:t>
            </a:r>
            <a:endParaRPr sz="1350">
              <a:cs typeface="+mn-ea"/>
              <a:sym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422" y="1079748"/>
            <a:ext cx="1701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（一</a:t>
            </a:r>
            <a:r>
              <a:rPr sz="1200">
                <a:cs typeface="+mn-ea"/>
                <a:sym typeface="+mn-lt"/>
              </a:rPr>
              <a:t>）</a:t>
            </a:r>
            <a:r>
              <a:rPr sz="1200" smtClean="0">
                <a:cs typeface="+mn-ea"/>
                <a:sym typeface="+mn-lt"/>
              </a:rPr>
              <a:t>食物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毒处置措施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（二）</a:t>
            </a:r>
            <a:r>
              <a:rPr sz="1200" smtClean="0">
                <a:cs typeface="+mn-ea"/>
                <a:sym typeface="+mn-lt"/>
              </a:rPr>
              <a:t>防止食物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毒措施</a:t>
            </a:r>
            <a:endParaRPr sz="1200"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1760" y="1568944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350" spc="5" smtClean="0">
                <a:cs typeface="+mn-ea"/>
                <a:sym typeface="+mn-lt"/>
              </a:rPr>
              <a:t>二</a:t>
            </a:r>
            <a:r>
              <a:rPr sz="1350" spc="5" smtClean="0">
                <a:cs typeface="+mn-ea"/>
                <a:sym typeface="+mn-lt"/>
              </a:rPr>
              <a:t>、煤气</a:t>
            </a:r>
            <a:r>
              <a:rPr lang="zh-CN" altLang="en-US" sz="1350" spc="5" smtClean="0">
                <a:cs typeface="+mn-ea"/>
                <a:sym typeface="+mn-lt"/>
              </a:rPr>
              <a:t>中</a:t>
            </a:r>
            <a:r>
              <a:rPr sz="1350" spc="5" smtClean="0">
                <a:cs typeface="+mn-ea"/>
                <a:sym typeface="+mn-lt"/>
              </a:rPr>
              <a:t>毒</a:t>
            </a:r>
            <a:endParaRPr sz="1350"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3075" y="3078095"/>
            <a:ext cx="178943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>
                <a:cs typeface="+mn-ea"/>
                <a:sym typeface="+mn-lt"/>
              </a:rPr>
              <a:t>第四</a:t>
            </a:r>
            <a:r>
              <a:rPr sz="1350" spc="5">
                <a:cs typeface="+mn-ea"/>
                <a:sym typeface="+mn-lt"/>
              </a:rPr>
              <a:t>节</a:t>
            </a:r>
            <a:r>
              <a:rPr sz="1350" spc="-80">
                <a:cs typeface="+mn-ea"/>
                <a:sym typeface="+mn-lt"/>
              </a:rPr>
              <a:t> </a:t>
            </a:r>
            <a:r>
              <a:rPr sz="1350" smtClean="0">
                <a:cs typeface="+mn-ea"/>
                <a:sym typeface="+mn-lt"/>
              </a:rPr>
              <a:t>社会安全</a:t>
            </a:r>
            <a:r>
              <a:rPr lang="zh-CN" altLang="en-US" sz="1350" smtClean="0">
                <a:cs typeface="+mn-ea"/>
                <a:sym typeface="+mn-lt"/>
              </a:rPr>
              <a:t>事</a:t>
            </a:r>
            <a:r>
              <a:rPr sz="1350" smtClean="0">
                <a:cs typeface="+mn-ea"/>
                <a:sym typeface="+mn-lt"/>
              </a:rPr>
              <a:t>件</a:t>
            </a:r>
            <a:r>
              <a:rPr sz="1350" spc="5" smtClean="0">
                <a:cs typeface="+mn-ea"/>
                <a:sym typeface="+mn-lt"/>
              </a:rPr>
              <a:t>类</a:t>
            </a:r>
            <a:endParaRPr sz="1350"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7344" y="2291574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cs typeface="+mn-ea"/>
                <a:sym typeface="+mn-lt"/>
              </a:rPr>
              <a:t>一</a:t>
            </a:r>
            <a:r>
              <a:rPr sz="1350" spc="5">
                <a:cs typeface="+mn-ea"/>
                <a:sym typeface="+mn-lt"/>
              </a:rPr>
              <a:t>、</a:t>
            </a:r>
            <a:r>
              <a:rPr sz="1350" spc="5" smtClean="0">
                <a:cs typeface="+mn-ea"/>
                <a:sym typeface="+mn-lt"/>
              </a:rPr>
              <a:t>踩踏</a:t>
            </a:r>
            <a:r>
              <a:rPr lang="zh-CN" altLang="en-US" sz="1350" spc="5" smtClean="0">
                <a:cs typeface="+mn-ea"/>
                <a:sym typeface="+mn-lt"/>
              </a:rPr>
              <a:t>事</a:t>
            </a:r>
            <a:r>
              <a:rPr sz="1350" spc="5" smtClean="0">
                <a:cs typeface="+mn-ea"/>
                <a:sym typeface="+mn-lt"/>
              </a:rPr>
              <a:t>故</a:t>
            </a:r>
            <a:endParaRPr sz="1350"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5584" y="2210302"/>
            <a:ext cx="1854835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（一）遭遇拥挤，及时退避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（二）</a:t>
            </a:r>
            <a:r>
              <a:rPr sz="1200" smtClean="0">
                <a:cs typeface="+mn-ea"/>
                <a:sym typeface="+mn-lt"/>
              </a:rPr>
              <a:t>若被推倒</a:t>
            </a:r>
            <a:r>
              <a:rPr sz="1200" dirty="0">
                <a:cs typeface="+mn-ea"/>
                <a:sym typeface="+mn-lt"/>
              </a:rPr>
              <a:t>，蜷成球状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（三）保持镇定，及时自救</a:t>
            </a:r>
            <a:endParaRPr sz="1200">
              <a:cs typeface="+mn-ea"/>
              <a:sym typeface="+mn-lt"/>
            </a:endParaRPr>
          </a:p>
          <a:p>
            <a:pPr marL="90170">
              <a:lnSpc>
                <a:spcPct val="100000"/>
              </a:lnSpc>
              <a:spcBef>
                <a:spcPts val="535"/>
              </a:spcBef>
            </a:pPr>
            <a:r>
              <a:rPr sz="1200" dirty="0">
                <a:cs typeface="+mn-ea"/>
                <a:sym typeface="+mn-lt"/>
              </a:rPr>
              <a:t>（一）识别恐怖袭击</a:t>
            </a:r>
            <a:endParaRPr sz="1200">
              <a:cs typeface="+mn-ea"/>
              <a:sym typeface="+mn-lt"/>
            </a:endParaRPr>
          </a:p>
          <a:p>
            <a:pPr marL="9017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（二）</a:t>
            </a:r>
            <a:r>
              <a:rPr sz="1200" smtClean="0">
                <a:cs typeface="+mn-ea"/>
                <a:sym typeface="+mn-lt"/>
              </a:rPr>
              <a:t>绑架劫持</a:t>
            </a:r>
            <a:endParaRPr sz="1200"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5565" y="2946005"/>
            <a:ext cx="10591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350" spc="5" smtClean="0">
                <a:cs typeface="+mn-ea"/>
                <a:sym typeface="+mn-lt"/>
              </a:rPr>
              <a:t>二</a:t>
            </a:r>
            <a:r>
              <a:rPr sz="1350" spc="5" smtClean="0">
                <a:cs typeface="+mn-ea"/>
                <a:sym typeface="+mn-lt"/>
              </a:rPr>
              <a:t>、</a:t>
            </a:r>
            <a:r>
              <a:rPr sz="1350" spc="5" dirty="0">
                <a:cs typeface="+mn-ea"/>
                <a:sym typeface="+mn-lt"/>
              </a:rPr>
              <a:t>恐怖袭击</a:t>
            </a:r>
            <a:endParaRPr sz="1350"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24742" y="2343672"/>
            <a:ext cx="203835" cy="1616710"/>
          </a:xfrm>
          <a:custGeom>
            <a:avLst/>
            <a:gdLst/>
            <a:ahLst/>
            <a:cxnLst/>
            <a:rect l="l" t="t" r="r" b="b"/>
            <a:pathLst>
              <a:path w="203835" h="1616710">
                <a:moveTo>
                  <a:pt x="203546" y="1616162"/>
                </a:moveTo>
                <a:lnTo>
                  <a:pt x="164315" y="1614945"/>
                </a:lnTo>
                <a:lnTo>
                  <a:pt x="118260" y="1609273"/>
                </a:lnTo>
                <a:lnTo>
                  <a:pt x="94961" y="847456"/>
                </a:lnTo>
                <a:lnTo>
                  <a:pt x="93075" y="844108"/>
                </a:lnTo>
                <a:lnTo>
                  <a:pt x="53565" y="833306"/>
                </a:lnTo>
                <a:lnTo>
                  <a:pt x="0" y="829563"/>
                </a:lnTo>
                <a:lnTo>
                  <a:pt x="18253" y="829108"/>
                </a:lnTo>
                <a:lnTo>
                  <a:pt x="67528" y="823611"/>
                </a:lnTo>
                <a:lnTo>
                  <a:pt x="94961" y="17892"/>
                </a:lnTo>
                <a:lnTo>
                  <a:pt x="96846" y="14544"/>
                </a:lnTo>
                <a:lnTo>
                  <a:pt x="136356" y="3742"/>
                </a:lnTo>
                <a:lnTo>
                  <a:pt x="170475" y="715"/>
                </a:lnTo>
                <a:lnTo>
                  <a:pt x="18992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14994" y="1228733"/>
            <a:ext cx="203835" cy="514350"/>
          </a:xfrm>
          <a:custGeom>
            <a:avLst/>
            <a:gdLst/>
            <a:ahLst/>
            <a:cxnLst/>
            <a:rect l="l" t="t" r="r" b="b"/>
            <a:pathLst>
              <a:path w="203835" h="514350">
                <a:moveTo>
                  <a:pt x="203388" y="514214"/>
                </a:moveTo>
                <a:lnTo>
                  <a:pt x="164138" y="512990"/>
                </a:lnTo>
                <a:lnTo>
                  <a:pt x="118120" y="507281"/>
                </a:lnTo>
                <a:lnTo>
                  <a:pt x="94930" y="281931"/>
                </a:lnTo>
                <a:lnTo>
                  <a:pt x="93046" y="278544"/>
                </a:lnTo>
                <a:lnTo>
                  <a:pt x="53549" y="267666"/>
                </a:lnTo>
                <a:lnTo>
                  <a:pt x="0" y="263912"/>
                </a:lnTo>
                <a:lnTo>
                  <a:pt x="18252" y="263462"/>
                </a:lnTo>
                <a:lnTo>
                  <a:pt x="67532" y="258021"/>
                </a:lnTo>
                <a:lnTo>
                  <a:pt x="94930" y="17898"/>
                </a:lnTo>
                <a:lnTo>
                  <a:pt x="96815" y="14512"/>
                </a:lnTo>
                <a:lnTo>
                  <a:pt x="136334" y="3697"/>
                </a:lnTo>
                <a:lnTo>
                  <a:pt x="170480" y="701"/>
                </a:lnTo>
                <a:lnTo>
                  <a:pt x="189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88991" y="1104426"/>
            <a:ext cx="77470" cy="297815"/>
          </a:xfrm>
          <a:custGeom>
            <a:avLst/>
            <a:gdLst/>
            <a:ahLst/>
            <a:cxnLst/>
            <a:rect l="l" t="t" r="r" b="b"/>
            <a:pathLst>
              <a:path w="77470" h="297815">
                <a:moveTo>
                  <a:pt x="77369" y="297399"/>
                </a:moveTo>
                <a:lnTo>
                  <a:pt x="58129" y="296658"/>
                </a:lnTo>
                <a:lnTo>
                  <a:pt x="43297" y="294654"/>
                </a:lnTo>
                <a:lnTo>
                  <a:pt x="35047" y="291721"/>
                </a:lnTo>
                <a:lnTo>
                  <a:pt x="34062" y="159731"/>
                </a:lnTo>
                <a:lnTo>
                  <a:pt x="29570" y="156539"/>
                </a:lnTo>
                <a:lnTo>
                  <a:pt x="17509" y="154052"/>
                </a:lnTo>
                <a:lnTo>
                  <a:pt x="0" y="152659"/>
                </a:lnTo>
                <a:lnTo>
                  <a:pt x="16800" y="151386"/>
                </a:lnTo>
                <a:lnTo>
                  <a:pt x="30289" y="148366"/>
                </a:lnTo>
                <a:lnTo>
                  <a:pt x="34062" y="7077"/>
                </a:lnTo>
                <a:lnTo>
                  <a:pt x="38576" y="3829"/>
                </a:lnTo>
                <a:lnTo>
                  <a:pt x="50668" y="1359"/>
                </a:lnTo>
                <a:lnTo>
                  <a:pt x="681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97297" y="2231678"/>
            <a:ext cx="77470" cy="486409"/>
          </a:xfrm>
          <a:custGeom>
            <a:avLst/>
            <a:gdLst/>
            <a:ahLst/>
            <a:cxnLst/>
            <a:rect l="l" t="t" r="r" b="b"/>
            <a:pathLst>
              <a:path w="77470" h="486410">
                <a:moveTo>
                  <a:pt x="77369" y="485867"/>
                </a:moveTo>
                <a:lnTo>
                  <a:pt x="58129" y="485103"/>
                </a:lnTo>
                <a:lnTo>
                  <a:pt x="43297" y="483068"/>
                </a:lnTo>
                <a:lnTo>
                  <a:pt x="35047" y="480151"/>
                </a:lnTo>
                <a:lnTo>
                  <a:pt x="34062" y="256505"/>
                </a:lnTo>
                <a:lnTo>
                  <a:pt x="29570" y="253257"/>
                </a:lnTo>
                <a:lnTo>
                  <a:pt x="17509" y="250787"/>
                </a:lnTo>
                <a:lnTo>
                  <a:pt x="0" y="249427"/>
                </a:lnTo>
                <a:lnTo>
                  <a:pt x="16788" y="248154"/>
                </a:lnTo>
                <a:lnTo>
                  <a:pt x="30275" y="245096"/>
                </a:lnTo>
                <a:lnTo>
                  <a:pt x="34062" y="7077"/>
                </a:lnTo>
                <a:lnTo>
                  <a:pt x="38576" y="3829"/>
                </a:lnTo>
                <a:lnTo>
                  <a:pt x="50668" y="1359"/>
                </a:lnTo>
                <a:lnTo>
                  <a:pt x="6816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4296" y="3775061"/>
            <a:ext cx="14020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cs typeface="+mn-ea"/>
                <a:sym typeface="+mn-lt"/>
              </a:rPr>
              <a:t>三、自救互救</a:t>
            </a:r>
            <a:r>
              <a:rPr sz="1350" spc="-10" dirty="0">
                <a:cs typeface="+mn-ea"/>
                <a:sym typeface="+mn-lt"/>
              </a:rPr>
              <a:t>常</a:t>
            </a:r>
            <a:r>
              <a:rPr sz="1350" spc="5" dirty="0">
                <a:cs typeface="+mn-ea"/>
                <a:sym typeface="+mn-lt"/>
              </a:rPr>
              <a:t>识</a:t>
            </a:r>
            <a:endParaRPr sz="1350"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53380" y="3314567"/>
            <a:ext cx="1092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（一）止血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200" smtClean="0">
                <a:cs typeface="+mn-ea"/>
                <a:sym typeface="+mn-lt"/>
              </a:rPr>
              <a:t>（二）</a:t>
            </a:r>
            <a:r>
              <a:rPr sz="1200" smtClean="0">
                <a:cs typeface="+mn-ea"/>
                <a:sym typeface="+mn-lt"/>
              </a:rPr>
              <a:t>固定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（三）烧伤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（四</a:t>
            </a:r>
            <a:r>
              <a:rPr sz="1200">
                <a:cs typeface="+mn-ea"/>
                <a:sym typeface="+mn-lt"/>
              </a:rPr>
              <a:t>）</a:t>
            </a:r>
            <a:r>
              <a:rPr sz="1200" smtClean="0">
                <a:cs typeface="+mn-ea"/>
                <a:sym typeface="+mn-lt"/>
              </a:rPr>
              <a:t>呼吸</a:t>
            </a:r>
            <a:r>
              <a:rPr lang="zh-CN" altLang="en-US" sz="1200" smtClean="0">
                <a:cs typeface="+mn-ea"/>
                <a:sym typeface="+mn-lt"/>
              </a:rPr>
              <a:t>受</a:t>
            </a:r>
            <a:r>
              <a:rPr sz="1200" smtClean="0">
                <a:cs typeface="+mn-ea"/>
                <a:sym typeface="+mn-lt"/>
              </a:rPr>
              <a:t>阻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cs typeface="+mn-ea"/>
                <a:sym typeface="+mn-lt"/>
              </a:rPr>
              <a:t>（五</a:t>
            </a:r>
            <a:r>
              <a:rPr sz="1200" spc="-5">
                <a:cs typeface="+mn-ea"/>
                <a:sym typeface="+mn-lt"/>
              </a:rPr>
              <a:t>）</a:t>
            </a:r>
            <a:r>
              <a:rPr sz="1200" spc="-5" smtClean="0">
                <a:cs typeface="+mn-ea"/>
                <a:sym typeface="+mn-lt"/>
              </a:rPr>
              <a:t>腹部</a:t>
            </a:r>
            <a:r>
              <a:rPr lang="zh-CN" altLang="en-US" sz="1200" spc="-5" smtClean="0">
                <a:cs typeface="+mn-ea"/>
                <a:sym typeface="+mn-lt"/>
              </a:rPr>
              <a:t>受</a:t>
            </a:r>
            <a:r>
              <a:rPr sz="1200" spc="-5" smtClean="0">
                <a:cs typeface="+mn-ea"/>
                <a:sym typeface="+mn-lt"/>
              </a:rPr>
              <a:t>伤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（六）心肺复苏</a:t>
            </a:r>
            <a:endParaRPr sz="1200"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40576" y="2865027"/>
            <a:ext cx="77470" cy="297815"/>
          </a:xfrm>
          <a:custGeom>
            <a:avLst/>
            <a:gdLst/>
            <a:ahLst/>
            <a:cxnLst/>
            <a:rect l="l" t="t" r="r" b="b"/>
            <a:pathLst>
              <a:path w="77470" h="297814">
                <a:moveTo>
                  <a:pt x="77397" y="297399"/>
                </a:moveTo>
                <a:lnTo>
                  <a:pt x="58157" y="296658"/>
                </a:lnTo>
                <a:lnTo>
                  <a:pt x="43325" y="294654"/>
                </a:lnTo>
                <a:lnTo>
                  <a:pt x="35075" y="291721"/>
                </a:lnTo>
                <a:lnTo>
                  <a:pt x="34090" y="159731"/>
                </a:lnTo>
                <a:lnTo>
                  <a:pt x="29594" y="156563"/>
                </a:lnTo>
                <a:lnTo>
                  <a:pt x="17523" y="154129"/>
                </a:lnTo>
                <a:lnTo>
                  <a:pt x="0" y="152779"/>
                </a:lnTo>
                <a:lnTo>
                  <a:pt x="16796" y="151476"/>
                </a:lnTo>
                <a:lnTo>
                  <a:pt x="30288" y="148400"/>
                </a:lnTo>
                <a:lnTo>
                  <a:pt x="34090" y="7077"/>
                </a:lnTo>
                <a:lnTo>
                  <a:pt x="38604" y="3829"/>
                </a:lnTo>
                <a:lnTo>
                  <a:pt x="50696" y="1359"/>
                </a:lnTo>
                <a:lnTo>
                  <a:pt x="6819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92604" y="3342420"/>
            <a:ext cx="77470" cy="1052195"/>
          </a:xfrm>
          <a:custGeom>
            <a:avLst/>
            <a:gdLst/>
            <a:ahLst/>
            <a:cxnLst/>
            <a:rect l="l" t="t" r="r" b="b"/>
            <a:pathLst>
              <a:path w="77470" h="1052195">
                <a:moveTo>
                  <a:pt x="77413" y="1052147"/>
                </a:moveTo>
                <a:lnTo>
                  <a:pt x="58171" y="1051397"/>
                </a:lnTo>
                <a:lnTo>
                  <a:pt x="43338" y="1049385"/>
                </a:lnTo>
                <a:lnTo>
                  <a:pt x="35090" y="1046470"/>
                </a:lnTo>
                <a:lnTo>
                  <a:pt x="34106" y="547157"/>
                </a:lnTo>
                <a:lnTo>
                  <a:pt x="29591" y="543948"/>
                </a:lnTo>
                <a:lnTo>
                  <a:pt x="17496" y="541478"/>
                </a:lnTo>
                <a:lnTo>
                  <a:pt x="0" y="540107"/>
                </a:lnTo>
                <a:lnTo>
                  <a:pt x="16745" y="538819"/>
                </a:lnTo>
                <a:lnTo>
                  <a:pt x="30276" y="535760"/>
                </a:lnTo>
                <a:lnTo>
                  <a:pt x="34106" y="7077"/>
                </a:lnTo>
                <a:lnTo>
                  <a:pt x="38620" y="3829"/>
                </a:lnTo>
                <a:lnTo>
                  <a:pt x="50712" y="1359"/>
                </a:lnTo>
                <a:lnTo>
                  <a:pt x="682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23567"/>
            <a:ext cx="2035175" cy="1896745"/>
          </a:xfrm>
          <a:custGeom>
            <a:avLst/>
            <a:gdLst/>
            <a:ahLst/>
            <a:cxnLst/>
            <a:rect l="l" t="t" r="r" b="b"/>
            <a:pathLst>
              <a:path w="2035175" h="1896745">
                <a:moveTo>
                  <a:pt x="0" y="1896363"/>
                </a:moveTo>
                <a:lnTo>
                  <a:pt x="2034712" y="1896363"/>
                </a:lnTo>
                <a:lnTo>
                  <a:pt x="2034712" y="0"/>
                </a:lnTo>
                <a:lnTo>
                  <a:pt x="0" y="0"/>
                </a:lnTo>
                <a:lnTo>
                  <a:pt x="0" y="1896363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412584" y="0"/>
                </a:moveTo>
                <a:lnTo>
                  <a:pt x="345661" y="5439"/>
                </a:lnTo>
                <a:lnTo>
                  <a:pt x="282176" y="21185"/>
                </a:lnTo>
                <a:lnTo>
                  <a:pt x="222978" y="46384"/>
                </a:lnTo>
                <a:lnTo>
                  <a:pt x="168918" y="80178"/>
                </a:lnTo>
                <a:lnTo>
                  <a:pt x="120843" y="121713"/>
                </a:lnTo>
                <a:lnTo>
                  <a:pt x="79605" y="170133"/>
                </a:lnTo>
                <a:lnTo>
                  <a:pt x="46052" y="224581"/>
                </a:lnTo>
                <a:lnTo>
                  <a:pt x="21033" y="284203"/>
                </a:lnTo>
                <a:lnTo>
                  <a:pt x="5400" y="348142"/>
                </a:lnTo>
                <a:lnTo>
                  <a:pt x="0" y="415544"/>
                </a:lnTo>
                <a:lnTo>
                  <a:pt x="1367" y="449623"/>
                </a:lnTo>
                <a:lnTo>
                  <a:pt x="11990" y="515400"/>
                </a:lnTo>
                <a:lnTo>
                  <a:pt x="32423" y="577288"/>
                </a:lnTo>
                <a:lnTo>
                  <a:pt x="61814" y="634430"/>
                </a:lnTo>
                <a:lnTo>
                  <a:pt x="99316" y="685971"/>
                </a:lnTo>
                <a:lnTo>
                  <a:pt x="144079" y="731055"/>
                </a:lnTo>
                <a:lnTo>
                  <a:pt x="195253" y="768827"/>
                </a:lnTo>
                <a:lnTo>
                  <a:pt x="251988" y="798431"/>
                </a:lnTo>
                <a:lnTo>
                  <a:pt x="313436" y="819010"/>
                </a:lnTo>
                <a:lnTo>
                  <a:pt x="378746" y="829710"/>
                </a:lnTo>
                <a:lnTo>
                  <a:pt x="412584" y="831088"/>
                </a:lnTo>
                <a:lnTo>
                  <a:pt x="446425" y="829710"/>
                </a:lnTo>
                <a:lnTo>
                  <a:pt x="511740" y="819010"/>
                </a:lnTo>
                <a:lnTo>
                  <a:pt x="573194" y="798431"/>
                </a:lnTo>
                <a:lnTo>
                  <a:pt x="629936" y="768827"/>
                </a:lnTo>
                <a:lnTo>
                  <a:pt x="681117" y="731055"/>
                </a:lnTo>
                <a:lnTo>
                  <a:pt x="725886" y="685971"/>
                </a:lnTo>
                <a:lnTo>
                  <a:pt x="763394" y="634430"/>
                </a:lnTo>
                <a:lnTo>
                  <a:pt x="792791" y="577288"/>
                </a:lnTo>
                <a:lnTo>
                  <a:pt x="813227" y="515400"/>
                </a:lnTo>
                <a:lnTo>
                  <a:pt x="823852" y="449623"/>
                </a:lnTo>
                <a:lnTo>
                  <a:pt x="825220" y="415544"/>
                </a:lnTo>
                <a:lnTo>
                  <a:pt x="823852" y="381464"/>
                </a:lnTo>
                <a:lnTo>
                  <a:pt x="813227" y="315687"/>
                </a:lnTo>
                <a:lnTo>
                  <a:pt x="792791" y="253799"/>
                </a:lnTo>
                <a:lnTo>
                  <a:pt x="763394" y="196657"/>
                </a:lnTo>
                <a:lnTo>
                  <a:pt x="725886" y="145116"/>
                </a:lnTo>
                <a:lnTo>
                  <a:pt x="681117" y="100032"/>
                </a:lnTo>
                <a:lnTo>
                  <a:pt x="629936" y="62260"/>
                </a:lnTo>
                <a:lnTo>
                  <a:pt x="573194" y="32656"/>
                </a:lnTo>
                <a:lnTo>
                  <a:pt x="511740" y="12077"/>
                </a:lnTo>
                <a:lnTo>
                  <a:pt x="446425" y="1377"/>
                </a:lnTo>
                <a:lnTo>
                  <a:pt x="412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0" y="415544"/>
                </a:moveTo>
                <a:lnTo>
                  <a:pt x="5400" y="348142"/>
                </a:lnTo>
                <a:lnTo>
                  <a:pt x="21033" y="284203"/>
                </a:lnTo>
                <a:lnTo>
                  <a:pt x="46052" y="224581"/>
                </a:lnTo>
                <a:lnTo>
                  <a:pt x="79605" y="170133"/>
                </a:lnTo>
                <a:lnTo>
                  <a:pt x="120843" y="121713"/>
                </a:lnTo>
                <a:lnTo>
                  <a:pt x="168918" y="80178"/>
                </a:lnTo>
                <a:lnTo>
                  <a:pt x="222978" y="46384"/>
                </a:lnTo>
                <a:lnTo>
                  <a:pt x="282176" y="21185"/>
                </a:lnTo>
                <a:lnTo>
                  <a:pt x="345661" y="5439"/>
                </a:lnTo>
                <a:lnTo>
                  <a:pt x="412584" y="0"/>
                </a:lnTo>
                <a:lnTo>
                  <a:pt x="446425" y="1377"/>
                </a:lnTo>
                <a:lnTo>
                  <a:pt x="511740" y="12077"/>
                </a:lnTo>
                <a:lnTo>
                  <a:pt x="573194" y="32656"/>
                </a:lnTo>
                <a:lnTo>
                  <a:pt x="629936" y="62260"/>
                </a:lnTo>
                <a:lnTo>
                  <a:pt x="681117" y="100032"/>
                </a:lnTo>
                <a:lnTo>
                  <a:pt x="725886" y="145116"/>
                </a:lnTo>
                <a:lnTo>
                  <a:pt x="763394" y="196657"/>
                </a:lnTo>
                <a:lnTo>
                  <a:pt x="792791" y="253799"/>
                </a:lnTo>
                <a:lnTo>
                  <a:pt x="813227" y="315687"/>
                </a:lnTo>
                <a:lnTo>
                  <a:pt x="823852" y="381464"/>
                </a:lnTo>
                <a:lnTo>
                  <a:pt x="825220" y="415544"/>
                </a:lnTo>
                <a:lnTo>
                  <a:pt x="823852" y="449623"/>
                </a:lnTo>
                <a:lnTo>
                  <a:pt x="813227" y="515400"/>
                </a:lnTo>
                <a:lnTo>
                  <a:pt x="792791" y="577288"/>
                </a:lnTo>
                <a:lnTo>
                  <a:pt x="763394" y="634430"/>
                </a:lnTo>
                <a:lnTo>
                  <a:pt x="725886" y="685971"/>
                </a:lnTo>
                <a:lnTo>
                  <a:pt x="681117" y="731055"/>
                </a:lnTo>
                <a:lnTo>
                  <a:pt x="629936" y="768827"/>
                </a:lnTo>
                <a:lnTo>
                  <a:pt x="573194" y="798431"/>
                </a:lnTo>
                <a:lnTo>
                  <a:pt x="511740" y="819010"/>
                </a:lnTo>
                <a:lnTo>
                  <a:pt x="446425" y="829710"/>
                </a:lnTo>
                <a:lnTo>
                  <a:pt x="412584" y="831088"/>
                </a:lnTo>
                <a:lnTo>
                  <a:pt x="378746" y="829710"/>
                </a:lnTo>
                <a:lnTo>
                  <a:pt x="313436" y="819010"/>
                </a:lnTo>
                <a:lnTo>
                  <a:pt x="251988" y="798431"/>
                </a:lnTo>
                <a:lnTo>
                  <a:pt x="195253" y="768827"/>
                </a:lnTo>
                <a:lnTo>
                  <a:pt x="144079" y="731055"/>
                </a:lnTo>
                <a:lnTo>
                  <a:pt x="99316" y="685971"/>
                </a:lnTo>
                <a:lnTo>
                  <a:pt x="61814" y="634430"/>
                </a:lnTo>
                <a:lnTo>
                  <a:pt x="32423" y="577288"/>
                </a:lnTo>
                <a:lnTo>
                  <a:pt x="11990" y="515400"/>
                </a:lnTo>
                <a:lnTo>
                  <a:pt x="1367" y="449623"/>
                </a:lnTo>
                <a:lnTo>
                  <a:pt x="0" y="4155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8573" y="2802746"/>
            <a:ext cx="3226435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sz="3600" b="1" dirty="0">
                <a:cs typeface="+mn-ea"/>
                <a:sym typeface="+mn-lt"/>
              </a:rPr>
              <a:t>公共卫生事件类</a:t>
            </a:r>
            <a:endParaRPr sz="3600">
              <a:cs typeface="+mn-ea"/>
              <a:sym typeface="+mn-l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9688" y="2186102"/>
            <a:ext cx="13970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35"/>
              </a:lnSpc>
            </a:pPr>
            <a:r>
              <a:rPr sz="27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  <a:endParaRPr sz="27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0936" y="2234323"/>
            <a:ext cx="717537" cy="717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0056" y="3809123"/>
            <a:ext cx="3459479" cy="318770"/>
          </a:xfrm>
          <a:custGeom>
            <a:avLst/>
            <a:gdLst/>
            <a:ahLst/>
            <a:cxnLst/>
            <a:rect l="l" t="t" r="r" b="b"/>
            <a:pathLst>
              <a:path w="3459479" h="318770">
                <a:moveTo>
                  <a:pt x="0" y="318617"/>
                </a:moveTo>
                <a:lnTo>
                  <a:pt x="3458972" y="318617"/>
                </a:lnTo>
                <a:lnTo>
                  <a:pt x="3458972" y="0"/>
                </a:lnTo>
                <a:lnTo>
                  <a:pt x="0" y="0"/>
                </a:lnTo>
                <a:lnTo>
                  <a:pt x="0" y="318617"/>
                </a:lnTo>
                <a:close/>
              </a:path>
            </a:pathLst>
          </a:custGeom>
          <a:ln w="12700">
            <a:solidFill>
              <a:srgbClr val="4FACF3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497" y="3809123"/>
            <a:ext cx="536740" cy="3322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920" y="1813367"/>
            <a:ext cx="441833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5925" algn="just">
              <a:lnSpc>
                <a:spcPct val="150000"/>
              </a:lnSpc>
            </a:pPr>
            <a:r>
              <a:rPr sz="1600" spc="35" smtClean="0">
                <a:cs typeface="+mn-ea"/>
                <a:sym typeface="+mn-lt"/>
              </a:rPr>
              <a:t>食物</a:t>
            </a:r>
            <a:r>
              <a:rPr lang="zh-CN" altLang="en-US" sz="1600" spc="50" smtClean="0">
                <a:cs typeface="+mn-ea"/>
                <a:sym typeface="+mn-lt"/>
              </a:rPr>
              <a:t>中</a:t>
            </a:r>
            <a:r>
              <a:rPr sz="1600" spc="45" smtClean="0">
                <a:cs typeface="+mn-ea"/>
                <a:sym typeface="+mn-lt"/>
              </a:rPr>
              <a:t>毒</a:t>
            </a:r>
            <a:r>
              <a:rPr sz="1600" spc="35" smtClean="0">
                <a:cs typeface="+mn-ea"/>
                <a:sym typeface="+mn-lt"/>
              </a:rPr>
              <a:t>是</a:t>
            </a:r>
            <a:r>
              <a:rPr lang="zh-CN" altLang="en-US" sz="1600" spc="50" smtClean="0">
                <a:cs typeface="+mn-ea"/>
                <a:sym typeface="+mn-lt"/>
              </a:rPr>
              <a:t>指</a:t>
            </a:r>
            <a:r>
              <a:rPr sz="1600" spc="50" smtClean="0">
                <a:cs typeface="+mn-ea"/>
                <a:sym typeface="+mn-lt"/>
              </a:rPr>
              <a:t>食</a:t>
            </a:r>
            <a:r>
              <a:rPr sz="1600" spc="35" smtClean="0">
                <a:cs typeface="+mn-ea"/>
                <a:sym typeface="+mn-lt"/>
              </a:rPr>
              <a:t>用被细</a:t>
            </a:r>
            <a:r>
              <a:rPr sz="1600" spc="50" smtClean="0">
                <a:cs typeface="+mn-ea"/>
                <a:sym typeface="+mn-lt"/>
              </a:rPr>
              <a:t>菌</a:t>
            </a:r>
            <a:r>
              <a:rPr sz="1600" spc="35" smtClean="0">
                <a:cs typeface="+mn-ea"/>
                <a:sym typeface="+mn-lt"/>
              </a:rPr>
              <a:t>性</a:t>
            </a:r>
            <a:r>
              <a:rPr lang="zh-CN" altLang="en-US" sz="1600" spc="50" smtClean="0">
                <a:cs typeface="+mn-ea"/>
                <a:sym typeface="+mn-lt"/>
              </a:rPr>
              <a:t>或</a:t>
            </a:r>
            <a:r>
              <a:rPr sz="1600" spc="50" smtClean="0">
                <a:cs typeface="+mn-ea"/>
                <a:sym typeface="+mn-lt"/>
              </a:rPr>
              <a:t>化</a:t>
            </a:r>
            <a:r>
              <a:rPr lang="zh-CN" altLang="en-US" sz="1600" spc="35" smtClean="0">
                <a:cs typeface="+mn-ea"/>
                <a:sym typeface="+mn-lt"/>
              </a:rPr>
              <a:t>学</a:t>
            </a:r>
            <a:r>
              <a:rPr sz="1600" spc="35" smtClean="0">
                <a:cs typeface="+mn-ea"/>
                <a:sym typeface="+mn-lt"/>
              </a:rPr>
              <a:t>性毒</a:t>
            </a:r>
            <a:r>
              <a:rPr sz="1600" spc="50" smtClean="0">
                <a:cs typeface="+mn-ea"/>
                <a:sym typeface="+mn-lt"/>
              </a:rPr>
              <a:t>物</a:t>
            </a:r>
            <a:r>
              <a:rPr sz="1600" spc="-5" smtClean="0">
                <a:cs typeface="+mn-ea"/>
                <a:sym typeface="+mn-lt"/>
              </a:rPr>
              <a:t>污 </a:t>
            </a:r>
            <a:r>
              <a:rPr sz="1600" spc="35">
                <a:cs typeface="+mn-ea"/>
                <a:sym typeface="+mn-lt"/>
              </a:rPr>
              <a:t>染的食物</a:t>
            </a:r>
            <a:r>
              <a:rPr sz="1600" spc="50" smtClean="0">
                <a:cs typeface="+mn-ea"/>
                <a:sym typeface="+mn-lt"/>
              </a:rPr>
              <a:t>，</a:t>
            </a:r>
            <a:r>
              <a:rPr lang="zh-CN" altLang="en-US" sz="1600" spc="35" smtClean="0">
                <a:cs typeface="+mn-ea"/>
                <a:sym typeface="+mn-lt"/>
              </a:rPr>
              <a:t>或</a:t>
            </a:r>
            <a:r>
              <a:rPr sz="1600" spc="50" smtClean="0">
                <a:cs typeface="+mn-ea"/>
                <a:sym typeface="+mn-lt"/>
              </a:rPr>
              <a:t>误</a:t>
            </a:r>
            <a:r>
              <a:rPr sz="1600" spc="35" smtClean="0">
                <a:cs typeface="+mn-ea"/>
                <a:sym typeface="+mn-lt"/>
              </a:rPr>
              <a:t>食本身有</a:t>
            </a:r>
            <a:r>
              <a:rPr sz="1600" spc="50" smtClean="0">
                <a:cs typeface="+mn-ea"/>
                <a:sym typeface="+mn-lt"/>
              </a:rPr>
              <a:t>毒</a:t>
            </a:r>
            <a:r>
              <a:rPr sz="1600" spc="35" smtClean="0">
                <a:cs typeface="+mn-ea"/>
                <a:sym typeface="+mn-lt"/>
              </a:rPr>
              <a:t>的</a:t>
            </a:r>
            <a:r>
              <a:rPr sz="1600" spc="50" smtClean="0">
                <a:cs typeface="+mn-ea"/>
                <a:sym typeface="+mn-lt"/>
              </a:rPr>
              <a:t>食物</a:t>
            </a:r>
            <a:r>
              <a:rPr sz="1600" spc="35">
                <a:cs typeface="+mn-ea"/>
                <a:sym typeface="+mn-lt"/>
              </a:rPr>
              <a:t>，</a:t>
            </a:r>
            <a:r>
              <a:rPr sz="1600" spc="35" smtClean="0">
                <a:cs typeface="+mn-ea"/>
                <a:sym typeface="+mn-lt"/>
              </a:rPr>
              <a:t>引起</a:t>
            </a:r>
            <a:r>
              <a:rPr sz="1600" spc="50" smtClean="0">
                <a:cs typeface="+mn-ea"/>
                <a:sym typeface="+mn-lt"/>
              </a:rPr>
              <a:t>急</a:t>
            </a:r>
            <a:r>
              <a:rPr sz="1600" spc="35" smtClean="0">
                <a:cs typeface="+mn-ea"/>
                <a:sym typeface="+mn-lt"/>
              </a:rPr>
              <a:t>性</a:t>
            </a:r>
            <a:r>
              <a:rPr lang="zh-CN" altLang="en-US" sz="1600" spc="-5" smtClean="0">
                <a:cs typeface="+mn-ea"/>
                <a:sym typeface="+mn-lt"/>
              </a:rPr>
              <a:t>中</a:t>
            </a:r>
            <a:r>
              <a:rPr sz="1600" spc="-5" smtClean="0">
                <a:cs typeface="+mn-ea"/>
                <a:sym typeface="+mn-lt"/>
              </a:rPr>
              <a:t> </a:t>
            </a:r>
            <a:r>
              <a:rPr sz="1600" spc="35" dirty="0">
                <a:cs typeface="+mn-ea"/>
                <a:sym typeface="+mn-lt"/>
              </a:rPr>
              <a:t>毒性疾病</a:t>
            </a:r>
            <a:r>
              <a:rPr sz="1600" spc="50">
                <a:cs typeface="+mn-ea"/>
                <a:sym typeface="+mn-lt"/>
              </a:rPr>
              <a:t>。</a:t>
            </a:r>
            <a:r>
              <a:rPr sz="1600" spc="35" smtClean="0">
                <a:cs typeface="+mn-ea"/>
                <a:sym typeface="+mn-lt"/>
              </a:rPr>
              <a:t>食</a:t>
            </a:r>
            <a:r>
              <a:rPr sz="1600" spc="50" smtClean="0">
                <a:cs typeface="+mn-ea"/>
                <a:sym typeface="+mn-lt"/>
              </a:rPr>
              <a:t>物</a:t>
            </a:r>
            <a:r>
              <a:rPr lang="zh-CN" altLang="en-US" sz="1600" spc="35" smtClean="0">
                <a:cs typeface="+mn-ea"/>
                <a:sym typeface="+mn-lt"/>
              </a:rPr>
              <a:t>中</a:t>
            </a:r>
            <a:r>
              <a:rPr sz="1600" spc="35" smtClean="0">
                <a:cs typeface="+mn-ea"/>
                <a:sym typeface="+mn-lt"/>
              </a:rPr>
              <a:t>毒分为</a:t>
            </a:r>
            <a:r>
              <a:rPr sz="1600" spc="50" smtClean="0">
                <a:cs typeface="+mn-ea"/>
                <a:sym typeface="+mn-lt"/>
              </a:rPr>
              <a:t>细</a:t>
            </a:r>
            <a:r>
              <a:rPr sz="1600" spc="35" smtClean="0">
                <a:cs typeface="+mn-ea"/>
                <a:sym typeface="+mn-lt"/>
              </a:rPr>
              <a:t>菌</a:t>
            </a:r>
            <a:r>
              <a:rPr sz="1600" spc="50" smtClean="0">
                <a:cs typeface="+mn-ea"/>
                <a:sym typeface="+mn-lt"/>
              </a:rPr>
              <a:t>性</a:t>
            </a:r>
            <a:r>
              <a:rPr sz="1600" spc="35" smtClean="0">
                <a:cs typeface="+mn-ea"/>
                <a:sym typeface="+mn-lt"/>
              </a:rPr>
              <a:t>食物</a:t>
            </a:r>
            <a:r>
              <a:rPr lang="zh-CN" altLang="en-US" sz="1600" spc="35" smtClean="0">
                <a:cs typeface="+mn-ea"/>
                <a:sym typeface="+mn-lt"/>
              </a:rPr>
              <a:t>中</a:t>
            </a:r>
            <a:r>
              <a:rPr sz="1600" spc="55" smtClean="0">
                <a:cs typeface="+mn-ea"/>
                <a:sym typeface="+mn-lt"/>
              </a:rPr>
              <a:t>毒</a:t>
            </a:r>
            <a:r>
              <a:rPr sz="1600" spc="50" dirty="0">
                <a:cs typeface="+mn-ea"/>
                <a:sym typeface="+mn-lt"/>
              </a:rPr>
              <a:t>、</a:t>
            </a:r>
            <a:r>
              <a:rPr sz="1600" spc="35">
                <a:cs typeface="+mn-ea"/>
                <a:sym typeface="+mn-lt"/>
              </a:rPr>
              <a:t>真菌 </a:t>
            </a:r>
            <a:r>
              <a:rPr sz="1600" spc="35" smtClean="0">
                <a:cs typeface="+mn-ea"/>
                <a:sym typeface="+mn-lt"/>
              </a:rPr>
              <a:t>毒素</a:t>
            </a:r>
            <a:r>
              <a:rPr lang="zh-CN" altLang="en-US" sz="1600" spc="35" smtClean="0">
                <a:cs typeface="+mn-ea"/>
                <a:sym typeface="+mn-lt"/>
              </a:rPr>
              <a:t>中</a:t>
            </a:r>
            <a:r>
              <a:rPr sz="1600" spc="35" smtClean="0">
                <a:cs typeface="+mn-ea"/>
                <a:sym typeface="+mn-lt"/>
              </a:rPr>
              <a:t>毒</a:t>
            </a:r>
            <a:r>
              <a:rPr sz="1600" spc="50" smtClean="0">
                <a:cs typeface="+mn-ea"/>
                <a:sym typeface="+mn-lt"/>
              </a:rPr>
              <a:t>、</a:t>
            </a:r>
            <a:r>
              <a:rPr lang="zh-CN" altLang="en-US" sz="1600" spc="35" smtClean="0">
                <a:cs typeface="+mn-ea"/>
                <a:sym typeface="+mn-lt"/>
              </a:rPr>
              <a:t>动</a:t>
            </a:r>
            <a:r>
              <a:rPr sz="1600" spc="50" smtClean="0">
                <a:cs typeface="+mn-ea"/>
                <a:sym typeface="+mn-lt"/>
              </a:rPr>
              <a:t>物</a:t>
            </a:r>
            <a:r>
              <a:rPr sz="1600" spc="35" smtClean="0">
                <a:cs typeface="+mn-ea"/>
                <a:sym typeface="+mn-lt"/>
              </a:rPr>
              <a:t>性食物</a:t>
            </a:r>
            <a:r>
              <a:rPr lang="zh-CN" altLang="en-US" sz="1600" spc="35" smtClean="0">
                <a:cs typeface="+mn-ea"/>
                <a:sym typeface="+mn-lt"/>
              </a:rPr>
              <a:t>中</a:t>
            </a:r>
            <a:r>
              <a:rPr sz="1600" spc="60" smtClean="0">
                <a:cs typeface="+mn-ea"/>
                <a:sym typeface="+mn-lt"/>
              </a:rPr>
              <a:t>毒</a:t>
            </a:r>
            <a:r>
              <a:rPr sz="1600" spc="35">
                <a:cs typeface="+mn-ea"/>
                <a:sym typeface="+mn-lt"/>
              </a:rPr>
              <a:t>、</a:t>
            </a:r>
            <a:r>
              <a:rPr sz="1600" spc="50" smtClean="0">
                <a:cs typeface="+mn-ea"/>
                <a:sym typeface="+mn-lt"/>
              </a:rPr>
              <a:t>植</a:t>
            </a:r>
            <a:r>
              <a:rPr sz="1600" spc="35" smtClean="0">
                <a:cs typeface="+mn-ea"/>
                <a:sym typeface="+mn-lt"/>
              </a:rPr>
              <a:t>物性食物</a:t>
            </a:r>
            <a:r>
              <a:rPr lang="zh-CN" altLang="en-US" sz="1600" spc="50" smtClean="0">
                <a:cs typeface="+mn-ea"/>
                <a:sym typeface="+mn-lt"/>
              </a:rPr>
              <a:t>中</a:t>
            </a:r>
            <a:r>
              <a:rPr sz="1600" spc="50" smtClean="0">
                <a:cs typeface="+mn-ea"/>
                <a:sym typeface="+mn-lt"/>
              </a:rPr>
              <a:t>毒</a:t>
            </a:r>
            <a:r>
              <a:rPr sz="1600" spc="-5">
                <a:cs typeface="+mn-ea"/>
                <a:sym typeface="+mn-lt"/>
              </a:rPr>
              <a:t>、 </a:t>
            </a:r>
            <a:r>
              <a:rPr sz="1600" spc="-5" smtClean="0">
                <a:cs typeface="+mn-ea"/>
                <a:sym typeface="+mn-lt"/>
              </a:rPr>
              <a:t>化</a:t>
            </a:r>
            <a:r>
              <a:rPr lang="zh-CN" altLang="en-US" sz="1600" spc="-5" smtClean="0">
                <a:cs typeface="+mn-ea"/>
                <a:sym typeface="+mn-lt"/>
              </a:rPr>
              <a:t>学</a:t>
            </a:r>
            <a:r>
              <a:rPr sz="1600" spc="-5" smtClean="0">
                <a:cs typeface="+mn-ea"/>
                <a:sym typeface="+mn-lt"/>
              </a:rPr>
              <a:t>性食物</a:t>
            </a:r>
            <a:r>
              <a:rPr lang="zh-CN" altLang="en-US" sz="1600" spc="-5" smtClean="0">
                <a:cs typeface="+mn-ea"/>
                <a:sym typeface="+mn-lt"/>
              </a:rPr>
              <a:t>中</a:t>
            </a:r>
            <a:r>
              <a:rPr sz="1600" spc="-5" smtClean="0">
                <a:cs typeface="+mn-ea"/>
                <a:sym typeface="+mn-lt"/>
              </a:rPr>
              <a:t>毒</a:t>
            </a:r>
            <a:r>
              <a:rPr sz="1600" spc="-5" dirty="0">
                <a:cs typeface="+mn-ea"/>
                <a:sym typeface="+mn-lt"/>
              </a:rPr>
              <a:t>，</a:t>
            </a:r>
            <a:endParaRPr sz="1600">
              <a:cs typeface="+mn-ea"/>
              <a:sym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2" y="3871326"/>
            <a:ext cx="38792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1600" spc="-5" dirty="0">
                <a:solidFill>
                  <a:srgbClr val="FFFFFF"/>
                </a:solidFill>
                <a:cs typeface="+mn-ea"/>
                <a:sym typeface="+mn-lt"/>
              </a:rPr>
              <a:t>特点	</a:t>
            </a:r>
            <a:r>
              <a:rPr sz="1600" spc="-5" dirty="0">
                <a:cs typeface="+mn-ea"/>
                <a:sym typeface="+mn-lt"/>
              </a:rPr>
              <a:t>潜伏期短</a:t>
            </a:r>
            <a:r>
              <a:rPr sz="1600" spc="-5">
                <a:cs typeface="+mn-ea"/>
                <a:sym typeface="+mn-lt"/>
              </a:rPr>
              <a:t>、</a:t>
            </a:r>
            <a:r>
              <a:rPr sz="1600" spc="-5" smtClean="0">
                <a:cs typeface="+mn-ea"/>
                <a:sym typeface="+mn-lt"/>
              </a:rPr>
              <a:t>突然地</a:t>
            </a:r>
            <a:r>
              <a:rPr lang="zh-CN" altLang="en-US" sz="1600" spc="-5" smtClean="0">
                <a:cs typeface="+mn-ea"/>
                <a:sym typeface="+mn-lt"/>
              </a:rPr>
              <a:t>和</a:t>
            </a:r>
            <a:r>
              <a:rPr sz="1600" spc="-5" smtClean="0">
                <a:cs typeface="+mn-ea"/>
                <a:sym typeface="+mn-lt"/>
              </a:rPr>
              <a:t>集体地暴</a:t>
            </a:r>
            <a:r>
              <a:rPr lang="zh-CN" altLang="en-US" sz="1600" spc="-5" smtClean="0">
                <a:cs typeface="+mn-ea"/>
                <a:sym typeface="+mn-lt"/>
              </a:rPr>
              <a:t>发</a:t>
            </a:r>
            <a:r>
              <a:rPr sz="1600" spc="-5" smtClean="0">
                <a:cs typeface="+mn-ea"/>
                <a:sym typeface="+mn-lt"/>
              </a:rPr>
              <a:t>等</a:t>
            </a:r>
            <a:r>
              <a:rPr sz="1600" spc="-5" dirty="0">
                <a:cs typeface="+mn-ea"/>
                <a:sym typeface="+mn-lt"/>
              </a:rPr>
              <a:t>。</a:t>
            </a:r>
            <a:endParaRPr sz="1600">
              <a:cs typeface="+mn-ea"/>
              <a:sym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食物中毒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17186" y="1159837"/>
            <a:ext cx="1908810" cy="1797050"/>
          </a:xfrm>
          <a:custGeom>
            <a:avLst/>
            <a:gdLst/>
            <a:ahLst/>
            <a:cxnLst/>
            <a:rect l="l" t="t" r="r" b="b"/>
            <a:pathLst>
              <a:path w="1908809" h="1797050">
                <a:moveTo>
                  <a:pt x="1740768" y="0"/>
                </a:moveTo>
                <a:lnTo>
                  <a:pt x="1685208" y="1016"/>
                </a:lnTo>
                <a:lnTo>
                  <a:pt x="1629886" y="3807"/>
                </a:lnTo>
                <a:lnTo>
                  <a:pt x="1574840" y="8353"/>
                </a:lnTo>
                <a:lnTo>
                  <a:pt x="1520106" y="14633"/>
                </a:lnTo>
                <a:lnTo>
                  <a:pt x="1465721" y="22627"/>
                </a:lnTo>
                <a:lnTo>
                  <a:pt x="1411724" y="32316"/>
                </a:lnTo>
                <a:lnTo>
                  <a:pt x="1358150" y="43677"/>
                </a:lnTo>
                <a:lnTo>
                  <a:pt x="1305037" y="56693"/>
                </a:lnTo>
                <a:lnTo>
                  <a:pt x="1252422" y="71342"/>
                </a:lnTo>
                <a:lnTo>
                  <a:pt x="1200343" y="87603"/>
                </a:lnTo>
                <a:lnTo>
                  <a:pt x="1148836" y="105458"/>
                </a:lnTo>
                <a:lnTo>
                  <a:pt x="1097939" y="124886"/>
                </a:lnTo>
                <a:lnTo>
                  <a:pt x="1047688" y="145866"/>
                </a:lnTo>
                <a:lnTo>
                  <a:pt x="998121" y="168379"/>
                </a:lnTo>
                <a:lnTo>
                  <a:pt x="949276" y="192404"/>
                </a:lnTo>
                <a:lnTo>
                  <a:pt x="901188" y="217920"/>
                </a:lnTo>
                <a:lnTo>
                  <a:pt x="853896" y="244909"/>
                </a:lnTo>
                <a:lnTo>
                  <a:pt x="801657" y="277156"/>
                </a:lnTo>
                <a:lnTo>
                  <a:pt x="750549" y="311241"/>
                </a:lnTo>
                <a:lnTo>
                  <a:pt x="700628" y="347136"/>
                </a:lnTo>
                <a:lnTo>
                  <a:pt x="651946" y="384813"/>
                </a:lnTo>
                <a:lnTo>
                  <a:pt x="604557" y="424243"/>
                </a:lnTo>
                <a:lnTo>
                  <a:pt x="558516" y="465397"/>
                </a:lnTo>
                <a:lnTo>
                  <a:pt x="513876" y="508247"/>
                </a:lnTo>
                <a:lnTo>
                  <a:pt x="470691" y="552765"/>
                </a:lnTo>
                <a:lnTo>
                  <a:pt x="429015" y="598922"/>
                </a:lnTo>
                <a:lnTo>
                  <a:pt x="388902" y="646689"/>
                </a:lnTo>
                <a:lnTo>
                  <a:pt x="350404" y="696039"/>
                </a:lnTo>
                <a:lnTo>
                  <a:pt x="313577" y="746942"/>
                </a:lnTo>
                <a:lnTo>
                  <a:pt x="278474" y="799370"/>
                </a:lnTo>
                <a:lnTo>
                  <a:pt x="245149" y="853295"/>
                </a:lnTo>
                <a:lnTo>
                  <a:pt x="213655" y="908688"/>
                </a:lnTo>
                <a:lnTo>
                  <a:pt x="184047" y="965521"/>
                </a:lnTo>
                <a:lnTo>
                  <a:pt x="156379" y="1023765"/>
                </a:lnTo>
                <a:lnTo>
                  <a:pt x="130703" y="1083392"/>
                </a:lnTo>
                <a:lnTo>
                  <a:pt x="107074" y="1144373"/>
                </a:lnTo>
                <a:lnTo>
                  <a:pt x="85546" y="1206680"/>
                </a:lnTo>
                <a:lnTo>
                  <a:pt x="67456" y="1265456"/>
                </a:lnTo>
                <a:lnTo>
                  <a:pt x="51572" y="1324406"/>
                </a:lnTo>
                <a:lnTo>
                  <a:pt x="37869" y="1383480"/>
                </a:lnTo>
                <a:lnTo>
                  <a:pt x="26322" y="1442632"/>
                </a:lnTo>
                <a:lnTo>
                  <a:pt x="16903" y="1501812"/>
                </a:lnTo>
                <a:lnTo>
                  <a:pt x="9587" y="1560973"/>
                </a:lnTo>
                <a:lnTo>
                  <a:pt x="4348" y="1620068"/>
                </a:lnTo>
                <a:lnTo>
                  <a:pt x="1161" y="1679047"/>
                </a:lnTo>
                <a:lnTo>
                  <a:pt x="0" y="1737863"/>
                </a:lnTo>
                <a:lnTo>
                  <a:pt x="170" y="1767195"/>
                </a:lnTo>
                <a:lnTo>
                  <a:pt x="837" y="1796468"/>
                </a:lnTo>
                <a:lnTo>
                  <a:pt x="9715" y="1753225"/>
                </a:lnTo>
                <a:lnTo>
                  <a:pt x="20347" y="1711892"/>
                </a:lnTo>
                <a:lnTo>
                  <a:pt x="32623" y="1672477"/>
                </a:lnTo>
                <a:lnTo>
                  <a:pt x="46429" y="1634987"/>
                </a:lnTo>
                <a:lnTo>
                  <a:pt x="61654" y="1599429"/>
                </a:lnTo>
                <a:lnTo>
                  <a:pt x="95913" y="1534141"/>
                </a:lnTo>
                <a:lnTo>
                  <a:pt x="134503" y="1476670"/>
                </a:lnTo>
                <a:lnTo>
                  <a:pt x="176528" y="1427076"/>
                </a:lnTo>
                <a:lnTo>
                  <a:pt x="221092" y="1385417"/>
                </a:lnTo>
                <a:lnTo>
                  <a:pt x="267299" y="1351752"/>
                </a:lnTo>
                <a:lnTo>
                  <a:pt x="314253" y="1326139"/>
                </a:lnTo>
                <a:lnTo>
                  <a:pt x="361057" y="1308637"/>
                </a:lnTo>
                <a:lnTo>
                  <a:pt x="420988" y="1295884"/>
                </a:lnTo>
                <a:lnTo>
                  <a:pt x="511349" y="1280347"/>
                </a:lnTo>
                <a:lnTo>
                  <a:pt x="858805" y="1228740"/>
                </a:lnTo>
                <a:lnTo>
                  <a:pt x="1327225" y="1166675"/>
                </a:lnTo>
                <a:lnTo>
                  <a:pt x="1330527" y="1165659"/>
                </a:lnTo>
                <a:lnTo>
                  <a:pt x="1908504" y="7800"/>
                </a:lnTo>
                <a:lnTo>
                  <a:pt x="1852453" y="3371"/>
                </a:lnTo>
                <a:lnTo>
                  <a:pt x="1796528" y="778"/>
                </a:lnTo>
                <a:lnTo>
                  <a:pt x="1740768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9058" y="1147191"/>
            <a:ext cx="2294255" cy="1364615"/>
          </a:xfrm>
          <a:custGeom>
            <a:avLst/>
            <a:gdLst/>
            <a:ahLst/>
            <a:cxnLst/>
            <a:rect l="l" t="t" r="r" b="b"/>
            <a:pathLst>
              <a:path w="2294254" h="1364614">
                <a:moveTo>
                  <a:pt x="1152997" y="93159"/>
                </a:moveTo>
                <a:lnTo>
                  <a:pt x="128080" y="93159"/>
                </a:lnTo>
                <a:lnTo>
                  <a:pt x="168077" y="94716"/>
                </a:lnTo>
                <a:lnTo>
                  <a:pt x="206660" y="98222"/>
                </a:lnTo>
                <a:lnTo>
                  <a:pt x="279419" y="110665"/>
                </a:lnTo>
                <a:lnTo>
                  <a:pt x="346034" y="129658"/>
                </a:lnTo>
                <a:lnTo>
                  <a:pt x="406180" y="154369"/>
                </a:lnTo>
                <a:lnTo>
                  <a:pt x="459536" y="183969"/>
                </a:lnTo>
                <a:lnTo>
                  <a:pt x="505777" y="217626"/>
                </a:lnTo>
                <a:lnTo>
                  <a:pt x="544581" y="254510"/>
                </a:lnTo>
                <a:lnTo>
                  <a:pt x="575625" y="293791"/>
                </a:lnTo>
                <a:lnTo>
                  <a:pt x="606425" y="346964"/>
                </a:lnTo>
                <a:lnTo>
                  <a:pt x="626974" y="385230"/>
                </a:lnTo>
                <a:lnTo>
                  <a:pt x="649457" y="428145"/>
                </a:lnTo>
                <a:lnTo>
                  <a:pt x="673546" y="474988"/>
                </a:lnTo>
                <a:lnTo>
                  <a:pt x="698914" y="525033"/>
                </a:lnTo>
                <a:lnTo>
                  <a:pt x="725236" y="577559"/>
                </a:lnTo>
                <a:lnTo>
                  <a:pt x="752184" y="631843"/>
                </a:lnTo>
                <a:lnTo>
                  <a:pt x="779431" y="687160"/>
                </a:lnTo>
                <a:lnTo>
                  <a:pt x="806651" y="742788"/>
                </a:lnTo>
                <a:lnTo>
                  <a:pt x="833516" y="798004"/>
                </a:lnTo>
                <a:lnTo>
                  <a:pt x="884878" y="904307"/>
                </a:lnTo>
                <a:lnTo>
                  <a:pt x="951093" y="1042590"/>
                </a:lnTo>
                <a:lnTo>
                  <a:pt x="1010792" y="1168400"/>
                </a:lnTo>
                <a:lnTo>
                  <a:pt x="1012570" y="1171829"/>
                </a:lnTo>
                <a:lnTo>
                  <a:pt x="2293746" y="1364488"/>
                </a:lnTo>
                <a:lnTo>
                  <a:pt x="2280599" y="1309799"/>
                </a:lnTo>
                <a:lnTo>
                  <a:pt x="2265752" y="1255788"/>
                </a:lnTo>
                <a:lnTo>
                  <a:pt x="2249235" y="1202484"/>
                </a:lnTo>
                <a:lnTo>
                  <a:pt x="2231077" y="1149918"/>
                </a:lnTo>
                <a:lnTo>
                  <a:pt x="2211308" y="1098123"/>
                </a:lnTo>
                <a:lnTo>
                  <a:pt x="2189958" y="1047128"/>
                </a:lnTo>
                <a:lnTo>
                  <a:pt x="2167056" y="996964"/>
                </a:lnTo>
                <a:lnTo>
                  <a:pt x="2142633" y="947663"/>
                </a:lnTo>
                <a:lnTo>
                  <a:pt x="2116718" y="899256"/>
                </a:lnTo>
                <a:lnTo>
                  <a:pt x="2089340" y="851773"/>
                </a:lnTo>
                <a:lnTo>
                  <a:pt x="2060530" y="805245"/>
                </a:lnTo>
                <a:lnTo>
                  <a:pt x="2030317" y="759703"/>
                </a:lnTo>
                <a:lnTo>
                  <a:pt x="1998731" y="715179"/>
                </a:lnTo>
                <a:lnTo>
                  <a:pt x="1965802" y="671703"/>
                </a:lnTo>
                <a:lnTo>
                  <a:pt x="1931558" y="629306"/>
                </a:lnTo>
                <a:lnTo>
                  <a:pt x="1896031" y="588020"/>
                </a:lnTo>
                <a:lnTo>
                  <a:pt x="1859250" y="547874"/>
                </a:lnTo>
                <a:lnTo>
                  <a:pt x="1821244" y="508901"/>
                </a:lnTo>
                <a:lnTo>
                  <a:pt x="1782043" y="471130"/>
                </a:lnTo>
                <a:lnTo>
                  <a:pt x="1741677" y="434594"/>
                </a:lnTo>
                <a:lnTo>
                  <a:pt x="1694858" y="394771"/>
                </a:lnTo>
                <a:lnTo>
                  <a:pt x="1646631" y="356598"/>
                </a:lnTo>
                <a:lnTo>
                  <a:pt x="1597041" y="320118"/>
                </a:lnTo>
                <a:lnTo>
                  <a:pt x="1546131" y="285374"/>
                </a:lnTo>
                <a:lnTo>
                  <a:pt x="1493946" y="252406"/>
                </a:lnTo>
                <a:lnTo>
                  <a:pt x="1440530" y="221258"/>
                </a:lnTo>
                <a:lnTo>
                  <a:pt x="1385927" y="191973"/>
                </a:lnTo>
                <a:lnTo>
                  <a:pt x="1330181" y="164591"/>
                </a:lnTo>
                <a:lnTo>
                  <a:pt x="1273337" y="139157"/>
                </a:lnTo>
                <a:lnTo>
                  <a:pt x="1215437" y="115712"/>
                </a:lnTo>
                <a:lnTo>
                  <a:pt x="1156527" y="94299"/>
                </a:lnTo>
                <a:lnTo>
                  <a:pt x="1152997" y="93159"/>
                </a:lnTo>
                <a:close/>
              </a:path>
              <a:path w="2294254" h="1364614">
                <a:moveTo>
                  <a:pt x="588137" y="0"/>
                </a:moveTo>
                <a:lnTo>
                  <a:pt x="526581" y="1075"/>
                </a:lnTo>
                <a:lnTo>
                  <a:pt x="465535" y="4272"/>
                </a:lnTo>
                <a:lnTo>
                  <a:pt x="405036" y="9549"/>
                </a:lnTo>
                <a:lnTo>
                  <a:pt x="345121" y="16865"/>
                </a:lnTo>
                <a:lnTo>
                  <a:pt x="285829" y="26177"/>
                </a:lnTo>
                <a:lnTo>
                  <a:pt x="227195" y="37444"/>
                </a:lnTo>
                <a:lnTo>
                  <a:pt x="169258" y="50624"/>
                </a:lnTo>
                <a:lnTo>
                  <a:pt x="112055" y="65674"/>
                </a:lnTo>
                <a:lnTo>
                  <a:pt x="55623" y="82553"/>
                </a:lnTo>
                <a:lnTo>
                  <a:pt x="0" y="101219"/>
                </a:lnTo>
                <a:lnTo>
                  <a:pt x="44000" y="96306"/>
                </a:lnTo>
                <a:lnTo>
                  <a:pt x="86707" y="93654"/>
                </a:lnTo>
                <a:lnTo>
                  <a:pt x="128080" y="93159"/>
                </a:lnTo>
                <a:lnTo>
                  <a:pt x="1152997" y="93159"/>
                </a:lnTo>
                <a:lnTo>
                  <a:pt x="1096651" y="74960"/>
                </a:lnTo>
                <a:lnTo>
                  <a:pt x="1035852" y="57737"/>
                </a:lnTo>
                <a:lnTo>
                  <a:pt x="974174" y="42673"/>
                </a:lnTo>
                <a:lnTo>
                  <a:pt x="911663" y="29811"/>
                </a:lnTo>
                <a:lnTo>
                  <a:pt x="848362" y="19192"/>
                </a:lnTo>
                <a:lnTo>
                  <a:pt x="784314" y="10859"/>
                </a:lnTo>
                <a:lnTo>
                  <a:pt x="719565" y="4854"/>
                </a:lnTo>
                <a:lnTo>
                  <a:pt x="654157" y="1220"/>
                </a:lnTo>
                <a:lnTo>
                  <a:pt x="588137" y="0"/>
                </a:lnTo>
                <a:close/>
              </a:path>
            </a:pathLst>
          </a:custGeom>
          <a:solidFill>
            <a:srgbClr val="FF802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35977" y="1851532"/>
            <a:ext cx="1082675" cy="2573020"/>
          </a:xfrm>
          <a:custGeom>
            <a:avLst/>
            <a:gdLst/>
            <a:ahLst/>
            <a:cxnLst/>
            <a:rect l="l" t="t" r="r" b="b"/>
            <a:pathLst>
              <a:path w="1082675" h="2573020">
                <a:moveTo>
                  <a:pt x="726821" y="0"/>
                </a:moveTo>
                <a:lnTo>
                  <a:pt x="744902" y="40301"/>
                </a:lnTo>
                <a:lnTo>
                  <a:pt x="760171" y="80081"/>
                </a:lnTo>
                <a:lnTo>
                  <a:pt x="772742" y="119268"/>
                </a:lnTo>
                <a:lnTo>
                  <a:pt x="782731" y="157790"/>
                </a:lnTo>
                <a:lnTo>
                  <a:pt x="790253" y="195576"/>
                </a:lnTo>
                <a:lnTo>
                  <a:pt x="798357" y="268648"/>
                </a:lnTo>
                <a:lnTo>
                  <a:pt x="799170" y="303792"/>
                </a:lnTo>
                <a:lnTo>
                  <a:pt x="797977" y="337911"/>
                </a:lnTo>
                <a:lnTo>
                  <a:pt x="790033" y="402791"/>
                </a:lnTo>
                <a:lnTo>
                  <a:pt x="775449" y="462712"/>
                </a:lnTo>
                <a:lnTo>
                  <a:pt x="755145" y="517100"/>
                </a:lnTo>
                <a:lnTo>
                  <a:pt x="730046" y="565381"/>
                </a:lnTo>
                <a:lnTo>
                  <a:pt x="701071" y="606979"/>
                </a:lnTo>
                <a:lnTo>
                  <a:pt x="659799" y="652648"/>
                </a:lnTo>
                <a:lnTo>
                  <a:pt x="629773" y="684015"/>
                </a:lnTo>
                <a:lnTo>
                  <a:pt x="595928" y="718661"/>
                </a:lnTo>
                <a:lnTo>
                  <a:pt x="558848" y="756051"/>
                </a:lnTo>
                <a:lnTo>
                  <a:pt x="519120" y="795651"/>
                </a:lnTo>
                <a:lnTo>
                  <a:pt x="434060" y="879342"/>
                </a:lnTo>
                <a:lnTo>
                  <a:pt x="257920" y="1049731"/>
                </a:lnTo>
                <a:lnTo>
                  <a:pt x="3555" y="1291462"/>
                </a:lnTo>
                <a:lnTo>
                  <a:pt x="0" y="1294129"/>
                </a:lnTo>
                <a:lnTo>
                  <a:pt x="212978" y="2572448"/>
                </a:lnTo>
                <a:lnTo>
                  <a:pt x="260960" y="2542946"/>
                </a:lnTo>
                <a:lnTo>
                  <a:pt x="307774" y="2512043"/>
                </a:lnTo>
                <a:lnTo>
                  <a:pt x="353401" y="2479775"/>
                </a:lnTo>
                <a:lnTo>
                  <a:pt x="397819" y="2446180"/>
                </a:lnTo>
                <a:lnTo>
                  <a:pt x="441009" y="2411297"/>
                </a:lnTo>
                <a:lnTo>
                  <a:pt x="482949" y="2375162"/>
                </a:lnTo>
                <a:lnTo>
                  <a:pt x="523620" y="2337814"/>
                </a:lnTo>
                <a:lnTo>
                  <a:pt x="563001" y="2299289"/>
                </a:lnTo>
                <a:lnTo>
                  <a:pt x="601071" y="2259626"/>
                </a:lnTo>
                <a:lnTo>
                  <a:pt x="637809" y="2218863"/>
                </a:lnTo>
                <a:lnTo>
                  <a:pt x="673197" y="2177035"/>
                </a:lnTo>
                <a:lnTo>
                  <a:pt x="707212" y="2134182"/>
                </a:lnTo>
                <a:lnTo>
                  <a:pt x="739834" y="2090342"/>
                </a:lnTo>
                <a:lnTo>
                  <a:pt x="771044" y="2045550"/>
                </a:lnTo>
                <a:lnTo>
                  <a:pt x="800820" y="1999846"/>
                </a:lnTo>
                <a:lnTo>
                  <a:pt x="829142" y="1953267"/>
                </a:lnTo>
                <a:lnTo>
                  <a:pt x="855989" y="1905850"/>
                </a:lnTo>
                <a:lnTo>
                  <a:pt x="881342" y="1857633"/>
                </a:lnTo>
                <a:lnTo>
                  <a:pt x="905179" y="1808654"/>
                </a:lnTo>
                <a:lnTo>
                  <a:pt x="927480" y="1758950"/>
                </a:lnTo>
                <a:lnTo>
                  <a:pt x="951042" y="1702218"/>
                </a:lnTo>
                <a:lnTo>
                  <a:pt x="972846" y="1644823"/>
                </a:lnTo>
                <a:lnTo>
                  <a:pt x="992837" y="1586802"/>
                </a:lnTo>
                <a:lnTo>
                  <a:pt x="1010960" y="1528190"/>
                </a:lnTo>
                <a:lnTo>
                  <a:pt x="1027162" y="1469024"/>
                </a:lnTo>
                <a:lnTo>
                  <a:pt x="1041386" y="1409340"/>
                </a:lnTo>
                <a:lnTo>
                  <a:pt x="1053579" y="1349174"/>
                </a:lnTo>
                <a:lnTo>
                  <a:pt x="1063685" y="1288562"/>
                </a:lnTo>
                <a:lnTo>
                  <a:pt x="1071651" y="1227540"/>
                </a:lnTo>
                <a:lnTo>
                  <a:pt x="1077420" y="1166145"/>
                </a:lnTo>
                <a:lnTo>
                  <a:pt x="1080938" y="1104413"/>
                </a:lnTo>
                <a:lnTo>
                  <a:pt x="1082151" y="1042380"/>
                </a:lnTo>
                <a:lnTo>
                  <a:pt x="1081004" y="980082"/>
                </a:lnTo>
                <a:lnTo>
                  <a:pt x="1077441" y="917555"/>
                </a:lnTo>
                <a:lnTo>
                  <a:pt x="1071409" y="854836"/>
                </a:lnTo>
                <a:lnTo>
                  <a:pt x="1062852" y="791961"/>
                </a:lnTo>
                <a:lnTo>
                  <a:pt x="1051716" y="728966"/>
                </a:lnTo>
                <a:lnTo>
                  <a:pt x="1037946" y="665887"/>
                </a:lnTo>
                <a:lnTo>
                  <a:pt x="1021486" y="602761"/>
                </a:lnTo>
                <a:lnTo>
                  <a:pt x="1002283" y="539622"/>
                </a:lnTo>
                <a:lnTo>
                  <a:pt x="982401" y="480985"/>
                </a:lnTo>
                <a:lnTo>
                  <a:pt x="960785" y="422981"/>
                </a:lnTo>
                <a:lnTo>
                  <a:pt x="937447" y="365761"/>
                </a:lnTo>
                <a:lnTo>
                  <a:pt x="912398" y="309478"/>
                </a:lnTo>
                <a:lnTo>
                  <a:pt x="885650" y="254285"/>
                </a:lnTo>
                <a:lnTo>
                  <a:pt x="857214" y="200334"/>
                </a:lnTo>
                <a:lnTo>
                  <a:pt x="827102" y="147778"/>
                </a:lnTo>
                <a:lnTo>
                  <a:pt x="795324" y="96768"/>
                </a:lnTo>
                <a:lnTo>
                  <a:pt x="761893" y="47458"/>
                </a:lnTo>
                <a:lnTo>
                  <a:pt x="744562" y="23488"/>
                </a:lnTo>
                <a:lnTo>
                  <a:pt x="726821" y="0"/>
                </a:lnTo>
                <a:close/>
              </a:path>
            </a:pathLst>
          </a:custGeom>
          <a:solidFill>
            <a:srgbClr val="F0412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09082" y="3631691"/>
            <a:ext cx="2597150" cy="1035685"/>
          </a:xfrm>
          <a:custGeom>
            <a:avLst/>
            <a:gdLst/>
            <a:ahLst/>
            <a:cxnLst/>
            <a:rect l="l" t="t" r="r" b="b"/>
            <a:pathLst>
              <a:path w="2597150" h="1035685">
                <a:moveTo>
                  <a:pt x="1148968" y="0"/>
                </a:moveTo>
                <a:lnTo>
                  <a:pt x="0" y="598398"/>
                </a:lnTo>
                <a:lnTo>
                  <a:pt x="42861" y="635088"/>
                </a:lnTo>
                <a:lnTo>
                  <a:pt x="86683" y="670222"/>
                </a:lnTo>
                <a:lnTo>
                  <a:pt x="131426" y="703792"/>
                </a:lnTo>
                <a:lnTo>
                  <a:pt x="177049" y="735791"/>
                </a:lnTo>
                <a:lnTo>
                  <a:pt x="223510" y="766213"/>
                </a:lnTo>
                <a:lnTo>
                  <a:pt x="270768" y="795049"/>
                </a:lnTo>
                <a:lnTo>
                  <a:pt x="318784" y="822292"/>
                </a:lnTo>
                <a:lnTo>
                  <a:pt x="367515" y="847936"/>
                </a:lnTo>
                <a:lnTo>
                  <a:pt x="416922" y="871972"/>
                </a:lnTo>
                <a:lnTo>
                  <a:pt x="466963" y="894394"/>
                </a:lnTo>
                <a:lnTo>
                  <a:pt x="517597" y="915194"/>
                </a:lnTo>
                <a:lnTo>
                  <a:pt x="568784" y="934365"/>
                </a:lnTo>
                <a:lnTo>
                  <a:pt x="620482" y="951900"/>
                </a:lnTo>
                <a:lnTo>
                  <a:pt x="672652" y="967791"/>
                </a:lnTo>
                <a:lnTo>
                  <a:pt x="725251" y="982032"/>
                </a:lnTo>
                <a:lnTo>
                  <a:pt x="778239" y="994614"/>
                </a:lnTo>
                <a:lnTo>
                  <a:pt x="831576" y="1005531"/>
                </a:lnTo>
                <a:lnTo>
                  <a:pt x="885220" y="1014775"/>
                </a:lnTo>
                <a:lnTo>
                  <a:pt x="939130" y="1022340"/>
                </a:lnTo>
                <a:lnTo>
                  <a:pt x="993266" y="1028217"/>
                </a:lnTo>
                <a:lnTo>
                  <a:pt x="1054469" y="1032842"/>
                </a:lnTo>
                <a:lnTo>
                  <a:pt x="1115848" y="1035324"/>
                </a:lnTo>
                <a:lnTo>
                  <a:pt x="1177342" y="1035655"/>
                </a:lnTo>
                <a:lnTo>
                  <a:pt x="1238890" y="1033822"/>
                </a:lnTo>
                <a:lnTo>
                  <a:pt x="1300430" y="1029815"/>
                </a:lnTo>
                <a:lnTo>
                  <a:pt x="1361901" y="1023624"/>
                </a:lnTo>
                <a:lnTo>
                  <a:pt x="1423242" y="1015239"/>
                </a:lnTo>
                <a:lnTo>
                  <a:pt x="1484391" y="1004647"/>
                </a:lnTo>
                <a:lnTo>
                  <a:pt x="1545286" y="991840"/>
                </a:lnTo>
                <a:lnTo>
                  <a:pt x="1605867" y="976806"/>
                </a:lnTo>
                <a:lnTo>
                  <a:pt x="1666071" y="959534"/>
                </a:lnTo>
                <a:lnTo>
                  <a:pt x="1725838" y="940015"/>
                </a:lnTo>
                <a:lnTo>
                  <a:pt x="1785106" y="918237"/>
                </a:lnTo>
                <a:lnTo>
                  <a:pt x="1843813" y="894190"/>
                </a:lnTo>
                <a:lnTo>
                  <a:pt x="1901898" y="867863"/>
                </a:lnTo>
                <a:lnTo>
                  <a:pt x="1959300" y="839246"/>
                </a:lnTo>
                <a:lnTo>
                  <a:pt x="2015956" y="808328"/>
                </a:lnTo>
                <a:lnTo>
                  <a:pt x="2071807" y="775098"/>
                </a:lnTo>
                <a:lnTo>
                  <a:pt x="2126790" y="739546"/>
                </a:lnTo>
                <a:lnTo>
                  <a:pt x="2180843" y="701662"/>
                </a:lnTo>
                <a:lnTo>
                  <a:pt x="2230116" y="664414"/>
                </a:lnTo>
                <a:lnTo>
                  <a:pt x="2277661" y="625784"/>
                </a:lnTo>
                <a:lnTo>
                  <a:pt x="2323489" y="585821"/>
                </a:lnTo>
                <a:lnTo>
                  <a:pt x="2367609" y="544571"/>
                </a:lnTo>
                <a:lnTo>
                  <a:pt x="2410031" y="502083"/>
                </a:lnTo>
                <a:lnTo>
                  <a:pt x="2433680" y="477038"/>
                </a:lnTo>
                <a:lnTo>
                  <a:pt x="2147861" y="477038"/>
                </a:lnTo>
                <a:lnTo>
                  <a:pt x="2119695" y="476145"/>
                </a:lnTo>
                <a:lnTo>
                  <a:pt x="2066520" y="469164"/>
                </a:lnTo>
                <a:lnTo>
                  <a:pt x="2018181" y="455653"/>
                </a:lnTo>
                <a:lnTo>
                  <a:pt x="1962068" y="430647"/>
                </a:lnTo>
                <a:lnTo>
                  <a:pt x="1923079" y="411665"/>
                </a:lnTo>
                <a:lnTo>
                  <a:pt x="1832861" y="366179"/>
                </a:lnTo>
                <a:lnTo>
                  <a:pt x="1568096" y="227037"/>
                </a:lnTo>
                <a:lnTo>
                  <a:pt x="1152397" y="1778"/>
                </a:lnTo>
                <a:lnTo>
                  <a:pt x="1148968" y="0"/>
                </a:lnTo>
                <a:close/>
              </a:path>
              <a:path w="2597150" h="1035685">
                <a:moveTo>
                  <a:pt x="2597022" y="272719"/>
                </a:moveTo>
                <a:lnTo>
                  <a:pt x="2564385" y="302524"/>
                </a:lnTo>
                <a:lnTo>
                  <a:pt x="2531459" y="329753"/>
                </a:lnTo>
                <a:lnTo>
                  <a:pt x="2498337" y="354465"/>
                </a:lnTo>
                <a:lnTo>
                  <a:pt x="2465113" y="376719"/>
                </a:lnTo>
                <a:lnTo>
                  <a:pt x="2431881" y="396574"/>
                </a:lnTo>
                <a:lnTo>
                  <a:pt x="2365765" y="429323"/>
                </a:lnTo>
                <a:lnTo>
                  <a:pt x="2300740" y="453183"/>
                </a:lnTo>
                <a:lnTo>
                  <a:pt x="2237554" y="468626"/>
                </a:lnTo>
                <a:lnTo>
                  <a:pt x="2176956" y="476122"/>
                </a:lnTo>
                <a:lnTo>
                  <a:pt x="2147861" y="477038"/>
                </a:lnTo>
                <a:lnTo>
                  <a:pt x="2433680" y="477038"/>
                </a:lnTo>
                <a:lnTo>
                  <a:pt x="2470503" y="436131"/>
                </a:lnTo>
                <a:lnTo>
                  <a:pt x="2508724" y="390753"/>
                </a:lnTo>
                <a:lnTo>
                  <a:pt x="2545282" y="344303"/>
                </a:lnTo>
                <a:lnTo>
                  <a:pt x="2580187" y="296827"/>
                </a:lnTo>
                <a:lnTo>
                  <a:pt x="2597022" y="272719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12543" y="2228201"/>
            <a:ext cx="1254760" cy="2367280"/>
          </a:xfrm>
          <a:custGeom>
            <a:avLst/>
            <a:gdLst/>
            <a:ahLst/>
            <a:cxnLst/>
            <a:rect l="l" t="t" r="r" b="b"/>
            <a:pathLst>
              <a:path w="1254760" h="2367279">
                <a:moveTo>
                  <a:pt x="143009" y="0"/>
                </a:moveTo>
                <a:lnTo>
                  <a:pt x="121449" y="51922"/>
                </a:lnTo>
                <a:lnTo>
                  <a:pt x="101678" y="104292"/>
                </a:lnTo>
                <a:lnTo>
                  <a:pt x="83689" y="157069"/>
                </a:lnTo>
                <a:lnTo>
                  <a:pt x="67474" y="210209"/>
                </a:lnTo>
                <a:lnTo>
                  <a:pt x="53024" y="263673"/>
                </a:lnTo>
                <a:lnTo>
                  <a:pt x="40332" y="317418"/>
                </a:lnTo>
                <a:lnTo>
                  <a:pt x="29388" y="371403"/>
                </a:lnTo>
                <a:lnTo>
                  <a:pt x="20186" y="425586"/>
                </a:lnTo>
                <a:lnTo>
                  <a:pt x="12716" y="479926"/>
                </a:lnTo>
                <a:lnTo>
                  <a:pt x="6971" y="534380"/>
                </a:lnTo>
                <a:lnTo>
                  <a:pt x="2941" y="588907"/>
                </a:lnTo>
                <a:lnTo>
                  <a:pt x="621" y="643466"/>
                </a:lnTo>
                <a:lnTo>
                  <a:pt x="0" y="698015"/>
                </a:lnTo>
                <a:lnTo>
                  <a:pt x="1070" y="752513"/>
                </a:lnTo>
                <a:lnTo>
                  <a:pt x="3825" y="806917"/>
                </a:lnTo>
                <a:lnTo>
                  <a:pt x="8254" y="861187"/>
                </a:lnTo>
                <a:lnTo>
                  <a:pt x="14351" y="915280"/>
                </a:lnTo>
                <a:lnTo>
                  <a:pt x="22107" y="969155"/>
                </a:lnTo>
                <a:lnTo>
                  <a:pt x="31514" y="1022770"/>
                </a:lnTo>
                <a:lnTo>
                  <a:pt x="42564" y="1076084"/>
                </a:lnTo>
                <a:lnTo>
                  <a:pt x="57068" y="1135742"/>
                </a:lnTo>
                <a:lnTo>
                  <a:pt x="73673" y="1194890"/>
                </a:lnTo>
                <a:lnTo>
                  <a:pt x="92371" y="1253468"/>
                </a:lnTo>
                <a:lnTo>
                  <a:pt x="113148" y="1311417"/>
                </a:lnTo>
                <a:lnTo>
                  <a:pt x="135996" y="1368675"/>
                </a:lnTo>
                <a:lnTo>
                  <a:pt x="160903" y="1425184"/>
                </a:lnTo>
                <a:lnTo>
                  <a:pt x="187859" y="1480883"/>
                </a:lnTo>
                <a:lnTo>
                  <a:pt x="216852" y="1535712"/>
                </a:lnTo>
                <a:lnTo>
                  <a:pt x="247873" y="1589612"/>
                </a:lnTo>
                <a:lnTo>
                  <a:pt x="280911" y="1642523"/>
                </a:lnTo>
                <a:lnTo>
                  <a:pt x="315955" y="1694385"/>
                </a:lnTo>
                <a:lnTo>
                  <a:pt x="352993" y="1745137"/>
                </a:lnTo>
                <a:lnTo>
                  <a:pt x="392017" y="1794720"/>
                </a:lnTo>
                <a:lnTo>
                  <a:pt x="433014" y="1843074"/>
                </a:lnTo>
                <a:lnTo>
                  <a:pt x="475975" y="1890139"/>
                </a:lnTo>
                <a:lnTo>
                  <a:pt x="520888" y="1935856"/>
                </a:lnTo>
                <a:lnTo>
                  <a:pt x="567744" y="1980163"/>
                </a:lnTo>
                <a:lnTo>
                  <a:pt x="616530" y="2023002"/>
                </a:lnTo>
                <a:lnTo>
                  <a:pt x="667238" y="2064313"/>
                </a:lnTo>
                <a:lnTo>
                  <a:pt x="719855" y="2104035"/>
                </a:lnTo>
                <a:lnTo>
                  <a:pt x="770134" y="2139412"/>
                </a:lnTo>
                <a:lnTo>
                  <a:pt x="821266" y="2172742"/>
                </a:lnTo>
                <a:lnTo>
                  <a:pt x="873196" y="2204035"/>
                </a:lnTo>
                <a:lnTo>
                  <a:pt x="925871" y="2233301"/>
                </a:lnTo>
                <a:lnTo>
                  <a:pt x="979236" y="2260553"/>
                </a:lnTo>
                <a:lnTo>
                  <a:pt x="1033238" y="2285799"/>
                </a:lnTo>
                <a:lnTo>
                  <a:pt x="1087822" y="2309052"/>
                </a:lnTo>
                <a:lnTo>
                  <a:pt x="1142933" y="2330320"/>
                </a:lnTo>
                <a:lnTo>
                  <a:pt x="1198519" y="2349616"/>
                </a:lnTo>
                <a:lnTo>
                  <a:pt x="1254525" y="2366950"/>
                </a:lnTo>
                <a:lnTo>
                  <a:pt x="1216146" y="2345140"/>
                </a:lnTo>
                <a:lnTo>
                  <a:pt x="1180125" y="2322251"/>
                </a:lnTo>
                <a:lnTo>
                  <a:pt x="1146434" y="2298393"/>
                </a:lnTo>
                <a:lnTo>
                  <a:pt x="1115045" y="2273675"/>
                </a:lnTo>
                <a:lnTo>
                  <a:pt x="1085932" y="2248204"/>
                </a:lnTo>
                <a:lnTo>
                  <a:pt x="1034423" y="2195443"/>
                </a:lnTo>
                <a:lnTo>
                  <a:pt x="991685" y="2140981"/>
                </a:lnTo>
                <a:lnTo>
                  <a:pt x="957500" y="2085687"/>
                </a:lnTo>
                <a:lnTo>
                  <a:pt x="931649" y="2030433"/>
                </a:lnTo>
                <a:lnTo>
                  <a:pt x="913911" y="1976089"/>
                </a:lnTo>
                <a:lnTo>
                  <a:pt x="904067" y="1923525"/>
                </a:lnTo>
                <a:lnTo>
                  <a:pt x="901899" y="1873611"/>
                </a:lnTo>
                <a:lnTo>
                  <a:pt x="903624" y="1849920"/>
                </a:lnTo>
                <a:lnTo>
                  <a:pt x="914289" y="1769734"/>
                </a:lnTo>
                <a:lnTo>
                  <a:pt x="921437" y="1721905"/>
                </a:lnTo>
                <a:lnTo>
                  <a:pt x="929583" y="1669952"/>
                </a:lnTo>
                <a:lnTo>
                  <a:pt x="938567" y="1614652"/>
                </a:lnTo>
                <a:lnTo>
                  <a:pt x="948229" y="1556780"/>
                </a:lnTo>
                <a:lnTo>
                  <a:pt x="958411" y="1497112"/>
                </a:lnTo>
                <a:lnTo>
                  <a:pt x="968953" y="1436423"/>
                </a:lnTo>
                <a:lnTo>
                  <a:pt x="979694" y="1375489"/>
                </a:lnTo>
                <a:lnTo>
                  <a:pt x="990476" y="1315085"/>
                </a:lnTo>
                <a:lnTo>
                  <a:pt x="1001139" y="1255988"/>
                </a:lnTo>
                <a:lnTo>
                  <a:pt x="1011523" y="1198972"/>
                </a:lnTo>
                <a:lnTo>
                  <a:pt x="1021469" y="1144813"/>
                </a:lnTo>
                <a:lnTo>
                  <a:pt x="1030817" y="1094288"/>
                </a:lnTo>
                <a:lnTo>
                  <a:pt x="1039409" y="1048170"/>
                </a:lnTo>
                <a:lnTo>
                  <a:pt x="1047083" y="1007237"/>
                </a:lnTo>
                <a:lnTo>
                  <a:pt x="1059043" y="944025"/>
                </a:lnTo>
                <a:lnTo>
                  <a:pt x="1065422" y="910857"/>
                </a:lnTo>
                <a:lnTo>
                  <a:pt x="1065422" y="907301"/>
                </a:lnTo>
                <a:lnTo>
                  <a:pt x="143009" y="0"/>
                </a:lnTo>
                <a:close/>
              </a:path>
            </a:pathLst>
          </a:custGeom>
          <a:solidFill>
            <a:srgbClr val="0C779D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14866" y="1403603"/>
            <a:ext cx="1325880" cy="1555750"/>
          </a:xfrm>
          <a:custGeom>
            <a:avLst/>
            <a:gdLst/>
            <a:ahLst/>
            <a:cxnLst/>
            <a:rect l="l" t="t" r="r" b="b"/>
            <a:pathLst>
              <a:path w="1325879" h="1555750">
                <a:moveTo>
                  <a:pt x="853168" y="0"/>
                </a:moveTo>
                <a:lnTo>
                  <a:pt x="801037" y="32410"/>
                </a:lnTo>
                <a:lnTo>
                  <a:pt x="750025" y="66642"/>
                </a:lnTo>
                <a:lnTo>
                  <a:pt x="700187" y="102671"/>
                </a:lnTo>
                <a:lnTo>
                  <a:pt x="651580" y="140468"/>
                </a:lnTo>
                <a:lnTo>
                  <a:pt x="604256" y="180006"/>
                </a:lnTo>
                <a:lnTo>
                  <a:pt x="558272" y="221259"/>
                </a:lnTo>
                <a:lnTo>
                  <a:pt x="513682" y="264200"/>
                </a:lnTo>
                <a:lnTo>
                  <a:pt x="470541" y="308801"/>
                </a:lnTo>
                <a:lnTo>
                  <a:pt x="428903" y="355035"/>
                </a:lnTo>
                <a:lnTo>
                  <a:pt x="388824" y="402875"/>
                </a:lnTo>
                <a:lnTo>
                  <a:pt x="350359" y="452295"/>
                </a:lnTo>
                <a:lnTo>
                  <a:pt x="313562" y="503267"/>
                </a:lnTo>
                <a:lnTo>
                  <a:pt x="278489" y="555764"/>
                </a:lnTo>
                <a:lnTo>
                  <a:pt x="245194" y="609759"/>
                </a:lnTo>
                <a:lnTo>
                  <a:pt x="213731" y="665226"/>
                </a:lnTo>
                <a:lnTo>
                  <a:pt x="184157" y="722136"/>
                </a:lnTo>
                <a:lnTo>
                  <a:pt x="156525" y="780463"/>
                </a:lnTo>
                <a:lnTo>
                  <a:pt x="130891" y="840180"/>
                </a:lnTo>
                <a:lnTo>
                  <a:pt x="107309" y="901260"/>
                </a:lnTo>
                <a:lnTo>
                  <a:pt x="85834" y="963676"/>
                </a:lnTo>
                <a:lnTo>
                  <a:pt x="67935" y="1022752"/>
                </a:lnTo>
                <a:lnTo>
                  <a:pt x="52173" y="1081989"/>
                </a:lnTo>
                <a:lnTo>
                  <a:pt x="38528" y="1141332"/>
                </a:lnTo>
                <a:lnTo>
                  <a:pt x="26979" y="1200729"/>
                </a:lnTo>
                <a:lnTo>
                  <a:pt x="17508" y="1260125"/>
                </a:lnTo>
                <a:lnTo>
                  <a:pt x="10094" y="1319469"/>
                </a:lnTo>
                <a:lnTo>
                  <a:pt x="4718" y="1378705"/>
                </a:lnTo>
                <a:lnTo>
                  <a:pt x="1360" y="1437782"/>
                </a:lnTo>
                <a:lnTo>
                  <a:pt x="0" y="1496645"/>
                </a:lnTo>
                <a:lnTo>
                  <a:pt x="62" y="1525980"/>
                </a:lnTo>
                <a:lnTo>
                  <a:pt x="617" y="1555242"/>
                </a:lnTo>
                <a:lnTo>
                  <a:pt x="9559" y="1511910"/>
                </a:lnTo>
                <a:lnTo>
                  <a:pt x="20234" y="1470501"/>
                </a:lnTo>
                <a:lnTo>
                  <a:pt x="32533" y="1431022"/>
                </a:lnTo>
                <a:lnTo>
                  <a:pt x="46346" y="1393479"/>
                </a:lnTo>
                <a:lnTo>
                  <a:pt x="61565" y="1357880"/>
                </a:lnTo>
                <a:lnTo>
                  <a:pt x="95783" y="1292536"/>
                </a:lnTo>
                <a:lnTo>
                  <a:pt x="134313" y="1235046"/>
                </a:lnTo>
                <a:lnTo>
                  <a:pt x="176282" y="1185461"/>
                </a:lnTo>
                <a:lnTo>
                  <a:pt x="220816" y="1143835"/>
                </a:lnTo>
                <a:lnTo>
                  <a:pt x="267043" y="1110222"/>
                </a:lnTo>
                <a:lnTo>
                  <a:pt x="314089" y="1084674"/>
                </a:lnTo>
                <a:lnTo>
                  <a:pt x="361081" y="1067245"/>
                </a:lnTo>
                <a:lnTo>
                  <a:pt x="421038" y="1054439"/>
                </a:lnTo>
                <a:lnTo>
                  <a:pt x="463602" y="1046789"/>
                </a:lnTo>
                <a:lnTo>
                  <a:pt x="618288" y="1021742"/>
                </a:lnTo>
                <a:lnTo>
                  <a:pt x="1325608" y="924052"/>
                </a:lnTo>
                <a:lnTo>
                  <a:pt x="853168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8814" y="2765738"/>
            <a:ext cx="1043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cs typeface="+mn-ea"/>
                <a:sym typeface="+mn-lt"/>
              </a:rPr>
              <a:t>食物中毒</a:t>
            </a:r>
            <a:endParaRPr sz="2000"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6041" y="1600515"/>
            <a:ext cx="83629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cs typeface="+mn-ea"/>
                <a:sym typeface="+mn-lt"/>
              </a:rPr>
              <a:t>细菌性</a:t>
            </a:r>
            <a:endParaRPr sz="1600"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sz="1600" spc="-10" smtClean="0">
                <a:solidFill>
                  <a:srgbClr val="FFFFFF"/>
                </a:solidFill>
                <a:cs typeface="+mn-ea"/>
                <a:sym typeface="+mn-lt"/>
              </a:rPr>
              <a:t>食物</a:t>
            </a:r>
            <a:r>
              <a:rPr lang="zh-CN" altLang="en-US" sz="1600" spc="-10" smtClean="0">
                <a:solidFill>
                  <a:srgbClr val="FFFFFF"/>
                </a:solidFill>
                <a:cs typeface="+mn-ea"/>
                <a:sym typeface="+mn-lt"/>
              </a:rPr>
              <a:t>中</a:t>
            </a:r>
            <a:r>
              <a:rPr sz="1600" spc="-10" smtClean="0">
                <a:solidFill>
                  <a:srgbClr val="FFFFFF"/>
                </a:solidFill>
                <a:cs typeface="+mn-ea"/>
                <a:sym typeface="+mn-lt"/>
              </a:rPr>
              <a:t>毒</a:t>
            </a:r>
            <a:endParaRPr sz="16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99426" y="3088574"/>
            <a:ext cx="83629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</a:pPr>
            <a:r>
              <a:rPr sz="1600" spc="-5">
                <a:solidFill>
                  <a:srgbClr val="FFFFFF"/>
                </a:solidFill>
                <a:cs typeface="+mn-ea"/>
                <a:sym typeface="+mn-lt"/>
              </a:rPr>
              <a:t>真菌毒素 </a:t>
            </a:r>
            <a:r>
              <a:rPr lang="zh-CN" altLang="en-US" sz="1600" spc="-5" smtClean="0">
                <a:solidFill>
                  <a:srgbClr val="FFFFFF"/>
                </a:solidFill>
                <a:cs typeface="+mn-ea"/>
                <a:sym typeface="+mn-lt"/>
              </a:rPr>
              <a:t>中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毒</a:t>
            </a:r>
            <a:endParaRPr sz="16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10732" y="4155095"/>
            <a:ext cx="14446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600" spc="-5" smtClean="0">
                <a:cs typeface="+mn-ea"/>
                <a:sym typeface="+mn-lt"/>
              </a:rPr>
              <a:t>动</a:t>
            </a:r>
            <a:r>
              <a:rPr sz="1600" spc="-5" smtClean="0">
                <a:cs typeface="+mn-ea"/>
                <a:sym typeface="+mn-lt"/>
              </a:rPr>
              <a:t>物性食物</a:t>
            </a:r>
            <a:r>
              <a:rPr lang="zh-CN" altLang="en-US" sz="1600" spc="-5" smtClean="0">
                <a:cs typeface="+mn-ea"/>
                <a:sym typeface="+mn-lt"/>
              </a:rPr>
              <a:t>中</a:t>
            </a:r>
            <a:r>
              <a:rPr sz="1600" spc="-5" smtClean="0">
                <a:cs typeface="+mn-ea"/>
                <a:sym typeface="+mn-lt"/>
              </a:rPr>
              <a:t>毒</a:t>
            </a:r>
            <a:endParaRPr sz="16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3471" y="3089600"/>
            <a:ext cx="83629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cs typeface="+mn-ea"/>
                <a:sym typeface="+mn-lt"/>
              </a:rPr>
              <a:t>植物性</a:t>
            </a:r>
            <a:endParaRPr sz="1600"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食物</a:t>
            </a:r>
            <a:r>
              <a:rPr lang="zh-CN" altLang="en-US" sz="1600" spc="-5" smtClean="0">
                <a:solidFill>
                  <a:srgbClr val="FFFFFF"/>
                </a:solidFill>
                <a:cs typeface="+mn-ea"/>
                <a:sym typeface="+mn-lt"/>
              </a:rPr>
              <a:t>中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毒</a:t>
            </a:r>
            <a:endParaRPr sz="1600">
              <a:cs typeface="+mn-ea"/>
              <a:sym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7294" y="1744787"/>
            <a:ext cx="83629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</a:pP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化</a:t>
            </a:r>
            <a:r>
              <a:rPr lang="zh-CN" altLang="en-US" sz="1600" spc="-5" smtClean="0">
                <a:solidFill>
                  <a:srgbClr val="FFFFFF"/>
                </a:solidFill>
                <a:cs typeface="+mn-ea"/>
                <a:sym typeface="+mn-lt"/>
              </a:rPr>
              <a:t>学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性 食物</a:t>
            </a:r>
            <a:r>
              <a:rPr lang="zh-CN" altLang="en-US" sz="1600" spc="-5" smtClean="0">
                <a:solidFill>
                  <a:srgbClr val="FFFFFF"/>
                </a:solidFill>
                <a:cs typeface="+mn-ea"/>
                <a:sym typeface="+mn-lt"/>
              </a:rPr>
              <a:t>中</a:t>
            </a:r>
            <a:r>
              <a:rPr sz="1600" spc="-5" smtClean="0">
                <a:solidFill>
                  <a:srgbClr val="FFFFFF"/>
                </a:solidFill>
                <a:cs typeface="+mn-ea"/>
                <a:sym typeface="+mn-lt"/>
              </a:rPr>
              <a:t>毒</a:t>
            </a:r>
            <a:endParaRPr sz="16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食物中毒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3011" y="2814954"/>
            <a:ext cx="6834378" cy="9690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5134" y="2410586"/>
            <a:ext cx="2715260" cy="0"/>
          </a:xfrm>
          <a:custGeom>
            <a:avLst/>
            <a:gdLst/>
            <a:ahLst/>
            <a:cxnLst/>
            <a:rect l="l" t="t" r="r" b="b"/>
            <a:pathLst>
              <a:path w="2715260">
                <a:moveTo>
                  <a:pt x="0" y="0"/>
                </a:moveTo>
                <a:lnTo>
                  <a:pt x="2714802" y="0"/>
                </a:lnTo>
              </a:path>
            </a:pathLst>
          </a:custGeom>
          <a:ln w="9525">
            <a:solidFill>
              <a:srgbClr val="5ECCF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3648" y="2414777"/>
            <a:ext cx="76200" cy="749300"/>
          </a:xfrm>
          <a:custGeom>
            <a:avLst/>
            <a:gdLst/>
            <a:ahLst/>
            <a:cxnLst/>
            <a:rect l="l" t="t" r="r" b="b"/>
            <a:pathLst>
              <a:path w="76200" h="749300">
                <a:moveTo>
                  <a:pt x="44450" y="0"/>
                </a:moveTo>
                <a:lnTo>
                  <a:pt x="31750" y="0"/>
                </a:lnTo>
                <a:lnTo>
                  <a:pt x="31750" y="50800"/>
                </a:lnTo>
                <a:lnTo>
                  <a:pt x="44450" y="50800"/>
                </a:lnTo>
                <a:lnTo>
                  <a:pt x="44450" y="0"/>
                </a:lnTo>
                <a:close/>
              </a:path>
              <a:path w="76200" h="749300">
                <a:moveTo>
                  <a:pt x="44450" y="88900"/>
                </a:moveTo>
                <a:lnTo>
                  <a:pt x="31750" y="889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88900"/>
                </a:lnTo>
                <a:close/>
              </a:path>
              <a:path w="76200" h="749300">
                <a:moveTo>
                  <a:pt x="44450" y="177800"/>
                </a:moveTo>
                <a:lnTo>
                  <a:pt x="31750" y="1778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177800"/>
                </a:lnTo>
                <a:close/>
              </a:path>
              <a:path w="76200" h="749300">
                <a:moveTo>
                  <a:pt x="44450" y="266700"/>
                </a:moveTo>
                <a:lnTo>
                  <a:pt x="31750" y="2667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266700"/>
                </a:lnTo>
                <a:close/>
              </a:path>
              <a:path w="76200" h="749300">
                <a:moveTo>
                  <a:pt x="44450" y="355600"/>
                </a:moveTo>
                <a:lnTo>
                  <a:pt x="31750" y="3556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55600"/>
                </a:lnTo>
                <a:close/>
              </a:path>
              <a:path w="76200" h="749300">
                <a:moveTo>
                  <a:pt x="44450" y="444500"/>
                </a:moveTo>
                <a:lnTo>
                  <a:pt x="31750" y="4445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44500"/>
                </a:lnTo>
                <a:close/>
              </a:path>
              <a:path w="76200" h="749300">
                <a:moveTo>
                  <a:pt x="44450" y="533400"/>
                </a:moveTo>
                <a:lnTo>
                  <a:pt x="31750" y="5334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33400"/>
                </a:lnTo>
                <a:close/>
              </a:path>
              <a:path w="76200" h="749300">
                <a:moveTo>
                  <a:pt x="44450" y="622300"/>
                </a:moveTo>
                <a:lnTo>
                  <a:pt x="31750" y="6223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22300"/>
                </a:lnTo>
                <a:close/>
              </a:path>
              <a:path w="76200" h="749300">
                <a:moveTo>
                  <a:pt x="46487" y="674037"/>
                </a:moveTo>
                <a:lnTo>
                  <a:pt x="6876" y="690056"/>
                </a:lnTo>
                <a:lnTo>
                  <a:pt x="0" y="711200"/>
                </a:lnTo>
                <a:lnTo>
                  <a:pt x="2682" y="725260"/>
                </a:lnTo>
                <a:lnTo>
                  <a:pt x="10033" y="736948"/>
                </a:lnTo>
                <a:lnTo>
                  <a:pt x="21002" y="745245"/>
                </a:lnTo>
                <a:lnTo>
                  <a:pt x="34544" y="749135"/>
                </a:lnTo>
                <a:lnTo>
                  <a:pt x="49881" y="746796"/>
                </a:lnTo>
                <a:lnTo>
                  <a:pt x="62274" y="740150"/>
                </a:lnTo>
                <a:lnTo>
                  <a:pt x="71087" y="730089"/>
                </a:lnTo>
                <a:lnTo>
                  <a:pt x="75679" y="717503"/>
                </a:lnTo>
                <a:lnTo>
                  <a:pt x="73690" y="701265"/>
                </a:lnTo>
                <a:lnTo>
                  <a:pt x="67635" y="688372"/>
                </a:lnTo>
                <a:lnTo>
                  <a:pt x="58292" y="679155"/>
                </a:lnTo>
                <a:lnTo>
                  <a:pt x="46487" y="674037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23464" y="4168038"/>
            <a:ext cx="2473325" cy="0"/>
          </a:xfrm>
          <a:custGeom>
            <a:avLst/>
            <a:gdLst/>
            <a:ahLst/>
            <a:cxnLst/>
            <a:rect l="l" t="t" r="r" b="b"/>
            <a:pathLst>
              <a:path w="2473325">
                <a:moveTo>
                  <a:pt x="0" y="0"/>
                </a:moveTo>
                <a:lnTo>
                  <a:pt x="2472817" y="0"/>
                </a:lnTo>
              </a:path>
            </a:pathLst>
          </a:custGeom>
          <a:ln w="9525">
            <a:solidFill>
              <a:srgbClr val="5ECCF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00577" y="3414686"/>
            <a:ext cx="76200" cy="749300"/>
          </a:xfrm>
          <a:custGeom>
            <a:avLst/>
            <a:gdLst/>
            <a:ahLst/>
            <a:cxnLst/>
            <a:rect l="l" t="t" r="r" b="b"/>
            <a:pathLst>
              <a:path w="76200" h="749300">
                <a:moveTo>
                  <a:pt x="44450" y="698360"/>
                </a:moveTo>
                <a:lnTo>
                  <a:pt x="31750" y="698360"/>
                </a:lnTo>
                <a:lnTo>
                  <a:pt x="31750" y="749160"/>
                </a:lnTo>
                <a:lnTo>
                  <a:pt x="44450" y="749160"/>
                </a:lnTo>
                <a:lnTo>
                  <a:pt x="44450" y="698360"/>
                </a:lnTo>
                <a:close/>
              </a:path>
              <a:path w="76200" h="749300">
                <a:moveTo>
                  <a:pt x="44450" y="609460"/>
                </a:moveTo>
                <a:lnTo>
                  <a:pt x="31750" y="609460"/>
                </a:lnTo>
                <a:lnTo>
                  <a:pt x="31750" y="660260"/>
                </a:lnTo>
                <a:lnTo>
                  <a:pt x="44450" y="660260"/>
                </a:lnTo>
                <a:lnTo>
                  <a:pt x="44450" y="609460"/>
                </a:lnTo>
                <a:close/>
              </a:path>
              <a:path w="76200" h="749300">
                <a:moveTo>
                  <a:pt x="44450" y="520560"/>
                </a:moveTo>
                <a:lnTo>
                  <a:pt x="31750" y="520560"/>
                </a:lnTo>
                <a:lnTo>
                  <a:pt x="31750" y="571360"/>
                </a:lnTo>
                <a:lnTo>
                  <a:pt x="44450" y="571360"/>
                </a:lnTo>
                <a:lnTo>
                  <a:pt x="44450" y="520560"/>
                </a:lnTo>
                <a:close/>
              </a:path>
              <a:path w="76200" h="749300">
                <a:moveTo>
                  <a:pt x="44450" y="431635"/>
                </a:moveTo>
                <a:lnTo>
                  <a:pt x="31750" y="431635"/>
                </a:lnTo>
                <a:lnTo>
                  <a:pt x="31750" y="482460"/>
                </a:lnTo>
                <a:lnTo>
                  <a:pt x="44450" y="482460"/>
                </a:lnTo>
                <a:lnTo>
                  <a:pt x="44450" y="431635"/>
                </a:lnTo>
                <a:close/>
              </a:path>
              <a:path w="76200" h="749300">
                <a:moveTo>
                  <a:pt x="44450" y="342735"/>
                </a:moveTo>
                <a:lnTo>
                  <a:pt x="31750" y="342735"/>
                </a:lnTo>
                <a:lnTo>
                  <a:pt x="31750" y="393535"/>
                </a:lnTo>
                <a:lnTo>
                  <a:pt x="44450" y="393535"/>
                </a:lnTo>
                <a:lnTo>
                  <a:pt x="44450" y="342735"/>
                </a:lnTo>
                <a:close/>
              </a:path>
              <a:path w="76200" h="749300">
                <a:moveTo>
                  <a:pt x="44450" y="253835"/>
                </a:moveTo>
                <a:lnTo>
                  <a:pt x="31750" y="253835"/>
                </a:lnTo>
                <a:lnTo>
                  <a:pt x="31750" y="304635"/>
                </a:lnTo>
                <a:lnTo>
                  <a:pt x="44450" y="304635"/>
                </a:lnTo>
                <a:lnTo>
                  <a:pt x="44450" y="253835"/>
                </a:lnTo>
                <a:close/>
              </a:path>
              <a:path w="76200" h="749300">
                <a:moveTo>
                  <a:pt x="44450" y="164935"/>
                </a:moveTo>
                <a:lnTo>
                  <a:pt x="31750" y="164935"/>
                </a:lnTo>
                <a:lnTo>
                  <a:pt x="31750" y="215735"/>
                </a:lnTo>
                <a:lnTo>
                  <a:pt x="44450" y="215735"/>
                </a:lnTo>
                <a:lnTo>
                  <a:pt x="44450" y="164935"/>
                </a:lnTo>
                <a:close/>
              </a:path>
              <a:path w="76200" h="749300">
                <a:moveTo>
                  <a:pt x="44450" y="76035"/>
                </a:moveTo>
                <a:lnTo>
                  <a:pt x="31750" y="76035"/>
                </a:lnTo>
                <a:lnTo>
                  <a:pt x="31750" y="126835"/>
                </a:lnTo>
                <a:lnTo>
                  <a:pt x="44450" y="126835"/>
                </a:lnTo>
                <a:lnTo>
                  <a:pt x="44450" y="76035"/>
                </a:lnTo>
                <a:close/>
              </a:path>
              <a:path w="76200" h="749300">
                <a:moveTo>
                  <a:pt x="34525" y="0"/>
                </a:moveTo>
                <a:lnTo>
                  <a:pt x="20947" y="3889"/>
                </a:lnTo>
                <a:lnTo>
                  <a:pt x="9988" y="12187"/>
                </a:lnTo>
                <a:lnTo>
                  <a:pt x="2666" y="23875"/>
                </a:lnTo>
                <a:lnTo>
                  <a:pt x="0" y="37935"/>
                </a:lnTo>
                <a:lnTo>
                  <a:pt x="1335" y="47854"/>
                </a:lnTo>
                <a:lnTo>
                  <a:pt x="6835" y="59069"/>
                </a:lnTo>
                <a:lnTo>
                  <a:pt x="16357" y="67856"/>
                </a:lnTo>
                <a:lnTo>
                  <a:pt x="29650" y="73453"/>
                </a:lnTo>
                <a:lnTo>
                  <a:pt x="46460" y="75094"/>
                </a:lnTo>
                <a:lnTo>
                  <a:pt x="58244" y="69974"/>
                </a:lnTo>
                <a:lnTo>
                  <a:pt x="67597" y="60755"/>
                </a:lnTo>
                <a:lnTo>
                  <a:pt x="73685" y="47836"/>
                </a:lnTo>
                <a:lnTo>
                  <a:pt x="75674" y="31618"/>
                </a:lnTo>
                <a:lnTo>
                  <a:pt x="71054" y="19037"/>
                </a:lnTo>
                <a:lnTo>
                  <a:pt x="62214" y="8980"/>
                </a:lnTo>
                <a:lnTo>
                  <a:pt x="49817" y="2338"/>
                </a:lnTo>
                <a:lnTo>
                  <a:pt x="34525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62323" y="2410586"/>
            <a:ext cx="2223770" cy="0"/>
          </a:xfrm>
          <a:custGeom>
            <a:avLst/>
            <a:gdLst/>
            <a:ahLst/>
            <a:cxnLst/>
            <a:rect l="l" t="t" r="r" b="b"/>
            <a:pathLst>
              <a:path w="2223770">
                <a:moveTo>
                  <a:pt x="0" y="0"/>
                </a:moveTo>
                <a:lnTo>
                  <a:pt x="2223389" y="0"/>
                </a:lnTo>
              </a:path>
            </a:pathLst>
          </a:custGeom>
          <a:ln w="9525">
            <a:solidFill>
              <a:srgbClr val="5ECCF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85182" y="2414777"/>
            <a:ext cx="76200" cy="749300"/>
          </a:xfrm>
          <a:custGeom>
            <a:avLst/>
            <a:gdLst/>
            <a:ahLst/>
            <a:cxnLst/>
            <a:rect l="l" t="t" r="r" b="b"/>
            <a:pathLst>
              <a:path w="76200" h="749300">
                <a:moveTo>
                  <a:pt x="44450" y="0"/>
                </a:moveTo>
                <a:lnTo>
                  <a:pt x="31750" y="0"/>
                </a:lnTo>
                <a:lnTo>
                  <a:pt x="31750" y="50800"/>
                </a:lnTo>
                <a:lnTo>
                  <a:pt x="44450" y="50800"/>
                </a:lnTo>
                <a:lnTo>
                  <a:pt x="44450" y="0"/>
                </a:lnTo>
                <a:close/>
              </a:path>
              <a:path w="76200" h="749300">
                <a:moveTo>
                  <a:pt x="44450" y="88900"/>
                </a:moveTo>
                <a:lnTo>
                  <a:pt x="31750" y="889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88900"/>
                </a:lnTo>
                <a:close/>
              </a:path>
              <a:path w="76200" h="749300">
                <a:moveTo>
                  <a:pt x="44450" y="177800"/>
                </a:moveTo>
                <a:lnTo>
                  <a:pt x="31750" y="1778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177800"/>
                </a:lnTo>
                <a:close/>
              </a:path>
              <a:path w="76200" h="749300">
                <a:moveTo>
                  <a:pt x="44450" y="266700"/>
                </a:moveTo>
                <a:lnTo>
                  <a:pt x="31750" y="2667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266700"/>
                </a:lnTo>
                <a:close/>
              </a:path>
              <a:path w="76200" h="749300">
                <a:moveTo>
                  <a:pt x="44450" y="355600"/>
                </a:moveTo>
                <a:lnTo>
                  <a:pt x="31750" y="3556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55600"/>
                </a:lnTo>
                <a:close/>
              </a:path>
              <a:path w="76200" h="749300">
                <a:moveTo>
                  <a:pt x="44450" y="444500"/>
                </a:moveTo>
                <a:lnTo>
                  <a:pt x="31750" y="4445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44500"/>
                </a:lnTo>
                <a:close/>
              </a:path>
              <a:path w="76200" h="749300">
                <a:moveTo>
                  <a:pt x="44450" y="533400"/>
                </a:moveTo>
                <a:lnTo>
                  <a:pt x="31750" y="5334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33400"/>
                </a:lnTo>
                <a:close/>
              </a:path>
              <a:path w="76200" h="749300">
                <a:moveTo>
                  <a:pt x="44450" y="622300"/>
                </a:moveTo>
                <a:lnTo>
                  <a:pt x="31750" y="6223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22300"/>
                </a:lnTo>
                <a:close/>
              </a:path>
              <a:path w="76200" h="749300">
                <a:moveTo>
                  <a:pt x="46497" y="674040"/>
                </a:moveTo>
                <a:lnTo>
                  <a:pt x="6847" y="690052"/>
                </a:lnTo>
                <a:lnTo>
                  <a:pt x="0" y="711200"/>
                </a:lnTo>
                <a:lnTo>
                  <a:pt x="2666" y="725260"/>
                </a:lnTo>
                <a:lnTo>
                  <a:pt x="9988" y="736948"/>
                </a:lnTo>
                <a:lnTo>
                  <a:pt x="20947" y="745245"/>
                </a:lnTo>
                <a:lnTo>
                  <a:pt x="34525" y="749135"/>
                </a:lnTo>
                <a:lnTo>
                  <a:pt x="49868" y="746797"/>
                </a:lnTo>
                <a:lnTo>
                  <a:pt x="62266" y="740154"/>
                </a:lnTo>
                <a:lnTo>
                  <a:pt x="71081" y="730097"/>
                </a:lnTo>
                <a:lnTo>
                  <a:pt x="75677" y="717516"/>
                </a:lnTo>
                <a:lnTo>
                  <a:pt x="73701" y="701298"/>
                </a:lnTo>
                <a:lnTo>
                  <a:pt x="67637" y="688379"/>
                </a:lnTo>
                <a:lnTo>
                  <a:pt x="58299" y="679159"/>
                </a:lnTo>
                <a:lnTo>
                  <a:pt x="46497" y="67404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13477" y="4168038"/>
            <a:ext cx="1815464" cy="0"/>
          </a:xfrm>
          <a:custGeom>
            <a:avLst/>
            <a:gdLst/>
            <a:ahLst/>
            <a:cxnLst/>
            <a:rect l="l" t="t" r="r" b="b"/>
            <a:pathLst>
              <a:path w="1815465">
                <a:moveTo>
                  <a:pt x="0" y="0"/>
                </a:moveTo>
                <a:lnTo>
                  <a:pt x="1815465" y="0"/>
                </a:lnTo>
              </a:path>
            </a:pathLst>
          </a:custGeom>
          <a:ln w="9525">
            <a:solidFill>
              <a:srgbClr val="5ECCF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59372" y="3414686"/>
            <a:ext cx="76200" cy="749300"/>
          </a:xfrm>
          <a:custGeom>
            <a:avLst/>
            <a:gdLst/>
            <a:ahLst/>
            <a:cxnLst/>
            <a:rect l="l" t="t" r="r" b="b"/>
            <a:pathLst>
              <a:path w="76200" h="749300">
                <a:moveTo>
                  <a:pt x="44450" y="698360"/>
                </a:moveTo>
                <a:lnTo>
                  <a:pt x="31750" y="698360"/>
                </a:lnTo>
                <a:lnTo>
                  <a:pt x="31750" y="749160"/>
                </a:lnTo>
                <a:lnTo>
                  <a:pt x="44450" y="749160"/>
                </a:lnTo>
                <a:lnTo>
                  <a:pt x="44450" y="698360"/>
                </a:lnTo>
                <a:close/>
              </a:path>
              <a:path w="76200" h="749300">
                <a:moveTo>
                  <a:pt x="44450" y="609460"/>
                </a:moveTo>
                <a:lnTo>
                  <a:pt x="31750" y="609460"/>
                </a:lnTo>
                <a:lnTo>
                  <a:pt x="31750" y="660260"/>
                </a:lnTo>
                <a:lnTo>
                  <a:pt x="44450" y="660260"/>
                </a:lnTo>
                <a:lnTo>
                  <a:pt x="44450" y="609460"/>
                </a:lnTo>
                <a:close/>
              </a:path>
              <a:path w="76200" h="749300">
                <a:moveTo>
                  <a:pt x="44450" y="520560"/>
                </a:moveTo>
                <a:lnTo>
                  <a:pt x="31750" y="520560"/>
                </a:lnTo>
                <a:lnTo>
                  <a:pt x="31750" y="571360"/>
                </a:lnTo>
                <a:lnTo>
                  <a:pt x="44450" y="571360"/>
                </a:lnTo>
                <a:lnTo>
                  <a:pt x="44450" y="520560"/>
                </a:lnTo>
                <a:close/>
              </a:path>
              <a:path w="76200" h="749300">
                <a:moveTo>
                  <a:pt x="44450" y="431635"/>
                </a:moveTo>
                <a:lnTo>
                  <a:pt x="31750" y="431635"/>
                </a:lnTo>
                <a:lnTo>
                  <a:pt x="31750" y="482460"/>
                </a:lnTo>
                <a:lnTo>
                  <a:pt x="44450" y="482460"/>
                </a:lnTo>
                <a:lnTo>
                  <a:pt x="44450" y="431635"/>
                </a:lnTo>
                <a:close/>
              </a:path>
              <a:path w="76200" h="749300">
                <a:moveTo>
                  <a:pt x="44450" y="342735"/>
                </a:moveTo>
                <a:lnTo>
                  <a:pt x="31750" y="342735"/>
                </a:lnTo>
                <a:lnTo>
                  <a:pt x="31750" y="393535"/>
                </a:lnTo>
                <a:lnTo>
                  <a:pt x="44450" y="393535"/>
                </a:lnTo>
                <a:lnTo>
                  <a:pt x="44450" y="342735"/>
                </a:lnTo>
                <a:close/>
              </a:path>
              <a:path w="76200" h="749300">
                <a:moveTo>
                  <a:pt x="44450" y="253835"/>
                </a:moveTo>
                <a:lnTo>
                  <a:pt x="31750" y="253835"/>
                </a:lnTo>
                <a:lnTo>
                  <a:pt x="31750" y="304635"/>
                </a:lnTo>
                <a:lnTo>
                  <a:pt x="44450" y="304635"/>
                </a:lnTo>
                <a:lnTo>
                  <a:pt x="44450" y="253835"/>
                </a:lnTo>
                <a:close/>
              </a:path>
              <a:path w="76200" h="749300">
                <a:moveTo>
                  <a:pt x="44450" y="164935"/>
                </a:moveTo>
                <a:lnTo>
                  <a:pt x="31750" y="164935"/>
                </a:lnTo>
                <a:lnTo>
                  <a:pt x="31750" y="215735"/>
                </a:lnTo>
                <a:lnTo>
                  <a:pt x="44450" y="215735"/>
                </a:lnTo>
                <a:lnTo>
                  <a:pt x="44450" y="164935"/>
                </a:lnTo>
                <a:close/>
              </a:path>
              <a:path w="76200" h="749300">
                <a:moveTo>
                  <a:pt x="44450" y="76035"/>
                </a:moveTo>
                <a:lnTo>
                  <a:pt x="31750" y="76035"/>
                </a:lnTo>
                <a:lnTo>
                  <a:pt x="31750" y="126835"/>
                </a:lnTo>
                <a:lnTo>
                  <a:pt x="44450" y="126835"/>
                </a:lnTo>
                <a:lnTo>
                  <a:pt x="44450" y="76035"/>
                </a:lnTo>
                <a:close/>
              </a:path>
              <a:path w="76200" h="749300">
                <a:moveTo>
                  <a:pt x="34525" y="0"/>
                </a:moveTo>
                <a:lnTo>
                  <a:pt x="20947" y="3889"/>
                </a:lnTo>
                <a:lnTo>
                  <a:pt x="9988" y="12187"/>
                </a:lnTo>
                <a:lnTo>
                  <a:pt x="2666" y="23875"/>
                </a:lnTo>
                <a:lnTo>
                  <a:pt x="0" y="37935"/>
                </a:lnTo>
                <a:lnTo>
                  <a:pt x="1341" y="47877"/>
                </a:lnTo>
                <a:lnTo>
                  <a:pt x="6847" y="59083"/>
                </a:lnTo>
                <a:lnTo>
                  <a:pt x="16375" y="67863"/>
                </a:lnTo>
                <a:lnTo>
                  <a:pt x="29675" y="73455"/>
                </a:lnTo>
                <a:lnTo>
                  <a:pt x="46497" y="75095"/>
                </a:lnTo>
                <a:lnTo>
                  <a:pt x="58299" y="69975"/>
                </a:lnTo>
                <a:lnTo>
                  <a:pt x="67637" y="60756"/>
                </a:lnTo>
                <a:lnTo>
                  <a:pt x="73701" y="47837"/>
                </a:lnTo>
                <a:lnTo>
                  <a:pt x="75677" y="31618"/>
                </a:lnTo>
                <a:lnTo>
                  <a:pt x="71081" y="19037"/>
                </a:lnTo>
                <a:lnTo>
                  <a:pt x="62266" y="8980"/>
                </a:lnTo>
                <a:lnTo>
                  <a:pt x="49868" y="2338"/>
                </a:lnTo>
                <a:lnTo>
                  <a:pt x="34525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15125" y="2410586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644" y="0"/>
                </a:lnTo>
              </a:path>
            </a:pathLst>
          </a:custGeom>
          <a:ln w="9525">
            <a:solidFill>
              <a:srgbClr val="5ECCF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75346" y="2414777"/>
            <a:ext cx="76200" cy="749300"/>
          </a:xfrm>
          <a:custGeom>
            <a:avLst/>
            <a:gdLst/>
            <a:ahLst/>
            <a:cxnLst/>
            <a:rect l="l" t="t" r="r" b="b"/>
            <a:pathLst>
              <a:path w="76200" h="749300">
                <a:moveTo>
                  <a:pt x="44450" y="0"/>
                </a:moveTo>
                <a:lnTo>
                  <a:pt x="31750" y="0"/>
                </a:lnTo>
                <a:lnTo>
                  <a:pt x="31750" y="50800"/>
                </a:lnTo>
                <a:lnTo>
                  <a:pt x="44450" y="50800"/>
                </a:lnTo>
                <a:lnTo>
                  <a:pt x="44450" y="0"/>
                </a:lnTo>
                <a:close/>
              </a:path>
              <a:path w="76200" h="749300">
                <a:moveTo>
                  <a:pt x="44450" y="88900"/>
                </a:moveTo>
                <a:lnTo>
                  <a:pt x="31750" y="889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88900"/>
                </a:lnTo>
                <a:close/>
              </a:path>
              <a:path w="76200" h="749300">
                <a:moveTo>
                  <a:pt x="44450" y="177800"/>
                </a:moveTo>
                <a:lnTo>
                  <a:pt x="31750" y="1778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177800"/>
                </a:lnTo>
                <a:close/>
              </a:path>
              <a:path w="76200" h="749300">
                <a:moveTo>
                  <a:pt x="44450" y="266700"/>
                </a:moveTo>
                <a:lnTo>
                  <a:pt x="31750" y="2667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266700"/>
                </a:lnTo>
                <a:close/>
              </a:path>
              <a:path w="76200" h="749300">
                <a:moveTo>
                  <a:pt x="44450" y="355600"/>
                </a:moveTo>
                <a:lnTo>
                  <a:pt x="31750" y="3556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55600"/>
                </a:lnTo>
                <a:close/>
              </a:path>
              <a:path w="76200" h="749300">
                <a:moveTo>
                  <a:pt x="44450" y="444500"/>
                </a:moveTo>
                <a:lnTo>
                  <a:pt x="31750" y="4445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44500"/>
                </a:lnTo>
                <a:close/>
              </a:path>
              <a:path w="76200" h="749300">
                <a:moveTo>
                  <a:pt x="44450" y="533400"/>
                </a:moveTo>
                <a:lnTo>
                  <a:pt x="31750" y="5334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33400"/>
                </a:lnTo>
                <a:close/>
              </a:path>
              <a:path w="76200" h="749300">
                <a:moveTo>
                  <a:pt x="44450" y="622300"/>
                </a:moveTo>
                <a:lnTo>
                  <a:pt x="31750" y="6223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22300"/>
                </a:lnTo>
                <a:close/>
              </a:path>
              <a:path w="76200" h="749300">
                <a:moveTo>
                  <a:pt x="46497" y="674040"/>
                </a:moveTo>
                <a:lnTo>
                  <a:pt x="6847" y="690052"/>
                </a:lnTo>
                <a:lnTo>
                  <a:pt x="0" y="711200"/>
                </a:lnTo>
                <a:lnTo>
                  <a:pt x="2666" y="725260"/>
                </a:lnTo>
                <a:lnTo>
                  <a:pt x="9988" y="736948"/>
                </a:lnTo>
                <a:lnTo>
                  <a:pt x="20947" y="745245"/>
                </a:lnTo>
                <a:lnTo>
                  <a:pt x="34525" y="749135"/>
                </a:lnTo>
                <a:lnTo>
                  <a:pt x="49868" y="746797"/>
                </a:lnTo>
                <a:lnTo>
                  <a:pt x="62266" y="740154"/>
                </a:lnTo>
                <a:lnTo>
                  <a:pt x="71081" y="730097"/>
                </a:lnTo>
                <a:lnTo>
                  <a:pt x="75677" y="717516"/>
                </a:lnTo>
                <a:lnTo>
                  <a:pt x="73701" y="701298"/>
                </a:lnTo>
                <a:lnTo>
                  <a:pt x="67637" y="688379"/>
                </a:lnTo>
                <a:lnTo>
                  <a:pt x="58299" y="679159"/>
                </a:lnTo>
                <a:lnTo>
                  <a:pt x="46497" y="67404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3950" y="1407662"/>
            <a:ext cx="276352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9860" indent="327660">
              <a:lnSpc>
                <a:spcPct val="100000"/>
              </a:lnSpc>
            </a:pPr>
            <a:r>
              <a:rPr sz="1200" spc="70" dirty="0">
                <a:cs typeface="+mn-ea"/>
                <a:sym typeface="+mn-lt"/>
              </a:rPr>
              <a:t>立即停止食用</a:t>
            </a:r>
            <a:r>
              <a:rPr sz="1200" spc="80" dirty="0">
                <a:cs typeface="+mn-ea"/>
                <a:sym typeface="+mn-lt"/>
              </a:rPr>
              <a:t>可</a:t>
            </a:r>
            <a:r>
              <a:rPr sz="1200" spc="70" dirty="0">
                <a:cs typeface="+mn-ea"/>
                <a:sym typeface="+mn-lt"/>
              </a:rPr>
              <a:t>疑</a:t>
            </a:r>
            <a:r>
              <a:rPr sz="1200" spc="80" dirty="0">
                <a:cs typeface="+mn-ea"/>
                <a:sym typeface="+mn-lt"/>
              </a:rPr>
              <a:t>食</a:t>
            </a:r>
            <a:r>
              <a:rPr sz="1200" spc="85" dirty="0">
                <a:cs typeface="+mn-ea"/>
                <a:sym typeface="+mn-lt"/>
              </a:rPr>
              <a:t>品</a:t>
            </a:r>
            <a:r>
              <a:rPr sz="1200" spc="70" dirty="0">
                <a:cs typeface="+mn-ea"/>
                <a:sym typeface="+mn-lt"/>
              </a:rPr>
              <a:t>，</a:t>
            </a:r>
            <a:r>
              <a:rPr sz="1200" spc="70">
                <a:cs typeface="+mn-ea"/>
                <a:sym typeface="+mn-lt"/>
              </a:rPr>
              <a:t>喝大量 </a:t>
            </a:r>
            <a:r>
              <a:rPr sz="1200" spc="70" smtClean="0">
                <a:cs typeface="+mn-ea"/>
                <a:sym typeface="+mn-lt"/>
              </a:rPr>
              <a:t>洁净水</a:t>
            </a:r>
            <a:r>
              <a:rPr sz="1200" spc="80" smtClean="0">
                <a:cs typeface="+mn-ea"/>
                <a:sym typeface="+mn-lt"/>
              </a:rPr>
              <a:t>以</a:t>
            </a:r>
            <a:r>
              <a:rPr lang="zh-CN" altLang="en-US" sz="1200" spc="70" smtClean="0">
                <a:cs typeface="+mn-ea"/>
                <a:sym typeface="+mn-lt"/>
              </a:rPr>
              <a:t>稀释</a:t>
            </a:r>
            <a:r>
              <a:rPr sz="1200" spc="80" smtClean="0">
                <a:cs typeface="+mn-ea"/>
                <a:sym typeface="+mn-lt"/>
              </a:rPr>
              <a:t>毒素</a:t>
            </a:r>
            <a:r>
              <a:rPr sz="1200" spc="80">
                <a:cs typeface="+mn-ea"/>
                <a:sym typeface="+mn-lt"/>
              </a:rPr>
              <a:t>，</a:t>
            </a:r>
            <a:r>
              <a:rPr sz="1200" spc="70" smtClean="0">
                <a:cs typeface="+mn-ea"/>
                <a:sym typeface="+mn-lt"/>
              </a:rPr>
              <a:t>用筷子</a:t>
            </a:r>
            <a:r>
              <a:rPr lang="zh-CN" altLang="en-US" sz="1200" spc="80" smtClean="0">
                <a:cs typeface="+mn-ea"/>
                <a:sym typeface="+mn-lt"/>
              </a:rPr>
              <a:t>或</a:t>
            </a:r>
            <a:r>
              <a:rPr sz="1200" spc="70" smtClean="0">
                <a:cs typeface="+mn-ea"/>
                <a:sym typeface="+mn-lt"/>
              </a:rPr>
              <a:t>手</a:t>
            </a:r>
            <a:r>
              <a:rPr lang="zh-CN" altLang="en-US" sz="1200" spc="70" smtClean="0">
                <a:cs typeface="+mn-ea"/>
                <a:sym typeface="+mn-lt"/>
              </a:rPr>
              <a:t>指</a:t>
            </a:r>
            <a:r>
              <a:rPr sz="1200" smtClean="0">
                <a:cs typeface="+mn-ea"/>
                <a:sym typeface="+mn-lt"/>
              </a:rPr>
              <a:t>向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ct val="100000"/>
              </a:lnSpc>
            </a:pPr>
            <a:r>
              <a:rPr sz="1200" spc="70" dirty="0">
                <a:cs typeface="+mn-ea"/>
                <a:sym typeface="+mn-lt"/>
              </a:rPr>
              <a:t>喉咙深处刺激咽后壁</a:t>
            </a:r>
            <a:r>
              <a:rPr sz="1200" spc="70">
                <a:cs typeface="+mn-ea"/>
                <a:sym typeface="+mn-lt"/>
              </a:rPr>
              <a:t>、</a:t>
            </a:r>
            <a:r>
              <a:rPr sz="1200" spc="70" smtClean="0">
                <a:cs typeface="+mn-ea"/>
                <a:sym typeface="+mn-lt"/>
              </a:rPr>
              <a:t>舌根</a:t>
            </a:r>
            <a:r>
              <a:rPr lang="zh-CN" altLang="en-US" sz="1200" spc="70" smtClean="0">
                <a:cs typeface="+mn-ea"/>
                <a:sym typeface="+mn-lt"/>
              </a:rPr>
              <a:t>进</a:t>
            </a:r>
            <a:r>
              <a:rPr sz="1200" spc="70" smtClean="0">
                <a:cs typeface="+mn-ea"/>
                <a:sym typeface="+mn-lt"/>
              </a:rPr>
              <a:t>行催吐</a:t>
            </a:r>
            <a:r>
              <a:rPr sz="1200">
                <a:cs typeface="+mn-ea"/>
                <a:sym typeface="+mn-lt"/>
              </a:rPr>
              <a:t>， </a:t>
            </a:r>
            <a:r>
              <a:rPr lang="zh-CN" altLang="en-US" sz="1200" spc="70" smtClean="0">
                <a:cs typeface="+mn-ea"/>
                <a:sym typeface="+mn-lt"/>
              </a:rPr>
              <a:t>并</a:t>
            </a:r>
            <a:r>
              <a:rPr sz="1200" spc="70" smtClean="0">
                <a:cs typeface="+mn-ea"/>
                <a:sym typeface="+mn-lt"/>
              </a:rPr>
              <a:t>及时</a:t>
            </a:r>
            <a:r>
              <a:rPr sz="1200" spc="80" smtClean="0">
                <a:cs typeface="+mn-ea"/>
                <a:sym typeface="+mn-lt"/>
              </a:rPr>
              <a:t>就</a:t>
            </a:r>
            <a:r>
              <a:rPr sz="1200" spc="75" smtClean="0">
                <a:cs typeface="+mn-ea"/>
                <a:sym typeface="+mn-lt"/>
              </a:rPr>
              <a:t>医</a:t>
            </a:r>
            <a:r>
              <a:rPr sz="1200" spc="70">
                <a:cs typeface="+mn-ea"/>
                <a:sym typeface="+mn-lt"/>
              </a:rPr>
              <a:t>。</a:t>
            </a:r>
            <a:r>
              <a:rPr sz="1200" spc="80" smtClean="0">
                <a:cs typeface="+mn-ea"/>
                <a:sym typeface="+mn-lt"/>
              </a:rPr>
              <a:t>用</a:t>
            </a:r>
            <a:r>
              <a:rPr sz="1200" spc="70" smtClean="0">
                <a:cs typeface="+mn-ea"/>
                <a:sym typeface="+mn-lt"/>
              </a:rPr>
              <a:t>塑</a:t>
            </a:r>
            <a:r>
              <a:rPr sz="1200" spc="80" smtClean="0">
                <a:cs typeface="+mn-ea"/>
                <a:sym typeface="+mn-lt"/>
              </a:rPr>
              <a:t>料</a:t>
            </a:r>
            <a:r>
              <a:rPr sz="1200" spc="70" smtClean="0">
                <a:cs typeface="+mn-ea"/>
                <a:sym typeface="+mn-lt"/>
              </a:rPr>
              <a:t>袋留好</a:t>
            </a:r>
            <a:r>
              <a:rPr sz="1200" spc="80" smtClean="0">
                <a:cs typeface="+mn-ea"/>
                <a:sym typeface="+mn-lt"/>
              </a:rPr>
              <a:t>呕</a:t>
            </a:r>
            <a:r>
              <a:rPr sz="1200" spc="70" smtClean="0">
                <a:cs typeface="+mn-ea"/>
                <a:sym typeface="+mn-lt"/>
              </a:rPr>
              <a:t>吐物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大便</a:t>
            </a:r>
            <a:r>
              <a:rPr sz="1200" spc="-5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带去医院检查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有</a:t>
            </a:r>
            <a:r>
              <a:rPr lang="zh-CN" altLang="en-US" sz="1200" smtClean="0">
                <a:cs typeface="+mn-ea"/>
                <a:sym typeface="+mn-lt"/>
              </a:rPr>
              <a:t>助于</a:t>
            </a:r>
            <a:r>
              <a:rPr sz="1200" smtClean="0">
                <a:cs typeface="+mn-ea"/>
                <a:sym typeface="+mn-lt"/>
              </a:rPr>
              <a:t>诊断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2585" y="4255460"/>
            <a:ext cx="23152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 algn="just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出现</a:t>
            </a:r>
            <a:r>
              <a:rPr sz="1200" spc="10" dirty="0">
                <a:cs typeface="+mn-ea"/>
                <a:sym typeface="+mn-lt"/>
              </a:rPr>
              <a:t>抽</a:t>
            </a:r>
            <a:r>
              <a:rPr sz="1200" dirty="0">
                <a:cs typeface="+mn-ea"/>
                <a:sym typeface="+mn-lt"/>
              </a:rPr>
              <a:t>搐、</a:t>
            </a:r>
            <a:r>
              <a:rPr sz="1200" spc="10" dirty="0">
                <a:cs typeface="+mn-ea"/>
                <a:sym typeface="+mn-lt"/>
              </a:rPr>
              <a:t>痉</a:t>
            </a:r>
            <a:r>
              <a:rPr sz="1200" dirty="0">
                <a:cs typeface="+mn-ea"/>
                <a:sym typeface="+mn-lt"/>
              </a:rPr>
              <a:t>挛</a:t>
            </a:r>
            <a:r>
              <a:rPr sz="1200" spc="10" dirty="0">
                <a:cs typeface="+mn-ea"/>
                <a:sym typeface="+mn-lt"/>
              </a:rPr>
              <a:t>症</a:t>
            </a:r>
            <a:r>
              <a:rPr sz="1200" dirty="0">
                <a:cs typeface="+mn-ea"/>
                <a:sym typeface="+mn-lt"/>
              </a:rPr>
              <a:t>状</a:t>
            </a:r>
            <a:r>
              <a:rPr sz="1200" spc="10" dirty="0">
                <a:cs typeface="+mn-ea"/>
                <a:sym typeface="+mn-lt"/>
              </a:rPr>
              <a:t>时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马上 </a:t>
            </a:r>
            <a:r>
              <a:rPr sz="1200" smtClean="0">
                <a:cs typeface="+mn-ea"/>
                <a:sym typeface="+mn-lt"/>
              </a:rPr>
              <a:t>将病人</a:t>
            </a:r>
            <a:r>
              <a:rPr lang="zh-CN" altLang="en-US" sz="1200" smtClean="0">
                <a:cs typeface="+mn-ea"/>
                <a:sym typeface="+mn-lt"/>
              </a:rPr>
              <a:t>移</a:t>
            </a:r>
            <a:r>
              <a:rPr sz="1200" smtClean="0">
                <a:cs typeface="+mn-ea"/>
                <a:sym typeface="+mn-lt"/>
              </a:rPr>
              <a:t>至周围没</a:t>
            </a:r>
            <a:r>
              <a:rPr sz="1200" spc="10" smtClean="0">
                <a:cs typeface="+mn-ea"/>
                <a:sym typeface="+mn-lt"/>
              </a:rPr>
              <a:t>有危</a:t>
            </a:r>
            <a:r>
              <a:rPr sz="1200" smtClean="0">
                <a:cs typeface="+mn-ea"/>
                <a:sym typeface="+mn-lt"/>
              </a:rPr>
              <a:t>险物品的地 </a:t>
            </a:r>
            <a:r>
              <a:rPr sz="1200" spc="-5">
                <a:cs typeface="+mn-ea"/>
                <a:sym typeface="+mn-lt"/>
              </a:rPr>
              <a:t>方</a:t>
            </a:r>
            <a:r>
              <a:rPr sz="1200" spc="-5" smtClean="0">
                <a:cs typeface="+mn-ea"/>
                <a:sym typeface="+mn-lt"/>
              </a:rPr>
              <a:t>，</a:t>
            </a:r>
            <a:r>
              <a:rPr lang="zh-CN" altLang="en-US" sz="1200" spc="-5" smtClean="0">
                <a:cs typeface="+mn-ea"/>
                <a:sym typeface="+mn-lt"/>
              </a:rPr>
              <a:t>并取</a:t>
            </a:r>
            <a:r>
              <a:rPr sz="1200" spc="-5" smtClean="0">
                <a:cs typeface="+mn-ea"/>
                <a:sym typeface="+mn-lt"/>
              </a:rPr>
              <a:t>来筷子</a:t>
            </a:r>
            <a:r>
              <a:rPr sz="1200" spc="-5" dirty="0">
                <a:cs typeface="+mn-ea"/>
                <a:sym typeface="+mn-lt"/>
              </a:rPr>
              <a:t>，</a:t>
            </a:r>
            <a:r>
              <a:rPr sz="1200" spc="5">
                <a:cs typeface="+mn-ea"/>
                <a:sym typeface="+mn-lt"/>
              </a:rPr>
              <a:t>用手</a:t>
            </a:r>
            <a:r>
              <a:rPr sz="1200">
                <a:cs typeface="+mn-ea"/>
                <a:sym typeface="+mn-lt"/>
              </a:rPr>
              <a:t>帕</a:t>
            </a:r>
            <a:r>
              <a:rPr sz="1200" spc="-5">
                <a:cs typeface="+mn-ea"/>
                <a:sym typeface="+mn-lt"/>
              </a:rPr>
              <a:t>缠</a:t>
            </a:r>
            <a:r>
              <a:rPr sz="1200">
                <a:cs typeface="+mn-ea"/>
                <a:sym typeface="+mn-lt"/>
              </a:rPr>
              <a:t>好</a:t>
            </a:r>
            <a:r>
              <a:rPr sz="1200" spc="-5">
                <a:cs typeface="+mn-ea"/>
                <a:sym typeface="+mn-lt"/>
              </a:rPr>
              <a:t>塞</a:t>
            </a:r>
            <a:r>
              <a:rPr sz="1200">
                <a:cs typeface="+mn-ea"/>
                <a:sym typeface="+mn-lt"/>
              </a:rPr>
              <a:t>入 </a:t>
            </a:r>
            <a:r>
              <a:rPr sz="1200" smtClean="0">
                <a:cs typeface="+mn-ea"/>
                <a:sym typeface="+mn-lt"/>
              </a:rPr>
              <a:t>病人口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以防止咬破舌头。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0226" y="1443349"/>
            <a:ext cx="21685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 algn="just">
              <a:lnSpc>
                <a:spcPct val="100000"/>
              </a:lnSpc>
            </a:pPr>
            <a:r>
              <a:rPr sz="1200" spc="10" dirty="0">
                <a:cs typeface="+mn-ea"/>
                <a:sym typeface="+mn-lt"/>
              </a:rPr>
              <a:t>症状无缓解</a:t>
            </a:r>
            <a:r>
              <a:rPr sz="1200" dirty="0">
                <a:cs typeface="+mn-ea"/>
                <a:sym typeface="+mn-lt"/>
              </a:rPr>
              <a:t>迹</a:t>
            </a:r>
            <a:r>
              <a:rPr sz="1200" spc="20" dirty="0">
                <a:cs typeface="+mn-ea"/>
                <a:sym typeface="+mn-lt"/>
              </a:rPr>
              <a:t>象</a:t>
            </a:r>
            <a:r>
              <a:rPr sz="1200" spc="10" dirty="0">
                <a:cs typeface="+mn-ea"/>
                <a:sym typeface="+mn-lt"/>
              </a:rPr>
              <a:t>，甚</a:t>
            </a:r>
            <a:r>
              <a:rPr sz="1200" dirty="0">
                <a:cs typeface="+mn-ea"/>
                <a:sym typeface="+mn-lt"/>
              </a:rPr>
              <a:t>至</a:t>
            </a:r>
            <a:r>
              <a:rPr sz="1200" spc="10" dirty="0">
                <a:cs typeface="+mn-ea"/>
                <a:sym typeface="+mn-lt"/>
              </a:rPr>
              <a:t>出</a:t>
            </a:r>
            <a:r>
              <a:rPr sz="1200" dirty="0">
                <a:cs typeface="+mn-ea"/>
                <a:sym typeface="+mn-lt"/>
              </a:rPr>
              <a:t>现 失水</a:t>
            </a:r>
            <a:r>
              <a:rPr sz="1200" spc="10" dirty="0">
                <a:cs typeface="+mn-ea"/>
                <a:sym typeface="+mn-lt"/>
              </a:rPr>
              <a:t>明</a:t>
            </a:r>
            <a:r>
              <a:rPr sz="1200" dirty="0">
                <a:cs typeface="+mn-ea"/>
                <a:sym typeface="+mn-lt"/>
              </a:rPr>
              <a:t>显，</a:t>
            </a:r>
            <a:r>
              <a:rPr sz="1200" spc="10" dirty="0">
                <a:cs typeface="+mn-ea"/>
                <a:sym typeface="+mn-lt"/>
              </a:rPr>
              <a:t>四</a:t>
            </a:r>
            <a:r>
              <a:rPr sz="1200" dirty="0">
                <a:cs typeface="+mn-ea"/>
                <a:sym typeface="+mn-lt"/>
              </a:rPr>
              <a:t>肢</a:t>
            </a:r>
            <a:r>
              <a:rPr sz="1200" spc="10" dirty="0">
                <a:cs typeface="+mn-ea"/>
                <a:sym typeface="+mn-lt"/>
              </a:rPr>
              <a:t>寒</a:t>
            </a:r>
            <a:r>
              <a:rPr sz="1200" spc="5" dirty="0">
                <a:cs typeface="+mn-ea"/>
                <a:sym typeface="+mn-lt"/>
              </a:rPr>
              <a:t>冷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腹痛腹泻 加重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面色</a:t>
            </a:r>
            <a:r>
              <a:rPr sz="1200" spc="10" dirty="0">
                <a:cs typeface="+mn-ea"/>
                <a:sym typeface="+mn-lt"/>
              </a:rPr>
              <a:t>苍</a:t>
            </a:r>
            <a:r>
              <a:rPr sz="1200" dirty="0">
                <a:cs typeface="+mn-ea"/>
                <a:sym typeface="+mn-lt"/>
              </a:rPr>
              <a:t>白</a:t>
            </a:r>
            <a:r>
              <a:rPr sz="1200" spc="15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大</a:t>
            </a:r>
            <a:r>
              <a:rPr sz="1200" spc="10" dirty="0">
                <a:cs typeface="+mn-ea"/>
                <a:sym typeface="+mn-lt"/>
              </a:rPr>
              <a:t>汗</a:t>
            </a:r>
            <a:r>
              <a:rPr sz="1200" dirty="0">
                <a:cs typeface="+mn-ea"/>
                <a:sym typeface="+mn-lt"/>
              </a:rPr>
              <a:t>，意识模 糊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说</a:t>
            </a:r>
            <a:r>
              <a:rPr sz="1200" smtClean="0">
                <a:cs typeface="+mn-ea"/>
                <a:sym typeface="+mn-lt"/>
              </a:rPr>
              <a:t>胡话</a:t>
            </a:r>
            <a:r>
              <a:rPr lang="zh-CN" altLang="en-US" sz="1200" spc="1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抽</a:t>
            </a:r>
            <a:r>
              <a:rPr sz="1200" spc="15" smtClean="0">
                <a:cs typeface="+mn-ea"/>
                <a:sym typeface="+mn-lt"/>
              </a:rPr>
              <a:t>搐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以</a:t>
            </a:r>
            <a:r>
              <a:rPr sz="1200" smtClean="0">
                <a:cs typeface="+mn-ea"/>
                <a:sym typeface="+mn-lt"/>
              </a:rPr>
              <a:t>至休</a:t>
            </a:r>
            <a:r>
              <a:rPr lang="zh-CN" altLang="en-US" sz="1200" smtClean="0">
                <a:cs typeface="+mn-ea"/>
                <a:sym typeface="+mn-lt"/>
              </a:rPr>
              <a:t>克</a:t>
            </a:r>
            <a:r>
              <a:rPr sz="1200" smtClean="0">
                <a:cs typeface="+mn-ea"/>
                <a:sym typeface="+mn-lt"/>
              </a:rPr>
              <a:t>， </a:t>
            </a:r>
            <a:r>
              <a:rPr sz="1200" dirty="0">
                <a:cs typeface="+mn-ea"/>
                <a:sym typeface="+mn-lt"/>
              </a:rPr>
              <a:t>应立即送医院救治。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2978" y="4255460"/>
            <a:ext cx="16973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 algn="just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了解不病人一同</a:t>
            </a:r>
            <a:r>
              <a:rPr lang="zh-CN" altLang="en-US" sz="1200" smtClean="0">
                <a:cs typeface="+mn-ea"/>
                <a:sym typeface="+mn-lt"/>
              </a:rPr>
              <a:t>进</a:t>
            </a:r>
            <a:r>
              <a:rPr sz="1200" smtClean="0">
                <a:cs typeface="+mn-ea"/>
                <a:sym typeface="+mn-lt"/>
              </a:rPr>
              <a:t>餐 </a:t>
            </a:r>
            <a:r>
              <a:rPr sz="1200" spc="130" dirty="0">
                <a:cs typeface="+mn-ea"/>
                <a:sym typeface="+mn-lt"/>
              </a:rPr>
              <a:t>的人有无异常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pc="-240">
                <a:cs typeface="+mn-ea"/>
                <a:sym typeface="+mn-lt"/>
              </a:rPr>
              <a:t> </a:t>
            </a:r>
            <a:r>
              <a:rPr lang="zh-CN" altLang="en-US" sz="1200" spc="130" smtClean="0">
                <a:cs typeface="+mn-ea"/>
                <a:sym typeface="+mn-lt"/>
              </a:rPr>
              <a:t>并</a:t>
            </a:r>
            <a:r>
              <a:rPr sz="1200" spc="114" smtClean="0">
                <a:cs typeface="+mn-ea"/>
                <a:sym typeface="+mn-lt"/>
              </a:rPr>
              <a:t>告</a:t>
            </a:r>
            <a:r>
              <a:rPr sz="1200" smtClean="0">
                <a:cs typeface="+mn-ea"/>
                <a:sym typeface="+mn-lt"/>
              </a:rPr>
              <a:t>知 </a:t>
            </a:r>
            <a:r>
              <a:rPr sz="1200" spc="-5" smtClean="0">
                <a:cs typeface="+mn-ea"/>
                <a:sym typeface="+mn-lt"/>
              </a:rPr>
              <a:t>医生</a:t>
            </a:r>
            <a:r>
              <a:rPr lang="zh-CN" altLang="en-US" sz="1200" spc="-5" smtClean="0">
                <a:cs typeface="+mn-ea"/>
                <a:sym typeface="+mn-lt"/>
              </a:rPr>
              <a:t>和</a:t>
            </a:r>
            <a:r>
              <a:rPr sz="1200" spc="-5" smtClean="0">
                <a:cs typeface="+mn-ea"/>
                <a:sym typeface="+mn-lt"/>
              </a:rPr>
              <a:t>一同</a:t>
            </a:r>
            <a:r>
              <a:rPr lang="zh-CN" altLang="en-US" sz="1200" spc="-5" smtClean="0">
                <a:cs typeface="+mn-ea"/>
                <a:sym typeface="+mn-lt"/>
              </a:rPr>
              <a:t>进</a:t>
            </a:r>
            <a:r>
              <a:rPr sz="1200" spc="-5" smtClean="0">
                <a:cs typeface="+mn-ea"/>
                <a:sym typeface="+mn-lt"/>
              </a:rPr>
              <a:t>餐者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98691" y="1985893"/>
            <a:ext cx="14541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</a:pPr>
            <a:r>
              <a:rPr sz="1200" spc="80" dirty="0">
                <a:cs typeface="+mn-ea"/>
                <a:sym typeface="+mn-lt"/>
              </a:rPr>
              <a:t>及时向食</a:t>
            </a:r>
            <a:r>
              <a:rPr sz="1200" spc="70" dirty="0">
                <a:cs typeface="+mn-ea"/>
                <a:sym typeface="+mn-lt"/>
              </a:rPr>
              <a:t>品</a:t>
            </a:r>
            <a:r>
              <a:rPr sz="1200" spc="80" dirty="0">
                <a:cs typeface="+mn-ea"/>
                <a:sym typeface="+mn-lt"/>
              </a:rPr>
              <a:t>药</a:t>
            </a:r>
            <a:r>
              <a:rPr sz="1200" dirty="0">
                <a:cs typeface="+mn-ea"/>
                <a:sym typeface="+mn-lt"/>
              </a:rPr>
              <a:t>品 监督管理局报告。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2081" y="894014"/>
            <a:ext cx="20173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cs typeface="+mn-ea"/>
                <a:sym typeface="+mn-lt"/>
              </a:rPr>
              <a:t>1</a:t>
            </a:r>
            <a:r>
              <a:rPr sz="1600" spc="-10">
                <a:cs typeface="+mn-ea"/>
                <a:sym typeface="+mn-lt"/>
              </a:rPr>
              <a:t>.</a:t>
            </a:r>
            <a:r>
              <a:rPr sz="1600" spc="-5" smtClean="0">
                <a:cs typeface="+mn-ea"/>
                <a:sym typeface="+mn-lt"/>
              </a:rPr>
              <a:t>食物</a:t>
            </a:r>
            <a:r>
              <a:rPr lang="zh-CN" altLang="en-US" sz="1600" spc="-5" smtClean="0">
                <a:cs typeface="+mn-ea"/>
                <a:sym typeface="+mn-lt"/>
              </a:rPr>
              <a:t>中</a:t>
            </a:r>
            <a:r>
              <a:rPr sz="1600" spc="-5" smtClean="0">
                <a:cs typeface="+mn-ea"/>
                <a:sym typeface="+mn-lt"/>
              </a:rPr>
              <a:t>毒处置措施</a:t>
            </a:r>
            <a:r>
              <a:rPr sz="1600" spc="-5" dirty="0">
                <a:cs typeface="+mn-ea"/>
                <a:sym typeface="+mn-lt"/>
              </a:rPr>
              <a:t>：</a:t>
            </a:r>
            <a:endParaRPr sz="16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563" y="908121"/>
            <a:ext cx="20180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cs typeface="+mn-ea"/>
                <a:sym typeface="+mn-lt"/>
              </a:rPr>
              <a:t>2</a:t>
            </a:r>
            <a:r>
              <a:rPr sz="1600" spc="-10">
                <a:cs typeface="+mn-ea"/>
                <a:sym typeface="+mn-lt"/>
              </a:rPr>
              <a:t>.</a:t>
            </a:r>
            <a:r>
              <a:rPr sz="1600" spc="-10" smtClean="0">
                <a:cs typeface="+mn-ea"/>
                <a:sym typeface="+mn-lt"/>
              </a:rPr>
              <a:t>防止食物</a:t>
            </a:r>
            <a:r>
              <a:rPr lang="zh-CN" altLang="en-US" sz="1600" spc="-10" smtClean="0">
                <a:cs typeface="+mn-ea"/>
                <a:sym typeface="+mn-lt"/>
              </a:rPr>
              <a:t>中</a:t>
            </a:r>
            <a:r>
              <a:rPr sz="1600" spc="-10" smtClean="0">
                <a:cs typeface="+mn-ea"/>
                <a:sym typeface="+mn-lt"/>
              </a:rPr>
              <a:t>毒措施</a:t>
            </a:r>
            <a:r>
              <a:rPr sz="1600" spc="-5" dirty="0">
                <a:cs typeface="+mn-ea"/>
                <a:sym typeface="+mn-lt"/>
              </a:rPr>
              <a:t>：</a:t>
            </a:r>
            <a:endParaRPr sz="16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食物中毒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322" y="1500124"/>
            <a:ext cx="0" cy="1772920"/>
          </a:xfrm>
          <a:custGeom>
            <a:avLst/>
            <a:gdLst/>
            <a:ahLst/>
            <a:cxnLst/>
            <a:rect l="l" t="t" r="r" b="b"/>
            <a:pathLst>
              <a:path h="1772920">
                <a:moveTo>
                  <a:pt x="0" y="0"/>
                </a:moveTo>
                <a:lnTo>
                  <a:pt x="0" y="1772920"/>
                </a:lnTo>
              </a:path>
            </a:pathLst>
          </a:custGeom>
          <a:ln w="6350">
            <a:solidFill>
              <a:srgbClr val="AD002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1822" y="1500124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09751"/>
                </a:lnTo>
              </a:path>
            </a:pathLst>
          </a:custGeom>
          <a:ln w="26998">
            <a:solidFill>
              <a:srgbClr val="AD002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322" y="1500124"/>
            <a:ext cx="27305" cy="810260"/>
          </a:xfrm>
          <a:custGeom>
            <a:avLst/>
            <a:gdLst/>
            <a:ahLst/>
            <a:cxnLst/>
            <a:rect l="l" t="t" r="r" b="b"/>
            <a:pathLst>
              <a:path w="27304" h="810260">
                <a:moveTo>
                  <a:pt x="0" y="809751"/>
                </a:moveTo>
                <a:lnTo>
                  <a:pt x="26998" y="809751"/>
                </a:lnTo>
                <a:lnTo>
                  <a:pt x="26998" y="0"/>
                </a:lnTo>
                <a:lnTo>
                  <a:pt x="0" y="0"/>
                </a:lnTo>
                <a:lnTo>
                  <a:pt x="0" y="809751"/>
                </a:lnTo>
                <a:close/>
              </a:path>
            </a:pathLst>
          </a:custGeom>
          <a:ln w="12700">
            <a:solidFill>
              <a:srgbClr val="AD002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77667" y="2879344"/>
            <a:ext cx="0" cy="1789430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1789302"/>
                </a:moveTo>
                <a:lnTo>
                  <a:pt x="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91167" y="386179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09752"/>
                </a:lnTo>
              </a:path>
            </a:pathLst>
          </a:custGeom>
          <a:ln w="2699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77667" y="3861790"/>
            <a:ext cx="27305" cy="810260"/>
          </a:xfrm>
          <a:custGeom>
            <a:avLst/>
            <a:gdLst/>
            <a:ahLst/>
            <a:cxnLst/>
            <a:rect l="l" t="t" r="r" b="b"/>
            <a:pathLst>
              <a:path w="27305" h="810260">
                <a:moveTo>
                  <a:pt x="0" y="809752"/>
                </a:moveTo>
                <a:lnTo>
                  <a:pt x="26998" y="809752"/>
                </a:lnTo>
                <a:lnTo>
                  <a:pt x="26998" y="0"/>
                </a:lnTo>
                <a:lnTo>
                  <a:pt x="0" y="0"/>
                </a:lnTo>
                <a:lnTo>
                  <a:pt x="0" y="809752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33290" y="1500124"/>
            <a:ext cx="0" cy="1772920"/>
          </a:xfrm>
          <a:custGeom>
            <a:avLst/>
            <a:gdLst/>
            <a:ahLst/>
            <a:cxnLst/>
            <a:rect l="l" t="t" r="r" b="b"/>
            <a:pathLst>
              <a:path h="1772920">
                <a:moveTo>
                  <a:pt x="0" y="0"/>
                </a:moveTo>
                <a:lnTo>
                  <a:pt x="0" y="1772920"/>
                </a:lnTo>
              </a:path>
            </a:pathLst>
          </a:custGeom>
          <a:ln w="6350">
            <a:solidFill>
              <a:srgbClr val="AD002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6789" y="1500124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09751"/>
                </a:lnTo>
              </a:path>
            </a:pathLst>
          </a:custGeom>
          <a:ln w="26998">
            <a:solidFill>
              <a:srgbClr val="AD002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33290" y="1500124"/>
            <a:ext cx="27305" cy="810260"/>
          </a:xfrm>
          <a:custGeom>
            <a:avLst/>
            <a:gdLst/>
            <a:ahLst/>
            <a:cxnLst/>
            <a:rect l="l" t="t" r="r" b="b"/>
            <a:pathLst>
              <a:path w="27304" h="810260">
                <a:moveTo>
                  <a:pt x="0" y="809751"/>
                </a:moveTo>
                <a:lnTo>
                  <a:pt x="26998" y="809751"/>
                </a:lnTo>
                <a:lnTo>
                  <a:pt x="26998" y="0"/>
                </a:lnTo>
                <a:lnTo>
                  <a:pt x="0" y="0"/>
                </a:lnTo>
                <a:lnTo>
                  <a:pt x="0" y="809751"/>
                </a:lnTo>
                <a:close/>
              </a:path>
            </a:pathLst>
          </a:custGeom>
          <a:ln w="12700">
            <a:solidFill>
              <a:srgbClr val="AD002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84034" y="2850769"/>
            <a:ext cx="0" cy="1789430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1789302"/>
                </a:moveTo>
                <a:lnTo>
                  <a:pt x="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97534" y="3833215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09752"/>
                </a:lnTo>
              </a:path>
            </a:pathLst>
          </a:custGeom>
          <a:ln w="2699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84034" y="3833215"/>
            <a:ext cx="27305" cy="810260"/>
          </a:xfrm>
          <a:custGeom>
            <a:avLst/>
            <a:gdLst/>
            <a:ahLst/>
            <a:cxnLst/>
            <a:rect l="l" t="t" r="r" b="b"/>
            <a:pathLst>
              <a:path w="27304" h="810260">
                <a:moveTo>
                  <a:pt x="0" y="809752"/>
                </a:moveTo>
                <a:lnTo>
                  <a:pt x="26998" y="809752"/>
                </a:lnTo>
                <a:lnTo>
                  <a:pt x="26998" y="0"/>
                </a:lnTo>
                <a:lnTo>
                  <a:pt x="0" y="0"/>
                </a:lnTo>
                <a:lnTo>
                  <a:pt x="0" y="809752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322" y="2517444"/>
            <a:ext cx="1954783" cy="11635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8322" y="2517444"/>
            <a:ext cx="1955164" cy="1163955"/>
          </a:xfrm>
          <a:custGeom>
            <a:avLst/>
            <a:gdLst/>
            <a:ahLst/>
            <a:cxnLst/>
            <a:rect l="l" t="t" r="r" b="b"/>
            <a:pathLst>
              <a:path w="1955164" h="1163954">
                <a:moveTo>
                  <a:pt x="0" y="1163523"/>
                </a:moveTo>
                <a:lnTo>
                  <a:pt x="1954783" y="1163523"/>
                </a:lnTo>
                <a:lnTo>
                  <a:pt x="1954783" y="0"/>
                </a:lnTo>
                <a:lnTo>
                  <a:pt x="0" y="0"/>
                </a:lnTo>
                <a:lnTo>
                  <a:pt x="0" y="1163523"/>
                </a:lnTo>
                <a:close/>
              </a:path>
            </a:pathLst>
          </a:custGeom>
          <a:ln w="12700">
            <a:solidFill>
              <a:srgbClr val="C3250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77541" y="2515222"/>
            <a:ext cx="1913508" cy="115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77541" y="2515222"/>
            <a:ext cx="1913889" cy="1158875"/>
          </a:xfrm>
          <a:custGeom>
            <a:avLst/>
            <a:gdLst/>
            <a:ahLst/>
            <a:cxnLst/>
            <a:rect l="l" t="t" r="r" b="b"/>
            <a:pathLst>
              <a:path w="1913889" h="1158875">
                <a:moveTo>
                  <a:pt x="0" y="1158760"/>
                </a:moveTo>
                <a:lnTo>
                  <a:pt x="1913508" y="1158760"/>
                </a:lnTo>
                <a:lnTo>
                  <a:pt x="1913508" y="0"/>
                </a:lnTo>
                <a:lnTo>
                  <a:pt x="0" y="0"/>
                </a:lnTo>
                <a:lnTo>
                  <a:pt x="0" y="115876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33290" y="2505125"/>
            <a:ext cx="1953260" cy="1163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33290" y="2505125"/>
            <a:ext cx="1953260" cy="1163955"/>
          </a:xfrm>
          <a:custGeom>
            <a:avLst/>
            <a:gdLst/>
            <a:ahLst/>
            <a:cxnLst/>
            <a:rect l="l" t="t" r="r" b="b"/>
            <a:pathLst>
              <a:path w="1953259" h="1163954">
                <a:moveTo>
                  <a:pt x="0" y="1163523"/>
                </a:moveTo>
                <a:lnTo>
                  <a:pt x="1953260" y="1163523"/>
                </a:lnTo>
                <a:lnTo>
                  <a:pt x="1953260" y="0"/>
                </a:lnTo>
                <a:lnTo>
                  <a:pt x="0" y="0"/>
                </a:lnTo>
                <a:lnTo>
                  <a:pt x="0" y="1163523"/>
                </a:lnTo>
                <a:close/>
              </a:path>
            </a:pathLst>
          </a:custGeom>
          <a:ln w="9525">
            <a:solidFill>
              <a:srgbClr val="C3250C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84034" y="2507475"/>
            <a:ext cx="1955165" cy="1158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84034" y="2507475"/>
            <a:ext cx="1955164" cy="1158875"/>
          </a:xfrm>
          <a:custGeom>
            <a:avLst/>
            <a:gdLst/>
            <a:ahLst/>
            <a:cxnLst/>
            <a:rect l="l" t="t" r="r" b="b"/>
            <a:pathLst>
              <a:path w="1955165" h="1158875">
                <a:moveTo>
                  <a:pt x="0" y="1158760"/>
                </a:moveTo>
                <a:lnTo>
                  <a:pt x="1955165" y="1158760"/>
                </a:lnTo>
                <a:lnTo>
                  <a:pt x="1955165" y="0"/>
                </a:lnTo>
                <a:lnTo>
                  <a:pt x="0" y="0"/>
                </a:lnTo>
                <a:lnTo>
                  <a:pt x="0" y="115876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0966" y="1764659"/>
            <a:ext cx="13455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zh-CN" altLang="en-US" sz="1200" spc="114" smtClean="0">
                <a:cs typeface="+mn-ea"/>
                <a:sym typeface="+mn-lt"/>
              </a:rPr>
              <a:t>不</a:t>
            </a:r>
            <a:r>
              <a:rPr sz="1200" spc="114" smtClean="0">
                <a:cs typeface="+mn-ea"/>
                <a:sym typeface="+mn-lt"/>
              </a:rPr>
              <a:t>食</a:t>
            </a:r>
            <a:r>
              <a:rPr sz="1200" spc="105" smtClean="0">
                <a:cs typeface="+mn-ea"/>
                <a:sym typeface="+mn-lt"/>
              </a:rPr>
              <a:t>用</a:t>
            </a:r>
            <a:r>
              <a:rPr sz="1200" spc="114" smtClean="0">
                <a:cs typeface="+mn-ea"/>
                <a:sym typeface="+mn-lt"/>
              </a:rPr>
              <a:t>病</a:t>
            </a:r>
            <a:r>
              <a:rPr sz="1200" spc="105" smtClean="0">
                <a:cs typeface="+mn-ea"/>
                <a:sym typeface="+mn-lt"/>
              </a:rPr>
              <a:t>死的禽</a:t>
            </a:r>
            <a:r>
              <a:rPr sz="1200" smtClean="0">
                <a:cs typeface="+mn-ea"/>
                <a:sym typeface="+mn-lt"/>
              </a:rPr>
              <a:t>畜 </a:t>
            </a:r>
            <a:r>
              <a:rPr sz="1200" spc="120" dirty="0">
                <a:cs typeface="+mn-ea"/>
                <a:sym typeface="+mn-lt"/>
              </a:rPr>
              <a:t>肉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pc="-240">
                <a:cs typeface="+mn-ea"/>
                <a:sym typeface="+mn-lt"/>
              </a:rPr>
              <a:t> </a:t>
            </a:r>
            <a:r>
              <a:rPr lang="zh-CN" altLang="en-US" sz="1200" spc="105" smtClean="0">
                <a:cs typeface="+mn-ea"/>
                <a:sym typeface="+mn-lt"/>
              </a:rPr>
              <a:t>不</a:t>
            </a:r>
            <a:r>
              <a:rPr sz="1200" spc="114" smtClean="0">
                <a:cs typeface="+mn-ea"/>
                <a:sym typeface="+mn-lt"/>
              </a:rPr>
              <a:t>吃</a:t>
            </a:r>
            <a:r>
              <a:rPr sz="1200" spc="105" smtClean="0">
                <a:cs typeface="+mn-ea"/>
                <a:sym typeface="+mn-lt"/>
              </a:rPr>
              <a:t>发</a:t>
            </a:r>
            <a:r>
              <a:rPr sz="1200" spc="110" smtClean="0">
                <a:cs typeface="+mn-ea"/>
                <a:sym typeface="+mn-lt"/>
              </a:rPr>
              <a:t>质</a:t>
            </a:r>
            <a:r>
              <a:rPr sz="1200" dirty="0">
                <a:cs typeface="+mn-ea"/>
                <a:sym typeface="+mn-lt"/>
              </a:rPr>
              <a:t>、</a:t>
            </a:r>
            <a:r>
              <a:rPr sz="1200" spc="-250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腐 烂、过期食</a:t>
            </a:r>
            <a:r>
              <a:rPr sz="1200" spc="-5" dirty="0">
                <a:cs typeface="+mn-ea"/>
                <a:sym typeface="+mn-lt"/>
              </a:rPr>
              <a:t>品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87523" y="3845504"/>
            <a:ext cx="17633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zh-CN" altLang="en-US" sz="1200" spc="45" smtClean="0">
                <a:cs typeface="+mn-ea"/>
                <a:sym typeface="+mn-lt"/>
              </a:rPr>
              <a:t>不</a:t>
            </a:r>
            <a:r>
              <a:rPr sz="1200" spc="45" smtClean="0">
                <a:cs typeface="+mn-ea"/>
                <a:sym typeface="+mn-lt"/>
              </a:rPr>
              <a:t>要采</a:t>
            </a:r>
            <a:r>
              <a:rPr lang="zh-CN" altLang="en-US" sz="1200" spc="50" smtClean="0">
                <a:cs typeface="+mn-ea"/>
                <a:sym typeface="+mn-lt"/>
              </a:rPr>
              <a:t>摘</a:t>
            </a:r>
            <a:r>
              <a:rPr sz="1200" spc="45" smtClean="0">
                <a:cs typeface="+mn-ea"/>
                <a:sym typeface="+mn-lt"/>
              </a:rPr>
              <a:t>、</a:t>
            </a:r>
            <a:r>
              <a:rPr sz="1200" spc="45" dirty="0">
                <a:cs typeface="+mn-ea"/>
                <a:sym typeface="+mn-lt"/>
              </a:rPr>
              <a:t>捡拾、购买</a:t>
            </a:r>
            <a:r>
              <a:rPr sz="1200" dirty="0">
                <a:cs typeface="+mn-ea"/>
                <a:sym typeface="+mn-lt"/>
              </a:rPr>
              <a:t>、</a:t>
            </a:r>
            <a:endParaRPr sz="1200">
              <a:cs typeface="+mn-ea"/>
              <a:sym typeface="+mn-lt"/>
            </a:endParaRPr>
          </a:p>
          <a:p>
            <a:pPr marL="12700" marR="158115" algn="just">
              <a:lnSpc>
                <a:spcPct val="100000"/>
              </a:lnSpc>
            </a:pPr>
            <a:r>
              <a:rPr sz="1200" spc="40" smtClean="0">
                <a:cs typeface="+mn-ea"/>
                <a:sym typeface="+mn-lt"/>
              </a:rPr>
              <a:t>加工</a:t>
            </a:r>
            <a:r>
              <a:rPr lang="zh-CN" altLang="en-US" sz="1200" spc="55" smtClean="0">
                <a:cs typeface="+mn-ea"/>
                <a:sym typeface="+mn-lt"/>
              </a:rPr>
              <a:t>和</a:t>
            </a:r>
            <a:r>
              <a:rPr sz="1200" spc="40" smtClean="0">
                <a:cs typeface="+mn-ea"/>
                <a:sym typeface="+mn-lt"/>
              </a:rPr>
              <a:t>食用</a:t>
            </a:r>
            <a:r>
              <a:rPr sz="1200" spc="55" smtClean="0">
                <a:cs typeface="+mn-ea"/>
                <a:sym typeface="+mn-lt"/>
              </a:rPr>
              <a:t>来</a:t>
            </a:r>
            <a:r>
              <a:rPr sz="1200" spc="40" smtClean="0">
                <a:cs typeface="+mn-ea"/>
                <a:sym typeface="+mn-lt"/>
              </a:rPr>
              <a:t>历</a:t>
            </a:r>
            <a:r>
              <a:rPr lang="zh-CN" altLang="en-US" sz="1200" spc="55" smtClean="0">
                <a:cs typeface="+mn-ea"/>
                <a:sym typeface="+mn-lt"/>
              </a:rPr>
              <a:t>不</a:t>
            </a:r>
            <a:r>
              <a:rPr sz="1200" spc="55" smtClean="0">
                <a:cs typeface="+mn-ea"/>
                <a:sym typeface="+mn-lt"/>
              </a:rPr>
              <a:t>明</a:t>
            </a:r>
            <a:r>
              <a:rPr sz="1200" smtClean="0">
                <a:cs typeface="+mn-ea"/>
                <a:sym typeface="+mn-lt"/>
              </a:rPr>
              <a:t>的 </a:t>
            </a:r>
            <a:r>
              <a:rPr sz="1200" spc="45" dirty="0">
                <a:cs typeface="+mn-ea"/>
                <a:sym typeface="+mn-lt"/>
              </a:rPr>
              <a:t>食物</a:t>
            </a:r>
            <a:r>
              <a:rPr sz="1200" spc="60">
                <a:cs typeface="+mn-ea"/>
                <a:sym typeface="+mn-lt"/>
              </a:rPr>
              <a:t>、</a:t>
            </a:r>
            <a:r>
              <a:rPr sz="1200" spc="45" smtClean="0">
                <a:cs typeface="+mn-ea"/>
                <a:sym typeface="+mn-lt"/>
              </a:rPr>
              <a:t>死因</a:t>
            </a:r>
            <a:r>
              <a:rPr lang="zh-CN" altLang="en-US" sz="1200" spc="55" smtClean="0">
                <a:cs typeface="+mn-ea"/>
                <a:sym typeface="+mn-lt"/>
              </a:rPr>
              <a:t>不</a:t>
            </a:r>
            <a:r>
              <a:rPr sz="1200" spc="45" smtClean="0">
                <a:cs typeface="+mn-ea"/>
                <a:sym typeface="+mn-lt"/>
              </a:rPr>
              <a:t>明</a:t>
            </a:r>
            <a:r>
              <a:rPr sz="1200" spc="55" smtClean="0">
                <a:cs typeface="+mn-ea"/>
                <a:sym typeface="+mn-lt"/>
              </a:rPr>
              <a:t>的畜</a:t>
            </a:r>
            <a:r>
              <a:rPr sz="1200" smtClean="0">
                <a:cs typeface="+mn-ea"/>
                <a:sym typeface="+mn-lt"/>
              </a:rPr>
              <a:t>禽 </a:t>
            </a:r>
            <a:r>
              <a:rPr lang="zh-CN" altLang="en-US" sz="1200" spc="45" smtClean="0">
                <a:cs typeface="+mn-ea"/>
                <a:sym typeface="+mn-lt"/>
              </a:rPr>
              <a:t>或</a:t>
            </a:r>
            <a:r>
              <a:rPr sz="1200" spc="45" smtClean="0">
                <a:cs typeface="+mn-ea"/>
                <a:sym typeface="+mn-lt"/>
              </a:rPr>
              <a:t>水</a:t>
            </a:r>
            <a:r>
              <a:rPr sz="1200" spc="55" smtClean="0">
                <a:cs typeface="+mn-ea"/>
                <a:sym typeface="+mn-lt"/>
              </a:rPr>
              <a:t>产</a:t>
            </a:r>
            <a:r>
              <a:rPr sz="1200" spc="45" smtClean="0">
                <a:cs typeface="+mn-ea"/>
                <a:sym typeface="+mn-lt"/>
              </a:rPr>
              <a:t>品以</a:t>
            </a:r>
            <a:r>
              <a:rPr sz="1200" spc="55" smtClean="0">
                <a:cs typeface="+mn-ea"/>
                <a:sym typeface="+mn-lt"/>
              </a:rPr>
              <a:t>及</a:t>
            </a:r>
            <a:r>
              <a:rPr lang="zh-CN" altLang="en-US" sz="1200" spc="45" smtClean="0">
                <a:cs typeface="+mn-ea"/>
                <a:sym typeface="+mn-lt"/>
              </a:rPr>
              <a:t>不</a:t>
            </a:r>
            <a:r>
              <a:rPr sz="1200" spc="55" smtClean="0">
                <a:cs typeface="+mn-ea"/>
                <a:sym typeface="+mn-lt"/>
              </a:rPr>
              <a:t>认识</a:t>
            </a:r>
            <a:r>
              <a:rPr sz="1200" smtClean="0">
                <a:cs typeface="+mn-ea"/>
                <a:sym typeface="+mn-lt"/>
              </a:rPr>
              <a:t>的</a:t>
            </a:r>
            <a:endParaRPr sz="12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</a:pPr>
            <a:r>
              <a:rPr sz="1200" spc="45" dirty="0">
                <a:cs typeface="+mn-ea"/>
                <a:sym typeface="+mn-lt"/>
              </a:rPr>
              <a:t>野生菌</a:t>
            </a:r>
            <a:r>
              <a:rPr sz="1200" spc="50" dirty="0">
                <a:cs typeface="+mn-ea"/>
                <a:sym typeface="+mn-lt"/>
              </a:rPr>
              <a:t>类</a:t>
            </a:r>
            <a:r>
              <a:rPr sz="1200" spc="45">
                <a:cs typeface="+mn-ea"/>
                <a:sym typeface="+mn-lt"/>
              </a:rPr>
              <a:t>、</a:t>
            </a:r>
            <a:r>
              <a:rPr sz="1200" spc="45" smtClean="0">
                <a:cs typeface="+mn-ea"/>
                <a:sym typeface="+mn-lt"/>
              </a:rPr>
              <a:t>野菜</a:t>
            </a:r>
            <a:r>
              <a:rPr lang="zh-CN" altLang="en-US" sz="1200" spc="45" smtClean="0">
                <a:cs typeface="+mn-ea"/>
                <a:sym typeface="+mn-lt"/>
              </a:rPr>
              <a:t>和</a:t>
            </a:r>
            <a:r>
              <a:rPr sz="1200" spc="45" smtClean="0">
                <a:cs typeface="+mn-ea"/>
                <a:sym typeface="+mn-lt"/>
              </a:rPr>
              <a:t>野果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6855" y="1463796"/>
            <a:ext cx="206184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35" dirty="0">
                <a:cs typeface="+mn-ea"/>
                <a:sym typeface="+mn-lt"/>
              </a:rPr>
              <a:t>加工、贮存食物时要做到生</a:t>
            </a:r>
            <a:r>
              <a:rPr sz="1200" dirty="0">
                <a:cs typeface="+mn-ea"/>
                <a:sym typeface="+mn-lt"/>
              </a:rPr>
              <a:t>、 </a:t>
            </a:r>
            <a:r>
              <a:rPr sz="1200" spc="35" dirty="0">
                <a:cs typeface="+mn-ea"/>
                <a:sym typeface="+mn-lt"/>
              </a:rPr>
              <a:t>熟分开。食物必须煮熟煮透</a:t>
            </a:r>
            <a:r>
              <a:rPr sz="1200">
                <a:cs typeface="+mn-ea"/>
                <a:sym typeface="+mn-lt"/>
              </a:rPr>
              <a:t>， </a:t>
            </a:r>
            <a:r>
              <a:rPr lang="zh-CN" altLang="en-US" sz="1200" spc="30" smtClean="0">
                <a:cs typeface="+mn-ea"/>
                <a:sym typeface="+mn-lt"/>
              </a:rPr>
              <a:t>不</a:t>
            </a:r>
            <a:r>
              <a:rPr sz="1200" spc="30" smtClean="0">
                <a:cs typeface="+mn-ea"/>
                <a:sym typeface="+mn-lt"/>
              </a:rPr>
              <a:t>生吃海鲜</a:t>
            </a:r>
            <a:r>
              <a:rPr sz="1200" spc="45" dirty="0">
                <a:cs typeface="+mn-ea"/>
                <a:sym typeface="+mn-lt"/>
              </a:rPr>
              <a:t>、</a:t>
            </a:r>
            <a:r>
              <a:rPr sz="1200" spc="30" dirty="0">
                <a:cs typeface="+mn-ea"/>
                <a:sym typeface="+mn-lt"/>
              </a:rPr>
              <a:t>河鲜</a:t>
            </a:r>
            <a:r>
              <a:rPr sz="1200" spc="45" dirty="0">
                <a:cs typeface="+mn-ea"/>
                <a:sym typeface="+mn-lt"/>
              </a:rPr>
              <a:t>、</a:t>
            </a:r>
            <a:r>
              <a:rPr sz="1200" spc="30" dirty="0">
                <a:cs typeface="+mn-ea"/>
                <a:sym typeface="+mn-lt"/>
              </a:rPr>
              <a:t>肉类</a:t>
            </a:r>
            <a:r>
              <a:rPr sz="1200" dirty="0">
                <a:cs typeface="+mn-ea"/>
                <a:sym typeface="+mn-lt"/>
              </a:rPr>
              <a:t>， </a:t>
            </a:r>
            <a:r>
              <a:rPr sz="1200" spc="30" dirty="0">
                <a:cs typeface="+mn-ea"/>
                <a:sym typeface="+mn-lt"/>
              </a:rPr>
              <a:t>隔夜的食品</a:t>
            </a:r>
            <a:r>
              <a:rPr sz="1200" spc="45" dirty="0">
                <a:cs typeface="+mn-ea"/>
                <a:sym typeface="+mn-lt"/>
              </a:rPr>
              <a:t>在</a:t>
            </a:r>
            <a:r>
              <a:rPr sz="1200" spc="30" dirty="0">
                <a:cs typeface="+mn-ea"/>
                <a:sym typeface="+mn-lt"/>
              </a:rPr>
              <a:t>食用</a:t>
            </a:r>
            <a:r>
              <a:rPr sz="1200" spc="45" dirty="0">
                <a:cs typeface="+mn-ea"/>
                <a:sym typeface="+mn-lt"/>
              </a:rPr>
              <a:t>前</a:t>
            </a:r>
            <a:r>
              <a:rPr sz="1200" spc="30" dirty="0">
                <a:cs typeface="+mn-ea"/>
                <a:sym typeface="+mn-lt"/>
              </a:rPr>
              <a:t>必须</a:t>
            </a:r>
            <a:r>
              <a:rPr sz="1200" dirty="0">
                <a:cs typeface="+mn-ea"/>
                <a:sym typeface="+mn-lt"/>
              </a:rPr>
              <a:t>加 热煮透后方可食用。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69632" y="3851295"/>
            <a:ext cx="15633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spc="10" dirty="0">
                <a:cs typeface="+mn-ea"/>
                <a:sym typeface="+mn-lt"/>
              </a:rPr>
              <a:t>做好自备水的防</a:t>
            </a:r>
            <a:r>
              <a:rPr sz="1200" dirty="0">
                <a:cs typeface="+mn-ea"/>
                <a:sym typeface="+mn-lt"/>
              </a:rPr>
              <a:t>护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保 </a:t>
            </a:r>
            <a:r>
              <a:rPr sz="1200" spc="10">
                <a:cs typeface="+mn-ea"/>
                <a:sym typeface="+mn-lt"/>
              </a:rPr>
              <a:t>证水质卫生安全</a:t>
            </a:r>
            <a:r>
              <a:rPr sz="1200" smtClean="0">
                <a:cs typeface="+mn-ea"/>
                <a:sym typeface="+mn-lt"/>
              </a:rPr>
              <a:t>；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 </a:t>
            </a:r>
            <a:r>
              <a:rPr sz="1200" spc="10" dirty="0">
                <a:cs typeface="+mn-ea"/>
                <a:sym typeface="+mn-lt"/>
              </a:rPr>
              <a:t>饮用未经煮沸的</a:t>
            </a:r>
            <a:r>
              <a:rPr sz="1200" dirty="0">
                <a:cs typeface="+mn-ea"/>
                <a:sym typeface="+mn-lt"/>
              </a:rPr>
              <a:t>生</a:t>
            </a:r>
            <a:r>
              <a:rPr sz="1200" spc="10" dirty="0">
                <a:cs typeface="+mn-ea"/>
                <a:sym typeface="+mn-lt"/>
              </a:rPr>
              <a:t>活饮 </a:t>
            </a:r>
            <a:r>
              <a:rPr sz="1200" spc="-5" dirty="0">
                <a:cs typeface="+mn-ea"/>
                <a:sym typeface="+mn-lt"/>
              </a:rPr>
              <a:t>用水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20" y="1431469"/>
            <a:ext cx="2383790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640" indent="332105" algn="just">
              <a:lnSpc>
                <a:spcPct val="150000"/>
              </a:lnSpc>
            </a:pPr>
            <a:r>
              <a:rPr sz="1400" spc="55" smtClean="0">
                <a:cs typeface="+mn-ea"/>
                <a:sym typeface="+mn-lt"/>
              </a:rPr>
              <a:t>煤气</a:t>
            </a:r>
            <a:r>
              <a:rPr lang="zh-CN" altLang="en-US" sz="1400" spc="55" smtClean="0">
                <a:cs typeface="+mn-ea"/>
                <a:sym typeface="+mn-lt"/>
              </a:rPr>
              <a:t>中</a:t>
            </a:r>
            <a:r>
              <a:rPr sz="1400" spc="55" smtClean="0">
                <a:cs typeface="+mn-ea"/>
                <a:sym typeface="+mn-lt"/>
              </a:rPr>
              <a:t>毒者</a:t>
            </a:r>
            <a:r>
              <a:rPr lang="zh-CN" altLang="en-US" sz="1400" spc="45" smtClean="0">
                <a:cs typeface="+mn-ea"/>
                <a:sym typeface="+mn-lt"/>
              </a:rPr>
              <a:t>初</a:t>
            </a:r>
            <a:r>
              <a:rPr sz="1400" spc="55" smtClean="0">
                <a:cs typeface="+mn-ea"/>
                <a:sym typeface="+mn-lt"/>
              </a:rPr>
              <a:t>期</a:t>
            </a:r>
            <a:r>
              <a:rPr sz="1400" spc="45" smtClean="0">
                <a:cs typeface="+mn-ea"/>
                <a:sym typeface="+mn-lt"/>
              </a:rPr>
              <a:t>意</a:t>
            </a:r>
            <a:r>
              <a:rPr sz="1400" spc="55" smtClean="0">
                <a:cs typeface="+mn-ea"/>
                <a:sym typeface="+mn-lt"/>
              </a:rPr>
              <a:t>识</a:t>
            </a:r>
            <a:r>
              <a:rPr sz="1400" smtClean="0">
                <a:cs typeface="+mn-ea"/>
                <a:sym typeface="+mn-lt"/>
              </a:rPr>
              <a:t>尚 </a:t>
            </a:r>
            <a:r>
              <a:rPr sz="1400" spc="35" dirty="0">
                <a:cs typeface="+mn-ea"/>
                <a:sym typeface="+mn-lt"/>
              </a:rPr>
              <a:t>清</a:t>
            </a:r>
            <a:r>
              <a:rPr sz="1400" spc="20" dirty="0">
                <a:cs typeface="+mn-ea"/>
                <a:sym typeface="+mn-lt"/>
              </a:rPr>
              <a:t>楚</a:t>
            </a:r>
            <a:r>
              <a:rPr sz="1400" spc="35" dirty="0">
                <a:cs typeface="+mn-ea"/>
                <a:sym typeface="+mn-lt"/>
              </a:rPr>
              <a:t>但</a:t>
            </a:r>
            <a:r>
              <a:rPr sz="1400" spc="20" dirty="0">
                <a:cs typeface="+mn-ea"/>
                <a:sym typeface="+mn-lt"/>
              </a:rPr>
              <a:t>软</a:t>
            </a:r>
            <a:r>
              <a:rPr sz="1400" spc="35" dirty="0">
                <a:cs typeface="+mn-ea"/>
                <a:sym typeface="+mn-lt"/>
              </a:rPr>
              <a:t>弱</a:t>
            </a:r>
            <a:r>
              <a:rPr sz="1400" spc="20" dirty="0">
                <a:cs typeface="+mn-ea"/>
                <a:sym typeface="+mn-lt"/>
              </a:rPr>
              <a:t>无</a:t>
            </a:r>
            <a:r>
              <a:rPr sz="1400" spc="30" dirty="0">
                <a:cs typeface="+mn-ea"/>
                <a:sym typeface="+mn-lt"/>
              </a:rPr>
              <a:t>力</a:t>
            </a:r>
            <a:r>
              <a:rPr sz="1400" spc="20" dirty="0">
                <a:cs typeface="+mn-ea"/>
                <a:sym typeface="+mn-lt"/>
              </a:rPr>
              <a:t>，</a:t>
            </a:r>
            <a:r>
              <a:rPr sz="1400" spc="35">
                <a:cs typeface="+mn-ea"/>
                <a:sym typeface="+mn-lt"/>
              </a:rPr>
              <a:t>可</a:t>
            </a:r>
            <a:r>
              <a:rPr sz="1400" spc="20">
                <a:cs typeface="+mn-ea"/>
                <a:sym typeface="+mn-lt"/>
              </a:rPr>
              <a:t>利</a:t>
            </a:r>
            <a:r>
              <a:rPr sz="1400" spc="35">
                <a:cs typeface="+mn-ea"/>
                <a:sym typeface="+mn-lt"/>
              </a:rPr>
              <a:t>用</a:t>
            </a:r>
            <a:r>
              <a:rPr sz="1400">
                <a:cs typeface="+mn-ea"/>
                <a:sym typeface="+mn-lt"/>
              </a:rPr>
              <a:t>此 </a:t>
            </a:r>
            <a:r>
              <a:rPr sz="1400" spc="35" smtClean="0">
                <a:cs typeface="+mn-ea"/>
                <a:sym typeface="+mn-lt"/>
              </a:rPr>
              <a:t>短</a:t>
            </a:r>
            <a:r>
              <a:rPr sz="1400" spc="20" smtClean="0">
                <a:cs typeface="+mn-ea"/>
                <a:sym typeface="+mn-lt"/>
              </a:rPr>
              <a:t>暂</a:t>
            </a:r>
            <a:r>
              <a:rPr sz="1400" spc="35" smtClean="0">
                <a:cs typeface="+mn-ea"/>
                <a:sym typeface="+mn-lt"/>
              </a:rPr>
              <a:t>间</a:t>
            </a:r>
            <a:r>
              <a:rPr sz="1400" spc="20" smtClean="0">
                <a:cs typeface="+mn-ea"/>
                <a:sym typeface="+mn-lt"/>
              </a:rPr>
              <a:t>隙</a:t>
            </a:r>
            <a:r>
              <a:rPr sz="1400" spc="35" smtClean="0">
                <a:cs typeface="+mn-ea"/>
                <a:sym typeface="+mn-lt"/>
              </a:rPr>
              <a:t>采</a:t>
            </a:r>
            <a:r>
              <a:rPr lang="zh-CN" altLang="en-US" sz="1400" spc="20" smtClean="0">
                <a:cs typeface="+mn-ea"/>
                <a:sym typeface="+mn-lt"/>
              </a:rPr>
              <a:t>取</a:t>
            </a:r>
            <a:r>
              <a:rPr sz="1400" spc="20" smtClean="0">
                <a:cs typeface="+mn-ea"/>
                <a:sym typeface="+mn-lt"/>
              </a:rPr>
              <a:t>自救</a:t>
            </a:r>
            <a:r>
              <a:rPr sz="1400" spc="35" smtClean="0">
                <a:cs typeface="+mn-ea"/>
                <a:sym typeface="+mn-lt"/>
              </a:rPr>
              <a:t>措施</a:t>
            </a:r>
            <a:r>
              <a:rPr sz="1400" spc="35" dirty="0">
                <a:cs typeface="+mn-ea"/>
                <a:sym typeface="+mn-lt"/>
              </a:rPr>
              <a:t>。</a:t>
            </a:r>
            <a:r>
              <a:rPr sz="1400">
                <a:cs typeface="+mn-ea"/>
                <a:sym typeface="+mn-lt"/>
              </a:rPr>
              <a:t>病 </a:t>
            </a:r>
            <a:r>
              <a:rPr sz="1400" spc="35" smtClean="0">
                <a:cs typeface="+mn-ea"/>
                <a:sym typeface="+mn-lt"/>
              </a:rPr>
              <a:t>人</a:t>
            </a:r>
            <a:r>
              <a:rPr sz="1400" spc="20" smtClean="0">
                <a:cs typeface="+mn-ea"/>
                <a:sym typeface="+mn-lt"/>
              </a:rPr>
              <a:t>意</a:t>
            </a:r>
            <a:r>
              <a:rPr sz="1400" spc="35" smtClean="0">
                <a:cs typeface="+mn-ea"/>
                <a:sym typeface="+mn-lt"/>
              </a:rPr>
              <a:t>识</a:t>
            </a:r>
            <a:r>
              <a:rPr sz="1400" spc="20" smtClean="0">
                <a:cs typeface="+mn-ea"/>
                <a:sym typeface="+mn-lt"/>
              </a:rPr>
              <a:t>到</a:t>
            </a:r>
            <a:r>
              <a:rPr lang="zh-CN" altLang="en-US" sz="1400" spc="35" smtClean="0">
                <a:cs typeface="+mn-ea"/>
                <a:sym typeface="+mn-lt"/>
              </a:rPr>
              <a:t>中</a:t>
            </a:r>
            <a:r>
              <a:rPr sz="1400" spc="20" smtClean="0">
                <a:cs typeface="+mn-ea"/>
                <a:sym typeface="+mn-lt"/>
              </a:rPr>
              <a:t>毒时自</a:t>
            </a:r>
            <a:r>
              <a:rPr sz="1400" spc="35" smtClean="0">
                <a:cs typeface="+mn-ea"/>
                <a:sym typeface="+mn-lt"/>
              </a:rPr>
              <a:t>行</a:t>
            </a:r>
            <a:r>
              <a:rPr sz="1400" spc="20" smtClean="0">
                <a:cs typeface="+mn-ea"/>
                <a:sym typeface="+mn-lt"/>
              </a:rPr>
              <a:t>挣</a:t>
            </a:r>
            <a:r>
              <a:rPr sz="1400" spc="35" smtClean="0">
                <a:cs typeface="+mn-ea"/>
                <a:sym typeface="+mn-lt"/>
              </a:rPr>
              <a:t>扎</a:t>
            </a:r>
            <a:r>
              <a:rPr sz="1400" spc="5" smtClean="0">
                <a:cs typeface="+mn-ea"/>
                <a:sym typeface="+mn-lt"/>
              </a:rPr>
              <a:t>下</a:t>
            </a:r>
            <a:r>
              <a:rPr sz="1400" smtClean="0">
                <a:cs typeface="+mn-ea"/>
                <a:sym typeface="+mn-lt"/>
              </a:rPr>
              <a:t> </a:t>
            </a:r>
            <a:r>
              <a:rPr sz="1400" spc="35" smtClean="0">
                <a:cs typeface="+mn-ea"/>
                <a:sym typeface="+mn-lt"/>
              </a:rPr>
              <a:t>床</a:t>
            </a:r>
            <a:r>
              <a:rPr sz="1400" spc="20" smtClean="0">
                <a:cs typeface="+mn-ea"/>
                <a:sym typeface="+mn-lt"/>
              </a:rPr>
              <a:t>开</a:t>
            </a:r>
            <a:r>
              <a:rPr sz="1400" spc="35" smtClean="0">
                <a:cs typeface="+mn-ea"/>
                <a:sym typeface="+mn-lt"/>
              </a:rPr>
              <a:t>门</a:t>
            </a:r>
            <a:r>
              <a:rPr sz="1400" spc="20" smtClean="0">
                <a:cs typeface="+mn-ea"/>
                <a:sym typeface="+mn-lt"/>
              </a:rPr>
              <a:t>窗</a:t>
            </a:r>
            <a:r>
              <a:rPr lang="zh-CN" altLang="en-US" sz="1400" spc="35" smtClean="0">
                <a:cs typeface="+mn-ea"/>
                <a:sym typeface="+mn-lt"/>
              </a:rPr>
              <a:t>不</a:t>
            </a:r>
            <a:r>
              <a:rPr sz="1400" spc="20" smtClean="0">
                <a:cs typeface="+mn-ea"/>
                <a:sym typeface="+mn-lt"/>
              </a:rPr>
              <a:t>足</a:t>
            </a:r>
            <a:r>
              <a:rPr lang="zh-CN" altLang="en-US" sz="1400" spc="30" smtClean="0">
                <a:cs typeface="+mn-ea"/>
                <a:sym typeface="+mn-lt"/>
              </a:rPr>
              <a:t>取</a:t>
            </a:r>
            <a:r>
              <a:rPr sz="1400" spc="20" smtClean="0">
                <a:cs typeface="+mn-ea"/>
                <a:sym typeface="+mn-lt"/>
              </a:rPr>
              <a:t>，</a:t>
            </a:r>
            <a:r>
              <a:rPr sz="1400" spc="35" dirty="0">
                <a:cs typeface="+mn-ea"/>
                <a:sym typeface="+mn-lt"/>
              </a:rPr>
              <a:t>成</a:t>
            </a:r>
            <a:r>
              <a:rPr sz="1400" spc="20" dirty="0">
                <a:cs typeface="+mn-ea"/>
                <a:sym typeface="+mn-lt"/>
              </a:rPr>
              <a:t>功</a:t>
            </a:r>
            <a:r>
              <a:rPr sz="1400" spc="35" dirty="0">
                <a:cs typeface="+mn-ea"/>
                <a:sym typeface="+mn-lt"/>
              </a:rPr>
              <a:t>几</a:t>
            </a:r>
            <a:r>
              <a:rPr sz="1400" dirty="0">
                <a:cs typeface="+mn-ea"/>
                <a:sym typeface="+mn-lt"/>
              </a:rPr>
              <a:t>率 </a:t>
            </a:r>
            <a:r>
              <a:rPr sz="1400" spc="120" dirty="0">
                <a:cs typeface="+mn-ea"/>
                <a:sym typeface="+mn-lt"/>
              </a:rPr>
              <a:t>低</a:t>
            </a:r>
            <a:r>
              <a:rPr sz="1400" spc="120">
                <a:cs typeface="+mn-ea"/>
                <a:sym typeface="+mn-lt"/>
              </a:rPr>
              <a:t>，</a:t>
            </a:r>
            <a:r>
              <a:rPr sz="1400" spc="114" smtClean="0">
                <a:cs typeface="+mn-ea"/>
                <a:sym typeface="+mn-lt"/>
              </a:rPr>
              <a:t>此时</a:t>
            </a:r>
            <a:r>
              <a:rPr lang="zh-CN" altLang="en-US" sz="1400" spc="114" smtClean="0">
                <a:cs typeface="+mn-ea"/>
                <a:sym typeface="+mn-lt"/>
              </a:rPr>
              <a:t>不</a:t>
            </a:r>
            <a:r>
              <a:rPr sz="1400" spc="114" smtClean="0">
                <a:cs typeface="+mn-ea"/>
                <a:sym typeface="+mn-lt"/>
              </a:rPr>
              <a:t>可开</a:t>
            </a:r>
            <a:r>
              <a:rPr sz="1400" spc="105" smtClean="0">
                <a:cs typeface="+mn-ea"/>
                <a:sym typeface="+mn-lt"/>
              </a:rPr>
              <a:t>电</a:t>
            </a:r>
            <a:r>
              <a:rPr sz="1400" spc="130" smtClean="0">
                <a:cs typeface="+mn-ea"/>
                <a:sym typeface="+mn-lt"/>
              </a:rPr>
              <a:t>灯</a:t>
            </a:r>
            <a:r>
              <a:rPr sz="1400" spc="114" dirty="0">
                <a:cs typeface="+mn-ea"/>
                <a:sym typeface="+mn-lt"/>
              </a:rPr>
              <a:t>(</a:t>
            </a:r>
            <a:r>
              <a:rPr sz="1400" spc="120" dirty="0">
                <a:cs typeface="+mn-ea"/>
                <a:sym typeface="+mn-lt"/>
              </a:rPr>
              <a:t>室内 </a:t>
            </a:r>
            <a:r>
              <a:rPr sz="1400" spc="35" dirty="0">
                <a:cs typeface="+mn-ea"/>
                <a:sym typeface="+mn-lt"/>
              </a:rPr>
              <a:t>一</a:t>
            </a:r>
            <a:r>
              <a:rPr sz="1400" spc="20" dirty="0">
                <a:cs typeface="+mn-ea"/>
                <a:sym typeface="+mn-lt"/>
              </a:rPr>
              <a:t>氧</a:t>
            </a:r>
            <a:r>
              <a:rPr sz="1400" spc="35" dirty="0">
                <a:cs typeface="+mn-ea"/>
                <a:sym typeface="+mn-lt"/>
              </a:rPr>
              <a:t>化</a:t>
            </a:r>
            <a:r>
              <a:rPr sz="1400" spc="20" dirty="0">
                <a:cs typeface="+mn-ea"/>
                <a:sym typeface="+mn-lt"/>
              </a:rPr>
              <a:t>碳</a:t>
            </a:r>
            <a:r>
              <a:rPr sz="1400" spc="35" dirty="0">
                <a:cs typeface="+mn-ea"/>
                <a:sym typeface="+mn-lt"/>
              </a:rPr>
              <a:t>浓</a:t>
            </a:r>
            <a:r>
              <a:rPr sz="1400" spc="20" dirty="0">
                <a:cs typeface="+mn-ea"/>
                <a:sym typeface="+mn-lt"/>
              </a:rPr>
              <a:t>度达到</a:t>
            </a:r>
            <a:r>
              <a:rPr sz="1400" spc="35" dirty="0">
                <a:cs typeface="+mn-ea"/>
                <a:sym typeface="+mn-lt"/>
              </a:rPr>
              <a:t>一</a:t>
            </a:r>
            <a:r>
              <a:rPr sz="1400" spc="20" dirty="0">
                <a:cs typeface="+mn-ea"/>
                <a:sym typeface="+mn-lt"/>
              </a:rPr>
              <a:t>定</a:t>
            </a:r>
            <a:r>
              <a:rPr sz="1400" spc="35" dirty="0">
                <a:cs typeface="+mn-ea"/>
                <a:sym typeface="+mn-lt"/>
              </a:rPr>
              <a:t>量</a:t>
            </a:r>
            <a:r>
              <a:rPr sz="1400" dirty="0">
                <a:cs typeface="+mn-ea"/>
                <a:sym typeface="+mn-lt"/>
              </a:rPr>
              <a:t>时</a:t>
            </a:r>
            <a:endParaRPr sz="1400">
              <a:cs typeface="+mn-ea"/>
              <a:sym typeface="+mn-lt"/>
            </a:endParaRPr>
          </a:p>
          <a:p>
            <a:pPr marL="12700" marR="5080">
              <a:lnSpc>
                <a:spcPct val="150000"/>
              </a:lnSpc>
            </a:pPr>
            <a:r>
              <a:rPr sz="1400" spc="120" dirty="0">
                <a:cs typeface="+mn-ea"/>
                <a:sym typeface="+mn-lt"/>
              </a:rPr>
              <a:t>开灯可能会引起</a:t>
            </a:r>
            <a:r>
              <a:rPr sz="1400" spc="105" dirty="0">
                <a:cs typeface="+mn-ea"/>
                <a:sym typeface="+mn-lt"/>
              </a:rPr>
              <a:t>爆</a:t>
            </a:r>
            <a:r>
              <a:rPr sz="1400" spc="120" dirty="0">
                <a:cs typeface="+mn-ea"/>
                <a:sym typeface="+mn-lt"/>
              </a:rPr>
              <a:t>炸</a:t>
            </a:r>
            <a:r>
              <a:rPr sz="1400" spc="114" dirty="0">
                <a:cs typeface="+mn-ea"/>
                <a:sym typeface="+mn-lt"/>
              </a:rPr>
              <a:t>)</a:t>
            </a:r>
            <a:r>
              <a:rPr sz="1400" spc="120" dirty="0">
                <a:cs typeface="+mn-ea"/>
                <a:sym typeface="+mn-lt"/>
              </a:rPr>
              <a:t>。</a:t>
            </a:r>
            <a:r>
              <a:rPr sz="1400">
                <a:cs typeface="+mn-ea"/>
                <a:sym typeface="+mn-lt"/>
              </a:rPr>
              <a:t>煤 </a:t>
            </a:r>
            <a:r>
              <a:rPr sz="1400" spc="20" smtClean="0">
                <a:cs typeface="+mn-ea"/>
                <a:sym typeface="+mn-lt"/>
              </a:rPr>
              <a:t>气</a:t>
            </a:r>
            <a:r>
              <a:rPr lang="zh-CN" altLang="en-US" sz="1400" spc="35" smtClean="0">
                <a:cs typeface="+mn-ea"/>
                <a:sym typeface="+mn-lt"/>
              </a:rPr>
              <a:t>中</a:t>
            </a:r>
            <a:r>
              <a:rPr sz="1400" spc="25" smtClean="0">
                <a:cs typeface="+mn-ea"/>
                <a:sym typeface="+mn-lt"/>
              </a:rPr>
              <a:t>毒</a:t>
            </a:r>
            <a:r>
              <a:rPr sz="1400" spc="20" smtClean="0">
                <a:cs typeface="+mn-ea"/>
                <a:sym typeface="+mn-lt"/>
              </a:rPr>
              <a:t>应急措</a:t>
            </a:r>
            <a:r>
              <a:rPr sz="1400" spc="35" smtClean="0">
                <a:cs typeface="+mn-ea"/>
                <a:sym typeface="+mn-lt"/>
              </a:rPr>
              <a:t>施</a:t>
            </a:r>
            <a:r>
              <a:rPr sz="1400" spc="20" smtClean="0">
                <a:cs typeface="+mn-ea"/>
                <a:sym typeface="+mn-lt"/>
              </a:rPr>
              <a:t>主</a:t>
            </a:r>
            <a:r>
              <a:rPr sz="1400" spc="30" smtClean="0">
                <a:cs typeface="+mn-ea"/>
                <a:sym typeface="+mn-lt"/>
              </a:rPr>
              <a:t>要</a:t>
            </a:r>
            <a:r>
              <a:rPr sz="1400" spc="35" smtClean="0">
                <a:cs typeface="+mn-ea"/>
                <a:sym typeface="+mn-lt"/>
              </a:rPr>
              <a:t>有</a:t>
            </a:r>
            <a:r>
              <a:rPr sz="1400" spc="20" smtClean="0">
                <a:cs typeface="+mn-ea"/>
                <a:sym typeface="+mn-lt"/>
              </a:rPr>
              <a:t>三</a:t>
            </a:r>
            <a:r>
              <a:rPr sz="1400" spc="10" smtClean="0">
                <a:cs typeface="+mn-ea"/>
                <a:sym typeface="+mn-lt"/>
              </a:rPr>
              <a:t>点</a:t>
            </a:r>
            <a:r>
              <a:rPr sz="1400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煤气中毒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1373" y="1163066"/>
            <a:ext cx="3787140" cy="1927225"/>
          </a:xfrm>
          <a:custGeom>
            <a:avLst/>
            <a:gdLst/>
            <a:ahLst/>
            <a:cxnLst/>
            <a:rect l="l" t="t" r="r" b="b"/>
            <a:pathLst>
              <a:path w="3787140" h="1927225">
                <a:moveTo>
                  <a:pt x="3787140" y="797560"/>
                </a:moveTo>
                <a:lnTo>
                  <a:pt x="2967990" y="0"/>
                </a:lnTo>
                <a:lnTo>
                  <a:pt x="989329" y="1926717"/>
                </a:lnTo>
                <a:lnTo>
                  <a:pt x="0" y="963295"/>
                </a:lnTo>
                <a:lnTo>
                  <a:pt x="977138" y="11811"/>
                </a:lnTo>
                <a:lnTo>
                  <a:pt x="1784223" y="797560"/>
                </a:lnTo>
              </a:path>
            </a:pathLst>
          </a:custGeom>
          <a:ln w="25400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7766" y="1163066"/>
            <a:ext cx="3787775" cy="1927225"/>
          </a:xfrm>
          <a:custGeom>
            <a:avLst/>
            <a:gdLst/>
            <a:ahLst/>
            <a:cxnLst/>
            <a:rect l="l" t="t" r="r" b="b"/>
            <a:pathLst>
              <a:path w="3787775" h="1927225">
                <a:moveTo>
                  <a:pt x="0" y="1129030"/>
                </a:moveTo>
                <a:lnTo>
                  <a:pt x="819277" y="1926717"/>
                </a:lnTo>
                <a:lnTo>
                  <a:pt x="2797937" y="0"/>
                </a:lnTo>
                <a:lnTo>
                  <a:pt x="3787266" y="963295"/>
                </a:lnTo>
                <a:lnTo>
                  <a:pt x="2810002" y="1914906"/>
                </a:lnTo>
                <a:lnTo>
                  <a:pt x="2003043" y="1129030"/>
                </a:lnTo>
              </a:path>
            </a:pathLst>
          </a:custGeom>
          <a:ln w="25400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00678" y="1465452"/>
            <a:ext cx="1325880" cy="13258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6009" y="1465961"/>
            <a:ext cx="1324864" cy="132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91145" y="1465452"/>
            <a:ext cx="1325879" cy="1325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9840" y="3196838"/>
            <a:ext cx="15722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200" spc="25" smtClean="0">
                <a:cs typeface="+mn-ea"/>
                <a:sym typeface="+mn-lt"/>
              </a:rPr>
              <a:t>将</a:t>
            </a:r>
            <a:r>
              <a:rPr lang="zh-CN" altLang="en-US" sz="1200" spc="25" smtClean="0">
                <a:cs typeface="+mn-ea"/>
                <a:sym typeface="+mn-lt"/>
              </a:rPr>
              <a:t>中</a:t>
            </a:r>
            <a:r>
              <a:rPr sz="1200" spc="10" smtClean="0">
                <a:cs typeface="+mn-ea"/>
                <a:sym typeface="+mn-lt"/>
              </a:rPr>
              <a:t>毒</a:t>
            </a:r>
            <a:r>
              <a:rPr sz="1200" spc="25" smtClean="0">
                <a:cs typeface="+mn-ea"/>
                <a:sym typeface="+mn-lt"/>
              </a:rPr>
              <a:t>者</a:t>
            </a:r>
            <a:r>
              <a:rPr sz="1200" spc="10" smtClean="0">
                <a:cs typeface="+mn-ea"/>
                <a:sym typeface="+mn-lt"/>
              </a:rPr>
              <a:t>安</a:t>
            </a:r>
            <a:r>
              <a:rPr sz="1200" spc="25" smtClean="0">
                <a:cs typeface="+mn-ea"/>
                <a:sym typeface="+mn-lt"/>
              </a:rPr>
              <a:t>全</a:t>
            </a:r>
            <a:r>
              <a:rPr sz="1200" spc="10" smtClean="0">
                <a:cs typeface="+mn-ea"/>
                <a:sym typeface="+mn-lt"/>
              </a:rPr>
              <a:t>地从</a:t>
            </a:r>
            <a:r>
              <a:rPr lang="zh-CN" altLang="en-US" sz="1200" spc="1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毒 </a:t>
            </a:r>
            <a:r>
              <a:rPr sz="1200" spc="25" dirty="0">
                <a:cs typeface="+mn-ea"/>
                <a:sym typeface="+mn-lt"/>
              </a:rPr>
              <a:t>环境</a:t>
            </a:r>
            <a:r>
              <a:rPr sz="1200" spc="10" dirty="0">
                <a:cs typeface="+mn-ea"/>
                <a:sym typeface="+mn-lt"/>
              </a:rPr>
              <a:t>内</a:t>
            </a:r>
            <a:r>
              <a:rPr sz="1200" spc="25" dirty="0">
                <a:cs typeface="+mn-ea"/>
                <a:sym typeface="+mn-lt"/>
              </a:rPr>
              <a:t>抢</a:t>
            </a:r>
            <a:r>
              <a:rPr sz="1200" spc="10" dirty="0">
                <a:cs typeface="+mn-ea"/>
                <a:sym typeface="+mn-lt"/>
              </a:rPr>
              <a:t>救</a:t>
            </a:r>
            <a:r>
              <a:rPr sz="1200" spc="25" dirty="0">
                <a:cs typeface="+mn-ea"/>
                <a:sym typeface="+mn-lt"/>
              </a:rPr>
              <a:t>出</a:t>
            </a:r>
            <a:r>
              <a:rPr sz="1200" spc="5" dirty="0">
                <a:cs typeface="+mn-ea"/>
                <a:sym typeface="+mn-lt"/>
              </a:rPr>
              <a:t>来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spc="10">
                <a:cs typeface="+mn-ea"/>
                <a:sym typeface="+mn-lt"/>
              </a:rPr>
              <a:t>迅速 </a:t>
            </a:r>
            <a:r>
              <a:rPr sz="1200" smtClean="0">
                <a:cs typeface="+mn-ea"/>
                <a:sym typeface="+mn-lt"/>
              </a:rPr>
              <a:t>转</a:t>
            </a:r>
            <a:r>
              <a:rPr lang="zh-CN" altLang="en-US" sz="1200" smtClean="0">
                <a:cs typeface="+mn-ea"/>
                <a:sym typeface="+mn-lt"/>
              </a:rPr>
              <a:t>移</a:t>
            </a:r>
            <a:r>
              <a:rPr sz="1200" smtClean="0">
                <a:cs typeface="+mn-ea"/>
                <a:sym typeface="+mn-lt"/>
              </a:rPr>
              <a:t>到清新空气</a:t>
            </a:r>
            <a:r>
              <a:rPr lang="zh-CN" altLang="en-US" sz="1200" spc="-15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8438" y="3228842"/>
            <a:ext cx="2160905" cy="1676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90" smtClean="0">
                <a:cs typeface="+mn-ea"/>
                <a:sym typeface="+mn-lt"/>
              </a:rPr>
              <a:t>若</a:t>
            </a:r>
            <a:r>
              <a:rPr lang="zh-CN" altLang="en-US" sz="1200" spc="90" smtClean="0">
                <a:cs typeface="+mn-ea"/>
                <a:sym typeface="+mn-lt"/>
              </a:rPr>
              <a:t>中</a:t>
            </a:r>
            <a:r>
              <a:rPr sz="1200" spc="90" smtClean="0">
                <a:cs typeface="+mn-ea"/>
                <a:sym typeface="+mn-lt"/>
              </a:rPr>
              <a:t>毒</a:t>
            </a:r>
            <a:r>
              <a:rPr sz="1200" spc="80" smtClean="0">
                <a:cs typeface="+mn-ea"/>
                <a:sym typeface="+mn-lt"/>
              </a:rPr>
              <a:t>者</a:t>
            </a:r>
            <a:r>
              <a:rPr sz="1200" spc="90" smtClean="0">
                <a:cs typeface="+mn-ea"/>
                <a:sym typeface="+mn-lt"/>
              </a:rPr>
              <a:t>呼吸</a:t>
            </a:r>
            <a:r>
              <a:rPr sz="1200" spc="80" smtClean="0">
                <a:cs typeface="+mn-ea"/>
                <a:sym typeface="+mn-lt"/>
              </a:rPr>
              <a:t>微</a:t>
            </a:r>
            <a:r>
              <a:rPr sz="1200" spc="90" smtClean="0">
                <a:cs typeface="+mn-ea"/>
                <a:sym typeface="+mn-lt"/>
              </a:rPr>
              <a:t>弱</a:t>
            </a:r>
            <a:r>
              <a:rPr sz="1200" spc="80" smtClean="0">
                <a:cs typeface="+mn-ea"/>
                <a:sym typeface="+mn-lt"/>
              </a:rPr>
              <a:t>甚</a:t>
            </a:r>
            <a:r>
              <a:rPr sz="1200" spc="90" smtClean="0">
                <a:cs typeface="+mn-ea"/>
                <a:sym typeface="+mn-lt"/>
              </a:rPr>
              <a:t>至停</a:t>
            </a:r>
            <a:r>
              <a:rPr sz="1200" spc="110" smtClean="0">
                <a:cs typeface="+mn-ea"/>
                <a:sym typeface="+mn-lt"/>
              </a:rPr>
              <a:t>止</a:t>
            </a:r>
            <a:r>
              <a:rPr sz="1200">
                <a:cs typeface="+mn-ea"/>
                <a:sym typeface="+mn-lt"/>
              </a:rPr>
              <a:t>， </a:t>
            </a:r>
            <a:r>
              <a:rPr sz="1200" spc="90" smtClean="0">
                <a:cs typeface="+mn-ea"/>
                <a:sym typeface="+mn-lt"/>
              </a:rPr>
              <a:t>立即</a:t>
            </a:r>
            <a:r>
              <a:rPr lang="zh-CN" altLang="en-US" sz="1200" spc="90" smtClean="0">
                <a:cs typeface="+mn-ea"/>
                <a:sym typeface="+mn-lt"/>
              </a:rPr>
              <a:t>进</a:t>
            </a:r>
            <a:r>
              <a:rPr sz="1200" spc="80" smtClean="0">
                <a:cs typeface="+mn-ea"/>
                <a:sym typeface="+mn-lt"/>
              </a:rPr>
              <a:t>行</a:t>
            </a:r>
            <a:r>
              <a:rPr sz="1200" spc="90" smtClean="0">
                <a:cs typeface="+mn-ea"/>
                <a:sym typeface="+mn-lt"/>
              </a:rPr>
              <a:t>人工</a:t>
            </a:r>
            <a:r>
              <a:rPr sz="1200" spc="80" smtClean="0">
                <a:cs typeface="+mn-ea"/>
                <a:sym typeface="+mn-lt"/>
              </a:rPr>
              <a:t>呼</a:t>
            </a:r>
            <a:r>
              <a:rPr sz="1200" spc="90" smtClean="0">
                <a:cs typeface="+mn-ea"/>
                <a:sym typeface="+mn-lt"/>
              </a:rPr>
              <a:t>吸</a:t>
            </a:r>
            <a:r>
              <a:rPr sz="1200" spc="80" dirty="0">
                <a:cs typeface="+mn-ea"/>
                <a:sym typeface="+mn-lt"/>
              </a:rPr>
              <a:t>；</a:t>
            </a:r>
            <a:r>
              <a:rPr sz="1200" spc="90" dirty="0">
                <a:cs typeface="+mn-ea"/>
                <a:sym typeface="+mn-lt"/>
              </a:rPr>
              <a:t>只要心</a:t>
            </a:r>
            <a:r>
              <a:rPr sz="1200" dirty="0">
                <a:cs typeface="+mn-ea"/>
                <a:sym typeface="+mn-lt"/>
              </a:rPr>
              <a:t>跳 </a:t>
            </a:r>
            <a:r>
              <a:rPr sz="1200" spc="90" dirty="0">
                <a:cs typeface="+mn-ea"/>
                <a:sym typeface="+mn-lt"/>
              </a:rPr>
              <a:t>还存在</a:t>
            </a:r>
            <a:r>
              <a:rPr sz="1200" spc="80" dirty="0">
                <a:cs typeface="+mn-ea"/>
                <a:sym typeface="+mn-lt"/>
              </a:rPr>
              <a:t>就</a:t>
            </a:r>
            <a:r>
              <a:rPr sz="1200" spc="90" dirty="0">
                <a:cs typeface="+mn-ea"/>
                <a:sym typeface="+mn-lt"/>
              </a:rPr>
              <a:t>有救</a:t>
            </a:r>
            <a:r>
              <a:rPr sz="1200" spc="80" dirty="0">
                <a:cs typeface="+mn-ea"/>
                <a:sym typeface="+mn-lt"/>
              </a:rPr>
              <a:t>治</a:t>
            </a:r>
            <a:r>
              <a:rPr sz="1200" spc="90" dirty="0">
                <a:cs typeface="+mn-ea"/>
                <a:sym typeface="+mn-lt"/>
              </a:rPr>
              <a:t>可</a:t>
            </a:r>
            <a:r>
              <a:rPr sz="1200" spc="95" dirty="0">
                <a:cs typeface="+mn-ea"/>
                <a:sym typeface="+mn-lt"/>
              </a:rPr>
              <a:t>能，人工呼 </a:t>
            </a:r>
            <a:r>
              <a:rPr sz="1200" spc="30" dirty="0">
                <a:cs typeface="+mn-ea"/>
                <a:sym typeface="+mn-lt"/>
              </a:rPr>
              <a:t>吸应</a:t>
            </a:r>
            <a:r>
              <a:rPr sz="1200" spc="20" dirty="0">
                <a:cs typeface="+mn-ea"/>
                <a:sym typeface="+mn-lt"/>
              </a:rPr>
              <a:t>坚</a:t>
            </a:r>
            <a:r>
              <a:rPr sz="1200" spc="25" dirty="0">
                <a:cs typeface="+mn-ea"/>
                <a:sym typeface="+mn-lt"/>
              </a:rPr>
              <a:t>持</a:t>
            </a:r>
            <a:r>
              <a:rPr sz="1200" spc="40" dirty="0">
                <a:cs typeface="+mn-ea"/>
                <a:sym typeface="+mn-lt"/>
              </a:rPr>
              <a:t>2</a:t>
            </a:r>
            <a:r>
              <a:rPr sz="1200" spc="20" dirty="0">
                <a:cs typeface="+mn-ea"/>
                <a:sym typeface="+mn-lt"/>
              </a:rPr>
              <a:t>小</a:t>
            </a:r>
            <a:r>
              <a:rPr sz="1200" spc="30" dirty="0">
                <a:cs typeface="+mn-ea"/>
                <a:sym typeface="+mn-lt"/>
              </a:rPr>
              <a:t>时</a:t>
            </a:r>
            <a:r>
              <a:rPr sz="1200" spc="20" dirty="0">
                <a:cs typeface="+mn-ea"/>
                <a:sym typeface="+mn-lt"/>
              </a:rPr>
              <a:t>以</a:t>
            </a:r>
            <a:r>
              <a:rPr sz="1200" spc="30" dirty="0">
                <a:cs typeface="+mn-ea"/>
                <a:sym typeface="+mn-lt"/>
              </a:rPr>
              <a:t>上</a:t>
            </a:r>
            <a:r>
              <a:rPr sz="1200" spc="20" dirty="0">
                <a:cs typeface="+mn-ea"/>
                <a:sym typeface="+mn-lt"/>
              </a:rPr>
              <a:t>；</a:t>
            </a:r>
            <a:r>
              <a:rPr sz="1200" spc="30" dirty="0">
                <a:cs typeface="+mn-ea"/>
                <a:sym typeface="+mn-lt"/>
              </a:rPr>
              <a:t>如果患</a:t>
            </a:r>
            <a:r>
              <a:rPr sz="1200" dirty="0">
                <a:cs typeface="+mn-ea"/>
                <a:sym typeface="+mn-lt"/>
              </a:rPr>
              <a:t>者</a:t>
            </a:r>
            <a:endParaRPr sz="1200">
              <a:cs typeface="+mn-ea"/>
              <a:sym typeface="+mn-lt"/>
            </a:endParaRPr>
          </a:p>
          <a:p>
            <a:pPr marL="12700" marR="17780" algn="just">
              <a:lnSpc>
                <a:spcPct val="130000"/>
              </a:lnSpc>
            </a:pPr>
            <a:r>
              <a:rPr sz="1200" spc="95" dirty="0">
                <a:cs typeface="+mn-ea"/>
                <a:sym typeface="+mn-lt"/>
              </a:rPr>
              <a:t>曾呕吐</a:t>
            </a:r>
            <a:r>
              <a:rPr sz="1200" spc="80" dirty="0">
                <a:cs typeface="+mn-ea"/>
                <a:sym typeface="+mn-lt"/>
              </a:rPr>
              <a:t>，</a:t>
            </a:r>
            <a:r>
              <a:rPr sz="1200" spc="90">
                <a:cs typeface="+mn-ea"/>
                <a:sym typeface="+mn-lt"/>
              </a:rPr>
              <a:t>人工</a:t>
            </a:r>
            <a:r>
              <a:rPr sz="1200" spc="80">
                <a:cs typeface="+mn-ea"/>
                <a:sym typeface="+mn-lt"/>
              </a:rPr>
              <a:t>呼</a:t>
            </a:r>
            <a:r>
              <a:rPr sz="1200" spc="90">
                <a:cs typeface="+mn-ea"/>
                <a:sym typeface="+mn-lt"/>
              </a:rPr>
              <a:t>吸</a:t>
            </a:r>
            <a:r>
              <a:rPr sz="1200" spc="80">
                <a:cs typeface="+mn-ea"/>
                <a:sym typeface="+mn-lt"/>
              </a:rPr>
              <a:t>前</a:t>
            </a:r>
            <a:r>
              <a:rPr sz="1200" spc="90">
                <a:cs typeface="+mn-ea"/>
                <a:sym typeface="+mn-lt"/>
              </a:rPr>
              <a:t>应先消</a:t>
            </a:r>
            <a:r>
              <a:rPr sz="1200">
                <a:cs typeface="+mn-ea"/>
                <a:sym typeface="+mn-lt"/>
              </a:rPr>
              <a:t>除 </a:t>
            </a:r>
            <a:r>
              <a:rPr sz="1200" spc="90" smtClean="0">
                <a:cs typeface="+mn-ea"/>
                <a:sym typeface="+mn-lt"/>
              </a:rPr>
              <a:t>口腔</a:t>
            </a:r>
            <a:r>
              <a:rPr lang="zh-CN" altLang="en-US" sz="1200" spc="90" smtClean="0">
                <a:cs typeface="+mn-ea"/>
                <a:sym typeface="+mn-lt"/>
              </a:rPr>
              <a:t>中</a:t>
            </a:r>
            <a:r>
              <a:rPr sz="1200" spc="80" smtClean="0">
                <a:cs typeface="+mn-ea"/>
                <a:sym typeface="+mn-lt"/>
              </a:rPr>
              <a:t>的</a:t>
            </a:r>
            <a:r>
              <a:rPr sz="1200" spc="90" smtClean="0">
                <a:cs typeface="+mn-ea"/>
                <a:sym typeface="+mn-lt"/>
              </a:rPr>
              <a:t>呕吐物</a:t>
            </a:r>
            <a:r>
              <a:rPr sz="1200" spc="95" dirty="0">
                <a:cs typeface="+mn-ea"/>
                <a:sym typeface="+mn-lt"/>
              </a:rPr>
              <a:t>。</a:t>
            </a:r>
            <a:r>
              <a:rPr sz="1200" spc="80" dirty="0">
                <a:cs typeface="+mn-ea"/>
                <a:sym typeface="+mn-lt"/>
              </a:rPr>
              <a:t>如</a:t>
            </a:r>
            <a:r>
              <a:rPr sz="1200" spc="90" dirty="0">
                <a:cs typeface="+mn-ea"/>
                <a:sym typeface="+mn-lt"/>
              </a:rPr>
              <a:t>果心跳</a:t>
            </a:r>
            <a:r>
              <a:rPr sz="1200" dirty="0">
                <a:cs typeface="+mn-ea"/>
                <a:sym typeface="+mn-lt"/>
              </a:rPr>
              <a:t>停</a:t>
            </a:r>
            <a:endParaRPr sz="1200">
              <a:cs typeface="+mn-ea"/>
              <a:sym typeface="+mn-lt"/>
            </a:endParaRPr>
          </a:p>
          <a:p>
            <a:pPr marL="12700" algn="just">
              <a:lnSpc>
                <a:spcPct val="100000"/>
              </a:lnSpc>
              <a:spcBef>
                <a:spcPts val="435"/>
              </a:spcBef>
            </a:pPr>
            <a:r>
              <a:rPr sz="1200" spc="-5" dirty="0">
                <a:cs typeface="+mn-ea"/>
                <a:sym typeface="+mn-lt"/>
              </a:rPr>
              <a:t>止</a:t>
            </a:r>
            <a:r>
              <a:rPr sz="1200" spc="-5">
                <a:cs typeface="+mn-ea"/>
                <a:sym typeface="+mn-lt"/>
              </a:rPr>
              <a:t>，</a:t>
            </a:r>
            <a:r>
              <a:rPr sz="1200" spc="-5" smtClean="0">
                <a:cs typeface="+mn-ea"/>
                <a:sym typeface="+mn-lt"/>
              </a:rPr>
              <a:t>就</a:t>
            </a:r>
            <a:r>
              <a:rPr lang="zh-CN" altLang="en-US" sz="1200" spc="-5" smtClean="0">
                <a:cs typeface="+mn-ea"/>
                <a:sym typeface="+mn-lt"/>
              </a:rPr>
              <a:t>进</a:t>
            </a:r>
            <a:r>
              <a:rPr sz="1200" spc="-5" smtClean="0">
                <a:cs typeface="+mn-ea"/>
                <a:sym typeface="+mn-lt"/>
              </a:rPr>
              <a:t>行心脏复苏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87590" y="3256274"/>
            <a:ext cx="154495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200" spc="140" smtClean="0">
                <a:cs typeface="+mn-ea"/>
                <a:sym typeface="+mn-lt"/>
              </a:rPr>
              <a:t>尽量使</a:t>
            </a:r>
            <a:r>
              <a:rPr lang="zh-CN" altLang="en-US" sz="1200" spc="140" smtClean="0">
                <a:cs typeface="+mn-ea"/>
                <a:sym typeface="+mn-lt"/>
              </a:rPr>
              <a:t>中</a:t>
            </a:r>
            <a:r>
              <a:rPr sz="1200" spc="140" smtClean="0">
                <a:cs typeface="+mn-ea"/>
                <a:sym typeface="+mn-lt"/>
              </a:rPr>
              <a:t>毒</a:t>
            </a:r>
            <a:r>
              <a:rPr sz="1200" smtClean="0">
                <a:cs typeface="+mn-ea"/>
                <a:sym typeface="+mn-lt"/>
              </a:rPr>
              <a:t>者</a:t>
            </a:r>
            <a:r>
              <a:rPr sz="1200" spc="-204" smtClean="0">
                <a:cs typeface="+mn-ea"/>
                <a:sym typeface="+mn-lt"/>
              </a:rPr>
              <a:t> </a:t>
            </a:r>
            <a:r>
              <a:rPr sz="1200" spc="140" dirty="0">
                <a:cs typeface="+mn-ea"/>
                <a:sym typeface="+mn-lt"/>
              </a:rPr>
              <a:t>吸入</a:t>
            </a:r>
            <a:r>
              <a:rPr sz="1200" dirty="0">
                <a:cs typeface="+mn-ea"/>
                <a:sym typeface="+mn-lt"/>
              </a:rPr>
              <a:t>高 </a:t>
            </a:r>
            <a:r>
              <a:rPr sz="1200" spc="140" dirty="0">
                <a:cs typeface="+mn-ea"/>
                <a:sym typeface="+mn-lt"/>
              </a:rPr>
              <a:t>浓度氧气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 spc="-21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氧</a:t>
            </a:r>
            <a:r>
              <a:rPr sz="1200" spc="-204" dirty="0">
                <a:cs typeface="+mn-ea"/>
                <a:sym typeface="+mn-lt"/>
              </a:rPr>
              <a:t> </a:t>
            </a:r>
            <a:r>
              <a:rPr sz="1200" spc="140" dirty="0">
                <a:cs typeface="+mn-ea"/>
                <a:sym typeface="+mn-lt"/>
              </a:rPr>
              <a:t>浓度</a:t>
            </a:r>
            <a:r>
              <a:rPr sz="1200" dirty="0">
                <a:cs typeface="+mn-ea"/>
                <a:sym typeface="+mn-lt"/>
              </a:rPr>
              <a:t>愈 </a:t>
            </a:r>
            <a:r>
              <a:rPr sz="1200" spc="140" dirty="0">
                <a:cs typeface="+mn-ea"/>
                <a:sym typeface="+mn-lt"/>
              </a:rPr>
              <a:t>高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 spc="-215" dirty="0">
                <a:cs typeface="+mn-ea"/>
                <a:sym typeface="+mn-lt"/>
              </a:rPr>
              <a:t> </a:t>
            </a:r>
            <a:r>
              <a:rPr sz="1200" spc="140" dirty="0">
                <a:cs typeface="+mn-ea"/>
                <a:sym typeface="+mn-lt"/>
              </a:rPr>
              <a:t>碳氧血</a:t>
            </a:r>
            <a:r>
              <a:rPr sz="1200" dirty="0">
                <a:cs typeface="+mn-ea"/>
                <a:sym typeface="+mn-lt"/>
              </a:rPr>
              <a:t>红</a:t>
            </a:r>
            <a:r>
              <a:rPr sz="1200" spc="-204" dirty="0">
                <a:cs typeface="+mn-ea"/>
                <a:sym typeface="+mn-lt"/>
              </a:rPr>
              <a:t> </a:t>
            </a:r>
            <a:r>
              <a:rPr sz="1200" spc="140">
                <a:cs typeface="+mn-ea"/>
                <a:sym typeface="+mn-lt"/>
              </a:rPr>
              <a:t>蛋白</a:t>
            </a:r>
            <a:r>
              <a:rPr sz="1200">
                <a:cs typeface="+mn-ea"/>
                <a:sym typeface="+mn-lt"/>
              </a:rPr>
              <a:t>的 </a:t>
            </a:r>
            <a:r>
              <a:rPr sz="1200" spc="140" smtClean="0">
                <a:cs typeface="+mn-ea"/>
                <a:sym typeface="+mn-lt"/>
              </a:rPr>
              <a:t>解离</a:t>
            </a:r>
            <a:r>
              <a:rPr lang="zh-CN" altLang="en-US" sz="1200" spc="140" smtClean="0">
                <a:cs typeface="+mn-ea"/>
                <a:sym typeface="+mn-lt"/>
              </a:rPr>
              <a:t>越</a:t>
            </a:r>
            <a:r>
              <a:rPr sz="1200" spc="140" smtClean="0">
                <a:cs typeface="+mn-ea"/>
                <a:sym typeface="+mn-lt"/>
              </a:rPr>
              <a:t>快</a:t>
            </a:r>
            <a:r>
              <a:rPr sz="1200" dirty="0">
                <a:cs typeface="+mn-ea"/>
                <a:sym typeface="+mn-lt"/>
              </a:rPr>
              <a:t>。</a:t>
            </a:r>
            <a:r>
              <a:rPr sz="1200" spc="-21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吸</a:t>
            </a:r>
            <a:r>
              <a:rPr sz="1200" spc="-204" dirty="0">
                <a:cs typeface="+mn-ea"/>
                <a:sym typeface="+mn-lt"/>
              </a:rPr>
              <a:t> </a:t>
            </a:r>
            <a:r>
              <a:rPr sz="1200" spc="140">
                <a:cs typeface="+mn-ea"/>
                <a:sym typeface="+mn-lt"/>
              </a:rPr>
              <a:t>氧应</a:t>
            </a:r>
            <a:r>
              <a:rPr sz="1200">
                <a:cs typeface="+mn-ea"/>
                <a:sym typeface="+mn-lt"/>
              </a:rPr>
              <a:t>维 </a:t>
            </a:r>
            <a:r>
              <a:rPr sz="1200" spc="140" smtClean="0">
                <a:cs typeface="+mn-ea"/>
                <a:sym typeface="+mn-lt"/>
              </a:rPr>
              <a:t>持到</a:t>
            </a:r>
            <a:r>
              <a:rPr lang="zh-CN" altLang="en-US" sz="1200" spc="140" smtClean="0">
                <a:cs typeface="+mn-ea"/>
                <a:sym typeface="+mn-lt"/>
              </a:rPr>
              <a:t>中</a:t>
            </a:r>
            <a:r>
              <a:rPr sz="1200" spc="140" smtClean="0">
                <a:cs typeface="+mn-ea"/>
                <a:sym typeface="+mn-lt"/>
              </a:rPr>
              <a:t>毒者</a:t>
            </a:r>
            <a:r>
              <a:rPr sz="1200" smtClean="0">
                <a:cs typeface="+mn-ea"/>
                <a:sym typeface="+mn-lt"/>
              </a:rPr>
              <a:t>神</a:t>
            </a:r>
            <a:r>
              <a:rPr sz="1200" spc="-204" smtClean="0">
                <a:cs typeface="+mn-ea"/>
                <a:sym typeface="+mn-lt"/>
              </a:rPr>
              <a:t> </a:t>
            </a:r>
            <a:r>
              <a:rPr sz="1200" spc="140" dirty="0">
                <a:cs typeface="+mn-ea"/>
                <a:sym typeface="+mn-lt"/>
              </a:rPr>
              <a:t>志清</a:t>
            </a:r>
            <a:r>
              <a:rPr sz="1200" dirty="0">
                <a:cs typeface="+mn-ea"/>
                <a:sym typeface="+mn-lt"/>
              </a:rPr>
              <a:t>醒 </a:t>
            </a:r>
            <a:r>
              <a:rPr sz="1200" spc="-5" dirty="0">
                <a:cs typeface="+mn-ea"/>
                <a:sym typeface="+mn-lt"/>
              </a:rPr>
              <a:t>为止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23567"/>
            <a:ext cx="2035175" cy="1896745"/>
          </a:xfrm>
          <a:custGeom>
            <a:avLst/>
            <a:gdLst/>
            <a:ahLst/>
            <a:cxnLst/>
            <a:rect l="l" t="t" r="r" b="b"/>
            <a:pathLst>
              <a:path w="2035175" h="1896745">
                <a:moveTo>
                  <a:pt x="0" y="1896363"/>
                </a:moveTo>
                <a:lnTo>
                  <a:pt x="2034712" y="1896363"/>
                </a:lnTo>
                <a:lnTo>
                  <a:pt x="2034712" y="0"/>
                </a:lnTo>
                <a:lnTo>
                  <a:pt x="0" y="0"/>
                </a:lnTo>
                <a:lnTo>
                  <a:pt x="0" y="1896363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412584" y="0"/>
                </a:moveTo>
                <a:lnTo>
                  <a:pt x="345661" y="5439"/>
                </a:lnTo>
                <a:lnTo>
                  <a:pt x="282176" y="21185"/>
                </a:lnTo>
                <a:lnTo>
                  <a:pt x="222978" y="46384"/>
                </a:lnTo>
                <a:lnTo>
                  <a:pt x="168918" y="80178"/>
                </a:lnTo>
                <a:lnTo>
                  <a:pt x="120843" y="121713"/>
                </a:lnTo>
                <a:lnTo>
                  <a:pt x="79605" y="170133"/>
                </a:lnTo>
                <a:lnTo>
                  <a:pt x="46052" y="224581"/>
                </a:lnTo>
                <a:lnTo>
                  <a:pt x="21033" y="284203"/>
                </a:lnTo>
                <a:lnTo>
                  <a:pt x="5400" y="348142"/>
                </a:lnTo>
                <a:lnTo>
                  <a:pt x="0" y="415544"/>
                </a:lnTo>
                <a:lnTo>
                  <a:pt x="1367" y="449623"/>
                </a:lnTo>
                <a:lnTo>
                  <a:pt x="11990" y="515400"/>
                </a:lnTo>
                <a:lnTo>
                  <a:pt x="32423" y="577288"/>
                </a:lnTo>
                <a:lnTo>
                  <a:pt x="61814" y="634430"/>
                </a:lnTo>
                <a:lnTo>
                  <a:pt x="99316" y="685971"/>
                </a:lnTo>
                <a:lnTo>
                  <a:pt x="144079" y="731055"/>
                </a:lnTo>
                <a:lnTo>
                  <a:pt x="195253" y="768827"/>
                </a:lnTo>
                <a:lnTo>
                  <a:pt x="251988" y="798431"/>
                </a:lnTo>
                <a:lnTo>
                  <a:pt x="313436" y="819010"/>
                </a:lnTo>
                <a:lnTo>
                  <a:pt x="378746" y="829710"/>
                </a:lnTo>
                <a:lnTo>
                  <a:pt x="412584" y="831088"/>
                </a:lnTo>
                <a:lnTo>
                  <a:pt x="446425" y="829710"/>
                </a:lnTo>
                <a:lnTo>
                  <a:pt x="511740" y="819010"/>
                </a:lnTo>
                <a:lnTo>
                  <a:pt x="573194" y="798431"/>
                </a:lnTo>
                <a:lnTo>
                  <a:pt x="629936" y="768827"/>
                </a:lnTo>
                <a:lnTo>
                  <a:pt x="681117" y="731055"/>
                </a:lnTo>
                <a:lnTo>
                  <a:pt x="725886" y="685971"/>
                </a:lnTo>
                <a:lnTo>
                  <a:pt x="763394" y="634430"/>
                </a:lnTo>
                <a:lnTo>
                  <a:pt x="792791" y="577288"/>
                </a:lnTo>
                <a:lnTo>
                  <a:pt x="813227" y="515400"/>
                </a:lnTo>
                <a:lnTo>
                  <a:pt x="823852" y="449623"/>
                </a:lnTo>
                <a:lnTo>
                  <a:pt x="825220" y="415544"/>
                </a:lnTo>
                <a:lnTo>
                  <a:pt x="823852" y="381464"/>
                </a:lnTo>
                <a:lnTo>
                  <a:pt x="813227" y="315687"/>
                </a:lnTo>
                <a:lnTo>
                  <a:pt x="792791" y="253799"/>
                </a:lnTo>
                <a:lnTo>
                  <a:pt x="763394" y="196657"/>
                </a:lnTo>
                <a:lnTo>
                  <a:pt x="725886" y="145116"/>
                </a:lnTo>
                <a:lnTo>
                  <a:pt x="681117" y="100032"/>
                </a:lnTo>
                <a:lnTo>
                  <a:pt x="629936" y="62260"/>
                </a:lnTo>
                <a:lnTo>
                  <a:pt x="573194" y="32656"/>
                </a:lnTo>
                <a:lnTo>
                  <a:pt x="511740" y="12077"/>
                </a:lnTo>
                <a:lnTo>
                  <a:pt x="446425" y="1377"/>
                </a:lnTo>
                <a:lnTo>
                  <a:pt x="412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0" y="415544"/>
                </a:moveTo>
                <a:lnTo>
                  <a:pt x="5400" y="348142"/>
                </a:lnTo>
                <a:lnTo>
                  <a:pt x="21033" y="284203"/>
                </a:lnTo>
                <a:lnTo>
                  <a:pt x="46052" y="224581"/>
                </a:lnTo>
                <a:lnTo>
                  <a:pt x="79605" y="170133"/>
                </a:lnTo>
                <a:lnTo>
                  <a:pt x="120843" y="121713"/>
                </a:lnTo>
                <a:lnTo>
                  <a:pt x="168918" y="80178"/>
                </a:lnTo>
                <a:lnTo>
                  <a:pt x="222978" y="46384"/>
                </a:lnTo>
                <a:lnTo>
                  <a:pt x="282176" y="21185"/>
                </a:lnTo>
                <a:lnTo>
                  <a:pt x="345661" y="5439"/>
                </a:lnTo>
                <a:lnTo>
                  <a:pt x="412584" y="0"/>
                </a:lnTo>
                <a:lnTo>
                  <a:pt x="446425" y="1377"/>
                </a:lnTo>
                <a:lnTo>
                  <a:pt x="511740" y="12077"/>
                </a:lnTo>
                <a:lnTo>
                  <a:pt x="573194" y="32656"/>
                </a:lnTo>
                <a:lnTo>
                  <a:pt x="629936" y="62260"/>
                </a:lnTo>
                <a:lnTo>
                  <a:pt x="681117" y="100032"/>
                </a:lnTo>
                <a:lnTo>
                  <a:pt x="725886" y="145116"/>
                </a:lnTo>
                <a:lnTo>
                  <a:pt x="763394" y="196657"/>
                </a:lnTo>
                <a:lnTo>
                  <a:pt x="792791" y="253799"/>
                </a:lnTo>
                <a:lnTo>
                  <a:pt x="813227" y="315687"/>
                </a:lnTo>
                <a:lnTo>
                  <a:pt x="823852" y="381464"/>
                </a:lnTo>
                <a:lnTo>
                  <a:pt x="825220" y="415544"/>
                </a:lnTo>
                <a:lnTo>
                  <a:pt x="823852" y="449623"/>
                </a:lnTo>
                <a:lnTo>
                  <a:pt x="813227" y="515400"/>
                </a:lnTo>
                <a:lnTo>
                  <a:pt x="792791" y="577288"/>
                </a:lnTo>
                <a:lnTo>
                  <a:pt x="763394" y="634430"/>
                </a:lnTo>
                <a:lnTo>
                  <a:pt x="725886" y="685971"/>
                </a:lnTo>
                <a:lnTo>
                  <a:pt x="681117" y="731055"/>
                </a:lnTo>
                <a:lnTo>
                  <a:pt x="629936" y="768827"/>
                </a:lnTo>
                <a:lnTo>
                  <a:pt x="573194" y="798431"/>
                </a:lnTo>
                <a:lnTo>
                  <a:pt x="511740" y="819010"/>
                </a:lnTo>
                <a:lnTo>
                  <a:pt x="446425" y="829710"/>
                </a:lnTo>
                <a:lnTo>
                  <a:pt x="412584" y="831088"/>
                </a:lnTo>
                <a:lnTo>
                  <a:pt x="378746" y="829710"/>
                </a:lnTo>
                <a:lnTo>
                  <a:pt x="313436" y="819010"/>
                </a:lnTo>
                <a:lnTo>
                  <a:pt x="251988" y="798431"/>
                </a:lnTo>
                <a:lnTo>
                  <a:pt x="195253" y="768827"/>
                </a:lnTo>
                <a:lnTo>
                  <a:pt x="144079" y="731055"/>
                </a:lnTo>
                <a:lnTo>
                  <a:pt x="99316" y="685971"/>
                </a:lnTo>
                <a:lnTo>
                  <a:pt x="61814" y="634430"/>
                </a:lnTo>
                <a:lnTo>
                  <a:pt x="32423" y="577288"/>
                </a:lnTo>
                <a:lnTo>
                  <a:pt x="11990" y="515400"/>
                </a:lnTo>
                <a:lnTo>
                  <a:pt x="1367" y="449623"/>
                </a:lnTo>
                <a:lnTo>
                  <a:pt x="0" y="4155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8573" y="2802746"/>
            <a:ext cx="3226435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sz="3600" b="1" dirty="0">
                <a:cs typeface="+mn-ea"/>
                <a:sym typeface="+mn-lt"/>
              </a:rPr>
              <a:t>社会安全事件类</a:t>
            </a:r>
            <a:endParaRPr sz="3600">
              <a:cs typeface="+mn-ea"/>
              <a:sym typeface="+mn-l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9688" y="2186102"/>
            <a:ext cx="13970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35"/>
              </a:lnSpc>
            </a:pPr>
            <a:r>
              <a:rPr sz="27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第四部分</a:t>
            </a:r>
            <a:endParaRPr sz="27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0641" y="2295220"/>
            <a:ext cx="579932" cy="579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踩踏事故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7000" y="3034283"/>
            <a:ext cx="2100072" cy="12725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1604" y="1802764"/>
            <a:ext cx="2070100" cy="1242060"/>
          </a:xfrm>
          <a:custGeom>
            <a:avLst/>
            <a:gdLst/>
            <a:ahLst/>
            <a:cxnLst/>
            <a:rect l="l" t="t" r="r" b="b"/>
            <a:pathLst>
              <a:path w="2070100" h="1242060">
                <a:moveTo>
                  <a:pt x="1963039" y="0"/>
                </a:moveTo>
                <a:lnTo>
                  <a:pt x="93791" y="770"/>
                </a:lnTo>
                <a:lnTo>
                  <a:pt x="53797" y="14003"/>
                </a:lnTo>
                <a:lnTo>
                  <a:pt x="22651" y="40939"/>
                </a:lnTo>
                <a:lnTo>
                  <a:pt x="3886" y="78041"/>
                </a:lnTo>
                <a:lnTo>
                  <a:pt x="0" y="106680"/>
                </a:lnTo>
                <a:lnTo>
                  <a:pt x="770" y="1148014"/>
                </a:lnTo>
                <a:lnTo>
                  <a:pt x="14003" y="1188008"/>
                </a:lnTo>
                <a:lnTo>
                  <a:pt x="40939" y="1219154"/>
                </a:lnTo>
                <a:lnTo>
                  <a:pt x="78041" y="1237919"/>
                </a:lnTo>
                <a:lnTo>
                  <a:pt x="106680" y="1241806"/>
                </a:lnTo>
                <a:lnTo>
                  <a:pt x="1975927" y="1241035"/>
                </a:lnTo>
                <a:lnTo>
                  <a:pt x="2015921" y="1227802"/>
                </a:lnTo>
                <a:lnTo>
                  <a:pt x="2047067" y="1200866"/>
                </a:lnTo>
                <a:lnTo>
                  <a:pt x="2065832" y="1163764"/>
                </a:lnTo>
                <a:lnTo>
                  <a:pt x="2069719" y="1135126"/>
                </a:lnTo>
                <a:lnTo>
                  <a:pt x="2068948" y="93791"/>
                </a:lnTo>
                <a:lnTo>
                  <a:pt x="2055715" y="53797"/>
                </a:lnTo>
                <a:lnTo>
                  <a:pt x="2028779" y="22651"/>
                </a:lnTo>
                <a:lnTo>
                  <a:pt x="1991677" y="3886"/>
                </a:lnTo>
                <a:lnTo>
                  <a:pt x="196303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1604" y="1802764"/>
            <a:ext cx="2069719" cy="1241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18741" y="3299791"/>
            <a:ext cx="6247383" cy="11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26539" y="1488517"/>
            <a:ext cx="5151120" cy="1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4875" y="1056513"/>
            <a:ext cx="1363980" cy="1367155"/>
          </a:xfrm>
          <a:custGeom>
            <a:avLst/>
            <a:gdLst/>
            <a:ahLst/>
            <a:cxnLst/>
            <a:rect l="l" t="t" r="r" b="b"/>
            <a:pathLst>
              <a:path w="1363980" h="1367155">
                <a:moveTo>
                  <a:pt x="681875" y="0"/>
                </a:moveTo>
                <a:lnTo>
                  <a:pt x="625954" y="2266"/>
                </a:lnTo>
                <a:lnTo>
                  <a:pt x="571277" y="8947"/>
                </a:lnTo>
                <a:lnTo>
                  <a:pt x="518020" y="19868"/>
                </a:lnTo>
                <a:lnTo>
                  <a:pt x="466358" y="34851"/>
                </a:lnTo>
                <a:lnTo>
                  <a:pt x="416468" y="53722"/>
                </a:lnTo>
                <a:lnTo>
                  <a:pt x="368524" y="76305"/>
                </a:lnTo>
                <a:lnTo>
                  <a:pt x="322702" y="102423"/>
                </a:lnTo>
                <a:lnTo>
                  <a:pt x="279178" y="131901"/>
                </a:lnTo>
                <a:lnTo>
                  <a:pt x="238127" y="164562"/>
                </a:lnTo>
                <a:lnTo>
                  <a:pt x="199724" y="200231"/>
                </a:lnTo>
                <a:lnTo>
                  <a:pt x="164146" y="238732"/>
                </a:lnTo>
                <a:lnTo>
                  <a:pt x="131568" y="279888"/>
                </a:lnTo>
                <a:lnTo>
                  <a:pt x="102165" y="323525"/>
                </a:lnTo>
                <a:lnTo>
                  <a:pt x="76113" y="369465"/>
                </a:lnTo>
                <a:lnTo>
                  <a:pt x="53588" y="417534"/>
                </a:lnTo>
                <a:lnTo>
                  <a:pt x="34764" y="467555"/>
                </a:lnTo>
                <a:lnTo>
                  <a:pt x="19818" y="519352"/>
                </a:lnTo>
                <a:lnTo>
                  <a:pt x="8925" y="572749"/>
                </a:lnTo>
                <a:lnTo>
                  <a:pt x="2260" y="627570"/>
                </a:lnTo>
                <a:lnTo>
                  <a:pt x="0" y="683640"/>
                </a:lnTo>
                <a:lnTo>
                  <a:pt x="2260" y="739692"/>
                </a:lnTo>
                <a:lnTo>
                  <a:pt x="8925" y="794498"/>
                </a:lnTo>
                <a:lnTo>
                  <a:pt x="19818" y="847880"/>
                </a:lnTo>
                <a:lnTo>
                  <a:pt x="34764" y="899664"/>
                </a:lnTo>
                <a:lnTo>
                  <a:pt x="53588" y="949674"/>
                </a:lnTo>
                <a:lnTo>
                  <a:pt x="76113" y="997732"/>
                </a:lnTo>
                <a:lnTo>
                  <a:pt x="102165" y="1043664"/>
                </a:lnTo>
                <a:lnTo>
                  <a:pt x="131568" y="1087293"/>
                </a:lnTo>
                <a:lnTo>
                  <a:pt x="164146" y="1128444"/>
                </a:lnTo>
                <a:lnTo>
                  <a:pt x="199724" y="1166939"/>
                </a:lnTo>
                <a:lnTo>
                  <a:pt x="238127" y="1202604"/>
                </a:lnTo>
                <a:lnTo>
                  <a:pt x="279178" y="1235261"/>
                </a:lnTo>
                <a:lnTo>
                  <a:pt x="322702" y="1264736"/>
                </a:lnTo>
                <a:lnTo>
                  <a:pt x="368524" y="1290852"/>
                </a:lnTo>
                <a:lnTo>
                  <a:pt x="416468" y="1313434"/>
                </a:lnTo>
                <a:lnTo>
                  <a:pt x="466358" y="1332304"/>
                </a:lnTo>
                <a:lnTo>
                  <a:pt x="518020" y="1347287"/>
                </a:lnTo>
                <a:lnTo>
                  <a:pt x="571277" y="1358207"/>
                </a:lnTo>
                <a:lnTo>
                  <a:pt x="625954" y="1364888"/>
                </a:lnTo>
                <a:lnTo>
                  <a:pt x="681875" y="1367155"/>
                </a:lnTo>
                <a:lnTo>
                  <a:pt x="737813" y="1364888"/>
                </a:lnTo>
                <a:lnTo>
                  <a:pt x="792505" y="1358207"/>
                </a:lnTo>
                <a:lnTo>
                  <a:pt x="845775" y="1347287"/>
                </a:lnTo>
                <a:lnTo>
                  <a:pt x="897448" y="1332304"/>
                </a:lnTo>
                <a:lnTo>
                  <a:pt x="947349" y="1313434"/>
                </a:lnTo>
                <a:lnTo>
                  <a:pt x="995302" y="1290852"/>
                </a:lnTo>
                <a:lnTo>
                  <a:pt x="1041131" y="1264736"/>
                </a:lnTo>
                <a:lnTo>
                  <a:pt x="1084662" y="1235261"/>
                </a:lnTo>
                <a:lnTo>
                  <a:pt x="1125719" y="1202604"/>
                </a:lnTo>
                <a:lnTo>
                  <a:pt x="1164126" y="1166939"/>
                </a:lnTo>
                <a:lnTo>
                  <a:pt x="1199708" y="1128444"/>
                </a:lnTo>
                <a:lnTo>
                  <a:pt x="1232289" y="1087293"/>
                </a:lnTo>
                <a:lnTo>
                  <a:pt x="1261694" y="1043664"/>
                </a:lnTo>
                <a:lnTo>
                  <a:pt x="1287748" y="997732"/>
                </a:lnTo>
                <a:lnTo>
                  <a:pt x="1310275" y="949674"/>
                </a:lnTo>
                <a:lnTo>
                  <a:pt x="1329100" y="899664"/>
                </a:lnTo>
                <a:lnTo>
                  <a:pt x="1344046" y="847880"/>
                </a:lnTo>
                <a:lnTo>
                  <a:pt x="1354940" y="794498"/>
                </a:lnTo>
                <a:lnTo>
                  <a:pt x="1361605" y="739692"/>
                </a:lnTo>
                <a:lnTo>
                  <a:pt x="1363865" y="683640"/>
                </a:lnTo>
                <a:lnTo>
                  <a:pt x="1361605" y="627570"/>
                </a:lnTo>
                <a:lnTo>
                  <a:pt x="1354940" y="572749"/>
                </a:lnTo>
                <a:lnTo>
                  <a:pt x="1344046" y="519352"/>
                </a:lnTo>
                <a:lnTo>
                  <a:pt x="1329100" y="467555"/>
                </a:lnTo>
                <a:lnTo>
                  <a:pt x="1310275" y="417534"/>
                </a:lnTo>
                <a:lnTo>
                  <a:pt x="1287748" y="369465"/>
                </a:lnTo>
                <a:lnTo>
                  <a:pt x="1261694" y="323525"/>
                </a:lnTo>
                <a:lnTo>
                  <a:pt x="1232289" y="279888"/>
                </a:lnTo>
                <a:lnTo>
                  <a:pt x="1199708" y="238732"/>
                </a:lnTo>
                <a:lnTo>
                  <a:pt x="1164126" y="200231"/>
                </a:lnTo>
                <a:lnTo>
                  <a:pt x="1125719" y="164562"/>
                </a:lnTo>
                <a:lnTo>
                  <a:pt x="1084662" y="131901"/>
                </a:lnTo>
                <a:lnTo>
                  <a:pt x="1041131" y="102423"/>
                </a:lnTo>
                <a:lnTo>
                  <a:pt x="995302" y="76305"/>
                </a:lnTo>
                <a:lnTo>
                  <a:pt x="947349" y="53722"/>
                </a:lnTo>
                <a:lnTo>
                  <a:pt x="897448" y="34851"/>
                </a:lnTo>
                <a:lnTo>
                  <a:pt x="845775" y="19868"/>
                </a:lnTo>
                <a:lnTo>
                  <a:pt x="792505" y="8947"/>
                </a:lnTo>
                <a:lnTo>
                  <a:pt x="737813" y="2266"/>
                </a:lnTo>
                <a:lnTo>
                  <a:pt x="68187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4875" y="1056513"/>
            <a:ext cx="1363980" cy="1367155"/>
          </a:xfrm>
          <a:custGeom>
            <a:avLst/>
            <a:gdLst/>
            <a:ahLst/>
            <a:cxnLst/>
            <a:rect l="l" t="t" r="r" b="b"/>
            <a:pathLst>
              <a:path w="1363980" h="1367155">
                <a:moveTo>
                  <a:pt x="0" y="683640"/>
                </a:moveTo>
                <a:lnTo>
                  <a:pt x="2260" y="627570"/>
                </a:lnTo>
                <a:lnTo>
                  <a:pt x="8925" y="572749"/>
                </a:lnTo>
                <a:lnTo>
                  <a:pt x="19818" y="519352"/>
                </a:lnTo>
                <a:lnTo>
                  <a:pt x="34764" y="467555"/>
                </a:lnTo>
                <a:lnTo>
                  <a:pt x="53588" y="417534"/>
                </a:lnTo>
                <a:lnTo>
                  <a:pt x="76113" y="369465"/>
                </a:lnTo>
                <a:lnTo>
                  <a:pt x="102165" y="323525"/>
                </a:lnTo>
                <a:lnTo>
                  <a:pt x="131568" y="279888"/>
                </a:lnTo>
                <a:lnTo>
                  <a:pt x="164146" y="238732"/>
                </a:lnTo>
                <a:lnTo>
                  <a:pt x="199724" y="200231"/>
                </a:lnTo>
                <a:lnTo>
                  <a:pt x="238127" y="164562"/>
                </a:lnTo>
                <a:lnTo>
                  <a:pt x="279178" y="131901"/>
                </a:lnTo>
                <a:lnTo>
                  <a:pt x="322702" y="102423"/>
                </a:lnTo>
                <a:lnTo>
                  <a:pt x="368524" y="76305"/>
                </a:lnTo>
                <a:lnTo>
                  <a:pt x="416468" y="53722"/>
                </a:lnTo>
                <a:lnTo>
                  <a:pt x="466358" y="34851"/>
                </a:lnTo>
                <a:lnTo>
                  <a:pt x="518020" y="19868"/>
                </a:lnTo>
                <a:lnTo>
                  <a:pt x="571277" y="8947"/>
                </a:lnTo>
                <a:lnTo>
                  <a:pt x="625954" y="2266"/>
                </a:lnTo>
                <a:lnTo>
                  <a:pt x="681875" y="0"/>
                </a:lnTo>
                <a:lnTo>
                  <a:pt x="737813" y="2266"/>
                </a:lnTo>
                <a:lnTo>
                  <a:pt x="792505" y="8947"/>
                </a:lnTo>
                <a:lnTo>
                  <a:pt x="845775" y="19868"/>
                </a:lnTo>
                <a:lnTo>
                  <a:pt x="897448" y="34851"/>
                </a:lnTo>
                <a:lnTo>
                  <a:pt x="947349" y="53722"/>
                </a:lnTo>
                <a:lnTo>
                  <a:pt x="995302" y="76305"/>
                </a:lnTo>
                <a:lnTo>
                  <a:pt x="1041131" y="102423"/>
                </a:lnTo>
                <a:lnTo>
                  <a:pt x="1084662" y="131901"/>
                </a:lnTo>
                <a:lnTo>
                  <a:pt x="1125719" y="164562"/>
                </a:lnTo>
                <a:lnTo>
                  <a:pt x="1164126" y="200231"/>
                </a:lnTo>
                <a:lnTo>
                  <a:pt x="1199708" y="238732"/>
                </a:lnTo>
                <a:lnTo>
                  <a:pt x="1232289" y="279888"/>
                </a:lnTo>
                <a:lnTo>
                  <a:pt x="1261694" y="323525"/>
                </a:lnTo>
                <a:lnTo>
                  <a:pt x="1287748" y="369465"/>
                </a:lnTo>
                <a:lnTo>
                  <a:pt x="1310275" y="417534"/>
                </a:lnTo>
                <a:lnTo>
                  <a:pt x="1329100" y="467555"/>
                </a:lnTo>
                <a:lnTo>
                  <a:pt x="1344046" y="519352"/>
                </a:lnTo>
                <a:lnTo>
                  <a:pt x="1354940" y="572749"/>
                </a:lnTo>
                <a:lnTo>
                  <a:pt x="1361605" y="627570"/>
                </a:lnTo>
                <a:lnTo>
                  <a:pt x="1363865" y="683640"/>
                </a:lnTo>
                <a:lnTo>
                  <a:pt x="1361605" y="739692"/>
                </a:lnTo>
                <a:lnTo>
                  <a:pt x="1354940" y="794498"/>
                </a:lnTo>
                <a:lnTo>
                  <a:pt x="1344046" y="847880"/>
                </a:lnTo>
                <a:lnTo>
                  <a:pt x="1329100" y="899664"/>
                </a:lnTo>
                <a:lnTo>
                  <a:pt x="1310275" y="949674"/>
                </a:lnTo>
                <a:lnTo>
                  <a:pt x="1287748" y="997732"/>
                </a:lnTo>
                <a:lnTo>
                  <a:pt x="1261694" y="1043664"/>
                </a:lnTo>
                <a:lnTo>
                  <a:pt x="1232289" y="1087293"/>
                </a:lnTo>
                <a:lnTo>
                  <a:pt x="1199708" y="1128444"/>
                </a:lnTo>
                <a:lnTo>
                  <a:pt x="1164126" y="1166939"/>
                </a:lnTo>
                <a:lnTo>
                  <a:pt x="1125719" y="1202604"/>
                </a:lnTo>
                <a:lnTo>
                  <a:pt x="1084662" y="1235261"/>
                </a:lnTo>
                <a:lnTo>
                  <a:pt x="1041131" y="1264736"/>
                </a:lnTo>
                <a:lnTo>
                  <a:pt x="995302" y="1290852"/>
                </a:lnTo>
                <a:lnTo>
                  <a:pt x="947349" y="1313434"/>
                </a:lnTo>
                <a:lnTo>
                  <a:pt x="897448" y="1332304"/>
                </a:lnTo>
                <a:lnTo>
                  <a:pt x="845775" y="1347287"/>
                </a:lnTo>
                <a:lnTo>
                  <a:pt x="792505" y="1358207"/>
                </a:lnTo>
                <a:lnTo>
                  <a:pt x="737813" y="1364888"/>
                </a:lnTo>
                <a:lnTo>
                  <a:pt x="681875" y="1367155"/>
                </a:lnTo>
                <a:lnTo>
                  <a:pt x="625954" y="1364888"/>
                </a:lnTo>
                <a:lnTo>
                  <a:pt x="571277" y="1358207"/>
                </a:lnTo>
                <a:lnTo>
                  <a:pt x="518020" y="1347287"/>
                </a:lnTo>
                <a:lnTo>
                  <a:pt x="466358" y="1332304"/>
                </a:lnTo>
                <a:lnTo>
                  <a:pt x="416468" y="1313434"/>
                </a:lnTo>
                <a:lnTo>
                  <a:pt x="368524" y="1290852"/>
                </a:lnTo>
                <a:lnTo>
                  <a:pt x="322702" y="1264736"/>
                </a:lnTo>
                <a:lnTo>
                  <a:pt x="279178" y="1235261"/>
                </a:lnTo>
                <a:lnTo>
                  <a:pt x="238127" y="1202604"/>
                </a:lnTo>
                <a:lnTo>
                  <a:pt x="199724" y="1166939"/>
                </a:lnTo>
                <a:lnTo>
                  <a:pt x="164146" y="1128444"/>
                </a:lnTo>
                <a:lnTo>
                  <a:pt x="131568" y="1087293"/>
                </a:lnTo>
                <a:lnTo>
                  <a:pt x="102165" y="1043664"/>
                </a:lnTo>
                <a:lnTo>
                  <a:pt x="76113" y="997732"/>
                </a:lnTo>
                <a:lnTo>
                  <a:pt x="53588" y="949674"/>
                </a:lnTo>
                <a:lnTo>
                  <a:pt x="34764" y="899664"/>
                </a:lnTo>
                <a:lnTo>
                  <a:pt x="19818" y="847880"/>
                </a:lnTo>
                <a:lnTo>
                  <a:pt x="8925" y="794498"/>
                </a:lnTo>
                <a:lnTo>
                  <a:pt x="2260" y="739692"/>
                </a:lnTo>
                <a:lnTo>
                  <a:pt x="0" y="683640"/>
                </a:lnTo>
                <a:close/>
              </a:path>
            </a:pathLst>
          </a:custGeom>
          <a:ln w="190499">
            <a:solidFill>
              <a:srgbClr val="9EDFF8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9009" y="1462718"/>
            <a:ext cx="53467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cs typeface="+mn-ea"/>
                <a:sym typeface="+mn-lt"/>
              </a:rPr>
              <a:t>踩踏</a:t>
            </a:r>
            <a:endParaRPr sz="20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cs typeface="+mn-ea"/>
                <a:sym typeface="+mn-lt"/>
              </a:rPr>
              <a:t>事故</a:t>
            </a:r>
            <a:endParaRPr sz="2000">
              <a:cs typeface="+mn-ea"/>
              <a:sym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9292" y="3607106"/>
            <a:ext cx="606933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4965" algn="just">
              <a:lnSpc>
                <a:spcPct val="150000"/>
              </a:lnSpc>
            </a:pPr>
            <a:r>
              <a:rPr sz="1400" spc="45" smtClean="0">
                <a:cs typeface="+mn-ea"/>
                <a:sym typeface="+mn-lt"/>
              </a:rPr>
              <a:t>踩</a:t>
            </a:r>
            <a:r>
              <a:rPr sz="1400" spc="35" smtClean="0">
                <a:cs typeface="+mn-ea"/>
                <a:sym typeface="+mn-lt"/>
              </a:rPr>
              <a:t>踏</a:t>
            </a:r>
            <a:r>
              <a:rPr lang="zh-CN" altLang="en-US" sz="1400" spc="45" smtClean="0">
                <a:cs typeface="+mn-ea"/>
                <a:sym typeface="+mn-lt"/>
              </a:rPr>
              <a:t>事</a:t>
            </a:r>
            <a:r>
              <a:rPr sz="1400" spc="35" smtClean="0">
                <a:cs typeface="+mn-ea"/>
                <a:sym typeface="+mn-lt"/>
              </a:rPr>
              <a:t>故</a:t>
            </a:r>
            <a:r>
              <a:rPr sz="1400" spc="45" smtClean="0">
                <a:cs typeface="+mn-ea"/>
                <a:sym typeface="+mn-lt"/>
              </a:rPr>
              <a:t>是</a:t>
            </a:r>
            <a:r>
              <a:rPr lang="zh-CN" altLang="en-US" sz="1400" spc="35" smtClean="0">
                <a:cs typeface="+mn-ea"/>
                <a:sym typeface="+mn-lt"/>
              </a:rPr>
              <a:t>指</a:t>
            </a:r>
            <a:r>
              <a:rPr sz="1400" spc="45" smtClean="0">
                <a:cs typeface="+mn-ea"/>
                <a:sym typeface="+mn-lt"/>
              </a:rPr>
              <a:t>在</a:t>
            </a:r>
            <a:r>
              <a:rPr sz="1400" spc="35" smtClean="0">
                <a:cs typeface="+mn-ea"/>
                <a:sym typeface="+mn-lt"/>
              </a:rPr>
              <a:t>人</a:t>
            </a:r>
            <a:r>
              <a:rPr sz="1400" spc="45" smtClean="0">
                <a:cs typeface="+mn-ea"/>
                <a:sym typeface="+mn-lt"/>
              </a:rPr>
              <a:t>员</a:t>
            </a:r>
            <a:r>
              <a:rPr sz="1400" spc="35" smtClean="0">
                <a:cs typeface="+mn-ea"/>
                <a:sym typeface="+mn-lt"/>
              </a:rPr>
              <a:t>密</a:t>
            </a:r>
            <a:r>
              <a:rPr sz="1400" spc="45" smtClean="0">
                <a:cs typeface="+mn-ea"/>
                <a:sym typeface="+mn-lt"/>
              </a:rPr>
              <a:t>集</a:t>
            </a:r>
            <a:r>
              <a:rPr sz="1400" spc="35" smtClean="0">
                <a:cs typeface="+mn-ea"/>
                <a:sym typeface="+mn-lt"/>
              </a:rPr>
              <a:t>场</a:t>
            </a:r>
            <a:r>
              <a:rPr sz="1400" spc="65" smtClean="0">
                <a:cs typeface="+mn-ea"/>
                <a:sym typeface="+mn-lt"/>
              </a:rPr>
              <a:t>所</a:t>
            </a:r>
            <a:r>
              <a:rPr sz="1400" spc="35" smtClean="0">
                <a:cs typeface="+mn-ea"/>
                <a:sym typeface="+mn-lt"/>
              </a:rPr>
              <a:t>，</a:t>
            </a:r>
            <a:r>
              <a:rPr lang="zh-CN" altLang="en-US" sz="1400" spc="45" smtClean="0">
                <a:cs typeface="+mn-ea"/>
                <a:sym typeface="+mn-lt"/>
              </a:rPr>
              <a:t>由于</a:t>
            </a:r>
            <a:r>
              <a:rPr sz="1400" spc="45" smtClean="0">
                <a:cs typeface="+mn-ea"/>
                <a:sym typeface="+mn-lt"/>
              </a:rPr>
              <a:t>现</a:t>
            </a:r>
            <a:r>
              <a:rPr sz="1400" spc="35" smtClean="0">
                <a:cs typeface="+mn-ea"/>
                <a:sym typeface="+mn-lt"/>
              </a:rPr>
              <a:t>场</a:t>
            </a:r>
            <a:r>
              <a:rPr sz="1400" spc="45" smtClean="0">
                <a:cs typeface="+mn-ea"/>
                <a:sym typeface="+mn-lt"/>
              </a:rPr>
              <a:t>秩</a:t>
            </a:r>
            <a:r>
              <a:rPr sz="1400" spc="35" smtClean="0">
                <a:cs typeface="+mn-ea"/>
                <a:sym typeface="+mn-lt"/>
              </a:rPr>
              <a:t>序</a:t>
            </a:r>
            <a:r>
              <a:rPr sz="1400" spc="45" smtClean="0">
                <a:cs typeface="+mn-ea"/>
                <a:sym typeface="+mn-lt"/>
              </a:rPr>
              <a:t>失</a:t>
            </a:r>
            <a:r>
              <a:rPr sz="1400" spc="35" smtClean="0">
                <a:cs typeface="+mn-ea"/>
                <a:sym typeface="+mn-lt"/>
              </a:rPr>
              <a:t>去</a:t>
            </a:r>
            <a:r>
              <a:rPr sz="1400" spc="45" smtClean="0">
                <a:cs typeface="+mn-ea"/>
                <a:sym typeface="+mn-lt"/>
              </a:rPr>
              <a:t>控</a:t>
            </a:r>
            <a:r>
              <a:rPr sz="1400" spc="50" smtClean="0">
                <a:cs typeface="+mn-ea"/>
                <a:sym typeface="+mn-lt"/>
              </a:rPr>
              <a:t>制</a:t>
            </a:r>
            <a:r>
              <a:rPr sz="1400" spc="45" smtClean="0">
                <a:cs typeface="+mn-ea"/>
                <a:sym typeface="+mn-lt"/>
              </a:rPr>
              <a:t>，</a:t>
            </a:r>
            <a:r>
              <a:rPr lang="zh-CN" altLang="en-US" sz="1400" spc="35" smtClean="0">
                <a:cs typeface="+mn-ea"/>
                <a:sym typeface="+mn-lt"/>
              </a:rPr>
              <a:t>发</a:t>
            </a:r>
            <a:r>
              <a:rPr sz="1400" spc="45" smtClean="0">
                <a:cs typeface="+mn-ea"/>
                <a:sym typeface="+mn-lt"/>
              </a:rPr>
              <a:t>生</a:t>
            </a:r>
            <a:r>
              <a:rPr sz="1400" spc="35" smtClean="0">
                <a:cs typeface="+mn-ea"/>
                <a:sym typeface="+mn-lt"/>
              </a:rPr>
              <a:t>拥</a:t>
            </a:r>
            <a:r>
              <a:rPr sz="1400" spc="50" smtClean="0">
                <a:cs typeface="+mn-ea"/>
                <a:sym typeface="+mn-lt"/>
              </a:rPr>
              <a:t>挤</a:t>
            </a:r>
            <a:r>
              <a:rPr sz="1400" spc="35" dirty="0">
                <a:cs typeface="+mn-ea"/>
                <a:sym typeface="+mn-lt"/>
              </a:rPr>
              <a:t>、</a:t>
            </a:r>
            <a:r>
              <a:rPr sz="1400" dirty="0">
                <a:cs typeface="+mn-ea"/>
                <a:sym typeface="+mn-lt"/>
              </a:rPr>
              <a:t>混 </a:t>
            </a:r>
            <a:r>
              <a:rPr sz="1400" spc="35" dirty="0">
                <a:cs typeface="+mn-ea"/>
                <a:sym typeface="+mn-lt"/>
              </a:rPr>
              <a:t>乱</a:t>
            </a:r>
            <a:r>
              <a:rPr sz="1400" spc="45" dirty="0">
                <a:cs typeface="+mn-ea"/>
                <a:sym typeface="+mn-lt"/>
              </a:rPr>
              <a:t>，</a:t>
            </a:r>
            <a:r>
              <a:rPr sz="1400" spc="35" dirty="0">
                <a:cs typeface="+mn-ea"/>
                <a:sym typeface="+mn-lt"/>
              </a:rPr>
              <a:t>导致大</a:t>
            </a:r>
            <a:r>
              <a:rPr sz="1400" spc="45" dirty="0">
                <a:cs typeface="+mn-ea"/>
                <a:sym typeface="+mn-lt"/>
              </a:rPr>
              <a:t>量</a:t>
            </a:r>
            <a:r>
              <a:rPr sz="1400" spc="35" dirty="0">
                <a:cs typeface="+mn-ea"/>
                <a:sym typeface="+mn-lt"/>
              </a:rPr>
              <a:t>人员被</a:t>
            </a:r>
            <a:r>
              <a:rPr sz="1400" spc="45" dirty="0">
                <a:cs typeface="+mn-ea"/>
                <a:sym typeface="+mn-lt"/>
              </a:rPr>
              <a:t>挤伤</a:t>
            </a:r>
            <a:r>
              <a:rPr sz="1400" spc="35">
                <a:cs typeface="+mn-ea"/>
                <a:sym typeface="+mn-lt"/>
              </a:rPr>
              <a:t>、</a:t>
            </a:r>
            <a:r>
              <a:rPr sz="1400" spc="35" smtClean="0">
                <a:cs typeface="+mn-ea"/>
                <a:sym typeface="+mn-lt"/>
              </a:rPr>
              <a:t>窒</a:t>
            </a:r>
            <a:r>
              <a:rPr sz="1400" spc="45" smtClean="0">
                <a:cs typeface="+mn-ea"/>
                <a:sym typeface="+mn-lt"/>
              </a:rPr>
              <a:t>息</a:t>
            </a:r>
            <a:r>
              <a:rPr lang="zh-CN" altLang="en-US" sz="1400" spc="35" smtClean="0">
                <a:cs typeface="+mn-ea"/>
                <a:sym typeface="+mn-lt"/>
              </a:rPr>
              <a:t>或</a:t>
            </a:r>
            <a:r>
              <a:rPr sz="1400" spc="35" smtClean="0">
                <a:cs typeface="+mn-ea"/>
                <a:sym typeface="+mn-lt"/>
              </a:rPr>
              <a:t>踩踏</a:t>
            </a:r>
            <a:r>
              <a:rPr sz="1400" spc="45" smtClean="0">
                <a:cs typeface="+mn-ea"/>
                <a:sym typeface="+mn-lt"/>
              </a:rPr>
              <a:t>致</a:t>
            </a:r>
            <a:r>
              <a:rPr sz="1400" spc="35" smtClean="0">
                <a:cs typeface="+mn-ea"/>
                <a:sym typeface="+mn-lt"/>
              </a:rPr>
              <a:t>死的</a:t>
            </a:r>
            <a:r>
              <a:rPr lang="zh-CN" altLang="en-US" sz="1400" spc="35" smtClean="0">
                <a:cs typeface="+mn-ea"/>
                <a:sym typeface="+mn-lt"/>
              </a:rPr>
              <a:t>事</a:t>
            </a:r>
            <a:r>
              <a:rPr sz="1400" spc="45" smtClean="0">
                <a:cs typeface="+mn-ea"/>
                <a:sym typeface="+mn-lt"/>
              </a:rPr>
              <a:t>故</a:t>
            </a:r>
            <a:r>
              <a:rPr sz="1400" spc="45">
                <a:cs typeface="+mn-ea"/>
                <a:sym typeface="+mn-lt"/>
              </a:rPr>
              <a:t>。</a:t>
            </a:r>
            <a:r>
              <a:rPr sz="1400" spc="35" smtClean="0">
                <a:cs typeface="+mn-ea"/>
                <a:sym typeface="+mn-lt"/>
              </a:rPr>
              <a:t>公共</a:t>
            </a:r>
            <a:r>
              <a:rPr sz="1400" spc="45" smtClean="0">
                <a:cs typeface="+mn-ea"/>
                <a:sym typeface="+mn-lt"/>
              </a:rPr>
              <a:t>场</a:t>
            </a:r>
            <a:r>
              <a:rPr sz="1400" spc="35" smtClean="0">
                <a:cs typeface="+mn-ea"/>
                <a:sym typeface="+mn-lt"/>
              </a:rPr>
              <a:t>所</a:t>
            </a:r>
            <a:r>
              <a:rPr lang="zh-CN" altLang="en-US" sz="1400" spc="35" smtClean="0">
                <a:cs typeface="+mn-ea"/>
                <a:sym typeface="+mn-lt"/>
              </a:rPr>
              <a:t>发</a:t>
            </a:r>
            <a:r>
              <a:rPr sz="1400" spc="35" smtClean="0">
                <a:cs typeface="+mn-ea"/>
                <a:sym typeface="+mn-lt"/>
              </a:rPr>
              <a:t>生人</a:t>
            </a:r>
            <a:r>
              <a:rPr sz="1400" spc="45" smtClean="0">
                <a:cs typeface="+mn-ea"/>
                <a:sym typeface="+mn-lt"/>
              </a:rPr>
              <a:t>群</a:t>
            </a:r>
            <a:r>
              <a:rPr sz="1400" spc="35" smtClean="0">
                <a:cs typeface="+mn-ea"/>
                <a:sym typeface="+mn-lt"/>
              </a:rPr>
              <a:t>踩</a:t>
            </a:r>
            <a:r>
              <a:rPr sz="1400" smtClean="0">
                <a:cs typeface="+mn-ea"/>
                <a:sym typeface="+mn-lt"/>
              </a:rPr>
              <a:t>踏 </a:t>
            </a:r>
            <a:r>
              <a:rPr lang="zh-CN" altLang="en-US" sz="1400" spc="35" smtClean="0">
                <a:cs typeface="+mn-ea"/>
                <a:sym typeface="+mn-lt"/>
              </a:rPr>
              <a:t>事</a:t>
            </a:r>
            <a:r>
              <a:rPr sz="1400" spc="45" smtClean="0">
                <a:cs typeface="+mn-ea"/>
                <a:sym typeface="+mn-lt"/>
              </a:rPr>
              <a:t>故</a:t>
            </a:r>
            <a:r>
              <a:rPr lang="zh-CN" altLang="en-US" sz="1400" spc="35" smtClean="0">
                <a:cs typeface="+mn-ea"/>
                <a:sym typeface="+mn-lt"/>
              </a:rPr>
              <a:t>与</a:t>
            </a:r>
            <a:r>
              <a:rPr sz="1400" spc="35" smtClean="0">
                <a:cs typeface="+mn-ea"/>
                <a:sym typeface="+mn-lt"/>
              </a:rPr>
              <a:t>一般</a:t>
            </a:r>
            <a:r>
              <a:rPr lang="zh-CN" altLang="en-US" sz="1400" spc="45" smtClean="0">
                <a:cs typeface="+mn-ea"/>
                <a:sym typeface="+mn-lt"/>
              </a:rPr>
              <a:t>事</a:t>
            </a:r>
            <a:r>
              <a:rPr sz="1400" spc="35" smtClean="0">
                <a:cs typeface="+mn-ea"/>
                <a:sym typeface="+mn-lt"/>
              </a:rPr>
              <a:t>故相比</a:t>
            </a:r>
            <a:r>
              <a:rPr sz="1400" spc="45" smtClean="0">
                <a:cs typeface="+mn-ea"/>
                <a:sym typeface="+mn-lt"/>
              </a:rPr>
              <a:t>具</a:t>
            </a:r>
            <a:r>
              <a:rPr sz="1400" spc="35" smtClean="0">
                <a:cs typeface="+mn-ea"/>
                <a:sym typeface="+mn-lt"/>
              </a:rPr>
              <a:t>有</a:t>
            </a:r>
            <a:r>
              <a:rPr lang="zh-CN" altLang="en-US" sz="1400" spc="35" smtClean="0">
                <a:cs typeface="+mn-ea"/>
                <a:sym typeface="+mn-lt"/>
              </a:rPr>
              <a:t>发</a:t>
            </a:r>
            <a:r>
              <a:rPr sz="1400" spc="35" smtClean="0">
                <a:cs typeface="+mn-ea"/>
                <a:sym typeface="+mn-lt"/>
              </a:rPr>
              <a:t>生</a:t>
            </a:r>
            <a:r>
              <a:rPr sz="1400" spc="45" smtClean="0">
                <a:cs typeface="+mn-ea"/>
                <a:sym typeface="+mn-lt"/>
              </a:rPr>
              <a:t>时</a:t>
            </a:r>
            <a:r>
              <a:rPr sz="1400" spc="35" smtClean="0">
                <a:cs typeface="+mn-ea"/>
                <a:sym typeface="+mn-lt"/>
              </a:rPr>
              <a:t>空</a:t>
            </a:r>
            <a:r>
              <a:rPr lang="zh-CN" altLang="en-US" sz="1400" spc="35" smtClean="0">
                <a:cs typeface="+mn-ea"/>
                <a:sym typeface="+mn-lt"/>
              </a:rPr>
              <a:t>不</a:t>
            </a:r>
            <a:r>
              <a:rPr sz="1400" spc="55" smtClean="0">
                <a:cs typeface="+mn-ea"/>
                <a:sym typeface="+mn-lt"/>
              </a:rPr>
              <a:t>定</a:t>
            </a:r>
            <a:r>
              <a:rPr sz="1400" spc="45">
                <a:cs typeface="+mn-ea"/>
                <a:sym typeface="+mn-lt"/>
              </a:rPr>
              <a:t>，</a:t>
            </a:r>
            <a:r>
              <a:rPr sz="1400" spc="35" smtClean="0">
                <a:cs typeface="+mn-ea"/>
                <a:sym typeface="+mn-lt"/>
              </a:rPr>
              <a:t>诱</a:t>
            </a:r>
            <a:r>
              <a:rPr lang="zh-CN" altLang="en-US" sz="1400" spc="35" smtClean="0">
                <a:cs typeface="+mn-ea"/>
                <a:sym typeface="+mn-lt"/>
              </a:rPr>
              <a:t>发</a:t>
            </a:r>
            <a:r>
              <a:rPr sz="1400" spc="35" smtClean="0">
                <a:cs typeface="+mn-ea"/>
                <a:sym typeface="+mn-lt"/>
              </a:rPr>
              <a:t>原因</a:t>
            </a:r>
            <a:r>
              <a:rPr lang="zh-CN" altLang="en-US" sz="1400" spc="45" smtClean="0">
                <a:cs typeface="+mn-ea"/>
                <a:sym typeface="+mn-lt"/>
              </a:rPr>
              <a:t>众</a:t>
            </a:r>
            <a:r>
              <a:rPr sz="1400" spc="40" smtClean="0">
                <a:cs typeface="+mn-ea"/>
                <a:sym typeface="+mn-lt"/>
              </a:rPr>
              <a:t>多</a:t>
            </a:r>
            <a:r>
              <a:rPr sz="1400" spc="35" smtClean="0">
                <a:cs typeface="+mn-ea"/>
                <a:sym typeface="+mn-lt"/>
              </a:rPr>
              <a:t>，</a:t>
            </a:r>
            <a:r>
              <a:rPr lang="zh-CN" altLang="en-US" sz="1400" spc="45" smtClean="0">
                <a:cs typeface="+mn-ea"/>
                <a:sym typeface="+mn-lt"/>
              </a:rPr>
              <a:t>发</a:t>
            </a:r>
            <a:r>
              <a:rPr sz="1400" spc="35" smtClean="0">
                <a:cs typeface="+mn-ea"/>
                <a:sym typeface="+mn-lt"/>
              </a:rPr>
              <a:t>生突</a:t>
            </a:r>
            <a:r>
              <a:rPr sz="1400" spc="40" smtClean="0">
                <a:cs typeface="+mn-ea"/>
                <a:sym typeface="+mn-lt"/>
              </a:rPr>
              <a:t>然</a:t>
            </a:r>
            <a:r>
              <a:rPr sz="1400" spc="35" dirty="0">
                <a:cs typeface="+mn-ea"/>
                <a:sym typeface="+mn-lt"/>
              </a:rPr>
              <a:t>，</a:t>
            </a:r>
            <a:r>
              <a:rPr sz="1400" spc="45" dirty="0">
                <a:cs typeface="+mn-ea"/>
                <a:sym typeface="+mn-lt"/>
              </a:rPr>
              <a:t>难</a:t>
            </a:r>
            <a:r>
              <a:rPr sz="1400" spc="35" dirty="0">
                <a:cs typeface="+mn-ea"/>
                <a:sym typeface="+mn-lt"/>
              </a:rPr>
              <a:t>以</a:t>
            </a:r>
            <a:r>
              <a:rPr sz="1400" dirty="0">
                <a:cs typeface="+mn-ea"/>
                <a:sym typeface="+mn-lt"/>
              </a:rPr>
              <a:t>控 制，群死群伤，</a:t>
            </a:r>
            <a:r>
              <a:rPr sz="1400" spc="5" dirty="0">
                <a:cs typeface="+mn-ea"/>
                <a:sym typeface="+mn-lt"/>
              </a:rPr>
              <a:t>危</a:t>
            </a:r>
            <a:r>
              <a:rPr sz="1400" dirty="0">
                <a:cs typeface="+mn-ea"/>
                <a:sym typeface="+mn-lt"/>
              </a:rPr>
              <a:t>害</a:t>
            </a:r>
            <a:r>
              <a:rPr sz="1400" spc="5" dirty="0">
                <a:cs typeface="+mn-ea"/>
                <a:sym typeface="+mn-lt"/>
              </a:rPr>
              <a:t>巨</a:t>
            </a:r>
            <a:r>
              <a:rPr sz="1400" spc="-15" dirty="0">
                <a:cs typeface="+mn-ea"/>
                <a:sym typeface="+mn-lt"/>
              </a:rPr>
              <a:t>大</a:t>
            </a:r>
            <a:r>
              <a:rPr sz="1400" spc="5" dirty="0">
                <a:cs typeface="+mn-ea"/>
                <a:sym typeface="+mn-lt"/>
              </a:rPr>
              <a:t>等</a:t>
            </a:r>
            <a:r>
              <a:rPr sz="1400" dirty="0">
                <a:cs typeface="+mn-ea"/>
                <a:sym typeface="+mn-lt"/>
              </a:rPr>
              <a:t>特</a:t>
            </a:r>
            <a:r>
              <a:rPr sz="1400" spc="-15" dirty="0">
                <a:cs typeface="+mn-ea"/>
                <a:sym typeface="+mn-lt"/>
              </a:rPr>
              <a:t>点</a:t>
            </a:r>
            <a:r>
              <a:rPr sz="1400" spc="5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74920" y="3034283"/>
            <a:ext cx="1648968" cy="1272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397" y="1802764"/>
            <a:ext cx="1619250" cy="1242060"/>
          </a:xfrm>
          <a:custGeom>
            <a:avLst/>
            <a:gdLst/>
            <a:ahLst/>
            <a:cxnLst/>
            <a:rect l="l" t="t" r="r" b="b"/>
            <a:pathLst>
              <a:path w="1619250" h="1242060">
                <a:moveTo>
                  <a:pt x="1512188" y="0"/>
                </a:moveTo>
                <a:lnTo>
                  <a:pt x="93791" y="770"/>
                </a:lnTo>
                <a:lnTo>
                  <a:pt x="53797" y="14003"/>
                </a:lnTo>
                <a:lnTo>
                  <a:pt x="22651" y="40939"/>
                </a:lnTo>
                <a:lnTo>
                  <a:pt x="3886" y="78041"/>
                </a:lnTo>
                <a:lnTo>
                  <a:pt x="0" y="106680"/>
                </a:lnTo>
                <a:lnTo>
                  <a:pt x="770" y="1148014"/>
                </a:lnTo>
                <a:lnTo>
                  <a:pt x="14003" y="1188008"/>
                </a:lnTo>
                <a:lnTo>
                  <a:pt x="40939" y="1219154"/>
                </a:lnTo>
                <a:lnTo>
                  <a:pt x="78041" y="1237919"/>
                </a:lnTo>
                <a:lnTo>
                  <a:pt x="106679" y="1241806"/>
                </a:lnTo>
                <a:lnTo>
                  <a:pt x="1525173" y="1241024"/>
                </a:lnTo>
                <a:lnTo>
                  <a:pt x="1565160" y="1227769"/>
                </a:lnTo>
                <a:lnTo>
                  <a:pt x="1596321" y="1200834"/>
                </a:lnTo>
                <a:lnTo>
                  <a:pt x="1615104" y="1163747"/>
                </a:lnTo>
                <a:lnTo>
                  <a:pt x="1618996" y="1135126"/>
                </a:lnTo>
                <a:lnTo>
                  <a:pt x="1618212" y="93697"/>
                </a:lnTo>
                <a:lnTo>
                  <a:pt x="1604927" y="53740"/>
                </a:lnTo>
                <a:lnTo>
                  <a:pt x="1577946" y="22625"/>
                </a:lnTo>
                <a:lnTo>
                  <a:pt x="1540820" y="3881"/>
                </a:lnTo>
                <a:lnTo>
                  <a:pt x="151218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89397" y="1802764"/>
            <a:ext cx="1618996" cy="1241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踩踏事故的自救措施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7673" y="1174841"/>
            <a:ext cx="4155185" cy="889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0860" y="2385786"/>
            <a:ext cx="4155186" cy="88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888" y="1850517"/>
            <a:ext cx="1153795" cy="1153795"/>
          </a:xfrm>
          <a:custGeom>
            <a:avLst/>
            <a:gdLst/>
            <a:ahLst/>
            <a:cxnLst/>
            <a:rect l="l" t="t" r="r" b="b"/>
            <a:pathLst>
              <a:path w="1153795" h="1153795">
                <a:moveTo>
                  <a:pt x="576910" y="0"/>
                </a:moveTo>
                <a:lnTo>
                  <a:pt x="529594" y="1911"/>
                </a:lnTo>
                <a:lnTo>
                  <a:pt x="483332" y="7547"/>
                </a:lnTo>
                <a:lnTo>
                  <a:pt x="438272" y="16760"/>
                </a:lnTo>
                <a:lnTo>
                  <a:pt x="394562" y="29399"/>
                </a:lnTo>
                <a:lnTo>
                  <a:pt x="352351" y="45319"/>
                </a:lnTo>
                <a:lnTo>
                  <a:pt x="311787" y="64369"/>
                </a:lnTo>
                <a:lnTo>
                  <a:pt x="273019" y="86401"/>
                </a:lnTo>
                <a:lnTo>
                  <a:pt x="236195" y="111268"/>
                </a:lnTo>
                <a:lnTo>
                  <a:pt x="201463" y="138820"/>
                </a:lnTo>
                <a:lnTo>
                  <a:pt x="168973" y="168910"/>
                </a:lnTo>
                <a:lnTo>
                  <a:pt x="138872" y="201388"/>
                </a:lnTo>
                <a:lnTo>
                  <a:pt x="111310" y="236107"/>
                </a:lnTo>
                <a:lnTo>
                  <a:pt x="86434" y="272918"/>
                </a:lnTo>
                <a:lnTo>
                  <a:pt x="64393" y="311672"/>
                </a:lnTo>
                <a:lnTo>
                  <a:pt x="45336" y="352222"/>
                </a:lnTo>
                <a:lnTo>
                  <a:pt x="29411" y="394419"/>
                </a:lnTo>
                <a:lnTo>
                  <a:pt x="16766" y="438114"/>
                </a:lnTo>
                <a:lnTo>
                  <a:pt x="7550" y="483159"/>
                </a:lnTo>
                <a:lnTo>
                  <a:pt x="1912" y="529406"/>
                </a:lnTo>
                <a:lnTo>
                  <a:pt x="0" y="576707"/>
                </a:lnTo>
                <a:lnTo>
                  <a:pt x="1912" y="624025"/>
                </a:lnTo>
                <a:lnTo>
                  <a:pt x="7550" y="670288"/>
                </a:lnTo>
                <a:lnTo>
                  <a:pt x="16766" y="715348"/>
                </a:lnTo>
                <a:lnTo>
                  <a:pt x="29411" y="759056"/>
                </a:lnTo>
                <a:lnTo>
                  <a:pt x="45336" y="801264"/>
                </a:lnTo>
                <a:lnTo>
                  <a:pt x="64393" y="841824"/>
                </a:lnTo>
                <a:lnTo>
                  <a:pt x="86434" y="880587"/>
                </a:lnTo>
                <a:lnTo>
                  <a:pt x="111310" y="917406"/>
                </a:lnTo>
                <a:lnTo>
                  <a:pt x="138872" y="952131"/>
                </a:lnTo>
                <a:lnTo>
                  <a:pt x="168973" y="984615"/>
                </a:lnTo>
                <a:lnTo>
                  <a:pt x="201463" y="1014708"/>
                </a:lnTo>
                <a:lnTo>
                  <a:pt x="236195" y="1042264"/>
                </a:lnTo>
                <a:lnTo>
                  <a:pt x="273019" y="1067133"/>
                </a:lnTo>
                <a:lnTo>
                  <a:pt x="311787" y="1089168"/>
                </a:lnTo>
                <a:lnTo>
                  <a:pt x="352351" y="1108219"/>
                </a:lnTo>
                <a:lnTo>
                  <a:pt x="394562" y="1124139"/>
                </a:lnTo>
                <a:lnTo>
                  <a:pt x="438272" y="1136780"/>
                </a:lnTo>
                <a:lnTo>
                  <a:pt x="483332" y="1145993"/>
                </a:lnTo>
                <a:lnTo>
                  <a:pt x="529594" y="1151629"/>
                </a:lnTo>
                <a:lnTo>
                  <a:pt x="576910" y="1153541"/>
                </a:lnTo>
                <a:lnTo>
                  <a:pt x="624233" y="1151629"/>
                </a:lnTo>
                <a:lnTo>
                  <a:pt x="670502" y="1145993"/>
                </a:lnTo>
                <a:lnTo>
                  <a:pt x="715566" y="1136780"/>
                </a:lnTo>
                <a:lnTo>
                  <a:pt x="759278" y="1124139"/>
                </a:lnTo>
                <a:lnTo>
                  <a:pt x="801490" y="1108219"/>
                </a:lnTo>
                <a:lnTo>
                  <a:pt x="842052" y="1089168"/>
                </a:lnTo>
                <a:lnTo>
                  <a:pt x="880818" y="1067133"/>
                </a:lnTo>
                <a:lnTo>
                  <a:pt x="917639" y="1042264"/>
                </a:lnTo>
                <a:lnTo>
                  <a:pt x="952366" y="1014708"/>
                </a:lnTo>
                <a:lnTo>
                  <a:pt x="984851" y="984615"/>
                </a:lnTo>
                <a:lnTo>
                  <a:pt x="1014946" y="952131"/>
                </a:lnTo>
                <a:lnTo>
                  <a:pt x="1042503" y="917406"/>
                </a:lnTo>
                <a:lnTo>
                  <a:pt x="1067373" y="880587"/>
                </a:lnTo>
                <a:lnTo>
                  <a:pt x="1089408" y="841824"/>
                </a:lnTo>
                <a:lnTo>
                  <a:pt x="1108460" y="801264"/>
                </a:lnTo>
                <a:lnTo>
                  <a:pt x="1124380" y="759056"/>
                </a:lnTo>
                <a:lnTo>
                  <a:pt x="1137021" y="715348"/>
                </a:lnTo>
                <a:lnTo>
                  <a:pt x="1146234" y="670288"/>
                </a:lnTo>
                <a:lnTo>
                  <a:pt x="1151870" y="624025"/>
                </a:lnTo>
                <a:lnTo>
                  <a:pt x="1153782" y="576707"/>
                </a:lnTo>
                <a:lnTo>
                  <a:pt x="1151870" y="529406"/>
                </a:lnTo>
                <a:lnTo>
                  <a:pt x="1146234" y="483159"/>
                </a:lnTo>
                <a:lnTo>
                  <a:pt x="1137021" y="438114"/>
                </a:lnTo>
                <a:lnTo>
                  <a:pt x="1124380" y="394419"/>
                </a:lnTo>
                <a:lnTo>
                  <a:pt x="1108460" y="352222"/>
                </a:lnTo>
                <a:lnTo>
                  <a:pt x="1089408" y="311672"/>
                </a:lnTo>
                <a:lnTo>
                  <a:pt x="1067373" y="272918"/>
                </a:lnTo>
                <a:lnTo>
                  <a:pt x="1042503" y="236107"/>
                </a:lnTo>
                <a:lnTo>
                  <a:pt x="1014946" y="201388"/>
                </a:lnTo>
                <a:lnTo>
                  <a:pt x="984851" y="168910"/>
                </a:lnTo>
                <a:lnTo>
                  <a:pt x="952366" y="138820"/>
                </a:lnTo>
                <a:lnTo>
                  <a:pt x="917639" y="111268"/>
                </a:lnTo>
                <a:lnTo>
                  <a:pt x="880818" y="86401"/>
                </a:lnTo>
                <a:lnTo>
                  <a:pt x="842052" y="64369"/>
                </a:lnTo>
                <a:lnTo>
                  <a:pt x="801490" y="45319"/>
                </a:lnTo>
                <a:lnTo>
                  <a:pt x="759278" y="29399"/>
                </a:lnTo>
                <a:lnTo>
                  <a:pt x="715566" y="16760"/>
                </a:lnTo>
                <a:lnTo>
                  <a:pt x="670502" y="7547"/>
                </a:lnTo>
                <a:lnTo>
                  <a:pt x="624233" y="1911"/>
                </a:lnTo>
                <a:lnTo>
                  <a:pt x="576910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5025" y="1335215"/>
            <a:ext cx="528256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0">
              <a:lnSpc>
                <a:spcPct val="110000"/>
              </a:lnSpc>
            </a:pPr>
            <a:r>
              <a:rPr sz="1000" spc="0" smtClean="0">
                <a:cs typeface="+mn-ea"/>
                <a:sym typeface="+mn-lt"/>
              </a:rPr>
              <a:t>当</a:t>
            </a:r>
            <a:r>
              <a:rPr lang="zh-CN" altLang="en-US" sz="1000" spc="0" smtClean="0">
                <a:cs typeface="+mn-ea"/>
                <a:sym typeface="+mn-lt"/>
              </a:rPr>
              <a:t>发</a:t>
            </a:r>
            <a:r>
              <a:rPr sz="1000" spc="0" smtClean="0">
                <a:cs typeface="+mn-ea"/>
                <a:sym typeface="+mn-lt"/>
              </a:rPr>
              <a:t>觉人群</a:t>
            </a:r>
            <a:r>
              <a:rPr sz="1000" spc="10" smtClean="0">
                <a:cs typeface="+mn-ea"/>
                <a:sym typeface="+mn-lt"/>
              </a:rPr>
              <a:t>向</a:t>
            </a:r>
            <a:r>
              <a:rPr sz="1000" spc="0" smtClean="0">
                <a:cs typeface="+mn-ea"/>
                <a:sym typeface="+mn-lt"/>
              </a:rPr>
              <a:t>着自己行</a:t>
            </a:r>
            <a:r>
              <a:rPr sz="1000" spc="10" smtClean="0">
                <a:cs typeface="+mn-ea"/>
                <a:sym typeface="+mn-lt"/>
              </a:rPr>
              <a:t>走的</a:t>
            </a:r>
            <a:r>
              <a:rPr sz="1000" spc="0" smtClean="0">
                <a:cs typeface="+mn-ea"/>
                <a:sym typeface="+mn-lt"/>
              </a:rPr>
              <a:t>方向拥挤而来</a:t>
            </a:r>
            <a:r>
              <a:rPr sz="1000" spc="35" smtClean="0">
                <a:cs typeface="+mn-ea"/>
                <a:sym typeface="+mn-lt"/>
              </a:rPr>
              <a:t>时</a:t>
            </a:r>
            <a:r>
              <a:rPr sz="1000" spc="0" dirty="0">
                <a:cs typeface="+mn-ea"/>
                <a:sym typeface="+mn-lt"/>
              </a:rPr>
              <a:t>，应该马</a:t>
            </a:r>
            <a:r>
              <a:rPr sz="1000" spc="10" dirty="0">
                <a:cs typeface="+mn-ea"/>
                <a:sym typeface="+mn-lt"/>
              </a:rPr>
              <a:t>上</a:t>
            </a:r>
            <a:r>
              <a:rPr sz="1000" spc="0" dirty="0">
                <a:cs typeface="+mn-ea"/>
                <a:sym typeface="+mn-lt"/>
              </a:rPr>
              <a:t>避到一</a:t>
            </a:r>
            <a:r>
              <a:rPr sz="1000" spc="10" dirty="0">
                <a:cs typeface="+mn-ea"/>
                <a:sym typeface="+mn-lt"/>
              </a:rPr>
              <a:t>旁</a:t>
            </a:r>
            <a:r>
              <a:rPr sz="1000" spc="0" dirty="0">
                <a:cs typeface="+mn-ea"/>
                <a:sym typeface="+mn-lt"/>
              </a:rPr>
              <a:t>，</a:t>
            </a:r>
            <a:r>
              <a:rPr sz="1000" spc="0">
                <a:cs typeface="+mn-ea"/>
                <a:sym typeface="+mn-lt"/>
              </a:rPr>
              <a:t>切</a:t>
            </a:r>
            <a:r>
              <a:rPr sz="1000" spc="10">
                <a:cs typeface="+mn-ea"/>
                <a:sym typeface="+mn-lt"/>
              </a:rPr>
              <a:t>勿</a:t>
            </a:r>
            <a:r>
              <a:rPr sz="1000" spc="0">
                <a:cs typeface="+mn-ea"/>
                <a:sym typeface="+mn-lt"/>
              </a:rPr>
              <a:t>奔</a:t>
            </a:r>
            <a:r>
              <a:rPr sz="1000" spc="5">
                <a:cs typeface="+mn-ea"/>
                <a:sym typeface="+mn-lt"/>
              </a:rPr>
              <a:t>跑</a:t>
            </a:r>
            <a:r>
              <a:rPr sz="1000" spc="0" smtClean="0">
                <a:cs typeface="+mn-ea"/>
                <a:sym typeface="+mn-lt"/>
              </a:rPr>
              <a:t>，</a:t>
            </a:r>
            <a:r>
              <a:rPr lang="zh-CN" altLang="en-US" sz="1000" spc="0" smtClean="0">
                <a:cs typeface="+mn-ea"/>
                <a:sym typeface="+mn-lt"/>
              </a:rPr>
              <a:t>以免</a:t>
            </a:r>
            <a:r>
              <a:rPr sz="1000" spc="0" smtClean="0">
                <a:cs typeface="+mn-ea"/>
                <a:sym typeface="+mn-lt"/>
              </a:rPr>
              <a:t>摔</a:t>
            </a:r>
            <a:r>
              <a:rPr sz="1000" spc="5" smtClean="0">
                <a:cs typeface="+mn-ea"/>
                <a:sym typeface="+mn-lt"/>
              </a:rPr>
              <a:t>倒</a:t>
            </a:r>
            <a:r>
              <a:rPr sz="1000" spc="-5">
                <a:cs typeface="+mn-ea"/>
                <a:sym typeface="+mn-lt"/>
              </a:rPr>
              <a:t>。 </a:t>
            </a:r>
            <a:r>
              <a:rPr sz="1000" spc="0" smtClean="0">
                <a:cs typeface="+mn-ea"/>
                <a:sym typeface="+mn-lt"/>
              </a:rPr>
              <a:t>如果路边有商</a:t>
            </a:r>
            <a:r>
              <a:rPr lang="zh-CN" altLang="en-US" sz="1000" spc="10" smtClean="0">
                <a:cs typeface="+mn-ea"/>
                <a:sym typeface="+mn-lt"/>
              </a:rPr>
              <a:t>店</a:t>
            </a:r>
            <a:r>
              <a:rPr sz="1000" spc="0" smtClean="0">
                <a:cs typeface="+mn-ea"/>
                <a:sym typeface="+mn-lt"/>
              </a:rPr>
              <a:t>、</a:t>
            </a:r>
            <a:r>
              <a:rPr lang="zh-CN" altLang="en-US" sz="1000" spc="0" smtClean="0">
                <a:cs typeface="+mn-ea"/>
                <a:sym typeface="+mn-lt"/>
              </a:rPr>
              <a:t>咖啡</a:t>
            </a:r>
            <a:r>
              <a:rPr sz="1000" spc="0" smtClean="0">
                <a:cs typeface="+mn-ea"/>
                <a:sym typeface="+mn-lt"/>
              </a:rPr>
              <a:t>馆</a:t>
            </a:r>
            <a:r>
              <a:rPr sz="1000" spc="10" smtClean="0">
                <a:cs typeface="+mn-ea"/>
                <a:sym typeface="+mn-lt"/>
              </a:rPr>
              <a:t>等</a:t>
            </a:r>
            <a:r>
              <a:rPr sz="1000" spc="0" smtClean="0">
                <a:cs typeface="+mn-ea"/>
                <a:sym typeface="+mn-lt"/>
              </a:rPr>
              <a:t>可暂时躲避的</a:t>
            </a:r>
            <a:r>
              <a:rPr sz="1000" spc="10" smtClean="0">
                <a:cs typeface="+mn-ea"/>
                <a:sym typeface="+mn-lt"/>
              </a:rPr>
              <a:t>地</a:t>
            </a:r>
            <a:r>
              <a:rPr sz="1000" spc="20" smtClean="0">
                <a:cs typeface="+mn-ea"/>
                <a:sym typeface="+mn-lt"/>
              </a:rPr>
              <a:t>方</a:t>
            </a:r>
            <a:r>
              <a:rPr sz="1000" spc="0" dirty="0">
                <a:cs typeface="+mn-ea"/>
                <a:sym typeface="+mn-lt"/>
              </a:rPr>
              <a:t>，应先</a:t>
            </a:r>
            <a:r>
              <a:rPr sz="1000" spc="10" dirty="0">
                <a:cs typeface="+mn-ea"/>
                <a:sym typeface="+mn-lt"/>
              </a:rPr>
              <a:t>躲</a:t>
            </a:r>
            <a:r>
              <a:rPr sz="1000" spc="5" dirty="0">
                <a:cs typeface="+mn-ea"/>
                <a:sym typeface="+mn-lt"/>
              </a:rPr>
              <a:t>避</a:t>
            </a:r>
            <a:r>
              <a:rPr sz="1000" spc="0">
                <a:cs typeface="+mn-ea"/>
                <a:sym typeface="+mn-lt"/>
              </a:rPr>
              <a:t>。</a:t>
            </a:r>
            <a:r>
              <a:rPr sz="1000" spc="0" smtClean="0">
                <a:cs typeface="+mn-ea"/>
                <a:sym typeface="+mn-lt"/>
              </a:rPr>
              <a:t>切记</a:t>
            </a:r>
            <a:r>
              <a:rPr lang="zh-CN" altLang="en-US" sz="1000" spc="0" smtClean="0">
                <a:cs typeface="+mn-ea"/>
                <a:sym typeface="+mn-lt"/>
              </a:rPr>
              <a:t>不</a:t>
            </a:r>
            <a:r>
              <a:rPr sz="1000" spc="0" smtClean="0">
                <a:cs typeface="+mn-ea"/>
                <a:sym typeface="+mn-lt"/>
              </a:rPr>
              <a:t>要逄人</a:t>
            </a:r>
            <a:r>
              <a:rPr sz="1000" spc="10" smtClean="0">
                <a:cs typeface="+mn-ea"/>
                <a:sym typeface="+mn-lt"/>
              </a:rPr>
              <a:t>流</a:t>
            </a:r>
            <a:r>
              <a:rPr sz="1000" spc="0" smtClean="0">
                <a:cs typeface="+mn-ea"/>
                <a:sym typeface="+mn-lt"/>
              </a:rPr>
              <a:t>前</a:t>
            </a:r>
            <a:r>
              <a:rPr lang="zh-CN" altLang="en-US" sz="1000" spc="10" smtClean="0">
                <a:cs typeface="+mn-ea"/>
                <a:sym typeface="+mn-lt"/>
              </a:rPr>
              <a:t>进</a:t>
            </a:r>
            <a:r>
              <a:rPr sz="1000" spc="10" smtClean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那样非常</a:t>
            </a:r>
            <a:endParaRPr sz="1000">
              <a:cs typeface="+mn-ea"/>
              <a:sym typeface="+mn-lt"/>
            </a:endParaRPr>
          </a:p>
          <a:p>
            <a:pPr marL="12700" marR="131445" algn="just">
              <a:lnSpc>
                <a:spcPct val="110000"/>
              </a:lnSpc>
            </a:pPr>
            <a:r>
              <a:rPr sz="1000" dirty="0">
                <a:cs typeface="+mn-ea"/>
                <a:sym typeface="+mn-lt"/>
              </a:rPr>
              <a:t>容易被推倒在</a:t>
            </a:r>
            <a:r>
              <a:rPr sz="1000" spc="10" dirty="0">
                <a:cs typeface="+mn-ea"/>
                <a:sym typeface="+mn-lt"/>
              </a:rPr>
              <a:t>地</a:t>
            </a:r>
            <a:r>
              <a:rPr sz="1000">
                <a:cs typeface="+mn-ea"/>
                <a:sym typeface="+mn-lt"/>
              </a:rPr>
              <a:t>。</a:t>
            </a:r>
            <a:r>
              <a:rPr sz="1000" smtClean="0">
                <a:cs typeface="+mn-ea"/>
                <a:sym typeface="+mn-lt"/>
              </a:rPr>
              <a:t>若身</a:t>
            </a:r>
            <a:r>
              <a:rPr lang="zh-CN" altLang="en-US" sz="1000" smtClean="0">
                <a:cs typeface="+mn-ea"/>
                <a:sym typeface="+mn-lt"/>
              </a:rPr>
              <a:t>不</a:t>
            </a:r>
            <a:r>
              <a:rPr sz="1000" spc="10" smtClean="0">
                <a:cs typeface="+mn-ea"/>
                <a:sym typeface="+mn-lt"/>
              </a:rPr>
              <a:t>由</a:t>
            </a:r>
            <a:r>
              <a:rPr sz="1000" smtClean="0">
                <a:cs typeface="+mn-ea"/>
                <a:sym typeface="+mn-lt"/>
              </a:rPr>
              <a:t>己已经陷入人</a:t>
            </a:r>
            <a:r>
              <a:rPr sz="1000" spc="10" smtClean="0">
                <a:cs typeface="+mn-ea"/>
                <a:sym typeface="+mn-lt"/>
              </a:rPr>
              <a:t>群</a:t>
            </a:r>
            <a:r>
              <a:rPr sz="1000" smtClean="0">
                <a:cs typeface="+mn-ea"/>
                <a:sym typeface="+mn-lt"/>
              </a:rPr>
              <a:t>之</a:t>
            </a:r>
            <a:r>
              <a:rPr lang="zh-CN" altLang="en-US" sz="1000" spc="10" smtClean="0">
                <a:cs typeface="+mn-ea"/>
                <a:sym typeface="+mn-lt"/>
              </a:rPr>
              <a:t>中</a:t>
            </a:r>
            <a:r>
              <a:rPr sz="1000" smtClean="0">
                <a:cs typeface="+mn-ea"/>
                <a:sym typeface="+mn-lt"/>
              </a:rPr>
              <a:t>，</a:t>
            </a:r>
            <a:r>
              <a:rPr sz="1000" dirty="0">
                <a:cs typeface="+mn-ea"/>
                <a:sym typeface="+mn-lt"/>
              </a:rPr>
              <a:t>一</a:t>
            </a:r>
            <a:r>
              <a:rPr sz="1000" spc="10" dirty="0">
                <a:cs typeface="+mn-ea"/>
                <a:sym typeface="+mn-lt"/>
              </a:rPr>
              <a:t>定</a:t>
            </a:r>
            <a:r>
              <a:rPr sz="1000" dirty="0">
                <a:cs typeface="+mn-ea"/>
                <a:sym typeface="+mn-lt"/>
              </a:rPr>
              <a:t>要先稳住双</a:t>
            </a:r>
            <a:r>
              <a:rPr sz="1000" spc="5" dirty="0">
                <a:cs typeface="+mn-ea"/>
                <a:sym typeface="+mn-lt"/>
              </a:rPr>
              <a:t>脚</a:t>
            </a:r>
            <a:r>
              <a:rPr sz="1000">
                <a:cs typeface="+mn-ea"/>
                <a:sym typeface="+mn-lt"/>
              </a:rPr>
              <a:t>。</a:t>
            </a:r>
            <a:r>
              <a:rPr sz="1000" smtClean="0">
                <a:cs typeface="+mn-ea"/>
                <a:sym typeface="+mn-lt"/>
              </a:rPr>
              <a:t>切</a:t>
            </a:r>
            <a:r>
              <a:rPr sz="1000" spc="10" smtClean="0">
                <a:cs typeface="+mn-ea"/>
                <a:sym typeface="+mn-lt"/>
              </a:rPr>
              <a:t>记</a:t>
            </a:r>
            <a:r>
              <a:rPr lang="zh-CN" altLang="en-US" sz="1000" smtClean="0">
                <a:cs typeface="+mn-ea"/>
                <a:sym typeface="+mn-lt"/>
              </a:rPr>
              <a:t>远</a:t>
            </a:r>
            <a:r>
              <a:rPr sz="1000" smtClean="0">
                <a:cs typeface="+mn-ea"/>
                <a:sym typeface="+mn-lt"/>
              </a:rPr>
              <a:t>离</a:t>
            </a:r>
            <a:r>
              <a:rPr lang="zh-CN" altLang="en-US" sz="1000" spc="10" smtClean="0">
                <a:cs typeface="+mn-ea"/>
                <a:sym typeface="+mn-lt"/>
              </a:rPr>
              <a:t>店</a:t>
            </a:r>
            <a:r>
              <a:rPr sz="1000" smtClean="0">
                <a:cs typeface="+mn-ea"/>
                <a:sym typeface="+mn-lt"/>
              </a:rPr>
              <a:t>铺的</a:t>
            </a:r>
            <a:r>
              <a:rPr lang="zh-CN" altLang="en-US" sz="1000" smtClean="0">
                <a:cs typeface="+mn-ea"/>
                <a:sym typeface="+mn-lt"/>
              </a:rPr>
              <a:t>玻璃</a:t>
            </a:r>
            <a:r>
              <a:rPr sz="1000" spc="-5" smtClean="0">
                <a:cs typeface="+mn-ea"/>
                <a:sym typeface="+mn-lt"/>
              </a:rPr>
              <a:t> </a:t>
            </a:r>
            <a:r>
              <a:rPr sz="1000" spc="0">
                <a:cs typeface="+mn-ea"/>
                <a:sym typeface="+mn-lt"/>
              </a:rPr>
              <a:t>窗</a:t>
            </a:r>
            <a:r>
              <a:rPr sz="1000" spc="0" smtClean="0">
                <a:cs typeface="+mn-ea"/>
                <a:sym typeface="+mn-lt"/>
              </a:rPr>
              <a:t>，</a:t>
            </a:r>
            <a:r>
              <a:rPr lang="zh-CN" altLang="en-US" sz="1000" spc="0" smtClean="0">
                <a:cs typeface="+mn-ea"/>
                <a:sym typeface="+mn-lt"/>
              </a:rPr>
              <a:t>以免</a:t>
            </a:r>
            <a:r>
              <a:rPr sz="1000" spc="0" smtClean="0">
                <a:cs typeface="+mn-ea"/>
                <a:sym typeface="+mn-lt"/>
              </a:rPr>
              <a:t>因</a:t>
            </a:r>
            <a:r>
              <a:rPr lang="zh-CN" altLang="en-US" sz="1000" spc="0" smtClean="0">
                <a:cs typeface="+mn-ea"/>
                <a:sym typeface="+mn-lt"/>
              </a:rPr>
              <a:t>玻璃</a:t>
            </a:r>
            <a:r>
              <a:rPr sz="1000" spc="0" smtClean="0">
                <a:cs typeface="+mn-ea"/>
                <a:sym typeface="+mn-lt"/>
              </a:rPr>
              <a:t>破碎而被</a:t>
            </a:r>
            <a:r>
              <a:rPr sz="1000" spc="10" smtClean="0">
                <a:cs typeface="+mn-ea"/>
                <a:sym typeface="+mn-lt"/>
              </a:rPr>
              <a:t>扎</a:t>
            </a:r>
            <a:r>
              <a:rPr sz="1000" spc="20" smtClean="0">
                <a:cs typeface="+mn-ea"/>
                <a:sym typeface="+mn-lt"/>
              </a:rPr>
              <a:t>伤</a:t>
            </a:r>
            <a:r>
              <a:rPr sz="1000" spc="0" dirty="0">
                <a:cs typeface="+mn-ea"/>
                <a:sym typeface="+mn-lt"/>
              </a:rPr>
              <a:t>。当遭遇拥</a:t>
            </a:r>
            <a:r>
              <a:rPr sz="1000" spc="10" dirty="0">
                <a:cs typeface="+mn-ea"/>
                <a:sym typeface="+mn-lt"/>
              </a:rPr>
              <a:t>挤</a:t>
            </a:r>
            <a:r>
              <a:rPr sz="1000" spc="0" dirty="0">
                <a:cs typeface="+mn-ea"/>
                <a:sym typeface="+mn-lt"/>
              </a:rPr>
              <a:t>的人流</a:t>
            </a:r>
            <a:r>
              <a:rPr sz="1000" spc="10" dirty="0">
                <a:cs typeface="+mn-ea"/>
                <a:sym typeface="+mn-lt"/>
              </a:rPr>
              <a:t>时</a:t>
            </a:r>
            <a:r>
              <a:rPr sz="1000" spc="10">
                <a:cs typeface="+mn-ea"/>
                <a:sym typeface="+mn-lt"/>
              </a:rPr>
              <a:t>，</a:t>
            </a:r>
            <a:r>
              <a:rPr sz="1000" spc="0" smtClean="0">
                <a:cs typeface="+mn-ea"/>
                <a:sym typeface="+mn-lt"/>
              </a:rPr>
              <a:t>一定</a:t>
            </a:r>
            <a:r>
              <a:rPr lang="zh-CN" altLang="en-US" sz="1000" spc="0" smtClean="0">
                <a:cs typeface="+mn-ea"/>
                <a:sym typeface="+mn-lt"/>
              </a:rPr>
              <a:t>不</a:t>
            </a:r>
            <a:r>
              <a:rPr sz="1000" spc="0" smtClean="0">
                <a:cs typeface="+mn-ea"/>
                <a:sym typeface="+mn-lt"/>
              </a:rPr>
              <a:t>要采用体位</a:t>
            </a:r>
            <a:r>
              <a:rPr sz="1000" spc="10" smtClean="0">
                <a:cs typeface="+mn-ea"/>
                <a:sym typeface="+mn-lt"/>
              </a:rPr>
              <a:t>前</a:t>
            </a:r>
            <a:r>
              <a:rPr sz="1000" spc="0" smtClean="0">
                <a:cs typeface="+mn-ea"/>
                <a:sym typeface="+mn-lt"/>
              </a:rPr>
              <a:t>倾</a:t>
            </a:r>
            <a:r>
              <a:rPr lang="zh-CN" altLang="en-US" sz="1000" spc="0" smtClean="0">
                <a:cs typeface="+mn-ea"/>
                <a:sym typeface="+mn-lt"/>
              </a:rPr>
              <a:t>或</a:t>
            </a:r>
            <a:r>
              <a:rPr sz="1000" spc="10" smtClean="0">
                <a:cs typeface="+mn-ea"/>
                <a:sym typeface="+mn-lt"/>
              </a:rPr>
              <a:t>者</a:t>
            </a:r>
            <a:r>
              <a:rPr sz="1000" spc="0" smtClean="0">
                <a:cs typeface="+mn-ea"/>
                <a:sym typeface="+mn-lt"/>
              </a:rPr>
              <a:t>低重心的 </a:t>
            </a:r>
            <a:r>
              <a:rPr sz="1000" spc="0" dirty="0">
                <a:cs typeface="+mn-ea"/>
                <a:sym typeface="+mn-lt"/>
              </a:rPr>
              <a:t>姿势，即便鞋</a:t>
            </a:r>
            <a:r>
              <a:rPr sz="1000" spc="10" dirty="0">
                <a:cs typeface="+mn-ea"/>
                <a:sym typeface="+mn-lt"/>
              </a:rPr>
              <a:t>子</a:t>
            </a:r>
            <a:r>
              <a:rPr sz="1000" spc="0" dirty="0">
                <a:cs typeface="+mn-ea"/>
                <a:sym typeface="+mn-lt"/>
              </a:rPr>
              <a:t>被踩</a:t>
            </a:r>
            <a:r>
              <a:rPr sz="1000" spc="5" dirty="0">
                <a:cs typeface="+mn-ea"/>
                <a:sym typeface="+mn-lt"/>
              </a:rPr>
              <a:t>掉</a:t>
            </a:r>
            <a:r>
              <a:rPr sz="1000" spc="0">
                <a:cs typeface="+mn-ea"/>
                <a:sym typeface="+mn-lt"/>
              </a:rPr>
              <a:t>，</a:t>
            </a:r>
            <a:r>
              <a:rPr sz="1000" spc="10" smtClean="0">
                <a:cs typeface="+mn-ea"/>
                <a:sym typeface="+mn-lt"/>
              </a:rPr>
              <a:t>也</a:t>
            </a:r>
            <a:r>
              <a:rPr lang="zh-CN" altLang="en-US" sz="1000" spc="0" smtClean="0">
                <a:cs typeface="+mn-ea"/>
                <a:sym typeface="+mn-lt"/>
              </a:rPr>
              <a:t>不</a:t>
            </a:r>
            <a:r>
              <a:rPr sz="1000" spc="0" smtClean="0">
                <a:cs typeface="+mn-ea"/>
                <a:sym typeface="+mn-lt"/>
              </a:rPr>
              <a:t>要贸然弯腰</a:t>
            </a:r>
            <a:r>
              <a:rPr sz="1000" spc="10" smtClean="0">
                <a:cs typeface="+mn-ea"/>
                <a:sym typeface="+mn-lt"/>
              </a:rPr>
              <a:t>提</a:t>
            </a:r>
            <a:r>
              <a:rPr sz="1000" spc="0" smtClean="0">
                <a:cs typeface="+mn-ea"/>
                <a:sym typeface="+mn-lt"/>
              </a:rPr>
              <a:t>鞋</a:t>
            </a:r>
            <a:r>
              <a:rPr lang="zh-CN" altLang="en-US" sz="1000" spc="0" smtClean="0">
                <a:cs typeface="+mn-ea"/>
                <a:sym typeface="+mn-lt"/>
              </a:rPr>
              <a:t>或</a:t>
            </a:r>
            <a:r>
              <a:rPr sz="1000" spc="0" smtClean="0">
                <a:cs typeface="+mn-ea"/>
                <a:sym typeface="+mn-lt"/>
              </a:rPr>
              <a:t>系鞋</a:t>
            </a:r>
            <a:r>
              <a:rPr sz="1000" spc="25" smtClean="0">
                <a:cs typeface="+mn-ea"/>
                <a:sym typeface="+mn-lt"/>
              </a:rPr>
              <a:t>带</a:t>
            </a:r>
            <a:r>
              <a:rPr sz="1000" spc="0" dirty="0">
                <a:cs typeface="+mn-ea"/>
                <a:sym typeface="+mn-lt"/>
              </a:rPr>
              <a:t>。要抓住一样坚固</a:t>
            </a:r>
            <a:r>
              <a:rPr sz="1000" spc="10" dirty="0">
                <a:cs typeface="+mn-ea"/>
                <a:sym typeface="+mn-lt"/>
              </a:rPr>
              <a:t>牢</a:t>
            </a:r>
            <a:r>
              <a:rPr sz="1000" spc="0" dirty="0">
                <a:cs typeface="+mn-ea"/>
                <a:sym typeface="+mn-lt"/>
              </a:rPr>
              <a:t>靠的</a:t>
            </a:r>
            <a:r>
              <a:rPr sz="1000" spc="10" dirty="0">
                <a:cs typeface="+mn-ea"/>
                <a:sym typeface="+mn-lt"/>
              </a:rPr>
              <a:t>东</a:t>
            </a:r>
            <a:r>
              <a:rPr sz="1000" spc="5" dirty="0">
                <a:cs typeface="+mn-ea"/>
                <a:sym typeface="+mn-lt"/>
              </a:rPr>
              <a:t>西</a:t>
            </a:r>
            <a:r>
              <a:rPr sz="1000" spc="0" dirty="0">
                <a:cs typeface="+mn-ea"/>
                <a:sym typeface="+mn-lt"/>
              </a:rPr>
              <a:t>，例如 </a:t>
            </a:r>
            <a:r>
              <a:rPr sz="1000" spc="-5">
                <a:cs typeface="+mn-ea"/>
                <a:sym typeface="+mn-lt"/>
              </a:rPr>
              <a:t>路灯柱之类</a:t>
            </a:r>
            <a:r>
              <a:rPr sz="1000" spc="-5" smtClean="0">
                <a:cs typeface="+mn-ea"/>
                <a:sym typeface="+mn-lt"/>
              </a:rPr>
              <a:t>，</a:t>
            </a:r>
            <a:r>
              <a:rPr lang="zh-CN" altLang="en-US" sz="1000" spc="-5" smtClean="0">
                <a:cs typeface="+mn-ea"/>
                <a:sym typeface="+mn-lt"/>
              </a:rPr>
              <a:t>待</a:t>
            </a:r>
            <a:r>
              <a:rPr sz="1000" spc="-5" smtClean="0">
                <a:cs typeface="+mn-ea"/>
                <a:sym typeface="+mn-lt"/>
              </a:rPr>
              <a:t>人群过去后</a:t>
            </a:r>
            <a:r>
              <a:rPr sz="1000" spc="-5" dirty="0">
                <a:cs typeface="+mn-ea"/>
                <a:sym typeface="+mn-lt"/>
              </a:rPr>
              <a:t>，迅速</a:t>
            </a:r>
            <a:r>
              <a:rPr sz="1000" spc="0" dirty="0">
                <a:cs typeface="+mn-ea"/>
                <a:sym typeface="+mn-lt"/>
              </a:rPr>
              <a:t>而</a:t>
            </a:r>
            <a:r>
              <a:rPr sz="1000" spc="-5" dirty="0">
                <a:cs typeface="+mn-ea"/>
                <a:sym typeface="+mn-lt"/>
              </a:rPr>
              <a:t>镇静</a:t>
            </a:r>
            <a:r>
              <a:rPr sz="1000" spc="0" dirty="0">
                <a:cs typeface="+mn-ea"/>
                <a:sym typeface="+mn-lt"/>
              </a:rPr>
              <a:t>地</a:t>
            </a:r>
            <a:r>
              <a:rPr sz="1000" spc="-5" dirty="0">
                <a:cs typeface="+mn-ea"/>
                <a:sym typeface="+mn-lt"/>
              </a:rPr>
              <a:t>离开</a:t>
            </a:r>
            <a:r>
              <a:rPr sz="1000" spc="0" dirty="0">
                <a:cs typeface="+mn-ea"/>
                <a:sym typeface="+mn-lt"/>
              </a:rPr>
              <a:t>现</a:t>
            </a:r>
            <a:r>
              <a:rPr sz="1000" spc="-5" dirty="0">
                <a:cs typeface="+mn-ea"/>
                <a:sym typeface="+mn-lt"/>
              </a:rPr>
              <a:t>场。</a:t>
            </a:r>
            <a:endParaRPr sz="1000"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60539" y="629284"/>
            <a:ext cx="1153795" cy="1153795"/>
          </a:xfrm>
          <a:custGeom>
            <a:avLst/>
            <a:gdLst/>
            <a:ahLst/>
            <a:cxnLst/>
            <a:rect l="l" t="t" r="r" b="b"/>
            <a:pathLst>
              <a:path w="1153795" h="1153795">
                <a:moveTo>
                  <a:pt x="576960" y="0"/>
                </a:moveTo>
                <a:lnTo>
                  <a:pt x="529641" y="1911"/>
                </a:lnTo>
                <a:lnTo>
                  <a:pt x="483375" y="7547"/>
                </a:lnTo>
                <a:lnTo>
                  <a:pt x="438311" y="16760"/>
                </a:lnTo>
                <a:lnTo>
                  <a:pt x="394598" y="29399"/>
                </a:lnTo>
                <a:lnTo>
                  <a:pt x="352383" y="45319"/>
                </a:lnTo>
                <a:lnTo>
                  <a:pt x="311815" y="64369"/>
                </a:lnTo>
                <a:lnTo>
                  <a:pt x="273044" y="86401"/>
                </a:lnTo>
                <a:lnTo>
                  <a:pt x="236216" y="111268"/>
                </a:lnTo>
                <a:lnTo>
                  <a:pt x="201482" y="138820"/>
                </a:lnTo>
                <a:lnTo>
                  <a:pt x="168989" y="168910"/>
                </a:lnTo>
                <a:lnTo>
                  <a:pt x="138886" y="201388"/>
                </a:lnTo>
                <a:lnTo>
                  <a:pt x="111321" y="236107"/>
                </a:lnTo>
                <a:lnTo>
                  <a:pt x="86442" y="272918"/>
                </a:lnTo>
                <a:lnTo>
                  <a:pt x="64400" y="311672"/>
                </a:lnTo>
                <a:lnTo>
                  <a:pt x="45340" y="352222"/>
                </a:lnTo>
                <a:lnTo>
                  <a:pt x="29414" y="394419"/>
                </a:lnTo>
                <a:lnTo>
                  <a:pt x="16768" y="438114"/>
                </a:lnTo>
                <a:lnTo>
                  <a:pt x="7551" y="483159"/>
                </a:lnTo>
                <a:lnTo>
                  <a:pt x="1912" y="529406"/>
                </a:lnTo>
                <a:lnTo>
                  <a:pt x="0" y="576706"/>
                </a:lnTo>
                <a:lnTo>
                  <a:pt x="1912" y="624007"/>
                </a:lnTo>
                <a:lnTo>
                  <a:pt x="7551" y="670254"/>
                </a:lnTo>
                <a:lnTo>
                  <a:pt x="16768" y="715299"/>
                </a:lnTo>
                <a:lnTo>
                  <a:pt x="29414" y="758994"/>
                </a:lnTo>
                <a:lnTo>
                  <a:pt x="45340" y="801191"/>
                </a:lnTo>
                <a:lnTo>
                  <a:pt x="64400" y="841741"/>
                </a:lnTo>
                <a:lnTo>
                  <a:pt x="86442" y="880495"/>
                </a:lnTo>
                <a:lnTo>
                  <a:pt x="111321" y="917306"/>
                </a:lnTo>
                <a:lnTo>
                  <a:pt x="138886" y="952025"/>
                </a:lnTo>
                <a:lnTo>
                  <a:pt x="168989" y="984503"/>
                </a:lnTo>
                <a:lnTo>
                  <a:pt x="201482" y="1014593"/>
                </a:lnTo>
                <a:lnTo>
                  <a:pt x="236216" y="1042145"/>
                </a:lnTo>
                <a:lnTo>
                  <a:pt x="273044" y="1067012"/>
                </a:lnTo>
                <a:lnTo>
                  <a:pt x="311815" y="1089044"/>
                </a:lnTo>
                <a:lnTo>
                  <a:pt x="352383" y="1108094"/>
                </a:lnTo>
                <a:lnTo>
                  <a:pt x="394598" y="1124014"/>
                </a:lnTo>
                <a:lnTo>
                  <a:pt x="438311" y="1136653"/>
                </a:lnTo>
                <a:lnTo>
                  <a:pt x="483375" y="1145866"/>
                </a:lnTo>
                <a:lnTo>
                  <a:pt x="529641" y="1151502"/>
                </a:lnTo>
                <a:lnTo>
                  <a:pt x="576960" y="1153414"/>
                </a:lnTo>
                <a:lnTo>
                  <a:pt x="624262" y="1151502"/>
                </a:lnTo>
                <a:lnTo>
                  <a:pt x="670511" y="1145866"/>
                </a:lnTo>
                <a:lnTo>
                  <a:pt x="715561" y="1136653"/>
                </a:lnTo>
                <a:lnTo>
                  <a:pt x="759261" y="1124014"/>
                </a:lnTo>
                <a:lnTo>
                  <a:pt x="801465" y="1108094"/>
                </a:lnTo>
                <a:lnTo>
                  <a:pt x="842022" y="1089044"/>
                </a:lnTo>
                <a:lnTo>
                  <a:pt x="880785" y="1067012"/>
                </a:lnTo>
                <a:lnTo>
                  <a:pt x="917605" y="1042145"/>
                </a:lnTo>
                <a:lnTo>
                  <a:pt x="952333" y="1014593"/>
                </a:lnTo>
                <a:lnTo>
                  <a:pt x="984821" y="984503"/>
                </a:lnTo>
                <a:lnTo>
                  <a:pt x="1014920" y="952025"/>
                </a:lnTo>
                <a:lnTo>
                  <a:pt x="1042482" y="917306"/>
                </a:lnTo>
                <a:lnTo>
                  <a:pt x="1067357" y="880495"/>
                </a:lnTo>
                <a:lnTo>
                  <a:pt x="1089398" y="841741"/>
                </a:lnTo>
                <a:lnTo>
                  <a:pt x="1108455" y="801191"/>
                </a:lnTo>
                <a:lnTo>
                  <a:pt x="1124381" y="758994"/>
                </a:lnTo>
                <a:lnTo>
                  <a:pt x="1137027" y="715299"/>
                </a:lnTo>
                <a:lnTo>
                  <a:pt x="1146243" y="670254"/>
                </a:lnTo>
                <a:lnTo>
                  <a:pt x="1151882" y="624007"/>
                </a:lnTo>
                <a:lnTo>
                  <a:pt x="1153794" y="576706"/>
                </a:lnTo>
                <a:lnTo>
                  <a:pt x="1151882" y="529406"/>
                </a:lnTo>
                <a:lnTo>
                  <a:pt x="1146243" y="483159"/>
                </a:lnTo>
                <a:lnTo>
                  <a:pt x="1137027" y="438114"/>
                </a:lnTo>
                <a:lnTo>
                  <a:pt x="1124381" y="394419"/>
                </a:lnTo>
                <a:lnTo>
                  <a:pt x="1108455" y="352222"/>
                </a:lnTo>
                <a:lnTo>
                  <a:pt x="1089398" y="311672"/>
                </a:lnTo>
                <a:lnTo>
                  <a:pt x="1067357" y="272918"/>
                </a:lnTo>
                <a:lnTo>
                  <a:pt x="1042482" y="236107"/>
                </a:lnTo>
                <a:lnTo>
                  <a:pt x="1014920" y="201388"/>
                </a:lnTo>
                <a:lnTo>
                  <a:pt x="984821" y="168910"/>
                </a:lnTo>
                <a:lnTo>
                  <a:pt x="952333" y="138820"/>
                </a:lnTo>
                <a:lnTo>
                  <a:pt x="917605" y="111268"/>
                </a:lnTo>
                <a:lnTo>
                  <a:pt x="880785" y="86401"/>
                </a:lnTo>
                <a:lnTo>
                  <a:pt x="842022" y="64369"/>
                </a:lnTo>
                <a:lnTo>
                  <a:pt x="801465" y="45319"/>
                </a:lnTo>
                <a:lnTo>
                  <a:pt x="759261" y="29399"/>
                </a:lnTo>
                <a:lnTo>
                  <a:pt x="715561" y="16760"/>
                </a:lnTo>
                <a:lnTo>
                  <a:pt x="670511" y="7547"/>
                </a:lnTo>
                <a:lnTo>
                  <a:pt x="624262" y="1911"/>
                </a:lnTo>
                <a:lnTo>
                  <a:pt x="576960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5245" y="2546795"/>
            <a:ext cx="5292090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635">
              <a:lnSpc>
                <a:spcPct val="110000"/>
              </a:lnSpc>
            </a:pPr>
            <a:r>
              <a:rPr sz="1000" spc="0" smtClean="0">
                <a:cs typeface="+mn-ea"/>
                <a:sym typeface="+mn-lt"/>
              </a:rPr>
              <a:t>在拥</a:t>
            </a:r>
            <a:r>
              <a:rPr sz="1000" spc="10" smtClean="0">
                <a:cs typeface="+mn-ea"/>
                <a:sym typeface="+mn-lt"/>
              </a:rPr>
              <a:t>挤</a:t>
            </a:r>
            <a:r>
              <a:rPr sz="1000" spc="0" smtClean="0">
                <a:cs typeface="+mn-ea"/>
                <a:sym typeface="+mn-lt"/>
              </a:rPr>
              <a:t>的人</a:t>
            </a:r>
            <a:r>
              <a:rPr sz="1000" spc="10" smtClean="0">
                <a:cs typeface="+mn-ea"/>
                <a:sym typeface="+mn-lt"/>
              </a:rPr>
              <a:t>群</a:t>
            </a:r>
            <a:r>
              <a:rPr lang="zh-CN" altLang="en-US" sz="1000" spc="5" smtClean="0">
                <a:cs typeface="+mn-ea"/>
                <a:sym typeface="+mn-lt"/>
              </a:rPr>
              <a:t>中</a:t>
            </a:r>
            <a:r>
              <a:rPr sz="1000" spc="10" smtClean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要</a:t>
            </a:r>
            <a:r>
              <a:rPr sz="1000" spc="10" dirty="0">
                <a:cs typeface="+mn-ea"/>
                <a:sym typeface="+mn-lt"/>
              </a:rPr>
              <a:t>时</a:t>
            </a:r>
            <a:r>
              <a:rPr sz="1000" spc="0" dirty="0">
                <a:cs typeface="+mn-ea"/>
                <a:sym typeface="+mn-lt"/>
              </a:rPr>
              <a:t>刻</a:t>
            </a:r>
            <a:r>
              <a:rPr sz="1000" spc="10" dirty="0">
                <a:cs typeface="+mn-ea"/>
                <a:sym typeface="+mn-lt"/>
              </a:rPr>
              <a:t>保</a:t>
            </a:r>
            <a:r>
              <a:rPr sz="1000" spc="0" dirty="0">
                <a:cs typeface="+mn-ea"/>
                <a:sym typeface="+mn-lt"/>
              </a:rPr>
              <a:t>持警</a:t>
            </a:r>
            <a:r>
              <a:rPr sz="1000" spc="25" dirty="0">
                <a:cs typeface="+mn-ea"/>
                <a:sym typeface="+mn-lt"/>
              </a:rPr>
              <a:t>惕</a:t>
            </a:r>
            <a:r>
              <a:rPr sz="1000" spc="0">
                <a:cs typeface="+mn-ea"/>
                <a:sym typeface="+mn-lt"/>
              </a:rPr>
              <a:t>。</a:t>
            </a:r>
            <a:r>
              <a:rPr sz="1000" spc="0" smtClean="0">
                <a:cs typeface="+mn-ea"/>
                <a:sym typeface="+mn-lt"/>
              </a:rPr>
              <a:t>当</a:t>
            </a:r>
            <a:r>
              <a:rPr lang="zh-CN" altLang="en-US" sz="1000" spc="10" smtClean="0">
                <a:cs typeface="+mn-ea"/>
                <a:sym typeface="+mn-lt"/>
              </a:rPr>
              <a:t>发</a:t>
            </a:r>
            <a:r>
              <a:rPr sz="1000" spc="0" smtClean="0">
                <a:cs typeface="+mn-ea"/>
                <a:sym typeface="+mn-lt"/>
              </a:rPr>
              <a:t>现</a:t>
            </a:r>
            <a:r>
              <a:rPr sz="1000" spc="10" smtClean="0">
                <a:cs typeface="+mn-ea"/>
                <a:sym typeface="+mn-lt"/>
              </a:rPr>
              <a:t>人</a:t>
            </a:r>
            <a:r>
              <a:rPr sz="1000" spc="0" smtClean="0">
                <a:cs typeface="+mn-ea"/>
                <a:sym typeface="+mn-lt"/>
              </a:rPr>
              <a:t>群</a:t>
            </a:r>
            <a:r>
              <a:rPr sz="1000" spc="10" smtClean="0">
                <a:cs typeface="+mn-ea"/>
                <a:sym typeface="+mn-lt"/>
              </a:rPr>
              <a:t>情</a:t>
            </a:r>
            <a:r>
              <a:rPr sz="1000" spc="0" smtClean="0">
                <a:cs typeface="+mn-ea"/>
                <a:sym typeface="+mn-lt"/>
              </a:rPr>
              <a:t>绪</a:t>
            </a:r>
            <a:r>
              <a:rPr sz="1000" spc="10" smtClean="0">
                <a:cs typeface="+mn-ea"/>
                <a:sym typeface="+mn-lt"/>
              </a:rPr>
              <a:t>异常</a:t>
            </a:r>
            <a:r>
              <a:rPr sz="1000" spc="0" smtClean="0">
                <a:cs typeface="+mn-ea"/>
                <a:sym typeface="+mn-lt"/>
              </a:rPr>
              <a:t>，</a:t>
            </a:r>
            <a:r>
              <a:rPr lang="zh-CN" altLang="en-US" sz="1000" spc="10" smtClean="0">
                <a:cs typeface="+mn-ea"/>
                <a:sym typeface="+mn-lt"/>
              </a:rPr>
              <a:t>或</a:t>
            </a:r>
            <a:r>
              <a:rPr sz="1000" spc="0" smtClean="0">
                <a:cs typeface="+mn-ea"/>
                <a:sym typeface="+mn-lt"/>
              </a:rPr>
              <a:t>人群</a:t>
            </a:r>
            <a:r>
              <a:rPr sz="1000" spc="10" smtClean="0">
                <a:cs typeface="+mn-ea"/>
                <a:sym typeface="+mn-lt"/>
              </a:rPr>
              <a:t>开</a:t>
            </a:r>
            <a:r>
              <a:rPr sz="1000" spc="0" smtClean="0">
                <a:cs typeface="+mn-ea"/>
                <a:sym typeface="+mn-lt"/>
              </a:rPr>
              <a:t>始骚</a:t>
            </a:r>
            <a:r>
              <a:rPr lang="zh-CN" altLang="en-US" sz="1000" spc="10" smtClean="0">
                <a:cs typeface="+mn-ea"/>
                <a:sym typeface="+mn-lt"/>
              </a:rPr>
              <a:t>动</a:t>
            </a:r>
            <a:r>
              <a:rPr sz="1000" spc="10" smtClean="0">
                <a:cs typeface="+mn-ea"/>
                <a:sym typeface="+mn-lt"/>
              </a:rPr>
              <a:t>时</a:t>
            </a:r>
            <a:r>
              <a:rPr sz="1000" spc="10" dirty="0">
                <a:cs typeface="+mn-ea"/>
                <a:sym typeface="+mn-lt"/>
              </a:rPr>
              <a:t>，及</a:t>
            </a:r>
            <a:r>
              <a:rPr sz="1000" spc="0" dirty="0">
                <a:cs typeface="+mn-ea"/>
                <a:sym typeface="+mn-lt"/>
              </a:rPr>
              <a:t>时</a:t>
            </a:r>
            <a:r>
              <a:rPr sz="1000" spc="-5" dirty="0">
                <a:cs typeface="+mn-ea"/>
                <a:sym typeface="+mn-lt"/>
              </a:rPr>
              <a:t>做 </a:t>
            </a:r>
            <a:r>
              <a:rPr sz="1000" spc="0" dirty="0">
                <a:cs typeface="+mn-ea"/>
                <a:sym typeface="+mn-lt"/>
              </a:rPr>
              <a:t>好保护</a:t>
            </a:r>
            <a:r>
              <a:rPr sz="1000" spc="10" dirty="0">
                <a:cs typeface="+mn-ea"/>
                <a:sym typeface="+mn-lt"/>
              </a:rPr>
              <a:t>自</a:t>
            </a:r>
            <a:r>
              <a:rPr sz="1000" spc="0" dirty="0">
                <a:cs typeface="+mn-ea"/>
                <a:sym typeface="+mn-lt"/>
              </a:rPr>
              <a:t>己的</a:t>
            </a:r>
            <a:r>
              <a:rPr sz="1000" spc="10" dirty="0">
                <a:cs typeface="+mn-ea"/>
                <a:sym typeface="+mn-lt"/>
              </a:rPr>
              <a:t>准备</a:t>
            </a:r>
            <a:r>
              <a:rPr sz="1000" spc="0">
                <a:cs typeface="+mn-ea"/>
                <a:sym typeface="+mn-lt"/>
              </a:rPr>
              <a:t>。</a:t>
            </a:r>
            <a:r>
              <a:rPr sz="1000" spc="10" smtClean="0">
                <a:cs typeface="+mn-ea"/>
                <a:sym typeface="+mn-lt"/>
              </a:rPr>
              <a:t>拥</a:t>
            </a:r>
            <a:r>
              <a:rPr sz="1000" spc="0" smtClean="0">
                <a:cs typeface="+mn-ea"/>
                <a:sym typeface="+mn-lt"/>
              </a:rPr>
              <a:t>挤</a:t>
            </a:r>
            <a:r>
              <a:rPr lang="zh-CN" altLang="en-US" sz="1000" spc="20" smtClean="0">
                <a:cs typeface="+mn-ea"/>
                <a:sym typeface="+mn-lt"/>
              </a:rPr>
              <a:t>中</a:t>
            </a:r>
            <a:r>
              <a:rPr sz="1000" spc="0" smtClean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双脚</a:t>
            </a:r>
            <a:r>
              <a:rPr sz="1000" spc="10" dirty="0">
                <a:cs typeface="+mn-ea"/>
                <a:sym typeface="+mn-lt"/>
              </a:rPr>
              <a:t>站</a:t>
            </a:r>
            <a:r>
              <a:rPr sz="1000" spc="0" dirty="0">
                <a:cs typeface="+mn-ea"/>
                <a:sym typeface="+mn-lt"/>
              </a:rPr>
              <a:t>稳地</a:t>
            </a:r>
            <a:r>
              <a:rPr sz="1000" spc="25" dirty="0">
                <a:cs typeface="+mn-ea"/>
                <a:sym typeface="+mn-lt"/>
              </a:rPr>
              <a:t>面</a:t>
            </a:r>
            <a:r>
              <a:rPr sz="1000" spc="0" dirty="0">
                <a:cs typeface="+mn-ea"/>
                <a:sym typeface="+mn-lt"/>
              </a:rPr>
              <a:t>，如</a:t>
            </a:r>
            <a:r>
              <a:rPr sz="1000" spc="10" dirty="0">
                <a:cs typeface="+mn-ea"/>
                <a:sym typeface="+mn-lt"/>
              </a:rPr>
              <a:t>果</a:t>
            </a:r>
            <a:r>
              <a:rPr sz="1000" spc="0" dirty="0">
                <a:cs typeface="+mn-ea"/>
                <a:sym typeface="+mn-lt"/>
              </a:rPr>
              <a:t>具</a:t>
            </a:r>
            <a:r>
              <a:rPr sz="1000" spc="10" dirty="0">
                <a:cs typeface="+mn-ea"/>
                <a:sym typeface="+mn-lt"/>
              </a:rPr>
              <a:t>备</a:t>
            </a:r>
            <a:r>
              <a:rPr sz="1000" spc="0" dirty="0">
                <a:cs typeface="+mn-ea"/>
                <a:sym typeface="+mn-lt"/>
              </a:rPr>
              <a:t>条</a:t>
            </a:r>
            <a:r>
              <a:rPr sz="1000" spc="5" dirty="0">
                <a:cs typeface="+mn-ea"/>
                <a:sym typeface="+mn-lt"/>
              </a:rPr>
              <a:t>件</a:t>
            </a:r>
            <a:r>
              <a:rPr sz="1000" spc="0" dirty="0">
                <a:cs typeface="+mn-ea"/>
                <a:sym typeface="+mn-lt"/>
              </a:rPr>
              <a:t>，</a:t>
            </a:r>
            <a:r>
              <a:rPr sz="1000" spc="10" dirty="0">
                <a:cs typeface="+mn-ea"/>
                <a:sym typeface="+mn-lt"/>
              </a:rPr>
              <a:t>可</a:t>
            </a:r>
            <a:r>
              <a:rPr sz="1000" spc="0" dirty="0">
                <a:cs typeface="+mn-ea"/>
                <a:sym typeface="+mn-lt"/>
              </a:rPr>
              <a:t>以抓</a:t>
            </a:r>
            <a:r>
              <a:rPr sz="1000" spc="10" dirty="0">
                <a:cs typeface="+mn-ea"/>
                <a:sym typeface="+mn-lt"/>
              </a:rPr>
              <a:t>住</a:t>
            </a:r>
            <a:r>
              <a:rPr sz="1000" spc="0" dirty="0">
                <a:cs typeface="+mn-ea"/>
                <a:sym typeface="+mn-lt"/>
              </a:rPr>
              <a:t>身边一</a:t>
            </a:r>
            <a:r>
              <a:rPr sz="1000" spc="10" dirty="0">
                <a:cs typeface="+mn-ea"/>
                <a:sym typeface="+mn-lt"/>
              </a:rPr>
              <a:t>件牢</a:t>
            </a:r>
            <a:r>
              <a:rPr sz="1000" spc="0" dirty="0">
                <a:cs typeface="+mn-ea"/>
                <a:sym typeface="+mn-lt"/>
              </a:rPr>
              <a:t>固的物</a:t>
            </a:r>
            <a:r>
              <a:rPr sz="1000" spc="20" dirty="0">
                <a:cs typeface="+mn-ea"/>
                <a:sym typeface="+mn-lt"/>
              </a:rPr>
              <a:t>品</a:t>
            </a:r>
            <a:r>
              <a:rPr sz="1000" spc="-5">
                <a:cs typeface="+mn-ea"/>
                <a:sym typeface="+mn-lt"/>
              </a:rPr>
              <a:t>， </a:t>
            </a:r>
            <a:r>
              <a:rPr lang="zh-CN" altLang="en-US" sz="1000" spc="0" smtClean="0">
                <a:cs typeface="+mn-ea"/>
                <a:sym typeface="+mn-lt"/>
              </a:rPr>
              <a:t>千万不</a:t>
            </a:r>
            <a:r>
              <a:rPr sz="1000" spc="10" smtClean="0">
                <a:cs typeface="+mn-ea"/>
                <a:sym typeface="+mn-lt"/>
              </a:rPr>
              <a:t>能</a:t>
            </a:r>
            <a:r>
              <a:rPr sz="1000" spc="0" smtClean="0">
                <a:cs typeface="+mn-ea"/>
                <a:sym typeface="+mn-lt"/>
              </a:rPr>
              <a:t>被</a:t>
            </a:r>
            <a:r>
              <a:rPr sz="1000" spc="10" smtClean="0">
                <a:cs typeface="+mn-ea"/>
                <a:sym typeface="+mn-lt"/>
              </a:rPr>
              <a:t>绊倒</a:t>
            </a:r>
            <a:r>
              <a:rPr sz="1000" spc="0" smtClean="0">
                <a:cs typeface="+mn-ea"/>
                <a:sym typeface="+mn-lt"/>
              </a:rPr>
              <a:t>。</a:t>
            </a:r>
            <a:r>
              <a:rPr lang="zh-CN" altLang="en-US" sz="1000" spc="10" smtClean="0">
                <a:cs typeface="+mn-ea"/>
                <a:sym typeface="+mn-lt"/>
              </a:rPr>
              <a:t>发</a:t>
            </a:r>
            <a:r>
              <a:rPr sz="1000" spc="0" smtClean="0">
                <a:cs typeface="+mn-ea"/>
                <a:sym typeface="+mn-lt"/>
              </a:rPr>
              <a:t>现前</a:t>
            </a:r>
            <a:r>
              <a:rPr sz="1000" spc="10" smtClean="0">
                <a:cs typeface="+mn-ea"/>
                <a:sym typeface="+mn-lt"/>
              </a:rPr>
              <a:t>面</a:t>
            </a:r>
            <a:r>
              <a:rPr sz="1000" spc="0" smtClean="0">
                <a:cs typeface="+mn-ea"/>
                <a:sym typeface="+mn-lt"/>
              </a:rPr>
              <a:t>有人摔</a:t>
            </a:r>
            <a:r>
              <a:rPr sz="1000" spc="25" smtClean="0">
                <a:cs typeface="+mn-ea"/>
                <a:sym typeface="+mn-lt"/>
              </a:rPr>
              <a:t>倒</a:t>
            </a:r>
            <a:r>
              <a:rPr sz="1000" spc="0" dirty="0">
                <a:cs typeface="+mn-ea"/>
                <a:sym typeface="+mn-lt"/>
              </a:rPr>
              <a:t>，应</a:t>
            </a:r>
            <a:r>
              <a:rPr sz="1000" spc="10" dirty="0">
                <a:cs typeface="+mn-ea"/>
                <a:sym typeface="+mn-lt"/>
              </a:rPr>
              <a:t>该</a:t>
            </a:r>
            <a:r>
              <a:rPr sz="1000" spc="0" dirty="0">
                <a:cs typeface="+mn-ea"/>
                <a:sym typeface="+mn-lt"/>
              </a:rPr>
              <a:t>马上</a:t>
            </a:r>
            <a:r>
              <a:rPr sz="1000" spc="10" dirty="0">
                <a:cs typeface="+mn-ea"/>
                <a:sym typeface="+mn-lt"/>
              </a:rPr>
              <a:t>停</a:t>
            </a:r>
            <a:r>
              <a:rPr sz="1000" spc="0" dirty="0">
                <a:cs typeface="+mn-ea"/>
                <a:sym typeface="+mn-lt"/>
              </a:rPr>
              <a:t>下</a:t>
            </a:r>
            <a:r>
              <a:rPr sz="1000" spc="10" dirty="0">
                <a:cs typeface="+mn-ea"/>
                <a:sym typeface="+mn-lt"/>
              </a:rPr>
              <a:t>脚</a:t>
            </a:r>
            <a:r>
              <a:rPr sz="1000" spc="5" dirty="0">
                <a:cs typeface="+mn-ea"/>
                <a:sym typeface="+mn-lt"/>
              </a:rPr>
              <a:t>步</a:t>
            </a:r>
            <a:r>
              <a:rPr sz="1000" spc="0" dirty="0">
                <a:cs typeface="+mn-ea"/>
                <a:sym typeface="+mn-lt"/>
              </a:rPr>
              <a:t>，伸</a:t>
            </a:r>
            <a:r>
              <a:rPr sz="1000" spc="10" dirty="0">
                <a:cs typeface="+mn-ea"/>
                <a:sym typeface="+mn-lt"/>
              </a:rPr>
              <a:t>出</a:t>
            </a:r>
            <a:r>
              <a:rPr sz="1000" spc="0" dirty="0">
                <a:cs typeface="+mn-ea"/>
                <a:sym typeface="+mn-lt"/>
              </a:rPr>
              <a:t>力量</a:t>
            </a:r>
            <a:r>
              <a:rPr sz="1000" spc="10" dirty="0">
                <a:cs typeface="+mn-ea"/>
                <a:sym typeface="+mn-lt"/>
              </a:rPr>
              <a:t>较</a:t>
            </a:r>
            <a:r>
              <a:rPr sz="1000" spc="0" dirty="0">
                <a:cs typeface="+mn-ea"/>
                <a:sym typeface="+mn-lt"/>
              </a:rPr>
              <a:t>大的</a:t>
            </a:r>
            <a:r>
              <a:rPr sz="1000" spc="10" dirty="0">
                <a:cs typeface="+mn-ea"/>
                <a:sym typeface="+mn-lt"/>
              </a:rPr>
              <a:t>那</a:t>
            </a:r>
            <a:r>
              <a:rPr sz="1000" spc="0" dirty="0">
                <a:cs typeface="+mn-ea"/>
                <a:sym typeface="+mn-lt"/>
              </a:rPr>
              <a:t>只</a:t>
            </a:r>
            <a:r>
              <a:rPr sz="1000" spc="10" dirty="0">
                <a:cs typeface="+mn-ea"/>
                <a:sym typeface="+mn-lt"/>
              </a:rPr>
              <a:t>手</a:t>
            </a:r>
            <a:r>
              <a:rPr sz="1000" spc="20" dirty="0">
                <a:cs typeface="+mn-ea"/>
                <a:sym typeface="+mn-lt"/>
              </a:rPr>
              <a:t>臂</a:t>
            </a:r>
            <a:r>
              <a:rPr sz="1000" spc="0" dirty="0">
                <a:cs typeface="+mn-ea"/>
                <a:sym typeface="+mn-lt"/>
              </a:rPr>
              <a:t>，</a:t>
            </a:r>
            <a:r>
              <a:rPr sz="1000" spc="0">
                <a:cs typeface="+mn-ea"/>
                <a:sym typeface="+mn-lt"/>
              </a:rPr>
              <a:t>用手 </a:t>
            </a:r>
            <a:r>
              <a:rPr sz="1000" spc="0" smtClean="0">
                <a:cs typeface="+mn-ea"/>
                <a:sym typeface="+mn-lt"/>
              </a:rPr>
              <a:t>掌轻触</a:t>
            </a:r>
            <a:r>
              <a:rPr sz="1000" spc="10" smtClean="0">
                <a:cs typeface="+mn-ea"/>
                <a:sym typeface="+mn-lt"/>
              </a:rPr>
              <a:t>前</a:t>
            </a:r>
            <a:r>
              <a:rPr sz="1000" spc="0" smtClean="0">
                <a:cs typeface="+mn-ea"/>
                <a:sym typeface="+mn-lt"/>
              </a:rPr>
              <a:t>面</a:t>
            </a:r>
            <a:r>
              <a:rPr sz="1000" spc="10" smtClean="0">
                <a:cs typeface="+mn-ea"/>
                <a:sym typeface="+mn-lt"/>
              </a:rPr>
              <a:t>那</a:t>
            </a:r>
            <a:r>
              <a:rPr lang="zh-CN" altLang="en-US" sz="1000" dirty="0">
                <a:cs typeface="+mn-ea"/>
                <a:sym typeface="+mn-lt"/>
              </a:rPr>
              <a:t>个</a:t>
            </a:r>
            <a:r>
              <a:rPr sz="1000" spc="0" smtClean="0">
                <a:cs typeface="+mn-ea"/>
                <a:sym typeface="+mn-lt"/>
              </a:rPr>
              <a:t>人</a:t>
            </a:r>
            <a:r>
              <a:rPr sz="1000" spc="10" smtClean="0">
                <a:cs typeface="+mn-ea"/>
                <a:sym typeface="+mn-lt"/>
              </a:rPr>
              <a:t>的</a:t>
            </a:r>
            <a:r>
              <a:rPr sz="1000" spc="0" smtClean="0">
                <a:cs typeface="+mn-ea"/>
                <a:sym typeface="+mn-lt"/>
              </a:rPr>
              <a:t>后</a:t>
            </a:r>
            <a:r>
              <a:rPr sz="1000" spc="20" smtClean="0">
                <a:cs typeface="+mn-ea"/>
                <a:sym typeface="+mn-lt"/>
              </a:rPr>
              <a:t>背</a:t>
            </a:r>
            <a:r>
              <a:rPr sz="1000" spc="10" dirty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将另一</a:t>
            </a:r>
            <a:r>
              <a:rPr sz="1000" spc="10" dirty="0">
                <a:cs typeface="+mn-ea"/>
                <a:sym typeface="+mn-lt"/>
              </a:rPr>
              <a:t>只</a:t>
            </a:r>
            <a:r>
              <a:rPr sz="1000" spc="0" dirty="0">
                <a:cs typeface="+mn-ea"/>
                <a:sym typeface="+mn-lt"/>
              </a:rPr>
              <a:t>手握</a:t>
            </a:r>
            <a:r>
              <a:rPr sz="1000" spc="10" dirty="0">
                <a:cs typeface="+mn-ea"/>
                <a:sym typeface="+mn-lt"/>
              </a:rPr>
              <a:t>住</a:t>
            </a:r>
            <a:r>
              <a:rPr sz="1000" spc="0" dirty="0">
                <a:cs typeface="+mn-ea"/>
                <a:sym typeface="+mn-lt"/>
              </a:rPr>
              <a:t>支撑</a:t>
            </a:r>
            <a:r>
              <a:rPr sz="1000" spc="10" dirty="0">
                <a:cs typeface="+mn-ea"/>
                <a:sym typeface="+mn-lt"/>
              </a:rPr>
              <a:t>的</a:t>
            </a:r>
            <a:r>
              <a:rPr sz="1000" spc="0" dirty="0">
                <a:cs typeface="+mn-ea"/>
                <a:sym typeface="+mn-lt"/>
              </a:rPr>
              <a:t>那</a:t>
            </a:r>
            <a:r>
              <a:rPr sz="1000" spc="10" dirty="0">
                <a:cs typeface="+mn-ea"/>
                <a:sym typeface="+mn-lt"/>
              </a:rPr>
              <a:t>只</a:t>
            </a:r>
            <a:r>
              <a:rPr sz="1000" spc="0" dirty="0">
                <a:cs typeface="+mn-ea"/>
                <a:sym typeface="+mn-lt"/>
              </a:rPr>
              <a:t>手的手</a:t>
            </a:r>
            <a:r>
              <a:rPr sz="1000" spc="30" dirty="0">
                <a:cs typeface="+mn-ea"/>
                <a:sym typeface="+mn-lt"/>
              </a:rPr>
              <a:t>腕</a:t>
            </a:r>
            <a:r>
              <a:rPr sz="1000" spc="0" dirty="0">
                <a:cs typeface="+mn-ea"/>
                <a:sym typeface="+mn-lt"/>
              </a:rPr>
              <a:t>，双</a:t>
            </a:r>
            <a:r>
              <a:rPr sz="1000" spc="10" dirty="0">
                <a:cs typeface="+mn-ea"/>
                <a:sym typeface="+mn-lt"/>
              </a:rPr>
              <a:t>臂</a:t>
            </a:r>
            <a:r>
              <a:rPr sz="1000" spc="0" dirty="0">
                <a:cs typeface="+mn-ea"/>
                <a:sym typeface="+mn-lt"/>
              </a:rPr>
              <a:t>用力</a:t>
            </a:r>
            <a:r>
              <a:rPr sz="1000" spc="10" dirty="0">
                <a:cs typeface="+mn-ea"/>
                <a:sym typeface="+mn-lt"/>
              </a:rPr>
              <a:t>为</a:t>
            </a:r>
            <a:r>
              <a:rPr sz="1000" spc="0" dirty="0">
                <a:cs typeface="+mn-ea"/>
                <a:sym typeface="+mn-lt"/>
              </a:rPr>
              <a:t>自</a:t>
            </a:r>
            <a:r>
              <a:rPr sz="1000" spc="10" dirty="0">
                <a:cs typeface="+mn-ea"/>
                <a:sym typeface="+mn-lt"/>
              </a:rPr>
              <a:t>己</a:t>
            </a:r>
            <a:r>
              <a:rPr sz="1000" spc="0" dirty="0">
                <a:cs typeface="+mn-ea"/>
                <a:sym typeface="+mn-lt"/>
              </a:rPr>
              <a:t>撑开胸</a:t>
            </a:r>
            <a:r>
              <a:rPr sz="1000" spc="-5" dirty="0">
                <a:cs typeface="+mn-ea"/>
                <a:sym typeface="+mn-lt"/>
              </a:rPr>
              <a:t>前</a:t>
            </a:r>
            <a:endParaRPr sz="1000">
              <a:cs typeface="+mn-ea"/>
              <a:sym typeface="+mn-lt"/>
            </a:endParaRPr>
          </a:p>
          <a:p>
            <a:pPr marL="12700" marR="5080">
              <a:lnSpc>
                <a:spcPct val="110000"/>
              </a:lnSpc>
            </a:pPr>
            <a:r>
              <a:rPr sz="1000" spc="0" dirty="0">
                <a:cs typeface="+mn-ea"/>
                <a:sym typeface="+mn-lt"/>
              </a:rPr>
              <a:t>的空</a:t>
            </a:r>
            <a:r>
              <a:rPr sz="1000" spc="5" dirty="0">
                <a:cs typeface="+mn-ea"/>
                <a:sym typeface="+mn-lt"/>
              </a:rPr>
              <a:t>间</a:t>
            </a:r>
            <a:r>
              <a:rPr sz="1000" spc="10" dirty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用</a:t>
            </a:r>
            <a:r>
              <a:rPr sz="1000" spc="10" dirty="0">
                <a:cs typeface="+mn-ea"/>
                <a:sym typeface="+mn-lt"/>
              </a:rPr>
              <a:t>小</a:t>
            </a:r>
            <a:r>
              <a:rPr sz="1000" spc="0" dirty="0">
                <a:cs typeface="+mn-ea"/>
                <a:sym typeface="+mn-lt"/>
              </a:rPr>
              <a:t>步，</a:t>
            </a:r>
            <a:r>
              <a:rPr sz="1000" spc="10" dirty="0">
                <a:cs typeface="+mn-ea"/>
                <a:sym typeface="+mn-lt"/>
              </a:rPr>
              <a:t>稳</a:t>
            </a:r>
            <a:r>
              <a:rPr sz="1000" spc="0" dirty="0">
                <a:cs typeface="+mn-ea"/>
                <a:sym typeface="+mn-lt"/>
              </a:rPr>
              <a:t>定重</a:t>
            </a:r>
            <a:r>
              <a:rPr sz="1000" spc="20" dirty="0">
                <a:cs typeface="+mn-ea"/>
                <a:sym typeface="+mn-lt"/>
              </a:rPr>
              <a:t>心</a:t>
            </a:r>
            <a:r>
              <a:rPr sz="1000" spc="0">
                <a:cs typeface="+mn-ea"/>
                <a:sym typeface="+mn-lt"/>
              </a:rPr>
              <a:t>，</a:t>
            </a:r>
            <a:r>
              <a:rPr sz="1000" spc="0" smtClean="0">
                <a:cs typeface="+mn-ea"/>
                <a:sym typeface="+mn-lt"/>
              </a:rPr>
              <a:t>随人</a:t>
            </a:r>
            <a:r>
              <a:rPr sz="1000" spc="10" smtClean="0">
                <a:cs typeface="+mn-ea"/>
                <a:sym typeface="+mn-lt"/>
              </a:rPr>
              <a:t>流</a:t>
            </a:r>
            <a:r>
              <a:rPr lang="zh-CN" altLang="en-US" sz="1000" spc="0" smtClean="0">
                <a:cs typeface="+mn-ea"/>
                <a:sym typeface="+mn-lt"/>
              </a:rPr>
              <a:t>移</a:t>
            </a:r>
            <a:r>
              <a:rPr lang="zh-CN" altLang="en-US" sz="1000" spc="5" smtClean="0">
                <a:cs typeface="+mn-ea"/>
                <a:sym typeface="+mn-lt"/>
              </a:rPr>
              <a:t>动</a:t>
            </a:r>
            <a:r>
              <a:rPr sz="1000" spc="10" smtClean="0">
                <a:cs typeface="+mn-ea"/>
                <a:sym typeface="+mn-lt"/>
              </a:rPr>
              <a:t>，</a:t>
            </a:r>
            <a:r>
              <a:rPr lang="zh-CN" altLang="en-US" sz="1000" spc="0" smtClean="0">
                <a:cs typeface="+mn-ea"/>
                <a:sym typeface="+mn-lt"/>
              </a:rPr>
              <a:t>不</a:t>
            </a:r>
            <a:r>
              <a:rPr sz="1000" spc="0" smtClean="0">
                <a:cs typeface="+mn-ea"/>
                <a:sym typeface="+mn-lt"/>
              </a:rPr>
              <a:t>要</a:t>
            </a:r>
            <a:r>
              <a:rPr sz="1000" spc="10" smtClean="0">
                <a:cs typeface="+mn-ea"/>
                <a:sym typeface="+mn-lt"/>
              </a:rPr>
              <a:t>试</a:t>
            </a:r>
            <a:r>
              <a:rPr sz="1000" spc="0" smtClean="0">
                <a:cs typeface="+mn-ea"/>
                <a:sym typeface="+mn-lt"/>
              </a:rPr>
              <a:t>图</a:t>
            </a:r>
            <a:r>
              <a:rPr lang="zh-CN" altLang="en-US" sz="1000" spc="10" smtClean="0">
                <a:cs typeface="+mn-ea"/>
                <a:sym typeface="+mn-lt"/>
              </a:rPr>
              <a:t>超</a:t>
            </a:r>
            <a:r>
              <a:rPr lang="zh-CN" altLang="en-US" sz="1000" spc="0" smtClean="0">
                <a:cs typeface="+mn-ea"/>
                <a:sym typeface="+mn-lt"/>
              </a:rPr>
              <a:t>越</a:t>
            </a:r>
            <a:r>
              <a:rPr sz="1000" spc="0" smtClean="0">
                <a:cs typeface="+mn-ea"/>
                <a:sym typeface="+mn-lt"/>
              </a:rPr>
              <a:t>别人</a:t>
            </a:r>
            <a:r>
              <a:rPr sz="1000" spc="10" dirty="0">
                <a:cs typeface="+mn-ea"/>
                <a:sym typeface="+mn-lt"/>
              </a:rPr>
              <a:t>；</a:t>
            </a:r>
            <a:r>
              <a:rPr sz="1000" spc="0">
                <a:cs typeface="+mn-ea"/>
                <a:sym typeface="+mn-lt"/>
              </a:rPr>
              <a:t>同时</a:t>
            </a:r>
            <a:r>
              <a:rPr sz="1000" spc="10">
                <a:cs typeface="+mn-ea"/>
                <a:sym typeface="+mn-lt"/>
              </a:rPr>
              <a:t>大</a:t>
            </a:r>
            <a:r>
              <a:rPr sz="1000" spc="0">
                <a:cs typeface="+mn-ea"/>
                <a:sym typeface="+mn-lt"/>
              </a:rPr>
              <a:t>声呼</a:t>
            </a:r>
            <a:r>
              <a:rPr sz="1000" spc="30">
                <a:cs typeface="+mn-ea"/>
                <a:sym typeface="+mn-lt"/>
              </a:rPr>
              <a:t>救</a:t>
            </a:r>
            <a:r>
              <a:rPr sz="1000" spc="0" smtClean="0">
                <a:cs typeface="+mn-ea"/>
                <a:sym typeface="+mn-lt"/>
              </a:rPr>
              <a:t>，</a:t>
            </a:r>
            <a:r>
              <a:rPr lang="zh-CN" altLang="en-US" sz="1000" spc="10" smtClean="0">
                <a:cs typeface="+mn-ea"/>
                <a:sym typeface="+mn-lt"/>
              </a:rPr>
              <a:t>并</a:t>
            </a:r>
            <a:r>
              <a:rPr sz="1000" spc="0" smtClean="0">
                <a:cs typeface="+mn-ea"/>
                <a:sym typeface="+mn-lt"/>
              </a:rPr>
              <a:t>告知后</a:t>
            </a:r>
            <a:r>
              <a:rPr sz="1000" spc="-5" smtClean="0">
                <a:cs typeface="+mn-ea"/>
                <a:sym typeface="+mn-lt"/>
              </a:rPr>
              <a:t>面 </a:t>
            </a:r>
            <a:r>
              <a:rPr sz="1000" spc="0" smtClean="0">
                <a:cs typeface="+mn-ea"/>
                <a:sym typeface="+mn-lt"/>
              </a:rPr>
              <a:t>的人</a:t>
            </a:r>
            <a:r>
              <a:rPr lang="zh-CN" altLang="en-US" sz="1000" spc="0" smtClean="0">
                <a:cs typeface="+mn-ea"/>
                <a:sym typeface="+mn-lt"/>
              </a:rPr>
              <a:t>不</a:t>
            </a:r>
            <a:r>
              <a:rPr sz="1000" spc="10" smtClean="0">
                <a:cs typeface="+mn-ea"/>
                <a:sym typeface="+mn-lt"/>
              </a:rPr>
              <a:t>要</a:t>
            </a:r>
            <a:r>
              <a:rPr sz="1000" spc="0" smtClean="0">
                <a:cs typeface="+mn-ea"/>
                <a:sym typeface="+mn-lt"/>
              </a:rPr>
              <a:t>向前</a:t>
            </a:r>
            <a:r>
              <a:rPr sz="1000" spc="10" smtClean="0">
                <a:cs typeface="+mn-ea"/>
                <a:sym typeface="+mn-lt"/>
              </a:rPr>
              <a:t>靠近</a:t>
            </a:r>
            <a:r>
              <a:rPr sz="1000" spc="0">
                <a:cs typeface="+mn-ea"/>
                <a:sym typeface="+mn-lt"/>
              </a:rPr>
              <a:t>。</a:t>
            </a:r>
            <a:r>
              <a:rPr sz="1000" spc="10" smtClean="0">
                <a:cs typeface="+mn-ea"/>
                <a:sym typeface="+mn-lt"/>
              </a:rPr>
              <a:t>如</a:t>
            </a:r>
            <a:r>
              <a:rPr sz="1000" spc="0" smtClean="0">
                <a:cs typeface="+mn-ea"/>
                <a:sym typeface="+mn-lt"/>
              </a:rPr>
              <a:t>果</a:t>
            </a:r>
            <a:r>
              <a:rPr sz="1000" spc="10" smtClean="0">
                <a:cs typeface="+mn-ea"/>
                <a:sym typeface="+mn-lt"/>
              </a:rPr>
              <a:t>陷</a:t>
            </a:r>
            <a:r>
              <a:rPr sz="1000" spc="0" smtClean="0">
                <a:cs typeface="+mn-ea"/>
                <a:sym typeface="+mn-lt"/>
              </a:rPr>
              <a:t>入</a:t>
            </a:r>
            <a:r>
              <a:rPr lang="zh-CN" altLang="en-US" sz="1000" spc="0" smtClean="0">
                <a:cs typeface="+mn-ea"/>
                <a:sym typeface="+mn-lt"/>
              </a:rPr>
              <a:t>极</a:t>
            </a:r>
            <a:r>
              <a:rPr sz="1000" spc="0" smtClean="0">
                <a:cs typeface="+mn-ea"/>
                <a:sym typeface="+mn-lt"/>
              </a:rPr>
              <a:t>度</a:t>
            </a:r>
            <a:r>
              <a:rPr sz="1000" spc="10" smtClean="0">
                <a:cs typeface="+mn-ea"/>
                <a:sym typeface="+mn-lt"/>
              </a:rPr>
              <a:t>拥</a:t>
            </a:r>
            <a:r>
              <a:rPr sz="1000" spc="0" smtClean="0">
                <a:cs typeface="+mn-ea"/>
                <a:sym typeface="+mn-lt"/>
              </a:rPr>
              <a:t>挤之</a:t>
            </a:r>
            <a:r>
              <a:rPr lang="zh-CN" altLang="en-US" sz="1000" spc="25" smtClean="0">
                <a:cs typeface="+mn-ea"/>
                <a:sym typeface="+mn-lt"/>
              </a:rPr>
              <a:t>中</a:t>
            </a:r>
            <a:r>
              <a:rPr sz="1000" spc="0" smtClean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为</a:t>
            </a:r>
            <a:r>
              <a:rPr sz="1000" spc="10" dirty="0">
                <a:cs typeface="+mn-ea"/>
                <a:sym typeface="+mn-lt"/>
              </a:rPr>
              <a:t>防</a:t>
            </a:r>
            <a:r>
              <a:rPr sz="1000" spc="0" dirty="0">
                <a:cs typeface="+mn-ea"/>
                <a:sym typeface="+mn-lt"/>
              </a:rPr>
              <a:t>止</a:t>
            </a:r>
            <a:r>
              <a:rPr sz="1000" spc="10" dirty="0">
                <a:cs typeface="+mn-ea"/>
                <a:sym typeface="+mn-lt"/>
              </a:rPr>
              <a:t>造</a:t>
            </a:r>
            <a:r>
              <a:rPr sz="1000" spc="0" dirty="0">
                <a:cs typeface="+mn-ea"/>
                <a:sym typeface="+mn-lt"/>
              </a:rPr>
              <a:t>成窒</a:t>
            </a:r>
            <a:r>
              <a:rPr sz="1000" spc="5" dirty="0">
                <a:cs typeface="+mn-ea"/>
                <a:sym typeface="+mn-lt"/>
              </a:rPr>
              <a:t>息</a:t>
            </a:r>
            <a:r>
              <a:rPr sz="1000" spc="10" dirty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要尽</a:t>
            </a:r>
            <a:r>
              <a:rPr sz="1000" spc="10" dirty="0">
                <a:cs typeface="+mn-ea"/>
                <a:sym typeface="+mn-lt"/>
              </a:rPr>
              <a:t>力</a:t>
            </a:r>
            <a:r>
              <a:rPr sz="1000" spc="0" dirty="0">
                <a:cs typeface="+mn-ea"/>
                <a:sym typeface="+mn-lt"/>
              </a:rPr>
              <a:t>在胸前</a:t>
            </a:r>
            <a:r>
              <a:rPr sz="1000" spc="10" dirty="0">
                <a:cs typeface="+mn-ea"/>
                <a:sym typeface="+mn-lt"/>
              </a:rPr>
              <a:t>保持</a:t>
            </a:r>
            <a:r>
              <a:rPr sz="1000" spc="0" dirty="0">
                <a:cs typeface="+mn-ea"/>
                <a:sym typeface="+mn-lt"/>
              </a:rPr>
              <a:t>一定空</a:t>
            </a:r>
            <a:r>
              <a:rPr sz="1000" spc="20" dirty="0">
                <a:cs typeface="+mn-ea"/>
                <a:sym typeface="+mn-lt"/>
              </a:rPr>
              <a:t>间</a:t>
            </a:r>
            <a:r>
              <a:rPr sz="1000" spc="-5" dirty="0">
                <a:cs typeface="+mn-ea"/>
                <a:sym typeface="+mn-lt"/>
              </a:rPr>
              <a:t>。 </a:t>
            </a:r>
            <a:r>
              <a:rPr sz="1000" spc="0" dirty="0">
                <a:cs typeface="+mn-ea"/>
                <a:sym typeface="+mn-lt"/>
              </a:rPr>
              <a:t>应做双</a:t>
            </a:r>
            <a:r>
              <a:rPr sz="1000" spc="10" dirty="0">
                <a:cs typeface="+mn-ea"/>
                <a:sym typeface="+mn-lt"/>
              </a:rPr>
              <a:t>臂</a:t>
            </a:r>
            <a:r>
              <a:rPr sz="1000" spc="0" dirty="0">
                <a:cs typeface="+mn-ea"/>
                <a:sym typeface="+mn-lt"/>
              </a:rPr>
              <a:t>交</a:t>
            </a:r>
            <a:r>
              <a:rPr sz="1000" spc="10" dirty="0">
                <a:cs typeface="+mn-ea"/>
                <a:sym typeface="+mn-lt"/>
              </a:rPr>
              <a:t>叉，</a:t>
            </a:r>
            <a:r>
              <a:rPr sz="1000" spc="0" dirty="0">
                <a:cs typeface="+mn-ea"/>
                <a:sym typeface="+mn-lt"/>
              </a:rPr>
              <a:t>双手</a:t>
            </a:r>
            <a:r>
              <a:rPr sz="1000" spc="10" dirty="0">
                <a:cs typeface="+mn-ea"/>
                <a:sym typeface="+mn-lt"/>
              </a:rPr>
              <a:t>握</a:t>
            </a:r>
            <a:r>
              <a:rPr sz="1000" spc="0" dirty="0">
                <a:cs typeface="+mn-ea"/>
                <a:sym typeface="+mn-lt"/>
              </a:rPr>
              <a:t>住</a:t>
            </a:r>
            <a:r>
              <a:rPr sz="1000" spc="10" dirty="0">
                <a:cs typeface="+mn-ea"/>
                <a:sym typeface="+mn-lt"/>
              </a:rPr>
              <a:t>上</a:t>
            </a:r>
            <a:r>
              <a:rPr sz="1000" spc="0" dirty="0">
                <a:cs typeface="+mn-ea"/>
                <a:sym typeface="+mn-lt"/>
              </a:rPr>
              <a:t>手</a:t>
            </a:r>
            <a:r>
              <a:rPr sz="1000" spc="5" dirty="0">
                <a:cs typeface="+mn-ea"/>
                <a:sym typeface="+mn-lt"/>
              </a:rPr>
              <a:t>臂</a:t>
            </a:r>
            <a:r>
              <a:rPr sz="1000" spc="0">
                <a:cs typeface="+mn-ea"/>
                <a:sym typeface="+mn-lt"/>
              </a:rPr>
              <a:t>，</a:t>
            </a:r>
            <a:r>
              <a:rPr sz="1000" spc="10" smtClean="0">
                <a:cs typeface="+mn-ea"/>
                <a:sym typeface="+mn-lt"/>
              </a:rPr>
              <a:t>平</a:t>
            </a:r>
            <a:r>
              <a:rPr sz="1000" spc="0" smtClean="0">
                <a:cs typeface="+mn-ea"/>
                <a:sym typeface="+mn-lt"/>
              </a:rPr>
              <a:t>抬在</a:t>
            </a:r>
            <a:r>
              <a:rPr sz="1000" spc="10" smtClean="0">
                <a:cs typeface="+mn-ea"/>
                <a:sym typeface="+mn-lt"/>
              </a:rPr>
              <a:t>胸</a:t>
            </a:r>
            <a:r>
              <a:rPr sz="1000" spc="0" smtClean="0">
                <a:cs typeface="+mn-ea"/>
                <a:sym typeface="+mn-lt"/>
              </a:rPr>
              <a:t>前的</a:t>
            </a:r>
            <a:r>
              <a:rPr sz="1000" spc="10" smtClean="0">
                <a:cs typeface="+mn-ea"/>
                <a:sym typeface="+mn-lt"/>
              </a:rPr>
              <a:t>自</a:t>
            </a:r>
            <a:r>
              <a:rPr sz="1000" spc="0" smtClean="0">
                <a:cs typeface="+mn-ea"/>
                <a:sym typeface="+mn-lt"/>
              </a:rPr>
              <a:t>我</a:t>
            </a:r>
            <a:r>
              <a:rPr sz="1000" spc="10" smtClean="0">
                <a:cs typeface="+mn-ea"/>
                <a:sym typeface="+mn-lt"/>
              </a:rPr>
              <a:t>保</a:t>
            </a:r>
            <a:r>
              <a:rPr sz="1000" spc="0" smtClean="0">
                <a:cs typeface="+mn-ea"/>
                <a:sym typeface="+mn-lt"/>
              </a:rPr>
              <a:t>护</a:t>
            </a:r>
            <a:r>
              <a:rPr lang="zh-CN" altLang="en-US" sz="1000" spc="0" smtClean="0">
                <a:cs typeface="+mn-ea"/>
                <a:sym typeface="+mn-lt"/>
              </a:rPr>
              <a:t>动</a:t>
            </a:r>
            <a:r>
              <a:rPr sz="1000" spc="20" smtClean="0">
                <a:cs typeface="+mn-ea"/>
                <a:sym typeface="+mn-lt"/>
              </a:rPr>
              <a:t>作</a:t>
            </a:r>
            <a:r>
              <a:rPr sz="1000" spc="10" smtClean="0">
                <a:cs typeface="+mn-ea"/>
                <a:sym typeface="+mn-lt"/>
              </a:rPr>
              <a:t>，</a:t>
            </a:r>
            <a:r>
              <a:rPr lang="zh-CN" altLang="en-US" sz="1000" spc="0" smtClean="0">
                <a:cs typeface="+mn-ea"/>
                <a:sym typeface="+mn-lt"/>
              </a:rPr>
              <a:t>并</a:t>
            </a:r>
            <a:r>
              <a:rPr sz="1000" spc="0" smtClean="0">
                <a:cs typeface="+mn-ea"/>
                <a:sym typeface="+mn-lt"/>
              </a:rPr>
              <a:t>尽</a:t>
            </a:r>
            <a:r>
              <a:rPr sz="1000" spc="10" smtClean="0">
                <a:cs typeface="+mn-ea"/>
                <a:sym typeface="+mn-lt"/>
              </a:rPr>
              <a:t>量</a:t>
            </a:r>
            <a:r>
              <a:rPr sz="1000" spc="0" smtClean="0">
                <a:cs typeface="+mn-ea"/>
                <a:sym typeface="+mn-lt"/>
              </a:rPr>
              <a:t>坚</a:t>
            </a:r>
            <a:r>
              <a:rPr sz="1000" spc="5" smtClean="0">
                <a:cs typeface="+mn-ea"/>
                <a:sym typeface="+mn-lt"/>
              </a:rPr>
              <a:t>持</a:t>
            </a:r>
            <a:r>
              <a:rPr sz="1000" spc="0" dirty="0">
                <a:cs typeface="+mn-ea"/>
                <a:sym typeface="+mn-lt"/>
              </a:rPr>
              <a:t>，</a:t>
            </a:r>
            <a:r>
              <a:rPr sz="1000" spc="10" dirty="0">
                <a:cs typeface="+mn-ea"/>
                <a:sym typeface="+mn-lt"/>
              </a:rPr>
              <a:t>直到</a:t>
            </a:r>
            <a:r>
              <a:rPr sz="1000" spc="0" dirty="0">
                <a:cs typeface="+mn-ea"/>
                <a:sym typeface="+mn-lt"/>
              </a:rPr>
              <a:t>情况好</a:t>
            </a:r>
            <a:r>
              <a:rPr sz="1000" spc="5" dirty="0">
                <a:cs typeface="+mn-ea"/>
                <a:sym typeface="+mn-lt"/>
              </a:rPr>
              <a:t>转</a:t>
            </a:r>
            <a:r>
              <a:rPr sz="1000" spc="-5">
                <a:cs typeface="+mn-ea"/>
                <a:sym typeface="+mn-lt"/>
              </a:rPr>
              <a:t>。 </a:t>
            </a:r>
            <a:r>
              <a:rPr sz="1000" spc="0" smtClean="0">
                <a:cs typeface="+mn-ea"/>
                <a:sym typeface="+mn-lt"/>
              </a:rPr>
              <a:t>万一被</a:t>
            </a:r>
            <a:r>
              <a:rPr sz="1000" spc="10" smtClean="0">
                <a:cs typeface="+mn-ea"/>
                <a:sym typeface="+mn-lt"/>
              </a:rPr>
              <a:t>击</a:t>
            </a:r>
            <a:r>
              <a:rPr sz="1000" spc="0" smtClean="0">
                <a:cs typeface="+mn-ea"/>
                <a:sym typeface="+mn-lt"/>
              </a:rPr>
              <a:t>倒</a:t>
            </a:r>
            <a:r>
              <a:rPr lang="zh-CN" altLang="en-US" sz="1000" spc="10" smtClean="0">
                <a:cs typeface="+mn-ea"/>
                <a:sym typeface="+mn-lt"/>
              </a:rPr>
              <a:t>或</a:t>
            </a:r>
            <a:r>
              <a:rPr sz="1000" spc="0" smtClean="0">
                <a:cs typeface="+mn-ea"/>
                <a:sym typeface="+mn-lt"/>
              </a:rPr>
              <a:t>绊</a:t>
            </a:r>
            <a:r>
              <a:rPr sz="1000" spc="10" smtClean="0">
                <a:cs typeface="+mn-ea"/>
                <a:sym typeface="+mn-lt"/>
              </a:rPr>
              <a:t>倒</a:t>
            </a:r>
            <a:r>
              <a:rPr sz="1000" spc="10">
                <a:cs typeface="+mn-ea"/>
                <a:sym typeface="+mn-lt"/>
              </a:rPr>
              <a:t>，</a:t>
            </a:r>
            <a:r>
              <a:rPr sz="1000" spc="0" smtClean="0">
                <a:cs typeface="+mn-ea"/>
                <a:sym typeface="+mn-lt"/>
              </a:rPr>
              <a:t>一方</a:t>
            </a:r>
            <a:r>
              <a:rPr sz="1000" spc="10" smtClean="0">
                <a:cs typeface="+mn-ea"/>
                <a:sym typeface="+mn-lt"/>
              </a:rPr>
              <a:t>面</a:t>
            </a:r>
            <a:r>
              <a:rPr sz="1000" spc="0" smtClean="0">
                <a:cs typeface="+mn-ea"/>
                <a:sym typeface="+mn-lt"/>
              </a:rPr>
              <a:t>要大声</a:t>
            </a:r>
            <a:r>
              <a:rPr sz="1000" spc="10" smtClean="0">
                <a:cs typeface="+mn-ea"/>
                <a:sym typeface="+mn-lt"/>
              </a:rPr>
              <a:t>呼</a:t>
            </a:r>
            <a:r>
              <a:rPr sz="1000" spc="0" smtClean="0">
                <a:cs typeface="+mn-ea"/>
                <a:sym typeface="+mn-lt"/>
              </a:rPr>
              <a:t>喊寻</a:t>
            </a:r>
            <a:r>
              <a:rPr sz="1000" spc="10" smtClean="0">
                <a:cs typeface="+mn-ea"/>
                <a:sym typeface="+mn-lt"/>
              </a:rPr>
              <a:t>找</a:t>
            </a:r>
            <a:r>
              <a:rPr sz="1000" spc="0" smtClean="0">
                <a:cs typeface="+mn-ea"/>
                <a:sym typeface="+mn-lt"/>
              </a:rPr>
              <a:t>周围</a:t>
            </a:r>
            <a:r>
              <a:rPr sz="1000" spc="10" smtClean="0">
                <a:cs typeface="+mn-ea"/>
                <a:sym typeface="+mn-lt"/>
              </a:rPr>
              <a:t>人</a:t>
            </a:r>
            <a:r>
              <a:rPr sz="1000" spc="0" smtClean="0">
                <a:cs typeface="+mn-ea"/>
                <a:sym typeface="+mn-lt"/>
              </a:rPr>
              <a:t>员</a:t>
            </a:r>
            <a:r>
              <a:rPr sz="1000" spc="10" smtClean="0">
                <a:cs typeface="+mn-ea"/>
                <a:sym typeface="+mn-lt"/>
              </a:rPr>
              <a:t>的</a:t>
            </a:r>
            <a:r>
              <a:rPr sz="1000" spc="0" smtClean="0">
                <a:cs typeface="+mn-ea"/>
                <a:sym typeface="+mn-lt"/>
              </a:rPr>
              <a:t>救</a:t>
            </a:r>
            <a:r>
              <a:rPr lang="zh-CN" altLang="en-US" sz="1000" spc="25" smtClean="0">
                <a:cs typeface="+mn-ea"/>
                <a:sym typeface="+mn-lt"/>
              </a:rPr>
              <a:t>助</a:t>
            </a:r>
            <a:r>
              <a:rPr sz="1000" spc="0" smtClean="0">
                <a:cs typeface="+mn-ea"/>
                <a:sym typeface="+mn-lt"/>
              </a:rPr>
              <a:t>，</a:t>
            </a:r>
            <a:r>
              <a:rPr sz="1000" spc="10" dirty="0">
                <a:cs typeface="+mn-ea"/>
                <a:sym typeface="+mn-lt"/>
              </a:rPr>
              <a:t>另</a:t>
            </a:r>
            <a:r>
              <a:rPr sz="1000" spc="0" dirty="0">
                <a:cs typeface="+mn-ea"/>
                <a:sym typeface="+mn-lt"/>
              </a:rPr>
              <a:t>一方</a:t>
            </a:r>
            <a:r>
              <a:rPr sz="1000" spc="10" dirty="0">
                <a:cs typeface="+mn-ea"/>
                <a:sym typeface="+mn-lt"/>
              </a:rPr>
              <a:t>面</a:t>
            </a:r>
            <a:r>
              <a:rPr sz="1000" spc="0" dirty="0">
                <a:cs typeface="+mn-ea"/>
                <a:sym typeface="+mn-lt"/>
              </a:rPr>
              <a:t>要尽</a:t>
            </a:r>
            <a:r>
              <a:rPr sz="1000" spc="10" dirty="0">
                <a:cs typeface="+mn-ea"/>
                <a:sym typeface="+mn-lt"/>
              </a:rPr>
              <a:t>快</a:t>
            </a:r>
            <a:r>
              <a:rPr sz="1000" spc="0" dirty="0">
                <a:cs typeface="+mn-ea"/>
                <a:sym typeface="+mn-lt"/>
              </a:rPr>
              <a:t>站</a:t>
            </a:r>
            <a:r>
              <a:rPr sz="1000" spc="10" dirty="0">
                <a:cs typeface="+mn-ea"/>
                <a:sym typeface="+mn-lt"/>
              </a:rPr>
              <a:t>起来</a:t>
            </a:r>
            <a:r>
              <a:rPr sz="1000" spc="0" dirty="0">
                <a:cs typeface="+mn-ea"/>
                <a:sym typeface="+mn-lt"/>
              </a:rPr>
              <a:t>。如果 摔倒后</a:t>
            </a:r>
            <a:r>
              <a:rPr sz="1000" spc="10" dirty="0">
                <a:cs typeface="+mn-ea"/>
                <a:sym typeface="+mn-lt"/>
              </a:rPr>
              <a:t>局</a:t>
            </a:r>
            <a:r>
              <a:rPr sz="1000" spc="0" dirty="0">
                <a:cs typeface="+mn-ea"/>
                <a:sym typeface="+mn-lt"/>
              </a:rPr>
              <a:t>面</a:t>
            </a:r>
            <a:r>
              <a:rPr sz="1000" spc="10" dirty="0">
                <a:cs typeface="+mn-ea"/>
                <a:sym typeface="+mn-lt"/>
              </a:rPr>
              <a:t>失</a:t>
            </a:r>
            <a:r>
              <a:rPr sz="1000" spc="0" dirty="0">
                <a:cs typeface="+mn-ea"/>
                <a:sym typeface="+mn-lt"/>
              </a:rPr>
              <a:t>去控</a:t>
            </a:r>
            <a:r>
              <a:rPr sz="1000" spc="25" dirty="0">
                <a:cs typeface="+mn-ea"/>
                <a:sym typeface="+mn-lt"/>
              </a:rPr>
              <a:t>制</a:t>
            </a:r>
            <a:r>
              <a:rPr sz="1000" spc="0" dirty="0">
                <a:cs typeface="+mn-ea"/>
                <a:sym typeface="+mn-lt"/>
              </a:rPr>
              <a:t>，没</a:t>
            </a:r>
            <a:r>
              <a:rPr sz="1000" spc="10" dirty="0">
                <a:cs typeface="+mn-ea"/>
                <a:sym typeface="+mn-lt"/>
              </a:rPr>
              <a:t>有</a:t>
            </a:r>
            <a:r>
              <a:rPr sz="1000" spc="0" dirty="0">
                <a:cs typeface="+mn-ea"/>
                <a:sym typeface="+mn-lt"/>
              </a:rPr>
              <a:t>办法站</a:t>
            </a:r>
            <a:r>
              <a:rPr sz="1000" spc="10" dirty="0">
                <a:cs typeface="+mn-ea"/>
                <a:sym typeface="+mn-lt"/>
              </a:rPr>
              <a:t>起来</a:t>
            </a:r>
            <a:r>
              <a:rPr sz="1000" spc="0">
                <a:cs typeface="+mn-ea"/>
                <a:sym typeface="+mn-lt"/>
              </a:rPr>
              <a:t>，</a:t>
            </a:r>
            <a:r>
              <a:rPr sz="1000" spc="10" smtClean="0">
                <a:cs typeface="+mn-ea"/>
                <a:sym typeface="+mn-lt"/>
              </a:rPr>
              <a:t>要</a:t>
            </a:r>
            <a:r>
              <a:rPr sz="1000" spc="0" smtClean="0">
                <a:cs typeface="+mn-ea"/>
                <a:sym typeface="+mn-lt"/>
              </a:rPr>
              <a:t>设法</a:t>
            </a:r>
            <a:r>
              <a:rPr sz="1000" spc="10" smtClean="0">
                <a:cs typeface="+mn-ea"/>
                <a:sym typeface="+mn-lt"/>
              </a:rPr>
              <a:t>靠</a:t>
            </a:r>
            <a:r>
              <a:rPr sz="1000" spc="0" smtClean="0">
                <a:cs typeface="+mn-ea"/>
                <a:sym typeface="+mn-lt"/>
              </a:rPr>
              <a:t>近</a:t>
            </a:r>
            <a:r>
              <a:rPr lang="zh-CN" altLang="en-US" sz="1000" spc="10" smtClean="0">
                <a:cs typeface="+mn-ea"/>
                <a:sym typeface="+mn-lt"/>
              </a:rPr>
              <a:t>并</a:t>
            </a:r>
            <a:r>
              <a:rPr sz="1000" spc="0" smtClean="0">
                <a:cs typeface="+mn-ea"/>
                <a:sym typeface="+mn-lt"/>
              </a:rPr>
              <a:t>面向墙</a:t>
            </a:r>
            <a:r>
              <a:rPr sz="1000" spc="25" smtClean="0">
                <a:cs typeface="+mn-ea"/>
                <a:sym typeface="+mn-lt"/>
              </a:rPr>
              <a:t>壁</a:t>
            </a:r>
            <a:r>
              <a:rPr sz="1000" spc="0" dirty="0">
                <a:cs typeface="+mn-ea"/>
                <a:sym typeface="+mn-lt"/>
              </a:rPr>
              <a:t>，身</a:t>
            </a:r>
            <a:r>
              <a:rPr sz="1000" spc="10" dirty="0">
                <a:cs typeface="+mn-ea"/>
                <a:sym typeface="+mn-lt"/>
              </a:rPr>
              <a:t>体</a:t>
            </a:r>
            <a:r>
              <a:rPr sz="1000" spc="0" dirty="0">
                <a:cs typeface="+mn-ea"/>
                <a:sym typeface="+mn-lt"/>
              </a:rPr>
              <a:t>蜷成</a:t>
            </a:r>
            <a:r>
              <a:rPr sz="1000" spc="10" dirty="0">
                <a:cs typeface="+mn-ea"/>
                <a:sym typeface="+mn-lt"/>
              </a:rPr>
              <a:t>球状</a:t>
            </a:r>
            <a:r>
              <a:rPr sz="1000" spc="10">
                <a:cs typeface="+mn-ea"/>
                <a:sym typeface="+mn-lt"/>
              </a:rPr>
              <a:t>、</a:t>
            </a:r>
            <a:r>
              <a:rPr sz="1000" spc="0" smtClean="0">
                <a:cs typeface="+mn-ea"/>
                <a:sym typeface="+mn-lt"/>
              </a:rPr>
              <a:t>双手</a:t>
            </a:r>
            <a:r>
              <a:rPr lang="zh-CN" altLang="en-US" sz="1000" spc="0" smtClean="0">
                <a:cs typeface="+mn-ea"/>
                <a:sym typeface="+mn-lt"/>
              </a:rPr>
              <a:t>十指</a:t>
            </a:r>
            <a:r>
              <a:rPr sz="1000" spc="0" smtClean="0">
                <a:cs typeface="+mn-ea"/>
                <a:sym typeface="+mn-lt"/>
              </a:rPr>
              <a:t> </a:t>
            </a:r>
            <a:r>
              <a:rPr sz="1000" spc="-5" dirty="0">
                <a:cs typeface="+mn-ea"/>
                <a:sym typeface="+mn-lt"/>
              </a:rPr>
              <a:t>交叉打颈，双臂护头</a:t>
            </a:r>
            <a:r>
              <a:rPr sz="1000" spc="-5">
                <a:cs typeface="+mn-ea"/>
                <a:sym typeface="+mn-lt"/>
              </a:rPr>
              <a:t>，</a:t>
            </a:r>
            <a:r>
              <a:rPr sz="1000" spc="-5" smtClean="0">
                <a:cs typeface="+mn-ea"/>
                <a:sym typeface="+mn-lt"/>
              </a:rPr>
              <a:t>双膝尽量前</a:t>
            </a:r>
            <a:r>
              <a:rPr sz="1000" spc="0" smtClean="0">
                <a:cs typeface="+mn-ea"/>
                <a:sym typeface="+mn-lt"/>
              </a:rPr>
              <a:t>屈</a:t>
            </a:r>
            <a:r>
              <a:rPr sz="1000" spc="-5" smtClean="0">
                <a:cs typeface="+mn-ea"/>
                <a:sym typeface="+mn-lt"/>
              </a:rPr>
              <a:t>拢贴</a:t>
            </a:r>
            <a:r>
              <a:rPr lang="zh-CN" altLang="en-US" sz="1000" spc="0" smtClean="0">
                <a:cs typeface="+mn-ea"/>
                <a:sym typeface="+mn-lt"/>
              </a:rPr>
              <a:t>于</a:t>
            </a:r>
            <a:r>
              <a:rPr sz="1000" spc="-5" smtClean="0">
                <a:cs typeface="+mn-ea"/>
                <a:sym typeface="+mn-lt"/>
              </a:rPr>
              <a:t>胸前</a:t>
            </a:r>
            <a:r>
              <a:rPr sz="1000" spc="0" dirty="0">
                <a:cs typeface="+mn-ea"/>
                <a:sym typeface="+mn-lt"/>
              </a:rPr>
              <a:t>，</a:t>
            </a:r>
            <a:r>
              <a:rPr sz="1000" spc="-5" dirty="0">
                <a:cs typeface="+mn-ea"/>
                <a:sym typeface="+mn-lt"/>
              </a:rPr>
              <a:t>以保</a:t>
            </a:r>
            <a:r>
              <a:rPr sz="1000" spc="0" dirty="0">
                <a:cs typeface="+mn-ea"/>
                <a:sym typeface="+mn-lt"/>
              </a:rPr>
              <a:t>护</a:t>
            </a:r>
            <a:r>
              <a:rPr sz="1000" spc="-5" dirty="0">
                <a:cs typeface="+mn-ea"/>
                <a:sym typeface="+mn-lt"/>
              </a:rPr>
              <a:t>身体</a:t>
            </a:r>
            <a:r>
              <a:rPr sz="1000" spc="0" dirty="0">
                <a:cs typeface="+mn-ea"/>
                <a:sym typeface="+mn-lt"/>
              </a:rPr>
              <a:t>重</a:t>
            </a:r>
            <a:r>
              <a:rPr sz="1000" spc="-5" dirty="0">
                <a:cs typeface="+mn-ea"/>
                <a:sym typeface="+mn-lt"/>
              </a:rPr>
              <a:t>要的</a:t>
            </a:r>
            <a:r>
              <a:rPr sz="1000" spc="0" dirty="0">
                <a:cs typeface="+mn-ea"/>
                <a:sym typeface="+mn-lt"/>
              </a:rPr>
              <a:t>脏</a:t>
            </a:r>
            <a:r>
              <a:rPr sz="1000" dirty="0">
                <a:cs typeface="+mn-ea"/>
                <a:sym typeface="+mn-lt"/>
              </a:rPr>
              <a:t>器</a:t>
            </a:r>
            <a:r>
              <a:rPr sz="1000" spc="-5" dirty="0">
                <a:cs typeface="+mn-ea"/>
                <a:sym typeface="+mn-lt"/>
              </a:rPr>
              <a:t>，</a:t>
            </a:r>
            <a:r>
              <a:rPr sz="1000" spc="0" dirty="0">
                <a:cs typeface="+mn-ea"/>
                <a:sym typeface="+mn-lt"/>
              </a:rPr>
              <a:t>侧</a:t>
            </a:r>
            <a:r>
              <a:rPr sz="1000" spc="-5" dirty="0">
                <a:cs typeface="+mn-ea"/>
                <a:sym typeface="+mn-lt"/>
              </a:rPr>
              <a:t>躺在</a:t>
            </a:r>
            <a:r>
              <a:rPr sz="1000" spc="0" dirty="0">
                <a:cs typeface="+mn-ea"/>
                <a:sym typeface="+mn-lt"/>
              </a:rPr>
              <a:t>地</a:t>
            </a:r>
            <a:r>
              <a:rPr sz="1000" spc="-5" dirty="0">
                <a:cs typeface="+mn-ea"/>
                <a:sym typeface="+mn-lt"/>
              </a:rPr>
              <a:t>。</a:t>
            </a:r>
            <a:endParaRPr sz="1000"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9259" y="4246172"/>
            <a:ext cx="4155186" cy="88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42123" y="3646170"/>
            <a:ext cx="1153795" cy="1153795"/>
          </a:xfrm>
          <a:custGeom>
            <a:avLst/>
            <a:gdLst/>
            <a:ahLst/>
            <a:cxnLst/>
            <a:rect l="l" t="t" r="r" b="b"/>
            <a:pathLst>
              <a:path w="1153795" h="1153795">
                <a:moveTo>
                  <a:pt x="576960" y="0"/>
                </a:moveTo>
                <a:lnTo>
                  <a:pt x="529641" y="1911"/>
                </a:lnTo>
                <a:lnTo>
                  <a:pt x="483375" y="7548"/>
                </a:lnTo>
                <a:lnTo>
                  <a:pt x="438311" y="16760"/>
                </a:lnTo>
                <a:lnTo>
                  <a:pt x="394598" y="29401"/>
                </a:lnTo>
                <a:lnTo>
                  <a:pt x="352383" y="45321"/>
                </a:lnTo>
                <a:lnTo>
                  <a:pt x="311815" y="64372"/>
                </a:lnTo>
                <a:lnTo>
                  <a:pt x="273044" y="86406"/>
                </a:lnTo>
                <a:lnTo>
                  <a:pt x="236216" y="111274"/>
                </a:lnTo>
                <a:lnTo>
                  <a:pt x="201482" y="138828"/>
                </a:lnTo>
                <a:lnTo>
                  <a:pt x="168989" y="168919"/>
                </a:lnTo>
                <a:lnTo>
                  <a:pt x="138886" y="201399"/>
                </a:lnTo>
                <a:lnTo>
                  <a:pt x="111321" y="236120"/>
                </a:lnTo>
                <a:lnTo>
                  <a:pt x="86442" y="272934"/>
                </a:lnTo>
                <a:lnTo>
                  <a:pt x="64400" y="311691"/>
                </a:lnTo>
                <a:lnTo>
                  <a:pt x="45340" y="352244"/>
                </a:lnTo>
                <a:lnTo>
                  <a:pt x="29414" y="394443"/>
                </a:lnTo>
                <a:lnTo>
                  <a:pt x="16768" y="438142"/>
                </a:lnTo>
                <a:lnTo>
                  <a:pt x="7551" y="483190"/>
                </a:lnTo>
                <a:lnTo>
                  <a:pt x="1912" y="529441"/>
                </a:lnTo>
                <a:lnTo>
                  <a:pt x="0" y="576745"/>
                </a:lnTo>
                <a:lnTo>
                  <a:pt x="1912" y="624047"/>
                </a:lnTo>
                <a:lnTo>
                  <a:pt x="7551" y="670296"/>
                </a:lnTo>
                <a:lnTo>
                  <a:pt x="16768" y="715344"/>
                </a:lnTo>
                <a:lnTo>
                  <a:pt x="29414" y="759042"/>
                </a:lnTo>
                <a:lnTo>
                  <a:pt x="45340" y="801242"/>
                </a:lnTo>
                <a:lnTo>
                  <a:pt x="64400" y="841795"/>
                </a:lnTo>
                <a:lnTo>
                  <a:pt x="86442" y="880553"/>
                </a:lnTo>
                <a:lnTo>
                  <a:pt x="111321" y="917368"/>
                </a:lnTo>
                <a:lnTo>
                  <a:pt x="138886" y="952090"/>
                </a:lnTo>
                <a:lnTo>
                  <a:pt x="168989" y="984572"/>
                </a:lnTo>
                <a:lnTo>
                  <a:pt x="201482" y="1014665"/>
                </a:lnTo>
                <a:lnTo>
                  <a:pt x="236216" y="1042220"/>
                </a:lnTo>
                <a:lnTo>
                  <a:pt x="273044" y="1067089"/>
                </a:lnTo>
                <a:lnTo>
                  <a:pt x="311815" y="1089125"/>
                </a:lnTo>
                <a:lnTo>
                  <a:pt x="352383" y="1108177"/>
                </a:lnTo>
                <a:lnTo>
                  <a:pt x="394598" y="1124098"/>
                </a:lnTo>
                <a:lnTo>
                  <a:pt x="438311" y="1136740"/>
                </a:lnTo>
                <a:lnTo>
                  <a:pt x="483375" y="1145953"/>
                </a:lnTo>
                <a:lnTo>
                  <a:pt x="529641" y="1151590"/>
                </a:lnTo>
                <a:lnTo>
                  <a:pt x="576960" y="1153502"/>
                </a:lnTo>
                <a:lnTo>
                  <a:pt x="624279" y="1151590"/>
                </a:lnTo>
                <a:lnTo>
                  <a:pt x="670542" y="1145953"/>
                </a:lnTo>
                <a:lnTo>
                  <a:pt x="715602" y="1136740"/>
                </a:lnTo>
                <a:lnTo>
                  <a:pt x="759310" y="1124098"/>
                </a:lnTo>
                <a:lnTo>
                  <a:pt x="801518" y="1108177"/>
                </a:lnTo>
                <a:lnTo>
                  <a:pt x="842078" y="1089125"/>
                </a:lnTo>
                <a:lnTo>
                  <a:pt x="880841" y="1067089"/>
                </a:lnTo>
                <a:lnTo>
                  <a:pt x="917660" y="1042220"/>
                </a:lnTo>
                <a:lnTo>
                  <a:pt x="952385" y="1014665"/>
                </a:lnTo>
                <a:lnTo>
                  <a:pt x="984869" y="984572"/>
                </a:lnTo>
                <a:lnTo>
                  <a:pt x="1014962" y="952090"/>
                </a:lnTo>
                <a:lnTo>
                  <a:pt x="1042518" y="917368"/>
                </a:lnTo>
                <a:lnTo>
                  <a:pt x="1067387" y="880553"/>
                </a:lnTo>
                <a:lnTo>
                  <a:pt x="1089422" y="841795"/>
                </a:lnTo>
                <a:lnTo>
                  <a:pt x="1108473" y="801242"/>
                </a:lnTo>
                <a:lnTo>
                  <a:pt x="1124393" y="759042"/>
                </a:lnTo>
                <a:lnTo>
                  <a:pt x="1137034" y="715344"/>
                </a:lnTo>
                <a:lnTo>
                  <a:pt x="1146247" y="670296"/>
                </a:lnTo>
                <a:lnTo>
                  <a:pt x="1151883" y="624047"/>
                </a:lnTo>
                <a:lnTo>
                  <a:pt x="1153795" y="576745"/>
                </a:lnTo>
                <a:lnTo>
                  <a:pt x="1151883" y="529441"/>
                </a:lnTo>
                <a:lnTo>
                  <a:pt x="1146247" y="483190"/>
                </a:lnTo>
                <a:lnTo>
                  <a:pt x="1137034" y="438142"/>
                </a:lnTo>
                <a:lnTo>
                  <a:pt x="1124393" y="394443"/>
                </a:lnTo>
                <a:lnTo>
                  <a:pt x="1108473" y="352244"/>
                </a:lnTo>
                <a:lnTo>
                  <a:pt x="1089422" y="311691"/>
                </a:lnTo>
                <a:lnTo>
                  <a:pt x="1067387" y="272934"/>
                </a:lnTo>
                <a:lnTo>
                  <a:pt x="1042518" y="236120"/>
                </a:lnTo>
                <a:lnTo>
                  <a:pt x="1014962" y="201399"/>
                </a:lnTo>
                <a:lnTo>
                  <a:pt x="984869" y="168919"/>
                </a:lnTo>
                <a:lnTo>
                  <a:pt x="952385" y="138828"/>
                </a:lnTo>
                <a:lnTo>
                  <a:pt x="917660" y="111274"/>
                </a:lnTo>
                <a:lnTo>
                  <a:pt x="880841" y="86406"/>
                </a:lnTo>
                <a:lnTo>
                  <a:pt x="842078" y="64372"/>
                </a:lnTo>
                <a:lnTo>
                  <a:pt x="801518" y="45321"/>
                </a:lnTo>
                <a:lnTo>
                  <a:pt x="759310" y="29401"/>
                </a:lnTo>
                <a:lnTo>
                  <a:pt x="715602" y="16760"/>
                </a:lnTo>
                <a:lnTo>
                  <a:pt x="670542" y="7548"/>
                </a:lnTo>
                <a:lnTo>
                  <a:pt x="624279" y="1911"/>
                </a:lnTo>
                <a:lnTo>
                  <a:pt x="576960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8829" y="4406684"/>
            <a:ext cx="519239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0" algn="just">
              <a:lnSpc>
                <a:spcPct val="110000"/>
              </a:lnSpc>
            </a:pPr>
            <a:r>
              <a:rPr sz="1000" spc="10" smtClean="0">
                <a:cs typeface="+mn-ea"/>
                <a:sym typeface="+mn-lt"/>
              </a:rPr>
              <a:t>踩踏</a:t>
            </a:r>
            <a:r>
              <a:rPr lang="zh-CN" altLang="en-US" sz="1000" spc="10" smtClean="0">
                <a:cs typeface="+mn-ea"/>
                <a:sym typeface="+mn-lt"/>
              </a:rPr>
              <a:t>事</a:t>
            </a:r>
            <a:r>
              <a:rPr sz="1000" spc="10" smtClean="0">
                <a:cs typeface="+mn-ea"/>
                <a:sym typeface="+mn-lt"/>
              </a:rPr>
              <a:t>故</a:t>
            </a:r>
            <a:r>
              <a:rPr lang="zh-CN" altLang="en-US" sz="1000" spc="10" smtClean="0">
                <a:cs typeface="+mn-ea"/>
                <a:sym typeface="+mn-lt"/>
              </a:rPr>
              <a:t>发</a:t>
            </a:r>
            <a:r>
              <a:rPr sz="1000" spc="10" smtClean="0">
                <a:cs typeface="+mn-ea"/>
                <a:sym typeface="+mn-lt"/>
              </a:rPr>
              <a:t>生后</a:t>
            </a:r>
            <a:r>
              <a:rPr sz="1000" spc="10" dirty="0">
                <a:cs typeface="+mn-ea"/>
                <a:sym typeface="+mn-lt"/>
              </a:rPr>
              <a:t>，一方面</a:t>
            </a:r>
            <a:r>
              <a:rPr sz="1000" spc="0" dirty="0">
                <a:cs typeface="+mn-ea"/>
                <a:sym typeface="+mn-lt"/>
              </a:rPr>
              <a:t>应</a:t>
            </a:r>
            <a:r>
              <a:rPr sz="1000" spc="10" dirty="0">
                <a:cs typeface="+mn-ea"/>
                <a:sym typeface="+mn-lt"/>
              </a:rPr>
              <a:t>赶快报</a:t>
            </a:r>
            <a:r>
              <a:rPr sz="1000" spc="25" dirty="0">
                <a:cs typeface="+mn-ea"/>
                <a:sym typeface="+mn-lt"/>
              </a:rPr>
              <a:t>警</a:t>
            </a:r>
            <a:r>
              <a:rPr sz="1000" spc="10">
                <a:cs typeface="+mn-ea"/>
                <a:sym typeface="+mn-lt"/>
              </a:rPr>
              <a:t>，</a:t>
            </a:r>
            <a:r>
              <a:rPr sz="1000" spc="10" smtClean="0">
                <a:cs typeface="+mn-ea"/>
                <a:sym typeface="+mn-lt"/>
              </a:rPr>
              <a:t>等</a:t>
            </a:r>
            <a:r>
              <a:rPr lang="zh-CN" altLang="en-US" sz="1000" spc="10" smtClean="0">
                <a:cs typeface="+mn-ea"/>
                <a:sym typeface="+mn-lt"/>
              </a:rPr>
              <a:t>待</a:t>
            </a:r>
            <a:r>
              <a:rPr sz="1000" spc="10" smtClean="0">
                <a:cs typeface="+mn-ea"/>
                <a:sym typeface="+mn-lt"/>
              </a:rPr>
              <a:t>救援</a:t>
            </a:r>
            <a:r>
              <a:rPr sz="1000" spc="10" dirty="0">
                <a:cs typeface="+mn-ea"/>
                <a:sym typeface="+mn-lt"/>
              </a:rPr>
              <a:t>；</a:t>
            </a:r>
            <a:r>
              <a:rPr sz="1000" spc="0" dirty="0">
                <a:cs typeface="+mn-ea"/>
                <a:sym typeface="+mn-lt"/>
              </a:rPr>
              <a:t>另一</a:t>
            </a:r>
            <a:r>
              <a:rPr sz="1000" spc="10" dirty="0">
                <a:cs typeface="+mn-ea"/>
                <a:sym typeface="+mn-lt"/>
              </a:rPr>
              <a:t>方</a:t>
            </a:r>
            <a:r>
              <a:rPr sz="1000" spc="25" dirty="0">
                <a:cs typeface="+mn-ea"/>
                <a:sym typeface="+mn-lt"/>
              </a:rPr>
              <a:t>面</a:t>
            </a:r>
            <a:r>
              <a:rPr sz="1000" spc="10" dirty="0">
                <a:cs typeface="+mn-ea"/>
                <a:sym typeface="+mn-lt"/>
              </a:rPr>
              <a:t>，在医务人员到达</a:t>
            </a:r>
            <a:r>
              <a:rPr sz="1000" spc="0" dirty="0">
                <a:cs typeface="+mn-ea"/>
                <a:sym typeface="+mn-lt"/>
              </a:rPr>
              <a:t>现场</a:t>
            </a:r>
            <a:r>
              <a:rPr sz="1000" spc="10" dirty="0">
                <a:cs typeface="+mn-ea"/>
                <a:sym typeface="+mn-lt"/>
              </a:rPr>
              <a:t>前</a:t>
            </a:r>
            <a:r>
              <a:rPr sz="1000" spc="-5">
                <a:cs typeface="+mn-ea"/>
                <a:sym typeface="+mn-lt"/>
              </a:rPr>
              <a:t>， </a:t>
            </a:r>
            <a:r>
              <a:rPr sz="1000" spc="10" smtClean="0">
                <a:cs typeface="+mn-ea"/>
                <a:sym typeface="+mn-lt"/>
              </a:rPr>
              <a:t>要</a:t>
            </a:r>
            <a:r>
              <a:rPr sz="1000" spc="0" smtClean="0">
                <a:cs typeface="+mn-ea"/>
                <a:sym typeface="+mn-lt"/>
              </a:rPr>
              <a:t>抓</a:t>
            </a:r>
            <a:r>
              <a:rPr sz="1000" spc="10" smtClean="0">
                <a:cs typeface="+mn-ea"/>
                <a:sym typeface="+mn-lt"/>
              </a:rPr>
              <a:t>紧时间用科</a:t>
            </a:r>
            <a:r>
              <a:rPr lang="zh-CN" altLang="en-US" sz="1000" spc="0" smtClean="0">
                <a:cs typeface="+mn-ea"/>
                <a:sym typeface="+mn-lt"/>
              </a:rPr>
              <a:t>学</a:t>
            </a:r>
            <a:r>
              <a:rPr sz="1000" spc="10" smtClean="0">
                <a:cs typeface="+mn-ea"/>
                <a:sym typeface="+mn-lt"/>
              </a:rPr>
              <a:t>方法开展自</a:t>
            </a:r>
            <a:r>
              <a:rPr sz="1000" spc="0" smtClean="0">
                <a:cs typeface="+mn-ea"/>
                <a:sym typeface="+mn-lt"/>
              </a:rPr>
              <a:t>救</a:t>
            </a:r>
            <a:r>
              <a:rPr lang="zh-CN" altLang="en-US" sz="1000" spc="10" smtClean="0">
                <a:cs typeface="+mn-ea"/>
                <a:sym typeface="+mn-lt"/>
              </a:rPr>
              <a:t>和</a:t>
            </a:r>
            <a:r>
              <a:rPr sz="1000" spc="10" smtClean="0">
                <a:cs typeface="+mn-ea"/>
                <a:sym typeface="+mn-lt"/>
              </a:rPr>
              <a:t>互</a:t>
            </a:r>
            <a:r>
              <a:rPr sz="1000" spc="30" smtClean="0">
                <a:cs typeface="+mn-ea"/>
                <a:sym typeface="+mn-lt"/>
              </a:rPr>
              <a:t>救</a:t>
            </a:r>
            <a:r>
              <a:rPr sz="1000" spc="10">
                <a:cs typeface="+mn-ea"/>
                <a:sym typeface="+mn-lt"/>
              </a:rPr>
              <a:t>。</a:t>
            </a:r>
            <a:r>
              <a:rPr sz="1000" spc="0" smtClean="0">
                <a:cs typeface="+mn-ea"/>
                <a:sym typeface="+mn-lt"/>
              </a:rPr>
              <a:t>在</a:t>
            </a:r>
            <a:r>
              <a:rPr sz="1000" spc="10" smtClean="0">
                <a:cs typeface="+mn-ea"/>
                <a:sym typeface="+mn-lt"/>
              </a:rPr>
              <a:t>救治</a:t>
            </a:r>
            <a:r>
              <a:rPr lang="zh-CN" altLang="en-US" sz="1000" spc="20" smtClean="0">
                <a:cs typeface="+mn-ea"/>
                <a:sym typeface="+mn-lt"/>
              </a:rPr>
              <a:t>中</a:t>
            </a:r>
            <a:r>
              <a:rPr sz="1000" spc="10" smtClean="0">
                <a:cs typeface="+mn-ea"/>
                <a:sym typeface="+mn-lt"/>
              </a:rPr>
              <a:t>，</a:t>
            </a:r>
            <a:r>
              <a:rPr sz="1000" spc="10" dirty="0">
                <a:cs typeface="+mn-ea"/>
                <a:sym typeface="+mn-lt"/>
              </a:rPr>
              <a:t>要遵</a:t>
            </a:r>
            <a:r>
              <a:rPr sz="1000" spc="0" dirty="0">
                <a:cs typeface="+mn-ea"/>
                <a:sym typeface="+mn-lt"/>
              </a:rPr>
              <a:t>循</a:t>
            </a:r>
            <a:r>
              <a:rPr sz="1000" spc="10" dirty="0">
                <a:cs typeface="+mn-ea"/>
                <a:sym typeface="+mn-lt"/>
              </a:rPr>
              <a:t>先救重伤者、老人</a:t>
            </a:r>
            <a:r>
              <a:rPr sz="1000" spc="0" dirty="0">
                <a:cs typeface="+mn-ea"/>
                <a:sym typeface="+mn-lt"/>
              </a:rPr>
              <a:t>、</a:t>
            </a:r>
            <a:r>
              <a:rPr sz="1000" spc="10" dirty="0">
                <a:cs typeface="+mn-ea"/>
                <a:sym typeface="+mn-lt"/>
              </a:rPr>
              <a:t>儿童</a:t>
            </a:r>
            <a:r>
              <a:rPr sz="1000" spc="0" dirty="0">
                <a:cs typeface="+mn-ea"/>
                <a:sym typeface="+mn-lt"/>
              </a:rPr>
              <a:t>及</a:t>
            </a:r>
            <a:r>
              <a:rPr sz="1000" spc="10" dirty="0">
                <a:cs typeface="+mn-ea"/>
                <a:sym typeface="+mn-lt"/>
              </a:rPr>
              <a:t>妇</a:t>
            </a:r>
            <a:r>
              <a:rPr sz="1000" spc="-5" dirty="0">
                <a:cs typeface="+mn-ea"/>
                <a:sym typeface="+mn-lt"/>
              </a:rPr>
              <a:t>女 </a:t>
            </a:r>
            <a:r>
              <a:rPr sz="1000" spc="-5">
                <a:cs typeface="+mn-ea"/>
                <a:sym typeface="+mn-lt"/>
              </a:rPr>
              <a:t>的原则</a:t>
            </a:r>
            <a:r>
              <a:rPr sz="1000" spc="-5" smtClean="0">
                <a:cs typeface="+mn-ea"/>
                <a:sym typeface="+mn-lt"/>
              </a:rPr>
              <a:t>。</a:t>
            </a:r>
            <a:r>
              <a:rPr lang="zh-CN" altLang="en-US" sz="1000" spc="-5" smtClean="0">
                <a:cs typeface="+mn-ea"/>
                <a:sym typeface="+mn-lt"/>
              </a:rPr>
              <a:t>发</a:t>
            </a:r>
            <a:r>
              <a:rPr sz="1000" spc="-5" smtClean="0">
                <a:cs typeface="+mn-ea"/>
                <a:sym typeface="+mn-lt"/>
              </a:rPr>
              <a:t>现伤者呼吸</a:t>
            </a:r>
            <a:r>
              <a:rPr sz="1000" spc="-5" dirty="0">
                <a:cs typeface="+mn-ea"/>
                <a:sym typeface="+mn-lt"/>
              </a:rPr>
              <a:t>、心跳停止</a:t>
            </a:r>
            <a:r>
              <a:rPr sz="1000" spc="0" dirty="0">
                <a:cs typeface="+mn-ea"/>
                <a:sym typeface="+mn-lt"/>
              </a:rPr>
              <a:t>时</a:t>
            </a:r>
            <a:r>
              <a:rPr sz="1000" spc="-5" dirty="0">
                <a:cs typeface="+mn-ea"/>
                <a:sym typeface="+mn-lt"/>
              </a:rPr>
              <a:t>，要</a:t>
            </a:r>
            <a:r>
              <a:rPr sz="1000" spc="0" dirty="0">
                <a:cs typeface="+mn-ea"/>
                <a:sym typeface="+mn-lt"/>
              </a:rPr>
              <a:t>赶</a:t>
            </a:r>
            <a:r>
              <a:rPr sz="1000" spc="-5" dirty="0">
                <a:cs typeface="+mn-ea"/>
                <a:sym typeface="+mn-lt"/>
              </a:rPr>
              <a:t>快做</a:t>
            </a:r>
            <a:r>
              <a:rPr sz="1000" spc="0" dirty="0">
                <a:cs typeface="+mn-ea"/>
                <a:sym typeface="+mn-lt"/>
              </a:rPr>
              <a:t>人</a:t>
            </a:r>
            <a:r>
              <a:rPr sz="1000" spc="-5" dirty="0">
                <a:cs typeface="+mn-ea"/>
                <a:sym typeface="+mn-lt"/>
              </a:rPr>
              <a:t>工呼</a:t>
            </a:r>
            <a:r>
              <a:rPr sz="1000" spc="0" dirty="0">
                <a:cs typeface="+mn-ea"/>
                <a:sym typeface="+mn-lt"/>
              </a:rPr>
              <a:t>吸</a:t>
            </a:r>
            <a:r>
              <a:rPr sz="1000" spc="-5">
                <a:cs typeface="+mn-ea"/>
                <a:sym typeface="+mn-lt"/>
              </a:rPr>
              <a:t>，</a:t>
            </a:r>
            <a:r>
              <a:rPr sz="1000" spc="-5" smtClean="0">
                <a:cs typeface="+mn-ea"/>
                <a:sym typeface="+mn-lt"/>
              </a:rPr>
              <a:t>辅</a:t>
            </a:r>
            <a:r>
              <a:rPr sz="1000" spc="0" smtClean="0">
                <a:cs typeface="+mn-ea"/>
                <a:sym typeface="+mn-lt"/>
              </a:rPr>
              <a:t>之</a:t>
            </a:r>
            <a:r>
              <a:rPr sz="1000" spc="-5" smtClean="0">
                <a:cs typeface="+mn-ea"/>
                <a:sym typeface="+mn-lt"/>
              </a:rPr>
              <a:t>以胸</a:t>
            </a:r>
            <a:r>
              <a:rPr sz="1000" spc="0" smtClean="0">
                <a:cs typeface="+mn-ea"/>
                <a:sym typeface="+mn-lt"/>
              </a:rPr>
              <a:t>外</a:t>
            </a:r>
            <a:r>
              <a:rPr lang="zh-CN" altLang="en-US" sz="1000" spc="-5" smtClean="0">
                <a:cs typeface="+mn-ea"/>
                <a:sym typeface="+mn-lt"/>
              </a:rPr>
              <a:t>按</a:t>
            </a:r>
            <a:r>
              <a:rPr sz="1000" spc="-5" smtClean="0">
                <a:cs typeface="+mn-ea"/>
                <a:sym typeface="+mn-lt"/>
              </a:rPr>
              <a:t>压</a:t>
            </a:r>
            <a:r>
              <a:rPr sz="1000" spc="-5" dirty="0">
                <a:cs typeface="+mn-ea"/>
                <a:sym typeface="+mn-lt"/>
              </a:rPr>
              <a:t>。</a:t>
            </a:r>
            <a:endParaRPr sz="1000"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4303" y="4027120"/>
            <a:ext cx="91566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保持镇</a:t>
            </a:r>
            <a:r>
              <a:rPr sz="1400" b="1" spc="-15" dirty="0">
                <a:solidFill>
                  <a:srgbClr val="FFFFFF"/>
                </a:solidFill>
                <a:cs typeface="+mn-ea"/>
                <a:sym typeface="+mn-lt"/>
              </a:rPr>
              <a:t>定</a:t>
            </a: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，</a:t>
            </a:r>
            <a:endParaRPr sz="1400"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4303" y="4240541"/>
            <a:ext cx="7391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及时自救</a:t>
            </a:r>
            <a:endParaRPr sz="1400"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894" y="2250492"/>
            <a:ext cx="9169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若被推倒， 蜷成球状</a:t>
            </a:r>
            <a:endParaRPr sz="14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50022" y="1027228"/>
            <a:ext cx="9169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遭遇拥挤，</a:t>
            </a:r>
            <a:endParaRPr sz="14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0022" y="1240588"/>
            <a:ext cx="7391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及时退避</a:t>
            </a:r>
            <a:endParaRPr sz="14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761" y="1100836"/>
            <a:ext cx="4299585" cy="2289810"/>
          </a:xfrm>
          <a:custGeom>
            <a:avLst/>
            <a:gdLst/>
            <a:ahLst/>
            <a:cxnLst/>
            <a:rect l="l" t="t" r="r" b="b"/>
            <a:pathLst>
              <a:path w="4299585" h="2289810">
                <a:moveTo>
                  <a:pt x="3917607" y="0"/>
                </a:moveTo>
                <a:lnTo>
                  <a:pt x="0" y="0"/>
                </a:lnTo>
                <a:lnTo>
                  <a:pt x="0" y="1907794"/>
                </a:lnTo>
                <a:lnTo>
                  <a:pt x="381558" y="2289302"/>
                </a:lnTo>
                <a:lnTo>
                  <a:pt x="4299242" y="2289302"/>
                </a:lnTo>
                <a:lnTo>
                  <a:pt x="4299242" y="381508"/>
                </a:lnTo>
                <a:lnTo>
                  <a:pt x="3917607" y="0"/>
                </a:lnTo>
                <a:close/>
              </a:path>
            </a:pathLst>
          </a:custGeom>
          <a:solidFill>
            <a:srgbClr val="DCF7B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8022" y="1368604"/>
            <a:ext cx="394207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4965" algn="just">
              <a:lnSpc>
                <a:spcPct val="150000"/>
              </a:lnSpc>
            </a:pPr>
            <a:r>
              <a:rPr sz="1400" spc="70" smtClean="0">
                <a:cs typeface="+mn-ea"/>
                <a:sym typeface="+mn-lt"/>
              </a:rPr>
              <a:t>恐怖袭击是</a:t>
            </a:r>
            <a:r>
              <a:rPr lang="zh-CN" altLang="en-US" sz="1400" spc="70" smtClean="0">
                <a:cs typeface="+mn-ea"/>
                <a:sym typeface="+mn-lt"/>
              </a:rPr>
              <a:t>指</a:t>
            </a:r>
            <a:r>
              <a:rPr sz="1400" spc="70" smtClean="0">
                <a:cs typeface="+mn-ea"/>
                <a:sym typeface="+mn-lt"/>
              </a:rPr>
              <a:t>恐怖组织</a:t>
            </a:r>
            <a:r>
              <a:rPr lang="zh-CN" altLang="en-US" sz="1400" spc="70" smtClean="0">
                <a:cs typeface="+mn-ea"/>
                <a:sym typeface="+mn-lt"/>
              </a:rPr>
              <a:t>或</a:t>
            </a:r>
            <a:r>
              <a:rPr sz="1400" spc="70" smtClean="0">
                <a:cs typeface="+mn-ea"/>
                <a:sym typeface="+mn-lt"/>
              </a:rPr>
              <a:t>丧人使用暴力</a:t>
            </a:r>
            <a:r>
              <a:rPr lang="zh-CN" altLang="en-US" sz="1400" spc="70" smtClean="0">
                <a:cs typeface="+mn-ea"/>
                <a:sym typeface="+mn-lt"/>
              </a:rPr>
              <a:t>或</a:t>
            </a:r>
            <a:r>
              <a:rPr sz="1400" spc="70" smtClean="0">
                <a:cs typeface="+mn-ea"/>
                <a:sym typeface="+mn-lt"/>
              </a:rPr>
              <a:t>其 </a:t>
            </a:r>
            <a:r>
              <a:rPr sz="1400" spc="70" dirty="0">
                <a:cs typeface="+mn-ea"/>
                <a:sym typeface="+mn-lt"/>
              </a:rPr>
              <a:t>他</a:t>
            </a:r>
            <a:r>
              <a:rPr sz="1400" spc="55" dirty="0">
                <a:cs typeface="+mn-ea"/>
                <a:sym typeface="+mn-lt"/>
              </a:rPr>
              <a:t>破坏</a:t>
            </a:r>
            <a:r>
              <a:rPr sz="1400" spc="70" dirty="0">
                <a:cs typeface="+mn-ea"/>
                <a:sym typeface="+mn-lt"/>
              </a:rPr>
              <a:t>手</a:t>
            </a:r>
            <a:r>
              <a:rPr sz="1400" spc="55" dirty="0">
                <a:cs typeface="+mn-ea"/>
                <a:sym typeface="+mn-lt"/>
              </a:rPr>
              <a:t>段</a:t>
            </a:r>
            <a:r>
              <a:rPr sz="1400" spc="70" dirty="0">
                <a:cs typeface="+mn-ea"/>
                <a:sym typeface="+mn-lt"/>
              </a:rPr>
              <a:t>制</a:t>
            </a:r>
            <a:r>
              <a:rPr sz="1400" spc="55" dirty="0">
                <a:cs typeface="+mn-ea"/>
                <a:sym typeface="+mn-lt"/>
              </a:rPr>
              <a:t>造的</a:t>
            </a:r>
            <a:r>
              <a:rPr sz="1400" spc="70" dirty="0">
                <a:cs typeface="+mn-ea"/>
                <a:sym typeface="+mn-lt"/>
              </a:rPr>
              <a:t>危</a:t>
            </a:r>
            <a:r>
              <a:rPr sz="1400" spc="55" dirty="0">
                <a:cs typeface="+mn-ea"/>
                <a:sym typeface="+mn-lt"/>
              </a:rPr>
              <a:t>害社</a:t>
            </a:r>
            <a:r>
              <a:rPr sz="1400" spc="70" dirty="0">
                <a:cs typeface="+mn-ea"/>
                <a:sym typeface="+mn-lt"/>
              </a:rPr>
              <a:t>会</a:t>
            </a:r>
            <a:r>
              <a:rPr sz="1400" spc="55" dirty="0">
                <a:cs typeface="+mn-ea"/>
                <a:sym typeface="+mn-lt"/>
              </a:rPr>
              <a:t>稳</a:t>
            </a:r>
            <a:r>
              <a:rPr sz="1400" spc="80" dirty="0">
                <a:cs typeface="+mn-ea"/>
                <a:sym typeface="+mn-lt"/>
              </a:rPr>
              <a:t>定</a:t>
            </a:r>
            <a:r>
              <a:rPr sz="1400" spc="70">
                <a:cs typeface="+mn-ea"/>
                <a:sym typeface="+mn-lt"/>
              </a:rPr>
              <a:t>、</a:t>
            </a:r>
            <a:r>
              <a:rPr sz="1400" spc="55" smtClean="0">
                <a:cs typeface="+mn-ea"/>
                <a:sym typeface="+mn-lt"/>
              </a:rPr>
              <a:t>危</a:t>
            </a:r>
            <a:r>
              <a:rPr sz="1400" spc="70" smtClean="0">
                <a:cs typeface="+mn-ea"/>
                <a:sym typeface="+mn-lt"/>
              </a:rPr>
              <a:t>及</a:t>
            </a:r>
            <a:r>
              <a:rPr sz="1400" spc="55" smtClean="0">
                <a:cs typeface="+mn-ea"/>
                <a:sym typeface="+mn-lt"/>
              </a:rPr>
              <a:t>人民</a:t>
            </a:r>
            <a:r>
              <a:rPr sz="1400" spc="70" smtClean="0">
                <a:cs typeface="+mn-ea"/>
                <a:sym typeface="+mn-lt"/>
              </a:rPr>
              <a:t>群</a:t>
            </a:r>
            <a:r>
              <a:rPr lang="zh-CN" altLang="en-US" sz="1400" smtClean="0">
                <a:cs typeface="+mn-ea"/>
                <a:sym typeface="+mn-lt"/>
              </a:rPr>
              <a:t>众</a:t>
            </a:r>
            <a:r>
              <a:rPr sz="1400" smtClean="0">
                <a:cs typeface="+mn-ea"/>
                <a:sym typeface="+mn-lt"/>
              </a:rPr>
              <a:t> </a:t>
            </a:r>
            <a:r>
              <a:rPr sz="1400" spc="70" smtClean="0">
                <a:cs typeface="+mn-ea"/>
                <a:sym typeface="+mn-lt"/>
              </a:rPr>
              <a:t>生</a:t>
            </a:r>
            <a:r>
              <a:rPr sz="1400" spc="55" smtClean="0">
                <a:cs typeface="+mn-ea"/>
                <a:sym typeface="+mn-lt"/>
              </a:rPr>
              <a:t>命财</a:t>
            </a:r>
            <a:r>
              <a:rPr sz="1400" spc="70" smtClean="0">
                <a:cs typeface="+mn-ea"/>
                <a:sym typeface="+mn-lt"/>
              </a:rPr>
              <a:t>产</a:t>
            </a:r>
            <a:r>
              <a:rPr sz="1400" spc="55" smtClean="0">
                <a:cs typeface="+mn-ea"/>
                <a:sym typeface="+mn-lt"/>
              </a:rPr>
              <a:t>安</a:t>
            </a:r>
            <a:r>
              <a:rPr sz="1400" spc="70" smtClean="0">
                <a:cs typeface="+mn-ea"/>
                <a:sym typeface="+mn-lt"/>
              </a:rPr>
              <a:t>全</a:t>
            </a:r>
            <a:r>
              <a:rPr sz="1400" spc="55" smtClean="0">
                <a:cs typeface="+mn-ea"/>
                <a:sym typeface="+mn-lt"/>
              </a:rPr>
              <a:t>的一</a:t>
            </a:r>
            <a:r>
              <a:rPr sz="1400" spc="70" smtClean="0">
                <a:cs typeface="+mn-ea"/>
                <a:sym typeface="+mn-lt"/>
              </a:rPr>
              <a:t>切</a:t>
            </a:r>
            <a:r>
              <a:rPr sz="1400" spc="55" smtClean="0">
                <a:cs typeface="+mn-ea"/>
                <a:sym typeface="+mn-lt"/>
              </a:rPr>
              <a:t>形</a:t>
            </a:r>
            <a:r>
              <a:rPr lang="zh-CN" altLang="en-US" sz="1400" spc="55" smtClean="0">
                <a:cs typeface="+mn-ea"/>
                <a:sym typeface="+mn-lt"/>
              </a:rPr>
              <a:t>式</a:t>
            </a:r>
            <a:r>
              <a:rPr sz="1400" spc="70" smtClean="0">
                <a:cs typeface="+mn-ea"/>
                <a:sym typeface="+mn-lt"/>
              </a:rPr>
              <a:t>的</a:t>
            </a:r>
            <a:r>
              <a:rPr sz="1400" spc="55" smtClean="0">
                <a:cs typeface="+mn-ea"/>
                <a:sym typeface="+mn-lt"/>
              </a:rPr>
              <a:t>活</a:t>
            </a:r>
            <a:r>
              <a:rPr lang="zh-CN" altLang="en-US" sz="1400" spc="80" smtClean="0">
                <a:cs typeface="+mn-ea"/>
                <a:sym typeface="+mn-lt"/>
              </a:rPr>
              <a:t>动</a:t>
            </a:r>
            <a:r>
              <a:rPr sz="1400" spc="70" smtClean="0">
                <a:cs typeface="+mn-ea"/>
                <a:sym typeface="+mn-lt"/>
              </a:rPr>
              <a:t>。</a:t>
            </a:r>
            <a:r>
              <a:rPr sz="1400" spc="55">
                <a:cs typeface="+mn-ea"/>
                <a:sym typeface="+mn-lt"/>
              </a:rPr>
              <a:t>恐</a:t>
            </a:r>
            <a:r>
              <a:rPr sz="1400" spc="70">
                <a:cs typeface="+mn-ea"/>
                <a:sym typeface="+mn-lt"/>
              </a:rPr>
              <a:t>怖</a:t>
            </a:r>
            <a:r>
              <a:rPr sz="1400" spc="55">
                <a:cs typeface="+mn-ea"/>
                <a:sym typeface="+mn-lt"/>
              </a:rPr>
              <a:t>袭击</a:t>
            </a:r>
            <a:r>
              <a:rPr sz="1400" spc="70">
                <a:cs typeface="+mn-ea"/>
                <a:sym typeface="+mn-lt"/>
              </a:rPr>
              <a:t>的</a:t>
            </a:r>
            <a:r>
              <a:rPr sz="1400">
                <a:cs typeface="+mn-ea"/>
                <a:sym typeface="+mn-lt"/>
              </a:rPr>
              <a:t>主 </a:t>
            </a:r>
            <a:r>
              <a:rPr sz="1400" spc="70" smtClean="0">
                <a:cs typeface="+mn-ea"/>
                <a:sym typeface="+mn-lt"/>
              </a:rPr>
              <a:t>要</a:t>
            </a:r>
            <a:r>
              <a:rPr sz="1400" spc="55" smtClean="0">
                <a:cs typeface="+mn-ea"/>
                <a:sym typeface="+mn-lt"/>
              </a:rPr>
              <a:t>常</a:t>
            </a:r>
            <a:r>
              <a:rPr lang="zh-CN" altLang="en-US" sz="1400" spc="55" smtClean="0">
                <a:cs typeface="+mn-ea"/>
                <a:sym typeface="+mn-lt"/>
              </a:rPr>
              <a:t>规</a:t>
            </a:r>
            <a:r>
              <a:rPr sz="1400" spc="70" smtClean="0">
                <a:cs typeface="+mn-ea"/>
                <a:sym typeface="+mn-lt"/>
              </a:rPr>
              <a:t>手</a:t>
            </a:r>
            <a:r>
              <a:rPr sz="1400" spc="55" smtClean="0">
                <a:cs typeface="+mn-ea"/>
                <a:sym typeface="+mn-lt"/>
              </a:rPr>
              <a:t>段</a:t>
            </a:r>
            <a:r>
              <a:rPr sz="1400" spc="70" smtClean="0">
                <a:cs typeface="+mn-ea"/>
                <a:sym typeface="+mn-lt"/>
              </a:rPr>
              <a:t>为</a:t>
            </a:r>
            <a:r>
              <a:rPr sz="1400" spc="55" smtClean="0">
                <a:cs typeface="+mn-ea"/>
                <a:sym typeface="+mn-lt"/>
              </a:rPr>
              <a:t>爆</a:t>
            </a:r>
            <a:r>
              <a:rPr sz="1400" spc="70" smtClean="0">
                <a:cs typeface="+mn-ea"/>
                <a:sym typeface="+mn-lt"/>
              </a:rPr>
              <a:t>炸</a:t>
            </a:r>
            <a:r>
              <a:rPr sz="1400" spc="70" dirty="0">
                <a:cs typeface="+mn-ea"/>
                <a:sym typeface="+mn-lt"/>
              </a:rPr>
              <a:t>、</a:t>
            </a:r>
            <a:r>
              <a:rPr sz="1400" spc="60" dirty="0">
                <a:cs typeface="+mn-ea"/>
                <a:sym typeface="+mn-lt"/>
              </a:rPr>
              <a:t>枪击</a:t>
            </a:r>
            <a:r>
              <a:rPr sz="1400" spc="70" dirty="0">
                <a:cs typeface="+mn-ea"/>
                <a:sym typeface="+mn-lt"/>
              </a:rPr>
              <a:t>、</a:t>
            </a:r>
            <a:r>
              <a:rPr sz="1400" spc="60" dirty="0">
                <a:cs typeface="+mn-ea"/>
                <a:sym typeface="+mn-lt"/>
              </a:rPr>
              <a:t>纵火</a:t>
            </a:r>
            <a:r>
              <a:rPr sz="1400" spc="70" dirty="0">
                <a:cs typeface="+mn-ea"/>
                <a:sym typeface="+mn-lt"/>
              </a:rPr>
              <a:t>、</a:t>
            </a:r>
            <a:r>
              <a:rPr sz="1400" spc="55" dirty="0">
                <a:cs typeface="+mn-ea"/>
                <a:sym typeface="+mn-lt"/>
              </a:rPr>
              <a:t>刀</a:t>
            </a:r>
            <a:r>
              <a:rPr sz="1400" spc="70" dirty="0">
                <a:cs typeface="+mn-ea"/>
                <a:sym typeface="+mn-lt"/>
              </a:rPr>
              <a:t>斧</a:t>
            </a:r>
            <a:r>
              <a:rPr sz="1400" spc="55" dirty="0">
                <a:cs typeface="+mn-ea"/>
                <a:sym typeface="+mn-lt"/>
              </a:rPr>
              <a:t>暴乱</a:t>
            </a:r>
            <a:r>
              <a:rPr sz="1400" spc="70" dirty="0">
                <a:cs typeface="+mn-ea"/>
                <a:sym typeface="+mn-lt"/>
              </a:rPr>
              <a:t>等</a:t>
            </a:r>
            <a:r>
              <a:rPr sz="1400">
                <a:cs typeface="+mn-ea"/>
                <a:sym typeface="+mn-lt"/>
              </a:rPr>
              <a:t>； </a:t>
            </a:r>
            <a:r>
              <a:rPr sz="1400" spc="70" smtClean="0">
                <a:cs typeface="+mn-ea"/>
                <a:sym typeface="+mn-lt"/>
              </a:rPr>
              <a:t>非</a:t>
            </a:r>
            <a:r>
              <a:rPr sz="1400" spc="55" smtClean="0">
                <a:cs typeface="+mn-ea"/>
                <a:sym typeface="+mn-lt"/>
              </a:rPr>
              <a:t>常</a:t>
            </a:r>
            <a:r>
              <a:rPr lang="zh-CN" altLang="en-US" sz="1400" spc="55" smtClean="0">
                <a:cs typeface="+mn-ea"/>
                <a:sym typeface="+mn-lt"/>
              </a:rPr>
              <a:t>规</a:t>
            </a:r>
            <a:r>
              <a:rPr sz="1400" spc="70" smtClean="0">
                <a:cs typeface="+mn-ea"/>
                <a:sym typeface="+mn-lt"/>
              </a:rPr>
              <a:t>手</a:t>
            </a:r>
            <a:r>
              <a:rPr sz="1400" spc="55" smtClean="0">
                <a:cs typeface="+mn-ea"/>
                <a:sym typeface="+mn-lt"/>
              </a:rPr>
              <a:t>段</a:t>
            </a:r>
            <a:r>
              <a:rPr sz="1400" spc="70" smtClean="0">
                <a:cs typeface="+mn-ea"/>
                <a:sym typeface="+mn-lt"/>
              </a:rPr>
              <a:t>主</a:t>
            </a:r>
            <a:r>
              <a:rPr sz="1400" spc="55" smtClean="0">
                <a:cs typeface="+mn-ea"/>
                <a:sym typeface="+mn-lt"/>
              </a:rPr>
              <a:t>要有</a:t>
            </a:r>
            <a:r>
              <a:rPr sz="1400" spc="70" smtClean="0">
                <a:cs typeface="+mn-ea"/>
                <a:sym typeface="+mn-lt"/>
              </a:rPr>
              <a:t>核</a:t>
            </a:r>
            <a:r>
              <a:rPr sz="1400" spc="55" smtClean="0">
                <a:cs typeface="+mn-ea"/>
                <a:sym typeface="+mn-lt"/>
              </a:rPr>
              <a:t>不辐</a:t>
            </a:r>
            <a:r>
              <a:rPr sz="1400" spc="70" smtClean="0">
                <a:cs typeface="+mn-ea"/>
                <a:sym typeface="+mn-lt"/>
              </a:rPr>
              <a:t>射</a:t>
            </a:r>
            <a:r>
              <a:rPr sz="1400" spc="55" smtClean="0">
                <a:cs typeface="+mn-ea"/>
                <a:sym typeface="+mn-lt"/>
              </a:rPr>
              <a:t>恐怖</a:t>
            </a:r>
            <a:r>
              <a:rPr sz="1400" spc="70" smtClean="0">
                <a:cs typeface="+mn-ea"/>
                <a:sym typeface="+mn-lt"/>
              </a:rPr>
              <a:t>袭</a:t>
            </a:r>
            <a:r>
              <a:rPr sz="1400" spc="80" smtClean="0">
                <a:cs typeface="+mn-ea"/>
                <a:sym typeface="+mn-lt"/>
              </a:rPr>
              <a:t>击</a:t>
            </a:r>
            <a:r>
              <a:rPr sz="1400" spc="70" dirty="0">
                <a:cs typeface="+mn-ea"/>
                <a:sym typeface="+mn-lt"/>
              </a:rPr>
              <a:t>、</a:t>
            </a:r>
            <a:r>
              <a:rPr sz="1400" spc="55" dirty="0">
                <a:cs typeface="+mn-ea"/>
                <a:sym typeface="+mn-lt"/>
              </a:rPr>
              <a:t>生物</a:t>
            </a:r>
            <a:r>
              <a:rPr sz="1400" spc="70" dirty="0">
                <a:cs typeface="+mn-ea"/>
                <a:sym typeface="+mn-lt"/>
              </a:rPr>
              <a:t>恐</a:t>
            </a:r>
            <a:r>
              <a:rPr sz="1400" dirty="0">
                <a:cs typeface="+mn-ea"/>
                <a:sym typeface="+mn-lt"/>
              </a:rPr>
              <a:t>怖 袭击</a:t>
            </a:r>
            <a:r>
              <a:rPr sz="1400" spc="-5">
                <a:cs typeface="+mn-ea"/>
                <a:sym typeface="+mn-lt"/>
              </a:rPr>
              <a:t>、</a:t>
            </a:r>
            <a:r>
              <a:rPr sz="1400" smtClean="0">
                <a:cs typeface="+mn-ea"/>
                <a:sym typeface="+mn-lt"/>
              </a:rPr>
              <a:t>化</a:t>
            </a:r>
            <a:r>
              <a:rPr lang="zh-CN" altLang="en-US" sz="1400" smtClean="0">
                <a:cs typeface="+mn-ea"/>
                <a:sym typeface="+mn-lt"/>
              </a:rPr>
              <a:t>学</a:t>
            </a:r>
            <a:r>
              <a:rPr sz="1400" smtClean="0">
                <a:cs typeface="+mn-ea"/>
                <a:sym typeface="+mn-lt"/>
              </a:rPr>
              <a:t>恐怖袭击</a:t>
            </a:r>
            <a:r>
              <a:rPr sz="1400">
                <a:cs typeface="+mn-ea"/>
                <a:sym typeface="+mn-lt"/>
              </a:rPr>
              <a:t>、</a:t>
            </a:r>
            <a:r>
              <a:rPr sz="1400" spc="-15" smtClean="0">
                <a:cs typeface="+mn-ea"/>
                <a:sym typeface="+mn-lt"/>
              </a:rPr>
              <a:t>网</a:t>
            </a:r>
            <a:r>
              <a:rPr sz="1400" smtClean="0">
                <a:cs typeface="+mn-ea"/>
                <a:sym typeface="+mn-lt"/>
              </a:rPr>
              <a:t>络恐</a:t>
            </a:r>
            <a:r>
              <a:rPr sz="1400" spc="-15" smtClean="0">
                <a:cs typeface="+mn-ea"/>
                <a:sym typeface="+mn-lt"/>
              </a:rPr>
              <a:t>怖</a:t>
            </a:r>
            <a:r>
              <a:rPr sz="1400" smtClean="0">
                <a:cs typeface="+mn-ea"/>
                <a:sym typeface="+mn-lt"/>
              </a:rPr>
              <a:t>袭击</a:t>
            </a:r>
            <a:r>
              <a:rPr sz="1400" spc="-15" smtClean="0">
                <a:cs typeface="+mn-ea"/>
                <a:sym typeface="+mn-lt"/>
              </a:rPr>
              <a:t>活</a:t>
            </a:r>
            <a:r>
              <a:rPr lang="zh-CN" altLang="en-US" sz="1400" smtClean="0">
                <a:cs typeface="+mn-ea"/>
                <a:sym typeface="+mn-lt"/>
              </a:rPr>
              <a:t>动</a:t>
            </a:r>
            <a:r>
              <a:rPr sz="1400" smtClean="0">
                <a:cs typeface="+mn-ea"/>
                <a:sym typeface="+mn-lt"/>
              </a:rPr>
              <a:t>等</a:t>
            </a:r>
            <a:r>
              <a:rPr sz="1400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恐怖袭击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8888" y="982980"/>
            <a:ext cx="3947160" cy="25877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1420" y="1175638"/>
            <a:ext cx="3562604" cy="220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4463" y="3849496"/>
            <a:ext cx="699135" cy="702310"/>
          </a:xfrm>
          <a:custGeom>
            <a:avLst/>
            <a:gdLst/>
            <a:ahLst/>
            <a:cxnLst/>
            <a:rect l="l" t="t" r="r" b="b"/>
            <a:pathLst>
              <a:path w="699135" h="702310">
                <a:moveTo>
                  <a:pt x="349389" y="0"/>
                </a:moveTo>
                <a:lnTo>
                  <a:pt x="292713" y="4594"/>
                </a:lnTo>
                <a:lnTo>
                  <a:pt x="238950" y="17896"/>
                </a:lnTo>
                <a:lnTo>
                  <a:pt x="188818" y="39182"/>
                </a:lnTo>
                <a:lnTo>
                  <a:pt x="143038" y="67731"/>
                </a:lnTo>
                <a:lnTo>
                  <a:pt x="102328" y="102820"/>
                </a:lnTo>
                <a:lnTo>
                  <a:pt x="67407" y="143727"/>
                </a:lnTo>
                <a:lnTo>
                  <a:pt x="38995" y="189728"/>
                </a:lnTo>
                <a:lnTo>
                  <a:pt x="17810" y="240102"/>
                </a:lnTo>
                <a:lnTo>
                  <a:pt x="4572" y="294126"/>
                </a:lnTo>
                <a:lnTo>
                  <a:pt x="0" y="351078"/>
                </a:lnTo>
                <a:lnTo>
                  <a:pt x="1158" y="379874"/>
                </a:lnTo>
                <a:lnTo>
                  <a:pt x="10153" y="435451"/>
                </a:lnTo>
                <a:lnTo>
                  <a:pt x="27454" y="487741"/>
                </a:lnTo>
                <a:lnTo>
                  <a:pt x="52343" y="536022"/>
                </a:lnTo>
                <a:lnTo>
                  <a:pt x="84099" y="579571"/>
                </a:lnTo>
                <a:lnTo>
                  <a:pt x="122004" y="617663"/>
                </a:lnTo>
                <a:lnTo>
                  <a:pt x="165339" y="649578"/>
                </a:lnTo>
                <a:lnTo>
                  <a:pt x="213385" y="674590"/>
                </a:lnTo>
                <a:lnTo>
                  <a:pt x="265422" y="691978"/>
                </a:lnTo>
                <a:lnTo>
                  <a:pt x="320732" y="701019"/>
                </a:lnTo>
                <a:lnTo>
                  <a:pt x="349389" y="702182"/>
                </a:lnTo>
                <a:lnTo>
                  <a:pt x="378038" y="701019"/>
                </a:lnTo>
                <a:lnTo>
                  <a:pt x="433335" y="691978"/>
                </a:lnTo>
                <a:lnTo>
                  <a:pt x="485365" y="674590"/>
                </a:lnTo>
                <a:lnTo>
                  <a:pt x="533407" y="649578"/>
                </a:lnTo>
                <a:lnTo>
                  <a:pt x="576743" y="617663"/>
                </a:lnTo>
                <a:lnTo>
                  <a:pt x="614651" y="579571"/>
                </a:lnTo>
                <a:lnTo>
                  <a:pt x="646411" y="536022"/>
                </a:lnTo>
                <a:lnTo>
                  <a:pt x="671304" y="487741"/>
                </a:lnTo>
                <a:lnTo>
                  <a:pt x="688610" y="435451"/>
                </a:lnTo>
                <a:lnTo>
                  <a:pt x="697608" y="379874"/>
                </a:lnTo>
                <a:lnTo>
                  <a:pt x="698766" y="351078"/>
                </a:lnTo>
                <a:lnTo>
                  <a:pt x="697608" y="322282"/>
                </a:lnTo>
                <a:lnTo>
                  <a:pt x="688610" y="266703"/>
                </a:lnTo>
                <a:lnTo>
                  <a:pt x="671304" y="214414"/>
                </a:lnTo>
                <a:lnTo>
                  <a:pt x="646411" y="166136"/>
                </a:lnTo>
                <a:lnTo>
                  <a:pt x="614651" y="122591"/>
                </a:lnTo>
                <a:lnTo>
                  <a:pt x="576743" y="84503"/>
                </a:lnTo>
                <a:lnTo>
                  <a:pt x="533407" y="52594"/>
                </a:lnTo>
                <a:lnTo>
                  <a:pt x="485365" y="27586"/>
                </a:lnTo>
                <a:lnTo>
                  <a:pt x="433335" y="10202"/>
                </a:lnTo>
                <a:lnTo>
                  <a:pt x="378038" y="1163"/>
                </a:lnTo>
                <a:lnTo>
                  <a:pt x="34938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56864" y="3849496"/>
            <a:ext cx="700405" cy="702310"/>
          </a:xfrm>
          <a:custGeom>
            <a:avLst/>
            <a:gdLst/>
            <a:ahLst/>
            <a:cxnLst/>
            <a:rect l="l" t="t" r="r" b="b"/>
            <a:pathLst>
              <a:path w="700404" h="702310">
                <a:moveTo>
                  <a:pt x="350012" y="0"/>
                </a:moveTo>
                <a:lnTo>
                  <a:pt x="293241" y="4594"/>
                </a:lnTo>
                <a:lnTo>
                  <a:pt x="239385" y="17896"/>
                </a:lnTo>
                <a:lnTo>
                  <a:pt x="189166" y="39182"/>
                </a:lnTo>
                <a:lnTo>
                  <a:pt x="143304" y="67731"/>
                </a:lnTo>
                <a:lnTo>
                  <a:pt x="102520" y="102820"/>
                </a:lnTo>
                <a:lnTo>
                  <a:pt x="67535" y="143727"/>
                </a:lnTo>
                <a:lnTo>
                  <a:pt x="39070" y="189728"/>
                </a:lnTo>
                <a:lnTo>
                  <a:pt x="17845" y="240102"/>
                </a:lnTo>
                <a:lnTo>
                  <a:pt x="4581" y="294126"/>
                </a:lnTo>
                <a:lnTo>
                  <a:pt x="0" y="351078"/>
                </a:lnTo>
                <a:lnTo>
                  <a:pt x="1160" y="379874"/>
                </a:lnTo>
                <a:lnTo>
                  <a:pt x="10172" y="435451"/>
                </a:lnTo>
                <a:lnTo>
                  <a:pt x="27507" y="487741"/>
                </a:lnTo>
                <a:lnTo>
                  <a:pt x="52442" y="536022"/>
                </a:lnTo>
                <a:lnTo>
                  <a:pt x="84258" y="579571"/>
                </a:lnTo>
                <a:lnTo>
                  <a:pt x="122232" y="617663"/>
                </a:lnTo>
                <a:lnTo>
                  <a:pt x="165646" y="649578"/>
                </a:lnTo>
                <a:lnTo>
                  <a:pt x="213776" y="674590"/>
                </a:lnTo>
                <a:lnTo>
                  <a:pt x="265904" y="691978"/>
                </a:lnTo>
                <a:lnTo>
                  <a:pt x="321307" y="701019"/>
                </a:lnTo>
                <a:lnTo>
                  <a:pt x="350012" y="702182"/>
                </a:lnTo>
                <a:lnTo>
                  <a:pt x="378698" y="701019"/>
                </a:lnTo>
                <a:lnTo>
                  <a:pt x="434070" y="691978"/>
                </a:lnTo>
                <a:lnTo>
                  <a:pt x="486173" y="674590"/>
                </a:lnTo>
                <a:lnTo>
                  <a:pt x="534285" y="649578"/>
                </a:lnTo>
                <a:lnTo>
                  <a:pt x="577685" y="617663"/>
                </a:lnTo>
                <a:lnTo>
                  <a:pt x="615650" y="579571"/>
                </a:lnTo>
                <a:lnTo>
                  <a:pt x="647459" y="536022"/>
                </a:lnTo>
                <a:lnTo>
                  <a:pt x="672391" y="487741"/>
                </a:lnTo>
                <a:lnTo>
                  <a:pt x="689724" y="435451"/>
                </a:lnTo>
                <a:lnTo>
                  <a:pt x="698736" y="379874"/>
                </a:lnTo>
                <a:lnTo>
                  <a:pt x="699897" y="351078"/>
                </a:lnTo>
                <a:lnTo>
                  <a:pt x="698736" y="322282"/>
                </a:lnTo>
                <a:lnTo>
                  <a:pt x="689724" y="266703"/>
                </a:lnTo>
                <a:lnTo>
                  <a:pt x="672391" y="214414"/>
                </a:lnTo>
                <a:lnTo>
                  <a:pt x="647459" y="166136"/>
                </a:lnTo>
                <a:lnTo>
                  <a:pt x="615650" y="122591"/>
                </a:lnTo>
                <a:lnTo>
                  <a:pt x="577685" y="84503"/>
                </a:lnTo>
                <a:lnTo>
                  <a:pt x="534285" y="52594"/>
                </a:lnTo>
                <a:lnTo>
                  <a:pt x="486173" y="27586"/>
                </a:lnTo>
                <a:lnTo>
                  <a:pt x="434070" y="10202"/>
                </a:lnTo>
                <a:lnTo>
                  <a:pt x="378698" y="1163"/>
                </a:lnTo>
                <a:lnTo>
                  <a:pt x="350012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98972" y="3849496"/>
            <a:ext cx="699135" cy="702310"/>
          </a:xfrm>
          <a:custGeom>
            <a:avLst/>
            <a:gdLst/>
            <a:ahLst/>
            <a:cxnLst/>
            <a:rect l="l" t="t" r="r" b="b"/>
            <a:pathLst>
              <a:path w="699135" h="702310">
                <a:moveTo>
                  <a:pt x="349376" y="0"/>
                </a:moveTo>
                <a:lnTo>
                  <a:pt x="292685" y="4594"/>
                </a:lnTo>
                <a:lnTo>
                  <a:pt x="238914" y="17896"/>
                </a:lnTo>
                <a:lnTo>
                  <a:pt x="188780" y="39182"/>
                </a:lnTo>
                <a:lnTo>
                  <a:pt x="143003" y="67731"/>
                </a:lnTo>
                <a:lnTo>
                  <a:pt x="102298" y="102820"/>
                </a:lnTo>
                <a:lnTo>
                  <a:pt x="67385" y="143727"/>
                </a:lnTo>
                <a:lnTo>
                  <a:pt x="38980" y="189728"/>
                </a:lnTo>
                <a:lnTo>
                  <a:pt x="17803" y="240102"/>
                </a:lnTo>
                <a:lnTo>
                  <a:pt x="4570" y="294126"/>
                </a:lnTo>
                <a:lnTo>
                  <a:pt x="0" y="351078"/>
                </a:lnTo>
                <a:lnTo>
                  <a:pt x="1157" y="379874"/>
                </a:lnTo>
                <a:lnTo>
                  <a:pt x="10148" y="435451"/>
                </a:lnTo>
                <a:lnTo>
                  <a:pt x="27443" y="487741"/>
                </a:lnTo>
                <a:lnTo>
                  <a:pt x="52324" y="536022"/>
                </a:lnTo>
                <a:lnTo>
                  <a:pt x="84073" y="579571"/>
                </a:lnTo>
                <a:lnTo>
                  <a:pt x="121971" y="617663"/>
                </a:lnTo>
                <a:lnTo>
                  <a:pt x="165302" y="649578"/>
                </a:lnTo>
                <a:lnTo>
                  <a:pt x="213348" y="674590"/>
                </a:lnTo>
                <a:lnTo>
                  <a:pt x="265390" y="691978"/>
                </a:lnTo>
                <a:lnTo>
                  <a:pt x="320711" y="701019"/>
                </a:lnTo>
                <a:lnTo>
                  <a:pt x="349376" y="702182"/>
                </a:lnTo>
                <a:lnTo>
                  <a:pt x="378025" y="701019"/>
                </a:lnTo>
                <a:lnTo>
                  <a:pt x="433322" y="691978"/>
                </a:lnTo>
                <a:lnTo>
                  <a:pt x="485352" y="674590"/>
                </a:lnTo>
                <a:lnTo>
                  <a:pt x="533394" y="649578"/>
                </a:lnTo>
                <a:lnTo>
                  <a:pt x="576730" y="617663"/>
                </a:lnTo>
                <a:lnTo>
                  <a:pt x="614638" y="579571"/>
                </a:lnTo>
                <a:lnTo>
                  <a:pt x="646399" y="536022"/>
                </a:lnTo>
                <a:lnTo>
                  <a:pt x="671292" y="487741"/>
                </a:lnTo>
                <a:lnTo>
                  <a:pt x="688597" y="435451"/>
                </a:lnTo>
                <a:lnTo>
                  <a:pt x="697595" y="379874"/>
                </a:lnTo>
                <a:lnTo>
                  <a:pt x="698753" y="351078"/>
                </a:lnTo>
                <a:lnTo>
                  <a:pt x="697595" y="322282"/>
                </a:lnTo>
                <a:lnTo>
                  <a:pt x="688597" y="266703"/>
                </a:lnTo>
                <a:lnTo>
                  <a:pt x="671292" y="214414"/>
                </a:lnTo>
                <a:lnTo>
                  <a:pt x="646399" y="166136"/>
                </a:lnTo>
                <a:lnTo>
                  <a:pt x="614638" y="122591"/>
                </a:lnTo>
                <a:lnTo>
                  <a:pt x="576730" y="84503"/>
                </a:lnTo>
                <a:lnTo>
                  <a:pt x="533394" y="52594"/>
                </a:lnTo>
                <a:lnTo>
                  <a:pt x="485352" y="27586"/>
                </a:lnTo>
                <a:lnTo>
                  <a:pt x="433322" y="10202"/>
                </a:lnTo>
                <a:lnTo>
                  <a:pt x="378025" y="1163"/>
                </a:lnTo>
                <a:lnTo>
                  <a:pt x="349376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97191" y="3849496"/>
            <a:ext cx="697865" cy="702310"/>
          </a:xfrm>
          <a:custGeom>
            <a:avLst/>
            <a:gdLst/>
            <a:ahLst/>
            <a:cxnLst/>
            <a:rect l="l" t="t" r="r" b="b"/>
            <a:pathLst>
              <a:path w="697865" h="702310">
                <a:moveTo>
                  <a:pt x="348868" y="0"/>
                </a:moveTo>
                <a:lnTo>
                  <a:pt x="292284" y="4594"/>
                </a:lnTo>
                <a:lnTo>
                  <a:pt x="238605" y="17896"/>
                </a:lnTo>
                <a:lnTo>
                  <a:pt x="188550" y="39182"/>
                </a:lnTo>
                <a:lnTo>
                  <a:pt x="142838" y="67731"/>
                </a:lnTo>
                <a:lnTo>
                  <a:pt x="102187" y="102820"/>
                </a:lnTo>
                <a:lnTo>
                  <a:pt x="67316" y="143727"/>
                </a:lnTo>
                <a:lnTo>
                  <a:pt x="38943" y="189728"/>
                </a:lnTo>
                <a:lnTo>
                  <a:pt x="17787" y="240102"/>
                </a:lnTo>
                <a:lnTo>
                  <a:pt x="4566" y="294126"/>
                </a:lnTo>
                <a:lnTo>
                  <a:pt x="0" y="351078"/>
                </a:lnTo>
                <a:lnTo>
                  <a:pt x="1156" y="379874"/>
                </a:lnTo>
                <a:lnTo>
                  <a:pt x="10139" y="435451"/>
                </a:lnTo>
                <a:lnTo>
                  <a:pt x="27418" y="487741"/>
                </a:lnTo>
                <a:lnTo>
                  <a:pt x="52272" y="536022"/>
                </a:lnTo>
                <a:lnTo>
                  <a:pt x="83984" y="579571"/>
                </a:lnTo>
                <a:lnTo>
                  <a:pt x="121835" y="617663"/>
                </a:lnTo>
                <a:lnTo>
                  <a:pt x="165106" y="649578"/>
                </a:lnTo>
                <a:lnTo>
                  <a:pt x="213080" y="674590"/>
                </a:lnTo>
                <a:lnTo>
                  <a:pt x="265036" y="691978"/>
                </a:lnTo>
                <a:lnTo>
                  <a:pt x="320258" y="701019"/>
                </a:lnTo>
                <a:lnTo>
                  <a:pt x="348868" y="702182"/>
                </a:lnTo>
                <a:lnTo>
                  <a:pt x="377478" y="701019"/>
                </a:lnTo>
                <a:lnTo>
                  <a:pt x="432693" y="691978"/>
                </a:lnTo>
                <a:lnTo>
                  <a:pt x="484637" y="674590"/>
                </a:lnTo>
                <a:lnTo>
                  <a:pt x="532595" y="649578"/>
                </a:lnTo>
                <a:lnTo>
                  <a:pt x="575848" y="617663"/>
                </a:lnTo>
                <a:lnTo>
                  <a:pt x="613680" y="579571"/>
                </a:lnTo>
                <a:lnTo>
                  <a:pt x="645374" y="536022"/>
                </a:lnTo>
                <a:lnTo>
                  <a:pt x="670212" y="487741"/>
                </a:lnTo>
                <a:lnTo>
                  <a:pt x="687478" y="435451"/>
                </a:lnTo>
                <a:lnTo>
                  <a:pt x="696455" y="379874"/>
                </a:lnTo>
                <a:lnTo>
                  <a:pt x="697610" y="351078"/>
                </a:lnTo>
                <a:lnTo>
                  <a:pt x="696455" y="322282"/>
                </a:lnTo>
                <a:lnTo>
                  <a:pt x="687478" y="266703"/>
                </a:lnTo>
                <a:lnTo>
                  <a:pt x="670212" y="214414"/>
                </a:lnTo>
                <a:lnTo>
                  <a:pt x="645374" y="166136"/>
                </a:lnTo>
                <a:lnTo>
                  <a:pt x="613680" y="122591"/>
                </a:lnTo>
                <a:lnTo>
                  <a:pt x="575848" y="84503"/>
                </a:lnTo>
                <a:lnTo>
                  <a:pt x="532595" y="52594"/>
                </a:lnTo>
                <a:lnTo>
                  <a:pt x="484637" y="27586"/>
                </a:lnTo>
                <a:lnTo>
                  <a:pt x="432693" y="10202"/>
                </a:lnTo>
                <a:lnTo>
                  <a:pt x="377478" y="1163"/>
                </a:lnTo>
                <a:lnTo>
                  <a:pt x="348868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9009" y="3955745"/>
            <a:ext cx="489648" cy="489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62020" y="3955745"/>
            <a:ext cx="489648" cy="489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03494" y="3955745"/>
            <a:ext cx="489648" cy="489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90053" y="3892067"/>
            <a:ext cx="616991" cy="61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84389" y="3967619"/>
            <a:ext cx="489648" cy="489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识别恐怖袭击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008" y="1025778"/>
            <a:ext cx="8054975" cy="2190750"/>
          </a:xfrm>
          <a:custGeom>
            <a:avLst/>
            <a:gdLst/>
            <a:ahLst/>
            <a:cxnLst/>
            <a:rect l="l" t="t" r="r" b="b"/>
            <a:pathLst>
              <a:path w="8054975" h="2190750">
                <a:moveTo>
                  <a:pt x="0" y="2190750"/>
                </a:moveTo>
                <a:lnTo>
                  <a:pt x="8054975" y="2190750"/>
                </a:lnTo>
                <a:lnTo>
                  <a:pt x="8054975" y="0"/>
                </a:lnTo>
                <a:lnTo>
                  <a:pt x="0" y="0"/>
                </a:lnTo>
                <a:lnTo>
                  <a:pt x="0" y="2190750"/>
                </a:lnTo>
                <a:close/>
              </a:path>
            </a:pathLst>
          </a:custGeom>
          <a:solidFill>
            <a:srgbClr val="DFF5FC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0008" y="1025778"/>
            <a:ext cx="8054975" cy="2190750"/>
          </a:xfrm>
          <a:custGeom>
            <a:avLst/>
            <a:gdLst/>
            <a:ahLst/>
            <a:cxnLst/>
            <a:rect l="l" t="t" r="r" b="b"/>
            <a:pathLst>
              <a:path w="8054975" h="2190750">
                <a:moveTo>
                  <a:pt x="0" y="2190750"/>
                </a:moveTo>
                <a:lnTo>
                  <a:pt x="8054975" y="2190750"/>
                </a:lnTo>
                <a:lnTo>
                  <a:pt x="8054975" y="0"/>
                </a:lnTo>
                <a:lnTo>
                  <a:pt x="0" y="0"/>
                </a:lnTo>
                <a:lnTo>
                  <a:pt x="0" y="21907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156" y="853325"/>
            <a:ext cx="2237740" cy="374015"/>
          </a:xfrm>
          <a:custGeom>
            <a:avLst/>
            <a:gdLst/>
            <a:ahLst/>
            <a:cxnLst/>
            <a:rect l="l" t="t" r="r" b="b"/>
            <a:pathLst>
              <a:path w="2237740" h="374015">
                <a:moveTo>
                  <a:pt x="0" y="374002"/>
                </a:moveTo>
                <a:lnTo>
                  <a:pt x="2237232" y="374002"/>
                </a:lnTo>
                <a:lnTo>
                  <a:pt x="2237232" y="0"/>
                </a:lnTo>
                <a:lnTo>
                  <a:pt x="0" y="0"/>
                </a:lnTo>
                <a:lnTo>
                  <a:pt x="0" y="374002"/>
                </a:lnTo>
                <a:close/>
              </a:path>
            </a:pathLst>
          </a:custGeom>
          <a:solidFill>
            <a:srgbClr val="34AC8A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5461" y="948996"/>
            <a:ext cx="6739255" cy="218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识别恐怖嫌疑人</a:t>
            </a:r>
            <a:endParaRPr sz="14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1065"/>
              </a:spcBef>
            </a:pPr>
            <a:r>
              <a:rPr sz="1200" smtClean="0">
                <a:cs typeface="+mn-ea"/>
                <a:sym typeface="+mn-lt"/>
              </a:rPr>
              <a:t>实施恐怖袭击的嫌疑人脸上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会贴有标记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但是会有一些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同寻常的</a:t>
            </a:r>
            <a:r>
              <a:rPr lang="zh-CN" altLang="en-US" sz="1200" smtClean="0">
                <a:cs typeface="+mn-ea"/>
                <a:sym typeface="+mn-lt"/>
              </a:rPr>
              <a:t>举</a:t>
            </a:r>
            <a:r>
              <a:rPr sz="1200" smtClean="0">
                <a:cs typeface="+mn-ea"/>
                <a:sym typeface="+mn-lt"/>
              </a:rPr>
              <a:t>止行为可以引起警</a:t>
            </a:r>
            <a:r>
              <a:rPr sz="1200" spc="5" smtClean="0">
                <a:cs typeface="+mn-ea"/>
                <a:sym typeface="+mn-lt"/>
              </a:rPr>
              <a:t>惕</a:t>
            </a:r>
            <a:r>
              <a:rPr sz="1200" dirty="0">
                <a:cs typeface="+mn-ea"/>
                <a:sym typeface="+mn-lt"/>
              </a:rPr>
              <a:t>。例如：</a:t>
            </a:r>
            <a:endParaRPr sz="12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70" dirty="0">
                <a:cs typeface="+mn-ea"/>
                <a:sym typeface="+mn-lt"/>
              </a:rPr>
              <a:t> </a:t>
            </a:r>
            <a:r>
              <a:rPr sz="1200" spc="-5" dirty="0">
                <a:cs typeface="+mn-ea"/>
                <a:sym typeface="+mn-lt"/>
              </a:rPr>
              <a:t>神情恐慌、言行异常者</a:t>
            </a:r>
            <a:r>
              <a:rPr sz="120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>
                <a:cs typeface="+mn-ea"/>
                <a:sym typeface="+mn-lt"/>
              </a:rPr>
              <a:t>着装</a:t>
            </a:r>
            <a:r>
              <a:rPr sz="1200" smtClean="0">
                <a:cs typeface="+mn-ea"/>
                <a:sym typeface="+mn-lt"/>
              </a:rPr>
              <a:t>、</a:t>
            </a:r>
            <a:r>
              <a:rPr lang="zh-CN" altLang="en-US" sz="1200" smtClean="0">
                <a:cs typeface="+mn-ea"/>
                <a:sym typeface="+mn-lt"/>
              </a:rPr>
              <a:t>携</a:t>
            </a:r>
            <a:r>
              <a:rPr sz="1200" smtClean="0">
                <a:cs typeface="+mn-ea"/>
                <a:sym typeface="+mn-lt"/>
              </a:rPr>
              <a:t>带物品不其身份明显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符，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不季节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协</a:t>
            </a:r>
            <a:r>
              <a:rPr sz="1200" spc="5" smtClean="0">
                <a:cs typeface="+mn-ea"/>
                <a:sym typeface="+mn-lt"/>
              </a:rPr>
              <a:t>调</a:t>
            </a:r>
            <a:r>
              <a:rPr sz="1200" smtClean="0">
                <a:cs typeface="+mn-ea"/>
                <a:sym typeface="+mn-lt"/>
              </a:rPr>
              <a:t>者</a:t>
            </a:r>
            <a:r>
              <a:rPr sz="120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冒称熟人、假献殷勤者；</a:t>
            </a:r>
            <a:endParaRPr sz="12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430"/>
              </a:spcBef>
            </a:pPr>
            <a:r>
              <a:rPr sz="1200">
                <a:cs typeface="+mn-ea"/>
                <a:sym typeface="+mn-lt"/>
              </a:rPr>
              <a:t>•  </a:t>
            </a:r>
            <a:r>
              <a:rPr sz="1200" spc="-65">
                <a:cs typeface="+mn-ea"/>
                <a:sym typeface="+mn-lt"/>
              </a:rPr>
              <a:t> </a:t>
            </a:r>
            <a:r>
              <a:rPr sz="1200" smtClean="0">
                <a:cs typeface="+mn-ea"/>
                <a:sym typeface="+mn-lt"/>
              </a:rPr>
              <a:t>在检查过</a:t>
            </a:r>
            <a:r>
              <a:rPr lang="zh-CN" altLang="en-US" sz="1200" smtClean="0">
                <a:cs typeface="+mn-ea"/>
                <a:sym typeface="+mn-lt"/>
              </a:rPr>
              <a:t>程中</a:t>
            </a:r>
            <a:r>
              <a:rPr sz="1200" smtClean="0">
                <a:cs typeface="+mn-ea"/>
                <a:sym typeface="+mn-lt"/>
              </a:rPr>
              <a:t>，催促检查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态度蛮横、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愿接</a:t>
            </a:r>
            <a:r>
              <a:rPr lang="zh-CN" altLang="en-US" sz="1200" smtClean="0">
                <a:cs typeface="+mn-ea"/>
                <a:sym typeface="+mn-lt"/>
              </a:rPr>
              <a:t>受</a:t>
            </a:r>
            <a:r>
              <a:rPr sz="1200" smtClean="0">
                <a:cs typeface="+mn-ea"/>
                <a:sym typeface="+mn-lt"/>
              </a:rPr>
              <a:t>检查</a:t>
            </a:r>
            <a:r>
              <a:rPr sz="1200" spc="5" smtClean="0">
                <a:cs typeface="+mn-ea"/>
                <a:sym typeface="+mn-lt"/>
              </a:rPr>
              <a:t>者</a:t>
            </a:r>
            <a:r>
              <a:rPr sz="120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430"/>
              </a:spcBef>
            </a:pPr>
            <a:r>
              <a:rPr sz="1200">
                <a:cs typeface="+mn-ea"/>
                <a:sym typeface="+mn-lt"/>
              </a:rPr>
              <a:t>•  </a:t>
            </a:r>
            <a:r>
              <a:rPr sz="1200" spc="-65">
                <a:cs typeface="+mn-ea"/>
                <a:sym typeface="+mn-lt"/>
              </a:rPr>
              <a:t> </a:t>
            </a:r>
            <a:r>
              <a:rPr sz="1200" smtClean="0">
                <a:cs typeface="+mn-ea"/>
                <a:sym typeface="+mn-lt"/>
              </a:rPr>
              <a:t>频繁</a:t>
            </a:r>
            <a:r>
              <a:rPr lang="zh-CN" altLang="en-US" sz="1200" smtClean="0">
                <a:cs typeface="+mn-ea"/>
                <a:sym typeface="+mn-lt"/>
              </a:rPr>
              <a:t>进</a:t>
            </a:r>
            <a:r>
              <a:rPr sz="1200" smtClean="0">
                <a:cs typeface="+mn-ea"/>
                <a:sym typeface="+mn-lt"/>
              </a:rPr>
              <a:t>出大型活</a:t>
            </a:r>
            <a:r>
              <a:rPr lang="zh-CN" altLang="en-US" sz="1200" smtClean="0">
                <a:cs typeface="+mn-ea"/>
                <a:sym typeface="+mn-lt"/>
              </a:rPr>
              <a:t>动</a:t>
            </a:r>
            <a:r>
              <a:rPr sz="1200" smtClean="0">
                <a:cs typeface="+mn-ea"/>
                <a:sym typeface="+mn-lt"/>
              </a:rPr>
              <a:t>场所</a:t>
            </a:r>
            <a:r>
              <a:rPr sz="120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435"/>
              </a:spcBef>
            </a:pPr>
            <a:r>
              <a:rPr sz="1200">
                <a:cs typeface="+mn-ea"/>
                <a:sym typeface="+mn-lt"/>
              </a:rPr>
              <a:t>•  </a:t>
            </a:r>
            <a:r>
              <a:rPr sz="1200" spc="-65">
                <a:cs typeface="+mn-ea"/>
                <a:sym typeface="+mn-lt"/>
              </a:rPr>
              <a:t> </a:t>
            </a:r>
            <a:r>
              <a:rPr sz="1200" smtClean="0">
                <a:cs typeface="+mn-ea"/>
                <a:sym typeface="+mn-lt"/>
              </a:rPr>
              <a:t>反复在警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区附近出现</a:t>
            </a:r>
            <a:r>
              <a:rPr sz="1200" dirty="0">
                <a:cs typeface="+mn-ea"/>
                <a:sym typeface="+mn-lt"/>
              </a:rPr>
              <a:t>；</a:t>
            </a:r>
            <a:endParaRPr sz="1200">
              <a:cs typeface="+mn-ea"/>
              <a:sym typeface="+mn-lt"/>
            </a:endParaRPr>
          </a:p>
          <a:p>
            <a:pPr marL="19685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疑似公安部门通报的嫌疑人员。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6022" y="3648379"/>
            <a:ext cx="3383915" cy="1163320"/>
          </a:xfrm>
          <a:custGeom>
            <a:avLst/>
            <a:gdLst/>
            <a:ahLst/>
            <a:cxnLst/>
            <a:rect l="l" t="t" r="r" b="b"/>
            <a:pathLst>
              <a:path w="3383915" h="1163320">
                <a:moveTo>
                  <a:pt x="0" y="1162824"/>
                </a:moveTo>
                <a:lnTo>
                  <a:pt x="3383915" y="1162824"/>
                </a:lnTo>
                <a:lnTo>
                  <a:pt x="3383915" y="0"/>
                </a:lnTo>
                <a:lnTo>
                  <a:pt x="0" y="0"/>
                </a:lnTo>
                <a:lnTo>
                  <a:pt x="0" y="1162824"/>
                </a:lnTo>
                <a:close/>
              </a:path>
            </a:pathLst>
          </a:custGeom>
          <a:solidFill>
            <a:srgbClr val="DFF5FC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6022" y="3648379"/>
            <a:ext cx="3383915" cy="1163320"/>
          </a:xfrm>
          <a:custGeom>
            <a:avLst/>
            <a:gdLst/>
            <a:ahLst/>
            <a:cxnLst/>
            <a:rect l="l" t="t" r="r" b="b"/>
            <a:pathLst>
              <a:path w="3383915" h="1163320">
                <a:moveTo>
                  <a:pt x="0" y="1162824"/>
                </a:moveTo>
                <a:lnTo>
                  <a:pt x="3383915" y="1162824"/>
                </a:lnTo>
                <a:lnTo>
                  <a:pt x="3383915" y="0"/>
                </a:lnTo>
                <a:lnTo>
                  <a:pt x="0" y="0"/>
                </a:lnTo>
                <a:lnTo>
                  <a:pt x="0" y="11628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0171" y="3461397"/>
            <a:ext cx="2237740" cy="374015"/>
          </a:xfrm>
          <a:custGeom>
            <a:avLst/>
            <a:gdLst/>
            <a:ahLst/>
            <a:cxnLst/>
            <a:rect l="l" t="t" r="r" b="b"/>
            <a:pathLst>
              <a:path w="2237740" h="374014">
                <a:moveTo>
                  <a:pt x="0" y="374002"/>
                </a:moveTo>
                <a:lnTo>
                  <a:pt x="2237232" y="374002"/>
                </a:lnTo>
                <a:lnTo>
                  <a:pt x="2237232" y="0"/>
                </a:lnTo>
                <a:lnTo>
                  <a:pt x="0" y="0"/>
                </a:lnTo>
                <a:lnTo>
                  <a:pt x="0" y="374002"/>
                </a:lnTo>
                <a:close/>
              </a:path>
            </a:pathLst>
          </a:custGeom>
          <a:solidFill>
            <a:srgbClr val="34AC8A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1505" y="3557702"/>
            <a:ext cx="10953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识别可疑车辆</a:t>
            </a:r>
            <a:endParaRPr sz="1400">
              <a:cs typeface="+mn-ea"/>
              <a:sym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1214" y="3972512"/>
            <a:ext cx="1265555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状态异常。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70" dirty="0">
                <a:cs typeface="+mn-ea"/>
                <a:sym typeface="+mn-lt"/>
              </a:rPr>
              <a:t> </a:t>
            </a:r>
            <a:r>
              <a:rPr sz="1200" spc="-5" dirty="0">
                <a:cs typeface="+mn-ea"/>
                <a:sym typeface="+mn-lt"/>
              </a:rPr>
              <a:t>车辆停留异</a:t>
            </a:r>
            <a:r>
              <a:rPr sz="1200" dirty="0">
                <a:cs typeface="+mn-ea"/>
                <a:sym typeface="+mn-lt"/>
              </a:rPr>
              <a:t>常。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车内人员异常。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54421" y="3633825"/>
            <a:ext cx="3352800" cy="1177925"/>
          </a:xfrm>
          <a:custGeom>
            <a:avLst/>
            <a:gdLst/>
            <a:ahLst/>
            <a:cxnLst/>
            <a:rect l="l" t="t" r="r" b="b"/>
            <a:pathLst>
              <a:path w="3352800" h="1177925">
                <a:moveTo>
                  <a:pt x="0" y="1177378"/>
                </a:moveTo>
                <a:lnTo>
                  <a:pt x="3352291" y="1177378"/>
                </a:lnTo>
                <a:lnTo>
                  <a:pt x="3352291" y="0"/>
                </a:lnTo>
                <a:lnTo>
                  <a:pt x="0" y="0"/>
                </a:lnTo>
                <a:lnTo>
                  <a:pt x="0" y="1177378"/>
                </a:lnTo>
                <a:close/>
              </a:path>
            </a:pathLst>
          </a:custGeom>
          <a:solidFill>
            <a:srgbClr val="DFF5FC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54421" y="3633825"/>
            <a:ext cx="3352800" cy="1177925"/>
          </a:xfrm>
          <a:custGeom>
            <a:avLst/>
            <a:gdLst/>
            <a:ahLst/>
            <a:cxnLst/>
            <a:rect l="l" t="t" r="r" b="b"/>
            <a:pathLst>
              <a:path w="3352800" h="1177925">
                <a:moveTo>
                  <a:pt x="0" y="1177378"/>
                </a:moveTo>
                <a:lnTo>
                  <a:pt x="3352291" y="1177378"/>
                </a:lnTo>
                <a:lnTo>
                  <a:pt x="3352291" y="0"/>
                </a:lnTo>
                <a:lnTo>
                  <a:pt x="0" y="0"/>
                </a:lnTo>
                <a:lnTo>
                  <a:pt x="0" y="117737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18659" y="3461397"/>
            <a:ext cx="2237740" cy="374015"/>
          </a:xfrm>
          <a:custGeom>
            <a:avLst/>
            <a:gdLst/>
            <a:ahLst/>
            <a:cxnLst/>
            <a:rect l="l" t="t" r="r" b="b"/>
            <a:pathLst>
              <a:path w="2237740" h="374014">
                <a:moveTo>
                  <a:pt x="0" y="374002"/>
                </a:moveTo>
                <a:lnTo>
                  <a:pt x="2237232" y="374002"/>
                </a:lnTo>
                <a:lnTo>
                  <a:pt x="2237232" y="0"/>
                </a:lnTo>
                <a:lnTo>
                  <a:pt x="0" y="0"/>
                </a:lnTo>
                <a:lnTo>
                  <a:pt x="0" y="374002"/>
                </a:lnTo>
                <a:close/>
              </a:path>
            </a:pathLst>
          </a:custGeom>
          <a:solidFill>
            <a:srgbClr val="34AC8A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0496" y="3557702"/>
            <a:ext cx="12738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cs typeface="+mn-ea"/>
                <a:sym typeface="+mn-lt"/>
              </a:rPr>
              <a:t>识别可疑爆炸物</a:t>
            </a:r>
            <a:endParaRPr sz="14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07863" y="3908902"/>
            <a:ext cx="1854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在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mtClean="0">
                <a:cs typeface="+mn-ea"/>
                <a:sym typeface="+mn-lt"/>
              </a:rPr>
              <a:t>触</a:t>
            </a:r>
            <a:r>
              <a:rPr lang="zh-CN" altLang="en-US" sz="1200" smtClean="0">
                <a:cs typeface="+mn-ea"/>
                <a:sym typeface="+mn-lt"/>
              </a:rPr>
              <a:t>动</a:t>
            </a:r>
            <a:r>
              <a:rPr sz="1200" smtClean="0">
                <a:cs typeface="+mn-ea"/>
                <a:sym typeface="+mn-lt"/>
              </a:rPr>
              <a:t>可疑物的前提下</a:t>
            </a:r>
            <a:r>
              <a:rPr sz="1200" dirty="0">
                <a:cs typeface="+mn-ea"/>
                <a:sym typeface="+mn-lt"/>
              </a:rPr>
              <a:t>：</a:t>
            </a:r>
            <a:endParaRPr sz="12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07863" y="4127103"/>
            <a:ext cx="50292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70" dirty="0">
                <a:cs typeface="+mn-ea"/>
                <a:sym typeface="+mn-lt"/>
              </a:rPr>
              <a:t> </a:t>
            </a:r>
            <a:r>
              <a:rPr sz="1200" spc="-5" dirty="0">
                <a:cs typeface="+mn-ea"/>
                <a:sym typeface="+mn-lt"/>
              </a:rPr>
              <a:t>看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听。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嗅。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29"/>
            <a:ext cx="901065" cy="624840"/>
          </a:xfrm>
          <a:custGeom>
            <a:avLst/>
            <a:gdLst/>
            <a:ahLst/>
            <a:cxnLst/>
            <a:rect l="l" t="t" r="r" b="b"/>
            <a:pathLst>
              <a:path w="901065" h="624840">
                <a:moveTo>
                  <a:pt x="0" y="624839"/>
                </a:moveTo>
                <a:lnTo>
                  <a:pt x="901026" y="624839"/>
                </a:lnTo>
                <a:lnTo>
                  <a:pt x="901026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529" y="257263"/>
            <a:ext cx="394970" cy="498475"/>
          </a:xfrm>
          <a:custGeom>
            <a:avLst/>
            <a:gdLst/>
            <a:ahLst/>
            <a:cxnLst/>
            <a:rect l="l" t="t" r="r" b="b"/>
            <a:pathLst>
              <a:path w="394969" h="498475">
                <a:moveTo>
                  <a:pt x="225876" y="0"/>
                </a:moveTo>
                <a:lnTo>
                  <a:pt x="174456" y="4555"/>
                </a:lnTo>
                <a:lnTo>
                  <a:pt x="121564" y="20093"/>
                </a:lnTo>
                <a:lnTo>
                  <a:pt x="78269" y="46426"/>
                </a:lnTo>
                <a:lnTo>
                  <a:pt x="44518" y="83569"/>
                </a:lnTo>
                <a:lnTo>
                  <a:pt x="20257" y="131537"/>
                </a:lnTo>
                <a:lnTo>
                  <a:pt x="9330" y="169537"/>
                </a:lnTo>
                <a:lnTo>
                  <a:pt x="2583" y="212359"/>
                </a:lnTo>
                <a:lnTo>
                  <a:pt x="0" y="260007"/>
                </a:lnTo>
                <a:lnTo>
                  <a:pt x="784" y="282771"/>
                </a:lnTo>
                <a:lnTo>
                  <a:pt x="5542" y="324864"/>
                </a:lnTo>
                <a:lnTo>
                  <a:pt x="14554" y="362379"/>
                </a:lnTo>
                <a:lnTo>
                  <a:pt x="36050" y="410069"/>
                </a:lnTo>
                <a:lnTo>
                  <a:pt x="67127" y="447460"/>
                </a:lnTo>
                <a:lnTo>
                  <a:pt x="107791" y="474558"/>
                </a:lnTo>
                <a:lnTo>
                  <a:pt x="158049" y="491363"/>
                </a:lnTo>
                <a:lnTo>
                  <a:pt x="196887" y="496850"/>
                </a:lnTo>
                <a:lnTo>
                  <a:pt x="217906" y="497878"/>
                </a:lnTo>
                <a:lnTo>
                  <a:pt x="233133" y="497745"/>
                </a:lnTo>
                <a:lnTo>
                  <a:pt x="275161" y="492113"/>
                </a:lnTo>
                <a:lnTo>
                  <a:pt x="311726" y="478638"/>
                </a:lnTo>
                <a:lnTo>
                  <a:pt x="334586" y="464071"/>
                </a:lnTo>
                <a:lnTo>
                  <a:pt x="245008" y="464071"/>
                </a:lnTo>
                <a:lnTo>
                  <a:pt x="230228" y="463112"/>
                </a:lnTo>
                <a:lnTo>
                  <a:pt x="190840" y="453933"/>
                </a:lnTo>
                <a:lnTo>
                  <a:pt x="149586" y="426989"/>
                </a:lnTo>
                <a:lnTo>
                  <a:pt x="126818" y="395749"/>
                </a:lnTo>
                <a:lnTo>
                  <a:pt x="110817" y="355052"/>
                </a:lnTo>
                <a:lnTo>
                  <a:pt x="101373" y="304895"/>
                </a:lnTo>
                <a:lnTo>
                  <a:pt x="98614" y="266200"/>
                </a:lnTo>
                <a:lnTo>
                  <a:pt x="98272" y="245275"/>
                </a:lnTo>
                <a:lnTo>
                  <a:pt x="98600" y="223999"/>
                </a:lnTo>
                <a:lnTo>
                  <a:pt x="101224" y="184819"/>
                </a:lnTo>
                <a:lnTo>
                  <a:pt x="110075" y="134493"/>
                </a:lnTo>
                <a:lnTo>
                  <a:pt x="124816" y="94319"/>
                </a:lnTo>
                <a:lnTo>
                  <a:pt x="153620" y="56579"/>
                </a:lnTo>
                <a:lnTo>
                  <a:pt x="192864" y="36971"/>
                </a:lnTo>
                <a:lnTo>
                  <a:pt x="372508" y="33959"/>
                </a:lnTo>
                <a:lnTo>
                  <a:pt x="371603" y="21628"/>
                </a:lnTo>
                <a:lnTo>
                  <a:pt x="339902" y="21628"/>
                </a:lnTo>
                <a:lnTo>
                  <a:pt x="327372" y="20814"/>
                </a:lnTo>
                <a:lnTo>
                  <a:pt x="314842" y="18067"/>
                </a:lnTo>
                <a:lnTo>
                  <a:pt x="300390" y="13392"/>
                </a:lnTo>
                <a:lnTo>
                  <a:pt x="286593" y="9419"/>
                </a:lnTo>
                <a:lnTo>
                  <a:pt x="273407" y="6146"/>
                </a:lnTo>
                <a:lnTo>
                  <a:pt x="260787" y="3570"/>
                </a:lnTo>
                <a:lnTo>
                  <a:pt x="248688" y="1689"/>
                </a:lnTo>
                <a:lnTo>
                  <a:pt x="237066" y="500"/>
                </a:lnTo>
                <a:lnTo>
                  <a:pt x="225876" y="0"/>
                </a:lnTo>
                <a:close/>
              </a:path>
              <a:path w="394969" h="498475">
                <a:moveTo>
                  <a:pt x="368706" y="351193"/>
                </a:moveTo>
                <a:lnTo>
                  <a:pt x="347018" y="395031"/>
                </a:lnTo>
                <a:lnTo>
                  <a:pt x="321214" y="428192"/>
                </a:lnTo>
                <a:lnTo>
                  <a:pt x="280413" y="455801"/>
                </a:lnTo>
                <a:lnTo>
                  <a:pt x="245008" y="464071"/>
                </a:lnTo>
                <a:lnTo>
                  <a:pt x="334586" y="464071"/>
                </a:lnTo>
                <a:lnTo>
                  <a:pt x="368550" y="428189"/>
                </a:lnTo>
                <a:lnTo>
                  <a:pt x="388847" y="391234"/>
                </a:lnTo>
                <a:lnTo>
                  <a:pt x="394416" y="377179"/>
                </a:lnTo>
                <a:lnTo>
                  <a:pt x="368706" y="351193"/>
                </a:lnTo>
                <a:close/>
              </a:path>
              <a:path w="394969" h="498475">
                <a:moveTo>
                  <a:pt x="372508" y="33959"/>
                </a:moveTo>
                <a:lnTo>
                  <a:pt x="227492" y="33959"/>
                </a:lnTo>
                <a:lnTo>
                  <a:pt x="238207" y="35112"/>
                </a:lnTo>
                <a:lnTo>
                  <a:pt x="248542" y="37442"/>
                </a:lnTo>
                <a:lnTo>
                  <a:pt x="286128" y="58508"/>
                </a:lnTo>
                <a:lnTo>
                  <a:pt x="317831" y="98355"/>
                </a:lnTo>
                <a:lnTo>
                  <a:pt x="337800" y="140469"/>
                </a:lnTo>
                <a:lnTo>
                  <a:pt x="349356" y="174396"/>
                </a:lnTo>
                <a:lnTo>
                  <a:pt x="383273" y="180632"/>
                </a:lnTo>
                <a:lnTo>
                  <a:pt x="372508" y="33959"/>
                </a:lnTo>
                <a:close/>
              </a:path>
              <a:path w="394969" h="498475">
                <a:moveTo>
                  <a:pt x="371081" y="14516"/>
                </a:moveTo>
                <a:lnTo>
                  <a:pt x="369379" y="14516"/>
                </a:lnTo>
                <a:lnTo>
                  <a:pt x="366331" y="15278"/>
                </a:lnTo>
                <a:lnTo>
                  <a:pt x="361594" y="16929"/>
                </a:lnTo>
                <a:lnTo>
                  <a:pt x="353453" y="20358"/>
                </a:lnTo>
                <a:lnTo>
                  <a:pt x="346341" y="21628"/>
                </a:lnTo>
                <a:lnTo>
                  <a:pt x="371603" y="21628"/>
                </a:lnTo>
                <a:lnTo>
                  <a:pt x="371081" y="14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2073" y="640206"/>
            <a:ext cx="738505" cy="150495"/>
          </a:xfrm>
          <a:custGeom>
            <a:avLst/>
            <a:gdLst/>
            <a:ahLst/>
            <a:cxnLst/>
            <a:rect l="l" t="t" r="r" b="b"/>
            <a:pathLst>
              <a:path w="738505" h="150495">
                <a:moveTo>
                  <a:pt x="47788" y="35796"/>
                </a:moveTo>
                <a:lnTo>
                  <a:pt x="8280" y="59637"/>
                </a:lnTo>
                <a:lnTo>
                  <a:pt x="0" y="110634"/>
                </a:lnTo>
                <a:lnTo>
                  <a:pt x="4614" y="124203"/>
                </a:lnTo>
                <a:lnTo>
                  <a:pt x="11847" y="134959"/>
                </a:lnTo>
                <a:lnTo>
                  <a:pt x="21721" y="142918"/>
                </a:lnTo>
                <a:lnTo>
                  <a:pt x="34243" y="148090"/>
                </a:lnTo>
                <a:lnTo>
                  <a:pt x="49445" y="150494"/>
                </a:lnTo>
                <a:lnTo>
                  <a:pt x="52428" y="150409"/>
                </a:lnTo>
                <a:lnTo>
                  <a:pt x="66920" y="148175"/>
                </a:lnTo>
                <a:lnTo>
                  <a:pt x="78843" y="142916"/>
                </a:lnTo>
                <a:lnTo>
                  <a:pt x="84095" y="138229"/>
                </a:lnTo>
                <a:lnTo>
                  <a:pt x="48575" y="138229"/>
                </a:lnTo>
                <a:lnTo>
                  <a:pt x="36670" y="135687"/>
                </a:lnTo>
                <a:lnTo>
                  <a:pt x="27363" y="129405"/>
                </a:lnTo>
                <a:lnTo>
                  <a:pt x="20693" y="118926"/>
                </a:lnTo>
                <a:lnTo>
                  <a:pt x="16696" y="103797"/>
                </a:lnTo>
                <a:lnTo>
                  <a:pt x="15411" y="83560"/>
                </a:lnTo>
                <a:lnTo>
                  <a:pt x="19320" y="68416"/>
                </a:lnTo>
                <a:lnTo>
                  <a:pt x="26408" y="57489"/>
                </a:lnTo>
                <a:lnTo>
                  <a:pt x="36675" y="50773"/>
                </a:lnTo>
                <a:lnTo>
                  <a:pt x="50118" y="48259"/>
                </a:lnTo>
                <a:lnTo>
                  <a:pt x="83352" y="48259"/>
                </a:lnTo>
                <a:lnTo>
                  <a:pt x="76137" y="42702"/>
                </a:lnTo>
                <a:lnTo>
                  <a:pt x="63378" y="37835"/>
                </a:lnTo>
                <a:lnTo>
                  <a:pt x="47788" y="35796"/>
                </a:lnTo>
                <a:close/>
              </a:path>
              <a:path w="738505" h="150495">
                <a:moveTo>
                  <a:pt x="83352" y="48259"/>
                </a:moveTo>
                <a:lnTo>
                  <a:pt x="50118" y="48259"/>
                </a:lnTo>
                <a:lnTo>
                  <a:pt x="60981" y="50957"/>
                </a:lnTo>
                <a:lnTo>
                  <a:pt x="70076" y="57315"/>
                </a:lnTo>
                <a:lnTo>
                  <a:pt x="76777" y="67675"/>
                </a:lnTo>
                <a:lnTo>
                  <a:pt x="81049" y="82430"/>
                </a:lnTo>
                <a:lnTo>
                  <a:pt x="82854" y="101977"/>
                </a:lnTo>
                <a:lnTo>
                  <a:pt x="79484" y="117481"/>
                </a:lnTo>
                <a:lnTo>
                  <a:pt x="72703" y="128695"/>
                </a:lnTo>
                <a:lnTo>
                  <a:pt x="62428" y="135612"/>
                </a:lnTo>
                <a:lnTo>
                  <a:pt x="48575" y="138229"/>
                </a:lnTo>
                <a:lnTo>
                  <a:pt x="84095" y="138229"/>
                </a:lnTo>
                <a:lnTo>
                  <a:pt x="88172" y="134591"/>
                </a:lnTo>
                <a:lnTo>
                  <a:pt x="94892" y="123147"/>
                </a:lnTo>
                <a:lnTo>
                  <a:pt x="98984" y="108538"/>
                </a:lnTo>
                <a:lnTo>
                  <a:pt x="100428" y="90717"/>
                </a:lnTo>
                <a:lnTo>
                  <a:pt x="98209" y="74403"/>
                </a:lnTo>
                <a:lnTo>
                  <a:pt x="93474" y="60972"/>
                </a:lnTo>
                <a:lnTo>
                  <a:pt x="86143" y="50409"/>
                </a:lnTo>
                <a:lnTo>
                  <a:pt x="83352" y="48259"/>
                </a:lnTo>
                <a:close/>
              </a:path>
              <a:path w="738505" h="150495">
                <a:moveTo>
                  <a:pt x="148975" y="37718"/>
                </a:moveTo>
                <a:lnTo>
                  <a:pt x="133354" y="37718"/>
                </a:lnTo>
                <a:lnTo>
                  <a:pt x="133354" y="148081"/>
                </a:lnTo>
                <a:lnTo>
                  <a:pt x="148975" y="147446"/>
                </a:lnTo>
                <a:lnTo>
                  <a:pt x="151202" y="70093"/>
                </a:lnTo>
                <a:lnTo>
                  <a:pt x="157752" y="59394"/>
                </a:lnTo>
                <a:lnTo>
                  <a:pt x="165376" y="54355"/>
                </a:lnTo>
                <a:lnTo>
                  <a:pt x="148975" y="54355"/>
                </a:lnTo>
                <a:lnTo>
                  <a:pt x="148975" y="37718"/>
                </a:lnTo>
                <a:close/>
              </a:path>
              <a:path w="738505" h="150495">
                <a:moveTo>
                  <a:pt x="214937" y="48475"/>
                </a:moveTo>
                <a:lnTo>
                  <a:pt x="184237" y="48475"/>
                </a:lnTo>
                <a:lnTo>
                  <a:pt x="196562" y="53017"/>
                </a:lnTo>
                <a:lnTo>
                  <a:pt x="204157" y="63336"/>
                </a:lnTo>
                <a:lnTo>
                  <a:pt x="207141" y="79501"/>
                </a:lnTo>
                <a:lnTo>
                  <a:pt x="207141" y="147446"/>
                </a:lnTo>
                <a:lnTo>
                  <a:pt x="223016" y="147446"/>
                </a:lnTo>
                <a:lnTo>
                  <a:pt x="223016" y="77088"/>
                </a:lnTo>
                <a:lnTo>
                  <a:pt x="222217" y="65740"/>
                </a:lnTo>
                <a:lnTo>
                  <a:pt x="218005" y="52180"/>
                </a:lnTo>
                <a:lnTo>
                  <a:pt x="214937" y="48475"/>
                </a:lnTo>
                <a:close/>
              </a:path>
              <a:path w="738505" h="150495">
                <a:moveTo>
                  <a:pt x="181707" y="34913"/>
                </a:moveTo>
                <a:lnTo>
                  <a:pt x="168835" y="37993"/>
                </a:lnTo>
                <a:lnTo>
                  <a:pt x="157969" y="44459"/>
                </a:lnTo>
                <a:lnTo>
                  <a:pt x="148975" y="54355"/>
                </a:lnTo>
                <a:lnTo>
                  <a:pt x="165376" y="54355"/>
                </a:lnTo>
                <a:lnTo>
                  <a:pt x="168653" y="52189"/>
                </a:lnTo>
                <a:lnTo>
                  <a:pt x="184237" y="48475"/>
                </a:lnTo>
                <a:lnTo>
                  <a:pt x="214937" y="48475"/>
                </a:lnTo>
                <a:lnTo>
                  <a:pt x="209990" y="42503"/>
                </a:lnTo>
                <a:lnTo>
                  <a:pt x="197961" y="36738"/>
                </a:lnTo>
                <a:lnTo>
                  <a:pt x="181707" y="34913"/>
                </a:lnTo>
                <a:close/>
              </a:path>
              <a:path w="738505" h="150495">
                <a:moveTo>
                  <a:pt x="281182" y="51307"/>
                </a:moveTo>
                <a:lnTo>
                  <a:pt x="265307" y="51307"/>
                </a:lnTo>
                <a:lnTo>
                  <a:pt x="266520" y="136976"/>
                </a:lnTo>
                <a:lnTo>
                  <a:pt x="273983" y="146824"/>
                </a:lnTo>
                <a:lnTo>
                  <a:pt x="288040" y="149859"/>
                </a:lnTo>
                <a:lnTo>
                  <a:pt x="294009" y="149859"/>
                </a:lnTo>
                <a:lnTo>
                  <a:pt x="299470" y="148843"/>
                </a:lnTo>
                <a:lnTo>
                  <a:pt x="304550" y="146812"/>
                </a:lnTo>
                <a:lnTo>
                  <a:pt x="301957" y="139572"/>
                </a:lnTo>
                <a:lnTo>
                  <a:pt x="284611" y="139572"/>
                </a:lnTo>
                <a:lnTo>
                  <a:pt x="280547" y="135254"/>
                </a:lnTo>
                <a:lnTo>
                  <a:pt x="281182" y="125729"/>
                </a:lnTo>
                <a:lnTo>
                  <a:pt x="281182" y="51307"/>
                </a:lnTo>
                <a:close/>
              </a:path>
              <a:path w="738505" h="150495">
                <a:moveTo>
                  <a:pt x="301502" y="138302"/>
                </a:moveTo>
                <a:lnTo>
                  <a:pt x="299089" y="138937"/>
                </a:lnTo>
                <a:lnTo>
                  <a:pt x="296041" y="139318"/>
                </a:lnTo>
                <a:lnTo>
                  <a:pt x="292993" y="139318"/>
                </a:lnTo>
                <a:lnTo>
                  <a:pt x="284611" y="139572"/>
                </a:lnTo>
                <a:lnTo>
                  <a:pt x="301957" y="139572"/>
                </a:lnTo>
                <a:lnTo>
                  <a:pt x="301502" y="138302"/>
                </a:lnTo>
                <a:close/>
              </a:path>
              <a:path w="738505" h="150495">
                <a:moveTo>
                  <a:pt x="301502" y="37718"/>
                </a:moveTo>
                <a:lnTo>
                  <a:pt x="250067" y="37718"/>
                </a:lnTo>
                <a:lnTo>
                  <a:pt x="250067" y="51307"/>
                </a:lnTo>
                <a:lnTo>
                  <a:pt x="301502" y="51307"/>
                </a:lnTo>
                <a:lnTo>
                  <a:pt x="301502" y="37718"/>
                </a:lnTo>
                <a:close/>
              </a:path>
              <a:path w="738505" h="150495">
                <a:moveTo>
                  <a:pt x="281182" y="0"/>
                </a:moveTo>
                <a:lnTo>
                  <a:pt x="265307" y="8127"/>
                </a:lnTo>
                <a:lnTo>
                  <a:pt x="265307" y="37718"/>
                </a:lnTo>
                <a:lnTo>
                  <a:pt x="281182" y="37718"/>
                </a:lnTo>
                <a:lnTo>
                  <a:pt x="281182" y="0"/>
                </a:lnTo>
                <a:close/>
              </a:path>
              <a:path w="738505" h="150495">
                <a:moveTo>
                  <a:pt x="366706" y="36700"/>
                </a:moveTo>
                <a:lnTo>
                  <a:pt x="330699" y="68661"/>
                </a:lnTo>
                <a:lnTo>
                  <a:pt x="325548" y="103731"/>
                </a:lnTo>
                <a:lnTo>
                  <a:pt x="328630" y="117484"/>
                </a:lnTo>
                <a:lnTo>
                  <a:pt x="369190" y="148417"/>
                </a:lnTo>
                <a:lnTo>
                  <a:pt x="387433" y="150087"/>
                </a:lnTo>
                <a:lnTo>
                  <a:pt x="401132" y="146834"/>
                </a:lnTo>
                <a:lnTo>
                  <a:pt x="411983" y="140388"/>
                </a:lnTo>
                <a:lnTo>
                  <a:pt x="414444" y="137437"/>
                </a:lnTo>
                <a:lnTo>
                  <a:pt x="374867" y="137437"/>
                </a:lnTo>
                <a:lnTo>
                  <a:pt x="361169" y="133961"/>
                </a:lnTo>
                <a:lnTo>
                  <a:pt x="351214" y="126221"/>
                </a:lnTo>
                <a:lnTo>
                  <a:pt x="344967" y="114272"/>
                </a:lnTo>
                <a:lnTo>
                  <a:pt x="342396" y="98170"/>
                </a:lnTo>
                <a:lnTo>
                  <a:pt x="425962" y="98170"/>
                </a:lnTo>
                <a:lnTo>
                  <a:pt x="425962" y="96519"/>
                </a:lnTo>
                <a:lnTo>
                  <a:pt x="425359" y="85059"/>
                </a:lnTo>
                <a:lnTo>
                  <a:pt x="425266" y="84581"/>
                </a:lnTo>
                <a:lnTo>
                  <a:pt x="343158" y="84581"/>
                </a:lnTo>
                <a:lnTo>
                  <a:pt x="343641" y="79826"/>
                </a:lnTo>
                <a:lnTo>
                  <a:pt x="347476" y="67846"/>
                </a:lnTo>
                <a:lnTo>
                  <a:pt x="355523" y="59084"/>
                </a:lnTo>
                <a:lnTo>
                  <a:pt x="368572" y="53677"/>
                </a:lnTo>
                <a:lnTo>
                  <a:pt x="387409" y="51760"/>
                </a:lnTo>
                <a:lnTo>
                  <a:pt x="411716" y="51760"/>
                </a:lnTo>
                <a:lnTo>
                  <a:pt x="409069" y="48651"/>
                </a:lnTo>
                <a:lnTo>
                  <a:pt x="398121" y="41914"/>
                </a:lnTo>
                <a:lnTo>
                  <a:pt x="384069" y="37922"/>
                </a:lnTo>
                <a:lnTo>
                  <a:pt x="366706" y="36700"/>
                </a:lnTo>
                <a:close/>
              </a:path>
              <a:path w="738505" h="150495">
                <a:moveTo>
                  <a:pt x="408817" y="113410"/>
                </a:moveTo>
                <a:lnTo>
                  <a:pt x="407428" y="117484"/>
                </a:lnTo>
                <a:lnTo>
                  <a:pt x="400430" y="128716"/>
                </a:lnTo>
                <a:lnTo>
                  <a:pt x="389726" y="135326"/>
                </a:lnTo>
                <a:lnTo>
                  <a:pt x="374867" y="137437"/>
                </a:lnTo>
                <a:lnTo>
                  <a:pt x="414444" y="137437"/>
                </a:lnTo>
                <a:lnTo>
                  <a:pt x="420033" y="130734"/>
                </a:lnTo>
                <a:lnTo>
                  <a:pt x="425327" y="117855"/>
                </a:lnTo>
                <a:lnTo>
                  <a:pt x="408817" y="113410"/>
                </a:lnTo>
                <a:close/>
              </a:path>
              <a:path w="738505" h="150495">
                <a:moveTo>
                  <a:pt x="411716" y="51760"/>
                </a:moveTo>
                <a:lnTo>
                  <a:pt x="387409" y="51760"/>
                </a:lnTo>
                <a:lnTo>
                  <a:pt x="398740" y="58185"/>
                </a:lnTo>
                <a:lnTo>
                  <a:pt x="405886" y="69126"/>
                </a:lnTo>
                <a:lnTo>
                  <a:pt x="408817" y="84581"/>
                </a:lnTo>
                <a:lnTo>
                  <a:pt x="425266" y="84581"/>
                </a:lnTo>
                <a:lnTo>
                  <a:pt x="422481" y="70251"/>
                </a:lnTo>
                <a:lnTo>
                  <a:pt x="417120" y="58106"/>
                </a:lnTo>
                <a:lnTo>
                  <a:pt x="411716" y="51760"/>
                </a:lnTo>
                <a:close/>
              </a:path>
              <a:path w="738505" h="150495">
                <a:moveTo>
                  <a:pt x="474349" y="37718"/>
                </a:moveTo>
                <a:lnTo>
                  <a:pt x="458474" y="37718"/>
                </a:lnTo>
                <a:lnTo>
                  <a:pt x="458474" y="148081"/>
                </a:lnTo>
                <a:lnTo>
                  <a:pt x="474349" y="147446"/>
                </a:lnTo>
                <a:lnTo>
                  <a:pt x="476616" y="70019"/>
                </a:lnTo>
                <a:lnTo>
                  <a:pt x="483217" y="59359"/>
                </a:lnTo>
                <a:lnTo>
                  <a:pt x="490841" y="54355"/>
                </a:lnTo>
                <a:lnTo>
                  <a:pt x="474349" y="54355"/>
                </a:lnTo>
                <a:lnTo>
                  <a:pt x="474349" y="37718"/>
                </a:lnTo>
                <a:close/>
              </a:path>
              <a:path w="738505" h="150495">
                <a:moveTo>
                  <a:pt x="540111" y="48475"/>
                </a:moveTo>
                <a:lnTo>
                  <a:pt x="509738" y="48475"/>
                </a:lnTo>
                <a:lnTo>
                  <a:pt x="522063" y="53017"/>
                </a:lnTo>
                <a:lnTo>
                  <a:pt x="529658" y="63336"/>
                </a:lnTo>
                <a:lnTo>
                  <a:pt x="532642" y="79501"/>
                </a:lnTo>
                <a:lnTo>
                  <a:pt x="532642" y="147446"/>
                </a:lnTo>
                <a:lnTo>
                  <a:pt x="548136" y="147446"/>
                </a:lnTo>
                <a:lnTo>
                  <a:pt x="548136" y="77088"/>
                </a:lnTo>
                <a:lnTo>
                  <a:pt x="547372" y="65922"/>
                </a:lnTo>
                <a:lnTo>
                  <a:pt x="543222" y="52283"/>
                </a:lnTo>
                <a:lnTo>
                  <a:pt x="540111" y="48475"/>
                </a:lnTo>
                <a:close/>
              </a:path>
              <a:path w="738505" h="150495">
                <a:moveTo>
                  <a:pt x="507088" y="34925"/>
                </a:moveTo>
                <a:lnTo>
                  <a:pt x="494161" y="38019"/>
                </a:lnTo>
                <a:lnTo>
                  <a:pt x="483233" y="44481"/>
                </a:lnTo>
                <a:lnTo>
                  <a:pt x="474349" y="54355"/>
                </a:lnTo>
                <a:lnTo>
                  <a:pt x="490841" y="54355"/>
                </a:lnTo>
                <a:lnTo>
                  <a:pt x="494158" y="52179"/>
                </a:lnTo>
                <a:lnTo>
                  <a:pt x="509738" y="48475"/>
                </a:lnTo>
                <a:lnTo>
                  <a:pt x="540111" y="48475"/>
                </a:lnTo>
                <a:lnTo>
                  <a:pt x="535271" y="42551"/>
                </a:lnTo>
                <a:lnTo>
                  <a:pt x="523300" y="36754"/>
                </a:lnTo>
                <a:lnTo>
                  <a:pt x="507088" y="34925"/>
                </a:lnTo>
                <a:close/>
              </a:path>
              <a:path w="738505" h="150495">
                <a:moveTo>
                  <a:pt x="606302" y="51307"/>
                </a:moveTo>
                <a:lnTo>
                  <a:pt x="590808" y="51307"/>
                </a:lnTo>
                <a:lnTo>
                  <a:pt x="591896" y="136768"/>
                </a:lnTo>
                <a:lnTo>
                  <a:pt x="599139" y="146774"/>
                </a:lnTo>
                <a:lnTo>
                  <a:pt x="613160" y="149859"/>
                </a:lnTo>
                <a:lnTo>
                  <a:pt x="619256" y="149859"/>
                </a:lnTo>
                <a:lnTo>
                  <a:pt x="624971" y="148843"/>
                </a:lnTo>
                <a:lnTo>
                  <a:pt x="630051" y="146812"/>
                </a:lnTo>
                <a:lnTo>
                  <a:pt x="627458" y="139572"/>
                </a:lnTo>
                <a:lnTo>
                  <a:pt x="610112" y="139572"/>
                </a:lnTo>
                <a:lnTo>
                  <a:pt x="606048" y="135254"/>
                </a:lnTo>
                <a:lnTo>
                  <a:pt x="606302" y="125729"/>
                </a:lnTo>
                <a:lnTo>
                  <a:pt x="606302" y="51307"/>
                </a:lnTo>
                <a:close/>
              </a:path>
              <a:path w="738505" h="150495">
                <a:moveTo>
                  <a:pt x="627003" y="138302"/>
                </a:moveTo>
                <a:lnTo>
                  <a:pt x="624336" y="138937"/>
                </a:lnTo>
                <a:lnTo>
                  <a:pt x="621542" y="139318"/>
                </a:lnTo>
                <a:lnTo>
                  <a:pt x="618494" y="139318"/>
                </a:lnTo>
                <a:lnTo>
                  <a:pt x="610112" y="139572"/>
                </a:lnTo>
                <a:lnTo>
                  <a:pt x="627458" y="139572"/>
                </a:lnTo>
                <a:lnTo>
                  <a:pt x="627003" y="138302"/>
                </a:lnTo>
                <a:close/>
              </a:path>
              <a:path w="738505" h="150495">
                <a:moveTo>
                  <a:pt x="627003" y="37718"/>
                </a:moveTo>
                <a:lnTo>
                  <a:pt x="575568" y="37718"/>
                </a:lnTo>
                <a:lnTo>
                  <a:pt x="575568" y="51307"/>
                </a:lnTo>
                <a:lnTo>
                  <a:pt x="627003" y="51307"/>
                </a:lnTo>
                <a:lnTo>
                  <a:pt x="627003" y="37718"/>
                </a:lnTo>
                <a:close/>
              </a:path>
              <a:path w="738505" h="150495">
                <a:moveTo>
                  <a:pt x="606302" y="0"/>
                </a:moveTo>
                <a:lnTo>
                  <a:pt x="590808" y="8127"/>
                </a:lnTo>
                <a:lnTo>
                  <a:pt x="590808" y="37718"/>
                </a:lnTo>
                <a:lnTo>
                  <a:pt x="606302" y="37718"/>
                </a:lnTo>
                <a:lnTo>
                  <a:pt x="606302" y="0"/>
                </a:lnTo>
                <a:close/>
              </a:path>
              <a:path w="738505" h="150495">
                <a:moveTo>
                  <a:pt x="664943" y="114787"/>
                </a:moveTo>
                <a:lnTo>
                  <a:pt x="648974" y="117855"/>
                </a:lnTo>
                <a:lnTo>
                  <a:pt x="654224" y="130995"/>
                </a:lnTo>
                <a:lnTo>
                  <a:pt x="662380" y="140759"/>
                </a:lnTo>
                <a:lnTo>
                  <a:pt x="673359" y="147165"/>
                </a:lnTo>
                <a:lnTo>
                  <a:pt x="687080" y="150228"/>
                </a:lnTo>
                <a:lnTo>
                  <a:pt x="707582" y="148801"/>
                </a:lnTo>
                <a:lnTo>
                  <a:pt x="722686" y="144700"/>
                </a:lnTo>
                <a:lnTo>
                  <a:pt x="732833" y="137978"/>
                </a:lnTo>
                <a:lnTo>
                  <a:pt x="733725" y="136508"/>
                </a:lnTo>
                <a:lnTo>
                  <a:pt x="708710" y="136508"/>
                </a:lnTo>
                <a:lnTo>
                  <a:pt x="690315" y="136375"/>
                </a:lnTo>
                <a:lnTo>
                  <a:pt x="677629" y="132571"/>
                </a:lnTo>
                <a:lnTo>
                  <a:pt x="669542" y="125305"/>
                </a:lnTo>
                <a:lnTo>
                  <a:pt x="664943" y="114787"/>
                </a:lnTo>
                <a:close/>
              </a:path>
              <a:path w="738505" h="150495">
                <a:moveTo>
                  <a:pt x="694415" y="34708"/>
                </a:moveTo>
                <a:lnTo>
                  <a:pt x="677635" y="37168"/>
                </a:lnTo>
                <a:lnTo>
                  <a:pt x="665307" y="43077"/>
                </a:lnTo>
                <a:lnTo>
                  <a:pt x="657307" y="52398"/>
                </a:lnTo>
                <a:lnTo>
                  <a:pt x="653511" y="65091"/>
                </a:lnTo>
                <a:lnTo>
                  <a:pt x="655118" y="77046"/>
                </a:lnTo>
                <a:lnTo>
                  <a:pt x="661424" y="86450"/>
                </a:lnTo>
                <a:lnTo>
                  <a:pt x="672397" y="93395"/>
                </a:lnTo>
                <a:lnTo>
                  <a:pt x="688002" y="97974"/>
                </a:lnTo>
                <a:lnTo>
                  <a:pt x="707368" y="102696"/>
                </a:lnTo>
                <a:lnTo>
                  <a:pt x="718766" y="108751"/>
                </a:lnTo>
                <a:lnTo>
                  <a:pt x="723266" y="116370"/>
                </a:lnTo>
                <a:lnTo>
                  <a:pt x="719512" y="129441"/>
                </a:lnTo>
                <a:lnTo>
                  <a:pt x="708710" y="136508"/>
                </a:lnTo>
                <a:lnTo>
                  <a:pt x="733725" y="136508"/>
                </a:lnTo>
                <a:lnTo>
                  <a:pt x="738466" y="128690"/>
                </a:lnTo>
                <a:lnTo>
                  <a:pt x="737812" y="113513"/>
                </a:lnTo>
                <a:lnTo>
                  <a:pt x="733159" y="102084"/>
                </a:lnTo>
                <a:lnTo>
                  <a:pt x="724614" y="93877"/>
                </a:lnTo>
                <a:lnTo>
                  <a:pt x="712284" y="88370"/>
                </a:lnTo>
                <a:lnTo>
                  <a:pt x="690963" y="83228"/>
                </a:lnTo>
                <a:lnTo>
                  <a:pt x="677757" y="77749"/>
                </a:lnTo>
                <a:lnTo>
                  <a:pt x="671253" y="71604"/>
                </a:lnTo>
                <a:lnTo>
                  <a:pt x="675080" y="56702"/>
                </a:lnTo>
                <a:lnTo>
                  <a:pt x="685953" y="50164"/>
                </a:lnTo>
                <a:lnTo>
                  <a:pt x="728954" y="50164"/>
                </a:lnTo>
                <a:lnTo>
                  <a:pt x="722014" y="42796"/>
                </a:lnTo>
                <a:lnTo>
                  <a:pt x="709968" y="37074"/>
                </a:lnTo>
                <a:lnTo>
                  <a:pt x="694415" y="34708"/>
                </a:lnTo>
                <a:close/>
              </a:path>
              <a:path w="738505" h="150495">
                <a:moveTo>
                  <a:pt x="728954" y="50164"/>
                </a:moveTo>
                <a:lnTo>
                  <a:pt x="685953" y="50164"/>
                </a:lnTo>
                <a:lnTo>
                  <a:pt x="703133" y="51618"/>
                </a:lnTo>
                <a:lnTo>
                  <a:pt x="713577" y="57628"/>
                </a:lnTo>
                <a:lnTo>
                  <a:pt x="718860" y="68062"/>
                </a:lnTo>
                <a:lnTo>
                  <a:pt x="719078" y="68960"/>
                </a:lnTo>
                <a:lnTo>
                  <a:pt x="735588" y="64262"/>
                </a:lnTo>
                <a:lnTo>
                  <a:pt x="730554" y="51862"/>
                </a:lnTo>
                <a:lnTo>
                  <a:pt x="728954" y="50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8659" y="238633"/>
            <a:ext cx="711835" cy="335915"/>
          </a:xfrm>
          <a:custGeom>
            <a:avLst/>
            <a:gdLst/>
            <a:ahLst/>
            <a:cxnLst/>
            <a:rect l="l" t="t" r="r" b="b"/>
            <a:pathLst>
              <a:path w="711835" h="335915">
                <a:moveTo>
                  <a:pt x="258660" y="0"/>
                </a:moveTo>
                <a:lnTo>
                  <a:pt x="0" y="0"/>
                </a:lnTo>
                <a:lnTo>
                  <a:pt x="0" y="335661"/>
                </a:lnTo>
                <a:lnTo>
                  <a:pt x="28435" y="335661"/>
                </a:lnTo>
                <a:lnTo>
                  <a:pt x="28435" y="307086"/>
                </a:lnTo>
                <a:lnTo>
                  <a:pt x="258660" y="307086"/>
                </a:lnTo>
                <a:lnTo>
                  <a:pt x="258660" y="282955"/>
                </a:lnTo>
                <a:lnTo>
                  <a:pt x="28435" y="282955"/>
                </a:lnTo>
                <a:lnTo>
                  <a:pt x="28435" y="213867"/>
                </a:lnTo>
                <a:lnTo>
                  <a:pt x="258660" y="213867"/>
                </a:lnTo>
                <a:lnTo>
                  <a:pt x="258660" y="189611"/>
                </a:lnTo>
                <a:lnTo>
                  <a:pt x="28435" y="189611"/>
                </a:lnTo>
                <a:lnTo>
                  <a:pt x="28435" y="120522"/>
                </a:lnTo>
                <a:lnTo>
                  <a:pt x="258660" y="120522"/>
                </a:lnTo>
                <a:lnTo>
                  <a:pt x="258660" y="94995"/>
                </a:lnTo>
                <a:lnTo>
                  <a:pt x="28435" y="94995"/>
                </a:lnTo>
                <a:lnTo>
                  <a:pt x="28435" y="27304"/>
                </a:lnTo>
                <a:lnTo>
                  <a:pt x="258660" y="27304"/>
                </a:lnTo>
                <a:lnTo>
                  <a:pt x="258660" y="0"/>
                </a:lnTo>
                <a:close/>
              </a:path>
              <a:path w="711835" h="335915">
                <a:moveTo>
                  <a:pt x="258660" y="307086"/>
                </a:moveTo>
                <a:lnTo>
                  <a:pt x="228942" y="307086"/>
                </a:lnTo>
                <a:lnTo>
                  <a:pt x="228942" y="335661"/>
                </a:lnTo>
                <a:lnTo>
                  <a:pt x="258660" y="335661"/>
                </a:lnTo>
                <a:lnTo>
                  <a:pt x="258660" y="307086"/>
                </a:lnTo>
                <a:close/>
              </a:path>
              <a:path w="711835" h="335915">
                <a:moveTo>
                  <a:pt x="258660" y="213867"/>
                </a:moveTo>
                <a:lnTo>
                  <a:pt x="228942" y="213867"/>
                </a:lnTo>
                <a:lnTo>
                  <a:pt x="228942" y="282955"/>
                </a:lnTo>
                <a:lnTo>
                  <a:pt x="258660" y="282955"/>
                </a:lnTo>
                <a:lnTo>
                  <a:pt x="258660" y="213867"/>
                </a:lnTo>
                <a:close/>
              </a:path>
              <a:path w="711835" h="335915">
                <a:moveTo>
                  <a:pt x="258660" y="120522"/>
                </a:moveTo>
                <a:lnTo>
                  <a:pt x="228942" y="120522"/>
                </a:lnTo>
                <a:lnTo>
                  <a:pt x="228942" y="189611"/>
                </a:lnTo>
                <a:lnTo>
                  <a:pt x="258660" y="189611"/>
                </a:lnTo>
                <a:lnTo>
                  <a:pt x="258660" y="120522"/>
                </a:lnTo>
                <a:close/>
              </a:path>
              <a:path w="711835" h="335915">
                <a:moveTo>
                  <a:pt x="258660" y="27304"/>
                </a:moveTo>
                <a:lnTo>
                  <a:pt x="228942" y="27304"/>
                </a:lnTo>
                <a:lnTo>
                  <a:pt x="228942" y="94995"/>
                </a:lnTo>
                <a:lnTo>
                  <a:pt x="258660" y="94995"/>
                </a:lnTo>
                <a:lnTo>
                  <a:pt x="258660" y="27304"/>
                </a:lnTo>
                <a:close/>
              </a:path>
              <a:path w="711835" h="335915">
                <a:moveTo>
                  <a:pt x="548220" y="152145"/>
                </a:moveTo>
                <a:lnTo>
                  <a:pt x="521042" y="152145"/>
                </a:lnTo>
                <a:lnTo>
                  <a:pt x="520576" y="285835"/>
                </a:lnTo>
                <a:lnTo>
                  <a:pt x="515476" y="295726"/>
                </a:lnTo>
                <a:lnTo>
                  <a:pt x="504214" y="301321"/>
                </a:lnTo>
                <a:lnTo>
                  <a:pt x="485829" y="302618"/>
                </a:lnTo>
                <a:lnTo>
                  <a:pt x="471631" y="302763"/>
                </a:lnTo>
                <a:lnTo>
                  <a:pt x="459488" y="303838"/>
                </a:lnTo>
                <a:lnTo>
                  <a:pt x="449580" y="306659"/>
                </a:lnTo>
                <a:lnTo>
                  <a:pt x="453539" y="318078"/>
                </a:lnTo>
                <a:lnTo>
                  <a:pt x="459925" y="331216"/>
                </a:lnTo>
                <a:lnTo>
                  <a:pt x="498469" y="331257"/>
                </a:lnTo>
                <a:lnTo>
                  <a:pt x="514423" y="329807"/>
                </a:lnTo>
                <a:lnTo>
                  <a:pt x="547525" y="294621"/>
                </a:lnTo>
                <a:lnTo>
                  <a:pt x="548298" y="247164"/>
                </a:lnTo>
                <a:lnTo>
                  <a:pt x="548391" y="209708"/>
                </a:lnTo>
                <a:lnTo>
                  <a:pt x="579367" y="209708"/>
                </a:lnTo>
                <a:lnTo>
                  <a:pt x="555103" y="175846"/>
                </a:lnTo>
                <a:lnTo>
                  <a:pt x="548220" y="164083"/>
                </a:lnTo>
                <a:lnTo>
                  <a:pt x="548220" y="152145"/>
                </a:lnTo>
                <a:close/>
              </a:path>
              <a:path w="711835" h="335915">
                <a:moveTo>
                  <a:pt x="579367" y="209708"/>
                </a:moveTo>
                <a:lnTo>
                  <a:pt x="548391" y="209708"/>
                </a:lnTo>
                <a:lnTo>
                  <a:pt x="554860" y="219747"/>
                </a:lnTo>
                <a:lnTo>
                  <a:pt x="587096" y="255356"/>
                </a:lnTo>
                <a:lnTo>
                  <a:pt x="629816" y="283005"/>
                </a:lnTo>
                <a:lnTo>
                  <a:pt x="668979" y="297970"/>
                </a:lnTo>
                <a:lnTo>
                  <a:pt x="698574" y="304986"/>
                </a:lnTo>
                <a:lnTo>
                  <a:pt x="705487" y="293560"/>
                </a:lnTo>
                <a:lnTo>
                  <a:pt x="710678" y="283744"/>
                </a:lnTo>
                <a:lnTo>
                  <a:pt x="695461" y="279579"/>
                </a:lnTo>
                <a:lnTo>
                  <a:pt x="681171" y="275133"/>
                </a:lnTo>
                <a:lnTo>
                  <a:pt x="643968" y="259998"/>
                </a:lnTo>
                <a:lnTo>
                  <a:pt x="607963" y="235240"/>
                </a:lnTo>
                <a:lnTo>
                  <a:pt x="639248" y="216177"/>
                </a:lnTo>
                <a:lnTo>
                  <a:pt x="584966" y="216177"/>
                </a:lnTo>
                <a:lnTo>
                  <a:pt x="579367" y="209708"/>
                </a:lnTo>
                <a:close/>
              </a:path>
              <a:path w="711835" h="335915">
                <a:moveTo>
                  <a:pt x="494604" y="224539"/>
                </a:moveTo>
                <a:lnTo>
                  <a:pt x="430076" y="249482"/>
                </a:lnTo>
                <a:lnTo>
                  <a:pt x="384378" y="266332"/>
                </a:lnTo>
                <a:lnTo>
                  <a:pt x="353529" y="277113"/>
                </a:lnTo>
                <a:lnTo>
                  <a:pt x="369363" y="300549"/>
                </a:lnTo>
                <a:lnTo>
                  <a:pt x="448959" y="269634"/>
                </a:lnTo>
                <a:lnTo>
                  <a:pt x="485983" y="254685"/>
                </a:lnTo>
                <a:lnTo>
                  <a:pt x="511603" y="243989"/>
                </a:lnTo>
                <a:lnTo>
                  <a:pt x="506928" y="232736"/>
                </a:lnTo>
                <a:lnTo>
                  <a:pt x="494604" y="224539"/>
                </a:lnTo>
                <a:close/>
              </a:path>
              <a:path w="711835" h="335915">
                <a:moveTo>
                  <a:pt x="402932" y="161036"/>
                </a:moveTo>
                <a:lnTo>
                  <a:pt x="392673" y="186568"/>
                </a:lnTo>
                <a:lnTo>
                  <a:pt x="416125" y="203250"/>
                </a:lnTo>
                <a:lnTo>
                  <a:pt x="448622" y="226035"/>
                </a:lnTo>
                <a:lnTo>
                  <a:pt x="456780" y="231901"/>
                </a:lnTo>
                <a:lnTo>
                  <a:pt x="443134" y="187139"/>
                </a:lnTo>
                <a:lnTo>
                  <a:pt x="412457" y="167512"/>
                </a:lnTo>
                <a:lnTo>
                  <a:pt x="406996" y="164083"/>
                </a:lnTo>
                <a:lnTo>
                  <a:pt x="402932" y="161036"/>
                </a:lnTo>
                <a:close/>
              </a:path>
              <a:path w="711835" h="335915">
                <a:moveTo>
                  <a:pt x="664679" y="164083"/>
                </a:moveTo>
                <a:lnTo>
                  <a:pt x="631301" y="187603"/>
                </a:lnTo>
                <a:lnTo>
                  <a:pt x="597441" y="208958"/>
                </a:lnTo>
                <a:lnTo>
                  <a:pt x="584966" y="216177"/>
                </a:lnTo>
                <a:lnTo>
                  <a:pt x="639248" y="216177"/>
                </a:lnTo>
                <a:lnTo>
                  <a:pt x="641096" y="215041"/>
                </a:lnTo>
                <a:lnTo>
                  <a:pt x="656122" y="206139"/>
                </a:lnTo>
                <a:lnTo>
                  <a:pt x="668257" y="198753"/>
                </a:lnTo>
                <a:lnTo>
                  <a:pt x="677598" y="192836"/>
                </a:lnTo>
                <a:lnTo>
                  <a:pt x="684237" y="188340"/>
                </a:lnTo>
                <a:lnTo>
                  <a:pt x="664679" y="164083"/>
                </a:lnTo>
                <a:close/>
              </a:path>
              <a:path w="711835" h="335915">
                <a:moveTo>
                  <a:pt x="711415" y="128015"/>
                </a:moveTo>
                <a:lnTo>
                  <a:pt x="357847" y="128015"/>
                </a:lnTo>
                <a:lnTo>
                  <a:pt x="357847" y="152145"/>
                </a:lnTo>
                <a:lnTo>
                  <a:pt x="711415" y="152145"/>
                </a:lnTo>
                <a:lnTo>
                  <a:pt x="711415" y="128015"/>
                </a:lnTo>
                <a:close/>
              </a:path>
              <a:path w="711835" h="335915">
                <a:moveTo>
                  <a:pt x="654138" y="1777"/>
                </a:moveTo>
                <a:lnTo>
                  <a:pt x="396836" y="1777"/>
                </a:lnTo>
                <a:lnTo>
                  <a:pt x="396836" y="25526"/>
                </a:lnTo>
                <a:lnTo>
                  <a:pt x="626071" y="25526"/>
                </a:lnTo>
                <a:lnTo>
                  <a:pt x="626071" y="64769"/>
                </a:lnTo>
                <a:lnTo>
                  <a:pt x="402932" y="64769"/>
                </a:lnTo>
                <a:lnTo>
                  <a:pt x="402932" y="88900"/>
                </a:lnTo>
                <a:lnTo>
                  <a:pt x="626071" y="88900"/>
                </a:lnTo>
                <a:lnTo>
                  <a:pt x="626071" y="128015"/>
                </a:lnTo>
                <a:lnTo>
                  <a:pt x="654138" y="128015"/>
                </a:lnTo>
                <a:lnTo>
                  <a:pt x="654138" y="1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01433" y="1600072"/>
            <a:ext cx="979805" cy="1139190"/>
          </a:xfrm>
          <a:custGeom>
            <a:avLst/>
            <a:gdLst/>
            <a:ahLst/>
            <a:cxnLst/>
            <a:rect l="l" t="t" r="r" b="b"/>
            <a:pathLst>
              <a:path w="979804" h="1139189">
                <a:moveTo>
                  <a:pt x="489712" y="0"/>
                </a:moveTo>
                <a:lnTo>
                  <a:pt x="449524" y="1635"/>
                </a:lnTo>
                <a:lnTo>
                  <a:pt x="410235" y="6456"/>
                </a:lnTo>
                <a:lnTo>
                  <a:pt x="371971" y="14337"/>
                </a:lnTo>
                <a:lnTo>
                  <a:pt x="334857" y="25151"/>
                </a:lnTo>
                <a:lnTo>
                  <a:pt x="299019" y="38770"/>
                </a:lnTo>
                <a:lnTo>
                  <a:pt x="231674" y="73921"/>
                </a:lnTo>
                <a:lnTo>
                  <a:pt x="170940" y="118776"/>
                </a:lnTo>
                <a:lnTo>
                  <a:pt x="117823" y="172321"/>
                </a:lnTo>
                <a:lnTo>
                  <a:pt x="73327" y="233544"/>
                </a:lnTo>
                <a:lnTo>
                  <a:pt x="38459" y="301430"/>
                </a:lnTo>
                <a:lnTo>
                  <a:pt x="24948" y="337555"/>
                </a:lnTo>
                <a:lnTo>
                  <a:pt x="14222" y="374967"/>
                </a:lnTo>
                <a:lnTo>
                  <a:pt x="6404" y="413537"/>
                </a:lnTo>
                <a:lnTo>
                  <a:pt x="1622" y="453140"/>
                </a:lnTo>
                <a:lnTo>
                  <a:pt x="0" y="493649"/>
                </a:lnTo>
                <a:lnTo>
                  <a:pt x="989" y="525272"/>
                </a:lnTo>
                <a:lnTo>
                  <a:pt x="8722" y="586858"/>
                </a:lnTo>
                <a:lnTo>
                  <a:pt x="23731" y="645832"/>
                </a:lnTo>
                <a:lnTo>
                  <a:pt x="45534" y="701718"/>
                </a:lnTo>
                <a:lnTo>
                  <a:pt x="73653" y="754040"/>
                </a:lnTo>
                <a:lnTo>
                  <a:pt x="107609" y="802322"/>
                </a:lnTo>
                <a:lnTo>
                  <a:pt x="146922" y="846086"/>
                </a:lnTo>
                <a:lnTo>
                  <a:pt x="191113" y="884858"/>
                </a:lnTo>
                <a:lnTo>
                  <a:pt x="239702" y="918161"/>
                </a:lnTo>
                <a:lnTo>
                  <a:pt x="292211" y="945517"/>
                </a:lnTo>
                <a:lnTo>
                  <a:pt x="319786" y="956818"/>
                </a:lnTo>
                <a:lnTo>
                  <a:pt x="397388" y="1046693"/>
                </a:lnTo>
                <a:lnTo>
                  <a:pt x="446314" y="1102431"/>
                </a:lnTo>
                <a:lnTo>
                  <a:pt x="473578" y="1132862"/>
                </a:lnTo>
                <a:lnTo>
                  <a:pt x="491488" y="1138881"/>
                </a:lnTo>
                <a:lnTo>
                  <a:pt x="501096" y="1135754"/>
                </a:lnTo>
                <a:lnTo>
                  <a:pt x="511445" y="1128185"/>
                </a:lnTo>
                <a:lnTo>
                  <a:pt x="522763" y="1115912"/>
                </a:lnTo>
                <a:lnTo>
                  <a:pt x="660908" y="956309"/>
                </a:lnTo>
                <a:lnTo>
                  <a:pt x="688388" y="945009"/>
                </a:lnTo>
                <a:lnTo>
                  <a:pt x="740715" y="917647"/>
                </a:lnTo>
                <a:lnTo>
                  <a:pt x="789134" y="884340"/>
                </a:lnTo>
                <a:lnTo>
                  <a:pt x="833167" y="845570"/>
                </a:lnTo>
                <a:lnTo>
                  <a:pt x="872339" y="801818"/>
                </a:lnTo>
                <a:lnTo>
                  <a:pt x="906171" y="753565"/>
                </a:lnTo>
                <a:lnTo>
                  <a:pt x="934186" y="701294"/>
                </a:lnTo>
                <a:lnTo>
                  <a:pt x="955909" y="645485"/>
                </a:lnTo>
                <a:lnTo>
                  <a:pt x="970861" y="586621"/>
                </a:lnTo>
                <a:lnTo>
                  <a:pt x="978565" y="525182"/>
                </a:lnTo>
                <a:lnTo>
                  <a:pt x="979551" y="493649"/>
                </a:lnTo>
                <a:lnTo>
                  <a:pt x="977927" y="453140"/>
                </a:lnTo>
                <a:lnTo>
                  <a:pt x="973142" y="413537"/>
                </a:lnTo>
                <a:lnTo>
                  <a:pt x="965321" y="374967"/>
                </a:lnTo>
                <a:lnTo>
                  <a:pt x="954588" y="337555"/>
                </a:lnTo>
                <a:lnTo>
                  <a:pt x="941071" y="301430"/>
                </a:lnTo>
                <a:lnTo>
                  <a:pt x="924896" y="266717"/>
                </a:lnTo>
                <a:lnTo>
                  <a:pt x="885071" y="202036"/>
                </a:lnTo>
                <a:lnTo>
                  <a:pt x="836120" y="144525"/>
                </a:lnTo>
                <a:lnTo>
                  <a:pt x="779050" y="95199"/>
                </a:lnTo>
                <a:lnTo>
                  <a:pt x="714868" y="55069"/>
                </a:lnTo>
                <a:lnTo>
                  <a:pt x="680424" y="38770"/>
                </a:lnTo>
                <a:lnTo>
                  <a:pt x="644579" y="25151"/>
                </a:lnTo>
                <a:lnTo>
                  <a:pt x="607460" y="14337"/>
                </a:lnTo>
                <a:lnTo>
                  <a:pt x="569192" y="6456"/>
                </a:lnTo>
                <a:lnTo>
                  <a:pt x="529900" y="1635"/>
                </a:lnTo>
                <a:lnTo>
                  <a:pt x="48971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4864" y="3061384"/>
            <a:ext cx="12998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cs typeface="+mn-ea"/>
                <a:sym typeface="+mn-lt"/>
              </a:rPr>
              <a:t>自然灾害类</a:t>
            </a:r>
            <a:endParaRPr sz="2000"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1785" y="3061384"/>
            <a:ext cx="12998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smtClean="0">
                <a:cs typeface="+mn-ea"/>
                <a:sym typeface="+mn-lt"/>
              </a:rPr>
              <a:t>事</a:t>
            </a:r>
            <a:r>
              <a:rPr sz="2000" smtClean="0">
                <a:cs typeface="+mn-ea"/>
                <a:sym typeface="+mn-lt"/>
              </a:rPr>
              <a:t>故灾难类</a:t>
            </a:r>
            <a:endParaRPr sz="2000"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4359" y="2935527"/>
            <a:ext cx="10439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cs typeface="+mn-ea"/>
                <a:sym typeface="+mn-lt"/>
              </a:rPr>
              <a:t>公共卫生</a:t>
            </a:r>
            <a:endParaRPr sz="2000">
              <a:cs typeface="+mn-ea"/>
              <a:sym typeface="+mn-lt"/>
            </a:endParaRPr>
          </a:p>
          <a:p>
            <a:pPr marL="1270" algn="ctr">
              <a:lnSpc>
                <a:spcPct val="100000"/>
              </a:lnSpc>
            </a:pPr>
            <a:r>
              <a:rPr lang="zh-CN" altLang="en-US" sz="2000" smtClean="0">
                <a:cs typeface="+mn-ea"/>
                <a:sym typeface="+mn-lt"/>
              </a:rPr>
              <a:t>事</a:t>
            </a:r>
            <a:r>
              <a:rPr sz="2000" smtClean="0">
                <a:cs typeface="+mn-ea"/>
                <a:sym typeface="+mn-lt"/>
              </a:rPr>
              <a:t>件</a:t>
            </a:r>
            <a:r>
              <a:rPr sz="2000" spc="5" smtClean="0">
                <a:cs typeface="+mn-ea"/>
                <a:sym typeface="+mn-lt"/>
              </a:rPr>
              <a:t>类</a:t>
            </a:r>
            <a:endParaRPr sz="2000"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2402" y="3061384"/>
            <a:ext cx="1297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cs typeface="+mn-ea"/>
                <a:sym typeface="+mn-lt"/>
              </a:rPr>
              <a:t>社会安全类</a:t>
            </a:r>
            <a:endParaRPr sz="2000"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4757" y="1600072"/>
            <a:ext cx="978535" cy="1139190"/>
          </a:xfrm>
          <a:custGeom>
            <a:avLst/>
            <a:gdLst/>
            <a:ahLst/>
            <a:cxnLst/>
            <a:rect l="l" t="t" r="r" b="b"/>
            <a:pathLst>
              <a:path w="978535" h="1139189">
                <a:moveTo>
                  <a:pt x="489153" y="0"/>
                </a:moveTo>
                <a:lnTo>
                  <a:pt x="449020" y="1635"/>
                </a:lnTo>
                <a:lnTo>
                  <a:pt x="409784" y="6456"/>
                </a:lnTo>
                <a:lnTo>
                  <a:pt x="371570" y="14337"/>
                </a:lnTo>
                <a:lnTo>
                  <a:pt x="334502" y="25151"/>
                </a:lnTo>
                <a:lnTo>
                  <a:pt x="298708" y="38770"/>
                </a:lnTo>
                <a:lnTo>
                  <a:pt x="231441" y="73921"/>
                </a:lnTo>
                <a:lnTo>
                  <a:pt x="170775" y="118776"/>
                </a:lnTo>
                <a:lnTo>
                  <a:pt x="117713" y="172321"/>
                </a:lnTo>
                <a:lnTo>
                  <a:pt x="73261" y="233544"/>
                </a:lnTo>
                <a:lnTo>
                  <a:pt x="38425" y="301430"/>
                </a:lnTo>
                <a:lnTo>
                  <a:pt x="24927" y="337555"/>
                </a:lnTo>
                <a:lnTo>
                  <a:pt x="14210" y="374967"/>
                </a:lnTo>
                <a:lnTo>
                  <a:pt x="6399" y="413537"/>
                </a:lnTo>
                <a:lnTo>
                  <a:pt x="1620" y="453140"/>
                </a:lnTo>
                <a:lnTo>
                  <a:pt x="0" y="493649"/>
                </a:lnTo>
                <a:lnTo>
                  <a:pt x="988" y="525272"/>
                </a:lnTo>
                <a:lnTo>
                  <a:pt x="8713" y="586858"/>
                </a:lnTo>
                <a:lnTo>
                  <a:pt x="23704" y="645832"/>
                </a:lnTo>
                <a:lnTo>
                  <a:pt x="45482" y="701718"/>
                </a:lnTo>
                <a:lnTo>
                  <a:pt x="73567" y="754040"/>
                </a:lnTo>
                <a:lnTo>
                  <a:pt x="107480" y="802322"/>
                </a:lnTo>
                <a:lnTo>
                  <a:pt x="146741" y="846086"/>
                </a:lnTo>
                <a:lnTo>
                  <a:pt x="190872" y="884858"/>
                </a:lnTo>
                <a:lnTo>
                  <a:pt x="239392" y="918161"/>
                </a:lnTo>
                <a:lnTo>
                  <a:pt x="291822" y="945517"/>
                </a:lnTo>
                <a:lnTo>
                  <a:pt x="319354" y="956818"/>
                </a:lnTo>
                <a:lnTo>
                  <a:pt x="428572" y="1083259"/>
                </a:lnTo>
                <a:lnTo>
                  <a:pt x="463335" y="1122558"/>
                </a:lnTo>
                <a:lnTo>
                  <a:pt x="490932" y="1138874"/>
                </a:lnTo>
                <a:lnTo>
                  <a:pt x="500540" y="1135725"/>
                </a:lnTo>
                <a:lnTo>
                  <a:pt x="510819" y="1128175"/>
                </a:lnTo>
                <a:lnTo>
                  <a:pt x="522010" y="1115969"/>
                </a:lnTo>
                <a:lnTo>
                  <a:pt x="571816" y="1058256"/>
                </a:lnTo>
                <a:lnTo>
                  <a:pt x="588467" y="1039240"/>
                </a:lnTo>
                <a:lnTo>
                  <a:pt x="660095" y="956309"/>
                </a:lnTo>
                <a:lnTo>
                  <a:pt x="687538" y="945009"/>
                </a:lnTo>
                <a:lnTo>
                  <a:pt x="714125" y="932101"/>
                </a:lnTo>
                <a:lnTo>
                  <a:pt x="764493" y="901707"/>
                </a:lnTo>
                <a:lnTo>
                  <a:pt x="810722" y="865608"/>
                </a:lnTo>
                <a:lnTo>
                  <a:pt x="852334" y="824286"/>
                </a:lnTo>
                <a:lnTo>
                  <a:pt x="888853" y="778224"/>
                </a:lnTo>
                <a:lnTo>
                  <a:pt x="919803" y="727902"/>
                </a:lnTo>
                <a:lnTo>
                  <a:pt x="944704" y="673801"/>
                </a:lnTo>
                <a:lnTo>
                  <a:pt x="963082" y="616405"/>
                </a:lnTo>
                <a:lnTo>
                  <a:pt x="974459" y="556193"/>
                </a:lnTo>
                <a:lnTo>
                  <a:pt x="978357" y="493649"/>
                </a:lnTo>
                <a:lnTo>
                  <a:pt x="976732" y="453140"/>
                </a:lnTo>
                <a:lnTo>
                  <a:pt x="971942" y="413537"/>
                </a:lnTo>
                <a:lnTo>
                  <a:pt x="964114" y="374967"/>
                </a:lnTo>
                <a:lnTo>
                  <a:pt x="953375" y="337555"/>
                </a:lnTo>
                <a:lnTo>
                  <a:pt x="939852" y="301430"/>
                </a:lnTo>
                <a:lnTo>
                  <a:pt x="923671" y="266717"/>
                </a:lnTo>
                <a:lnTo>
                  <a:pt x="883844" y="202036"/>
                </a:lnTo>
                <a:lnTo>
                  <a:pt x="834910" y="144525"/>
                </a:lnTo>
                <a:lnTo>
                  <a:pt x="777884" y="95199"/>
                </a:lnTo>
                <a:lnTo>
                  <a:pt x="713780" y="55069"/>
                </a:lnTo>
                <a:lnTo>
                  <a:pt x="643613" y="25151"/>
                </a:lnTo>
                <a:lnTo>
                  <a:pt x="606574" y="14337"/>
                </a:lnTo>
                <a:lnTo>
                  <a:pt x="568399" y="6456"/>
                </a:lnTo>
                <a:lnTo>
                  <a:pt x="529217" y="1635"/>
                </a:lnTo>
                <a:lnTo>
                  <a:pt x="489153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15488" y="1600072"/>
            <a:ext cx="978535" cy="1139190"/>
          </a:xfrm>
          <a:custGeom>
            <a:avLst/>
            <a:gdLst/>
            <a:ahLst/>
            <a:cxnLst/>
            <a:rect l="l" t="t" r="r" b="b"/>
            <a:pathLst>
              <a:path w="978535" h="1139189">
                <a:moveTo>
                  <a:pt x="489203" y="0"/>
                </a:moveTo>
                <a:lnTo>
                  <a:pt x="449140" y="1635"/>
                </a:lnTo>
                <a:lnTo>
                  <a:pt x="409957" y="6456"/>
                </a:lnTo>
                <a:lnTo>
                  <a:pt x="371783" y="14337"/>
                </a:lnTo>
                <a:lnTo>
                  <a:pt x="334743" y="25151"/>
                </a:lnTo>
                <a:lnTo>
                  <a:pt x="298965" y="38770"/>
                </a:lnTo>
                <a:lnTo>
                  <a:pt x="231703" y="73921"/>
                </a:lnTo>
                <a:lnTo>
                  <a:pt x="171011" y="118776"/>
                </a:lnTo>
                <a:lnTo>
                  <a:pt x="117904" y="172321"/>
                </a:lnTo>
                <a:lnTo>
                  <a:pt x="73397" y="233544"/>
                </a:lnTo>
                <a:lnTo>
                  <a:pt x="38504" y="301430"/>
                </a:lnTo>
                <a:lnTo>
                  <a:pt x="24981" y="337555"/>
                </a:lnTo>
                <a:lnTo>
                  <a:pt x="14242" y="374967"/>
                </a:lnTo>
                <a:lnTo>
                  <a:pt x="6414" y="413537"/>
                </a:lnTo>
                <a:lnTo>
                  <a:pt x="1624" y="453140"/>
                </a:lnTo>
                <a:lnTo>
                  <a:pt x="0" y="493649"/>
                </a:lnTo>
                <a:lnTo>
                  <a:pt x="988" y="525272"/>
                </a:lnTo>
                <a:lnTo>
                  <a:pt x="8714" y="586858"/>
                </a:lnTo>
                <a:lnTo>
                  <a:pt x="23707" y="645832"/>
                </a:lnTo>
                <a:lnTo>
                  <a:pt x="45487" y="701718"/>
                </a:lnTo>
                <a:lnTo>
                  <a:pt x="73576" y="754040"/>
                </a:lnTo>
                <a:lnTo>
                  <a:pt x="107494" y="802322"/>
                </a:lnTo>
                <a:lnTo>
                  <a:pt x="146761" y="846086"/>
                </a:lnTo>
                <a:lnTo>
                  <a:pt x="190898" y="884858"/>
                </a:lnTo>
                <a:lnTo>
                  <a:pt x="239427" y="918161"/>
                </a:lnTo>
                <a:lnTo>
                  <a:pt x="291867" y="945517"/>
                </a:lnTo>
                <a:lnTo>
                  <a:pt x="319404" y="956818"/>
                </a:lnTo>
                <a:lnTo>
                  <a:pt x="396805" y="1046607"/>
                </a:lnTo>
                <a:lnTo>
                  <a:pt x="445742" y="1102372"/>
                </a:lnTo>
                <a:lnTo>
                  <a:pt x="472963" y="1132779"/>
                </a:lnTo>
                <a:lnTo>
                  <a:pt x="490893" y="1138894"/>
                </a:lnTo>
                <a:lnTo>
                  <a:pt x="500491" y="1135795"/>
                </a:lnTo>
                <a:lnTo>
                  <a:pt x="510810" y="1128241"/>
                </a:lnTo>
                <a:lnTo>
                  <a:pt x="522075" y="1115969"/>
                </a:lnTo>
                <a:lnTo>
                  <a:pt x="660146" y="956309"/>
                </a:lnTo>
                <a:lnTo>
                  <a:pt x="687589" y="945009"/>
                </a:lnTo>
                <a:lnTo>
                  <a:pt x="739847" y="917647"/>
                </a:lnTo>
                <a:lnTo>
                  <a:pt x="788205" y="884340"/>
                </a:lnTo>
                <a:lnTo>
                  <a:pt x="832185" y="845570"/>
                </a:lnTo>
                <a:lnTo>
                  <a:pt x="871311" y="801818"/>
                </a:lnTo>
                <a:lnTo>
                  <a:pt x="905105" y="753565"/>
                </a:lnTo>
                <a:lnTo>
                  <a:pt x="933090" y="701294"/>
                </a:lnTo>
                <a:lnTo>
                  <a:pt x="954789" y="645485"/>
                </a:lnTo>
                <a:lnTo>
                  <a:pt x="969726" y="586621"/>
                </a:lnTo>
                <a:lnTo>
                  <a:pt x="977423" y="525182"/>
                </a:lnTo>
                <a:lnTo>
                  <a:pt x="978408" y="493649"/>
                </a:lnTo>
                <a:lnTo>
                  <a:pt x="976786" y="453140"/>
                </a:lnTo>
                <a:lnTo>
                  <a:pt x="972007" y="413537"/>
                </a:lnTo>
                <a:lnTo>
                  <a:pt x="964194" y="374967"/>
                </a:lnTo>
                <a:lnTo>
                  <a:pt x="953475" y="337555"/>
                </a:lnTo>
                <a:lnTo>
                  <a:pt x="939974" y="301430"/>
                </a:lnTo>
                <a:lnTo>
                  <a:pt x="923818" y="266717"/>
                </a:lnTo>
                <a:lnTo>
                  <a:pt x="884041" y="202036"/>
                </a:lnTo>
                <a:lnTo>
                  <a:pt x="835151" y="144525"/>
                </a:lnTo>
                <a:lnTo>
                  <a:pt x="778154" y="95199"/>
                </a:lnTo>
                <a:lnTo>
                  <a:pt x="714054" y="55069"/>
                </a:lnTo>
                <a:lnTo>
                  <a:pt x="643859" y="25151"/>
                </a:lnTo>
                <a:lnTo>
                  <a:pt x="606790" y="14337"/>
                </a:lnTo>
                <a:lnTo>
                  <a:pt x="568573" y="6456"/>
                </a:lnTo>
                <a:lnTo>
                  <a:pt x="529336" y="1635"/>
                </a:lnTo>
                <a:lnTo>
                  <a:pt x="48920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8202" y="1600072"/>
            <a:ext cx="979805" cy="1139190"/>
          </a:xfrm>
          <a:custGeom>
            <a:avLst/>
            <a:gdLst/>
            <a:ahLst/>
            <a:cxnLst/>
            <a:rect l="l" t="t" r="r" b="b"/>
            <a:pathLst>
              <a:path w="979804" h="1139189">
                <a:moveTo>
                  <a:pt x="489712" y="0"/>
                </a:moveTo>
                <a:lnTo>
                  <a:pt x="449524" y="1635"/>
                </a:lnTo>
                <a:lnTo>
                  <a:pt x="410235" y="6456"/>
                </a:lnTo>
                <a:lnTo>
                  <a:pt x="371971" y="14337"/>
                </a:lnTo>
                <a:lnTo>
                  <a:pt x="334857" y="25151"/>
                </a:lnTo>
                <a:lnTo>
                  <a:pt x="299019" y="38770"/>
                </a:lnTo>
                <a:lnTo>
                  <a:pt x="231674" y="73921"/>
                </a:lnTo>
                <a:lnTo>
                  <a:pt x="170940" y="118776"/>
                </a:lnTo>
                <a:lnTo>
                  <a:pt x="117823" y="172321"/>
                </a:lnTo>
                <a:lnTo>
                  <a:pt x="73327" y="233544"/>
                </a:lnTo>
                <a:lnTo>
                  <a:pt x="38459" y="301430"/>
                </a:lnTo>
                <a:lnTo>
                  <a:pt x="24948" y="337555"/>
                </a:lnTo>
                <a:lnTo>
                  <a:pt x="14222" y="374967"/>
                </a:lnTo>
                <a:lnTo>
                  <a:pt x="6404" y="413537"/>
                </a:lnTo>
                <a:lnTo>
                  <a:pt x="1622" y="453140"/>
                </a:lnTo>
                <a:lnTo>
                  <a:pt x="0" y="493649"/>
                </a:lnTo>
                <a:lnTo>
                  <a:pt x="989" y="525272"/>
                </a:lnTo>
                <a:lnTo>
                  <a:pt x="8722" y="586858"/>
                </a:lnTo>
                <a:lnTo>
                  <a:pt x="23731" y="645832"/>
                </a:lnTo>
                <a:lnTo>
                  <a:pt x="45534" y="701718"/>
                </a:lnTo>
                <a:lnTo>
                  <a:pt x="73653" y="754040"/>
                </a:lnTo>
                <a:lnTo>
                  <a:pt x="107609" y="802322"/>
                </a:lnTo>
                <a:lnTo>
                  <a:pt x="146922" y="846086"/>
                </a:lnTo>
                <a:lnTo>
                  <a:pt x="191113" y="884858"/>
                </a:lnTo>
                <a:lnTo>
                  <a:pt x="239702" y="918161"/>
                </a:lnTo>
                <a:lnTo>
                  <a:pt x="292211" y="945517"/>
                </a:lnTo>
                <a:lnTo>
                  <a:pt x="319786" y="956818"/>
                </a:lnTo>
                <a:lnTo>
                  <a:pt x="397324" y="1046745"/>
                </a:lnTo>
                <a:lnTo>
                  <a:pt x="437435" y="1092815"/>
                </a:lnTo>
                <a:lnTo>
                  <a:pt x="463906" y="1122595"/>
                </a:lnTo>
                <a:lnTo>
                  <a:pt x="491525" y="1138865"/>
                </a:lnTo>
                <a:lnTo>
                  <a:pt x="501133" y="1135698"/>
                </a:lnTo>
                <a:lnTo>
                  <a:pt x="511417" y="1128133"/>
                </a:lnTo>
                <a:lnTo>
                  <a:pt x="522618" y="1115912"/>
                </a:lnTo>
                <a:lnTo>
                  <a:pt x="572447" y="1058242"/>
                </a:lnTo>
                <a:lnTo>
                  <a:pt x="589152" y="1039240"/>
                </a:lnTo>
                <a:lnTo>
                  <a:pt x="660908" y="956309"/>
                </a:lnTo>
                <a:lnTo>
                  <a:pt x="688387" y="945009"/>
                </a:lnTo>
                <a:lnTo>
                  <a:pt x="715006" y="932101"/>
                </a:lnTo>
                <a:lnTo>
                  <a:pt x="765430" y="901707"/>
                </a:lnTo>
                <a:lnTo>
                  <a:pt x="811701" y="865608"/>
                </a:lnTo>
                <a:lnTo>
                  <a:pt x="853346" y="824286"/>
                </a:lnTo>
                <a:lnTo>
                  <a:pt x="889889" y="778224"/>
                </a:lnTo>
                <a:lnTo>
                  <a:pt x="920853" y="727902"/>
                </a:lnTo>
                <a:lnTo>
                  <a:pt x="945764" y="673801"/>
                </a:lnTo>
                <a:lnTo>
                  <a:pt x="964147" y="616405"/>
                </a:lnTo>
                <a:lnTo>
                  <a:pt x="975525" y="556193"/>
                </a:lnTo>
                <a:lnTo>
                  <a:pt x="979424" y="493649"/>
                </a:lnTo>
                <a:lnTo>
                  <a:pt x="977797" y="453140"/>
                </a:lnTo>
                <a:lnTo>
                  <a:pt x="973002" y="413537"/>
                </a:lnTo>
                <a:lnTo>
                  <a:pt x="965165" y="374967"/>
                </a:lnTo>
                <a:lnTo>
                  <a:pt x="954414" y="337555"/>
                </a:lnTo>
                <a:lnTo>
                  <a:pt x="940875" y="301430"/>
                </a:lnTo>
                <a:lnTo>
                  <a:pt x="924676" y="266717"/>
                </a:lnTo>
                <a:lnTo>
                  <a:pt x="884805" y="202036"/>
                </a:lnTo>
                <a:lnTo>
                  <a:pt x="835818" y="144525"/>
                </a:lnTo>
                <a:lnTo>
                  <a:pt x="778731" y="95199"/>
                </a:lnTo>
                <a:lnTo>
                  <a:pt x="714560" y="55069"/>
                </a:lnTo>
                <a:lnTo>
                  <a:pt x="644322" y="25151"/>
                </a:lnTo>
                <a:lnTo>
                  <a:pt x="607246" y="14337"/>
                </a:lnTo>
                <a:lnTo>
                  <a:pt x="569034" y="6456"/>
                </a:lnTo>
                <a:lnTo>
                  <a:pt x="529813" y="1635"/>
                </a:lnTo>
                <a:lnTo>
                  <a:pt x="48971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067981"/>
            <a:ext cx="9144000" cy="74930"/>
          </a:xfrm>
          <a:custGeom>
            <a:avLst/>
            <a:gdLst/>
            <a:ahLst/>
            <a:cxnLst/>
            <a:rect l="l" t="t" r="r" b="b"/>
            <a:pathLst>
              <a:path w="9144000" h="74929">
                <a:moveTo>
                  <a:pt x="0" y="74514"/>
                </a:moveTo>
                <a:lnTo>
                  <a:pt x="9143999" y="74514"/>
                </a:lnTo>
                <a:lnTo>
                  <a:pt x="9143999" y="0"/>
                </a:lnTo>
                <a:lnTo>
                  <a:pt x="0" y="0"/>
                </a:lnTo>
                <a:lnTo>
                  <a:pt x="0" y="74514"/>
                </a:lnTo>
              </a:path>
            </a:pathLst>
          </a:custGeom>
          <a:solidFill>
            <a:srgbClr val="0996A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0134" y="1737639"/>
            <a:ext cx="687552" cy="687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97479" y="1754504"/>
            <a:ext cx="609599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67046" y="1735721"/>
            <a:ext cx="717537" cy="71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01205" y="1804619"/>
            <a:ext cx="579932" cy="579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绑架劫持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934" y="2492932"/>
            <a:ext cx="1043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cs typeface="+mn-ea"/>
                <a:sym typeface="+mn-lt"/>
              </a:rPr>
              <a:t>如何应对</a:t>
            </a:r>
            <a:endParaRPr sz="2000"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3934" y="2797732"/>
            <a:ext cx="1043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cs typeface="+mn-ea"/>
                <a:sym typeface="+mn-lt"/>
              </a:rPr>
              <a:t>绑架劫持</a:t>
            </a:r>
            <a:endParaRPr sz="2000"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07079" y="1484375"/>
            <a:ext cx="1209040" cy="1214755"/>
          </a:xfrm>
          <a:custGeom>
            <a:avLst/>
            <a:gdLst/>
            <a:ahLst/>
            <a:cxnLst/>
            <a:rect l="l" t="t" r="r" b="b"/>
            <a:pathLst>
              <a:path w="1209039" h="1214755">
                <a:moveTo>
                  <a:pt x="1208659" y="0"/>
                </a:moveTo>
                <a:lnTo>
                  <a:pt x="1170259" y="2204"/>
                </a:lnTo>
                <a:lnTo>
                  <a:pt x="1131929" y="5577"/>
                </a:lnTo>
                <a:lnTo>
                  <a:pt x="1093695" y="10120"/>
                </a:lnTo>
                <a:lnTo>
                  <a:pt x="1055587" y="15833"/>
                </a:lnTo>
                <a:lnTo>
                  <a:pt x="1017633" y="22715"/>
                </a:lnTo>
                <a:lnTo>
                  <a:pt x="979861" y="30766"/>
                </a:lnTo>
                <a:lnTo>
                  <a:pt x="942300" y="39986"/>
                </a:lnTo>
                <a:lnTo>
                  <a:pt x="904978" y="50375"/>
                </a:lnTo>
                <a:lnTo>
                  <a:pt x="867924" y="61933"/>
                </a:lnTo>
                <a:lnTo>
                  <a:pt x="831167" y="74660"/>
                </a:lnTo>
                <a:lnTo>
                  <a:pt x="794734" y="88555"/>
                </a:lnTo>
                <a:lnTo>
                  <a:pt x="758655" y="103619"/>
                </a:lnTo>
                <a:lnTo>
                  <a:pt x="722957" y="119852"/>
                </a:lnTo>
                <a:lnTo>
                  <a:pt x="687670" y="137253"/>
                </a:lnTo>
                <a:lnTo>
                  <a:pt x="652821" y="155823"/>
                </a:lnTo>
                <a:lnTo>
                  <a:pt x="618440" y="175560"/>
                </a:lnTo>
                <a:lnTo>
                  <a:pt x="584554" y="196466"/>
                </a:lnTo>
                <a:lnTo>
                  <a:pt x="551192" y="218540"/>
                </a:lnTo>
                <a:lnTo>
                  <a:pt x="518383" y="241782"/>
                </a:lnTo>
                <a:lnTo>
                  <a:pt x="486156" y="266191"/>
                </a:lnTo>
                <a:lnTo>
                  <a:pt x="264922" y="266191"/>
                </a:lnTo>
                <a:lnTo>
                  <a:pt x="264922" y="488442"/>
                </a:lnTo>
                <a:lnTo>
                  <a:pt x="240640" y="520823"/>
                </a:lnTo>
                <a:lnTo>
                  <a:pt x="217518" y="553787"/>
                </a:lnTo>
                <a:lnTo>
                  <a:pt x="195555" y="587306"/>
                </a:lnTo>
                <a:lnTo>
                  <a:pt x="174752" y="621351"/>
                </a:lnTo>
                <a:lnTo>
                  <a:pt x="155108" y="655893"/>
                </a:lnTo>
                <a:lnTo>
                  <a:pt x="136625" y="690905"/>
                </a:lnTo>
                <a:lnTo>
                  <a:pt x="119304" y="726357"/>
                </a:lnTo>
                <a:lnTo>
                  <a:pt x="103144" y="762221"/>
                </a:lnTo>
                <a:lnTo>
                  <a:pt x="88146" y="798469"/>
                </a:lnTo>
                <a:lnTo>
                  <a:pt x="74310" y="835072"/>
                </a:lnTo>
                <a:lnTo>
                  <a:pt x="61638" y="872002"/>
                </a:lnTo>
                <a:lnTo>
                  <a:pt x="50129" y="909230"/>
                </a:lnTo>
                <a:lnTo>
                  <a:pt x="39784" y="946728"/>
                </a:lnTo>
                <a:lnTo>
                  <a:pt x="30603" y="984467"/>
                </a:lnTo>
                <a:lnTo>
                  <a:pt x="22588" y="1022419"/>
                </a:lnTo>
                <a:lnTo>
                  <a:pt x="15737" y="1060555"/>
                </a:lnTo>
                <a:lnTo>
                  <a:pt x="10053" y="1098847"/>
                </a:lnTo>
                <a:lnTo>
                  <a:pt x="5535" y="1137267"/>
                </a:lnTo>
                <a:lnTo>
                  <a:pt x="2184" y="1175785"/>
                </a:lnTo>
                <a:lnTo>
                  <a:pt x="0" y="1214374"/>
                </a:lnTo>
                <a:lnTo>
                  <a:pt x="500125" y="1214374"/>
                </a:lnTo>
                <a:lnTo>
                  <a:pt x="501655" y="1187146"/>
                </a:lnTo>
                <a:lnTo>
                  <a:pt x="504150" y="1160004"/>
                </a:lnTo>
                <a:lnTo>
                  <a:pt x="512034" y="1106088"/>
                </a:lnTo>
                <a:lnTo>
                  <a:pt x="523783" y="1052850"/>
                </a:lnTo>
                <a:lnTo>
                  <a:pt x="539402" y="1000516"/>
                </a:lnTo>
                <a:lnTo>
                  <a:pt x="558895" y="949309"/>
                </a:lnTo>
                <a:lnTo>
                  <a:pt x="582266" y="899454"/>
                </a:lnTo>
                <a:lnTo>
                  <a:pt x="609521" y="851177"/>
                </a:lnTo>
                <a:lnTo>
                  <a:pt x="640663" y="804702"/>
                </a:lnTo>
                <a:lnTo>
                  <a:pt x="675697" y="760254"/>
                </a:lnTo>
                <a:lnTo>
                  <a:pt x="714629" y="718057"/>
                </a:lnTo>
                <a:lnTo>
                  <a:pt x="756631" y="678943"/>
                </a:lnTo>
                <a:lnTo>
                  <a:pt x="800877" y="643742"/>
                </a:lnTo>
                <a:lnTo>
                  <a:pt x="847142" y="612450"/>
                </a:lnTo>
                <a:lnTo>
                  <a:pt x="895202" y="585063"/>
                </a:lnTo>
                <a:lnTo>
                  <a:pt x="944832" y="561578"/>
                </a:lnTo>
                <a:lnTo>
                  <a:pt x="995807" y="541990"/>
                </a:lnTo>
                <a:lnTo>
                  <a:pt x="1047901" y="526296"/>
                </a:lnTo>
                <a:lnTo>
                  <a:pt x="1100891" y="514492"/>
                </a:lnTo>
                <a:lnTo>
                  <a:pt x="1154552" y="506574"/>
                </a:lnTo>
                <a:lnTo>
                  <a:pt x="1208659" y="502538"/>
                </a:lnTo>
                <a:lnTo>
                  <a:pt x="1208659" y="0"/>
                </a:lnTo>
                <a:close/>
              </a:path>
            </a:pathLst>
          </a:custGeom>
          <a:solidFill>
            <a:srgbClr val="34AC8A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6152" y="1892730"/>
            <a:ext cx="182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sz="2000"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1784" y="1484375"/>
            <a:ext cx="1209040" cy="1214755"/>
          </a:xfrm>
          <a:custGeom>
            <a:avLst/>
            <a:gdLst/>
            <a:ahLst/>
            <a:cxnLst/>
            <a:rect l="l" t="t" r="r" b="b"/>
            <a:pathLst>
              <a:path w="1209039" h="1214755">
                <a:moveTo>
                  <a:pt x="0" y="0"/>
                </a:moveTo>
                <a:lnTo>
                  <a:pt x="0" y="505713"/>
                </a:lnTo>
                <a:lnTo>
                  <a:pt x="25937" y="508803"/>
                </a:lnTo>
                <a:lnTo>
                  <a:pt x="51802" y="512776"/>
                </a:lnTo>
                <a:lnTo>
                  <a:pt x="103220" y="523371"/>
                </a:lnTo>
                <a:lnTo>
                  <a:pt x="154059" y="537491"/>
                </a:lnTo>
                <a:lnTo>
                  <a:pt x="204124" y="555134"/>
                </a:lnTo>
                <a:lnTo>
                  <a:pt x="253222" y="576294"/>
                </a:lnTo>
                <a:lnTo>
                  <a:pt x="301157" y="600967"/>
                </a:lnTo>
                <a:lnTo>
                  <a:pt x="347736" y="629148"/>
                </a:lnTo>
                <a:lnTo>
                  <a:pt x="392765" y="660832"/>
                </a:lnTo>
                <a:lnTo>
                  <a:pt x="436048" y="696016"/>
                </a:lnTo>
                <a:lnTo>
                  <a:pt x="477392" y="734694"/>
                </a:lnTo>
                <a:lnTo>
                  <a:pt x="515885" y="776264"/>
                </a:lnTo>
                <a:lnTo>
                  <a:pt x="550892" y="819767"/>
                </a:lnTo>
                <a:lnTo>
                  <a:pt x="582412" y="865013"/>
                </a:lnTo>
                <a:lnTo>
                  <a:pt x="610444" y="911808"/>
                </a:lnTo>
                <a:lnTo>
                  <a:pt x="634984" y="959961"/>
                </a:lnTo>
                <a:lnTo>
                  <a:pt x="656030" y="1009280"/>
                </a:lnTo>
                <a:lnTo>
                  <a:pt x="673580" y="1059572"/>
                </a:lnTo>
                <a:lnTo>
                  <a:pt x="687631" y="1110647"/>
                </a:lnTo>
                <a:lnTo>
                  <a:pt x="698182" y="1162311"/>
                </a:lnTo>
                <a:lnTo>
                  <a:pt x="705230" y="1214374"/>
                </a:lnTo>
                <a:lnTo>
                  <a:pt x="1208658" y="1214374"/>
                </a:lnTo>
                <a:lnTo>
                  <a:pt x="1206474" y="1175785"/>
                </a:lnTo>
                <a:lnTo>
                  <a:pt x="1203123" y="1137267"/>
                </a:lnTo>
                <a:lnTo>
                  <a:pt x="1198605" y="1098847"/>
                </a:lnTo>
                <a:lnTo>
                  <a:pt x="1192921" y="1060555"/>
                </a:lnTo>
                <a:lnTo>
                  <a:pt x="1186070" y="1022419"/>
                </a:lnTo>
                <a:lnTo>
                  <a:pt x="1178055" y="984467"/>
                </a:lnTo>
                <a:lnTo>
                  <a:pt x="1168874" y="946728"/>
                </a:lnTo>
                <a:lnTo>
                  <a:pt x="1158529" y="909230"/>
                </a:lnTo>
                <a:lnTo>
                  <a:pt x="1147020" y="872002"/>
                </a:lnTo>
                <a:lnTo>
                  <a:pt x="1134348" y="835072"/>
                </a:lnTo>
                <a:lnTo>
                  <a:pt x="1120512" y="798469"/>
                </a:lnTo>
                <a:lnTo>
                  <a:pt x="1105514" y="762221"/>
                </a:lnTo>
                <a:lnTo>
                  <a:pt x="1089354" y="726357"/>
                </a:lnTo>
                <a:lnTo>
                  <a:pt x="1072033" y="690905"/>
                </a:lnTo>
                <a:lnTo>
                  <a:pt x="1053550" y="655893"/>
                </a:lnTo>
                <a:lnTo>
                  <a:pt x="1033907" y="621351"/>
                </a:lnTo>
                <a:lnTo>
                  <a:pt x="1013103" y="587306"/>
                </a:lnTo>
                <a:lnTo>
                  <a:pt x="991140" y="553787"/>
                </a:lnTo>
                <a:lnTo>
                  <a:pt x="968018" y="520823"/>
                </a:lnTo>
                <a:lnTo>
                  <a:pt x="943737" y="488442"/>
                </a:lnTo>
                <a:lnTo>
                  <a:pt x="943737" y="266191"/>
                </a:lnTo>
                <a:lnTo>
                  <a:pt x="722249" y="266191"/>
                </a:lnTo>
                <a:lnTo>
                  <a:pt x="690057" y="241782"/>
                </a:lnTo>
                <a:lnTo>
                  <a:pt x="657281" y="218540"/>
                </a:lnTo>
                <a:lnTo>
                  <a:pt x="623948" y="196466"/>
                </a:lnTo>
                <a:lnTo>
                  <a:pt x="590088" y="175560"/>
                </a:lnTo>
                <a:lnTo>
                  <a:pt x="555730" y="155823"/>
                </a:lnTo>
                <a:lnTo>
                  <a:pt x="520901" y="137253"/>
                </a:lnTo>
                <a:lnTo>
                  <a:pt x="485631" y="119852"/>
                </a:lnTo>
                <a:lnTo>
                  <a:pt x="449948" y="103619"/>
                </a:lnTo>
                <a:lnTo>
                  <a:pt x="413882" y="88555"/>
                </a:lnTo>
                <a:lnTo>
                  <a:pt x="377459" y="74660"/>
                </a:lnTo>
                <a:lnTo>
                  <a:pt x="340711" y="61933"/>
                </a:lnTo>
                <a:lnTo>
                  <a:pt x="303664" y="50375"/>
                </a:lnTo>
                <a:lnTo>
                  <a:pt x="266347" y="39986"/>
                </a:lnTo>
                <a:lnTo>
                  <a:pt x="228790" y="30766"/>
                </a:lnTo>
                <a:lnTo>
                  <a:pt x="191021" y="22715"/>
                </a:lnTo>
                <a:lnTo>
                  <a:pt x="153069" y="15833"/>
                </a:lnTo>
                <a:lnTo>
                  <a:pt x="114962" y="10120"/>
                </a:lnTo>
                <a:lnTo>
                  <a:pt x="76729" y="5577"/>
                </a:lnTo>
                <a:lnTo>
                  <a:pt x="38399" y="2204"/>
                </a:lnTo>
                <a:lnTo>
                  <a:pt x="0" y="0"/>
                </a:lnTo>
                <a:close/>
              </a:path>
            </a:pathLst>
          </a:custGeom>
          <a:solidFill>
            <a:srgbClr val="558D1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9258" y="1892730"/>
            <a:ext cx="182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sz="2000"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07079" y="2806573"/>
            <a:ext cx="1209040" cy="1216660"/>
          </a:xfrm>
          <a:custGeom>
            <a:avLst/>
            <a:gdLst/>
            <a:ahLst/>
            <a:cxnLst/>
            <a:rect l="l" t="t" r="r" b="b"/>
            <a:pathLst>
              <a:path w="1209039" h="1216660">
                <a:moveTo>
                  <a:pt x="503428" y="0"/>
                </a:moveTo>
                <a:lnTo>
                  <a:pt x="0" y="0"/>
                </a:lnTo>
                <a:lnTo>
                  <a:pt x="2184" y="38644"/>
                </a:lnTo>
                <a:lnTo>
                  <a:pt x="5535" y="77217"/>
                </a:lnTo>
                <a:lnTo>
                  <a:pt x="10053" y="115688"/>
                </a:lnTo>
                <a:lnTo>
                  <a:pt x="15737" y="154030"/>
                </a:lnTo>
                <a:lnTo>
                  <a:pt x="22588" y="192214"/>
                </a:lnTo>
                <a:lnTo>
                  <a:pt x="30605" y="230218"/>
                </a:lnTo>
                <a:lnTo>
                  <a:pt x="39784" y="267993"/>
                </a:lnTo>
                <a:lnTo>
                  <a:pt x="50129" y="305531"/>
                </a:lnTo>
                <a:lnTo>
                  <a:pt x="61638" y="342797"/>
                </a:lnTo>
                <a:lnTo>
                  <a:pt x="74310" y="379761"/>
                </a:lnTo>
                <a:lnTo>
                  <a:pt x="88146" y="416396"/>
                </a:lnTo>
                <a:lnTo>
                  <a:pt x="103144" y="452673"/>
                </a:lnTo>
                <a:lnTo>
                  <a:pt x="119304" y="488563"/>
                </a:lnTo>
                <a:lnTo>
                  <a:pt x="136625" y="524038"/>
                </a:lnTo>
                <a:lnTo>
                  <a:pt x="155108" y="559069"/>
                </a:lnTo>
                <a:lnTo>
                  <a:pt x="174752" y="593628"/>
                </a:lnTo>
                <a:lnTo>
                  <a:pt x="195555" y="627686"/>
                </a:lnTo>
                <a:lnTo>
                  <a:pt x="217518" y="661214"/>
                </a:lnTo>
                <a:lnTo>
                  <a:pt x="240640" y="694183"/>
                </a:lnTo>
                <a:lnTo>
                  <a:pt x="264922" y="726566"/>
                </a:lnTo>
                <a:lnTo>
                  <a:pt x="264922" y="949451"/>
                </a:lnTo>
                <a:lnTo>
                  <a:pt x="486156" y="949451"/>
                </a:lnTo>
                <a:lnTo>
                  <a:pt x="518383" y="973892"/>
                </a:lnTo>
                <a:lnTo>
                  <a:pt x="551192" y="997163"/>
                </a:lnTo>
                <a:lnTo>
                  <a:pt x="584554" y="1019267"/>
                </a:lnTo>
                <a:lnTo>
                  <a:pt x="618440" y="1040202"/>
                </a:lnTo>
                <a:lnTo>
                  <a:pt x="652821" y="1059968"/>
                </a:lnTo>
                <a:lnTo>
                  <a:pt x="687670" y="1078565"/>
                </a:lnTo>
                <a:lnTo>
                  <a:pt x="722957" y="1095993"/>
                </a:lnTo>
                <a:lnTo>
                  <a:pt x="758655" y="1112251"/>
                </a:lnTo>
                <a:lnTo>
                  <a:pt x="794734" y="1127339"/>
                </a:lnTo>
                <a:lnTo>
                  <a:pt x="831167" y="1141258"/>
                </a:lnTo>
                <a:lnTo>
                  <a:pt x="867924" y="1154006"/>
                </a:lnTo>
                <a:lnTo>
                  <a:pt x="904978" y="1165585"/>
                </a:lnTo>
                <a:lnTo>
                  <a:pt x="942300" y="1175992"/>
                </a:lnTo>
                <a:lnTo>
                  <a:pt x="979861" y="1185229"/>
                </a:lnTo>
                <a:lnTo>
                  <a:pt x="1017633" y="1193294"/>
                </a:lnTo>
                <a:lnTo>
                  <a:pt x="1055587" y="1200189"/>
                </a:lnTo>
                <a:lnTo>
                  <a:pt x="1093695" y="1205912"/>
                </a:lnTo>
                <a:lnTo>
                  <a:pt x="1131929" y="1210463"/>
                </a:lnTo>
                <a:lnTo>
                  <a:pt x="1170259" y="1213843"/>
                </a:lnTo>
                <a:lnTo>
                  <a:pt x="1208659" y="1216050"/>
                </a:lnTo>
                <a:lnTo>
                  <a:pt x="1208659" y="709549"/>
                </a:lnTo>
                <a:lnTo>
                  <a:pt x="1182721" y="706441"/>
                </a:lnTo>
                <a:lnTo>
                  <a:pt x="1156856" y="702451"/>
                </a:lnTo>
                <a:lnTo>
                  <a:pt x="1105438" y="691828"/>
                </a:lnTo>
                <a:lnTo>
                  <a:pt x="1054599" y="677684"/>
                </a:lnTo>
                <a:lnTo>
                  <a:pt x="1004534" y="660021"/>
                </a:lnTo>
                <a:lnTo>
                  <a:pt x="955436" y="638841"/>
                </a:lnTo>
                <a:lnTo>
                  <a:pt x="907501" y="614149"/>
                </a:lnTo>
                <a:lnTo>
                  <a:pt x="860922" y="585947"/>
                </a:lnTo>
                <a:lnTo>
                  <a:pt x="815893" y="554239"/>
                </a:lnTo>
                <a:lnTo>
                  <a:pt x="772610" y="519026"/>
                </a:lnTo>
                <a:lnTo>
                  <a:pt x="731266" y="480313"/>
                </a:lnTo>
                <a:lnTo>
                  <a:pt x="692767" y="438702"/>
                </a:lnTo>
                <a:lnTo>
                  <a:pt x="657742" y="395150"/>
                </a:lnTo>
                <a:lnTo>
                  <a:pt x="626198" y="349850"/>
                </a:lnTo>
                <a:lnTo>
                  <a:pt x="598141" y="302995"/>
                </a:lnTo>
                <a:lnTo>
                  <a:pt x="573579" y="254777"/>
                </a:lnTo>
                <a:lnTo>
                  <a:pt x="552519" y="205390"/>
                </a:lnTo>
                <a:lnTo>
                  <a:pt x="534966" y="155026"/>
                </a:lnTo>
                <a:lnTo>
                  <a:pt x="520929" y="103877"/>
                </a:lnTo>
                <a:lnTo>
                  <a:pt x="510414" y="52138"/>
                </a:lnTo>
                <a:lnTo>
                  <a:pt x="506479" y="26106"/>
                </a:lnTo>
                <a:lnTo>
                  <a:pt x="503428" y="0"/>
                </a:lnTo>
                <a:close/>
              </a:path>
            </a:pathLst>
          </a:custGeom>
          <a:solidFill>
            <a:srgbClr val="558D1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6152" y="3332910"/>
            <a:ext cx="182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sz="2000"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21784" y="2806573"/>
            <a:ext cx="1209040" cy="1216660"/>
          </a:xfrm>
          <a:custGeom>
            <a:avLst/>
            <a:gdLst/>
            <a:ahLst/>
            <a:cxnLst/>
            <a:rect l="l" t="t" r="r" b="b"/>
            <a:pathLst>
              <a:path w="1209039" h="1216660">
                <a:moveTo>
                  <a:pt x="1208658" y="0"/>
                </a:moveTo>
                <a:lnTo>
                  <a:pt x="708532" y="0"/>
                </a:lnTo>
                <a:lnTo>
                  <a:pt x="707003" y="27266"/>
                </a:lnTo>
                <a:lnTo>
                  <a:pt x="704508" y="54448"/>
                </a:lnTo>
                <a:lnTo>
                  <a:pt x="696624" y="108449"/>
                </a:lnTo>
                <a:lnTo>
                  <a:pt x="684875" y="161775"/>
                </a:lnTo>
                <a:lnTo>
                  <a:pt x="669256" y="214199"/>
                </a:lnTo>
                <a:lnTo>
                  <a:pt x="649763" y="265493"/>
                </a:lnTo>
                <a:lnTo>
                  <a:pt x="626392" y="315431"/>
                </a:lnTo>
                <a:lnTo>
                  <a:pt x="599137" y="363785"/>
                </a:lnTo>
                <a:lnTo>
                  <a:pt x="567995" y="410329"/>
                </a:lnTo>
                <a:lnTo>
                  <a:pt x="532961" y="454836"/>
                </a:lnTo>
                <a:lnTo>
                  <a:pt x="494029" y="497077"/>
                </a:lnTo>
                <a:lnTo>
                  <a:pt x="452027" y="536230"/>
                </a:lnTo>
                <a:lnTo>
                  <a:pt x="407781" y="571468"/>
                </a:lnTo>
                <a:lnTo>
                  <a:pt x="361516" y="602796"/>
                </a:lnTo>
                <a:lnTo>
                  <a:pt x="313456" y="630216"/>
                </a:lnTo>
                <a:lnTo>
                  <a:pt x="263826" y="653732"/>
                </a:lnTo>
                <a:lnTo>
                  <a:pt x="212852" y="673346"/>
                </a:lnTo>
                <a:lnTo>
                  <a:pt x="160757" y="689062"/>
                </a:lnTo>
                <a:lnTo>
                  <a:pt x="107767" y="700883"/>
                </a:lnTo>
                <a:lnTo>
                  <a:pt x="54106" y="708811"/>
                </a:lnTo>
                <a:lnTo>
                  <a:pt x="0" y="712851"/>
                </a:lnTo>
                <a:lnTo>
                  <a:pt x="0" y="1216050"/>
                </a:lnTo>
                <a:lnTo>
                  <a:pt x="38399" y="1213843"/>
                </a:lnTo>
                <a:lnTo>
                  <a:pt x="76729" y="1210463"/>
                </a:lnTo>
                <a:lnTo>
                  <a:pt x="114962" y="1205912"/>
                </a:lnTo>
                <a:lnTo>
                  <a:pt x="153069" y="1200189"/>
                </a:lnTo>
                <a:lnTo>
                  <a:pt x="191021" y="1193294"/>
                </a:lnTo>
                <a:lnTo>
                  <a:pt x="228790" y="1185229"/>
                </a:lnTo>
                <a:lnTo>
                  <a:pt x="266347" y="1175992"/>
                </a:lnTo>
                <a:lnTo>
                  <a:pt x="303664" y="1165585"/>
                </a:lnTo>
                <a:lnTo>
                  <a:pt x="340711" y="1154006"/>
                </a:lnTo>
                <a:lnTo>
                  <a:pt x="377459" y="1141258"/>
                </a:lnTo>
                <a:lnTo>
                  <a:pt x="413882" y="1127339"/>
                </a:lnTo>
                <a:lnTo>
                  <a:pt x="449948" y="1112251"/>
                </a:lnTo>
                <a:lnTo>
                  <a:pt x="485631" y="1095993"/>
                </a:lnTo>
                <a:lnTo>
                  <a:pt x="520901" y="1078565"/>
                </a:lnTo>
                <a:lnTo>
                  <a:pt x="555730" y="1059968"/>
                </a:lnTo>
                <a:lnTo>
                  <a:pt x="590088" y="1040202"/>
                </a:lnTo>
                <a:lnTo>
                  <a:pt x="623948" y="1019267"/>
                </a:lnTo>
                <a:lnTo>
                  <a:pt x="657281" y="997163"/>
                </a:lnTo>
                <a:lnTo>
                  <a:pt x="690057" y="973892"/>
                </a:lnTo>
                <a:lnTo>
                  <a:pt x="722249" y="949451"/>
                </a:lnTo>
                <a:lnTo>
                  <a:pt x="943737" y="949451"/>
                </a:lnTo>
                <a:lnTo>
                  <a:pt x="943737" y="726566"/>
                </a:lnTo>
                <a:lnTo>
                  <a:pt x="968018" y="694183"/>
                </a:lnTo>
                <a:lnTo>
                  <a:pt x="991140" y="661214"/>
                </a:lnTo>
                <a:lnTo>
                  <a:pt x="1013103" y="627686"/>
                </a:lnTo>
                <a:lnTo>
                  <a:pt x="1033907" y="593628"/>
                </a:lnTo>
                <a:lnTo>
                  <a:pt x="1053550" y="559069"/>
                </a:lnTo>
                <a:lnTo>
                  <a:pt x="1072033" y="524038"/>
                </a:lnTo>
                <a:lnTo>
                  <a:pt x="1089354" y="488563"/>
                </a:lnTo>
                <a:lnTo>
                  <a:pt x="1105514" y="452673"/>
                </a:lnTo>
                <a:lnTo>
                  <a:pt x="1120512" y="416396"/>
                </a:lnTo>
                <a:lnTo>
                  <a:pt x="1134348" y="379761"/>
                </a:lnTo>
                <a:lnTo>
                  <a:pt x="1147020" y="342797"/>
                </a:lnTo>
                <a:lnTo>
                  <a:pt x="1158529" y="305531"/>
                </a:lnTo>
                <a:lnTo>
                  <a:pt x="1168874" y="267993"/>
                </a:lnTo>
                <a:lnTo>
                  <a:pt x="1178055" y="230211"/>
                </a:lnTo>
                <a:lnTo>
                  <a:pt x="1186070" y="192214"/>
                </a:lnTo>
                <a:lnTo>
                  <a:pt x="1192921" y="154030"/>
                </a:lnTo>
                <a:lnTo>
                  <a:pt x="1198605" y="115688"/>
                </a:lnTo>
                <a:lnTo>
                  <a:pt x="1203123" y="77217"/>
                </a:lnTo>
                <a:lnTo>
                  <a:pt x="1206474" y="38644"/>
                </a:lnTo>
                <a:lnTo>
                  <a:pt x="1208658" y="0"/>
                </a:lnTo>
                <a:close/>
              </a:path>
            </a:pathLst>
          </a:custGeom>
          <a:solidFill>
            <a:srgbClr val="34AC8A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9258" y="3332910"/>
            <a:ext cx="182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sz="2000"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303" y="1442714"/>
            <a:ext cx="262445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>
              <a:lnSpc>
                <a:spcPct val="120000"/>
              </a:lnSpc>
            </a:pPr>
            <a:r>
              <a:rPr sz="1200" spc="10" dirty="0">
                <a:cs typeface="+mn-ea"/>
                <a:sym typeface="+mn-lt"/>
              </a:rPr>
              <a:t>被劫持的</a:t>
            </a:r>
            <a:r>
              <a:rPr sz="1200" dirty="0">
                <a:cs typeface="+mn-ea"/>
                <a:sym typeface="+mn-lt"/>
              </a:rPr>
              <a:t>人</a:t>
            </a:r>
            <a:r>
              <a:rPr sz="1200" spc="10" dirty="0">
                <a:cs typeface="+mn-ea"/>
                <a:sym typeface="+mn-lt"/>
              </a:rPr>
              <a:t>质应</a:t>
            </a:r>
            <a:r>
              <a:rPr sz="1200" dirty="0">
                <a:cs typeface="+mn-ea"/>
                <a:sym typeface="+mn-lt"/>
              </a:rPr>
              <a:t>坚</a:t>
            </a:r>
            <a:r>
              <a:rPr sz="1200" spc="10" dirty="0">
                <a:cs typeface="+mn-ea"/>
                <a:sym typeface="+mn-lt"/>
              </a:rPr>
              <a:t>信</a:t>
            </a:r>
            <a:r>
              <a:rPr sz="1200" dirty="0">
                <a:cs typeface="+mn-ea"/>
                <a:sym typeface="+mn-lt"/>
              </a:rPr>
              <a:t>能</a:t>
            </a:r>
            <a:r>
              <a:rPr sz="1200" spc="10" dirty="0">
                <a:cs typeface="+mn-ea"/>
                <a:sym typeface="+mn-lt"/>
              </a:rPr>
              <a:t>被解</a:t>
            </a:r>
            <a:r>
              <a:rPr sz="1200" spc="25" dirty="0">
                <a:cs typeface="+mn-ea"/>
                <a:sym typeface="+mn-lt"/>
              </a:rPr>
              <a:t>救</a:t>
            </a:r>
            <a:r>
              <a:rPr sz="1200" dirty="0">
                <a:cs typeface="+mn-ea"/>
                <a:sym typeface="+mn-lt"/>
              </a:rPr>
              <a:t>， 保持</a:t>
            </a:r>
            <a:r>
              <a:rPr sz="1200" spc="10" dirty="0">
                <a:cs typeface="+mn-ea"/>
                <a:sym typeface="+mn-lt"/>
              </a:rPr>
              <a:t>镇</a:t>
            </a:r>
            <a:r>
              <a:rPr sz="1200" dirty="0">
                <a:cs typeface="+mn-ea"/>
                <a:sym typeface="+mn-lt"/>
              </a:rPr>
              <a:t>定。</a:t>
            </a:r>
            <a:r>
              <a:rPr sz="1200" spc="10" dirty="0">
                <a:cs typeface="+mn-ea"/>
                <a:sym typeface="+mn-lt"/>
              </a:rPr>
              <a:t>恐</a:t>
            </a:r>
            <a:r>
              <a:rPr sz="1200" dirty="0">
                <a:cs typeface="+mn-ea"/>
                <a:sym typeface="+mn-lt"/>
              </a:rPr>
              <a:t>怖</a:t>
            </a:r>
            <a:r>
              <a:rPr sz="1200" spc="10" dirty="0">
                <a:cs typeface="+mn-ea"/>
                <a:sym typeface="+mn-lt"/>
              </a:rPr>
              <a:t>分</a:t>
            </a:r>
            <a:r>
              <a:rPr sz="1200" dirty="0">
                <a:cs typeface="+mn-ea"/>
                <a:sym typeface="+mn-lt"/>
              </a:rPr>
              <a:t>子</a:t>
            </a:r>
            <a:r>
              <a:rPr sz="1200" spc="10" dirty="0">
                <a:cs typeface="+mn-ea"/>
                <a:sym typeface="+mn-lt"/>
              </a:rPr>
              <a:t>实</a:t>
            </a:r>
            <a:r>
              <a:rPr sz="1200" dirty="0">
                <a:cs typeface="+mn-ea"/>
                <a:sym typeface="+mn-lt"/>
              </a:rPr>
              <a:t>施劫</a:t>
            </a:r>
            <a:r>
              <a:rPr sz="1200" spc="10" dirty="0">
                <a:cs typeface="+mn-ea"/>
                <a:sym typeface="+mn-lt"/>
              </a:rPr>
              <a:t>持</a:t>
            </a:r>
            <a:r>
              <a:rPr sz="1200" dirty="0">
                <a:cs typeface="+mn-ea"/>
                <a:sym typeface="+mn-lt"/>
              </a:rPr>
              <a:t>人质</a:t>
            </a:r>
            <a:r>
              <a:rPr sz="1200">
                <a:cs typeface="+mn-ea"/>
                <a:sym typeface="+mn-lt"/>
              </a:rPr>
              <a:t>， </a:t>
            </a:r>
            <a:r>
              <a:rPr sz="1200" smtClean="0">
                <a:cs typeface="+mn-ea"/>
                <a:sym typeface="+mn-lt"/>
              </a:rPr>
              <a:t>往往</a:t>
            </a:r>
            <a:r>
              <a:rPr sz="1200" spc="10" smtClean="0">
                <a:cs typeface="+mn-ea"/>
                <a:sym typeface="+mn-lt"/>
              </a:rPr>
              <a:t>都</a:t>
            </a:r>
            <a:r>
              <a:rPr sz="1200" smtClean="0">
                <a:cs typeface="+mn-ea"/>
                <a:sym typeface="+mn-lt"/>
              </a:rPr>
              <a:t>是经</a:t>
            </a:r>
            <a:r>
              <a:rPr sz="1200" spc="10" smtClean="0">
                <a:cs typeface="+mn-ea"/>
                <a:sym typeface="+mn-lt"/>
              </a:rPr>
              <a:t>过</a:t>
            </a:r>
            <a:r>
              <a:rPr sz="1200" smtClean="0">
                <a:cs typeface="+mn-ea"/>
                <a:sym typeface="+mn-lt"/>
              </a:rPr>
              <a:t>精</a:t>
            </a:r>
            <a:r>
              <a:rPr sz="1200" spc="10" smtClean="0">
                <a:cs typeface="+mn-ea"/>
                <a:sym typeface="+mn-lt"/>
              </a:rPr>
              <a:t>心</a:t>
            </a:r>
            <a:r>
              <a:rPr sz="1200" smtClean="0">
                <a:cs typeface="+mn-ea"/>
                <a:sym typeface="+mn-lt"/>
              </a:rPr>
              <a:t>策</a:t>
            </a:r>
            <a:r>
              <a:rPr sz="1200" spc="10" smtClean="0">
                <a:cs typeface="+mn-ea"/>
                <a:sym typeface="+mn-lt"/>
              </a:rPr>
              <a:t>划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充分</a:t>
            </a:r>
            <a:r>
              <a:rPr sz="1200" spc="10" smtClean="0">
                <a:cs typeface="+mn-ea"/>
                <a:sym typeface="+mn-lt"/>
              </a:rPr>
              <a:t>准</a:t>
            </a:r>
            <a:r>
              <a:rPr sz="1200" smtClean="0">
                <a:cs typeface="+mn-ea"/>
                <a:sym typeface="+mn-lt"/>
              </a:rPr>
              <a:t>备</a:t>
            </a:r>
            <a:r>
              <a:rPr sz="1200" spc="10" smtClean="0">
                <a:cs typeface="+mn-ea"/>
                <a:sym typeface="+mn-lt"/>
              </a:rPr>
              <a:t>的</a:t>
            </a:r>
            <a:r>
              <a:rPr sz="1200">
                <a:cs typeface="+mn-ea"/>
                <a:sym typeface="+mn-lt"/>
              </a:rPr>
              <a:t>， </a:t>
            </a:r>
            <a:r>
              <a:rPr sz="1200" smtClean="0">
                <a:cs typeface="+mn-ea"/>
                <a:sym typeface="+mn-lt"/>
              </a:rPr>
              <a:t>而</a:t>
            </a:r>
            <a:r>
              <a:rPr lang="zh-CN" altLang="en-US" sz="1200" smtClean="0">
                <a:cs typeface="+mn-ea"/>
                <a:sym typeface="+mn-lt"/>
              </a:rPr>
              <a:t>且</a:t>
            </a:r>
            <a:r>
              <a:rPr sz="1200" spc="10" smtClean="0">
                <a:cs typeface="+mn-ea"/>
                <a:sym typeface="+mn-lt"/>
              </a:rPr>
              <a:t>为</a:t>
            </a:r>
            <a:r>
              <a:rPr sz="1200" smtClean="0">
                <a:cs typeface="+mn-ea"/>
                <a:sym typeface="+mn-lt"/>
              </a:rPr>
              <a:t>了他</a:t>
            </a:r>
            <a:r>
              <a:rPr sz="1200" spc="10" smtClean="0">
                <a:cs typeface="+mn-ea"/>
                <a:sym typeface="+mn-lt"/>
              </a:rPr>
              <a:t>们</a:t>
            </a:r>
            <a:r>
              <a:rPr sz="1200" smtClean="0">
                <a:cs typeface="+mn-ea"/>
                <a:sym typeface="+mn-lt"/>
              </a:rPr>
              <a:t>的</a:t>
            </a:r>
            <a:r>
              <a:rPr sz="1200" spc="10" smtClean="0">
                <a:cs typeface="+mn-ea"/>
                <a:sym typeface="+mn-lt"/>
              </a:rPr>
              <a:t>目</a:t>
            </a:r>
            <a:r>
              <a:rPr sz="1200" smtClean="0">
                <a:cs typeface="+mn-ea"/>
                <a:sym typeface="+mn-lt"/>
              </a:rPr>
              <a:t>的</a:t>
            </a:r>
            <a:r>
              <a:rPr sz="1200" spc="10" smtClean="0">
                <a:cs typeface="+mn-ea"/>
                <a:sym typeface="+mn-lt"/>
              </a:rPr>
              <a:t>往</a:t>
            </a:r>
            <a:r>
              <a:rPr sz="1200" smtClean="0">
                <a:cs typeface="+mn-ea"/>
                <a:sym typeface="+mn-lt"/>
              </a:rPr>
              <a:t>往会孤</a:t>
            </a:r>
            <a:r>
              <a:rPr sz="1200" spc="10" smtClean="0">
                <a:cs typeface="+mn-ea"/>
                <a:sym typeface="+mn-lt"/>
              </a:rPr>
              <a:t>注</a:t>
            </a:r>
            <a:r>
              <a:rPr sz="1200" smtClean="0">
                <a:cs typeface="+mn-ea"/>
                <a:sym typeface="+mn-lt"/>
              </a:rPr>
              <a:t>一</a:t>
            </a:r>
            <a:r>
              <a:rPr sz="1200" spc="10" smtClean="0">
                <a:cs typeface="+mn-ea"/>
                <a:sym typeface="+mn-lt"/>
              </a:rPr>
              <a:t>掷</a:t>
            </a:r>
            <a:r>
              <a:rPr sz="1200" dirty="0">
                <a:cs typeface="+mn-ea"/>
                <a:sym typeface="+mn-lt"/>
              </a:rPr>
              <a:t>、 铤而走险。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6531" y="3010656"/>
            <a:ext cx="21761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smtClean="0">
                <a:cs typeface="+mn-ea"/>
                <a:sym typeface="+mn-lt"/>
              </a:rPr>
              <a:t>密切观察</a:t>
            </a:r>
            <a:r>
              <a:rPr sz="1200" smtClean="0">
                <a:cs typeface="+mn-ea"/>
                <a:sym typeface="+mn-lt"/>
              </a:rPr>
              <a:t>恐</a:t>
            </a:r>
            <a:r>
              <a:rPr sz="1200" spc="10" smtClean="0">
                <a:cs typeface="+mn-ea"/>
                <a:sym typeface="+mn-lt"/>
              </a:rPr>
              <a:t>怖分</a:t>
            </a:r>
            <a:r>
              <a:rPr sz="1200" smtClean="0">
                <a:cs typeface="+mn-ea"/>
                <a:sym typeface="+mn-lt"/>
              </a:rPr>
              <a:t>子</a:t>
            </a:r>
            <a:r>
              <a:rPr sz="1200" spc="10" smtClean="0">
                <a:cs typeface="+mn-ea"/>
                <a:sym typeface="+mn-lt"/>
              </a:rPr>
              <a:t>的</a:t>
            </a:r>
            <a:r>
              <a:rPr lang="zh-CN" altLang="en-US" sz="1200" smtClean="0">
                <a:cs typeface="+mn-ea"/>
                <a:sym typeface="+mn-lt"/>
              </a:rPr>
              <a:t>动</a:t>
            </a:r>
            <a:r>
              <a:rPr sz="1200" spc="20" smtClean="0">
                <a:cs typeface="+mn-ea"/>
                <a:sym typeface="+mn-lt"/>
              </a:rPr>
              <a:t>静</a:t>
            </a:r>
            <a:r>
              <a:rPr sz="1200" spc="10" dirty="0">
                <a:cs typeface="+mn-ea"/>
                <a:sym typeface="+mn-lt"/>
              </a:rPr>
              <a:t>，通过</a:t>
            </a:r>
            <a:endParaRPr sz="12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303" y="3230112"/>
            <a:ext cx="2624455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dirty="0">
                <a:cs typeface="+mn-ea"/>
                <a:sym typeface="+mn-lt"/>
              </a:rPr>
              <a:t>短信</a:t>
            </a:r>
            <a:r>
              <a:rPr sz="1200" spc="10">
                <a:cs typeface="+mn-ea"/>
                <a:sym typeface="+mn-lt"/>
              </a:rPr>
              <a:t>、</a:t>
            </a:r>
            <a:r>
              <a:rPr sz="1200" smtClean="0">
                <a:cs typeface="+mn-ea"/>
                <a:sym typeface="+mn-lt"/>
              </a:rPr>
              <a:t>写字</a:t>
            </a:r>
            <a:r>
              <a:rPr sz="1200" spc="10" smtClean="0">
                <a:cs typeface="+mn-ea"/>
                <a:sym typeface="+mn-lt"/>
              </a:rPr>
              <a:t>条</a:t>
            </a:r>
            <a:r>
              <a:rPr sz="1200" smtClean="0">
                <a:cs typeface="+mn-ea"/>
                <a:sym typeface="+mn-lt"/>
              </a:rPr>
              <a:t>等</a:t>
            </a:r>
            <a:r>
              <a:rPr sz="1200" spc="10" smtClean="0">
                <a:cs typeface="+mn-ea"/>
                <a:sym typeface="+mn-lt"/>
              </a:rPr>
              <a:t>方</a:t>
            </a:r>
            <a:r>
              <a:rPr lang="zh-CN" altLang="en-US" sz="1200" smtClean="0">
                <a:cs typeface="+mn-ea"/>
                <a:sym typeface="+mn-lt"/>
              </a:rPr>
              <a:t>式</a:t>
            </a:r>
            <a:r>
              <a:rPr sz="1200" spc="10" smtClean="0">
                <a:cs typeface="+mn-ea"/>
                <a:sym typeface="+mn-lt"/>
              </a:rPr>
              <a:t>传</a:t>
            </a:r>
            <a:r>
              <a:rPr sz="1200" smtClean="0">
                <a:cs typeface="+mn-ea"/>
                <a:sym typeface="+mn-lt"/>
              </a:rPr>
              <a:t>递信</a:t>
            </a:r>
            <a:r>
              <a:rPr sz="1200" spc="15" smtClean="0">
                <a:cs typeface="+mn-ea"/>
                <a:sym typeface="+mn-lt"/>
              </a:rPr>
              <a:t>息</a:t>
            </a:r>
            <a:r>
              <a:rPr sz="1200" dirty="0">
                <a:cs typeface="+mn-ea"/>
                <a:sym typeface="+mn-lt"/>
              </a:rPr>
              <a:t>，将恐 怖分</a:t>
            </a:r>
            <a:r>
              <a:rPr sz="1200" spc="10" dirty="0">
                <a:cs typeface="+mn-ea"/>
                <a:sym typeface="+mn-lt"/>
              </a:rPr>
              <a:t>子</a:t>
            </a:r>
            <a:r>
              <a:rPr sz="1200" dirty="0">
                <a:cs typeface="+mn-ea"/>
                <a:sym typeface="+mn-lt"/>
              </a:rPr>
              <a:t>企图</a:t>
            </a:r>
            <a:r>
              <a:rPr sz="1200" spc="10">
                <a:cs typeface="+mn-ea"/>
                <a:sym typeface="+mn-lt"/>
              </a:rPr>
              <a:t>、</a:t>
            </a:r>
            <a:r>
              <a:rPr sz="1200" smtClean="0">
                <a:cs typeface="+mn-ea"/>
                <a:sym typeface="+mn-lt"/>
              </a:rPr>
              <a:t>特</a:t>
            </a:r>
            <a:r>
              <a:rPr sz="1200" spc="10" smtClean="0">
                <a:cs typeface="+mn-ea"/>
                <a:sym typeface="+mn-lt"/>
              </a:rPr>
              <a:t>点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pc="10" smtClean="0">
                <a:cs typeface="+mn-ea"/>
                <a:sym typeface="+mn-lt"/>
              </a:rPr>
              <a:t>爆</a:t>
            </a:r>
            <a:r>
              <a:rPr sz="1200" smtClean="0">
                <a:cs typeface="+mn-ea"/>
                <a:sym typeface="+mn-lt"/>
              </a:rPr>
              <a:t>炸装</a:t>
            </a:r>
            <a:r>
              <a:rPr sz="1200" spc="10" smtClean="0">
                <a:cs typeface="+mn-ea"/>
                <a:sym typeface="+mn-lt"/>
              </a:rPr>
              <a:t>置</a:t>
            </a:r>
            <a:r>
              <a:rPr sz="1200" smtClean="0">
                <a:cs typeface="+mn-ea"/>
                <a:sym typeface="+mn-lt"/>
              </a:rPr>
              <a:t>安装的 </a:t>
            </a:r>
            <a:r>
              <a:rPr sz="1200" dirty="0">
                <a:cs typeface="+mn-ea"/>
                <a:sym typeface="+mn-lt"/>
              </a:rPr>
              <a:t>地点</a:t>
            </a:r>
            <a:r>
              <a:rPr sz="1200" spc="10" dirty="0">
                <a:cs typeface="+mn-ea"/>
                <a:sym typeface="+mn-lt"/>
              </a:rPr>
              <a:t>、</a:t>
            </a:r>
            <a:r>
              <a:rPr sz="1200" dirty="0">
                <a:cs typeface="+mn-ea"/>
                <a:sym typeface="+mn-lt"/>
              </a:rPr>
              <a:t>数量</a:t>
            </a:r>
            <a:r>
              <a:rPr sz="1200" spc="10" dirty="0">
                <a:cs typeface="+mn-ea"/>
                <a:sym typeface="+mn-lt"/>
              </a:rPr>
              <a:t>等</a:t>
            </a:r>
            <a:r>
              <a:rPr sz="1200" dirty="0">
                <a:cs typeface="+mn-ea"/>
                <a:sym typeface="+mn-lt"/>
              </a:rPr>
              <a:t>最</a:t>
            </a:r>
            <a:r>
              <a:rPr sz="1200" spc="10" dirty="0">
                <a:cs typeface="+mn-ea"/>
                <a:sym typeface="+mn-lt"/>
              </a:rPr>
              <a:t>重</a:t>
            </a:r>
            <a:r>
              <a:rPr sz="1200" dirty="0">
                <a:cs typeface="+mn-ea"/>
                <a:sym typeface="+mn-lt"/>
              </a:rPr>
              <a:t>要</a:t>
            </a:r>
            <a:r>
              <a:rPr sz="1200" spc="10" dirty="0">
                <a:cs typeface="+mn-ea"/>
                <a:sym typeface="+mn-lt"/>
              </a:rPr>
              <a:t>的</a:t>
            </a:r>
            <a:r>
              <a:rPr sz="1200" dirty="0">
                <a:cs typeface="+mn-ea"/>
                <a:sym typeface="+mn-lt"/>
              </a:rPr>
              <a:t>信息传</a:t>
            </a:r>
            <a:r>
              <a:rPr sz="1200" spc="10" dirty="0">
                <a:cs typeface="+mn-ea"/>
                <a:sym typeface="+mn-lt"/>
              </a:rPr>
              <a:t>递</a:t>
            </a:r>
            <a:r>
              <a:rPr sz="1200" dirty="0">
                <a:cs typeface="+mn-ea"/>
                <a:sym typeface="+mn-lt"/>
              </a:rPr>
              <a:t>出</a:t>
            </a:r>
            <a:r>
              <a:rPr sz="1200" spc="5" dirty="0">
                <a:cs typeface="+mn-ea"/>
                <a:sym typeface="+mn-lt"/>
              </a:rPr>
              <a:t>来</a:t>
            </a:r>
            <a:r>
              <a:rPr sz="1200" dirty="0">
                <a:cs typeface="+mn-ea"/>
                <a:sym typeface="+mn-lt"/>
              </a:rPr>
              <a:t>。 有意</a:t>
            </a:r>
            <a:r>
              <a:rPr sz="1200" spc="10" dirty="0">
                <a:cs typeface="+mn-ea"/>
                <a:sym typeface="+mn-lt"/>
              </a:rPr>
              <a:t>识</a:t>
            </a:r>
            <a:r>
              <a:rPr sz="1200" dirty="0">
                <a:cs typeface="+mn-ea"/>
                <a:sym typeface="+mn-lt"/>
              </a:rPr>
              <a:t>地牢</a:t>
            </a:r>
            <a:r>
              <a:rPr sz="1200" spc="10" dirty="0">
                <a:cs typeface="+mn-ea"/>
                <a:sym typeface="+mn-lt"/>
              </a:rPr>
              <a:t>记</a:t>
            </a:r>
            <a:r>
              <a:rPr sz="1200" dirty="0">
                <a:cs typeface="+mn-ea"/>
                <a:sym typeface="+mn-lt"/>
              </a:rPr>
              <a:t>劫</a:t>
            </a:r>
            <a:r>
              <a:rPr sz="1200" spc="10" dirty="0">
                <a:cs typeface="+mn-ea"/>
                <a:sym typeface="+mn-lt"/>
              </a:rPr>
              <a:t>匪</a:t>
            </a:r>
            <a:r>
              <a:rPr sz="1200" dirty="0">
                <a:cs typeface="+mn-ea"/>
                <a:sym typeface="+mn-lt"/>
              </a:rPr>
              <a:t>人</a:t>
            </a:r>
            <a:r>
              <a:rPr sz="1200" spc="15" dirty="0">
                <a:cs typeface="+mn-ea"/>
                <a:sym typeface="+mn-lt"/>
              </a:rPr>
              <a:t>数</a:t>
            </a:r>
            <a:r>
              <a:rPr sz="1200">
                <a:cs typeface="+mn-ea"/>
                <a:sym typeface="+mn-lt"/>
              </a:rPr>
              <a:t>、</a:t>
            </a:r>
            <a:r>
              <a:rPr sz="1200" smtClean="0">
                <a:cs typeface="+mn-ea"/>
                <a:sym typeface="+mn-lt"/>
              </a:rPr>
              <a:t>体</a:t>
            </a:r>
            <a:r>
              <a:rPr sz="1200" spc="10" smtClean="0">
                <a:cs typeface="+mn-ea"/>
                <a:sym typeface="+mn-lt"/>
              </a:rPr>
              <a:t>貌</a:t>
            </a:r>
            <a:r>
              <a:rPr sz="1200" smtClean="0">
                <a:cs typeface="+mn-ea"/>
                <a:sym typeface="+mn-lt"/>
              </a:rPr>
              <a:t>特征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 藏</a:t>
            </a:r>
            <a:r>
              <a:rPr lang="zh-CN" altLang="en-US" sz="1200" smtClean="0">
                <a:cs typeface="+mn-ea"/>
                <a:sym typeface="+mn-lt"/>
              </a:rPr>
              <a:t>匿</a:t>
            </a:r>
            <a:r>
              <a:rPr sz="1200" spc="10" smtClean="0">
                <a:cs typeface="+mn-ea"/>
                <a:sym typeface="+mn-lt"/>
              </a:rPr>
              <a:t>地</a:t>
            </a:r>
            <a:r>
              <a:rPr sz="1200" smtClean="0">
                <a:cs typeface="+mn-ea"/>
                <a:sym typeface="+mn-lt"/>
              </a:rPr>
              <a:t>点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以</a:t>
            </a:r>
            <a:r>
              <a:rPr sz="1200" dirty="0">
                <a:cs typeface="+mn-ea"/>
                <a:sym typeface="+mn-lt"/>
              </a:rPr>
              <a:t>便</a:t>
            </a:r>
            <a:r>
              <a:rPr sz="1200" spc="10" dirty="0">
                <a:cs typeface="+mn-ea"/>
                <a:sym typeface="+mn-lt"/>
              </a:rPr>
              <a:t>获</a:t>
            </a:r>
            <a:r>
              <a:rPr sz="1200" dirty="0">
                <a:cs typeface="+mn-ea"/>
                <a:sym typeface="+mn-lt"/>
              </a:rPr>
              <a:t>释</a:t>
            </a:r>
            <a:r>
              <a:rPr sz="1200" spc="10" dirty="0">
                <a:cs typeface="+mn-ea"/>
                <a:sym typeface="+mn-lt"/>
              </a:rPr>
              <a:t>后</a:t>
            </a:r>
            <a:r>
              <a:rPr sz="1200" dirty="0">
                <a:cs typeface="+mn-ea"/>
                <a:sym typeface="+mn-lt"/>
              </a:rPr>
              <a:t>向警</a:t>
            </a:r>
            <a:r>
              <a:rPr sz="1200" spc="10" dirty="0">
                <a:cs typeface="+mn-ea"/>
                <a:sym typeface="+mn-lt"/>
              </a:rPr>
              <a:t>方</a:t>
            </a:r>
            <a:r>
              <a:rPr sz="1200" dirty="0">
                <a:cs typeface="+mn-ea"/>
                <a:sym typeface="+mn-lt"/>
              </a:rPr>
              <a:t>提供线 索，快速破案。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8126" y="914267"/>
            <a:ext cx="2442845" cy="424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>
              <a:lnSpc>
                <a:spcPct val="120000"/>
              </a:lnSpc>
            </a:pPr>
            <a:r>
              <a:rPr sz="1200" spc="80" dirty="0">
                <a:cs typeface="+mn-ea"/>
                <a:sym typeface="+mn-lt"/>
              </a:rPr>
              <a:t>被劫持为人</a:t>
            </a:r>
            <a:r>
              <a:rPr sz="1200" spc="70" dirty="0">
                <a:cs typeface="+mn-ea"/>
                <a:sym typeface="+mn-lt"/>
              </a:rPr>
              <a:t>质</a:t>
            </a:r>
            <a:r>
              <a:rPr sz="1200" spc="80" dirty="0">
                <a:cs typeface="+mn-ea"/>
                <a:sym typeface="+mn-lt"/>
              </a:rPr>
              <a:t>之</a:t>
            </a:r>
            <a:r>
              <a:rPr sz="1200" spc="90" dirty="0">
                <a:cs typeface="+mn-ea"/>
                <a:sym typeface="+mn-lt"/>
              </a:rPr>
              <a:t>后</a:t>
            </a:r>
            <a:r>
              <a:rPr sz="1200" spc="75" dirty="0">
                <a:cs typeface="+mn-ea"/>
                <a:sym typeface="+mn-lt"/>
              </a:rPr>
              <a:t>，</a:t>
            </a:r>
            <a:r>
              <a:rPr sz="1200" spc="80" dirty="0">
                <a:cs typeface="+mn-ea"/>
                <a:sym typeface="+mn-lt"/>
              </a:rPr>
              <a:t>要适时观 </a:t>
            </a:r>
            <a:r>
              <a:rPr sz="1200" spc="70" dirty="0">
                <a:cs typeface="+mn-ea"/>
                <a:sym typeface="+mn-lt"/>
              </a:rPr>
              <a:t>察恐</a:t>
            </a:r>
            <a:r>
              <a:rPr sz="1200" spc="55" dirty="0">
                <a:cs typeface="+mn-ea"/>
                <a:sym typeface="+mn-lt"/>
              </a:rPr>
              <a:t>怖</a:t>
            </a:r>
            <a:r>
              <a:rPr sz="1200" spc="70" dirty="0">
                <a:cs typeface="+mn-ea"/>
                <a:sym typeface="+mn-lt"/>
              </a:rPr>
              <a:t>分子</a:t>
            </a:r>
            <a:r>
              <a:rPr sz="1200" spc="55" dirty="0">
                <a:cs typeface="+mn-ea"/>
                <a:sym typeface="+mn-lt"/>
              </a:rPr>
              <a:t>的</a:t>
            </a:r>
            <a:r>
              <a:rPr sz="1200" spc="70" dirty="0">
                <a:cs typeface="+mn-ea"/>
                <a:sym typeface="+mn-lt"/>
              </a:rPr>
              <a:t>弱</a:t>
            </a:r>
            <a:r>
              <a:rPr sz="1200" spc="65" dirty="0">
                <a:cs typeface="+mn-ea"/>
                <a:sym typeface="+mn-lt"/>
              </a:rPr>
              <a:t>点</a:t>
            </a:r>
            <a:r>
              <a:rPr sz="1200" spc="60" dirty="0">
                <a:cs typeface="+mn-ea"/>
                <a:sym typeface="+mn-lt"/>
              </a:rPr>
              <a:t>。</a:t>
            </a:r>
            <a:r>
              <a:rPr sz="1200" spc="70" dirty="0">
                <a:cs typeface="+mn-ea"/>
                <a:sym typeface="+mn-lt"/>
              </a:rPr>
              <a:t>因为</a:t>
            </a:r>
            <a:r>
              <a:rPr sz="1200" spc="55" dirty="0">
                <a:cs typeface="+mn-ea"/>
                <a:sym typeface="+mn-lt"/>
              </a:rPr>
              <a:t>在</a:t>
            </a:r>
            <a:r>
              <a:rPr sz="1200" spc="70" dirty="0">
                <a:cs typeface="+mn-ea"/>
                <a:sym typeface="+mn-lt"/>
              </a:rPr>
              <a:t>许多</a:t>
            </a:r>
            <a:r>
              <a:rPr sz="1200" dirty="0">
                <a:cs typeface="+mn-ea"/>
                <a:sym typeface="+mn-lt"/>
              </a:rPr>
              <a:t>情</a:t>
            </a:r>
            <a:endParaRPr sz="12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88126" y="1353179"/>
            <a:ext cx="2441575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spc="70" dirty="0">
                <a:cs typeface="+mn-ea"/>
                <a:sym typeface="+mn-lt"/>
              </a:rPr>
              <a:t>况下</a:t>
            </a:r>
            <a:r>
              <a:rPr sz="1200" spc="60">
                <a:cs typeface="+mn-ea"/>
                <a:sym typeface="+mn-lt"/>
              </a:rPr>
              <a:t>。</a:t>
            </a:r>
            <a:r>
              <a:rPr sz="1200" spc="70" smtClean="0">
                <a:cs typeface="+mn-ea"/>
                <a:sym typeface="+mn-lt"/>
              </a:rPr>
              <a:t>恐怖</a:t>
            </a:r>
            <a:r>
              <a:rPr sz="1200" spc="55" smtClean="0">
                <a:cs typeface="+mn-ea"/>
                <a:sym typeface="+mn-lt"/>
              </a:rPr>
              <a:t>分</a:t>
            </a:r>
            <a:r>
              <a:rPr sz="1200" spc="70" smtClean="0">
                <a:cs typeface="+mn-ea"/>
                <a:sym typeface="+mn-lt"/>
              </a:rPr>
              <a:t>子</a:t>
            </a:r>
            <a:r>
              <a:rPr sz="1200" spc="55" smtClean="0">
                <a:cs typeface="+mn-ea"/>
                <a:sym typeface="+mn-lt"/>
              </a:rPr>
              <a:t>都会</a:t>
            </a:r>
            <a:r>
              <a:rPr sz="1200" spc="70" smtClean="0">
                <a:cs typeface="+mn-ea"/>
                <a:sym typeface="+mn-lt"/>
              </a:rPr>
              <a:t>使用</a:t>
            </a:r>
            <a:r>
              <a:rPr sz="1200" spc="55" smtClean="0">
                <a:cs typeface="+mn-ea"/>
                <a:sym typeface="+mn-lt"/>
              </a:rPr>
              <a:t>兴</a:t>
            </a:r>
            <a:r>
              <a:rPr sz="1200" spc="70" smtClean="0">
                <a:cs typeface="+mn-ea"/>
                <a:sym typeface="+mn-lt"/>
              </a:rPr>
              <a:t>奋</a:t>
            </a:r>
            <a:r>
              <a:rPr lang="zh-CN" altLang="en-US" sz="1200" spc="70" smtClean="0">
                <a:cs typeface="+mn-ea"/>
                <a:sym typeface="+mn-lt"/>
              </a:rPr>
              <a:t>剂</a:t>
            </a:r>
            <a:r>
              <a:rPr sz="1200" smtClean="0">
                <a:cs typeface="+mn-ea"/>
                <a:sym typeface="+mn-lt"/>
              </a:rPr>
              <a:t>维 </a:t>
            </a:r>
            <a:r>
              <a:rPr sz="1200" spc="70" dirty="0">
                <a:cs typeface="+mn-ea"/>
                <a:sym typeface="+mn-lt"/>
              </a:rPr>
              <a:t>持亢</a:t>
            </a:r>
            <a:r>
              <a:rPr sz="1200" spc="60" dirty="0">
                <a:cs typeface="+mn-ea"/>
                <a:sym typeface="+mn-lt"/>
              </a:rPr>
              <a:t>奋</a:t>
            </a:r>
            <a:r>
              <a:rPr sz="1200" spc="70" dirty="0">
                <a:cs typeface="+mn-ea"/>
                <a:sym typeface="+mn-lt"/>
              </a:rPr>
              <a:t>，以</a:t>
            </a:r>
            <a:r>
              <a:rPr sz="1200" spc="55" dirty="0">
                <a:cs typeface="+mn-ea"/>
                <a:sym typeface="+mn-lt"/>
              </a:rPr>
              <a:t>缓</a:t>
            </a:r>
            <a:r>
              <a:rPr sz="1200" spc="70" dirty="0">
                <a:cs typeface="+mn-ea"/>
                <a:sym typeface="+mn-lt"/>
              </a:rPr>
              <a:t>解</a:t>
            </a:r>
            <a:r>
              <a:rPr sz="1200" spc="55" dirty="0">
                <a:cs typeface="+mn-ea"/>
                <a:sym typeface="+mn-lt"/>
              </a:rPr>
              <a:t>巨大</a:t>
            </a:r>
            <a:r>
              <a:rPr sz="1200" spc="70" dirty="0">
                <a:cs typeface="+mn-ea"/>
                <a:sym typeface="+mn-lt"/>
              </a:rPr>
              <a:t>压</a:t>
            </a:r>
            <a:r>
              <a:rPr sz="1200" spc="80" dirty="0">
                <a:cs typeface="+mn-ea"/>
                <a:sym typeface="+mn-lt"/>
              </a:rPr>
              <a:t>力</a:t>
            </a:r>
            <a:r>
              <a:rPr sz="1200" spc="60" dirty="0">
                <a:cs typeface="+mn-ea"/>
                <a:sym typeface="+mn-lt"/>
              </a:rPr>
              <a:t>。</a:t>
            </a:r>
            <a:r>
              <a:rPr sz="1200" spc="70" dirty="0">
                <a:cs typeface="+mn-ea"/>
                <a:sym typeface="+mn-lt"/>
              </a:rPr>
              <a:t>但药效</a:t>
            </a:r>
            <a:endParaRPr sz="1200">
              <a:cs typeface="+mn-ea"/>
              <a:sym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88126" y="1792345"/>
            <a:ext cx="2432685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1200" spc="70" dirty="0">
                <a:cs typeface="+mn-ea"/>
                <a:sym typeface="+mn-lt"/>
              </a:rPr>
              <a:t>过后</a:t>
            </a:r>
            <a:r>
              <a:rPr sz="1200" spc="60">
                <a:cs typeface="+mn-ea"/>
                <a:sym typeface="+mn-lt"/>
              </a:rPr>
              <a:t>，</a:t>
            </a:r>
            <a:r>
              <a:rPr sz="1200" spc="70" smtClean="0">
                <a:cs typeface="+mn-ea"/>
                <a:sym typeface="+mn-lt"/>
              </a:rPr>
              <a:t>注意</a:t>
            </a:r>
            <a:r>
              <a:rPr sz="1200" spc="55" smtClean="0">
                <a:cs typeface="+mn-ea"/>
                <a:sym typeface="+mn-lt"/>
              </a:rPr>
              <a:t>力</a:t>
            </a:r>
            <a:r>
              <a:rPr lang="zh-CN" altLang="en-US" sz="1200" spc="70" smtClean="0">
                <a:cs typeface="+mn-ea"/>
                <a:sym typeface="+mn-lt"/>
              </a:rPr>
              <a:t>和</a:t>
            </a:r>
            <a:r>
              <a:rPr sz="1200" spc="55" smtClean="0">
                <a:cs typeface="+mn-ea"/>
                <a:sym typeface="+mn-lt"/>
              </a:rPr>
              <a:t>判断</a:t>
            </a:r>
            <a:r>
              <a:rPr sz="1200" spc="70" smtClean="0">
                <a:cs typeface="+mn-ea"/>
                <a:sym typeface="+mn-lt"/>
              </a:rPr>
              <a:t>力都</a:t>
            </a:r>
            <a:r>
              <a:rPr sz="1200" spc="55" smtClean="0">
                <a:cs typeface="+mn-ea"/>
                <a:sym typeface="+mn-lt"/>
              </a:rPr>
              <a:t>会</a:t>
            </a:r>
            <a:r>
              <a:rPr sz="1200" spc="70" smtClean="0">
                <a:cs typeface="+mn-ea"/>
                <a:sym typeface="+mn-lt"/>
              </a:rPr>
              <a:t>降</a:t>
            </a:r>
            <a:r>
              <a:rPr sz="1200" spc="85" smtClean="0">
                <a:cs typeface="+mn-ea"/>
                <a:sym typeface="+mn-lt"/>
              </a:rPr>
              <a:t>低</a:t>
            </a:r>
            <a:r>
              <a:rPr sz="1200" dirty="0">
                <a:cs typeface="+mn-ea"/>
                <a:sym typeface="+mn-lt"/>
              </a:rPr>
              <a:t>。 </a:t>
            </a:r>
            <a:r>
              <a:rPr sz="1200" spc="70" dirty="0">
                <a:cs typeface="+mn-ea"/>
                <a:sym typeface="+mn-lt"/>
              </a:rPr>
              <a:t>这时</a:t>
            </a:r>
            <a:r>
              <a:rPr sz="1200" spc="55" dirty="0">
                <a:cs typeface="+mn-ea"/>
                <a:sym typeface="+mn-lt"/>
              </a:rPr>
              <a:t>人</a:t>
            </a:r>
            <a:r>
              <a:rPr sz="1200" spc="70" dirty="0">
                <a:cs typeface="+mn-ea"/>
                <a:sym typeface="+mn-lt"/>
              </a:rPr>
              <a:t>质就</a:t>
            </a:r>
            <a:r>
              <a:rPr sz="1200" spc="55" dirty="0">
                <a:cs typeface="+mn-ea"/>
                <a:sym typeface="+mn-lt"/>
              </a:rPr>
              <a:t>可</a:t>
            </a:r>
            <a:r>
              <a:rPr sz="1200" spc="70" dirty="0">
                <a:cs typeface="+mn-ea"/>
                <a:sym typeface="+mn-lt"/>
              </a:rPr>
              <a:t>以</a:t>
            </a:r>
            <a:r>
              <a:rPr sz="1200" spc="55" dirty="0">
                <a:cs typeface="+mn-ea"/>
                <a:sym typeface="+mn-lt"/>
              </a:rPr>
              <a:t>根据</a:t>
            </a:r>
            <a:r>
              <a:rPr sz="1200" spc="70" dirty="0">
                <a:cs typeface="+mn-ea"/>
                <a:sym typeface="+mn-lt"/>
              </a:rPr>
              <a:t>恐怖</a:t>
            </a:r>
            <a:r>
              <a:rPr sz="1200" spc="55" dirty="0">
                <a:cs typeface="+mn-ea"/>
                <a:sym typeface="+mn-lt"/>
              </a:rPr>
              <a:t>分</a:t>
            </a:r>
            <a:r>
              <a:rPr sz="1200" spc="70" dirty="0">
                <a:cs typeface="+mn-ea"/>
                <a:sym typeface="+mn-lt"/>
              </a:rPr>
              <a:t>子的</a:t>
            </a:r>
            <a:r>
              <a:rPr sz="1200" dirty="0">
                <a:cs typeface="+mn-ea"/>
                <a:sym typeface="+mn-lt"/>
              </a:rPr>
              <a:t>语 </a:t>
            </a:r>
            <a:r>
              <a:rPr sz="1200" spc="70" dirty="0">
                <a:cs typeface="+mn-ea"/>
                <a:sym typeface="+mn-lt"/>
              </a:rPr>
              <a:t>气</a:t>
            </a:r>
            <a:r>
              <a:rPr sz="1200" spc="70">
                <a:cs typeface="+mn-ea"/>
                <a:sym typeface="+mn-lt"/>
              </a:rPr>
              <a:t>、</a:t>
            </a:r>
            <a:r>
              <a:rPr sz="1200" spc="55" smtClean="0">
                <a:cs typeface="+mn-ea"/>
                <a:sym typeface="+mn-lt"/>
              </a:rPr>
              <a:t>语</a:t>
            </a:r>
            <a:r>
              <a:rPr sz="1200" spc="70" smtClean="0">
                <a:cs typeface="+mn-ea"/>
                <a:sym typeface="+mn-lt"/>
              </a:rPr>
              <a:t>调</a:t>
            </a:r>
            <a:r>
              <a:rPr lang="zh-CN" altLang="en-US" sz="1200" spc="70" smtClean="0">
                <a:cs typeface="+mn-ea"/>
                <a:sym typeface="+mn-lt"/>
              </a:rPr>
              <a:t>和</a:t>
            </a:r>
            <a:r>
              <a:rPr sz="1200" spc="55" smtClean="0">
                <a:cs typeface="+mn-ea"/>
                <a:sym typeface="+mn-lt"/>
              </a:rPr>
              <a:t>用</a:t>
            </a:r>
            <a:r>
              <a:rPr sz="1200" spc="70" smtClean="0">
                <a:cs typeface="+mn-ea"/>
                <a:sym typeface="+mn-lt"/>
              </a:rPr>
              <a:t>词</a:t>
            </a:r>
            <a:r>
              <a:rPr sz="1200" spc="65" smtClean="0">
                <a:cs typeface="+mn-ea"/>
                <a:sym typeface="+mn-lt"/>
              </a:rPr>
              <a:t>等</a:t>
            </a:r>
            <a:r>
              <a:rPr sz="1200" spc="60" dirty="0">
                <a:cs typeface="+mn-ea"/>
                <a:sym typeface="+mn-lt"/>
              </a:rPr>
              <a:t>，</a:t>
            </a:r>
            <a:r>
              <a:rPr sz="1200" spc="70" dirty="0">
                <a:cs typeface="+mn-ea"/>
                <a:sym typeface="+mn-lt"/>
              </a:rPr>
              <a:t>判定</a:t>
            </a:r>
            <a:r>
              <a:rPr sz="1200" spc="55" dirty="0">
                <a:cs typeface="+mn-ea"/>
                <a:sym typeface="+mn-lt"/>
              </a:rPr>
              <a:t>恐</a:t>
            </a:r>
            <a:r>
              <a:rPr sz="1200" spc="70" dirty="0">
                <a:cs typeface="+mn-ea"/>
                <a:sym typeface="+mn-lt"/>
              </a:rPr>
              <a:t>怖分</a:t>
            </a:r>
            <a:r>
              <a:rPr sz="1200" dirty="0">
                <a:cs typeface="+mn-ea"/>
                <a:sym typeface="+mn-lt"/>
              </a:rPr>
              <a:t>子 是否服药以寻找恐怖分子的弱点。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8126" y="3046978"/>
            <a:ext cx="2505710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720" algn="just">
              <a:lnSpc>
                <a:spcPct val="120000"/>
              </a:lnSpc>
            </a:pPr>
            <a:r>
              <a:rPr sz="1200" spc="20" dirty="0">
                <a:cs typeface="+mn-ea"/>
                <a:sym typeface="+mn-lt"/>
              </a:rPr>
              <a:t>在被劫持现</a:t>
            </a:r>
            <a:r>
              <a:rPr sz="1200" spc="35" dirty="0">
                <a:cs typeface="+mn-ea"/>
                <a:sym typeface="+mn-lt"/>
              </a:rPr>
              <a:t>场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一旦</a:t>
            </a:r>
            <a:r>
              <a:rPr lang="zh-CN" altLang="en-US" sz="1200" spc="30" smtClean="0">
                <a:cs typeface="+mn-ea"/>
                <a:sym typeface="+mn-lt"/>
              </a:rPr>
              <a:t>发</a:t>
            </a:r>
            <a:r>
              <a:rPr sz="1200" spc="20" smtClean="0">
                <a:cs typeface="+mn-ea"/>
                <a:sym typeface="+mn-lt"/>
              </a:rPr>
              <a:t>生爆炸</a:t>
            </a:r>
            <a:r>
              <a:rPr lang="zh-CN" altLang="en-US" sz="1200" smtClean="0">
                <a:cs typeface="+mn-ea"/>
                <a:sym typeface="+mn-lt"/>
              </a:rPr>
              <a:t>事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spc="20" dirty="0">
                <a:cs typeface="+mn-ea"/>
                <a:sym typeface="+mn-lt"/>
              </a:rPr>
              <a:t>故，要原</a:t>
            </a:r>
            <a:r>
              <a:rPr sz="1200" spc="10" dirty="0">
                <a:cs typeface="+mn-ea"/>
                <a:sym typeface="+mn-lt"/>
              </a:rPr>
              <a:t>地</a:t>
            </a:r>
            <a:r>
              <a:rPr sz="1200" spc="20" dirty="0">
                <a:cs typeface="+mn-ea"/>
                <a:sym typeface="+mn-lt"/>
              </a:rPr>
              <a:t>趴</a:t>
            </a:r>
            <a:r>
              <a:rPr sz="1200" spc="25" dirty="0">
                <a:cs typeface="+mn-ea"/>
                <a:sym typeface="+mn-lt"/>
              </a:rPr>
              <a:t>下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一旦</a:t>
            </a:r>
            <a:r>
              <a:rPr sz="1200" spc="20" dirty="0">
                <a:cs typeface="+mn-ea"/>
                <a:sym typeface="+mn-lt"/>
              </a:rPr>
              <a:t>恐怖分子释</a:t>
            </a:r>
            <a:r>
              <a:rPr sz="1200" dirty="0">
                <a:cs typeface="+mn-ea"/>
                <a:sym typeface="+mn-lt"/>
              </a:rPr>
              <a:t>放 </a:t>
            </a:r>
            <a:r>
              <a:rPr sz="1200" spc="20" dirty="0">
                <a:cs typeface="+mn-ea"/>
                <a:sym typeface="+mn-lt"/>
              </a:rPr>
              <a:t>毒气，要</a:t>
            </a:r>
            <a:r>
              <a:rPr sz="1200" spc="10" dirty="0">
                <a:cs typeface="+mn-ea"/>
                <a:sym typeface="+mn-lt"/>
              </a:rPr>
              <a:t>用</a:t>
            </a:r>
            <a:r>
              <a:rPr sz="1200" spc="20" dirty="0">
                <a:cs typeface="+mn-ea"/>
                <a:sym typeface="+mn-lt"/>
              </a:rPr>
              <a:t>湿毛</a:t>
            </a:r>
            <a:r>
              <a:rPr sz="1200" spc="25" dirty="0">
                <a:cs typeface="+mn-ea"/>
                <a:sym typeface="+mn-lt"/>
              </a:rPr>
              <a:t>巾</a:t>
            </a:r>
            <a:r>
              <a:rPr sz="1200" spc="10">
                <a:cs typeface="+mn-ea"/>
                <a:sym typeface="+mn-lt"/>
              </a:rPr>
              <a:t>、</a:t>
            </a:r>
            <a:r>
              <a:rPr sz="1200" spc="10" smtClean="0">
                <a:cs typeface="+mn-ea"/>
                <a:sym typeface="+mn-lt"/>
              </a:rPr>
              <a:t>手</a:t>
            </a:r>
            <a:r>
              <a:rPr sz="1200" spc="20" smtClean="0">
                <a:cs typeface="+mn-ea"/>
                <a:sym typeface="+mn-lt"/>
              </a:rPr>
              <a:t>帕</a:t>
            </a:r>
            <a:r>
              <a:rPr lang="zh-CN" altLang="en-US" sz="1200" spc="20" smtClean="0">
                <a:cs typeface="+mn-ea"/>
                <a:sym typeface="+mn-lt"/>
              </a:rPr>
              <a:t>或</a:t>
            </a:r>
            <a:r>
              <a:rPr sz="1200" spc="20" smtClean="0">
                <a:cs typeface="+mn-ea"/>
                <a:sym typeface="+mn-lt"/>
              </a:rPr>
              <a:t>衣服捂</a:t>
            </a:r>
            <a:r>
              <a:rPr sz="1200" smtClean="0">
                <a:cs typeface="+mn-ea"/>
                <a:sym typeface="+mn-lt"/>
              </a:rPr>
              <a:t>住 </a:t>
            </a:r>
            <a:r>
              <a:rPr sz="1200" spc="20" smtClean="0">
                <a:cs typeface="+mn-ea"/>
                <a:sym typeface="+mn-lt"/>
              </a:rPr>
              <a:t>鼻</a:t>
            </a:r>
            <a:r>
              <a:rPr lang="zh-CN" altLang="en-US" sz="1200" spc="20" smtClean="0">
                <a:cs typeface="+mn-ea"/>
                <a:sym typeface="+mn-lt"/>
              </a:rPr>
              <a:t>和</a:t>
            </a:r>
            <a:r>
              <a:rPr sz="1200" spc="20" smtClean="0">
                <a:cs typeface="+mn-ea"/>
                <a:sym typeface="+mn-lt"/>
              </a:rPr>
              <a:t>嘴，</a:t>
            </a:r>
            <a:r>
              <a:rPr lang="zh-CN" altLang="en-US" sz="1200" spc="10" smtClean="0">
                <a:cs typeface="+mn-ea"/>
                <a:sym typeface="+mn-lt"/>
              </a:rPr>
              <a:t>进</a:t>
            </a:r>
            <a:r>
              <a:rPr sz="1200" spc="20" smtClean="0">
                <a:cs typeface="+mn-ea"/>
                <a:sym typeface="+mn-lt"/>
              </a:rPr>
              <a:t>行自</a:t>
            </a:r>
            <a:r>
              <a:rPr sz="1200" spc="25" smtClean="0">
                <a:cs typeface="+mn-ea"/>
                <a:sym typeface="+mn-lt"/>
              </a:rPr>
              <a:t>救</a:t>
            </a:r>
            <a:r>
              <a:rPr sz="1200" spc="10" dirty="0">
                <a:cs typeface="+mn-ea"/>
                <a:sym typeface="+mn-lt"/>
              </a:rPr>
              <a:t>。同</a:t>
            </a:r>
            <a:r>
              <a:rPr sz="1200" spc="20" dirty="0">
                <a:cs typeface="+mn-ea"/>
                <a:sym typeface="+mn-lt"/>
              </a:rPr>
              <a:t>时利用肢体</a:t>
            </a:r>
            <a:r>
              <a:rPr sz="1200" dirty="0">
                <a:cs typeface="+mn-ea"/>
                <a:sym typeface="+mn-lt"/>
              </a:rPr>
              <a:t>语 </a:t>
            </a:r>
            <a:r>
              <a:rPr sz="1200" spc="20" dirty="0">
                <a:cs typeface="+mn-ea"/>
                <a:sym typeface="+mn-lt"/>
              </a:rPr>
              <a:t>言</a:t>
            </a:r>
            <a:r>
              <a:rPr sz="1200" spc="20">
                <a:cs typeface="+mn-ea"/>
                <a:sym typeface="+mn-lt"/>
              </a:rPr>
              <a:t>、</a:t>
            </a:r>
            <a:r>
              <a:rPr sz="1200" spc="20" smtClean="0">
                <a:cs typeface="+mn-ea"/>
                <a:sym typeface="+mn-lt"/>
              </a:rPr>
              <a:t>比如</a:t>
            </a:r>
            <a:r>
              <a:rPr sz="1200" spc="10" smtClean="0">
                <a:cs typeface="+mn-ea"/>
                <a:sym typeface="+mn-lt"/>
              </a:rPr>
              <a:t>挥</a:t>
            </a:r>
            <a:r>
              <a:rPr lang="zh-CN" altLang="en-US" sz="1200" spc="20" smtClean="0">
                <a:cs typeface="+mn-ea"/>
                <a:sym typeface="+mn-lt"/>
              </a:rPr>
              <a:t>动</a:t>
            </a:r>
            <a:r>
              <a:rPr sz="1200" spc="20" smtClean="0">
                <a:cs typeface="+mn-ea"/>
                <a:sym typeface="+mn-lt"/>
              </a:rPr>
              <a:t>衣</a:t>
            </a:r>
            <a:r>
              <a:rPr sz="1200" spc="30" smtClean="0">
                <a:cs typeface="+mn-ea"/>
                <a:sym typeface="+mn-lt"/>
              </a:rPr>
              <a:t>服</a:t>
            </a:r>
            <a:r>
              <a:rPr sz="1200" spc="10" dirty="0">
                <a:cs typeface="+mn-ea"/>
                <a:sym typeface="+mn-lt"/>
              </a:rPr>
              <a:t>、手</a:t>
            </a:r>
            <a:r>
              <a:rPr sz="1200" spc="20" dirty="0">
                <a:cs typeface="+mn-ea"/>
                <a:sym typeface="+mn-lt"/>
              </a:rPr>
              <a:t>臂等呼唤营</a:t>
            </a:r>
            <a:r>
              <a:rPr sz="1200" dirty="0">
                <a:cs typeface="+mn-ea"/>
                <a:sym typeface="+mn-lt"/>
              </a:rPr>
              <a:t>救 </a:t>
            </a:r>
            <a:r>
              <a:rPr sz="1200" spc="20">
                <a:cs typeface="+mn-ea"/>
                <a:sym typeface="+mn-lt"/>
              </a:rPr>
              <a:t>人员来搭</a:t>
            </a:r>
            <a:r>
              <a:rPr sz="1200" spc="10">
                <a:cs typeface="+mn-ea"/>
                <a:sym typeface="+mn-lt"/>
              </a:rPr>
              <a:t>救</a:t>
            </a:r>
            <a:r>
              <a:rPr sz="1200" spc="20">
                <a:cs typeface="+mn-ea"/>
                <a:sym typeface="+mn-lt"/>
              </a:rPr>
              <a:t>自</a:t>
            </a:r>
            <a:r>
              <a:rPr sz="1200" spc="30">
                <a:cs typeface="+mn-ea"/>
                <a:sym typeface="+mn-lt"/>
              </a:rPr>
              <a:t>己</a:t>
            </a:r>
            <a:r>
              <a:rPr sz="1200" spc="20" smtClean="0">
                <a:cs typeface="+mn-ea"/>
                <a:sym typeface="+mn-lt"/>
              </a:rPr>
              <a:t>。</a:t>
            </a:r>
            <a:r>
              <a:rPr lang="zh-CN" altLang="en-US" sz="1200" spc="10" smtClean="0">
                <a:cs typeface="+mn-ea"/>
                <a:sym typeface="+mn-lt"/>
              </a:rPr>
              <a:t>千万</a:t>
            </a:r>
            <a:r>
              <a:rPr lang="zh-CN" altLang="en-US" sz="1200" spc="20" smtClean="0">
                <a:cs typeface="+mn-ea"/>
                <a:sym typeface="+mn-lt"/>
              </a:rPr>
              <a:t>不</a:t>
            </a:r>
            <a:r>
              <a:rPr sz="1200" spc="20" smtClean="0">
                <a:cs typeface="+mn-ea"/>
                <a:sym typeface="+mn-lt"/>
              </a:rPr>
              <a:t>要呼</a:t>
            </a:r>
            <a:r>
              <a:rPr sz="1200" spc="30" smtClean="0">
                <a:cs typeface="+mn-ea"/>
                <a:sym typeface="+mn-lt"/>
              </a:rPr>
              <a:t>喊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dirty="0">
                <a:cs typeface="+mn-ea"/>
                <a:sym typeface="+mn-lt"/>
              </a:rPr>
              <a:t>因 为这样只会吸入更多的毒气。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547" y="2002408"/>
            <a:ext cx="483234" cy="456565"/>
          </a:xfrm>
          <a:custGeom>
            <a:avLst/>
            <a:gdLst/>
            <a:ahLst/>
            <a:cxnLst/>
            <a:rect l="l" t="t" r="r" b="b"/>
            <a:pathLst>
              <a:path w="483235" h="456564">
                <a:moveTo>
                  <a:pt x="0" y="0"/>
                </a:moveTo>
                <a:lnTo>
                  <a:pt x="482980" y="456057"/>
                </a:lnTo>
              </a:path>
            </a:pathLst>
          </a:custGeom>
          <a:ln w="635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845" y="742240"/>
            <a:ext cx="622490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dirty="0">
                <a:cs typeface="+mn-ea"/>
                <a:sym typeface="+mn-lt"/>
              </a:rPr>
              <a:t>1</a:t>
            </a:r>
            <a:r>
              <a:rPr sz="1400" spc="-5" dirty="0">
                <a:cs typeface="+mn-ea"/>
                <a:sym typeface="+mn-lt"/>
              </a:rPr>
              <a:t>.</a:t>
            </a:r>
            <a:r>
              <a:rPr sz="1400" dirty="0">
                <a:cs typeface="+mn-ea"/>
                <a:sym typeface="+mn-lt"/>
              </a:rPr>
              <a:t>止血：目的是降低血流</a:t>
            </a:r>
            <a:r>
              <a:rPr sz="1400" spc="-15" dirty="0">
                <a:cs typeface="+mn-ea"/>
                <a:sym typeface="+mn-lt"/>
              </a:rPr>
              <a:t>速</a:t>
            </a:r>
            <a:r>
              <a:rPr sz="1400" dirty="0">
                <a:cs typeface="+mn-ea"/>
                <a:sym typeface="+mn-lt"/>
              </a:rPr>
              <a:t>度，</a:t>
            </a:r>
            <a:r>
              <a:rPr sz="1400" spc="-15" dirty="0">
                <a:cs typeface="+mn-ea"/>
                <a:sym typeface="+mn-lt"/>
              </a:rPr>
              <a:t>防</a:t>
            </a:r>
            <a:r>
              <a:rPr sz="1400" dirty="0">
                <a:cs typeface="+mn-ea"/>
                <a:sym typeface="+mn-lt"/>
              </a:rPr>
              <a:t>止大</a:t>
            </a:r>
            <a:r>
              <a:rPr sz="1400" spc="-15" dirty="0">
                <a:cs typeface="+mn-ea"/>
                <a:sym typeface="+mn-lt"/>
              </a:rPr>
              <a:t>量</a:t>
            </a:r>
            <a:r>
              <a:rPr sz="1400" dirty="0">
                <a:cs typeface="+mn-ea"/>
                <a:sym typeface="+mn-lt"/>
              </a:rPr>
              <a:t>血液</a:t>
            </a:r>
            <a:r>
              <a:rPr sz="1400" spc="-15" dirty="0">
                <a:cs typeface="+mn-ea"/>
                <a:sym typeface="+mn-lt"/>
              </a:rPr>
              <a:t>流</a:t>
            </a:r>
            <a:r>
              <a:rPr sz="1400" dirty="0">
                <a:cs typeface="+mn-ea"/>
                <a:sym typeface="+mn-lt"/>
              </a:rPr>
              <a:t>失</a:t>
            </a:r>
            <a:r>
              <a:rPr sz="1400">
                <a:cs typeface="+mn-ea"/>
                <a:sym typeface="+mn-lt"/>
              </a:rPr>
              <a:t>，</a:t>
            </a:r>
            <a:r>
              <a:rPr sz="1400" spc="-15" smtClean="0">
                <a:cs typeface="+mn-ea"/>
                <a:sym typeface="+mn-lt"/>
              </a:rPr>
              <a:t>导</a:t>
            </a:r>
            <a:r>
              <a:rPr sz="1400" smtClean="0">
                <a:cs typeface="+mn-ea"/>
                <a:sym typeface="+mn-lt"/>
              </a:rPr>
              <a:t>致休</a:t>
            </a:r>
            <a:r>
              <a:rPr lang="zh-CN" altLang="en-US" sz="1400" spc="-15" smtClean="0">
                <a:cs typeface="+mn-ea"/>
                <a:sym typeface="+mn-lt"/>
              </a:rPr>
              <a:t>克</a:t>
            </a:r>
            <a:r>
              <a:rPr sz="1400" smtClean="0">
                <a:cs typeface="+mn-ea"/>
                <a:sym typeface="+mn-lt"/>
              </a:rPr>
              <a:t>昏迷</a:t>
            </a:r>
            <a:r>
              <a:rPr sz="1400" spc="-5" dirty="0">
                <a:cs typeface="+mn-ea"/>
                <a:sym typeface="+mn-lt"/>
              </a:rPr>
              <a:t>。</a:t>
            </a:r>
            <a:r>
              <a:rPr sz="1400" dirty="0">
                <a:cs typeface="+mn-ea"/>
                <a:sym typeface="+mn-lt"/>
              </a:rPr>
              <a:t>具体</a:t>
            </a:r>
            <a:r>
              <a:rPr sz="1400" spc="-15" dirty="0">
                <a:cs typeface="+mn-ea"/>
                <a:sym typeface="+mn-lt"/>
              </a:rPr>
              <a:t>方</a:t>
            </a:r>
            <a:r>
              <a:rPr sz="1400" dirty="0">
                <a:cs typeface="+mn-ea"/>
                <a:sym typeface="+mn-lt"/>
              </a:rPr>
              <a:t>法：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864" y="4882565"/>
            <a:ext cx="4835664" cy="13031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9639" y="2200529"/>
            <a:ext cx="4144175" cy="257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6008" y="2433827"/>
            <a:ext cx="4523232" cy="1232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9640" y="2449322"/>
            <a:ext cx="4416894" cy="112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6906" y="3574922"/>
            <a:ext cx="4234891" cy="259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9744" y="1059180"/>
            <a:ext cx="4177283" cy="1232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2334" y="1074927"/>
            <a:ext cx="4071480" cy="1125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4024" y="3800855"/>
            <a:ext cx="4268724" cy="1232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7071" y="3816730"/>
            <a:ext cx="4161955" cy="1125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3785" y="4034784"/>
            <a:ext cx="261810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mtClean="0">
                <a:cs typeface="+mn-ea"/>
                <a:sym typeface="+mn-lt"/>
              </a:rPr>
              <a:t>对四肢</a:t>
            </a:r>
            <a:r>
              <a:rPr lang="zh-CN" altLang="en-US" sz="1200" smtClean="0">
                <a:cs typeface="+mn-ea"/>
                <a:sym typeface="+mn-lt"/>
              </a:rPr>
              <a:t>受</a:t>
            </a:r>
            <a:r>
              <a:rPr sz="1200" smtClean="0">
                <a:cs typeface="+mn-ea"/>
                <a:sym typeface="+mn-lt"/>
              </a:rPr>
              <a:t>伤出血的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 spc="10" dirty="0">
                <a:cs typeface="+mn-ea"/>
                <a:sym typeface="+mn-lt"/>
              </a:rPr>
              <a:t>使</a:t>
            </a:r>
            <a:r>
              <a:rPr sz="1200" dirty="0">
                <a:cs typeface="+mn-ea"/>
                <a:sym typeface="+mn-lt"/>
              </a:rPr>
              <a:t>用腰带、领带、 证件带、粗布条、丝</a:t>
            </a:r>
            <a:r>
              <a:rPr sz="1200" spc="10" dirty="0">
                <a:cs typeface="+mn-ea"/>
                <a:sym typeface="+mn-lt"/>
              </a:rPr>
              <a:t>巾</a:t>
            </a:r>
            <a:r>
              <a:rPr sz="1200" dirty="0">
                <a:cs typeface="+mn-ea"/>
                <a:sym typeface="+mn-lt"/>
              </a:rPr>
              <a:t>，也可将自己 </a:t>
            </a:r>
            <a:r>
              <a:rPr sz="1200" spc="30" dirty="0">
                <a:cs typeface="+mn-ea"/>
                <a:sym typeface="+mn-lt"/>
              </a:rPr>
              <a:t>衣服</a:t>
            </a:r>
            <a:r>
              <a:rPr sz="1200" spc="20" dirty="0">
                <a:cs typeface="+mn-ea"/>
                <a:sym typeface="+mn-lt"/>
              </a:rPr>
              <a:t>撕</a:t>
            </a:r>
            <a:r>
              <a:rPr sz="1200" spc="30" dirty="0">
                <a:cs typeface="+mn-ea"/>
                <a:sym typeface="+mn-lt"/>
              </a:rPr>
              <a:t>成条</a:t>
            </a:r>
            <a:r>
              <a:rPr sz="1200" spc="20" dirty="0">
                <a:cs typeface="+mn-ea"/>
                <a:sym typeface="+mn-lt"/>
              </a:rPr>
              <a:t>状</a:t>
            </a:r>
            <a:r>
              <a:rPr sz="1200" spc="30" dirty="0">
                <a:cs typeface="+mn-ea"/>
                <a:sym typeface="+mn-lt"/>
              </a:rPr>
              <a:t>代</a:t>
            </a:r>
            <a:r>
              <a:rPr sz="1200" spc="45" dirty="0">
                <a:cs typeface="+mn-ea"/>
                <a:sym typeface="+mn-lt"/>
              </a:rPr>
              <a:t>替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在大</a:t>
            </a:r>
            <a:r>
              <a:rPr sz="1200" spc="20" dirty="0">
                <a:cs typeface="+mn-ea"/>
                <a:sym typeface="+mn-lt"/>
              </a:rPr>
              <a:t>臂</a:t>
            </a:r>
            <a:r>
              <a:rPr sz="1200" spc="35" dirty="0">
                <a:cs typeface="+mn-ea"/>
                <a:sym typeface="+mn-lt"/>
              </a:rPr>
              <a:t>上</a:t>
            </a:r>
            <a:r>
              <a:rPr sz="1200" dirty="0">
                <a:cs typeface="+mn-ea"/>
                <a:sym typeface="+mn-lt"/>
              </a:rPr>
              <a:t>1</a:t>
            </a:r>
            <a:r>
              <a:rPr sz="1200" spc="-15" dirty="0">
                <a:cs typeface="+mn-ea"/>
                <a:sym typeface="+mn-lt"/>
              </a:rPr>
              <a:t>/</a:t>
            </a:r>
            <a:r>
              <a:rPr sz="1200" spc="40" dirty="0">
                <a:cs typeface="+mn-ea"/>
                <a:sym typeface="+mn-lt"/>
              </a:rPr>
              <a:t>3</a:t>
            </a:r>
            <a:r>
              <a:rPr sz="1200">
                <a:cs typeface="+mn-ea"/>
                <a:sym typeface="+mn-lt"/>
              </a:rPr>
              <a:t>处 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大腿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间处</a:t>
            </a:r>
            <a:r>
              <a:rPr lang="zh-CN" altLang="en-US" sz="1200" smtClean="0">
                <a:cs typeface="+mn-ea"/>
                <a:sym typeface="+mn-lt"/>
              </a:rPr>
              <a:t>进</a:t>
            </a:r>
            <a:r>
              <a:rPr sz="1200" smtClean="0">
                <a:cs typeface="+mn-ea"/>
                <a:sym typeface="+mn-lt"/>
              </a:rPr>
              <a:t>行绑扎止血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61870" y="1413514"/>
            <a:ext cx="28047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5" smtClean="0">
                <a:cs typeface="+mn-ea"/>
                <a:sym typeface="+mn-lt"/>
              </a:rPr>
              <a:t>先转</a:t>
            </a:r>
            <a:r>
              <a:rPr lang="zh-CN" altLang="en-US" sz="1200" spc="20" smtClean="0">
                <a:cs typeface="+mn-ea"/>
                <a:sym typeface="+mn-lt"/>
              </a:rPr>
              <a:t>移</a:t>
            </a:r>
            <a:r>
              <a:rPr sz="1200" spc="5" smtClean="0">
                <a:cs typeface="+mn-ea"/>
                <a:sym typeface="+mn-lt"/>
              </a:rPr>
              <a:t>到</a:t>
            </a:r>
            <a:r>
              <a:rPr sz="1200" spc="20" smtClean="0">
                <a:cs typeface="+mn-ea"/>
                <a:sym typeface="+mn-lt"/>
              </a:rPr>
              <a:t>安</a:t>
            </a:r>
            <a:r>
              <a:rPr sz="1200" spc="5" smtClean="0">
                <a:cs typeface="+mn-ea"/>
                <a:sym typeface="+mn-lt"/>
              </a:rPr>
              <a:t>全</a:t>
            </a:r>
            <a:r>
              <a:rPr lang="zh-CN" altLang="en-US" sz="1200" spc="5" smtClean="0">
                <a:cs typeface="+mn-ea"/>
                <a:sym typeface="+mn-lt"/>
              </a:rPr>
              <a:t>或</a:t>
            </a:r>
            <a:r>
              <a:rPr sz="1200" spc="20" smtClean="0">
                <a:cs typeface="+mn-ea"/>
                <a:sym typeface="+mn-lt"/>
              </a:rPr>
              <a:t>安</a:t>
            </a:r>
            <a:r>
              <a:rPr sz="1200" spc="5" smtClean="0">
                <a:cs typeface="+mn-ea"/>
                <a:sym typeface="+mn-lt"/>
              </a:rPr>
              <a:t>静</a:t>
            </a:r>
            <a:r>
              <a:rPr sz="1200" spc="20" smtClean="0">
                <a:cs typeface="+mn-ea"/>
                <a:sym typeface="+mn-lt"/>
              </a:rPr>
              <a:t>的</a:t>
            </a:r>
            <a:r>
              <a:rPr sz="1200" spc="5" smtClean="0">
                <a:cs typeface="+mn-ea"/>
                <a:sym typeface="+mn-lt"/>
              </a:rPr>
              <a:t>地</a:t>
            </a:r>
            <a:r>
              <a:rPr sz="1200" spc="20" smtClean="0">
                <a:cs typeface="+mn-ea"/>
                <a:sym typeface="+mn-lt"/>
              </a:rPr>
              <a:t>方</a:t>
            </a:r>
            <a:r>
              <a:rPr sz="1200" spc="20" dirty="0">
                <a:cs typeface="+mn-ea"/>
                <a:sym typeface="+mn-lt"/>
              </a:rPr>
              <a:t>，</a:t>
            </a:r>
            <a:r>
              <a:rPr sz="1200" spc="5" dirty="0">
                <a:cs typeface="+mn-ea"/>
                <a:sym typeface="+mn-lt"/>
              </a:rPr>
              <a:t>检查</a:t>
            </a:r>
            <a:r>
              <a:rPr sz="1200" spc="20" dirty="0">
                <a:cs typeface="+mn-ea"/>
                <a:sym typeface="+mn-lt"/>
              </a:rPr>
              <a:t>伤</a:t>
            </a:r>
            <a:r>
              <a:rPr sz="1200" spc="10" dirty="0">
                <a:cs typeface="+mn-ea"/>
                <a:sym typeface="+mn-lt"/>
              </a:rPr>
              <a:t>势</a:t>
            </a:r>
            <a:r>
              <a:rPr sz="1200" dirty="0">
                <a:cs typeface="+mn-ea"/>
                <a:sym typeface="+mn-lt"/>
              </a:rPr>
              <a:t>， </a:t>
            </a:r>
            <a:r>
              <a:rPr sz="1200" spc="20" dirty="0">
                <a:cs typeface="+mn-ea"/>
                <a:sym typeface="+mn-lt"/>
              </a:rPr>
              <a:t>判断</a:t>
            </a:r>
            <a:r>
              <a:rPr sz="1200" spc="10" dirty="0">
                <a:cs typeface="+mn-ea"/>
                <a:sym typeface="+mn-lt"/>
              </a:rPr>
              <a:t>清</a:t>
            </a:r>
            <a:r>
              <a:rPr sz="1200" spc="20" dirty="0">
                <a:cs typeface="+mn-ea"/>
                <a:sym typeface="+mn-lt"/>
              </a:rPr>
              <a:t>楚</a:t>
            </a:r>
            <a:r>
              <a:rPr sz="1200" spc="10" dirty="0">
                <a:cs typeface="+mn-ea"/>
                <a:sym typeface="+mn-lt"/>
              </a:rPr>
              <a:t>出血性</a:t>
            </a:r>
            <a:r>
              <a:rPr sz="1200" spc="30" dirty="0">
                <a:cs typeface="+mn-ea"/>
                <a:sym typeface="+mn-lt"/>
              </a:rPr>
              <a:t>质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20" smtClean="0">
                <a:cs typeface="+mn-ea"/>
                <a:sym typeface="+mn-lt"/>
              </a:rPr>
              <a:t>如</a:t>
            </a:r>
            <a:r>
              <a:rPr lang="zh-CN" altLang="en-US" sz="1200" spc="10" smtClean="0">
                <a:cs typeface="+mn-ea"/>
                <a:sym typeface="+mn-lt"/>
              </a:rPr>
              <a:t>动</a:t>
            </a:r>
            <a:r>
              <a:rPr sz="1200" spc="10" smtClean="0">
                <a:cs typeface="+mn-ea"/>
                <a:sym typeface="+mn-lt"/>
              </a:rPr>
              <a:t>脉</a:t>
            </a:r>
            <a:r>
              <a:rPr sz="1200" spc="20" smtClean="0">
                <a:cs typeface="+mn-ea"/>
                <a:sym typeface="+mn-lt"/>
              </a:rPr>
              <a:t>出</a:t>
            </a:r>
            <a:r>
              <a:rPr sz="1200" spc="15" smtClean="0">
                <a:cs typeface="+mn-ea"/>
                <a:sym typeface="+mn-lt"/>
              </a:rPr>
              <a:t>血</a:t>
            </a:r>
            <a:r>
              <a:rPr sz="1200" spc="20" dirty="0">
                <a:cs typeface="+mn-ea"/>
                <a:sym typeface="+mn-lt"/>
              </a:rPr>
              <a:t>、</a:t>
            </a:r>
            <a:r>
              <a:rPr sz="1200" spc="10" dirty="0">
                <a:cs typeface="+mn-ea"/>
                <a:sym typeface="+mn-lt"/>
              </a:rPr>
              <a:t>静脉 </a:t>
            </a:r>
            <a:r>
              <a:rPr sz="1200" dirty="0">
                <a:cs typeface="+mn-ea"/>
                <a:sym typeface="+mn-lt"/>
              </a:rPr>
              <a:t>出血、毛细血管出血。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2583" y="2652770"/>
            <a:ext cx="34524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spc="20" smtClean="0">
                <a:cs typeface="+mn-ea"/>
                <a:sym typeface="+mn-lt"/>
              </a:rPr>
              <a:t>可采</a:t>
            </a:r>
            <a:r>
              <a:rPr lang="zh-CN" altLang="en-US" sz="1200" spc="20" smtClean="0">
                <a:cs typeface="+mn-ea"/>
                <a:sym typeface="+mn-lt"/>
              </a:rPr>
              <a:t>取</a:t>
            </a:r>
            <a:r>
              <a:rPr sz="1200" spc="20" smtClean="0">
                <a:cs typeface="+mn-ea"/>
                <a:sym typeface="+mn-lt"/>
              </a:rPr>
              <a:t>将</a:t>
            </a:r>
            <a:r>
              <a:rPr sz="1200" spc="30" smtClean="0">
                <a:cs typeface="+mn-ea"/>
                <a:sym typeface="+mn-lt"/>
              </a:rPr>
              <a:t>干</a:t>
            </a:r>
            <a:r>
              <a:rPr sz="1200" spc="20" smtClean="0">
                <a:cs typeface="+mn-ea"/>
                <a:sym typeface="+mn-lt"/>
              </a:rPr>
              <a:t>净的</a:t>
            </a:r>
            <a:r>
              <a:rPr sz="1200" spc="30" smtClean="0">
                <a:cs typeface="+mn-ea"/>
                <a:sym typeface="+mn-lt"/>
              </a:rPr>
              <a:t>纱</a:t>
            </a:r>
            <a:r>
              <a:rPr sz="1200" spc="20" smtClean="0">
                <a:cs typeface="+mn-ea"/>
                <a:sym typeface="+mn-lt"/>
              </a:rPr>
              <a:t>布</a:t>
            </a:r>
            <a:r>
              <a:rPr lang="zh-CN" altLang="en-US" sz="1200" spc="30" smtClean="0">
                <a:cs typeface="+mn-ea"/>
                <a:sym typeface="+mn-lt"/>
              </a:rPr>
              <a:t>或</a:t>
            </a:r>
            <a:r>
              <a:rPr sz="1200" spc="20" smtClean="0">
                <a:cs typeface="+mn-ea"/>
                <a:sym typeface="+mn-lt"/>
              </a:rPr>
              <a:t>手帕等作</a:t>
            </a:r>
            <a:r>
              <a:rPr sz="1200" spc="30" smtClean="0">
                <a:cs typeface="+mn-ea"/>
                <a:sym typeface="+mn-lt"/>
              </a:rPr>
              <a:t>为</a:t>
            </a:r>
            <a:r>
              <a:rPr sz="1200" spc="20" smtClean="0">
                <a:cs typeface="+mn-ea"/>
                <a:sym typeface="+mn-lt"/>
              </a:rPr>
              <a:t>敷料覆</a:t>
            </a:r>
            <a:r>
              <a:rPr sz="1200" spc="30" smtClean="0">
                <a:cs typeface="+mn-ea"/>
                <a:sym typeface="+mn-lt"/>
              </a:rPr>
              <a:t>盖在</a:t>
            </a:r>
            <a:r>
              <a:rPr sz="1200" spc="20" smtClean="0">
                <a:cs typeface="+mn-ea"/>
                <a:sym typeface="+mn-lt"/>
              </a:rPr>
              <a:t>伤</a:t>
            </a:r>
            <a:r>
              <a:rPr sz="1200" smtClean="0">
                <a:cs typeface="+mn-ea"/>
                <a:sym typeface="+mn-lt"/>
              </a:rPr>
              <a:t>口 </a:t>
            </a:r>
            <a:r>
              <a:rPr sz="1200" spc="20" dirty="0">
                <a:cs typeface="+mn-ea"/>
                <a:sym typeface="+mn-lt"/>
              </a:rPr>
              <a:t>上，用手</a:t>
            </a:r>
            <a:r>
              <a:rPr sz="1200" spc="30" dirty="0">
                <a:cs typeface="+mn-ea"/>
                <a:sym typeface="+mn-lt"/>
              </a:rPr>
              <a:t>直</a:t>
            </a:r>
            <a:r>
              <a:rPr sz="1200" spc="20" dirty="0">
                <a:cs typeface="+mn-ea"/>
                <a:sym typeface="+mn-lt"/>
              </a:rPr>
              <a:t>接压</a:t>
            </a:r>
            <a:r>
              <a:rPr sz="1200" spc="30" dirty="0">
                <a:cs typeface="+mn-ea"/>
                <a:sym typeface="+mn-lt"/>
              </a:rPr>
              <a:t>迫</a:t>
            </a:r>
            <a:r>
              <a:rPr sz="1200" spc="20" dirty="0">
                <a:cs typeface="+mn-ea"/>
                <a:sym typeface="+mn-lt"/>
              </a:rPr>
              <a:t>止</a:t>
            </a:r>
            <a:r>
              <a:rPr sz="1200" spc="40" dirty="0">
                <a:cs typeface="+mn-ea"/>
                <a:sym typeface="+mn-lt"/>
              </a:rPr>
              <a:t>血</a:t>
            </a:r>
            <a:r>
              <a:rPr sz="1200" spc="20" dirty="0">
                <a:cs typeface="+mn-ea"/>
                <a:sym typeface="+mn-lt"/>
              </a:rPr>
              <a:t>，必须是</a:t>
            </a:r>
            <a:r>
              <a:rPr sz="1200" spc="30" dirty="0">
                <a:cs typeface="+mn-ea"/>
                <a:sym typeface="+mn-lt"/>
              </a:rPr>
              <a:t>持</a:t>
            </a:r>
            <a:r>
              <a:rPr sz="1200" spc="20" dirty="0">
                <a:cs typeface="+mn-ea"/>
                <a:sym typeface="+mn-lt"/>
              </a:rPr>
              <a:t>续用力</a:t>
            </a:r>
            <a:r>
              <a:rPr sz="1200" spc="30" dirty="0">
                <a:cs typeface="+mn-ea"/>
                <a:sym typeface="+mn-lt"/>
              </a:rPr>
              <a:t>压</a:t>
            </a:r>
            <a:r>
              <a:rPr sz="1200" spc="45" dirty="0">
                <a:cs typeface="+mn-ea"/>
                <a:sym typeface="+mn-lt"/>
              </a:rPr>
              <a:t>迫</a:t>
            </a:r>
            <a:r>
              <a:rPr sz="1200" spc="20" dirty="0">
                <a:cs typeface="+mn-ea"/>
                <a:sym typeface="+mn-lt"/>
              </a:rPr>
              <a:t>。</a:t>
            </a:r>
            <a:r>
              <a:rPr sz="1200" dirty="0">
                <a:cs typeface="+mn-ea"/>
                <a:sym typeface="+mn-lt"/>
              </a:rPr>
              <a:t>如 </a:t>
            </a:r>
            <a:r>
              <a:rPr sz="1200" spc="20">
                <a:cs typeface="+mn-ea"/>
                <a:sym typeface="+mn-lt"/>
              </a:rPr>
              <a:t>果敷料被</a:t>
            </a:r>
            <a:r>
              <a:rPr sz="1200" spc="30">
                <a:cs typeface="+mn-ea"/>
                <a:sym typeface="+mn-lt"/>
              </a:rPr>
              <a:t>血</a:t>
            </a:r>
            <a:r>
              <a:rPr sz="1200" spc="20">
                <a:cs typeface="+mn-ea"/>
                <a:sym typeface="+mn-lt"/>
              </a:rPr>
              <a:t>液湿</a:t>
            </a:r>
            <a:r>
              <a:rPr sz="1200" spc="45">
                <a:cs typeface="+mn-ea"/>
                <a:sym typeface="+mn-lt"/>
              </a:rPr>
              <a:t>透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lang="zh-CN" altLang="en-US" sz="1200" spc="30" smtClean="0">
                <a:cs typeface="+mn-ea"/>
                <a:sym typeface="+mn-lt"/>
              </a:rPr>
              <a:t>不</a:t>
            </a:r>
            <a:r>
              <a:rPr sz="1200" spc="20" smtClean="0">
                <a:cs typeface="+mn-ea"/>
                <a:sym typeface="+mn-lt"/>
              </a:rPr>
              <a:t>要更</a:t>
            </a:r>
            <a:r>
              <a:rPr sz="1200" spc="25" smtClean="0">
                <a:cs typeface="+mn-ea"/>
                <a:sym typeface="+mn-lt"/>
              </a:rPr>
              <a:t>换</a:t>
            </a:r>
            <a:r>
              <a:rPr sz="1200" spc="20">
                <a:cs typeface="+mn-ea"/>
                <a:sym typeface="+mn-lt"/>
              </a:rPr>
              <a:t>，</a:t>
            </a:r>
            <a:r>
              <a:rPr sz="1200" spc="30" smtClean="0">
                <a:cs typeface="+mn-ea"/>
                <a:sym typeface="+mn-lt"/>
              </a:rPr>
              <a:t>再</a:t>
            </a:r>
            <a:r>
              <a:rPr lang="zh-CN" altLang="en-US" sz="1200" spc="20" smtClean="0">
                <a:cs typeface="+mn-ea"/>
                <a:sym typeface="+mn-lt"/>
              </a:rPr>
              <a:t>取</a:t>
            </a:r>
            <a:r>
              <a:rPr sz="1200" spc="20" smtClean="0">
                <a:cs typeface="+mn-ea"/>
                <a:sym typeface="+mn-lt"/>
              </a:rPr>
              <a:t>敷料</a:t>
            </a:r>
            <a:r>
              <a:rPr sz="1200" spc="30" smtClean="0">
                <a:cs typeface="+mn-ea"/>
                <a:sym typeface="+mn-lt"/>
              </a:rPr>
              <a:t>在原</a:t>
            </a:r>
            <a:r>
              <a:rPr sz="1200" spc="20" smtClean="0">
                <a:cs typeface="+mn-ea"/>
                <a:sym typeface="+mn-lt"/>
              </a:rPr>
              <a:t>有</a:t>
            </a:r>
            <a:r>
              <a:rPr sz="1200" smtClean="0">
                <a:cs typeface="+mn-ea"/>
                <a:sym typeface="+mn-lt"/>
              </a:rPr>
              <a:t>敷 </a:t>
            </a:r>
            <a:r>
              <a:rPr sz="1200" dirty="0">
                <a:cs typeface="+mn-ea"/>
                <a:sym typeface="+mn-lt"/>
              </a:rPr>
              <a:t>料上覆盖，继续压迫止血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等</a:t>
            </a:r>
            <a:r>
              <a:rPr lang="zh-CN" altLang="en-US" sz="1200" smtClean="0">
                <a:cs typeface="+mn-ea"/>
                <a:sym typeface="+mn-lt"/>
              </a:rPr>
              <a:t>待</a:t>
            </a:r>
            <a:r>
              <a:rPr sz="1200" smtClean="0">
                <a:cs typeface="+mn-ea"/>
                <a:sym typeface="+mn-lt"/>
              </a:rPr>
              <a:t>救护车到来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9639" y="1314948"/>
            <a:ext cx="3653154" cy="1100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720">
              <a:lnSpc>
                <a:spcPct val="120000"/>
              </a:lnSpc>
              <a:tabLst>
                <a:tab pos="184785" algn="l"/>
              </a:tabLst>
            </a:pPr>
            <a:r>
              <a:rPr sz="1000" spc="-5" dirty="0">
                <a:cs typeface="+mn-ea"/>
                <a:sym typeface="+mn-lt"/>
              </a:rPr>
              <a:t>•	</a:t>
            </a:r>
            <a:r>
              <a:rPr sz="1000" b="1" spc="0">
                <a:cs typeface="+mn-ea"/>
                <a:sym typeface="+mn-lt"/>
              </a:rPr>
              <a:t>动脉出血</a:t>
            </a:r>
            <a:r>
              <a:rPr sz="1000" spc="0" smtClean="0">
                <a:cs typeface="+mn-ea"/>
                <a:sym typeface="+mn-lt"/>
              </a:rPr>
              <a:t>：</a:t>
            </a:r>
            <a:r>
              <a:rPr lang="zh-CN" altLang="en-US" sz="1000" spc="0" smtClean="0">
                <a:cs typeface="+mn-ea"/>
                <a:sym typeface="+mn-lt"/>
              </a:rPr>
              <a:t>动</a:t>
            </a:r>
            <a:r>
              <a:rPr sz="1000" spc="0" smtClean="0">
                <a:cs typeface="+mn-ea"/>
                <a:sym typeface="+mn-lt"/>
              </a:rPr>
              <a:t>脉血含氧量高</a:t>
            </a:r>
            <a:r>
              <a:rPr sz="1000" spc="0" dirty="0">
                <a:cs typeface="+mn-ea"/>
                <a:sym typeface="+mn-lt"/>
              </a:rPr>
              <a:t>，血色鲜红</a:t>
            </a:r>
            <a:r>
              <a:rPr sz="1000" spc="0">
                <a:cs typeface="+mn-ea"/>
                <a:sym typeface="+mn-lt"/>
              </a:rPr>
              <a:t>，</a:t>
            </a:r>
            <a:r>
              <a:rPr sz="1000" spc="0" smtClean="0">
                <a:cs typeface="+mn-ea"/>
                <a:sym typeface="+mn-lt"/>
              </a:rPr>
              <a:t>一旦</a:t>
            </a:r>
            <a:r>
              <a:rPr lang="zh-CN" altLang="en-US" sz="1000" spc="0" smtClean="0">
                <a:cs typeface="+mn-ea"/>
                <a:sym typeface="+mn-lt"/>
              </a:rPr>
              <a:t>动</a:t>
            </a:r>
            <a:r>
              <a:rPr sz="1000" spc="0" smtClean="0">
                <a:cs typeface="+mn-ea"/>
                <a:sym typeface="+mn-lt"/>
              </a:rPr>
              <a:t>脉</a:t>
            </a:r>
            <a:r>
              <a:rPr lang="zh-CN" altLang="en-US" sz="1000" spc="0" smtClean="0">
                <a:cs typeface="+mn-ea"/>
                <a:sym typeface="+mn-lt"/>
              </a:rPr>
              <a:t>受</a:t>
            </a:r>
            <a:r>
              <a:rPr sz="1000" spc="0" smtClean="0">
                <a:cs typeface="+mn-ea"/>
                <a:sym typeface="+mn-lt"/>
              </a:rPr>
              <a:t>到损</a:t>
            </a:r>
            <a:r>
              <a:rPr sz="1000" spc="5" smtClean="0">
                <a:cs typeface="+mn-ea"/>
                <a:sym typeface="+mn-lt"/>
              </a:rPr>
              <a:t>伤</a:t>
            </a:r>
            <a:r>
              <a:rPr sz="1000" spc="-5">
                <a:cs typeface="+mn-ea"/>
                <a:sym typeface="+mn-lt"/>
              </a:rPr>
              <a:t>， </a:t>
            </a:r>
            <a:r>
              <a:rPr sz="1000" spc="-5" smtClean="0">
                <a:cs typeface="+mn-ea"/>
                <a:sym typeface="+mn-lt"/>
              </a:rPr>
              <a:t>出血可呈涌泉状</a:t>
            </a:r>
            <a:r>
              <a:rPr lang="zh-CN" altLang="en-US" sz="1000" spc="-5" smtClean="0">
                <a:cs typeface="+mn-ea"/>
                <a:sym typeface="+mn-lt"/>
              </a:rPr>
              <a:t>或</a:t>
            </a:r>
            <a:r>
              <a:rPr sz="1000" spc="-5" smtClean="0">
                <a:cs typeface="+mn-ea"/>
                <a:sym typeface="+mn-lt"/>
              </a:rPr>
              <a:t>随心搏节待性喷</a:t>
            </a:r>
            <a:r>
              <a:rPr sz="1000" spc="0" smtClean="0">
                <a:cs typeface="+mn-ea"/>
                <a:sym typeface="+mn-lt"/>
              </a:rPr>
              <a:t>射</a:t>
            </a:r>
            <a:r>
              <a:rPr sz="1000" spc="-5" dirty="0">
                <a:cs typeface="+mn-ea"/>
                <a:sym typeface="+mn-lt"/>
              </a:rPr>
              <a:t>。</a:t>
            </a:r>
            <a:endParaRPr sz="1000">
              <a:cs typeface="+mn-ea"/>
              <a:sym typeface="+mn-lt"/>
            </a:endParaRPr>
          </a:p>
          <a:p>
            <a:pPr marL="184785" marR="5080" indent="-172720">
              <a:lnSpc>
                <a:spcPts val="1440"/>
              </a:lnSpc>
              <a:spcBef>
                <a:spcPts val="85"/>
              </a:spcBef>
              <a:tabLst>
                <a:tab pos="184785" algn="l"/>
              </a:tabLst>
            </a:pPr>
            <a:r>
              <a:rPr sz="1000" spc="-5" dirty="0">
                <a:cs typeface="+mn-ea"/>
                <a:sym typeface="+mn-lt"/>
              </a:rPr>
              <a:t>•	</a:t>
            </a:r>
            <a:r>
              <a:rPr sz="1000" b="1" spc="0" dirty="0">
                <a:cs typeface="+mn-ea"/>
                <a:sym typeface="+mn-lt"/>
              </a:rPr>
              <a:t>静脉出血</a:t>
            </a:r>
            <a:r>
              <a:rPr sz="1000" spc="0" dirty="0">
                <a:cs typeface="+mn-ea"/>
                <a:sym typeface="+mn-lt"/>
              </a:rPr>
              <a:t>：静脉血含氧量少，血色暗红</a:t>
            </a:r>
            <a:r>
              <a:rPr sz="1000" spc="0">
                <a:cs typeface="+mn-ea"/>
                <a:sym typeface="+mn-lt"/>
              </a:rPr>
              <a:t>，</a:t>
            </a:r>
            <a:r>
              <a:rPr sz="1000" spc="0" smtClean="0">
                <a:cs typeface="+mn-ea"/>
                <a:sym typeface="+mn-lt"/>
              </a:rPr>
              <a:t>一旦静脉</a:t>
            </a:r>
            <a:r>
              <a:rPr lang="zh-CN" altLang="en-US" sz="1000" spc="0" smtClean="0">
                <a:cs typeface="+mn-ea"/>
                <a:sym typeface="+mn-lt"/>
              </a:rPr>
              <a:t>受</a:t>
            </a:r>
            <a:r>
              <a:rPr sz="1000" spc="0" smtClean="0">
                <a:cs typeface="+mn-ea"/>
                <a:sym typeface="+mn-lt"/>
              </a:rPr>
              <a:t>到损</a:t>
            </a:r>
            <a:r>
              <a:rPr sz="1000" spc="5" smtClean="0">
                <a:cs typeface="+mn-ea"/>
                <a:sym typeface="+mn-lt"/>
              </a:rPr>
              <a:t>伤</a:t>
            </a:r>
            <a:r>
              <a:rPr sz="1000" spc="-5" dirty="0">
                <a:cs typeface="+mn-ea"/>
                <a:sym typeface="+mn-lt"/>
              </a:rPr>
              <a:t>， 血液可大量涌出。</a:t>
            </a:r>
            <a:endParaRPr sz="1000">
              <a:cs typeface="+mn-ea"/>
              <a:sym typeface="+mn-lt"/>
            </a:endParaRPr>
          </a:p>
          <a:p>
            <a:pPr marL="184785" marR="131445" indent="-172720">
              <a:lnSpc>
                <a:spcPts val="1440"/>
              </a:lnSpc>
              <a:tabLst>
                <a:tab pos="184785" algn="l"/>
              </a:tabLst>
            </a:pPr>
            <a:r>
              <a:rPr sz="1000" spc="-5" dirty="0">
                <a:cs typeface="+mn-ea"/>
                <a:sym typeface="+mn-lt"/>
              </a:rPr>
              <a:t>•	</a:t>
            </a:r>
            <a:r>
              <a:rPr sz="1000" b="1" spc="0" dirty="0">
                <a:cs typeface="+mn-ea"/>
                <a:sym typeface="+mn-lt"/>
              </a:rPr>
              <a:t>毛细血管出血</a:t>
            </a:r>
            <a:r>
              <a:rPr sz="1000" spc="0" dirty="0">
                <a:cs typeface="+mn-ea"/>
                <a:sym typeface="+mn-lt"/>
              </a:rPr>
              <a:t>：任何出血</a:t>
            </a:r>
            <a:r>
              <a:rPr sz="1000" spc="10" dirty="0">
                <a:cs typeface="+mn-ea"/>
                <a:sym typeface="+mn-lt"/>
              </a:rPr>
              <a:t>都</a:t>
            </a:r>
            <a:r>
              <a:rPr sz="1000" spc="0" dirty="0">
                <a:cs typeface="+mn-ea"/>
                <a:sym typeface="+mn-lt"/>
              </a:rPr>
              <a:t>包括毛细血管出</a:t>
            </a:r>
            <a:r>
              <a:rPr sz="1000" spc="20" dirty="0">
                <a:cs typeface="+mn-ea"/>
                <a:sym typeface="+mn-lt"/>
              </a:rPr>
              <a:t>血</a:t>
            </a:r>
            <a:r>
              <a:rPr sz="1000" spc="0" dirty="0">
                <a:cs typeface="+mn-ea"/>
                <a:sym typeface="+mn-lt"/>
              </a:rPr>
              <a:t>，血色鲜红</a:t>
            </a:r>
            <a:r>
              <a:rPr sz="1000" spc="-5">
                <a:cs typeface="+mn-ea"/>
                <a:sym typeface="+mn-lt"/>
              </a:rPr>
              <a:t>， </a:t>
            </a:r>
            <a:r>
              <a:rPr sz="1000" spc="-5" smtClean="0">
                <a:cs typeface="+mn-ea"/>
                <a:sym typeface="+mn-lt"/>
              </a:rPr>
              <a:t>出血量一般</a:t>
            </a:r>
            <a:r>
              <a:rPr lang="zh-CN" altLang="en-US" sz="1000" spc="-5" smtClean="0">
                <a:cs typeface="+mn-ea"/>
                <a:sym typeface="+mn-lt"/>
              </a:rPr>
              <a:t>不</a:t>
            </a:r>
            <a:r>
              <a:rPr sz="1000" spc="-5" smtClean="0">
                <a:cs typeface="+mn-ea"/>
                <a:sym typeface="+mn-lt"/>
              </a:rPr>
              <a:t>大</a:t>
            </a:r>
            <a:r>
              <a:rPr sz="1000" spc="-5" dirty="0">
                <a:cs typeface="+mn-ea"/>
                <a:sym typeface="+mn-lt"/>
              </a:rPr>
              <a:t>。</a:t>
            </a:r>
            <a:endParaRPr sz="1000"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75528" y="2458466"/>
            <a:ext cx="3441065" cy="0"/>
          </a:xfrm>
          <a:custGeom>
            <a:avLst/>
            <a:gdLst/>
            <a:ahLst/>
            <a:cxnLst/>
            <a:rect l="l" t="t" r="r" b="b"/>
            <a:pathLst>
              <a:path w="3441065">
                <a:moveTo>
                  <a:pt x="0" y="0"/>
                </a:moveTo>
                <a:lnTo>
                  <a:pt x="3440938" y="0"/>
                </a:lnTo>
              </a:path>
            </a:pathLst>
          </a:custGeom>
          <a:ln w="635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61914" y="2868231"/>
            <a:ext cx="2918079" cy="946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93841" y="3849166"/>
            <a:ext cx="3054350" cy="1030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742240"/>
            <a:ext cx="80016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cs typeface="+mn-ea"/>
                <a:sym typeface="+mn-lt"/>
              </a:rPr>
              <a:t>2</a:t>
            </a:r>
            <a:r>
              <a:rPr sz="1400" spc="-5" dirty="0">
                <a:cs typeface="+mn-ea"/>
                <a:sym typeface="+mn-lt"/>
              </a:rPr>
              <a:t>.</a:t>
            </a:r>
            <a:r>
              <a:rPr sz="1400" dirty="0">
                <a:cs typeface="+mn-ea"/>
                <a:sym typeface="+mn-lt"/>
              </a:rPr>
              <a:t>固定：对骨折</a:t>
            </a:r>
            <a:r>
              <a:rPr sz="1400">
                <a:cs typeface="+mn-ea"/>
                <a:sym typeface="+mn-lt"/>
              </a:rPr>
              <a:t>、</a:t>
            </a:r>
            <a:r>
              <a:rPr sz="1400" smtClean="0">
                <a:cs typeface="+mn-ea"/>
                <a:sym typeface="+mn-lt"/>
              </a:rPr>
              <a:t>关节</a:t>
            </a:r>
            <a:r>
              <a:rPr lang="zh-CN" altLang="en-US" sz="1400" smtClean="0">
                <a:cs typeface="+mn-ea"/>
                <a:sym typeface="+mn-lt"/>
              </a:rPr>
              <a:t>受</a:t>
            </a:r>
            <a:r>
              <a:rPr sz="1400" spc="-15" smtClean="0">
                <a:cs typeface="+mn-ea"/>
                <a:sym typeface="+mn-lt"/>
              </a:rPr>
              <a:t>伤</a:t>
            </a:r>
            <a:r>
              <a:rPr sz="1400" smtClean="0">
                <a:cs typeface="+mn-ea"/>
                <a:sym typeface="+mn-lt"/>
              </a:rPr>
              <a:t>的</a:t>
            </a:r>
            <a:r>
              <a:rPr lang="zh-CN" altLang="en-US" sz="1400" smtClean="0">
                <a:cs typeface="+mn-ea"/>
                <a:sym typeface="+mn-lt"/>
              </a:rPr>
              <a:t>进</a:t>
            </a:r>
            <a:r>
              <a:rPr sz="1400" spc="-15" smtClean="0">
                <a:cs typeface="+mn-ea"/>
                <a:sym typeface="+mn-lt"/>
              </a:rPr>
              <a:t>行</a:t>
            </a:r>
            <a:r>
              <a:rPr sz="1400" smtClean="0">
                <a:cs typeface="+mn-ea"/>
                <a:sym typeface="+mn-lt"/>
              </a:rPr>
              <a:t>固定</a:t>
            </a:r>
            <a:r>
              <a:rPr sz="1400" spc="-15" dirty="0">
                <a:cs typeface="+mn-ea"/>
                <a:sym typeface="+mn-lt"/>
              </a:rPr>
              <a:t>，</a:t>
            </a:r>
            <a:r>
              <a:rPr sz="1400" dirty="0">
                <a:cs typeface="+mn-ea"/>
                <a:sym typeface="+mn-lt"/>
              </a:rPr>
              <a:t>目的</a:t>
            </a:r>
            <a:r>
              <a:rPr sz="1400" spc="-15" dirty="0">
                <a:cs typeface="+mn-ea"/>
                <a:sym typeface="+mn-lt"/>
              </a:rPr>
              <a:t>是</a:t>
            </a:r>
            <a:r>
              <a:rPr sz="1400" dirty="0">
                <a:cs typeface="+mn-ea"/>
                <a:sym typeface="+mn-lt"/>
              </a:rPr>
              <a:t>避克</a:t>
            </a:r>
            <a:r>
              <a:rPr sz="1400" spc="-15" dirty="0">
                <a:cs typeface="+mn-ea"/>
                <a:sym typeface="+mn-lt"/>
              </a:rPr>
              <a:t>骨</a:t>
            </a:r>
            <a:r>
              <a:rPr sz="1400" dirty="0">
                <a:cs typeface="+mn-ea"/>
                <a:sym typeface="+mn-lt"/>
              </a:rPr>
              <a:t>折端</a:t>
            </a:r>
            <a:r>
              <a:rPr sz="1400" spc="-15" dirty="0">
                <a:cs typeface="+mn-ea"/>
                <a:sym typeface="+mn-lt"/>
              </a:rPr>
              <a:t>对</a:t>
            </a:r>
            <a:r>
              <a:rPr sz="1400" dirty="0">
                <a:cs typeface="+mn-ea"/>
                <a:sym typeface="+mn-lt"/>
              </a:rPr>
              <a:t>人体</a:t>
            </a:r>
            <a:r>
              <a:rPr sz="1400" spc="-15" dirty="0">
                <a:cs typeface="+mn-ea"/>
                <a:sym typeface="+mn-lt"/>
              </a:rPr>
              <a:t>造</a:t>
            </a:r>
            <a:r>
              <a:rPr sz="1400" dirty="0">
                <a:cs typeface="+mn-ea"/>
                <a:sym typeface="+mn-lt"/>
              </a:rPr>
              <a:t>成新</a:t>
            </a:r>
            <a:r>
              <a:rPr sz="1400" spc="-15" dirty="0">
                <a:cs typeface="+mn-ea"/>
                <a:sym typeface="+mn-lt"/>
              </a:rPr>
              <a:t>的</a:t>
            </a:r>
            <a:r>
              <a:rPr sz="1400" dirty="0">
                <a:cs typeface="+mn-ea"/>
                <a:sym typeface="+mn-lt"/>
              </a:rPr>
              <a:t>伤害</a:t>
            </a:r>
            <a:r>
              <a:rPr sz="1400" spc="-15">
                <a:cs typeface="+mn-ea"/>
                <a:sym typeface="+mn-lt"/>
              </a:rPr>
              <a:t>，</a:t>
            </a:r>
            <a:r>
              <a:rPr sz="1400" smtClean="0">
                <a:cs typeface="+mn-ea"/>
                <a:sym typeface="+mn-lt"/>
              </a:rPr>
              <a:t>减轻</a:t>
            </a:r>
            <a:r>
              <a:rPr sz="1400" spc="-15" smtClean="0">
                <a:cs typeface="+mn-ea"/>
                <a:sym typeface="+mn-lt"/>
              </a:rPr>
              <a:t>疼</a:t>
            </a:r>
            <a:r>
              <a:rPr sz="1400" smtClean="0">
                <a:cs typeface="+mn-ea"/>
                <a:sym typeface="+mn-lt"/>
              </a:rPr>
              <a:t>痛</a:t>
            </a:r>
            <a:r>
              <a:rPr lang="zh-CN" altLang="en-US" sz="1400" smtClean="0">
                <a:cs typeface="+mn-ea"/>
                <a:sym typeface="+mn-lt"/>
              </a:rPr>
              <a:t>和</a:t>
            </a:r>
            <a:r>
              <a:rPr sz="1400" spc="-15" smtClean="0">
                <a:cs typeface="+mn-ea"/>
                <a:sym typeface="+mn-lt"/>
              </a:rPr>
              <a:t>便</a:t>
            </a:r>
            <a:r>
              <a:rPr lang="zh-CN" altLang="en-US" sz="1400" smtClean="0">
                <a:cs typeface="+mn-ea"/>
                <a:sym typeface="+mn-lt"/>
              </a:rPr>
              <a:t>于</a:t>
            </a:r>
            <a:r>
              <a:rPr sz="1400" smtClean="0">
                <a:cs typeface="+mn-ea"/>
                <a:sym typeface="+mn-lt"/>
              </a:rPr>
              <a:t>搬运 </a:t>
            </a:r>
            <a:r>
              <a:rPr sz="1400" dirty="0">
                <a:cs typeface="+mn-ea"/>
                <a:sym typeface="+mn-lt"/>
              </a:rPr>
              <a:t>抢救。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8759" y="1580514"/>
            <a:ext cx="2168525" cy="2128520"/>
          </a:xfrm>
          <a:custGeom>
            <a:avLst/>
            <a:gdLst/>
            <a:ahLst/>
            <a:cxnLst/>
            <a:rect l="l" t="t" r="r" b="b"/>
            <a:pathLst>
              <a:path w="2168525" h="2128520">
                <a:moveTo>
                  <a:pt x="1488820" y="0"/>
                </a:moveTo>
                <a:lnTo>
                  <a:pt x="0" y="1027684"/>
                </a:lnTo>
                <a:lnTo>
                  <a:pt x="1761363" y="2128393"/>
                </a:lnTo>
                <a:lnTo>
                  <a:pt x="1822412" y="2052217"/>
                </a:lnTo>
                <a:lnTo>
                  <a:pt x="1876747" y="1980828"/>
                </a:lnTo>
                <a:lnTo>
                  <a:pt x="1924772" y="1913905"/>
                </a:lnTo>
                <a:lnTo>
                  <a:pt x="1966893" y="1851124"/>
                </a:lnTo>
                <a:lnTo>
                  <a:pt x="2003514" y="1792164"/>
                </a:lnTo>
                <a:lnTo>
                  <a:pt x="2035039" y="1736702"/>
                </a:lnTo>
                <a:lnTo>
                  <a:pt x="2061874" y="1684417"/>
                </a:lnTo>
                <a:lnTo>
                  <a:pt x="2084422" y="1634986"/>
                </a:lnTo>
                <a:lnTo>
                  <a:pt x="2103089" y="1588088"/>
                </a:lnTo>
                <a:lnTo>
                  <a:pt x="2118280" y="1543399"/>
                </a:lnTo>
                <a:lnTo>
                  <a:pt x="2130399" y="1500598"/>
                </a:lnTo>
                <a:lnTo>
                  <a:pt x="2139851" y="1459363"/>
                </a:lnTo>
                <a:lnTo>
                  <a:pt x="2147040" y="1419371"/>
                </a:lnTo>
                <a:lnTo>
                  <a:pt x="2152372" y="1380301"/>
                </a:lnTo>
                <a:lnTo>
                  <a:pt x="2156251" y="1341830"/>
                </a:lnTo>
                <a:lnTo>
                  <a:pt x="2159082" y="1303636"/>
                </a:lnTo>
                <a:lnTo>
                  <a:pt x="2161269" y="1265398"/>
                </a:lnTo>
                <a:lnTo>
                  <a:pt x="2163217" y="1226792"/>
                </a:lnTo>
                <a:lnTo>
                  <a:pt x="2165332" y="1187497"/>
                </a:lnTo>
                <a:lnTo>
                  <a:pt x="2168016" y="1147191"/>
                </a:lnTo>
                <a:lnTo>
                  <a:pt x="2165788" y="1113465"/>
                </a:lnTo>
                <a:lnTo>
                  <a:pt x="2162970" y="1079563"/>
                </a:lnTo>
                <a:lnTo>
                  <a:pt x="2155454" y="1011400"/>
                </a:lnTo>
                <a:lnTo>
                  <a:pt x="2145248" y="943044"/>
                </a:lnTo>
                <a:lnTo>
                  <a:pt x="2132131" y="874835"/>
                </a:lnTo>
                <a:lnTo>
                  <a:pt x="2115883" y="807116"/>
                </a:lnTo>
                <a:lnTo>
                  <a:pt x="2096282" y="740228"/>
                </a:lnTo>
                <a:lnTo>
                  <a:pt x="2073107" y="674511"/>
                </a:lnTo>
                <a:lnTo>
                  <a:pt x="2046137" y="610308"/>
                </a:lnTo>
                <a:lnTo>
                  <a:pt x="2015152" y="547959"/>
                </a:lnTo>
                <a:lnTo>
                  <a:pt x="1979930" y="487807"/>
                </a:lnTo>
                <a:lnTo>
                  <a:pt x="1950047" y="446749"/>
                </a:lnTo>
                <a:lnTo>
                  <a:pt x="1923594" y="409906"/>
                </a:lnTo>
                <a:lnTo>
                  <a:pt x="1860028" y="320557"/>
                </a:lnTo>
                <a:lnTo>
                  <a:pt x="1826031" y="274546"/>
                </a:lnTo>
                <a:lnTo>
                  <a:pt x="1794278" y="235552"/>
                </a:lnTo>
                <a:lnTo>
                  <a:pt x="1760943" y="200296"/>
                </a:lnTo>
                <a:lnTo>
                  <a:pt x="1722202" y="165501"/>
                </a:lnTo>
                <a:lnTo>
                  <a:pt x="1674231" y="127887"/>
                </a:lnTo>
                <a:lnTo>
                  <a:pt x="1613204" y="84174"/>
                </a:lnTo>
                <a:lnTo>
                  <a:pt x="1576600" y="59007"/>
                </a:lnTo>
                <a:lnTo>
                  <a:pt x="1488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48759" y="1580514"/>
            <a:ext cx="2168525" cy="2128520"/>
          </a:xfrm>
          <a:custGeom>
            <a:avLst/>
            <a:gdLst/>
            <a:ahLst/>
            <a:cxnLst/>
            <a:rect l="l" t="t" r="r" b="b"/>
            <a:pathLst>
              <a:path w="2168525" h="2128520">
                <a:moveTo>
                  <a:pt x="1979930" y="487807"/>
                </a:moveTo>
                <a:lnTo>
                  <a:pt x="1950047" y="446749"/>
                </a:lnTo>
                <a:lnTo>
                  <a:pt x="1923594" y="409906"/>
                </a:lnTo>
                <a:lnTo>
                  <a:pt x="1900091" y="376866"/>
                </a:lnTo>
                <a:lnTo>
                  <a:pt x="1879062" y="347220"/>
                </a:lnTo>
                <a:lnTo>
                  <a:pt x="1860028" y="320557"/>
                </a:lnTo>
                <a:lnTo>
                  <a:pt x="1826031" y="274546"/>
                </a:lnTo>
                <a:lnTo>
                  <a:pt x="1794278" y="235552"/>
                </a:lnTo>
                <a:lnTo>
                  <a:pt x="1760943" y="200296"/>
                </a:lnTo>
                <a:lnTo>
                  <a:pt x="1722202" y="165501"/>
                </a:lnTo>
                <a:lnTo>
                  <a:pt x="1674231" y="127887"/>
                </a:lnTo>
                <a:lnTo>
                  <a:pt x="1613204" y="84174"/>
                </a:lnTo>
                <a:lnTo>
                  <a:pt x="1576600" y="59007"/>
                </a:lnTo>
                <a:lnTo>
                  <a:pt x="1535298" y="31085"/>
                </a:lnTo>
                <a:lnTo>
                  <a:pt x="1488820" y="0"/>
                </a:lnTo>
                <a:lnTo>
                  <a:pt x="0" y="1027684"/>
                </a:lnTo>
                <a:lnTo>
                  <a:pt x="1761363" y="2128393"/>
                </a:lnTo>
                <a:lnTo>
                  <a:pt x="1822412" y="2052217"/>
                </a:lnTo>
                <a:lnTo>
                  <a:pt x="1876747" y="1980828"/>
                </a:lnTo>
                <a:lnTo>
                  <a:pt x="1924772" y="1913905"/>
                </a:lnTo>
                <a:lnTo>
                  <a:pt x="1966893" y="1851124"/>
                </a:lnTo>
                <a:lnTo>
                  <a:pt x="2003514" y="1792164"/>
                </a:lnTo>
                <a:lnTo>
                  <a:pt x="2035039" y="1736702"/>
                </a:lnTo>
                <a:lnTo>
                  <a:pt x="2061874" y="1684417"/>
                </a:lnTo>
                <a:lnTo>
                  <a:pt x="2084422" y="1634986"/>
                </a:lnTo>
                <a:lnTo>
                  <a:pt x="2103089" y="1588088"/>
                </a:lnTo>
                <a:lnTo>
                  <a:pt x="2118280" y="1543399"/>
                </a:lnTo>
                <a:lnTo>
                  <a:pt x="2130399" y="1500598"/>
                </a:lnTo>
                <a:lnTo>
                  <a:pt x="2139851" y="1459363"/>
                </a:lnTo>
                <a:lnTo>
                  <a:pt x="2147040" y="1419371"/>
                </a:lnTo>
                <a:lnTo>
                  <a:pt x="2152372" y="1380301"/>
                </a:lnTo>
                <a:lnTo>
                  <a:pt x="2156251" y="1341830"/>
                </a:lnTo>
                <a:lnTo>
                  <a:pt x="2159082" y="1303636"/>
                </a:lnTo>
                <a:lnTo>
                  <a:pt x="2161269" y="1265398"/>
                </a:lnTo>
                <a:lnTo>
                  <a:pt x="2163217" y="1226792"/>
                </a:lnTo>
                <a:lnTo>
                  <a:pt x="2165332" y="1187497"/>
                </a:lnTo>
                <a:lnTo>
                  <a:pt x="2168016" y="1147191"/>
                </a:lnTo>
                <a:lnTo>
                  <a:pt x="2165788" y="1113465"/>
                </a:lnTo>
                <a:lnTo>
                  <a:pt x="2162970" y="1079563"/>
                </a:lnTo>
                <a:lnTo>
                  <a:pt x="2155454" y="1011400"/>
                </a:lnTo>
                <a:lnTo>
                  <a:pt x="2145248" y="943044"/>
                </a:lnTo>
                <a:lnTo>
                  <a:pt x="2132131" y="874835"/>
                </a:lnTo>
                <a:lnTo>
                  <a:pt x="2115883" y="807116"/>
                </a:lnTo>
                <a:lnTo>
                  <a:pt x="2096282" y="740228"/>
                </a:lnTo>
                <a:lnTo>
                  <a:pt x="2073107" y="674511"/>
                </a:lnTo>
                <a:lnTo>
                  <a:pt x="2046137" y="610308"/>
                </a:lnTo>
                <a:lnTo>
                  <a:pt x="2015152" y="547959"/>
                </a:lnTo>
                <a:lnTo>
                  <a:pt x="1998084" y="517587"/>
                </a:lnTo>
                <a:lnTo>
                  <a:pt x="1979930" y="487807"/>
                </a:lnTo>
              </a:path>
            </a:pathLst>
          </a:custGeom>
          <a:ln w="952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49448" y="1580514"/>
            <a:ext cx="2168525" cy="2128520"/>
          </a:xfrm>
          <a:custGeom>
            <a:avLst/>
            <a:gdLst/>
            <a:ahLst/>
            <a:cxnLst/>
            <a:rect l="l" t="t" r="r" b="b"/>
            <a:pathLst>
              <a:path w="2168525" h="2128520">
                <a:moveTo>
                  <a:pt x="679323" y="0"/>
                </a:moveTo>
                <a:lnTo>
                  <a:pt x="591543" y="59007"/>
                </a:lnTo>
                <a:lnTo>
                  <a:pt x="554938" y="84174"/>
                </a:lnTo>
                <a:lnTo>
                  <a:pt x="522554" y="106998"/>
                </a:lnTo>
                <a:lnTo>
                  <a:pt x="468530" y="147251"/>
                </a:lnTo>
                <a:lnTo>
                  <a:pt x="425648" y="183046"/>
                </a:lnTo>
                <a:lnTo>
                  <a:pt x="390080" y="217662"/>
                </a:lnTo>
                <a:lnTo>
                  <a:pt x="358002" y="254376"/>
                </a:lnTo>
                <a:lnTo>
                  <a:pt x="325589" y="296469"/>
                </a:lnTo>
                <a:lnTo>
                  <a:pt x="244457" y="409906"/>
                </a:lnTo>
                <a:lnTo>
                  <a:pt x="217987" y="446749"/>
                </a:lnTo>
                <a:lnTo>
                  <a:pt x="188087" y="487807"/>
                </a:lnTo>
                <a:lnTo>
                  <a:pt x="152864" y="547959"/>
                </a:lnTo>
                <a:lnTo>
                  <a:pt x="121879" y="610308"/>
                </a:lnTo>
                <a:lnTo>
                  <a:pt x="94909" y="674511"/>
                </a:lnTo>
                <a:lnTo>
                  <a:pt x="71734" y="740228"/>
                </a:lnTo>
                <a:lnTo>
                  <a:pt x="52133" y="807116"/>
                </a:lnTo>
                <a:lnTo>
                  <a:pt x="35885" y="874835"/>
                </a:lnTo>
                <a:lnTo>
                  <a:pt x="22768" y="943044"/>
                </a:lnTo>
                <a:lnTo>
                  <a:pt x="12562" y="1011400"/>
                </a:lnTo>
                <a:lnTo>
                  <a:pt x="5046" y="1079563"/>
                </a:lnTo>
                <a:lnTo>
                  <a:pt x="0" y="1147191"/>
                </a:lnTo>
                <a:lnTo>
                  <a:pt x="2685" y="1187497"/>
                </a:lnTo>
                <a:lnTo>
                  <a:pt x="4802" y="1226792"/>
                </a:lnTo>
                <a:lnTo>
                  <a:pt x="6754" y="1265398"/>
                </a:lnTo>
                <a:lnTo>
                  <a:pt x="8946" y="1303636"/>
                </a:lnTo>
                <a:lnTo>
                  <a:pt x="11783" y="1341830"/>
                </a:lnTo>
                <a:lnTo>
                  <a:pt x="15668" y="1380301"/>
                </a:lnTo>
                <a:lnTo>
                  <a:pt x="21006" y="1419371"/>
                </a:lnTo>
                <a:lnTo>
                  <a:pt x="28202" y="1459363"/>
                </a:lnTo>
                <a:lnTo>
                  <a:pt x="37659" y="1500598"/>
                </a:lnTo>
                <a:lnTo>
                  <a:pt x="49784" y="1543399"/>
                </a:lnTo>
                <a:lnTo>
                  <a:pt x="64979" y="1588088"/>
                </a:lnTo>
                <a:lnTo>
                  <a:pt x="83649" y="1634986"/>
                </a:lnTo>
                <a:lnTo>
                  <a:pt x="106199" y="1684417"/>
                </a:lnTo>
                <a:lnTo>
                  <a:pt x="133033" y="1736702"/>
                </a:lnTo>
                <a:lnTo>
                  <a:pt x="164556" y="1792164"/>
                </a:lnTo>
                <a:lnTo>
                  <a:pt x="201172" y="1851124"/>
                </a:lnTo>
                <a:lnTo>
                  <a:pt x="243285" y="1913905"/>
                </a:lnTo>
                <a:lnTo>
                  <a:pt x="291300" y="1980828"/>
                </a:lnTo>
                <a:lnTo>
                  <a:pt x="345621" y="2052217"/>
                </a:lnTo>
                <a:lnTo>
                  <a:pt x="406653" y="2128393"/>
                </a:lnTo>
                <a:lnTo>
                  <a:pt x="2168016" y="1027684"/>
                </a:lnTo>
                <a:lnTo>
                  <a:pt x="67932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9448" y="1580514"/>
            <a:ext cx="2168525" cy="2128520"/>
          </a:xfrm>
          <a:custGeom>
            <a:avLst/>
            <a:gdLst/>
            <a:ahLst/>
            <a:cxnLst/>
            <a:rect l="l" t="t" r="r" b="b"/>
            <a:pathLst>
              <a:path w="2168525" h="2128520">
                <a:moveTo>
                  <a:pt x="188087" y="487807"/>
                </a:moveTo>
                <a:lnTo>
                  <a:pt x="217987" y="446749"/>
                </a:lnTo>
                <a:lnTo>
                  <a:pt x="244457" y="409906"/>
                </a:lnTo>
                <a:lnTo>
                  <a:pt x="267974" y="376866"/>
                </a:lnTo>
                <a:lnTo>
                  <a:pt x="289016" y="347220"/>
                </a:lnTo>
                <a:lnTo>
                  <a:pt x="308062" y="320557"/>
                </a:lnTo>
                <a:lnTo>
                  <a:pt x="342077" y="274546"/>
                </a:lnTo>
                <a:lnTo>
                  <a:pt x="373844" y="235552"/>
                </a:lnTo>
                <a:lnTo>
                  <a:pt x="407188" y="200296"/>
                </a:lnTo>
                <a:lnTo>
                  <a:pt x="445936" y="165501"/>
                </a:lnTo>
                <a:lnTo>
                  <a:pt x="493910" y="127887"/>
                </a:lnTo>
                <a:lnTo>
                  <a:pt x="554938" y="84174"/>
                </a:lnTo>
                <a:lnTo>
                  <a:pt x="591543" y="59007"/>
                </a:lnTo>
                <a:lnTo>
                  <a:pt x="632845" y="31085"/>
                </a:lnTo>
                <a:lnTo>
                  <a:pt x="679323" y="0"/>
                </a:lnTo>
                <a:lnTo>
                  <a:pt x="2168016" y="1027684"/>
                </a:lnTo>
                <a:lnTo>
                  <a:pt x="406653" y="2128393"/>
                </a:lnTo>
                <a:lnTo>
                  <a:pt x="345621" y="2052217"/>
                </a:lnTo>
                <a:lnTo>
                  <a:pt x="291300" y="1980828"/>
                </a:lnTo>
                <a:lnTo>
                  <a:pt x="243285" y="1913905"/>
                </a:lnTo>
                <a:lnTo>
                  <a:pt x="201172" y="1851124"/>
                </a:lnTo>
                <a:lnTo>
                  <a:pt x="164556" y="1792164"/>
                </a:lnTo>
                <a:lnTo>
                  <a:pt x="133033" y="1736702"/>
                </a:lnTo>
                <a:lnTo>
                  <a:pt x="106199" y="1684417"/>
                </a:lnTo>
                <a:lnTo>
                  <a:pt x="83649" y="1634986"/>
                </a:lnTo>
                <a:lnTo>
                  <a:pt x="64979" y="1588088"/>
                </a:lnTo>
                <a:lnTo>
                  <a:pt x="49784" y="1543399"/>
                </a:lnTo>
                <a:lnTo>
                  <a:pt x="37659" y="1500598"/>
                </a:lnTo>
                <a:lnTo>
                  <a:pt x="28202" y="1459363"/>
                </a:lnTo>
                <a:lnTo>
                  <a:pt x="21006" y="1419371"/>
                </a:lnTo>
                <a:lnTo>
                  <a:pt x="15668" y="1380301"/>
                </a:lnTo>
                <a:lnTo>
                  <a:pt x="11783" y="1341830"/>
                </a:lnTo>
                <a:lnTo>
                  <a:pt x="8946" y="1303636"/>
                </a:lnTo>
                <a:lnTo>
                  <a:pt x="6754" y="1265398"/>
                </a:lnTo>
                <a:lnTo>
                  <a:pt x="4802" y="1226792"/>
                </a:lnTo>
                <a:lnTo>
                  <a:pt x="2685" y="1187497"/>
                </a:lnTo>
                <a:lnTo>
                  <a:pt x="0" y="1147191"/>
                </a:lnTo>
                <a:lnTo>
                  <a:pt x="2228" y="1113465"/>
                </a:lnTo>
                <a:lnTo>
                  <a:pt x="5046" y="1079563"/>
                </a:lnTo>
                <a:lnTo>
                  <a:pt x="12562" y="1011400"/>
                </a:lnTo>
                <a:lnTo>
                  <a:pt x="22768" y="943044"/>
                </a:lnTo>
                <a:lnTo>
                  <a:pt x="35885" y="874835"/>
                </a:lnTo>
                <a:lnTo>
                  <a:pt x="52133" y="807116"/>
                </a:lnTo>
                <a:lnTo>
                  <a:pt x="71734" y="740228"/>
                </a:lnTo>
                <a:lnTo>
                  <a:pt x="94909" y="674511"/>
                </a:lnTo>
                <a:lnTo>
                  <a:pt x="121879" y="610308"/>
                </a:lnTo>
                <a:lnTo>
                  <a:pt x="152864" y="547959"/>
                </a:lnTo>
                <a:lnTo>
                  <a:pt x="169932" y="517587"/>
                </a:lnTo>
                <a:lnTo>
                  <a:pt x="188087" y="487807"/>
                </a:lnTo>
                <a:close/>
              </a:path>
            </a:pathLst>
          </a:custGeom>
          <a:ln w="952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50845" y="1402969"/>
            <a:ext cx="2672715" cy="2684145"/>
          </a:xfrm>
          <a:custGeom>
            <a:avLst/>
            <a:gdLst/>
            <a:ahLst/>
            <a:cxnLst/>
            <a:rect l="l" t="t" r="r" b="b"/>
            <a:pathLst>
              <a:path w="2672715" h="2684145">
                <a:moveTo>
                  <a:pt x="0" y="1342135"/>
                </a:moveTo>
                <a:lnTo>
                  <a:pt x="4429" y="1232052"/>
                </a:lnTo>
                <a:lnTo>
                  <a:pt x="17490" y="1124420"/>
                </a:lnTo>
                <a:lnTo>
                  <a:pt x="38837" y="1019586"/>
                </a:lnTo>
                <a:lnTo>
                  <a:pt x="68126" y="917895"/>
                </a:lnTo>
                <a:lnTo>
                  <a:pt x="105015" y="819691"/>
                </a:lnTo>
                <a:lnTo>
                  <a:pt x="149158" y="725321"/>
                </a:lnTo>
                <a:lnTo>
                  <a:pt x="200211" y="635130"/>
                </a:lnTo>
                <a:lnTo>
                  <a:pt x="257832" y="549462"/>
                </a:lnTo>
                <a:lnTo>
                  <a:pt x="321675" y="468664"/>
                </a:lnTo>
                <a:lnTo>
                  <a:pt x="391398" y="393080"/>
                </a:lnTo>
                <a:lnTo>
                  <a:pt x="466655" y="323056"/>
                </a:lnTo>
                <a:lnTo>
                  <a:pt x="547103" y="258937"/>
                </a:lnTo>
                <a:lnTo>
                  <a:pt x="632399" y="201069"/>
                </a:lnTo>
                <a:lnTo>
                  <a:pt x="722197" y="149795"/>
                </a:lnTo>
                <a:lnTo>
                  <a:pt x="816155" y="105463"/>
                </a:lnTo>
                <a:lnTo>
                  <a:pt x="913928" y="68417"/>
                </a:lnTo>
                <a:lnTo>
                  <a:pt x="1015172" y="39002"/>
                </a:lnTo>
                <a:lnTo>
                  <a:pt x="1119544" y="17564"/>
                </a:lnTo>
                <a:lnTo>
                  <a:pt x="1226699" y="4448"/>
                </a:lnTo>
                <a:lnTo>
                  <a:pt x="1336294" y="0"/>
                </a:lnTo>
                <a:lnTo>
                  <a:pt x="1445888" y="4448"/>
                </a:lnTo>
                <a:lnTo>
                  <a:pt x="1553043" y="17564"/>
                </a:lnTo>
                <a:lnTo>
                  <a:pt x="1657415" y="39002"/>
                </a:lnTo>
                <a:lnTo>
                  <a:pt x="1758659" y="68417"/>
                </a:lnTo>
                <a:lnTo>
                  <a:pt x="1856432" y="105463"/>
                </a:lnTo>
                <a:lnTo>
                  <a:pt x="1950390" y="149795"/>
                </a:lnTo>
                <a:lnTo>
                  <a:pt x="2040188" y="201069"/>
                </a:lnTo>
                <a:lnTo>
                  <a:pt x="2125484" y="258937"/>
                </a:lnTo>
                <a:lnTo>
                  <a:pt x="2205932" y="323056"/>
                </a:lnTo>
                <a:lnTo>
                  <a:pt x="2281189" y="393080"/>
                </a:lnTo>
                <a:lnTo>
                  <a:pt x="2350912" y="468664"/>
                </a:lnTo>
                <a:lnTo>
                  <a:pt x="2414755" y="549462"/>
                </a:lnTo>
                <a:lnTo>
                  <a:pt x="2472376" y="635130"/>
                </a:lnTo>
                <a:lnTo>
                  <a:pt x="2523429" y="725321"/>
                </a:lnTo>
                <a:lnTo>
                  <a:pt x="2567572" y="819691"/>
                </a:lnTo>
                <a:lnTo>
                  <a:pt x="2604461" y="917895"/>
                </a:lnTo>
                <a:lnTo>
                  <a:pt x="2633750" y="1019586"/>
                </a:lnTo>
                <a:lnTo>
                  <a:pt x="2655097" y="1124420"/>
                </a:lnTo>
                <a:lnTo>
                  <a:pt x="2668158" y="1232052"/>
                </a:lnTo>
                <a:lnTo>
                  <a:pt x="2672588" y="1342135"/>
                </a:lnTo>
                <a:lnTo>
                  <a:pt x="2668158" y="1452201"/>
                </a:lnTo>
                <a:lnTo>
                  <a:pt x="2655097" y="1559817"/>
                </a:lnTo>
                <a:lnTo>
                  <a:pt x="2633750" y="1664636"/>
                </a:lnTo>
                <a:lnTo>
                  <a:pt x="2604461" y="1766314"/>
                </a:lnTo>
                <a:lnTo>
                  <a:pt x="2567572" y="1864506"/>
                </a:lnTo>
                <a:lnTo>
                  <a:pt x="2523429" y="1958866"/>
                </a:lnTo>
                <a:lnTo>
                  <a:pt x="2472376" y="2049049"/>
                </a:lnTo>
                <a:lnTo>
                  <a:pt x="2414755" y="2134709"/>
                </a:lnTo>
                <a:lnTo>
                  <a:pt x="2350912" y="2215501"/>
                </a:lnTo>
                <a:lnTo>
                  <a:pt x="2281189" y="2291079"/>
                </a:lnTo>
                <a:lnTo>
                  <a:pt x="2205932" y="2361099"/>
                </a:lnTo>
                <a:lnTo>
                  <a:pt x="2125484" y="2425215"/>
                </a:lnTo>
                <a:lnTo>
                  <a:pt x="2040188" y="2483081"/>
                </a:lnTo>
                <a:lnTo>
                  <a:pt x="1950390" y="2534352"/>
                </a:lnTo>
                <a:lnTo>
                  <a:pt x="1856432" y="2578683"/>
                </a:lnTo>
                <a:lnTo>
                  <a:pt x="1758659" y="2615728"/>
                </a:lnTo>
                <a:lnTo>
                  <a:pt x="1657415" y="2645142"/>
                </a:lnTo>
                <a:lnTo>
                  <a:pt x="1553043" y="2666580"/>
                </a:lnTo>
                <a:lnTo>
                  <a:pt x="1445888" y="2679696"/>
                </a:lnTo>
                <a:lnTo>
                  <a:pt x="1336294" y="2684144"/>
                </a:lnTo>
                <a:lnTo>
                  <a:pt x="1226699" y="2679696"/>
                </a:lnTo>
                <a:lnTo>
                  <a:pt x="1119544" y="2666580"/>
                </a:lnTo>
                <a:lnTo>
                  <a:pt x="1015172" y="2645142"/>
                </a:lnTo>
                <a:lnTo>
                  <a:pt x="913928" y="2615728"/>
                </a:lnTo>
                <a:lnTo>
                  <a:pt x="816155" y="2578683"/>
                </a:lnTo>
                <a:lnTo>
                  <a:pt x="722197" y="2534352"/>
                </a:lnTo>
                <a:lnTo>
                  <a:pt x="632399" y="2483081"/>
                </a:lnTo>
                <a:lnTo>
                  <a:pt x="547103" y="2425215"/>
                </a:lnTo>
                <a:lnTo>
                  <a:pt x="466655" y="2361099"/>
                </a:lnTo>
                <a:lnTo>
                  <a:pt x="391398" y="2291079"/>
                </a:lnTo>
                <a:lnTo>
                  <a:pt x="321675" y="2215501"/>
                </a:lnTo>
                <a:lnTo>
                  <a:pt x="257832" y="2134709"/>
                </a:lnTo>
                <a:lnTo>
                  <a:pt x="200211" y="2049049"/>
                </a:lnTo>
                <a:lnTo>
                  <a:pt x="149158" y="1958866"/>
                </a:lnTo>
                <a:lnTo>
                  <a:pt x="105015" y="1864506"/>
                </a:lnTo>
                <a:lnTo>
                  <a:pt x="68126" y="1766314"/>
                </a:lnTo>
                <a:lnTo>
                  <a:pt x="38837" y="1664636"/>
                </a:lnTo>
                <a:lnTo>
                  <a:pt x="17490" y="1559817"/>
                </a:lnTo>
                <a:lnTo>
                  <a:pt x="4429" y="1452201"/>
                </a:lnTo>
                <a:lnTo>
                  <a:pt x="0" y="1342135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49903" y="1402969"/>
            <a:ext cx="2673985" cy="2684145"/>
          </a:xfrm>
          <a:custGeom>
            <a:avLst/>
            <a:gdLst/>
            <a:ahLst/>
            <a:cxnLst/>
            <a:rect l="l" t="t" r="r" b="b"/>
            <a:pathLst>
              <a:path w="2673984" h="2684145">
                <a:moveTo>
                  <a:pt x="0" y="1342135"/>
                </a:moveTo>
                <a:lnTo>
                  <a:pt x="4431" y="1232052"/>
                </a:lnTo>
                <a:lnTo>
                  <a:pt x="17497" y="1124420"/>
                </a:lnTo>
                <a:lnTo>
                  <a:pt x="38853" y="1019586"/>
                </a:lnTo>
                <a:lnTo>
                  <a:pt x="68156" y="917895"/>
                </a:lnTo>
                <a:lnTo>
                  <a:pt x="105060" y="819691"/>
                </a:lnTo>
                <a:lnTo>
                  <a:pt x="149223" y="725321"/>
                </a:lnTo>
                <a:lnTo>
                  <a:pt x="200299" y="635130"/>
                </a:lnTo>
                <a:lnTo>
                  <a:pt x="257946" y="549462"/>
                </a:lnTo>
                <a:lnTo>
                  <a:pt x="321818" y="468664"/>
                </a:lnTo>
                <a:lnTo>
                  <a:pt x="391572" y="393080"/>
                </a:lnTo>
                <a:lnTo>
                  <a:pt x="466864" y="323056"/>
                </a:lnTo>
                <a:lnTo>
                  <a:pt x="547350" y="258937"/>
                </a:lnTo>
                <a:lnTo>
                  <a:pt x="632686" y="201069"/>
                </a:lnTo>
                <a:lnTo>
                  <a:pt x="722527" y="149795"/>
                </a:lnTo>
                <a:lnTo>
                  <a:pt x="816530" y="105463"/>
                </a:lnTo>
                <a:lnTo>
                  <a:pt x="914351" y="68417"/>
                </a:lnTo>
                <a:lnTo>
                  <a:pt x="1015645" y="39002"/>
                </a:lnTo>
                <a:lnTo>
                  <a:pt x="1120069" y="17564"/>
                </a:lnTo>
                <a:lnTo>
                  <a:pt x="1227278" y="4448"/>
                </a:lnTo>
                <a:lnTo>
                  <a:pt x="1336929" y="0"/>
                </a:lnTo>
                <a:lnTo>
                  <a:pt x="1446579" y="4448"/>
                </a:lnTo>
                <a:lnTo>
                  <a:pt x="1553788" y="17564"/>
                </a:lnTo>
                <a:lnTo>
                  <a:pt x="1658212" y="39002"/>
                </a:lnTo>
                <a:lnTo>
                  <a:pt x="1759506" y="68417"/>
                </a:lnTo>
                <a:lnTo>
                  <a:pt x="1857327" y="105463"/>
                </a:lnTo>
                <a:lnTo>
                  <a:pt x="1951330" y="149795"/>
                </a:lnTo>
                <a:lnTo>
                  <a:pt x="2041171" y="201069"/>
                </a:lnTo>
                <a:lnTo>
                  <a:pt x="2126507" y="258937"/>
                </a:lnTo>
                <a:lnTo>
                  <a:pt x="2206993" y="323056"/>
                </a:lnTo>
                <a:lnTo>
                  <a:pt x="2282285" y="393080"/>
                </a:lnTo>
                <a:lnTo>
                  <a:pt x="2352039" y="468664"/>
                </a:lnTo>
                <a:lnTo>
                  <a:pt x="2415911" y="549462"/>
                </a:lnTo>
                <a:lnTo>
                  <a:pt x="2473558" y="635130"/>
                </a:lnTo>
                <a:lnTo>
                  <a:pt x="2524634" y="725321"/>
                </a:lnTo>
                <a:lnTo>
                  <a:pt x="2568797" y="819691"/>
                </a:lnTo>
                <a:lnTo>
                  <a:pt x="2605701" y="917895"/>
                </a:lnTo>
                <a:lnTo>
                  <a:pt x="2635004" y="1019586"/>
                </a:lnTo>
                <a:lnTo>
                  <a:pt x="2656360" y="1124420"/>
                </a:lnTo>
                <a:lnTo>
                  <a:pt x="2669426" y="1232052"/>
                </a:lnTo>
                <a:lnTo>
                  <a:pt x="2673857" y="1342135"/>
                </a:lnTo>
                <a:lnTo>
                  <a:pt x="2669426" y="1452201"/>
                </a:lnTo>
                <a:lnTo>
                  <a:pt x="2656360" y="1559817"/>
                </a:lnTo>
                <a:lnTo>
                  <a:pt x="2635004" y="1664636"/>
                </a:lnTo>
                <a:lnTo>
                  <a:pt x="2605701" y="1766314"/>
                </a:lnTo>
                <a:lnTo>
                  <a:pt x="2568797" y="1864506"/>
                </a:lnTo>
                <a:lnTo>
                  <a:pt x="2524634" y="1958866"/>
                </a:lnTo>
                <a:lnTo>
                  <a:pt x="2473558" y="2049049"/>
                </a:lnTo>
                <a:lnTo>
                  <a:pt x="2415911" y="2134709"/>
                </a:lnTo>
                <a:lnTo>
                  <a:pt x="2352039" y="2215501"/>
                </a:lnTo>
                <a:lnTo>
                  <a:pt x="2282285" y="2291079"/>
                </a:lnTo>
                <a:lnTo>
                  <a:pt x="2206993" y="2361099"/>
                </a:lnTo>
                <a:lnTo>
                  <a:pt x="2126507" y="2425215"/>
                </a:lnTo>
                <a:lnTo>
                  <a:pt x="2041171" y="2483081"/>
                </a:lnTo>
                <a:lnTo>
                  <a:pt x="1951330" y="2534352"/>
                </a:lnTo>
                <a:lnTo>
                  <a:pt x="1857327" y="2578683"/>
                </a:lnTo>
                <a:lnTo>
                  <a:pt x="1759506" y="2615728"/>
                </a:lnTo>
                <a:lnTo>
                  <a:pt x="1658212" y="2645142"/>
                </a:lnTo>
                <a:lnTo>
                  <a:pt x="1553788" y="2666580"/>
                </a:lnTo>
                <a:lnTo>
                  <a:pt x="1446579" y="2679696"/>
                </a:lnTo>
                <a:lnTo>
                  <a:pt x="1336929" y="2684144"/>
                </a:lnTo>
                <a:lnTo>
                  <a:pt x="1227278" y="2679696"/>
                </a:lnTo>
                <a:lnTo>
                  <a:pt x="1120069" y="2666580"/>
                </a:lnTo>
                <a:lnTo>
                  <a:pt x="1015645" y="2645142"/>
                </a:lnTo>
                <a:lnTo>
                  <a:pt x="914351" y="2615728"/>
                </a:lnTo>
                <a:lnTo>
                  <a:pt x="816530" y="2578683"/>
                </a:lnTo>
                <a:lnTo>
                  <a:pt x="722527" y="2534352"/>
                </a:lnTo>
                <a:lnTo>
                  <a:pt x="632686" y="2483081"/>
                </a:lnTo>
                <a:lnTo>
                  <a:pt x="547350" y="2425215"/>
                </a:lnTo>
                <a:lnTo>
                  <a:pt x="466864" y="2361099"/>
                </a:lnTo>
                <a:lnTo>
                  <a:pt x="391572" y="2291079"/>
                </a:lnTo>
                <a:lnTo>
                  <a:pt x="321818" y="2215501"/>
                </a:lnTo>
                <a:lnTo>
                  <a:pt x="257946" y="2134709"/>
                </a:lnTo>
                <a:lnTo>
                  <a:pt x="200299" y="2049049"/>
                </a:lnTo>
                <a:lnTo>
                  <a:pt x="149223" y="1958866"/>
                </a:lnTo>
                <a:lnTo>
                  <a:pt x="105060" y="1864506"/>
                </a:lnTo>
                <a:lnTo>
                  <a:pt x="68156" y="1766314"/>
                </a:lnTo>
                <a:lnTo>
                  <a:pt x="38853" y="1664636"/>
                </a:lnTo>
                <a:lnTo>
                  <a:pt x="17497" y="1559817"/>
                </a:lnTo>
                <a:lnTo>
                  <a:pt x="4431" y="1452201"/>
                </a:lnTo>
                <a:lnTo>
                  <a:pt x="0" y="1342135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8555" y="2045335"/>
            <a:ext cx="424815" cy="222250"/>
          </a:xfrm>
          <a:custGeom>
            <a:avLst/>
            <a:gdLst/>
            <a:ahLst/>
            <a:cxnLst/>
            <a:rect l="l" t="t" r="r" b="b"/>
            <a:pathLst>
              <a:path w="424814" h="222250">
                <a:moveTo>
                  <a:pt x="345221" y="188631"/>
                </a:moveTo>
                <a:lnTo>
                  <a:pt x="291210" y="193420"/>
                </a:lnTo>
                <a:lnTo>
                  <a:pt x="285369" y="200278"/>
                </a:lnTo>
                <a:lnTo>
                  <a:pt x="286131" y="208152"/>
                </a:lnTo>
                <a:lnTo>
                  <a:pt x="286766" y="216026"/>
                </a:lnTo>
                <a:lnTo>
                  <a:pt x="293751" y="221869"/>
                </a:lnTo>
                <a:lnTo>
                  <a:pt x="414669" y="211200"/>
                </a:lnTo>
                <a:lnTo>
                  <a:pt x="393065" y="211200"/>
                </a:lnTo>
                <a:lnTo>
                  <a:pt x="345221" y="188631"/>
                </a:lnTo>
                <a:close/>
              </a:path>
              <a:path w="424814" h="222250">
                <a:moveTo>
                  <a:pt x="373569" y="186157"/>
                </a:moveTo>
                <a:lnTo>
                  <a:pt x="345221" y="188631"/>
                </a:lnTo>
                <a:lnTo>
                  <a:pt x="393065" y="211200"/>
                </a:lnTo>
                <a:lnTo>
                  <a:pt x="395336" y="206375"/>
                </a:lnTo>
                <a:lnTo>
                  <a:pt x="387477" y="206375"/>
                </a:lnTo>
                <a:lnTo>
                  <a:pt x="373569" y="186157"/>
                </a:lnTo>
                <a:close/>
              </a:path>
              <a:path w="424814" h="222250">
                <a:moveTo>
                  <a:pt x="341376" y="100202"/>
                </a:moveTo>
                <a:lnTo>
                  <a:pt x="328421" y="109092"/>
                </a:lnTo>
                <a:lnTo>
                  <a:pt x="326770" y="117982"/>
                </a:lnTo>
                <a:lnTo>
                  <a:pt x="331216" y="124587"/>
                </a:lnTo>
                <a:lnTo>
                  <a:pt x="357483" y="162772"/>
                </a:lnTo>
                <a:lnTo>
                  <a:pt x="405256" y="185292"/>
                </a:lnTo>
                <a:lnTo>
                  <a:pt x="393065" y="211200"/>
                </a:lnTo>
                <a:lnTo>
                  <a:pt x="414669" y="211200"/>
                </a:lnTo>
                <a:lnTo>
                  <a:pt x="424815" y="210312"/>
                </a:lnTo>
                <a:lnTo>
                  <a:pt x="350266" y="101853"/>
                </a:lnTo>
                <a:lnTo>
                  <a:pt x="341376" y="100202"/>
                </a:lnTo>
                <a:close/>
              </a:path>
              <a:path w="424814" h="222250">
                <a:moveTo>
                  <a:pt x="398018" y="184022"/>
                </a:moveTo>
                <a:lnTo>
                  <a:pt x="373569" y="186157"/>
                </a:lnTo>
                <a:lnTo>
                  <a:pt x="387477" y="206375"/>
                </a:lnTo>
                <a:lnTo>
                  <a:pt x="398018" y="184022"/>
                </a:lnTo>
                <a:close/>
              </a:path>
              <a:path w="424814" h="222250">
                <a:moveTo>
                  <a:pt x="402562" y="184022"/>
                </a:moveTo>
                <a:lnTo>
                  <a:pt x="398018" y="184022"/>
                </a:lnTo>
                <a:lnTo>
                  <a:pt x="387477" y="206375"/>
                </a:lnTo>
                <a:lnTo>
                  <a:pt x="395336" y="206375"/>
                </a:lnTo>
                <a:lnTo>
                  <a:pt x="405256" y="185292"/>
                </a:lnTo>
                <a:lnTo>
                  <a:pt x="402562" y="184022"/>
                </a:lnTo>
                <a:close/>
              </a:path>
              <a:path w="424814" h="222250">
                <a:moveTo>
                  <a:pt x="12192" y="0"/>
                </a:moveTo>
                <a:lnTo>
                  <a:pt x="0" y="25781"/>
                </a:lnTo>
                <a:lnTo>
                  <a:pt x="345221" y="188631"/>
                </a:lnTo>
                <a:lnTo>
                  <a:pt x="373569" y="186157"/>
                </a:lnTo>
                <a:lnTo>
                  <a:pt x="357483" y="162772"/>
                </a:lnTo>
                <a:lnTo>
                  <a:pt x="12192" y="0"/>
                </a:lnTo>
                <a:close/>
              </a:path>
              <a:path w="424814" h="222250">
                <a:moveTo>
                  <a:pt x="357483" y="162772"/>
                </a:moveTo>
                <a:lnTo>
                  <a:pt x="373569" y="186157"/>
                </a:lnTo>
                <a:lnTo>
                  <a:pt x="398018" y="184022"/>
                </a:lnTo>
                <a:lnTo>
                  <a:pt x="402562" y="184022"/>
                </a:lnTo>
                <a:lnTo>
                  <a:pt x="357483" y="16277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61385" y="2598166"/>
            <a:ext cx="433070" cy="132715"/>
          </a:xfrm>
          <a:custGeom>
            <a:avLst/>
            <a:gdLst/>
            <a:ahLst/>
            <a:cxnLst/>
            <a:rect l="l" t="t" r="r" b="b"/>
            <a:pathLst>
              <a:path w="433070" h="132714">
                <a:moveTo>
                  <a:pt x="376024" y="66293"/>
                </a:moveTo>
                <a:lnTo>
                  <a:pt x="304546" y="107950"/>
                </a:lnTo>
                <a:lnTo>
                  <a:pt x="302260" y="116712"/>
                </a:lnTo>
                <a:lnTo>
                  <a:pt x="306324" y="123443"/>
                </a:lnTo>
                <a:lnTo>
                  <a:pt x="310261" y="130301"/>
                </a:lnTo>
                <a:lnTo>
                  <a:pt x="319024" y="132587"/>
                </a:lnTo>
                <a:lnTo>
                  <a:pt x="408301" y="80517"/>
                </a:lnTo>
                <a:lnTo>
                  <a:pt x="404367" y="80517"/>
                </a:lnTo>
                <a:lnTo>
                  <a:pt x="404367" y="78612"/>
                </a:lnTo>
                <a:lnTo>
                  <a:pt x="397128" y="78612"/>
                </a:lnTo>
                <a:lnTo>
                  <a:pt x="376024" y="66293"/>
                </a:lnTo>
                <a:close/>
              </a:path>
              <a:path w="433070" h="132714">
                <a:moveTo>
                  <a:pt x="351438" y="51942"/>
                </a:moveTo>
                <a:lnTo>
                  <a:pt x="0" y="51942"/>
                </a:lnTo>
                <a:lnTo>
                  <a:pt x="0" y="80517"/>
                </a:lnTo>
                <a:lnTo>
                  <a:pt x="351655" y="80517"/>
                </a:lnTo>
                <a:lnTo>
                  <a:pt x="376024" y="66293"/>
                </a:lnTo>
                <a:lnTo>
                  <a:pt x="351438" y="51942"/>
                </a:lnTo>
                <a:close/>
              </a:path>
              <a:path w="433070" h="132714">
                <a:moveTo>
                  <a:pt x="408078" y="51942"/>
                </a:moveTo>
                <a:lnTo>
                  <a:pt x="404367" y="51942"/>
                </a:lnTo>
                <a:lnTo>
                  <a:pt x="404367" y="80517"/>
                </a:lnTo>
                <a:lnTo>
                  <a:pt x="408301" y="80517"/>
                </a:lnTo>
                <a:lnTo>
                  <a:pt x="432688" y="66293"/>
                </a:lnTo>
                <a:lnTo>
                  <a:pt x="408078" y="51942"/>
                </a:lnTo>
                <a:close/>
              </a:path>
              <a:path w="433070" h="132714">
                <a:moveTo>
                  <a:pt x="397128" y="53975"/>
                </a:moveTo>
                <a:lnTo>
                  <a:pt x="376024" y="66293"/>
                </a:lnTo>
                <a:lnTo>
                  <a:pt x="397128" y="78612"/>
                </a:lnTo>
                <a:lnTo>
                  <a:pt x="397128" y="53975"/>
                </a:lnTo>
                <a:close/>
              </a:path>
              <a:path w="433070" h="132714">
                <a:moveTo>
                  <a:pt x="404367" y="53975"/>
                </a:moveTo>
                <a:lnTo>
                  <a:pt x="397128" y="53975"/>
                </a:lnTo>
                <a:lnTo>
                  <a:pt x="397128" y="78612"/>
                </a:lnTo>
                <a:lnTo>
                  <a:pt x="404367" y="78612"/>
                </a:lnTo>
                <a:lnTo>
                  <a:pt x="404367" y="53975"/>
                </a:lnTo>
                <a:close/>
              </a:path>
              <a:path w="433070" h="132714">
                <a:moveTo>
                  <a:pt x="319024" y="0"/>
                </a:moveTo>
                <a:lnTo>
                  <a:pt x="310261" y="2285"/>
                </a:lnTo>
                <a:lnTo>
                  <a:pt x="306324" y="9143"/>
                </a:lnTo>
                <a:lnTo>
                  <a:pt x="302260" y="15875"/>
                </a:lnTo>
                <a:lnTo>
                  <a:pt x="304546" y="24637"/>
                </a:lnTo>
                <a:lnTo>
                  <a:pt x="376024" y="66293"/>
                </a:lnTo>
                <a:lnTo>
                  <a:pt x="397128" y="53975"/>
                </a:lnTo>
                <a:lnTo>
                  <a:pt x="404367" y="53975"/>
                </a:lnTo>
                <a:lnTo>
                  <a:pt x="404367" y="51942"/>
                </a:lnTo>
                <a:lnTo>
                  <a:pt x="408078" y="51942"/>
                </a:lnTo>
                <a:lnTo>
                  <a:pt x="3190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77920" y="3051682"/>
            <a:ext cx="439420" cy="248285"/>
          </a:xfrm>
          <a:custGeom>
            <a:avLst/>
            <a:gdLst/>
            <a:ahLst/>
            <a:cxnLst/>
            <a:rect l="l" t="t" r="r" b="b"/>
            <a:pathLst>
              <a:path w="439420" h="248285">
                <a:moveTo>
                  <a:pt x="360895" y="30730"/>
                </a:moveTo>
                <a:lnTo>
                  <a:pt x="0" y="222758"/>
                </a:lnTo>
                <a:lnTo>
                  <a:pt x="13462" y="247904"/>
                </a:lnTo>
                <a:lnTo>
                  <a:pt x="374409" y="55960"/>
                </a:lnTo>
                <a:lnTo>
                  <a:pt x="389350" y="31823"/>
                </a:lnTo>
                <a:lnTo>
                  <a:pt x="360895" y="30730"/>
                </a:lnTo>
                <a:close/>
              </a:path>
              <a:path w="439420" h="248285">
                <a:moveTo>
                  <a:pt x="439027" y="5842"/>
                </a:moveTo>
                <a:lnTo>
                  <a:pt x="407669" y="5842"/>
                </a:lnTo>
                <a:lnTo>
                  <a:pt x="421131" y="31115"/>
                </a:lnTo>
                <a:lnTo>
                  <a:pt x="374409" y="55960"/>
                </a:lnTo>
                <a:lnTo>
                  <a:pt x="350012" y="95377"/>
                </a:lnTo>
                <a:lnTo>
                  <a:pt x="345948" y="102108"/>
                </a:lnTo>
                <a:lnTo>
                  <a:pt x="347980" y="110871"/>
                </a:lnTo>
                <a:lnTo>
                  <a:pt x="361442" y="119253"/>
                </a:lnTo>
                <a:lnTo>
                  <a:pt x="370205" y="117093"/>
                </a:lnTo>
                <a:lnTo>
                  <a:pt x="374395" y="110490"/>
                </a:lnTo>
                <a:lnTo>
                  <a:pt x="439027" y="5842"/>
                </a:lnTo>
                <a:close/>
              </a:path>
              <a:path w="439420" h="248285">
                <a:moveTo>
                  <a:pt x="389350" y="31823"/>
                </a:moveTo>
                <a:lnTo>
                  <a:pt x="374409" y="55960"/>
                </a:lnTo>
                <a:lnTo>
                  <a:pt x="418027" y="32766"/>
                </a:lnTo>
                <a:lnTo>
                  <a:pt x="413893" y="32766"/>
                </a:lnTo>
                <a:lnTo>
                  <a:pt x="389350" y="31823"/>
                </a:lnTo>
                <a:close/>
              </a:path>
              <a:path w="439420" h="248285">
                <a:moveTo>
                  <a:pt x="402208" y="11049"/>
                </a:moveTo>
                <a:lnTo>
                  <a:pt x="389350" y="31823"/>
                </a:lnTo>
                <a:lnTo>
                  <a:pt x="413893" y="32766"/>
                </a:lnTo>
                <a:lnTo>
                  <a:pt x="402208" y="11049"/>
                </a:lnTo>
                <a:close/>
              </a:path>
              <a:path w="439420" h="248285">
                <a:moveTo>
                  <a:pt x="410443" y="11049"/>
                </a:moveTo>
                <a:lnTo>
                  <a:pt x="402208" y="11049"/>
                </a:lnTo>
                <a:lnTo>
                  <a:pt x="413893" y="32766"/>
                </a:lnTo>
                <a:lnTo>
                  <a:pt x="418027" y="32766"/>
                </a:lnTo>
                <a:lnTo>
                  <a:pt x="421131" y="31115"/>
                </a:lnTo>
                <a:lnTo>
                  <a:pt x="410443" y="11049"/>
                </a:lnTo>
                <a:close/>
              </a:path>
              <a:path w="439420" h="248285">
                <a:moveTo>
                  <a:pt x="407669" y="5842"/>
                </a:moveTo>
                <a:lnTo>
                  <a:pt x="360895" y="30730"/>
                </a:lnTo>
                <a:lnTo>
                  <a:pt x="389350" y="31823"/>
                </a:lnTo>
                <a:lnTo>
                  <a:pt x="402208" y="11049"/>
                </a:lnTo>
                <a:lnTo>
                  <a:pt x="410443" y="11049"/>
                </a:lnTo>
                <a:lnTo>
                  <a:pt x="407669" y="5842"/>
                </a:lnTo>
                <a:close/>
              </a:path>
              <a:path w="439420" h="248285">
                <a:moveTo>
                  <a:pt x="307975" y="0"/>
                </a:moveTo>
                <a:lnTo>
                  <a:pt x="301244" y="6223"/>
                </a:lnTo>
                <a:lnTo>
                  <a:pt x="300990" y="14097"/>
                </a:lnTo>
                <a:lnTo>
                  <a:pt x="300608" y="21971"/>
                </a:lnTo>
                <a:lnTo>
                  <a:pt x="306831" y="28575"/>
                </a:lnTo>
                <a:lnTo>
                  <a:pt x="360895" y="30730"/>
                </a:lnTo>
                <a:lnTo>
                  <a:pt x="407669" y="5842"/>
                </a:lnTo>
                <a:lnTo>
                  <a:pt x="439027" y="5842"/>
                </a:lnTo>
                <a:lnTo>
                  <a:pt x="439419" y="5206"/>
                </a:lnTo>
                <a:lnTo>
                  <a:pt x="3079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25719" y="3042411"/>
            <a:ext cx="439420" cy="248285"/>
          </a:xfrm>
          <a:custGeom>
            <a:avLst/>
            <a:gdLst/>
            <a:ahLst/>
            <a:cxnLst/>
            <a:rect l="l" t="t" r="r" b="b"/>
            <a:pathLst>
              <a:path w="439420" h="248285">
                <a:moveTo>
                  <a:pt x="78440" y="30670"/>
                </a:moveTo>
                <a:lnTo>
                  <a:pt x="50111" y="31795"/>
                </a:lnTo>
                <a:lnTo>
                  <a:pt x="65002" y="55889"/>
                </a:lnTo>
                <a:lnTo>
                  <a:pt x="426084" y="247904"/>
                </a:lnTo>
                <a:lnTo>
                  <a:pt x="439419" y="222631"/>
                </a:lnTo>
                <a:lnTo>
                  <a:pt x="78440" y="30670"/>
                </a:lnTo>
                <a:close/>
              </a:path>
              <a:path w="439420" h="248285">
                <a:moveTo>
                  <a:pt x="131571" y="0"/>
                </a:moveTo>
                <a:lnTo>
                  <a:pt x="0" y="5080"/>
                </a:lnTo>
                <a:lnTo>
                  <a:pt x="69341" y="117093"/>
                </a:lnTo>
                <a:lnTo>
                  <a:pt x="78104" y="119125"/>
                </a:lnTo>
                <a:lnTo>
                  <a:pt x="84835" y="114935"/>
                </a:lnTo>
                <a:lnTo>
                  <a:pt x="91566" y="110870"/>
                </a:lnTo>
                <a:lnTo>
                  <a:pt x="93598" y="101981"/>
                </a:lnTo>
                <a:lnTo>
                  <a:pt x="89407" y="95376"/>
                </a:lnTo>
                <a:lnTo>
                  <a:pt x="65002" y="55889"/>
                </a:lnTo>
                <a:lnTo>
                  <a:pt x="18414" y="31114"/>
                </a:lnTo>
                <a:lnTo>
                  <a:pt x="31750" y="5842"/>
                </a:lnTo>
                <a:lnTo>
                  <a:pt x="137900" y="5842"/>
                </a:lnTo>
                <a:lnTo>
                  <a:pt x="131571" y="0"/>
                </a:lnTo>
                <a:close/>
              </a:path>
              <a:path w="439420" h="248285">
                <a:moveTo>
                  <a:pt x="31750" y="5842"/>
                </a:moveTo>
                <a:lnTo>
                  <a:pt x="18414" y="31114"/>
                </a:lnTo>
                <a:lnTo>
                  <a:pt x="65002" y="55889"/>
                </a:lnTo>
                <a:lnTo>
                  <a:pt x="50711" y="32765"/>
                </a:lnTo>
                <a:lnTo>
                  <a:pt x="25653" y="32765"/>
                </a:lnTo>
                <a:lnTo>
                  <a:pt x="37210" y="10921"/>
                </a:lnTo>
                <a:lnTo>
                  <a:pt x="41302" y="10921"/>
                </a:lnTo>
                <a:lnTo>
                  <a:pt x="31750" y="5842"/>
                </a:lnTo>
                <a:close/>
              </a:path>
              <a:path w="439420" h="248285">
                <a:moveTo>
                  <a:pt x="37210" y="10921"/>
                </a:moveTo>
                <a:lnTo>
                  <a:pt x="25653" y="32765"/>
                </a:lnTo>
                <a:lnTo>
                  <a:pt x="50111" y="31795"/>
                </a:lnTo>
                <a:lnTo>
                  <a:pt x="37210" y="10921"/>
                </a:lnTo>
                <a:close/>
              </a:path>
              <a:path w="439420" h="248285">
                <a:moveTo>
                  <a:pt x="50111" y="31795"/>
                </a:moveTo>
                <a:lnTo>
                  <a:pt x="25653" y="32765"/>
                </a:lnTo>
                <a:lnTo>
                  <a:pt x="50711" y="32765"/>
                </a:lnTo>
                <a:lnTo>
                  <a:pt x="50111" y="31795"/>
                </a:lnTo>
                <a:close/>
              </a:path>
              <a:path w="439420" h="248285">
                <a:moveTo>
                  <a:pt x="41302" y="10921"/>
                </a:moveTo>
                <a:lnTo>
                  <a:pt x="37210" y="10921"/>
                </a:lnTo>
                <a:lnTo>
                  <a:pt x="50111" y="31795"/>
                </a:lnTo>
                <a:lnTo>
                  <a:pt x="78440" y="30670"/>
                </a:lnTo>
                <a:lnTo>
                  <a:pt x="41302" y="10921"/>
                </a:lnTo>
                <a:close/>
              </a:path>
              <a:path w="439420" h="248285">
                <a:moveTo>
                  <a:pt x="137900" y="5842"/>
                </a:moveTo>
                <a:lnTo>
                  <a:pt x="31750" y="5842"/>
                </a:lnTo>
                <a:lnTo>
                  <a:pt x="78440" y="30670"/>
                </a:lnTo>
                <a:lnTo>
                  <a:pt x="132714" y="28448"/>
                </a:lnTo>
                <a:lnTo>
                  <a:pt x="138810" y="21843"/>
                </a:lnTo>
                <a:lnTo>
                  <a:pt x="138556" y="13969"/>
                </a:lnTo>
                <a:lnTo>
                  <a:pt x="138175" y="6095"/>
                </a:lnTo>
                <a:lnTo>
                  <a:pt x="137900" y="584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42127" y="2595752"/>
            <a:ext cx="433070" cy="132715"/>
          </a:xfrm>
          <a:custGeom>
            <a:avLst/>
            <a:gdLst/>
            <a:ahLst/>
            <a:cxnLst/>
            <a:rect l="l" t="t" r="r" b="b"/>
            <a:pathLst>
              <a:path w="433070" h="132714">
                <a:moveTo>
                  <a:pt x="113664" y="0"/>
                </a:moveTo>
                <a:lnTo>
                  <a:pt x="0" y="66421"/>
                </a:lnTo>
                <a:lnTo>
                  <a:pt x="113664" y="132715"/>
                </a:lnTo>
                <a:lnTo>
                  <a:pt x="122427" y="130429"/>
                </a:lnTo>
                <a:lnTo>
                  <a:pt x="130301" y="116713"/>
                </a:lnTo>
                <a:lnTo>
                  <a:pt x="128015" y="107950"/>
                </a:lnTo>
                <a:lnTo>
                  <a:pt x="81244" y="80645"/>
                </a:lnTo>
                <a:lnTo>
                  <a:pt x="28321" y="80645"/>
                </a:lnTo>
                <a:lnTo>
                  <a:pt x="28321" y="52070"/>
                </a:lnTo>
                <a:lnTo>
                  <a:pt x="81244" y="52070"/>
                </a:lnTo>
                <a:lnTo>
                  <a:pt x="128015" y="24765"/>
                </a:lnTo>
                <a:lnTo>
                  <a:pt x="130301" y="16002"/>
                </a:lnTo>
                <a:lnTo>
                  <a:pt x="122427" y="2286"/>
                </a:lnTo>
                <a:lnTo>
                  <a:pt x="113664" y="0"/>
                </a:lnTo>
                <a:close/>
              </a:path>
              <a:path w="433070" h="132714">
                <a:moveTo>
                  <a:pt x="81244" y="52070"/>
                </a:moveTo>
                <a:lnTo>
                  <a:pt x="28321" y="52070"/>
                </a:lnTo>
                <a:lnTo>
                  <a:pt x="28321" y="80645"/>
                </a:lnTo>
                <a:lnTo>
                  <a:pt x="81244" y="80645"/>
                </a:lnTo>
                <a:lnTo>
                  <a:pt x="77980" y="78740"/>
                </a:lnTo>
                <a:lnTo>
                  <a:pt x="35560" y="78740"/>
                </a:lnTo>
                <a:lnTo>
                  <a:pt x="35560" y="53975"/>
                </a:lnTo>
                <a:lnTo>
                  <a:pt x="77980" y="53975"/>
                </a:lnTo>
                <a:lnTo>
                  <a:pt x="81244" y="52070"/>
                </a:lnTo>
                <a:close/>
              </a:path>
              <a:path w="433070" h="132714">
                <a:moveTo>
                  <a:pt x="432688" y="52070"/>
                </a:moveTo>
                <a:lnTo>
                  <a:pt x="81244" y="52070"/>
                </a:lnTo>
                <a:lnTo>
                  <a:pt x="56770" y="66357"/>
                </a:lnTo>
                <a:lnTo>
                  <a:pt x="81244" y="80645"/>
                </a:lnTo>
                <a:lnTo>
                  <a:pt x="432688" y="80645"/>
                </a:lnTo>
                <a:lnTo>
                  <a:pt x="432688" y="52070"/>
                </a:lnTo>
                <a:close/>
              </a:path>
              <a:path w="433070" h="132714">
                <a:moveTo>
                  <a:pt x="35560" y="53975"/>
                </a:moveTo>
                <a:lnTo>
                  <a:pt x="35560" y="78740"/>
                </a:lnTo>
                <a:lnTo>
                  <a:pt x="56770" y="66357"/>
                </a:lnTo>
                <a:lnTo>
                  <a:pt x="35560" y="53975"/>
                </a:lnTo>
                <a:close/>
              </a:path>
              <a:path w="433070" h="132714">
                <a:moveTo>
                  <a:pt x="56770" y="66357"/>
                </a:moveTo>
                <a:lnTo>
                  <a:pt x="35560" y="78740"/>
                </a:lnTo>
                <a:lnTo>
                  <a:pt x="77980" y="78740"/>
                </a:lnTo>
                <a:lnTo>
                  <a:pt x="56770" y="66357"/>
                </a:lnTo>
                <a:close/>
              </a:path>
              <a:path w="433070" h="132714">
                <a:moveTo>
                  <a:pt x="77980" y="53975"/>
                </a:moveTo>
                <a:lnTo>
                  <a:pt x="35560" y="53975"/>
                </a:lnTo>
                <a:lnTo>
                  <a:pt x="56770" y="66357"/>
                </a:lnTo>
                <a:lnTo>
                  <a:pt x="77980" y="5397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9689" y="2045335"/>
            <a:ext cx="425450" cy="222250"/>
          </a:xfrm>
          <a:custGeom>
            <a:avLst/>
            <a:gdLst/>
            <a:ahLst/>
            <a:cxnLst/>
            <a:rect l="l" t="t" r="r" b="b"/>
            <a:pathLst>
              <a:path w="425450" h="222250">
                <a:moveTo>
                  <a:pt x="83438" y="100202"/>
                </a:moveTo>
                <a:lnTo>
                  <a:pt x="74549" y="101853"/>
                </a:lnTo>
                <a:lnTo>
                  <a:pt x="0" y="210312"/>
                </a:lnTo>
                <a:lnTo>
                  <a:pt x="131190" y="221869"/>
                </a:lnTo>
                <a:lnTo>
                  <a:pt x="138049" y="216026"/>
                </a:lnTo>
                <a:lnTo>
                  <a:pt x="138516" y="211200"/>
                </a:lnTo>
                <a:lnTo>
                  <a:pt x="31750" y="211200"/>
                </a:lnTo>
                <a:lnTo>
                  <a:pt x="19558" y="185292"/>
                </a:lnTo>
                <a:lnTo>
                  <a:pt x="67512" y="162694"/>
                </a:lnTo>
                <a:lnTo>
                  <a:pt x="93725" y="124587"/>
                </a:lnTo>
                <a:lnTo>
                  <a:pt x="98171" y="117982"/>
                </a:lnTo>
                <a:lnTo>
                  <a:pt x="96520" y="109092"/>
                </a:lnTo>
                <a:lnTo>
                  <a:pt x="90043" y="104647"/>
                </a:lnTo>
                <a:lnTo>
                  <a:pt x="83438" y="100202"/>
                </a:lnTo>
                <a:close/>
              </a:path>
              <a:path w="425450" h="222250">
                <a:moveTo>
                  <a:pt x="67512" y="162694"/>
                </a:moveTo>
                <a:lnTo>
                  <a:pt x="19558" y="185292"/>
                </a:lnTo>
                <a:lnTo>
                  <a:pt x="31750" y="211200"/>
                </a:lnTo>
                <a:lnTo>
                  <a:pt x="41983" y="206375"/>
                </a:lnTo>
                <a:lnTo>
                  <a:pt x="37464" y="206375"/>
                </a:lnTo>
                <a:lnTo>
                  <a:pt x="26924" y="184022"/>
                </a:lnTo>
                <a:lnTo>
                  <a:pt x="52840" y="184022"/>
                </a:lnTo>
                <a:lnTo>
                  <a:pt x="67512" y="162694"/>
                </a:lnTo>
                <a:close/>
              </a:path>
              <a:path w="425450" h="222250">
                <a:moveTo>
                  <a:pt x="79626" y="188623"/>
                </a:moveTo>
                <a:lnTo>
                  <a:pt x="31750" y="211200"/>
                </a:lnTo>
                <a:lnTo>
                  <a:pt x="138516" y="211200"/>
                </a:lnTo>
                <a:lnTo>
                  <a:pt x="138811" y="208152"/>
                </a:lnTo>
                <a:lnTo>
                  <a:pt x="139446" y="200278"/>
                </a:lnTo>
                <a:lnTo>
                  <a:pt x="133603" y="193420"/>
                </a:lnTo>
                <a:lnTo>
                  <a:pt x="125857" y="192658"/>
                </a:lnTo>
                <a:lnTo>
                  <a:pt x="79626" y="188623"/>
                </a:lnTo>
                <a:close/>
              </a:path>
              <a:path w="425450" h="222250">
                <a:moveTo>
                  <a:pt x="26924" y="184022"/>
                </a:moveTo>
                <a:lnTo>
                  <a:pt x="37464" y="206375"/>
                </a:lnTo>
                <a:lnTo>
                  <a:pt x="51372" y="186157"/>
                </a:lnTo>
                <a:lnTo>
                  <a:pt x="26924" y="184022"/>
                </a:lnTo>
                <a:close/>
              </a:path>
              <a:path w="425450" h="222250">
                <a:moveTo>
                  <a:pt x="51372" y="186157"/>
                </a:moveTo>
                <a:lnTo>
                  <a:pt x="37464" y="206375"/>
                </a:lnTo>
                <a:lnTo>
                  <a:pt x="41983" y="206375"/>
                </a:lnTo>
                <a:lnTo>
                  <a:pt x="79626" y="188623"/>
                </a:lnTo>
                <a:lnTo>
                  <a:pt x="51372" y="186157"/>
                </a:lnTo>
                <a:close/>
              </a:path>
              <a:path w="425450" h="222250">
                <a:moveTo>
                  <a:pt x="412750" y="0"/>
                </a:moveTo>
                <a:lnTo>
                  <a:pt x="67512" y="162694"/>
                </a:lnTo>
                <a:lnTo>
                  <a:pt x="51372" y="186157"/>
                </a:lnTo>
                <a:lnTo>
                  <a:pt x="79626" y="188623"/>
                </a:lnTo>
                <a:lnTo>
                  <a:pt x="424941" y="25781"/>
                </a:lnTo>
                <a:lnTo>
                  <a:pt x="412750" y="0"/>
                </a:lnTo>
                <a:close/>
              </a:path>
              <a:path w="425450" h="222250">
                <a:moveTo>
                  <a:pt x="52840" y="184022"/>
                </a:moveTo>
                <a:lnTo>
                  <a:pt x="26924" y="184022"/>
                </a:lnTo>
                <a:lnTo>
                  <a:pt x="51372" y="186157"/>
                </a:lnTo>
                <a:lnTo>
                  <a:pt x="52840" y="18402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17365" y="1894713"/>
            <a:ext cx="1542415" cy="1548765"/>
          </a:xfrm>
          <a:custGeom>
            <a:avLst/>
            <a:gdLst/>
            <a:ahLst/>
            <a:cxnLst/>
            <a:rect l="l" t="t" r="r" b="b"/>
            <a:pathLst>
              <a:path w="1542414" h="1548764">
                <a:moveTo>
                  <a:pt x="771017" y="0"/>
                </a:moveTo>
                <a:lnTo>
                  <a:pt x="707780" y="2567"/>
                </a:lnTo>
                <a:lnTo>
                  <a:pt x="645951" y="10135"/>
                </a:lnTo>
                <a:lnTo>
                  <a:pt x="585729" y="22506"/>
                </a:lnTo>
                <a:lnTo>
                  <a:pt x="527312" y="39479"/>
                </a:lnTo>
                <a:lnTo>
                  <a:pt x="470898" y="60856"/>
                </a:lnTo>
                <a:lnTo>
                  <a:pt x="416685" y="86438"/>
                </a:lnTo>
                <a:lnTo>
                  <a:pt x="364873" y="116024"/>
                </a:lnTo>
                <a:lnTo>
                  <a:pt x="315660" y="149417"/>
                </a:lnTo>
                <a:lnTo>
                  <a:pt x="269243" y="186415"/>
                </a:lnTo>
                <a:lnTo>
                  <a:pt x="225821" y="226822"/>
                </a:lnTo>
                <a:lnTo>
                  <a:pt x="185594" y="270436"/>
                </a:lnTo>
                <a:lnTo>
                  <a:pt x="148758" y="317059"/>
                </a:lnTo>
                <a:lnTo>
                  <a:pt x="115513" y="366491"/>
                </a:lnTo>
                <a:lnTo>
                  <a:pt x="86057" y="418534"/>
                </a:lnTo>
                <a:lnTo>
                  <a:pt x="60588" y="472987"/>
                </a:lnTo>
                <a:lnTo>
                  <a:pt x="39305" y="529652"/>
                </a:lnTo>
                <a:lnTo>
                  <a:pt x="22407" y="588330"/>
                </a:lnTo>
                <a:lnTo>
                  <a:pt x="10091" y="648821"/>
                </a:lnTo>
                <a:lnTo>
                  <a:pt x="2555" y="710926"/>
                </a:lnTo>
                <a:lnTo>
                  <a:pt x="0" y="774445"/>
                </a:lnTo>
                <a:lnTo>
                  <a:pt x="2555" y="837947"/>
                </a:lnTo>
                <a:lnTo>
                  <a:pt x="10091" y="900035"/>
                </a:lnTo>
                <a:lnTo>
                  <a:pt x="22407" y="960512"/>
                </a:lnTo>
                <a:lnTo>
                  <a:pt x="39305" y="1019177"/>
                </a:lnTo>
                <a:lnTo>
                  <a:pt x="60588" y="1075830"/>
                </a:lnTo>
                <a:lnTo>
                  <a:pt x="86057" y="1130274"/>
                </a:lnTo>
                <a:lnTo>
                  <a:pt x="115513" y="1182308"/>
                </a:lnTo>
                <a:lnTo>
                  <a:pt x="148758" y="1231733"/>
                </a:lnTo>
                <a:lnTo>
                  <a:pt x="185594" y="1278349"/>
                </a:lnTo>
                <a:lnTo>
                  <a:pt x="225821" y="1321958"/>
                </a:lnTo>
                <a:lnTo>
                  <a:pt x="269243" y="1362360"/>
                </a:lnTo>
                <a:lnTo>
                  <a:pt x="315660" y="1399356"/>
                </a:lnTo>
                <a:lnTo>
                  <a:pt x="364873" y="1432745"/>
                </a:lnTo>
                <a:lnTo>
                  <a:pt x="416685" y="1462330"/>
                </a:lnTo>
                <a:lnTo>
                  <a:pt x="470898" y="1487910"/>
                </a:lnTo>
                <a:lnTo>
                  <a:pt x="527312" y="1509286"/>
                </a:lnTo>
                <a:lnTo>
                  <a:pt x="585729" y="1526259"/>
                </a:lnTo>
                <a:lnTo>
                  <a:pt x="645951" y="1538629"/>
                </a:lnTo>
                <a:lnTo>
                  <a:pt x="707780" y="1546197"/>
                </a:lnTo>
                <a:lnTo>
                  <a:pt x="771017" y="1548764"/>
                </a:lnTo>
                <a:lnTo>
                  <a:pt x="834271" y="1546197"/>
                </a:lnTo>
                <a:lnTo>
                  <a:pt x="896116" y="1538629"/>
                </a:lnTo>
                <a:lnTo>
                  <a:pt x="956353" y="1526259"/>
                </a:lnTo>
                <a:lnTo>
                  <a:pt x="1014783" y="1509286"/>
                </a:lnTo>
                <a:lnTo>
                  <a:pt x="1071209" y="1487910"/>
                </a:lnTo>
                <a:lnTo>
                  <a:pt x="1125431" y="1462330"/>
                </a:lnTo>
                <a:lnTo>
                  <a:pt x="1177252" y="1432745"/>
                </a:lnTo>
                <a:lnTo>
                  <a:pt x="1226473" y="1399356"/>
                </a:lnTo>
                <a:lnTo>
                  <a:pt x="1272896" y="1362360"/>
                </a:lnTo>
                <a:lnTo>
                  <a:pt x="1316323" y="1321958"/>
                </a:lnTo>
                <a:lnTo>
                  <a:pt x="1356555" y="1278349"/>
                </a:lnTo>
                <a:lnTo>
                  <a:pt x="1393394" y="1231733"/>
                </a:lnTo>
                <a:lnTo>
                  <a:pt x="1426641" y="1182308"/>
                </a:lnTo>
                <a:lnTo>
                  <a:pt x="1456099" y="1130274"/>
                </a:lnTo>
                <a:lnTo>
                  <a:pt x="1481570" y="1075830"/>
                </a:lnTo>
                <a:lnTo>
                  <a:pt x="1502853" y="1019177"/>
                </a:lnTo>
                <a:lnTo>
                  <a:pt x="1519753" y="960512"/>
                </a:lnTo>
                <a:lnTo>
                  <a:pt x="1532069" y="900035"/>
                </a:lnTo>
                <a:lnTo>
                  <a:pt x="1539605" y="837947"/>
                </a:lnTo>
                <a:lnTo>
                  <a:pt x="1542161" y="774445"/>
                </a:lnTo>
                <a:lnTo>
                  <a:pt x="1539605" y="710926"/>
                </a:lnTo>
                <a:lnTo>
                  <a:pt x="1532069" y="648821"/>
                </a:lnTo>
                <a:lnTo>
                  <a:pt x="1519753" y="588330"/>
                </a:lnTo>
                <a:lnTo>
                  <a:pt x="1502853" y="529652"/>
                </a:lnTo>
                <a:lnTo>
                  <a:pt x="1481570" y="472987"/>
                </a:lnTo>
                <a:lnTo>
                  <a:pt x="1456099" y="418534"/>
                </a:lnTo>
                <a:lnTo>
                  <a:pt x="1426641" y="366491"/>
                </a:lnTo>
                <a:lnTo>
                  <a:pt x="1393394" y="317059"/>
                </a:lnTo>
                <a:lnTo>
                  <a:pt x="1356555" y="270436"/>
                </a:lnTo>
                <a:lnTo>
                  <a:pt x="1316323" y="226822"/>
                </a:lnTo>
                <a:lnTo>
                  <a:pt x="1272896" y="186415"/>
                </a:lnTo>
                <a:lnTo>
                  <a:pt x="1226473" y="149417"/>
                </a:lnTo>
                <a:lnTo>
                  <a:pt x="1177252" y="116024"/>
                </a:lnTo>
                <a:lnTo>
                  <a:pt x="1125431" y="86438"/>
                </a:lnTo>
                <a:lnTo>
                  <a:pt x="1071209" y="60856"/>
                </a:lnTo>
                <a:lnTo>
                  <a:pt x="1014783" y="39479"/>
                </a:lnTo>
                <a:lnTo>
                  <a:pt x="956353" y="22506"/>
                </a:lnTo>
                <a:lnTo>
                  <a:pt x="896116" y="10135"/>
                </a:lnTo>
                <a:lnTo>
                  <a:pt x="834271" y="2567"/>
                </a:lnTo>
                <a:lnTo>
                  <a:pt x="771017" y="0"/>
                </a:lnTo>
                <a:close/>
              </a:path>
            </a:pathLst>
          </a:custGeom>
          <a:solidFill>
            <a:srgbClr val="45BAC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70934" y="2249297"/>
            <a:ext cx="835025" cy="838835"/>
          </a:xfrm>
          <a:custGeom>
            <a:avLst/>
            <a:gdLst/>
            <a:ahLst/>
            <a:cxnLst/>
            <a:rect l="l" t="t" r="r" b="b"/>
            <a:pathLst>
              <a:path w="835025" h="838835">
                <a:moveTo>
                  <a:pt x="417449" y="0"/>
                </a:moveTo>
                <a:lnTo>
                  <a:pt x="349747" y="5487"/>
                </a:lnTo>
                <a:lnTo>
                  <a:pt x="285520" y="21374"/>
                </a:lnTo>
                <a:lnTo>
                  <a:pt x="225627" y="46798"/>
                </a:lnTo>
                <a:lnTo>
                  <a:pt x="170928" y="80897"/>
                </a:lnTo>
                <a:lnTo>
                  <a:pt x="122285" y="122809"/>
                </a:lnTo>
                <a:lnTo>
                  <a:pt x="80556" y="171669"/>
                </a:lnTo>
                <a:lnTo>
                  <a:pt x="46603" y="226616"/>
                </a:lnTo>
                <a:lnTo>
                  <a:pt x="21286" y="286788"/>
                </a:lnTo>
                <a:lnTo>
                  <a:pt x="5464" y="351321"/>
                </a:lnTo>
                <a:lnTo>
                  <a:pt x="0" y="419353"/>
                </a:lnTo>
                <a:lnTo>
                  <a:pt x="1384" y="453735"/>
                </a:lnTo>
                <a:lnTo>
                  <a:pt x="12134" y="520095"/>
                </a:lnTo>
                <a:lnTo>
                  <a:pt x="32811" y="582531"/>
                </a:lnTo>
                <a:lnTo>
                  <a:pt x="62554" y="640179"/>
                </a:lnTo>
                <a:lnTo>
                  <a:pt x="100502" y="692177"/>
                </a:lnTo>
                <a:lnTo>
                  <a:pt x="145796" y="737661"/>
                </a:lnTo>
                <a:lnTo>
                  <a:pt x="197574" y="775768"/>
                </a:lnTo>
                <a:lnTo>
                  <a:pt x="254978" y="805634"/>
                </a:lnTo>
                <a:lnTo>
                  <a:pt x="317146" y="826396"/>
                </a:lnTo>
                <a:lnTo>
                  <a:pt x="383217" y="837191"/>
                </a:lnTo>
                <a:lnTo>
                  <a:pt x="417449" y="838580"/>
                </a:lnTo>
                <a:lnTo>
                  <a:pt x="451698" y="837191"/>
                </a:lnTo>
                <a:lnTo>
                  <a:pt x="517800" y="826396"/>
                </a:lnTo>
                <a:lnTo>
                  <a:pt x="579993" y="805634"/>
                </a:lnTo>
                <a:lnTo>
                  <a:pt x="637415" y="775768"/>
                </a:lnTo>
                <a:lnTo>
                  <a:pt x="689207" y="737661"/>
                </a:lnTo>
                <a:lnTo>
                  <a:pt x="734510" y="692177"/>
                </a:lnTo>
                <a:lnTo>
                  <a:pt x="772465" y="640179"/>
                </a:lnTo>
                <a:lnTo>
                  <a:pt x="802211" y="582531"/>
                </a:lnTo>
                <a:lnTo>
                  <a:pt x="822889" y="520095"/>
                </a:lnTo>
                <a:lnTo>
                  <a:pt x="833640" y="453735"/>
                </a:lnTo>
                <a:lnTo>
                  <a:pt x="835025" y="419353"/>
                </a:lnTo>
                <a:lnTo>
                  <a:pt x="833640" y="384954"/>
                </a:lnTo>
                <a:lnTo>
                  <a:pt x="822889" y="318563"/>
                </a:lnTo>
                <a:lnTo>
                  <a:pt x="802211" y="256103"/>
                </a:lnTo>
                <a:lnTo>
                  <a:pt x="772465" y="198436"/>
                </a:lnTo>
                <a:lnTo>
                  <a:pt x="734510" y="146424"/>
                </a:lnTo>
                <a:lnTo>
                  <a:pt x="689207" y="100930"/>
                </a:lnTo>
                <a:lnTo>
                  <a:pt x="637415" y="62818"/>
                </a:lnTo>
                <a:lnTo>
                  <a:pt x="579993" y="32948"/>
                </a:lnTo>
                <a:lnTo>
                  <a:pt x="517800" y="12184"/>
                </a:lnTo>
                <a:lnTo>
                  <a:pt x="451698" y="1389"/>
                </a:lnTo>
                <a:lnTo>
                  <a:pt x="417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70934" y="2249297"/>
            <a:ext cx="835025" cy="838835"/>
          </a:xfrm>
          <a:custGeom>
            <a:avLst/>
            <a:gdLst/>
            <a:ahLst/>
            <a:cxnLst/>
            <a:rect l="l" t="t" r="r" b="b"/>
            <a:pathLst>
              <a:path w="835025" h="838835">
                <a:moveTo>
                  <a:pt x="0" y="419353"/>
                </a:moveTo>
                <a:lnTo>
                  <a:pt x="5464" y="351321"/>
                </a:lnTo>
                <a:lnTo>
                  <a:pt x="21286" y="286788"/>
                </a:lnTo>
                <a:lnTo>
                  <a:pt x="46603" y="226616"/>
                </a:lnTo>
                <a:lnTo>
                  <a:pt x="80556" y="171669"/>
                </a:lnTo>
                <a:lnTo>
                  <a:pt x="122285" y="122809"/>
                </a:lnTo>
                <a:lnTo>
                  <a:pt x="170928" y="80897"/>
                </a:lnTo>
                <a:lnTo>
                  <a:pt x="225627" y="46798"/>
                </a:lnTo>
                <a:lnTo>
                  <a:pt x="285520" y="21374"/>
                </a:lnTo>
                <a:lnTo>
                  <a:pt x="349747" y="5487"/>
                </a:lnTo>
                <a:lnTo>
                  <a:pt x="417449" y="0"/>
                </a:lnTo>
                <a:lnTo>
                  <a:pt x="451698" y="1389"/>
                </a:lnTo>
                <a:lnTo>
                  <a:pt x="517800" y="12184"/>
                </a:lnTo>
                <a:lnTo>
                  <a:pt x="579993" y="32948"/>
                </a:lnTo>
                <a:lnTo>
                  <a:pt x="637415" y="62818"/>
                </a:lnTo>
                <a:lnTo>
                  <a:pt x="689207" y="100930"/>
                </a:lnTo>
                <a:lnTo>
                  <a:pt x="734510" y="146424"/>
                </a:lnTo>
                <a:lnTo>
                  <a:pt x="772465" y="198436"/>
                </a:lnTo>
                <a:lnTo>
                  <a:pt x="802211" y="256103"/>
                </a:lnTo>
                <a:lnTo>
                  <a:pt x="822889" y="318563"/>
                </a:lnTo>
                <a:lnTo>
                  <a:pt x="833640" y="384954"/>
                </a:lnTo>
                <a:lnTo>
                  <a:pt x="835025" y="419353"/>
                </a:lnTo>
                <a:lnTo>
                  <a:pt x="833640" y="453735"/>
                </a:lnTo>
                <a:lnTo>
                  <a:pt x="822889" y="520095"/>
                </a:lnTo>
                <a:lnTo>
                  <a:pt x="802211" y="582531"/>
                </a:lnTo>
                <a:lnTo>
                  <a:pt x="772465" y="640179"/>
                </a:lnTo>
                <a:lnTo>
                  <a:pt x="734510" y="692177"/>
                </a:lnTo>
                <a:lnTo>
                  <a:pt x="689207" y="737661"/>
                </a:lnTo>
                <a:lnTo>
                  <a:pt x="637415" y="775768"/>
                </a:lnTo>
                <a:lnTo>
                  <a:pt x="579993" y="805634"/>
                </a:lnTo>
                <a:lnTo>
                  <a:pt x="517800" y="826396"/>
                </a:lnTo>
                <a:lnTo>
                  <a:pt x="451698" y="837191"/>
                </a:lnTo>
                <a:lnTo>
                  <a:pt x="417449" y="838580"/>
                </a:lnTo>
                <a:lnTo>
                  <a:pt x="383217" y="837191"/>
                </a:lnTo>
                <a:lnTo>
                  <a:pt x="317146" y="826396"/>
                </a:lnTo>
                <a:lnTo>
                  <a:pt x="254978" y="805634"/>
                </a:lnTo>
                <a:lnTo>
                  <a:pt x="197574" y="775768"/>
                </a:lnTo>
                <a:lnTo>
                  <a:pt x="145796" y="737661"/>
                </a:lnTo>
                <a:lnTo>
                  <a:pt x="100502" y="692177"/>
                </a:lnTo>
                <a:lnTo>
                  <a:pt x="62554" y="640179"/>
                </a:lnTo>
                <a:lnTo>
                  <a:pt x="32811" y="582531"/>
                </a:lnTo>
                <a:lnTo>
                  <a:pt x="12134" y="520095"/>
                </a:lnTo>
                <a:lnTo>
                  <a:pt x="1384" y="453735"/>
                </a:lnTo>
                <a:lnTo>
                  <a:pt x="0" y="419353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73371" y="2445202"/>
            <a:ext cx="4311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cs typeface="+mn-ea"/>
                <a:sym typeface="+mn-lt"/>
              </a:rPr>
              <a:t>具体</a:t>
            </a:r>
            <a:endParaRPr sz="16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cs typeface="+mn-ea"/>
                <a:sym typeface="+mn-lt"/>
              </a:rPr>
              <a:t>方法</a:t>
            </a:r>
            <a:endParaRPr sz="1600"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63545" y="1466088"/>
            <a:ext cx="727075" cy="730250"/>
          </a:xfrm>
          <a:custGeom>
            <a:avLst/>
            <a:gdLst/>
            <a:ahLst/>
            <a:cxnLst/>
            <a:rect l="l" t="t" r="r" b="b"/>
            <a:pathLst>
              <a:path w="727075" h="730250">
                <a:moveTo>
                  <a:pt x="363474" y="0"/>
                </a:moveTo>
                <a:lnTo>
                  <a:pt x="304536" y="4774"/>
                </a:lnTo>
                <a:lnTo>
                  <a:pt x="248619" y="18598"/>
                </a:lnTo>
                <a:lnTo>
                  <a:pt x="196472" y="40722"/>
                </a:lnTo>
                <a:lnTo>
                  <a:pt x="148846" y="70396"/>
                </a:lnTo>
                <a:lnTo>
                  <a:pt x="106489" y="106870"/>
                </a:lnTo>
                <a:lnTo>
                  <a:pt x="70152" y="149394"/>
                </a:lnTo>
                <a:lnTo>
                  <a:pt x="40585" y="197219"/>
                </a:lnTo>
                <a:lnTo>
                  <a:pt x="18537" y="249594"/>
                </a:lnTo>
                <a:lnTo>
                  <a:pt x="4759" y="305770"/>
                </a:lnTo>
                <a:lnTo>
                  <a:pt x="0" y="364998"/>
                </a:lnTo>
                <a:lnTo>
                  <a:pt x="1205" y="394928"/>
                </a:lnTo>
                <a:lnTo>
                  <a:pt x="10568" y="452700"/>
                </a:lnTo>
                <a:lnTo>
                  <a:pt x="28575" y="507057"/>
                </a:lnTo>
                <a:lnTo>
                  <a:pt x="54476" y="557248"/>
                </a:lnTo>
                <a:lnTo>
                  <a:pt x="87521" y="602520"/>
                </a:lnTo>
                <a:lnTo>
                  <a:pt x="126962" y="642123"/>
                </a:lnTo>
                <a:lnTo>
                  <a:pt x="172047" y="675302"/>
                </a:lnTo>
                <a:lnTo>
                  <a:pt x="222027" y="701307"/>
                </a:lnTo>
                <a:lnTo>
                  <a:pt x="276153" y="719386"/>
                </a:lnTo>
                <a:lnTo>
                  <a:pt x="333674" y="728785"/>
                </a:lnTo>
                <a:lnTo>
                  <a:pt x="363474" y="729995"/>
                </a:lnTo>
                <a:lnTo>
                  <a:pt x="393290" y="728785"/>
                </a:lnTo>
                <a:lnTo>
                  <a:pt x="450835" y="719386"/>
                </a:lnTo>
                <a:lnTo>
                  <a:pt x="504973" y="701307"/>
                </a:lnTo>
                <a:lnTo>
                  <a:pt x="554956" y="675302"/>
                </a:lnTo>
                <a:lnTo>
                  <a:pt x="600037" y="642123"/>
                </a:lnTo>
                <a:lnTo>
                  <a:pt x="639468" y="602520"/>
                </a:lnTo>
                <a:lnTo>
                  <a:pt x="672502" y="557248"/>
                </a:lnTo>
                <a:lnTo>
                  <a:pt x="698390" y="507057"/>
                </a:lnTo>
                <a:lnTo>
                  <a:pt x="716387" y="452700"/>
                </a:lnTo>
                <a:lnTo>
                  <a:pt x="725743" y="394928"/>
                </a:lnTo>
                <a:lnTo>
                  <a:pt x="726948" y="364998"/>
                </a:lnTo>
                <a:lnTo>
                  <a:pt x="725743" y="335049"/>
                </a:lnTo>
                <a:lnTo>
                  <a:pt x="716387" y="277254"/>
                </a:lnTo>
                <a:lnTo>
                  <a:pt x="698390" y="222885"/>
                </a:lnTo>
                <a:lnTo>
                  <a:pt x="672502" y="172691"/>
                </a:lnTo>
                <a:lnTo>
                  <a:pt x="639468" y="127423"/>
                </a:lnTo>
                <a:lnTo>
                  <a:pt x="600037" y="87830"/>
                </a:lnTo>
                <a:lnTo>
                  <a:pt x="554956" y="54662"/>
                </a:lnTo>
                <a:lnTo>
                  <a:pt x="504973" y="28670"/>
                </a:lnTo>
                <a:lnTo>
                  <a:pt x="450835" y="10602"/>
                </a:lnTo>
                <a:lnTo>
                  <a:pt x="393290" y="1209"/>
                </a:lnTo>
                <a:lnTo>
                  <a:pt x="363474" y="0"/>
                </a:lnTo>
                <a:close/>
              </a:path>
            </a:pathLst>
          </a:custGeom>
          <a:solidFill>
            <a:srgbClr val="45BAC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0245" y="1681638"/>
            <a:ext cx="1949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sz="2400">
              <a:cs typeface="+mn-ea"/>
              <a:sym typeface="+mn-l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21323" y="1477772"/>
            <a:ext cx="727075" cy="731520"/>
          </a:xfrm>
          <a:custGeom>
            <a:avLst/>
            <a:gdLst/>
            <a:ahLst/>
            <a:cxnLst/>
            <a:rect l="l" t="t" r="r" b="b"/>
            <a:pathLst>
              <a:path w="727075" h="731519">
                <a:moveTo>
                  <a:pt x="363347" y="0"/>
                </a:moveTo>
                <a:lnTo>
                  <a:pt x="304412" y="4785"/>
                </a:lnTo>
                <a:lnTo>
                  <a:pt x="248505" y="18639"/>
                </a:lnTo>
                <a:lnTo>
                  <a:pt x="196372" y="40808"/>
                </a:lnTo>
                <a:lnTo>
                  <a:pt x="148763" y="70538"/>
                </a:lnTo>
                <a:lnTo>
                  <a:pt x="106425" y="107076"/>
                </a:lnTo>
                <a:lnTo>
                  <a:pt x="70108" y="149668"/>
                </a:lnTo>
                <a:lnTo>
                  <a:pt x="40558" y="197561"/>
                </a:lnTo>
                <a:lnTo>
                  <a:pt x="18524" y="250001"/>
                </a:lnTo>
                <a:lnTo>
                  <a:pt x="4755" y="306233"/>
                </a:lnTo>
                <a:lnTo>
                  <a:pt x="0" y="365505"/>
                </a:lnTo>
                <a:lnTo>
                  <a:pt x="1204" y="395493"/>
                </a:lnTo>
                <a:lnTo>
                  <a:pt x="10560" y="453370"/>
                </a:lnTo>
                <a:lnTo>
                  <a:pt x="28555" y="507825"/>
                </a:lnTo>
                <a:lnTo>
                  <a:pt x="54440" y="558104"/>
                </a:lnTo>
                <a:lnTo>
                  <a:pt x="87467" y="603454"/>
                </a:lnTo>
                <a:lnTo>
                  <a:pt x="126889" y="643123"/>
                </a:lnTo>
                <a:lnTo>
                  <a:pt x="171956" y="676357"/>
                </a:lnTo>
                <a:lnTo>
                  <a:pt x="221920" y="702405"/>
                </a:lnTo>
                <a:lnTo>
                  <a:pt x="276034" y="720512"/>
                </a:lnTo>
                <a:lnTo>
                  <a:pt x="333548" y="729926"/>
                </a:lnTo>
                <a:lnTo>
                  <a:pt x="363347" y="731138"/>
                </a:lnTo>
                <a:lnTo>
                  <a:pt x="393163" y="729926"/>
                </a:lnTo>
                <a:lnTo>
                  <a:pt x="450708" y="720512"/>
                </a:lnTo>
                <a:lnTo>
                  <a:pt x="504846" y="702405"/>
                </a:lnTo>
                <a:lnTo>
                  <a:pt x="554829" y="676357"/>
                </a:lnTo>
                <a:lnTo>
                  <a:pt x="599910" y="643123"/>
                </a:lnTo>
                <a:lnTo>
                  <a:pt x="639341" y="603454"/>
                </a:lnTo>
                <a:lnTo>
                  <a:pt x="672375" y="558104"/>
                </a:lnTo>
                <a:lnTo>
                  <a:pt x="698263" y="507825"/>
                </a:lnTo>
                <a:lnTo>
                  <a:pt x="716260" y="453370"/>
                </a:lnTo>
                <a:lnTo>
                  <a:pt x="725616" y="395493"/>
                </a:lnTo>
                <a:lnTo>
                  <a:pt x="726821" y="365505"/>
                </a:lnTo>
                <a:lnTo>
                  <a:pt x="725616" y="335537"/>
                </a:lnTo>
                <a:lnTo>
                  <a:pt x="716260" y="277690"/>
                </a:lnTo>
                <a:lnTo>
                  <a:pt x="698263" y="223260"/>
                </a:lnTo>
                <a:lnTo>
                  <a:pt x="672375" y="172999"/>
                </a:lnTo>
                <a:lnTo>
                  <a:pt x="639341" y="127663"/>
                </a:lnTo>
                <a:lnTo>
                  <a:pt x="599910" y="88003"/>
                </a:lnTo>
                <a:lnTo>
                  <a:pt x="554829" y="54775"/>
                </a:lnTo>
                <a:lnTo>
                  <a:pt x="504846" y="28731"/>
                </a:lnTo>
                <a:lnTo>
                  <a:pt x="450708" y="10626"/>
                </a:lnTo>
                <a:lnTo>
                  <a:pt x="393163" y="1212"/>
                </a:lnTo>
                <a:lnTo>
                  <a:pt x="363347" y="0"/>
                </a:lnTo>
                <a:close/>
              </a:path>
            </a:pathLst>
          </a:custGeom>
          <a:solidFill>
            <a:srgbClr val="45BAC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88404" y="1693830"/>
            <a:ext cx="1949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sz="2400">
              <a:cs typeface="+mn-ea"/>
              <a:sym typeface="+mn-l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51523" y="2325751"/>
            <a:ext cx="728345" cy="731520"/>
          </a:xfrm>
          <a:custGeom>
            <a:avLst/>
            <a:gdLst/>
            <a:ahLst/>
            <a:cxnLst/>
            <a:rect l="l" t="t" r="r" b="b"/>
            <a:pathLst>
              <a:path w="728345" h="731519">
                <a:moveTo>
                  <a:pt x="364108" y="0"/>
                </a:moveTo>
                <a:lnTo>
                  <a:pt x="305060" y="4785"/>
                </a:lnTo>
                <a:lnTo>
                  <a:pt x="249041" y="18639"/>
                </a:lnTo>
                <a:lnTo>
                  <a:pt x="196802" y="40808"/>
                </a:lnTo>
                <a:lnTo>
                  <a:pt x="149092" y="70538"/>
                </a:lnTo>
                <a:lnTo>
                  <a:pt x="106664" y="107076"/>
                </a:lnTo>
                <a:lnTo>
                  <a:pt x="70266" y="149668"/>
                </a:lnTo>
                <a:lnTo>
                  <a:pt x="40650" y="197561"/>
                </a:lnTo>
                <a:lnTo>
                  <a:pt x="18567" y="250001"/>
                </a:lnTo>
                <a:lnTo>
                  <a:pt x="4766" y="306233"/>
                </a:lnTo>
                <a:lnTo>
                  <a:pt x="0" y="365506"/>
                </a:lnTo>
                <a:lnTo>
                  <a:pt x="1207" y="395493"/>
                </a:lnTo>
                <a:lnTo>
                  <a:pt x="10584" y="453370"/>
                </a:lnTo>
                <a:lnTo>
                  <a:pt x="28620" y="507825"/>
                </a:lnTo>
                <a:lnTo>
                  <a:pt x="54564" y="558104"/>
                </a:lnTo>
                <a:lnTo>
                  <a:pt x="87664" y="603454"/>
                </a:lnTo>
                <a:lnTo>
                  <a:pt x="127171" y="643123"/>
                </a:lnTo>
                <a:lnTo>
                  <a:pt x="172334" y="676357"/>
                </a:lnTo>
                <a:lnTo>
                  <a:pt x="222402" y="702405"/>
                </a:lnTo>
                <a:lnTo>
                  <a:pt x="276625" y="720512"/>
                </a:lnTo>
                <a:lnTo>
                  <a:pt x="334253" y="729926"/>
                </a:lnTo>
                <a:lnTo>
                  <a:pt x="364108" y="731138"/>
                </a:lnTo>
                <a:lnTo>
                  <a:pt x="393963" y="729926"/>
                </a:lnTo>
                <a:lnTo>
                  <a:pt x="451584" y="720512"/>
                </a:lnTo>
                <a:lnTo>
                  <a:pt x="505795" y="702405"/>
                </a:lnTo>
                <a:lnTo>
                  <a:pt x="555847" y="676357"/>
                </a:lnTo>
                <a:lnTo>
                  <a:pt x="600992" y="643123"/>
                </a:lnTo>
                <a:lnTo>
                  <a:pt x="640480" y="603454"/>
                </a:lnTo>
                <a:lnTo>
                  <a:pt x="673562" y="558104"/>
                </a:lnTo>
                <a:lnTo>
                  <a:pt x="699490" y="507825"/>
                </a:lnTo>
                <a:lnTo>
                  <a:pt x="717513" y="453370"/>
                </a:lnTo>
                <a:lnTo>
                  <a:pt x="726884" y="395493"/>
                </a:lnTo>
                <a:lnTo>
                  <a:pt x="728091" y="365506"/>
                </a:lnTo>
                <a:lnTo>
                  <a:pt x="726884" y="335537"/>
                </a:lnTo>
                <a:lnTo>
                  <a:pt x="717513" y="277690"/>
                </a:lnTo>
                <a:lnTo>
                  <a:pt x="699490" y="223260"/>
                </a:lnTo>
                <a:lnTo>
                  <a:pt x="673562" y="172999"/>
                </a:lnTo>
                <a:lnTo>
                  <a:pt x="640480" y="127663"/>
                </a:lnTo>
                <a:lnTo>
                  <a:pt x="600992" y="88003"/>
                </a:lnTo>
                <a:lnTo>
                  <a:pt x="555847" y="54775"/>
                </a:lnTo>
                <a:lnTo>
                  <a:pt x="505795" y="28731"/>
                </a:lnTo>
                <a:lnTo>
                  <a:pt x="451584" y="10626"/>
                </a:lnTo>
                <a:lnTo>
                  <a:pt x="393963" y="1212"/>
                </a:lnTo>
                <a:lnTo>
                  <a:pt x="364108" y="0"/>
                </a:lnTo>
                <a:close/>
              </a:path>
            </a:pathLst>
          </a:custGeom>
          <a:solidFill>
            <a:srgbClr val="45BAC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9113" y="2542063"/>
            <a:ext cx="1949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sz="2400">
              <a:cs typeface="+mn-ea"/>
              <a:sym typeface="+mn-l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57265" y="3164332"/>
            <a:ext cx="728345" cy="731520"/>
          </a:xfrm>
          <a:custGeom>
            <a:avLst/>
            <a:gdLst/>
            <a:ahLst/>
            <a:cxnLst/>
            <a:rect l="l" t="t" r="r" b="b"/>
            <a:pathLst>
              <a:path w="728345" h="731520">
                <a:moveTo>
                  <a:pt x="364109" y="0"/>
                </a:moveTo>
                <a:lnTo>
                  <a:pt x="305060" y="4785"/>
                </a:lnTo>
                <a:lnTo>
                  <a:pt x="249041" y="18640"/>
                </a:lnTo>
                <a:lnTo>
                  <a:pt x="196802" y="40811"/>
                </a:lnTo>
                <a:lnTo>
                  <a:pt x="149092" y="70546"/>
                </a:lnTo>
                <a:lnTo>
                  <a:pt x="106664" y="107092"/>
                </a:lnTo>
                <a:lnTo>
                  <a:pt x="70266" y="149696"/>
                </a:lnTo>
                <a:lnTo>
                  <a:pt x="40650" y="197605"/>
                </a:lnTo>
                <a:lnTo>
                  <a:pt x="18567" y="250066"/>
                </a:lnTo>
                <a:lnTo>
                  <a:pt x="4766" y="306326"/>
                </a:lnTo>
                <a:lnTo>
                  <a:pt x="0" y="365633"/>
                </a:lnTo>
                <a:lnTo>
                  <a:pt x="1207" y="395619"/>
                </a:lnTo>
                <a:lnTo>
                  <a:pt x="10584" y="453495"/>
                </a:lnTo>
                <a:lnTo>
                  <a:pt x="28620" y="507946"/>
                </a:lnTo>
                <a:lnTo>
                  <a:pt x="54564" y="558220"/>
                </a:lnTo>
                <a:lnTo>
                  <a:pt x="87664" y="603565"/>
                </a:lnTo>
                <a:lnTo>
                  <a:pt x="127171" y="643228"/>
                </a:lnTo>
                <a:lnTo>
                  <a:pt x="172334" y="676457"/>
                </a:lnTo>
                <a:lnTo>
                  <a:pt x="222402" y="702500"/>
                </a:lnTo>
                <a:lnTo>
                  <a:pt x="276625" y="720603"/>
                </a:lnTo>
                <a:lnTo>
                  <a:pt x="334253" y="730016"/>
                </a:lnTo>
                <a:lnTo>
                  <a:pt x="364109" y="731227"/>
                </a:lnTo>
                <a:lnTo>
                  <a:pt x="393963" y="730016"/>
                </a:lnTo>
                <a:lnTo>
                  <a:pt x="451584" y="720603"/>
                </a:lnTo>
                <a:lnTo>
                  <a:pt x="505795" y="702500"/>
                </a:lnTo>
                <a:lnTo>
                  <a:pt x="555847" y="676457"/>
                </a:lnTo>
                <a:lnTo>
                  <a:pt x="600992" y="643228"/>
                </a:lnTo>
                <a:lnTo>
                  <a:pt x="640480" y="603565"/>
                </a:lnTo>
                <a:lnTo>
                  <a:pt x="673562" y="558220"/>
                </a:lnTo>
                <a:lnTo>
                  <a:pt x="699490" y="507946"/>
                </a:lnTo>
                <a:lnTo>
                  <a:pt x="717513" y="453495"/>
                </a:lnTo>
                <a:lnTo>
                  <a:pt x="726884" y="395619"/>
                </a:lnTo>
                <a:lnTo>
                  <a:pt x="728090" y="365633"/>
                </a:lnTo>
                <a:lnTo>
                  <a:pt x="726884" y="335645"/>
                </a:lnTo>
                <a:lnTo>
                  <a:pt x="717513" y="277768"/>
                </a:lnTo>
                <a:lnTo>
                  <a:pt x="699490" y="223313"/>
                </a:lnTo>
                <a:lnTo>
                  <a:pt x="673562" y="173034"/>
                </a:lnTo>
                <a:lnTo>
                  <a:pt x="640480" y="127684"/>
                </a:lnTo>
                <a:lnTo>
                  <a:pt x="600992" y="88015"/>
                </a:lnTo>
                <a:lnTo>
                  <a:pt x="555847" y="54781"/>
                </a:lnTo>
                <a:lnTo>
                  <a:pt x="505795" y="28733"/>
                </a:lnTo>
                <a:lnTo>
                  <a:pt x="451584" y="10626"/>
                </a:lnTo>
                <a:lnTo>
                  <a:pt x="393963" y="1212"/>
                </a:lnTo>
                <a:lnTo>
                  <a:pt x="364109" y="0"/>
                </a:lnTo>
                <a:close/>
              </a:path>
            </a:pathLst>
          </a:custGeom>
          <a:solidFill>
            <a:srgbClr val="45BAC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4980" y="3380905"/>
            <a:ext cx="1955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cs typeface="+mn-ea"/>
                <a:sym typeface="+mn-lt"/>
              </a:rPr>
              <a:t>6</a:t>
            </a:r>
            <a:endParaRPr sz="2400">
              <a:cs typeface="+mn-ea"/>
              <a:sym typeface="+mn-l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37917" y="2297683"/>
            <a:ext cx="728345" cy="731520"/>
          </a:xfrm>
          <a:custGeom>
            <a:avLst/>
            <a:gdLst/>
            <a:ahLst/>
            <a:cxnLst/>
            <a:rect l="l" t="t" r="r" b="b"/>
            <a:pathLst>
              <a:path w="728344" h="731519">
                <a:moveTo>
                  <a:pt x="364108" y="0"/>
                </a:moveTo>
                <a:lnTo>
                  <a:pt x="305060" y="4785"/>
                </a:lnTo>
                <a:lnTo>
                  <a:pt x="249041" y="18640"/>
                </a:lnTo>
                <a:lnTo>
                  <a:pt x="196802" y="40811"/>
                </a:lnTo>
                <a:lnTo>
                  <a:pt x="149092" y="70546"/>
                </a:lnTo>
                <a:lnTo>
                  <a:pt x="106664" y="107092"/>
                </a:lnTo>
                <a:lnTo>
                  <a:pt x="70266" y="149696"/>
                </a:lnTo>
                <a:lnTo>
                  <a:pt x="40650" y="197605"/>
                </a:lnTo>
                <a:lnTo>
                  <a:pt x="18567" y="250066"/>
                </a:lnTo>
                <a:lnTo>
                  <a:pt x="4766" y="306326"/>
                </a:lnTo>
                <a:lnTo>
                  <a:pt x="0" y="365633"/>
                </a:lnTo>
                <a:lnTo>
                  <a:pt x="1207" y="395619"/>
                </a:lnTo>
                <a:lnTo>
                  <a:pt x="10584" y="453489"/>
                </a:lnTo>
                <a:lnTo>
                  <a:pt x="28620" y="507932"/>
                </a:lnTo>
                <a:lnTo>
                  <a:pt x="54564" y="558195"/>
                </a:lnTo>
                <a:lnTo>
                  <a:pt x="87664" y="603527"/>
                </a:lnTo>
                <a:lnTo>
                  <a:pt x="127171" y="643177"/>
                </a:lnTo>
                <a:lnTo>
                  <a:pt x="172334" y="676393"/>
                </a:lnTo>
                <a:lnTo>
                  <a:pt x="222402" y="702425"/>
                </a:lnTo>
                <a:lnTo>
                  <a:pt x="276625" y="720520"/>
                </a:lnTo>
                <a:lnTo>
                  <a:pt x="334253" y="729927"/>
                </a:lnTo>
                <a:lnTo>
                  <a:pt x="364108" y="731139"/>
                </a:lnTo>
                <a:lnTo>
                  <a:pt x="393963" y="729927"/>
                </a:lnTo>
                <a:lnTo>
                  <a:pt x="451584" y="720520"/>
                </a:lnTo>
                <a:lnTo>
                  <a:pt x="505795" y="702425"/>
                </a:lnTo>
                <a:lnTo>
                  <a:pt x="555847" y="676393"/>
                </a:lnTo>
                <a:lnTo>
                  <a:pt x="600992" y="643177"/>
                </a:lnTo>
                <a:lnTo>
                  <a:pt x="640480" y="603527"/>
                </a:lnTo>
                <a:lnTo>
                  <a:pt x="673562" y="558195"/>
                </a:lnTo>
                <a:lnTo>
                  <a:pt x="699490" y="507932"/>
                </a:lnTo>
                <a:lnTo>
                  <a:pt x="717513" y="453489"/>
                </a:lnTo>
                <a:lnTo>
                  <a:pt x="726884" y="395619"/>
                </a:lnTo>
                <a:lnTo>
                  <a:pt x="728090" y="365633"/>
                </a:lnTo>
                <a:lnTo>
                  <a:pt x="726884" y="335645"/>
                </a:lnTo>
                <a:lnTo>
                  <a:pt x="717513" y="277768"/>
                </a:lnTo>
                <a:lnTo>
                  <a:pt x="699490" y="223313"/>
                </a:lnTo>
                <a:lnTo>
                  <a:pt x="673562" y="173034"/>
                </a:lnTo>
                <a:lnTo>
                  <a:pt x="640480" y="127684"/>
                </a:lnTo>
                <a:lnTo>
                  <a:pt x="600992" y="88015"/>
                </a:lnTo>
                <a:lnTo>
                  <a:pt x="555847" y="54781"/>
                </a:lnTo>
                <a:lnTo>
                  <a:pt x="505795" y="28733"/>
                </a:lnTo>
                <a:lnTo>
                  <a:pt x="451584" y="10626"/>
                </a:lnTo>
                <a:lnTo>
                  <a:pt x="393963" y="1212"/>
                </a:lnTo>
                <a:lnTo>
                  <a:pt x="364108" y="0"/>
                </a:lnTo>
                <a:close/>
              </a:path>
            </a:pathLst>
          </a:custGeom>
          <a:solidFill>
            <a:srgbClr val="45BAC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04998" y="2513996"/>
            <a:ext cx="1949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sz="2400">
              <a:cs typeface="+mn-ea"/>
              <a:sym typeface="+mn-l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5732" y="3159760"/>
            <a:ext cx="728345" cy="731520"/>
          </a:xfrm>
          <a:custGeom>
            <a:avLst/>
            <a:gdLst/>
            <a:ahLst/>
            <a:cxnLst/>
            <a:rect l="l" t="t" r="r" b="b"/>
            <a:pathLst>
              <a:path w="728344" h="731520">
                <a:moveTo>
                  <a:pt x="363981" y="0"/>
                </a:moveTo>
                <a:lnTo>
                  <a:pt x="304937" y="4782"/>
                </a:lnTo>
                <a:lnTo>
                  <a:pt x="248928" y="18627"/>
                </a:lnTo>
                <a:lnTo>
                  <a:pt x="196702" y="40784"/>
                </a:lnTo>
                <a:lnTo>
                  <a:pt x="149010" y="70502"/>
                </a:lnTo>
                <a:lnTo>
                  <a:pt x="106600" y="107029"/>
                </a:lnTo>
                <a:lnTo>
                  <a:pt x="70221" y="149614"/>
                </a:lnTo>
                <a:lnTo>
                  <a:pt x="40623" y="197505"/>
                </a:lnTo>
                <a:lnTo>
                  <a:pt x="18554" y="249952"/>
                </a:lnTo>
                <a:lnTo>
                  <a:pt x="4763" y="306202"/>
                </a:lnTo>
                <a:lnTo>
                  <a:pt x="0" y="365505"/>
                </a:lnTo>
                <a:lnTo>
                  <a:pt x="1206" y="395493"/>
                </a:lnTo>
                <a:lnTo>
                  <a:pt x="10577" y="453369"/>
                </a:lnTo>
                <a:lnTo>
                  <a:pt x="28600" y="507823"/>
                </a:lnTo>
                <a:lnTo>
                  <a:pt x="54528" y="558100"/>
                </a:lnTo>
                <a:lnTo>
                  <a:pt x="87610" y="603449"/>
                </a:lnTo>
                <a:lnTo>
                  <a:pt x="127098" y="643116"/>
                </a:lnTo>
                <a:lnTo>
                  <a:pt x="172243" y="676348"/>
                </a:lnTo>
                <a:lnTo>
                  <a:pt x="222295" y="702394"/>
                </a:lnTo>
                <a:lnTo>
                  <a:pt x="276506" y="720500"/>
                </a:lnTo>
                <a:lnTo>
                  <a:pt x="334127" y="729914"/>
                </a:lnTo>
                <a:lnTo>
                  <a:pt x="363981" y="731126"/>
                </a:lnTo>
                <a:lnTo>
                  <a:pt x="393836" y="729914"/>
                </a:lnTo>
                <a:lnTo>
                  <a:pt x="451457" y="720500"/>
                </a:lnTo>
                <a:lnTo>
                  <a:pt x="505668" y="702394"/>
                </a:lnTo>
                <a:lnTo>
                  <a:pt x="555720" y="676348"/>
                </a:lnTo>
                <a:lnTo>
                  <a:pt x="600865" y="643116"/>
                </a:lnTo>
                <a:lnTo>
                  <a:pt x="640353" y="603449"/>
                </a:lnTo>
                <a:lnTo>
                  <a:pt x="673435" y="558100"/>
                </a:lnTo>
                <a:lnTo>
                  <a:pt x="699363" y="507823"/>
                </a:lnTo>
                <a:lnTo>
                  <a:pt x="717386" y="453369"/>
                </a:lnTo>
                <a:lnTo>
                  <a:pt x="726757" y="395493"/>
                </a:lnTo>
                <a:lnTo>
                  <a:pt x="727964" y="365505"/>
                </a:lnTo>
                <a:lnTo>
                  <a:pt x="726757" y="335519"/>
                </a:lnTo>
                <a:lnTo>
                  <a:pt x="717386" y="277649"/>
                </a:lnTo>
                <a:lnTo>
                  <a:pt x="699363" y="223206"/>
                </a:lnTo>
                <a:lnTo>
                  <a:pt x="673435" y="172943"/>
                </a:lnTo>
                <a:lnTo>
                  <a:pt x="640353" y="127611"/>
                </a:lnTo>
                <a:lnTo>
                  <a:pt x="600865" y="87961"/>
                </a:lnTo>
                <a:lnTo>
                  <a:pt x="555720" y="54745"/>
                </a:lnTo>
                <a:lnTo>
                  <a:pt x="505668" y="28713"/>
                </a:lnTo>
                <a:lnTo>
                  <a:pt x="451457" y="10618"/>
                </a:lnTo>
                <a:lnTo>
                  <a:pt x="393836" y="1211"/>
                </a:lnTo>
                <a:lnTo>
                  <a:pt x="363981" y="0"/>
                </a:lnTo>
                <a:close/>
              </a:path>
            </a:pathLst>
          </a:custGeom>
          <a:solidFill>
            <a:srgbClr val="45BAC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7197" y="3376326"/>
            <a:ext cx="2510790" cy="1121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000"/>
              </a:lnSpc>
              <a:tabLst>
                <a:tab pos="2327910" algn="l"/>
              </a:tabLst>
            </a:pPr>
            <a:r>
              <a:rPr sz="1100" dirty="0">
                <a:cs typeface="+mn-ea"/>
                <a:sym typeface="+mn-lt"/>
              </a:rPr>
              <a:t>先固定</a:t>
            </a:r>
            <a:r>
              <a:rPr sz="1100" spc="-15" dirty="0">
                <a:cs typeface="+mn-ea"/>
                <a:sym typeface="+mn-lt"/>
              </a:rPr>
              <a:t>骨</a:t>
            </a:r>
            <a:r>
              <a:rPr sz="1100" dirty="0">
                <a:cs typeface="+mn-ea"/>
                <a:sym typeface="+mn-lt"/>
              </a:rPr>
              <a:t>折的</a:t>
            </a:r>
            <a:r>
              <a:rPr sz="1100" spc="-15" dirty="0">
                <a:cs typeface="+mn-ea"/>
                <a:sym typeface="+mn-lt"/>
              </a:rPr>
              <a:t>上</a:t>
            </a:r>
            <a:r>
              <a:rPr sz="1100" dirty="0">
                <a:cs typeface="+mn-ea"/>
                <a:sym typeface="+mn-lt"/>
              </a:rPr>
              <a:t>端（</a:t>
            </a:r>
            <a:r>
              <a:rPr sz="1100" spc="-15" dirty="0">
                <a:cs typeface="+mn-ea"/>
                <a:sym typeface="+mn-lt"/>
              </a:rPr>
              <a:t>近心</a:t>
            </a:r>
            <a:r>
              <a:rPr sz="1100" dirty="0">
                <a:cs typeface="+mn-ea"/>
                <a:sym typeface="+mn-lt"/>
              </a:rPr>
              <a:t>端），</a:t>
            </a:r>
            <a:r>
              <a:rPr sz="3600" b="1" baseline="1000" dirty="0">
                <a:solidFill>
                  <a:srgbClr val="FFFFFF"/>
                </a:solidFill>
                <a:cs typeface="+mn-ea"/>
                <a:sym typeface="+mn-lt"/>
              </a:rPr>
              <a:t> 	3 </a:t>
            </a:r>
            <a:r>
              <a:rPr sz="1100" dirty="0">
                <a:cs typeface="+mn-ea"/>
                <a:sym typeface="+mn-lt"/>
              </a:rPr>
              <a:t>再固定下端（进心端）</a:t>
            </a:r>
            <a:r>
              <a:rPr sz="1100" spc="-15" dirty="0">
                <a:cs typeface="+mn-ea"/>
                <a:sym typeface="+mn-lt"/>
              </a:rPr>
              <a:t>，</a:t>
            </a:r>
            <a:r>
              <a:rPr sz="1100" dirty="0">
                <a:cs typeface="+mn-ea"/>
                <a:sym typeface="+mn-lt"/>
              </a:rPr>
              <a:t>绑带</a:t>
            </a:r>
            <a:endParaRPr sz="1100">
              <a:cs typeface="+mn-ea"/>
              <a:sym typeface="+mn-lt"/>
            </a:endParaRPr>
          </a:p>
          <a:p>
            <a:pPr marL="12700" marR="668655">
              <a:lnSpc>
                <a:spcPct val="150000"/>
              </a:lnSpc>
            </a:pPr>
            <a:r>
              <a:rPr lang="zh-CN" altLang="en-US" sz="1100" smtClean="0">
                <a:cs typeface="+mn-ea"/>
                <a:sym typeface="+mn-lt"/>
              </a:rPr>
              <a:t>不</a:t>
            </a:r>
            <a:r>
              <a:rPr sz="1100" smtClean="0">
                <a:cs typeface="+mn-ea"/>
                <a:sym typeface="+mn-lt"/>
              </a:rPr>
              <a:t>要系在骨折处</a:t>
            </a:r>
            <a:r>
              <a:rPr sz="1100" dirty="0">
                <a:cs typeface="+mn-ea"/>
                <a:sym typeface="+mn-lt"/>
              </a:rPr>
              <a:t>，骨折</a:t>
            </a:r>
            <a:r>
              <a:rPr sz="1100" spc="-15" dirty="0">
                <a:cs typeface="+mn-ea"/>
                <a:sym typeface="+mn-lt"/>
              </a:rPr>
              <a:t>两</a:t>
            </a:r>
            <a:r>
              <a:rPr sz="1100" dirty="0">
                <a:cs typeface="+mn-ea"/>
                <a:sym typeface="+mn-lt"/>
              </a:rPr>
              <a:t>端应 该分别固定至少两条固</a:t>
            </a:r>
            <a:r>
              <a:rPr sz="1100" spc="-15" dirty="0">
                <a:cs typeface="+mn-ea"/>
                <a:sym typeface="+mn-lt"/>
              </a:rPr>
              <a:t>定</a:t>
            </a:r>
            <a:r>
              <a:rPr sz="1100" dirty="0">
                <a:cs typeface="+mn-ea"/>
                <a:sym typeface="+mn-lt"/>
              </a:rPr>
              <a:t>带</a:t>
            </a:r>
            <a:endParaRPr sz="1100">
              <a:cs typeface="+mn-ea"/>
              <a:sym typeface="+mn-l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554" y="1750304"/>
            <a:ext cx="185102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mtClean="0">
                <a:cs typeface="+mn-ea"/>
                <a:sym typeface="+mn-lt"/>
              </a:rPr>
              <a:t>置伤者</a:t>
            </a:r>
            <a:r>
              <a:rPr lang="zh-CN" altLang="en-US" sz="1100" smtClean="0">
                <a:cs typeface="+mn-ea"/>
                <a:sym typeface="+mn-lt"/>
              </a:rPr>
              <a:t>于</a:t>
            </a:r>
            <a:r>
              <a:rPr sz="1100" smtClean="0">
                <a:cs typeface="+mn-ea"/>
                <a:sym typeface="+mn-lt"/>
              </a:rPr>
              <a:t>适当位置</a:t>
            </a:r>
            <a:r>
              <a:rPr sz="1100" dirty="0">
                <a:cs typeface="+mn-ea"/>
                <a:sym typeface="+mn-lt"/>
              </a:rPr>
              <a:t>，就</a:t>
            </a:r>
            <a:r>
              <a:rPr sz="1100" spc="-10" dirty="0">
                <a:cs typeface="+mn-ea"/>
                <a:sym typeface="+mn-lt"/>
              </a:rPr>
              <a:t>地</a:t>
            </a:r>
            <a:r>
              <a:rPr sz="1100" dirty="0">
                <a:cs typeface="+mn-ea"/>
                <a:sym typeface="+mn-lt"/>
              </a:rPr>
              <a:t>施救</a:t>
            </a:r>
            <a:endParaRPr sz="1100">
              <a:cs typeface="+mn-ea"/>
              <a:sym typeface="+mn-l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65060" y="1583934"/>
            <a:ext cx="1563370" cy="418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100" dirty="0">
                <a:cs typeface="+mn-ea"/>
                <a:sym typeface="+mn-lt"/>
              </a:rPr>
              <a:t>前臂、</a:t>
            </a:r>
            <a:r>
              <a:rPr sz="1100" spc="-15" dirty="0">
                <a:cs typeface="+mn-ea"/>
                <a:sym typeface="+mn-lt"/>
              </a:rPr>
              <a:t>小</a:t>
            </a:r>
            <a:r>
              <a:rPr sz="1100" dirty="0">
                <a:cs typeface="+mn-ea"/>
                <a:sym typeface="+mn-lt"/>
              </a:rPr>
              <a:t>腿部</a:t>
            </a:r>
            <a:r>
              <a:rPr sz="1100" spc="-15" dirty="0">
                <a:cs typeface="+mn-ea"/>
                <a:sym typeface="+mn-lt"/>
              </a:rPr>
              <a:t>位</a:t>
            </a:r>
            <a:r>
              <a:rPr sz="1100" dirty="0">
                <a:cs typeface="+mn-ea"/>
                <a:sym typeface="+mn-lt"/>
              </a:rPr>
              <a:t>的骨</a:t>
            </a:r>
            <a:r>
              <a:rPr sz="1100" spc="-15" dirty="0">
                <a:cs typeface="+mn-ea"/>
                <a:sym typeface="+mn-lt"/>
              </a:rPr>
              <a:t>折</a:t>
            </a:r>
            <a:r>
              <a:rPr sz="1100" dirty="0">
                <a:cs typeface="+mn-ea"/>
                <a:sym typeface="+mn-lt"/>
              </a:rPr>
              <a:t>， 尽可能用两块夹板固定</a:t>
            </a:r>
            <a:endParaRPr sz="1100">
              <a:cs typeface="+mn-ea"/>
              <a:sym typeface="+mn-l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2412" y="2523607"/>
            <a:ext cx="1427480" cy="418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100" dirty="0">
                <a:cs typeface="+mn-ea"/>
                <a:sym typeface="+mn-lt"/>
              </a:rPr>
              <a:t>夹板不皮肤、关节、 骨突出部位之间加衬垫</a:t>
            </a:r>
            <a:endParaRPr sz="1100">
              <a:cs typeface="+mn-ea"/>
              <a:sym typeface="+mn-l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06488" y="2428483"/>
            <a:ext cx="1567815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cs typeface="+mn-ea"/>
                <a:sym typeface="+mn-lt"/>
              </a:rPr>
              <a:t>上肢为屈肘位</a:t>
            </a:r>
            <a:endParaRPr sz="1100">
              <a:cs typeface="+mn-ea"/>
              <a:sym typeface="+mn-lt"/>
            </a:endParaRPr>
          </a:p>
          <a:p>
            <a:pPr marL="12700" marR="5080">
              <a:lnSpc>
                <a:spcPct val="130000"/>
              </a:lnSpc>
            </a:pPr>
            <a:r>
              <a:rPr sz="1100">
                <a:cs typeface="+mn-ea"/>
                <a:sym typeface="+mn-lt"/>
              </a:rPr>
              <a:t>（</a:t>
            </a:r>
            <a:r>
              <a:rPr sz="1100" smtClean="0">
                <a:cs typeface="+mn-ea"/>
                <a:sym typeface="+mn-lt"/>
              </a:rPr>
              <a:t>除外肘关节</a:t>
            </a:r>
            <a:r>
              <a:rPr lang="zh-CN" altLang="en-US" sz="1100" smtClean="0">
                <a:cs typeface="+mn-ea"/>
                <a:sym typeface="+mn-lt"/>
              </a:rPr>
              <a:t>不</a:t>
            </a:r>
            <a:r>
              <a:rPr sz="1100" smtClean="0">
                <a:cs typeface="+mn-ea"/>
                <a:sym typeface="+mn-lt"/>
              </a:rPr>
              <a:t>能屈</a:t>
            </a:r>
            <a:r>
              <a:rPr sz="1100" dirty="0">
                <a:cs typeface="+mn-ea"/>
                <a:sym typeface="+mn-lt"/>
              </a:rPr>
              <a:t>）， 下肢呈伸直位</a:t>
            </a:r>
            <a:endParaRPr sz="1100">
              <a:cs typeface="+mn-ea"/>
              <a:sym typeface="+mn-l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83983" y="3421877"/>
            <a:ext cx="1706880" cy="440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100" smtClean="0">
                <a:cs typeface="+mn-ea"/>
                <a:sym typeface="+mn-lt"/>
              </a:rPr>
              <a:t>暴露</a:t>
            </a:r>
            <a:r>
              <a:rPr lang="zh-CN" altLang="en-US" sz="1100" smtClean="0">
                <a:cs typeface="+mn-ea"/>
                <a:sym typeface="+mn-lt"/>
              </a:rPr>
              <a:t>指</a:t>
            </a:r>
            <a:r>
              <a:rPr sz="1100" smtClean="0">
                <a:cs typeface="+mn-ea"/>
                <a:sym typeface="+mn-lt"/>
              </a:rPr>
              <a:t>（</a:t>
            </a:r>
            <a:r>
              <a:rPr sz="1100" dirty="0">
                <a:cs typeface="+mn-ea"/>
                <a:sym typeface="+mn-lt"/>
              </a:rPr>
              <a:t>趾）端</a:t>
            </a:r>
            <a:r>
              <a:rPr sz="1100">
                <a:cs typeface="+mn-ea"/>
                <a:sym typeface="+mn-lt"/>
              </a:rPr>
              <a:t>，</a:t>
            </a:r>
            <a:r>
              <a:rPr sz="1100" smtClean="0">
                <a:cs typeface="+mn-ea"/>
                <a:sym typeface="+mn-lt"/>
              </a:rPr>
              <a:t>便</a:t>
            </a:r>
            <a:r>
              <a:rPr lang="zh-CN" altLang="en-US" sz="1100" smtClean="0">
                <a:cs typeface="+mn-ea"/>
                <a:sym typeface="+mn-lt"/>
              </a:rPr>
              <a:t>于</a:t>
            </a:r>
            <a:r>
              <a:rPr sz="1100" spc="-15" smtClean="0">
                <a:cs typeface="+mn-ea"/>
                <a:sym typeface="+mn-lt"/>
              </a:rPr>
              <a:t>检</a:t>
            </a:r>
            <a:r>
              <a:rPr sz="1100" smtClean="0">
                <a:cs typeface="+mn-ea"/>
                <a:sym typeface="+mn-lt"/>
              </a:rPr>
              <a:t>查 </a:t>
            </a:r>
            <a:r>
              <a:rPr sz="1100" dirty="0">
                <a:cs typeface="+mn-ea"/>
                <a:sym typeface="+mn-lt"/>
              </a:rPr>
              <a:t>末梢血液循环</a:t>
            </a:r>
            <a:endParaRPr sz="11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741053"/>
            <a:ext cx="708660" cy="20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dirty="0">
                <a:cs typeface="+mn-ea"/>
                <a:sym typeface="+mn-lt"/>
              </a:rPr>
              <a:t>3</a:t>
            </a:r>
            <a:r>
              <a:rPr sz="1400" spc="-5" dirty="0">
                <a:cs typeface="+mn-ea"/>
                <a:sym typeface="+mn-lt"/>
              </a:rPr>
              <a:t>.</a:t>
            </a:r>
            <a:r>
              <a:rPr sz="1400" dirty="0">
                <a:cs typeface="+mn-ea"/>
                <a:sym typeface="+mn-lt"/>
              </a:rPr>
              <a:t>烧伤：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1809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2" y="0"/>
                </a:moveTo>
                <a:lnTo>
                  <a:pt x="9144000" y="0"/>
                </a:lnTo>
              </a:path>
            </a:pathLst>
          </a:custGeom>
          <a:ln w="45718">
            <a:solidFill>
              <a:srgbClr val="29B8A6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6074" y="2063707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5" h="189230">
                <a:moveTo>
                  <a:pt x="86637" y="0"/>
                </a:moveTo>
                <a:lnTo>
                  <a:pt x="46524" y="12821"/>
                </a:lnTo>
                <a:lnTo>
                  <a:pt x="16520" y="40922"/>
                </a:lnTo>
                <a:lnTo>
                  <a:pt x="1114" y="79816"/>
                </a:lnTo>
                <a:lnTo>
                  <a:pt x="0" y="94814"/>
                </a:lnTo>
                <a:lnTo>
                  <a:pt x="1086" y="108759"/>
                </a:lnTo>
                <a:lnTo>
                  <a:pt x="15793" y="146139"/>
                </a:lnTo>
                <a:lnTo>
                  <a:pt x="45390" y="173776"/>
                </a:lnTo>
                <a:lnTo>
                  <a:pt x="86950" y="187733"/>
                </a:lnTo>
                <a:lnTo>
                  <a:pt x="102954" y="188664"/>
                </a:lnTo>
                <a:lnTo>
                  <a:pt x="117148" y="186348"/>
                </a:lnTo>
                <a:lnTo>
                  <a:pt x="154319" y="167922"/>
                </a:lnTo>
                <a:lnTo>
                  <a:pt x="179899" y="135694"/>
                </a:lnTo>
                <a:lnTo>
                  <a:pt x="189418" y="94049"/>
                </a:lnTo>
                <a:lnTo>
                  <a:pt x="188339" y="80094"/>
                </a:lnTo>
                <a:lnTo>
                  <a:pt x="173653" y="42656"/>
                </a:lnTo>
                <a:lnTo>
                  <a:pt x="144090" y="14947"/>
                </a:lnTo>
                <a:lnTo>
                  <a:pt x="102605" y="938"/>
                </a:lnTo>
                <a:lnTo>
                  <a:pt x="86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6073" y="2063707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5" h="189230">
                <a:moveTo>
                  <a:pt x="0" y="94403"/>
                </a:moveTo>
                <a:lnTo>
                  <a:pt x="9542" y="52909"/>
                </a:lnTo>
                <a:lnTo>
                  <a:pt x="35179" y="20712"/>
                </a:lnTo>
                <a:lnTo>
                  <a:pt x="72421" y="2298"/>
                </a:lnTo>
                <a:lnTo>
                  <a:pt x="86638" y="0"/>
                </a:lnTo>
                <a:lnTo>
                  <a:pt x="102605" y="938"/>
                </a:lnTo>
                <a:lnTo>
                  <a:pt x="144091" y="14947"/>
                </a:lnTo>
                <a:lnTo>
                  <a:pt x="173654" y="42656"/>
                </a:lnTo>
                <a:lnTo>
                  <a:pt x="188340" y="80094"/>
                </a:lnTo>
                <a:lnTo>
                  <a:pt x="189419" y="94049"/>
                </a:lnTo>
                <a:lnTo>
                  <a:pt x="188307" y="108706"/>
                </a:lnTo>
                <a:lnTo>
                  <a:pt x="172937" y="147699"/>
                </a:lnTo>
                <a:lnTo>
                  <a:pt x="142997" y="175815"/>
                </a:lnTo>
                <a:lnTo>
                  <a:pt x="102955" y="188664"/>
                </a:lnTo>
                <a:lnTo>
                  <a:pt x="86950" y="187733"/>
                </a:lnTo>
                <a:lnTo>
                  <a:pt x="45391" y="173776"/>
                </a:lnTo>
                <a:lnTo>
                  <a:pt x="15794" y="146139"/>
                </a:lnTo>
                <a:lnTo>
                  <a:pt x="1087" y="108759"/>
                </a:lnTo>
                <a:lnTo>
                  <a:pt x="0" y="94403"/>
                </a:lnTo>
                <a:close/>
              </a:path>
            </a:pathLst>
          </a:custGeom>
          <a:ln w="57150">
            <a:solidFill>
              <a:srgbClr val="F47163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4376" y="2063710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4" h="189230">
                <a:moveTo>
                  <a:pt x="86642" y="0"/>
                </a:moveTo>
                <a:lnTo>
                  <a:pt x="46524" y="12828"/>
                </a:lnTo>
                <a:lnTo>
                  <a:pt x="16520" y="40929"/>
                </a:lnTo>
                <a:lnTo>
                  <a:pt x="1115" y="79816"/>
                </a:lnTo>
                <a:lnTo>
                  <a:pt x="0" y="94738"/>
                </a:lnTo>
                <a:lnTo>
                  <a:pt x="1091" y="108755"/>
                </a:lnTo>
                <a:lnTo>
                  <a:pt x="15767" y="146101"/>
                </a:lnTo>
                <a:lnTo>
                  <a:pt x="45353" y="173763"/>
                </a:lnTo>
                <a:lnTo>
                  <a:pt x="86885" y="187737"/>
                </a:lnTo>
                <a:lnTo>
                  <a:pt x="102874" y="188672"/>
                </a:lnTo>
                <a:lnTo>
                  <a:pt x="117082" y="186370"/>
                </a:lnTo>
                <a:lnTo>
                  <a:pt x="154269" y="167967"/>
                </a:lnTo>
                <a:lnTo>
                  <a:pt x="179843" y="135742"/>
                </a:lnTo>
                <a:lnTo>
                  <a:pt x="189355" y="94100"/>
                </a:lnTo>
                <a:lnTo>
                  <a:pt x="188286" y="80139"/>
                </a:lnTo>
                <a:lnTo>
                  <a:pt x="173640" y="42680"/>
                </a:lnTo>
                <a:lnTo>
                  <a:pt x="144112" y="14955"/>
                </a:lnTo>
                <a:lnTo>
                  <a:pt x="102624" y="938"/>
                </a:lnTo>
                <a:lnTo>
                  <a:pt x="86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54376" y="2063710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4" h="189230">
                <a:moveTo>
                  <a:pt x="0" y="94400"/>
                </a:moveTo>
                <a:lnTo>
                  <a:pt x="9542" y="52914"/>
                </a:lnTo>
                <a:lnTo>
                  <a:pt x="35178" y="20720"/>
                </a:lnTo>
                <a:lnTo>
                  <a:pt x="72423" y="2302"/>
                </a:lnTo>
                <a:lnTo>
                  <a:pt x="86643" y="0"/>
                </a:lnTo>
                <a:lnTo>
                  <a:pt x="102625" y="938"/>
                </a:lnTo>
                <a:lnTo>
                  <a:pt x="144112" y="14955"/>
                </a:lnTo>
                <a:lnTo>
                  <a:pt x="173641" y="42680"/>
                </a:lnTo>
                <a:lnTo>
                  <a:pt x="188287" y="80139"/>
                </a:lnTo>
                <a:lnTo>
                  <a:pt x="189356" y="94100"/>
                </a:lnTo>
                <a:lnTo>
                  <a:pt x="188244" y="108755"/>
                </a:lnTo>
                <a:lnTo>
                  <a:pt x="172884" y="147748"/>
                </a:lnTo>
                <a:lnTo>
                  <a:pt x="142945" y="175855"/>
                </a:lnTo>
                <a:lnTo>
                  <a:pt x="102875" y="188672"/>
                </a:lnTo>
                <a:lnTo>
                  <a:pt x="86885" y="187737"/>
                </a:lnTo>
                <a:lnTo>
                  <a:pt x="45353" y="173763"/>
                </a:lnTo>
                <a:lnTo>
                  <a:pt x="15768" y="146101"/>
                </a:lnTo>
                <a:lnTo>
                  <a:pt x="1077" y="108692"/>
                </a:lnTo>
                <a:lnTo>
                  <a:pt x="0" y="94400"/>
                </a:lnTo>
                <a:close/>
              </a:path>
            </a:pathLst>
          </a:custGeom>
          <a:ln w="57150">
            <a:solidFill>
              <a:srgbClr val="FFB379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3989" y="2063710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4" h="189230">
                <a:moveTo>
                  <a:pt x="86643" y="0"/>
                </a:moveTo>
                <a:lnTo>
                  <a:pt x="46524" y="12828"/>
                </a:lnTo>
                <a:lnTo>
                  <a:pt x="16520" y="40929"/>
                </a:lnTo>
                <a:lnTo>
                  <a:pt x="1115" y="79816"/>
                </a:lnTo>
                <a:lnTo>
                  <a:pt x="0" y="94723"/>
                </a:lnTo>
                <a:lnTo>
                  <a:pt x="1092" y="108755"/>
                </a:lnTo>
                <a:lnTo>
                  <a:pt x="15762" y="146093"/>
                </a:lnTo>
                <a:lnTo>
                  <a:pt x="45344" y="173760"/>
                </a:lnTo>
                <a:lnTo>
                  <a:pt x="86870" y="187737"/>
                </a:lnTo>
                <a:lnTo>
                  <a:pt x="102856" y="188672"/>
                </a:lnTo>
                <a:lnTo>
                  <a:pt x="117041" y="186370"/>
                </a:lnTo>
                <a:lnTo>
                  <a:pt x="154216" y="167967"/>
                </a:lnTo>
                <a:lnTo>
                  <a:pt x="179821" y="135742"/>
                </a:lnTo>
                <a:lnTo>
                  <a:pt x="189355" y="94100"/>
                </a:lnTo>
                <a:lnTo>
                  <a:pt x="188283" y="80139"/>
                </a:lnTo>
                <a:lnTo>
                  <a:pt x="173608" y="42680"/>
                </a:lnTo>
                <a:lnTo>
                  <a:pt x="144056" y="14955"/>
                </a:lnTo>
                <a:lnTo>
                  <a:pt x="102595" y="938"/>
                </a:lnTo>
                <a:lnTo>
                  <a:pt x="86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83989" y="2063710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4" h="189230">
                <a:moveTo>
                  <a:pt x="0" y="94400"/>
                </a:moveTo>
                <a:lnTo>
                  <a:pt x="9542" y="52914"/>
                </a:lnTo>
                <a:lnTo>
                  <a:pt x="35178" y="20720"/>
                </a:lnTo>
                <a:lnTo>
                  <a:pt x="72423" y="2302"/>
                </a:lnTo>
                <a:lnTo>
                  <a:pt x="86643" y="0"/>
                </a:lnTo>
                <a:lnTo>
                  <a:pt x="102596" y="938"/>
                </a:lnTo>
                <a:lnTo>
                  <a:pt x="144056" y="14955"/>
                </a:lnTo>
                <a:lnTo>
                  <a:pt x="173609" y="42680"/>
                </a:lnTo>
                <a:lnTo>
                  <a:pt x="188284" y="80139"/>
                </a:lnTo>
                <a:lnTo>
                  <a:pt x="189356" y="94100"/>
                </a:lnTo>
                <a:lnTo>
                  <a:pt x="188241" y="108755"/>
                </a:lnTo>
                <a:lnTo>
                  <a:pt x="172850" y="147748"/>
                </a:lnTo>
                <a:lnTo>
                  <a:pt x="142889" y="175855"/>
                </a:lnTo>
                <a:lnTo>
                  <a:pt x="102857" y="188672"/>
                </a:lnTo>
                <a:lnTo>
                  <a:pt x="86870" y="187737"/>
                </a:lnTo>
                <a:lnTo>
                  <a:pt x="45344" y="173760"/>
                </a:lnTo>
                <a:lnTo>
                  <a:pt x="15762" y="146093"/>
                </a:lnTo>
                <a:lnTo>
                  <a:pt x="1075" y="108679"/>
                </a:lnTo>
                <a:lnTo>
                  <a:pt x="0" y="94400"/>
                </a:lnTo>
                <a:close/>
              </a:path>
            </a:pathLst>
          </a:custGeom>
          <a:ln w="57150">
            <a:solidFill>
              <a:srgbClr val="29B8A6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05700" y="2120175"/>
            <a:ext cx="76200" cy="618490"/>
          </a:xfrm>
          <a:custGeom>
            <a:avLst/>
            <a:gdLst/>
            <a:ahLst/>
            <a:cxnLst/>
            <a:rect l="l" t="t" r="r" b="b"/>
            <a:pathLst>
              <a:path w="76200" h="618489">
                <a:moveTo>
                  <a:pt x="28575" y="545164"/>
                </a:moveTo>
                <a:lnTo>
                  <a:pt x="16373" y="550303"/>
                </a:lnTo>
                <a:lnTo>
                  <a:pt x="6844" y="559092"/>
                </a:lnTo>
                <a:lnTo>
                  <a:pt x="1337" y="570307"/>
                </a:lnTo>
                <a:lnTo>
                  <a:pt x="0" y="580225"/>
                </a:lnTo>
                <a:lnTo>
                  <a:pt x="2671" y="594233"/>
                </a:lnTo>
                <a:lnTo>
                  <a:pt x="10001" y="605923"/>
                </a:lnTo>
                <a:lnTo>
                  <a:pt x="20963" y="614248"/>
                </a:lnTo>
                <a:lnTo>
                  <a:pt x="34531" y="618159"/>
                </a:lnTo>
                <a:lnTo>
                  <a:pt x="49856" y="615806"/>
                </a:lnTo>
                <a:lnTo>
                  <a:pt x="62253" y="609136"/>
                </a:lnTo>
                <a:lnTo>
                  <a:pt x="71074" y="599064"/>
                </a:lnTo>
                <a:lnTo>
                  <a:pt x="75677" y="586507"/>
                </a:lnTo>
                <a:lnTo>
                  <a:pt x="74908" y="580225"/>
                </a:lnTo>
                <a:lnTo>
                  <a:pt x="28575" y="580225"/>
                </a:lnTo>
                <a:lnTo>
                  <a:pt x="28575" y="545164"/>
                </a:lnTo>
                <a:close/>
              </a:path>
              <a:path w="76200" h="618489">
                <a:moveTo>
                  <a:pt x="46463" y="543060"/>
                </a:moveTo>
                <a:lnTo>
                  <a:pt x="29666" y="544705"/>
                </a:lnTo>
                <a:lnTo>
                  <a:pt x="28575" y="545164"/>
                </a:lnTo>
                <a:lnTo>
                  <a:pt x="28575" y="580225"/>
                </a:lnTo>
                <a:lnTo>
                  <a:pt x="47625" y="580225"/>
                </a:lnTo>
                <a:lnTo>
                  <a:pt x="47625" y="543563"/>
                </a:lnTo>
                <a:lnTo>
                  <a:pt x="46463" y="543060"/>
                </a:lnTo>
                <a:close/>
              </a:path>
              <a:path w="76200" h="618489">
                <a:moveTo>
                  <a:pt x="47625" y="543563"/>
                </a:moveTo>
                <a:lnTo>
                  <a:pt x="47625" y="580225"/>
                </a:lnTo>
                <a:lnTo>
                  <a:pt x="74908" y="580225"/>
                </a:lnTo>
                <a:lnTo>
                  <a:pt x="73695" y="570300"/>
                </a:lnTo>
                <a:lnTo>
                  <a:pt x="67618" y="557388"/>
                </a:lnTo>
                <a:lnTo>
                  <a:pt x="58268" y="548174"/>
                </a:lnTo>
                <a:lnTo>
                  <a:pt x="47625" y="543563"/>
                </a:lnTo>
                <a:close/>
              </a:path>
              <a:path w="76200" h="618489">
                <a:moveTo>
                  <a:pt x="28575" y="74591"/>
                </a:moveTo>
                <a:lnTo>
                  <a:pt x="28575" y="545164"/>
                </a:lnTo>
                <a:lnTo>
                  <a:pt x="29666" y="544705"/>
                </a:lnTo>
                <a:lnTo>
                  <a:pt x="46463" y="543060"/>
                </a:lnTo>
                <a:lnTo>
                  <a:pt x="47625" y="543060"/>
                </a:lnTo>
                <a:lnTo>
                  <a:pt x="47625" y="75089"/>
                </a:lnTo>
                <a:lnTo>
                  <a:pt x="29716" y="75089"/>
                </a:lnTo>
                <a:lnTo>
                  <a:pt x="28575" y="74591"/>
                </a:lnTo>
                <a:close/>
              </a:path>
              <a:path w="76200" h="618489">
                <a:moveTo>
                  <a:pt x="47625" y="543060"/>
                </a:moveTo>
                <a:lnTo>
                  <a:pt x="46463" y="543060"/>
                </a:lnTo>
                <a:lnTo>
                  <a:pt x="47625" y="543563"/>
                </a:lnTo>
                <a:lnTo>
                  <a:pt x="47625" y="543060"/>
                </a:lnTo>
                <a:close/>
              </a:path>
              <a:path w="76200" h="618489">
                <a:moveTo>
                  <a:pt x="47625" y="37935"/>
                </a:moveTo>
                <a:lnTo>
                  <a:pt x="28575" y="37935"/>
                </a:lnTo>
                <a:lnTo>
                  <a:pt x="28575" y="74591"/>
                </a:lnTo>
                <a:lnTo>
                  <a:pt x="29716" y="75089"/>
                </a:lnTo>
                <a:lnTo>
                  <a:pt x="46518" y="73438"/>
                </a:lnTo>
                <a:lnTo>
                  <a:pt x="47625" y="72971"/>
                </a:lnTo>
                <a:lnTo>
                  <a:pt x="47625" y="37935"/>
                </a:lnTo>
                <a:close/>
              </a:path>
              <a:path w="76200" h="618489">
                <a:moveTo>
                  <a:pt x="47625" y="72971"/>
                </a:moveTo>
                <a:lnTo>
                  <a:pt x="46518" y="73438"/>
                </a:lnTo>
                <a:lnTo>
                  <a:pt x="29716" y="75089"/>
                </a:lnTo>
                <a:lnTo>
                  <a:pt x="47625" y="75089"/>
                </a:lnTo>
                <a:lnTo>
                  <a:pt x="47625" y="72971"/>
                </a:lnTo>
                <a:close/>
              </a:path>
              <a:path w="76200" h="618489">
                <a:moveTo>
                  <a:pt x="41668" y="0"/>
                </a:moveTo>
                <a:lnTo>
                  <a:pt x="26342" y="2338"/>
                </a:lnTo>
                <a:lnTo>
                  <a:pt x="13946" y="8982"/>
                </a:lnTo>
                <a:lnTo>
                  <a:pt x="5124" y="19040"/>
                </a:lnTo>
                <a:lnTo>
                  <a:pt x="522" y="31622"/>
                </a:lnTo>
                <a:lnTo>
                  <a:pt x="2503" y="47789"/>
                </a:lnTo>
                <a:lnTo>
                  <a:pt x="8575" y="60704"/>
                </a:lnTo>
                <a:lnTo>
                  <a:pt x="17919" y="69946"/>
                </a:lnTo>
                <a:lnTo>
                  <a:pt x="28575" y="74591"/>
                </a:lnTo>
                <a:lnTo>
                  <a:pt x="28575" y="37935"/>
                </a:lnTo>
                <a:lnTo>
                  <a:pt x="76200" y="37935"/>
                </a:lnTo>
                <a:lnTo>
                  <a:pt x="73528" y="23875"/>
                </a:lnTo>
                <a:lnTo>
                  <a:pt x="66198" y="12187"/>
                </a:lnTo>
                <a:lnTo>
                  <a:pt x="55236" y="3889"/>
                </a:lnTo>
                <a:lnTo>
                  <a:pt x="41668" y="0"/>
                </a:lnTo>
                <a:close/>
              </a:path>
              <a:path w="76200" h="618489">
                <a:moveTo>
                  <a:pt x="76200" y="37935"/>
                </a:moveTo>
                <a:lnTo>
                  <a:pt x="47625" y="37935"/>
                </a:lnTo>
                <a:lnTo>
                  <a:pt x="47625" y="72971"/>
                </a:lnTo>
                <a:lnTo>
                  <a:pt x="59813" y="67821"/>
                </a:lnTo>
                <a:lnTo>
                  <a:pt x="69346" y="59023"/>
                </a:lnTo>
                <a:lnTo>
                  <a:pt x="74862" y="47789"/>
                </a:lnTo>
                <a:lnTo>
                  <a:pt x="76200" y="37935"/>
                </a:lnTo>
                <a:close/>
              </a:path>
            </a:pathLst>
          </a:custGeom>
          <a:solidFill>
            <a:srgbClr val="F4716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11017" y="2120175"/>
            <a:ext cx="76200" cy="618490"/>
          </a:xfrm>
          <a:custGeom>
            <a:avLst/>
            <a:gdLst/>
            <a:ahLst/>
            <a:cxnLst/>
            <a:rect l="l" t="t" r="r" b="b"/>
            <a:pathLst>
              <a:path w="76200" h="618489">
                <a:moveTo>
                  <a:pt x="28575" y="545153"/>
                </a:moveTo>
                <a:lnTo>
                  <a:pt x="16346" y="550307"/>
                </a:lnTo>
                <a:lnTo>
                  <a:pt x="6827" y="559100"/>
                </a:lnTo>
                <a:lnTo>
                  <a:pt x="1330" y="570320"/>
                </a:lnTo>
                <a:lnTo>
                  <a:pt x="0" y="580225"/>
                </a:lnTo>
                <a:lnTo>
                  <a:pt x="2666" y="594233"/>
                </a:lnTo>
                <a:lnTo>
                  <a:pt x="9988" y="605923"/>
                </a:lnTo>
                <a:lnTo>
                  <a:pt x="20947" y="614248"/>
                </a:lnTo>
                <a:lnTo>
                  <a:pt x="34525" y="618159"/>
                </a:lnTo>
                <a:lnTo>
                  <a:pt x="49817" y="615807"/>
                </a:lnTo>
                <a:lnTo>
                  <a:pt x="62214" y="609137"/>
                </a:lnTo>
                <a:lnTo>
                  <a:pt x="71053" y="599067"/>
                </a:lnTo>
                <a:lnTo>
                  <a:pt x="75673" y="586511"/>
                </a:lnTo>
                <a:lnTo>
                  <a:pt x="74902" y="580225"/>
                </a:lnTo>
                <a:lnTo>
                  <a:pt x="28575" y="580225"/>
                </a:lnTo>
                <a:lnTo>
                  <a:pt x="28575" y="545153"/>
                </a:lnTo>
                <a:close/>
              </a:path>
              <a:path w="76200" h="618489">
                <a:moveTo>
                  <a:pt x="46441" y="543061"/>
                </a:moveTo>
                <a:lnTo>
                  <a:pt x="29636" y="544706"/>
                </a:lnTo>
                <a:lnTo>
                  <a:pt x="28575" y="545153"/>
                </a:lnTo>
                <a:lnTo>
                  <a:pt x="28575" y="580225"/>
                </a:lnTo>
                <a:lnTo>
                  <a:pt x="47625" y="580225"/>
                </a:lnTo>
                <a:lnTo>
                  <a:pt x="47625" y="543575"/>
                </a:lnTo>
                <a:lnTo>
                  <a:pt x="46441" y="543061"/>
                </a:lnTo>
                <a:close/>
              </a:path>
              <a:path w="76200" h="618489">
                <a:moveTo>
                  <a:pt x="47625" y="543575"/>
                </a:moveTo>
                <a:lnTo>
                  <a:pt x="47625" y="580225"/>
                </a:lnTo>
                <a:lnTo>
                  <a:pt x="74902" y="580225"/>
                </a:lnTo>
                <a:lnTo>
                  <a:pt x="73684" y="570303"/>
                </a:lnTo>
                <a:lnTo>
                  <a:pt x="67591" y="557391"/>
                </a:lnTo>
                <a:lnTo>
                  <a:pt x="58231" y="548176"/>
                </a:lnTo>
                <a:lnTo>
                  <a:pt x="47625" y="543575"/>
                </a:lnTo>
                <a:close/>
              </a:path>
              <a:path w="76200" h="618489">
                <a:moveTo>
                  <a:pt x="28575" y="74595"/>
                </a:moveTo>
                <a:lnTo>
                  <a:pt x="28575" y="545153"/>
                </a:lnTo>
                <a:lnTo>
                  <a:pt x="29636" y="544706"/>
                </a:lnTo>
                <a:lnTo>
                  <a:pt x="46441" y="543061"/>
                </a:lnTo>
                <a:lnTo>
                  <a:pt x="47625" y="543061"/>
                </a:lnTo>
                <a:lnTo>
                  <a:pt x="47625" y="75091"/>
                </a:lnTo>
                <a:lnTo>
                  <a:pt x="29712" y="75091"/>
                </a:lnTo>
                <a:lnTo>
                  <a:pt x="28575" y="74595"/>
                </a:lnTo>
                <a:close/>
              </a:path>
              <a:path w="76200" h="618489">
                <a:moveTo>
                  <a:pt x="47625" y="543061"/>
                </a:moveTo>
                <a:lnTo>
                  <a:pt x="46441" y="543061"/>
                </a:lnTo>
                <a:lnTo>
                  <a:pt x="47625" y="543575"/>
                </a:lnTo>
                <a:lnTo>
                  <a:pt x="47625" y="543061"/>
                </a:lnTo>
                <a:close/>
              </a:path>
              <a:path w="76200" h="618489">
                <a:moveTo>
                  <a:pt x="47625" y="37935"/>
                </a:moveTo>
                <a:lnTo>
                  <a:pt x="28575" y="37935"/>
                </a:lnTo>
                <a:lnTo>
                  <a:pt x="28575" y="74595"/>
                </a:lnTo>
                <a:lnTo>
                  <a:pt x="29712" y="75091"/>
                </a:lnTo>
                <a:lnTo>
                  <a:pt x="46480" y="73439"/>
                </a:lnTo>
                <a:lnTo>
                  <a:pt x="47625" y="72956"/>
                </a:lnTo>
                <a:lnTo>
                  <a:pt x="47625" y="37935"/>
                </a:lnTo>
                <a:close/>
              </a:path>
              <a:path w="76200" h="618489">
                <a:moveTo>
                  <a:pt x="47625" y="72956"/>
                </a:moveTo>
                <a:lnTo>
                  <a:pt x="46480" y="73439"/>
                </a:lnTo>
                <a:lnTo>
                  <a:pt x="29712" y="75091"/>
                </a:lnTo>
                <a:lnTo>
                  <a:pt x="47625" y="75091"/>
                </a:lnTo>
                <a:lnTo>
                  <a:pt x="47625" y="72956"/>
                </a:lnTo>
                <a:close/>
              </a:path>
              <a:path w="76200" h="618489">
                <a:moveTo>
                  <a:pt x="41655" y="0"/>
                </a:moveTo>
                <a:lnTo>
                  <a:pt x="26318" y="2339"/>
                </a:lnTo>
                <a:lnTo>
                  <a:pt x="13925" y="8985"/>
                </a:lnTo>
                <a:lnTo>
                  <a:pt x="5112" y="19046"/>
                </a:lnTo>
                <a:lnTo>
                  <a:pt x="520" y="31632"/>
                </a:lnTo>
                <a:lnTo>
                  <a:pt x="2513" y="47829"/>
                </a:lnTo>
                <a:lnTo>
                  <a:pt x="8564" y="60710"/>
                </a:lnTo>
                <a:lnTo>
                  <a:pt x="17907" y="69949"/>
                </a:lnTo>
                <a:lnTo>
                  <a:pt x="28575" y="74595"/>
                </a:lnTo>
                <a:lnTo>
                  <a:pt x="28575" y="37935"/>
                </a:lnTo>
                <a:lnTo>
                  <a:pt x="76200" y="37935"/>
                </a:lnTo>
                <a:lnTo>
                  <a:pt x="73517" y="23875"/>
                </a:lnTo>
                <a:lnTo>
                  <a:pt x="66166" y="12187"/>
                </a:lnTo>
                <a:lnTo>
                  <a:pt x="55197" y="3889"/>
                </a:lnTo>
                <a:lnTo>
                  <a:pt x="41655" y="0"/>
                </a:lnTo>
                <a:close/>
              </a:path>
              <a:path w="76200" h="618489">
                <a:moveTo>
                  <a:pt x="76200" y="37935"/>
                </a:moveTo>
                <a:lnTo>
                  <a:pt x="47625" y="37935"/>
                </a:lnTo>
                <a:lnTo>
                  <a:pt x="47625" y="72956"/>
                </a:lnTo>
                <a:lnTo>
                  <a:pt x="59774" y="67822"/>
                </a:lnTo>
                <a:lnTo>
                  <a:pt x="69322" y="59024"/>
                </a:lnTo>
                <a:lnTo>
                  <a:pt x="74855" y="47796"/>
                </a:lnTo>
                <a:lnTo>
                  <a:pt x="76200" y="37935"/>
                </a:lnTo>
                <a:close/>
              </a:path>
            </a:pathLst>
          </a:custGeom>
          <a:solidFill>
            <a:srgbClr val="FFB37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1265" y="2120175"/>
            <a:ext cx="76200" cy="618490"/>
          </a:xfrm>
          <a:custGeom>
            <a:avLst/>
            <a:gdLst/>
            <a:ahLst/>
            <a:cxnLst/>
            <a:rect l="l" t="t" r="r" b="b"/>
            <a:pathLst>
              <a:path w="76200" h="618489">
                <a:moveTo>
                  <a:pt x="28575" y="545179"/>
                </a:moveTo>
                <a:lnTo>
                  <a:pt x="16413" y="550302"/>
                </a:lnTo>
                <a:lnTo>
                  <a:pt x="6868" y="559091"/>
                </a:lnTo>
                <a:lnTo>
                  <a:pt x="1343" y="570305"/>
                </a:lnTo>
                <a:lnTo>
                  <a:pt x="0" y="580225"/>
                </a:lnTo>
                <a:lnTo>
                  <a:pt x="2682" y="594233"/>
                </a:lnTo>
                <a:lnTo>
                  <a:pt x="10033" y="605923"/>
                </a:lnTo>
                <a:lnTo>
                  <a:pt x="21002" y="614248"/>
                </a:lnTo>
                <a:lnTo>
                  <a:pt x="34544" y="618159"/>
                </a:lnTo>
                <a:lnTo>
                  <a:pt x="49881" y="615806"/>
                </a:lnTo>
                <a:lnTo>
                  <a:pt x="62274" y="609133"/>
                </a:lnTo>
                <a:lnTo>
                  <a:pt x="71087" y="599058"/>
                </a:lnTo>
                <a:lnTo>
                  <a:pt x="75679" y="586498"/>
                </a:lnTo>
                <a:lnTo>
                  <a:pt x="74913" y="580225"/>
                </a:lnTo>
                <a:lnTo>
                  <a:pt x="28575" y="580225"/>
                </a:lnTo>
                <a:lnTo>
                  <a:pt x="28575" y="545179"/>
                </a:lnTo>
                <a:close/>
              </a:path>
              <a:path w="76200" h="618489">
                <a:moveTo>
                  <a:pt x="46467" y="543058"/>
                </a:moveTo>
                <a:lnTo>
                  <a:pt x="29703" y="544704"/>
                </a:lnTo>
                <a:lnTo>
                  <a:pt x="28575" y="545179"/>
                </a:lnTo>
                <a:lnTo>
                  <a:pt x="28575" y="580225"/>
                </a:lnTo>
                <a:lnTo>
                  <a:pt x="47625" y="580225"/>
                </a:lnTo>
                <a:lnTo>
                  <a:pt x="47625" y="543559"/>
                </a:lnTo>
                <a:lnTo>
                  <a:pt x="46467" y="543058"/>
                </a:lnTo>
                <a:close/>
              </a:path>
              <a:path w="76200" h="618489">
                <a:moveTo>
                  <a:pt x="47625" y="543559"/>
                </a:moveTo>
                <a:lnTo>
                  <a:pt x="47625" y="580225"/>
                </a:lnTo>
                <a:lnTo>
                  <a:pt x="74913" y="580225"/>
                </a:lnTo>
                <a:lnTo>
                  <a:pt x="73699" y="570293"/>
                </a:lnTo>
                <a:lnTo>
                  <a:pt x="67628" y="557383"/>
                </a:lnTo>
                <a:lnTo>
                  <a:pt x="58280" y="548170"/>
                </a:lnTo>
                <a:lnTo>
                  <a:pt x="47625" y="543559"/>
                </a:lnTo>
                <a:close/>
              </a:path>
              <a:path w="76200" h="618489">
                <a:moveTo>
                  <a:pt x="28575" y="74580"/>
                </a:moveTo>
                <a:lnTo>
                  <a:pt x="28575" y="545179"/>
                </a:lnTo>
                <a:lnTo>
                  <a:pt x="29703" y="544704"/>
                </a:lnTo>
                <a:lnTo>
                  <a:pt x="46467" y="543058"/>
                </a:lnTo>
                <a:lnTo>
                  <a:pt x="47625" y="543058"/>
                </a:lnTo>
                <a:lnTo>
                  <a:pt x="47625" y="75088"/>
                </a:lnTo>
                <a:lnTo>
                  <a:pt x="29739" y="75088"/>
                </a:lnTo>
                <a:lnTo>
                  <a:pt x="28575" y="74580"/>
                </a:lnTo>
                <a:close/>
              </a:path>
              <a:path w="76200" h="618489">
                <a:moveTo>
                  <a:pt x="47625" y="543058"/>
                </a:moveTo>
                <a:lnTo>
                  <a:pt x="46467" y="543058"/>
                </a:lnTo>
                <a:lnTo>
                  <a:pt x="47625" y="543559"/>
                </a:lnTo>
                <a:lnTo>
                  <a:pt x="47625" y="543058"/>
                </a:lnTo>
                <a:close/>
              </a:path>
              <a:path w="76200" h="618489">
                <a:moveTo>
                  <a:pt x="47625" y="37935"/>
                </a:moveTo>
                <a:lnTo>
                  <a:pt x="28575" y="37935"/>
                </a:lnTo>
                <a:lnTo>
                  <a:pt x="28575" y="74580"/>
                </a:lnTo>
                <a:lnTo>
                  <a:pt x="29739" y="75088"/>
                </a:lnTo>
                <a:lnTo>
                  <a:pt x="46548" y="73437"/>
                </a:lnTo>
                <a:lnTo>
                  <a:pt x="47625" y="72981"/>
                </a:lnTo>
                <a:lnTo>
                  <a:pt x="47625" y="37935"/>
                </a:lnTo>
                <a:close/>
              </a:path>
              <a:path w="76200" h="618489">
                <a:moveTo>
                  <a:pt x="47625" y="72981"/>
                </a:moveTo>
                <a:lnTo>
                  <a:pt x="46548" y="73437"/>
                </a:lnTo>
                <a:lnTo>
                  <a:pt x="29739" y="75088"/>
                </a:lnTo>
                <a:lnTo>
                  <a:pt x="47625" y="75088"/>
                </a:lnTo>
                <a:lnTo>
                  <a:pt x="47625" y="72981"/>
                </a:lnTo>
                <a:close/>
              </a:path>
              <a:path w="76200" h="618489">
                <a:moveTo>
                  <a:pt x="41674" y="0"/>
                </a:moveTo>
                <a:lnTo>
                  <a:pt x="26382" y="2338"/>
                </a:lnTo>
                <a:lnTo>
                  <a:pt x="13985" y="8980"/>
                </a:lnTo>
                <a:lnTo>
                  <a:pt x="5145" y="19037"/>
                </a:lnTo>
                <a:lnTo>
                  <a:pt x="525" y="31618"/>
                </a:lnTo>
                <a:lnTo>
                  <a:pt x="2527" y="47814"/>
                </a:lnTo>
                <a:lnTo>
                  <a:pt x="8602" y="60702"/>
                </a:lnTo>
                <a:lnTo>
                  <a:pt x="17955" y="69943"/>
                </a:lnTo>
                <a:lnTo>
                  <a:pt x="28575" y="74580"/>
                </a:lnTo>
                <a:lnTo>
                  <a:pt x="28575" y="37935"/>
                </a:lnTo>
                <a:lnTo>
                  <a:pt x="76200" y="37935"/>
                </a:lnTo>
                <a:lnTo>
                  <a:pt x="73533" y="23875"/>
                </a:lnTo>
                <a:lnTo>
                  <a:pt x="66211" y="12187"/>
                </a:lnTo>
                <a:lnTo>
                  <a:pt x="55252" y="3889"/>
                </a:lnTo>
                <a:lnTo>
                  <a:pt x="41674" y="0"/>
                </a:lnTo>
                <a:close/>
              </a:path>
              <a:path w="76200" h="618489">
                <a:moveTo>
                  <a:pt x="76200" y="37935"/>
                </a:moveTo>
                <a:lnTo>
                  <a:pt x="47625" y="37935"/>
                </a:lnTo>
                <a:lnTo>
                  <a:pt x="47625" y="72981"/>
                </a:lnTo>
                <a:lnTo>
                  <a:pt x="59840" y="67817"/>
                </a:lnTo>
                <a:lnTo>
                  <a:pt x="69363" y="59014"/>
                </a:lnTo>
                <a:lnTo>
                  <a:pt x="74867" y="47786"/>
                </a:lnTo>
                <a:lnTo>
                  <a:pt x="76200" y="37935"/>
                </a:lnTo>
                <a:close/>
              </a:path>
            </a:pathLst>
          </a:custGeom>
          <a:solidFill>
            <a:srgbClr val="29B8A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4642" y="2795016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1293634" y="0"/>
                </a:moveTo>
                <a:lnTo>
                  <a:pt x="148819" y="296"/>
                </a:lnTo>
                <a:lnTo>
                  <a:pt x="106737" y="8684"/>
                </a:lnTo>
                <a:lnTo>
                  <a:pt x="69479" y="27418"/>
                </a:lnTo>
                <a:lnTo>
                  <a:pt x="38645" y="54890"/>
                </a:lnTo>
                <a:lnTo>
                  <a:pt x="15836" y="89489"/>
                </a:lnTo>
                <a:lnTo>
                  <a:pt x="2652" y="129607"/>
                </a:lnTo>
                <a:lnTo>
                  <a:pt x="0" y="158622"/>
                </a:lnTo>
                <a:lnTo>
                  <a:pt x="296" y="802883"/>
                </a:lnTo>
                <a:lnTo>
                  <a:pt x="8672" y="844943"/>
                </a:lnTo>
                <a:lnTo>
                  <a:pt x="27387" y="882202"/>
                </a:lnTo>
                <a:lnTo>
                  <a:pt x="54839" y="913051"/>
                </a:lnTo>
                <a:lnTo>
                  <a:pt x="89430" y="935880"/>
                </a:lnTo>
                <a:lnTo>
                  <a:pt x="129558" y="949081"/>
                </a:lnTo>
                <a:lnTo>
                  <a:pt x="158597" y="951737"/>
                </a:lnTo>
                <a:lnTo>
                  <a:pt x="1303436" y="951439"/>
                </a:lnTo>
                <a:lnTo>
                  <a:pt x="1345527" y="943048"/>
                </a:lnTo>
                <a:lnTo>
                  <a:pt x="1382787" y="924312"/>
                </a:lnTo>
                <a:lnTo>
                  <a:pt x="1413619" y="896840"/>
                </a:lnTo>
                <a:lnTo>
                  <a:pt x="1436424" y="862243"/>
                </a:lnTo>
                <a:lnTo>
                  <a:pt x="1449606" y="822128"/>
                </a:lnTo>
                <a:lnTo>
                  <a:pt x="1452257" y="793114"/>
                </a:lnTo>
                <a:lnTo>
                  <a:pt x="1451960" y="148834"/>
                </a:lnTo>
                <a:lnTo>
                  <a:pt x="1443580" y="106779"/>
                </a:lnTo>
                <a:lnTo>
                  <a:pt x="1424865" y="69525"/>
                </a:lnTo>
                <a:lnTo>
                  <a:pt x="1397412" y="38680"/>
                </a:lnTo>
                <a:lnTo>
                  <a:pt x="1362818" y="15854"/>
                </a:lnTo>
                <a:lnTo>
                  <a:pt x="1322682" y="2655"/>
                </a:lnTo>
                <a:lnTo>
                  <a:pt x="1293634" y="0"/>
                </a:lnTo>
                <a:close/>
              </a:path>
            </a:pathLst>
          </a:custGeom>
          <a:solidFill>
            <a:srgbClr val="F4716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4642" y="2795016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0" y="158622"/>
                </a:moveTo>
                <a:lnTo>
                  <a:pt x="5879" y="115720"/>
                </a:lnTo>
                <a:lnTo>
                  <a:pt x="22449" y="77263"/>
                </a:lnTo>
                <a:lnTo>
                  <a:pt x="48110" y="44861"/>
                </a:lnTo>
                <a:lnTo>
                  <a:pt x="81263" y="20123"/>
                </a:lnTo>
                <a:lnTo>
                  <a:pt x="120307" y="4659"/>
                </a:lnTo>
                <a:lnTo>
                  <a:pt x="1293634" y="0"/>
                </a:lnTo>
                <a:lnTo>
                  <a:pt x="1308348" y="673"/>
                </a:lnTo>
                <a:lnTo>
                  <a:pt x="1349976" y="10305"/>
                </a:lnTo>
                <a:lnTo>
                  <a:pt x="1386595" y="30101"/>
                </a:lnTo>
                <a:lnTo>
                  <a:pt x="1416606" y="58452"/>
                </a:lnTo>
                <a:lnTo>
                  <a:pt x="1438412" y="93748"/>
                </a:lnTo>
                <a:lnTo>
                  <a:pt x="1450414" y="134381"/>
                </a:lnTo>
                <a:lnTo>
                  <a:pt x="1452257" y="793114"/>
                </a:lnTo>
                <a:lnTo>
                  <a:pt x="1451584" y="807809"/>
                </a:lnTo>
                <a:lnTo>
                  <a:pt x="1441966" y="849405"/>
                </a:lnTo>
                <a:lnTo>
                  <a:pt x="1422192" y="886020"/>
                </a:lnTo>
                <a:lnTo>
                  <a:pt x="1393858" y="916046"/>
                </a:lnTo>
                <a:lnTo>
                  <a:pt x="1358563" y="937872"/>
                </a:lnTo>
                <a:lnTo>
                  <a:pt x="1317905" y="949891"/>
                </a:lnTo>
                <a:lnTo>
                  <a:pt x="158597" y="951737"/>
                </a:lnTo>
                <a:lnTo>
                  <a:pt x="143889" y="951063"/>
                </a:lnTo>
                <a:lnTo>
                  <a:pt x="102270" y="941430"/>
                </a:lnTo>
                <a:lnTo>
                  <a:pt x="65655" y="921631"/>
                </a:lnTo>
                <a:lnTo>
                  <a:pt x="35646" y="893277"/>
                </a:lnTo>
                <a:lnTo>
                  <a:pt x="13841" y="857976"/>
                </a:lnTo>
                <a:lnTo>
                  <a:pt x="1841" y="817337"/>
                </a:lnTo>
                <a:lnTo>
                  <a:pt x="0" y="158622"/>
                </a:lnTo>
                <a:close/>
              </a:path>
            </a:pathLst>
          </a:custGeom>
          <a:ln w="12700">
            <a:solidFill>
              <a:srgbClr val="374992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22932" y="2795016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1293621" y="0"/>
                </a:moveTo>
                <a:lnTo>
                  <a:pt x="148820" y="298"/>
                </a:lnTo>
                <a:lnTo>
                  <a:pt x="106729" y="8689"/>
                </a:lnTo>
                <a:lnTo>
                  <a:pt x="69469" y="27425"/>
                </a:lnTo>
                <a:lnTo>
                  <a:pt x="38638" y="54897"/>
                </a:lnTo>
                <a:lnTo>
                  <a:pt x="15832" y="89494"/>
                </a:lnTo>
                <a:lnTo>
                  <a:pt x="2651" y="129609"/>
                </a:lnTo>
                <a:lnTo>
                  <a:pt x="0" y="158622"/>
                </a:lnTo>
                <a:lnTo>
                  <a:pt x="297" y="802903"/>
                </a:lnTo>
                <a:lnTo>
                  <a:pt x="8676" y="844958"/>
                </a:lnTo>
                <a:lnTo>
                  <a:pt x="27392" y="882212"/>
                </a:lnTo>
                <a:lnTo>
                  <a:pt x="54845" y="913057"/>
                </a:lnTo>
                <a:lnTo>
                  <a:pt x="89439" y="935883"/>
                </a:lnTo>
                <a:lnTo>
                  <a:pt x="129575" y="949082"/>
                </a:lnTo>
                <a:lnTo>
                  <a:pt x="158623" y="951737"/>
                </a:lnTo>
                <a:lnTo>
                  <a:pt x="1303424" y="951439"/>
                </a:lnTo>
                <a:lnTo>
                  <a:pt x="1345515" y="943048"/>
                </a:lnTo>
                <a:lnTo>
                  <a:pt x="1382775" y="924312"/>
                </a:lnTo>
                <a:lnTo>
                  <a:pt x="1413606" y="896840"/>
                </a:lnTo>
                <a:lnTo>
                  <a:pt x="1436412" y="862243"/>
                </a:lnTo>
                <a:lnTo>
                  <a:pt x="1449593" y="822128"/>
                </a:lnTo>
                <a:lnTo>
                  <a:pt x="1452245" y="793114"/>
                </a:lnTo>
                <a:lnTo>
                  <a:pt x="1451947" y="148834"/>
                </a:lnTo>
                <a:lnTo>
                  <a:pt x="1443568" y="106779"/>
                </a:lnTo>
                <a:lnTo>
                  <a:pt x="1424852" y="69525"/>
                </a:lnTo>
                <a:lnTo>
                  <a:pt x="1397399" y="38680"/>
                </a:lnTo>
                <a:lnTo>
                  <a:pt x="1362805" y="15854"/>
                </a:lnTo>
                <a:lnTo>
                  <a:pt x="1322669" y="2655"/>
                </a:lnTo>
                <a:lnTo>
                  <a:pt x="1293621" y="0"/>
                </a:lnTo>
                <a:close/>
              </a:path>
            </a:pathLst>
          </a:custGeom>
          <a:solidFill>
            <a:srgbClr val="FFB37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22932" y="2795016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0" y="158622"/>
                </a:moveTo>
                <a:lnTo>
                  <a:pt x="5877" y="115724"/>
                </a:lnTo>
                <a:lnTo>
                  <a:pt x="22444" y="77269"/>
                </a:lnTo>
                <a:lnTo>
                  <a:pt x="48102" y="44868"/>
                </a:lnTo>
                <a:lnTo>
                  <a:pt x="81254" y="20130"/>
                </a:lnTo>
                <a:lnTo>
                  <a:pt x="120302" y="4663"/>
                </a:lnTo>
                <a:lnTo>
                  <a:pt x="1293621" y="0"/>
                </a:lnTo>
                <a:lnTo>
                  <a:pt x="1308335" y="673"/>
                </a:lnTo>
                <a:lnTo>
                  <a:pt x="1349964" y="10305"/>
                </a:lnTo>
                <a:lnTo>
                  <a:pt x="1386582" y="30101"/>
                </a:lnTo>
                <a:lnTo>
                  <a:pt x="1416593" y="58452"/>
                </a:lnTo>
                <a:lnTo>
                  <a:pt x="1438399" y="93748"/>
                </a:lnTo>
                <a:lnTo>
                  <a:pt x="1450401" y="134381"/>
                </a:lnTo>
                <a:lnTo>
                  <a:pt x="1452245" y="793114"/>
                </a:lnTo>
                <a:lnTo>
                  <a:pt x="1451572" y="807809"/>
                </a:lnTo>
                <a:lnTo>
                  <a:pt x="1441954" y="849405"/>
                </a:lnTo>
                <a:lnTo>
                  <a:pt x="1422179" y="886020"/>
                </a:lnTo>
                <a:lnTo>
                  <a:pt x="1393845" y="916046"/>
                </a:lnTo>
                <a:lnTo>
                  <a:pt x="1358550" y="937872"/>
                </a:lnTo>
                <a:lnTo>
                  <a:pt x="1317892" y="949891"/>
                </a:lnTo>
                <a:lnTo>
                  <a:pt x="158623" y="951737"/>
                </a:lnTo>
                <a:lnTo>
                  <a:pt x="143909" y="951064"/>
                </a:lnTo>
                <a:lnTo>
                  <a:pt x="102280" y="941432"/>
                </a:lnTo>
                <a:lnTo>
                  <a:pt x="65662" y="921636"/>
                </a:lnTo>
                <a:lnTo>
                  <a:pt x="35651" y="893285"/>
                </a:lnTo>
                <a:lnTo>
                  <a:pt x="13845" y="857989"/>
                </a:lnTo>
                <a:lnTo>
                  <a:pt x="1843" y="817356"/>
                </a:lnTo>
                <a:lnTo>
                  <a:pt x="0" y="158622"/>
                </a:lnTo>
                <a:close/>
              </a:path>
            </a:pathLst>
          </a:custGeom>
          <a:ln w="12700">
            <a:solidFill>
              <a:srgbClr val="374992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31209" y="2795016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1293749" y="0"/>
                </a:moveTo>
                <a:lnTo>
                  <a:pt x="148820" y="298"/>
                </a:lnTo>
                <a:lnTo>
                  <a:pt x="106729" y="8689"/>
                </a:lnTo>
                <a:lnTo>
                  <a:pt x="69469" y="27425"/>
                </a:lnTo>
                <a:lnTo>
                  <a:pt x="38638" y="54897"/>
                </a:lnTo>
                <a:lnTo>
                  <a:pt x="15832" y="89494"/>
                </a:lnTo>
                <a:lnTo>
                  <a:pt x="2651" y="129609"/>
                </a:lnTo>
                <a:lnTo>
                  <a:pt x="0" y="158622"/>
                </a:lnTo>
                <a:lnTo>
                  <a:pt x="297" y="802903"/>
                </a:lnTo>
                <a:lnTo>
                  <a:pt x="8676" y="844958"/>
                </a:lnTo>
                <a:lnTo>
                  <a:pt x="27392" y="882212"/>
                </a:lnTo>
                <a:lnTo>
                  <a:pt x="54845" y="913057"/>
                </a:lnTo>
                <a:lnTo>
                  <a:pt x="89439" y="935883"/>
                </a:lnTo>
                <a:lnTo>
                  <a:pt x="129575" y="949082"/>
                </a:lnTo>
                <a:lnTo>
                  <a:pt x="158623" y="951737"/>
                </a:lnTo>
                <a:lnTo>
                  <a:pt x="1303437" y="951445"/>
                </a:lnTo>
                <a:lnTo>
                  <a:pt x="1345503" y="943074"/>
                </a:lnTo>
                <a:lnTo>
                  <a:pt x="1382755" y="924346"/>
                </a:lnTo>
                <a:lnTo>
                  <a:pt x="1413589" y="896874"/>
                </a:lnTo>
                <a:lnTo>
                  <a:pt x="1436402" y="862268"/>
                </a:lnTo>
                <a:lnTo>
                  <a:pt x="1449591" y="822140"/>
                </a:lnTo>
                <a:lnTo>
                  <a:pt x="1452244" y="793114"/>
                </a:lnTo>
                <a:lnTo>
                  <a:pt x="1451953" y="148933"/>
                </a:lnTo>
                <a:lnTo>
                  <a:pt x="1443595" y="106854"/>
                </a:lnTo>
                <a:lnTo>
                  <a:pt x="1424894" y="69575"/>
                </a:lnTo>
                <a:lnTo>
                  <a:pt x="1397453" y="38709"/>
                </a:lnTo>
                <a:lnTo>
                  <a:pt x="1362877" y="15866"/>
                </a:lnTo>
                <a:lnTo>
                  <a:pt x="1322769" y="2658"/>
                </a:lnTo>
                <a:lnTo>
                  <a:pt x="1293749" y="0"/>
                </a:lnTo>
                <a:close/>
              </a:path>
            </a:pathLst>
          </a:custGeom>
          <a:solidFill>
            <a:srgbClr val="29B8A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1209" y="2795016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0" y="158622"/>
                </a:moveTo>
                <a:lnTo>
                  <a:pt x="5877" y="115724"/>
                </a:lnTo>
                <a:lnTo>
                  <a:pt x="22444" y="77269"/>
                </a:lnTo>
                <a:lnTo>
                  <a:pt x="48102" y="44868"/>
                </a:lnTo>
                <a:lnTo>
                  <a:pt x="81254" y="20130"/>
                </a:lnTo>
                <a:lnTo>
                  <a:pt x="120302" y="4663"/>
                </a:lnTo>
                <a:lnTo>
                  <a:pt x="1293749" y="0"/>
                </a:lnTo>
                <a:lnTo>
                  <a:pt x="1308447" y="674"/>
                </a:lnTo>
                <a:lnTo>
                  <a:pt x="1350043" y="10313"/>
                </a:lnTo>
                <a:lnTo>
                  <a:pt x="1386642" y="30124"/>
                </a:lnTo>
                <a:lnTo>
                  <a:pt x="1416639" y="58495"/>
                </a:lnTo>
                <a:lnTo>
                  <a:pt x="1438431" y="93815"/>
                </a:lnTo>
                <a:lnTo>
                  <a:pt x="1450415" y="134473"/>
                </a:lnTo>
                <a:lnTo>
                  <a:pt x="1452244" y="793114"/>
                </a:lnTo>
                <a:lnTo>
                  <a:pt x="1451571" y="807814"/>
                </a:lnTo>
                <a:lnTo>
                  <a:pt x="1441947" y="849426"/>
                </a:lnTo>
                <a:lnTo>
                  <a:pt x="1422164" y="886052"/>
                </a:lnTo>
                <a:lnTo>
                  <a:pt x="1393825" y="916081"/>
                </a:lnTo>
                <a:lnTo>
                  <a:pt x="1358535" y="937902"/>
                </a:lnTo>
                <a:lnTo>
                  <a:pt x="1317895" y="949905"/>
                </a:lnTo>
                <a:lnTo>
                  <a:pt x="158623" y="951737"/>
                </a:lnTo>
                <a:lnTo>
                  <a:pt x="143909" y="951064"/>
                </a:lnTo>
                <a:lnTo>
                  <a:pt x="102280" y="941432"/>
                </a:lnTo>
                <a:lnTo>
                  <a:pt x="65662" y="921636"/>
                </a:lnTo>
                <a:lnTo>
                  <a:pt x="35651" y="893285"/>
                </a:lnTo>
                <a:lnTo>
                  <a:pt x="13845" y="857989"/>
                </a:lnTo>
                <a:lnTo>
                  <a:pt x="1843" y="817356"/>
                </a:lnTo>
                <a:lnTo>
                  <a:pt x="0" y="158622"/>
                </a:lnTo>
                <a:close/>
              </a:path>
            </a:pathLst>
          </a:custGeom>
          <a:ln w="12700">
            <a:solidFill>
              <a:srgbClr val="374992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704" y="2865807"/>
            <a:ext cx="11779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130" dirty="0">
                <a:cs typeface="+mn-ea"/>
                <a:sym typeface="+mn-lt"/>
              </a:rPr>
              <a:t>用大量洁</a:t>
            </a:r>
            <a:r>
              <a:rPr sz="1400" spc="114" dirty="0">
                <a:cs typeface="+mn-ea"/>
                <a:sym typeface="+mn-lt"/>
              </a:rPr>
              <a:t>净</a:t>
            </a:r>
            <a:r>
              <a:rPr sz="1400" dirty="0">
                <a:cs typeface="+mn-ea"/>
                <a:sym typeface="+mn-lt"/>
              </a:rPr>
              <a:t>水 </a:t>
            </a:r>
            <a:r>
              <a:rPr sz="1400" spc="130" dirty="0">
                <a:cs typeface="+mn-ea"/>
                <a:sym typeface="+mn-lt"/>
              </a:rPr>
              <a:t>清洗伤口</a:t>
            </a:r>
            <a:r>
              <a:rPr sz="1400" spc="120" dirty="0">
                <a:cs typeface="+mn-ea"/>
                <a:sym typeface="+mn-lt"/>
              </a:rPr>
              <a:t>，</a:t>
            </a:r>
            <a:r>
              <a:rPr sz="1400" dirty="0">
                <a:cs typeface="+mn-ea"/>
                <a:sym typeface="+mn-lt"/>
              </a:rPr>
              <a:t>除 </a:t>
            </a:r>
            <a:r>
              <a:rPr sz="1400" spc="130" dirty="0">
                <a:cs typeface="+mn-ea"/>
                <a:sym typeface="+mn-lt"/>
              </a:rPr>
              <a:t>非伤口烧</a:t>
            </a:r>
            <a:r>
              <a:rPr sz="1400" spc="120" dirty="0">
                <a:cs typeface="+mn-ea"/>
                <a:sym typeface="+mn-lt"/>
              </a:rPr>
              <a:t>黑</a:t>
            </a:r>
            <a:r>
              <a:rPr sz="1400">
                <a:cs typeface="+mn-ea"/>
                <a:sym typeface="+mn-lt"/>
              </a:rPr>
              <a:t>、 </a:t>
            </a:r>
            <a:r>
              <a:rPr sz="1400" smtClean="0">
                <a:cs typeface="+mn-ea"/>
                <a:sym typeface="+mn-lt"/>
              </a:rPr>
              <a:t>发白</a:t>
            </a:r>
            <a:r>
              <a:rPr lang="zh-CN" altLang="en-US" sz="1400" smtClean="0">
                <a:cs typeface="+mn-ea"/>
                <a:sym typeface="+mn-lt"/>
              </a:rPr>
              <a:t>或</a:t>
            </a:r>
            <a:r>
              <a:rPr sz="1400" smtClean="0">
                <a:cs typeface="+mn-ea"/>
                <a:sym typeface="+mn-lt"/>
              </a:rPr>
              <a:t>太深</a:t>
            </a:r>
            <a:r>
              <a:rPr sz="1400" dirty="0">
                <a:cs typeface="+mn-ea"/>
                <a:sym typeface="+mn-lt"/>
              </a:rPr>
              <a:t>；</a:t>
            </a:r>
            <a:endParaRPr sz="1400">
              <a:cs typeface="+mn-ea"/>
              <a:sym typeface="+mn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61107" y="3068880"/>
            <a:ext cx="12744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400" smtClean="0">
                <a:cs typeface="+mn-ea"/>
                <a:sym typeface="+mn-lt"/>
              </a:rPr>
              <a:t>不</a:t>
            </a:r>
            <a:r>
              <a:rPr sz="1400" smtClean="0">
                <a:cs typeface="+mn-ea"/>
                <a:sym typeface="+mn-lt"/>
              </a:rPr>
              <a:t>要直接在伤</a:t>
            </a:r>
            <a:endParaRPr sz="14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400" spc="5" smtClean="0">
                <a:cs typeface="+mn-ea"/>
                <a:sym typeface="+mn-lt"/>
              </a:rPr>
              <a:t>口上</a:t>
            </a:r>
            <a:r>
              <a:rPr lang="zh-CN" altLang="en-US" sz="1400" spc="5" smtClean="0">
                <a:cs typeface="+mn-ea"/>
                <a:sym typeface="+mn-lt"/>
              </a:rPr>
              <a:t>进</a:t>
            </a:r>
            <a:r>
              <a:rPr sz="1400" spc="-10" smtClean="0">
                <a:cs typeface="+mn-ea"/>
                <a:sym typeface="+mn-lt"/>
              </a:rPr>
              <a:t>行</a:t>
            </a:r>
            <a:r>
              <a:rPr sz="1400" spc="5" smtClean="0">
                <a:cs typeface="+mn-ea"/>
                <a:sym typeface="+mn-lt"/>
              </a:rPr>
              <a:t>冰敷</a:t>
            </a:r>
            <a:r>
              <a:rPr sz="1400" spc="5" dirty="0">
                <a:cs typeface="+mn-ea"/>
                <a:sym typeface="+mn-lt"/>
              </a:rPr>
              <a:t>；</a:t>
            </a:r>
            <a:endParaRPr sz="1400">
              <a:cs typeface="+mn-ea"/>
              <a:sym typeface="+mn-l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2785" y="3176703"/>
            <a:ext cx="12725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400" smtClean="0">
                <a:cs typeface="+mn-ea"/>
                <a:sym typeface="+mn-lt"/>
              </a:rPr>
              <a:t>不</a:t>
            </a:r>
            <a:r>
              <a:rPr sz="1400" smtClean="0">
                <a:cs typeface="+mn-ea"/>
                <a:sym typeface="+mn-lt"/>
              </a:rPr>
              <a:t>要刺</a:t>
            </a:r>
            <a:r>
              <a:rPr sz="1400" spc="-15" smtClean="0">
                <a:cs typeface="+mn-ea"/>
                <a:sym typeface="+mn-lt"/>
              </a:rPr>
              <a:t>破</a:t>
            </a:r>
            <a:r>
              <a:rPr sz="1400" smtClean="0">
                <a:cs typeface="+mn-ea"/>
                <a:sym typeface="+mn-lt"/>
              </a:rPr>
              <a:t>水泡</a:t>
            </a:r>
            <a:r>
              <a:rPr sz="1400" dirty="0">
                <a:cs typeface="+mn-ea"/>
                <a:sym typeface="+mn-lt"/>
              </a:rPr>
              <a:t>；</a:t>
            </a:r>
            <a:endParaRPr sz="1400">
              <a:cs typeface="+mn-ea"/>
              <a:sym typeface="+mn-l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8933" y="2061551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4" h="189230">
                <a:moveTo>
                  <a:pt x="86641" y="0"/>
                </a:moveTo>
                <a:lnTo>
                  <a:pt x="46523" y="12828"/>
                </a:lnTo>
                <a:lnTo>
                  <a:pt x="16518" y="40929"/>
                </a:lnTo>
                <a:lnTo>
                  <a:pt x="1113" y="79816"/>
                </a:lnTo>
                <a:lnTo>
                  <a:pt x="0" y="95079"/>
                </a:lnTo>
                <a:lnTo>
                  <a:pt x="1121" y="108993"/>
                </a:lnTo>
                <a:lnTo>
                  <a:pt x="15894" y="146307"/>
                </a:lnTo>
                <a:lnTo>
                  <a:pt x="45527" y="173908"/>
                </a:lnTo>
                <a:lnTo>
                  <a:pt x="87124" y="187847"/>
                </a:lnTo>
                <a:lnTo>
                  <a:pt x="103148" y="188774"/>
                </a:lnTo>
                <a:lnTo>
                  <a:pt x="117323" y="186432"/>
                </a:lnTo>
                <a:lnTo>
                  <a:pt x="154440" y="167937"/>
                </a:lnTo>
                <a:lnTo>
                  <a:pt x="179978" y="135657"/>
                </a:lnTo>
                <a:lnTo>
                  <a:pt x="189480" y="93996"/>
                </a:lnTo>
                <a:lnTo>
                  <a:pt x="188394" y="80048"/>
                </a:lnTo>
                <a:lnTo>
                  <a:pt x="173692" y="42629"/>
                </a:lnTo>
                <a:lnTo>
                  <a:pt x="144116" y="14936"/>
                </a:lnTo>
                <a:lnTo>
                  <a:pt x="102615" y="937"/>
                </a:lnTo>
                <a:lnTo>
                  <a:pt x="86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78930" y="2061551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4" h="189230">
                <a:moveTo>
                  <a:pt x="0" y="94400"/>
                </a:moveTo>
                <a:lnTo>
                  <a:pt x="9542" y="52914"/>
                </a:lnTo>
                <a:lnTo>
                  <a:pt x="35178" y="20720"/>
                </a:lnTo>
                <a:lnTo>
                  <a:pt x="72423" y="2302"/>
                </a:lnTo>
                <a:lnTo>
                  <a:pt x="86643" y="0"/>
                </a:lnTo>
                <a:lnTo>
                  <a:pt x="102617" y="937"/>
                </a:lnTo>
                <a:lnTo>
                  <a:pt x="144118" y="14936"/>
                </a:lnTo>
                <a:lnTo>
                  <a:pt x="173694" y="42629"/>
                </a:lnTo>
                <a:lnTo>
                  <a:pt x="188397" y="80048"/>
                </a:lnTo>
                <a:lnTo>
                  <a:pt x="189483" y="93996"/>
                </a:lnTo>
                <a:lnTo>
                  <a:pt x="188372" y="108654"/>
                </a:lnTo>
                <a:lnTo>
                  <a:pt x="173029" y="147677"/>
                </a:lnTo>
                <a:lnTo>
                  <a:pt x="143136" y="175851"/>
                </a:lnTo>
                <a:lnTo>
                  <a:pt x="103151" y="188774"/>
                </a:lnTo>
                <a:lnTo>
                  <a:pt x="87127" y="187847"/>
                </a:lnTo>
                <a:lnTo>
                  <a:pt x="45530" y="173908"/>
                </a:lnTo>
                <a:lnTo>
                  <a:pt x="15897" y="146307"/>
                </a:lnTo>
                <a:lnTo>
                  <a:pt x="1124" y="108993"/>
                </a:lnTo>
                <a:lnTo>
                  <a:pt x="0" y="94400"/>
                </a:lnTo>
                <a:close/>
              </a:path>
            </a:pathLst>
          </a:custGeom>
          <a:ln w="57150">
            <a:solidFill>
              <a:srgbClr val="81D21A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96734" y="2061543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5" h="189230">
                <a:moveTo>
                  <a:pt x="86631" y="0"/>
                </a:moveTo>
                <a:lnTo>
                  <a:pt x="46542" y="12803"/>
                </a:lnTo>
                <a:lnTo>
                  <a:pt x="16533" y="40907"/>
                </a:lnTo>
                <a:lnTo>
                  <a:pt x="1115" y="79815"/>
                </a:lnTo>
                <a:lnTo>
                  <a:pt x="0" y="94914"/>
                </a:lnTo>
                <a:lnTo>
                  <a:pt x="1099" y="108850"/>
                </a:lnTo>
                <a:lnTo>
                  <a:pt x="15827" y="146229"/>
                </a:lnTo>
                <a:lnTo>
                  <a:pt x="45422" y="173886"/>
                </a:lnTo>
                <a:lnTo>
                  <a:pt x="86954" y="187858"/>
                </a:lnTo>
                <a:lnTo>
                  <a:pt x="102944" y="188789"/>
                </a:lnTo>
                <a:lnTo>
                  <a:pt x="117130" y="186457"/>
                </a:lnTo>
                <a:lnTo>
                  <a:pt x="154279" y="167981"/>
                </a:lnTo>
                <a:lnTo>
                  <a:pt x="179842" y="135723"/>
                </a:lnTo>
                <a:lnTo>
                  <a:pt x="189355" y="94106"/>
                </a:lnTo>
                <a:lnTo>
                  <a:pt x="188282" y="80145"/>
                </a:lnTo>
                <a:lnTo>
                  <a:pt x="173606" y="42687"/>
                </a:lnTo>
                <a:lnTo>
                  <a:pt x="144051" y="14960"/>
                </a:lnTo>
                <a:lnTo>
                  <a:pt x="102586" y="940"/>
                </a:lnTo>
                <a:lnTo>
                  <a:pt x="86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96732" y="2061543"/>
            <a:ext cx="189865" cy="189230"/>
          </a:xfrm>
          <a:custGeom>
            <a:avLst/>
            <a:gdLst/>
            <a:ahLst/>
            <a:cxnLst/>
            <a:rect l="l" t="t" r="r" b="b"/>
            <a:pathLst>
              <a:path w="189865" h="189230">
                <a:moveTo>
                  <a:pt x="0" y="94408"/>
                </a:moveTo>
                <a:lnTo>
                  <a:pt x="9551" y="52897"/>
                </a:lnTo>
                <a:lnTo>
                  <a:pt x="35198" y="20693"/>
                </a:lnTo>
                <a:lnTo>
                  <a:pt x="72428" y="2290"/>
                </a:lnTo>
                <a:lnTo>
                  <a:pt x="86632" y="0"/>
                </a:lnTo>
                <a:lnTo>
                  <a:pt x="102588" y="940"/>
                </a:lnTo>
                <a:lnTo>
                  <a:pt x="144053" y="14960"/>
                </a:lnTo>
                <a:lnTo>
                  <a:pt x="173607" y="42687"/>
                </a:lnTo>
                <a:lnTo>
                  <a:pt x="188283" y="80145"/>
                </a:lnTo>
                <a:lnTo>
                  <a:pt x="189356" y="94106"/>
                </a:lnTo>
                <a:lnTo>
                  <a:pt x="188244" y="108745"/>
                </a:lnTo>
                <a:lnTo>
                  <a:pt x="172885" y="147734"/>
                </a:lnTo>
                <a:lnTo>
                  <a:pt x="142964" y="175890"/>
                </a:lnTo>
                <a:lnTo>
                  <a:pt x="102945" y="188789"/>
                </a:lnTo>
                <a:lnTo>
                  <a:pt x="86955" y="187858"/>
                </a:lnTo>
                <a:lnTo>
                  <a:pt x="45423" y="173886"/>
                </a:lnTo>
                <a:lnTo>
                  <a:pt x="15828" y="146229"/>
                </a:lnTo>
                <a:lnTo>
                  <a:pt x="1100" y="108850"/>
                </a:lnTo>
                <a:lnTo>
                  <a:pt x="0" y="94408"/>
                </a:lnTo>
                <a:close/>
              </a:path>
            </a:pathLst>
          </a:custGeom>
          <a:ln w="57150">
            <a:solidFill>
              <a:srgbClr val="6673B6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35572" y="2118016"/>
            <a:ext cx="76200" cy="618490"/>
          </a:xfrm>
          <a:custGeom>
            <a:avLst/>
            <a:gdLst/>
            <a:ahLst/>
            <a:cxnLst/>
            <a:rect l="l" t="t" r="r" b="b"/>
            <a:pathLst>
              <a:path w="76200" h="618489">
                <a:moveTo>
                  <a:pt x="28575" y="545168"/>
                </a:moveTo>
                <a:lnTo>
                  <a:pt x="16375" y="550297"/>
                </a:lnTo>
                <a:lnTo>
                  <a:pt x="6847" y="559077"/>
                </a:lnTo>
                <a:lnTo>
                  <a:pt x="1341" y="570283"/>
                </a:lnTo>
                <a:lnTo>
                  <a:pt x="0" y="580225"/>
                </a:lnTo>
                <a:lnTo>
                  <a:pt x="2666" y="594285"/>
                </a:lnTo>
                <a:lnTo>
                  <a:pt x="9988" y="605973"/>
                </a:lnTo>
                <a:lnTo>
                  <a:pt x="20947" y="614271"/>
                </a:lnTo>
                <a:lnTo>
                  <a:pt x="34525" y="618160"/>
                </a:lnTo>
                <a:lnTo>
                  <a:pt x="49868" y="615822"/>
                </a:lnTo>
                <a:lnTo>
                  <a:pt x="62266" y="609180"/>
                </a:lnTo>
                <a:lnTo>
                  <a:pt x="71081" y="599123"/>
                </a:lnTo>
                <a:lnTo>
                  <a:pt x="75677" y="586542"/>
                </a:lnTo>
                <a:lnTo>
                  <a:pt x="74907" y="580225"/>
                </a:lnTo>
                <a:lnTo>
                  <a:pt x="28575" y="580225"/>
                </a:lnTo>
                <a:lnTo>
                  <a:pt x="28575" y="545168"/>
                </a:lnTo>
                <a:close/>
              </a:path>
              <a:path w="76200" h="618489">
                <a:moveTo>
                  <a:pt x="46497" y="543065"/>
                </a:moveTo>
                <a:lnTo>
                  <a:pt x="29675" y="544705"/>
                </a:lnTo>
                <a:lnTo>
                  <a:pt x="28575" y="545168"/>
                </a:lnTo>
                <a:lnTo>
                  <a:pt x="28575" y="580225"/>
                </a:lnTo>
                <a:lnTo>
                  <a:pt x="47625" y="580225"/>
                </a:lnTo>
                <a:lnTo>
                  <a:pt x="47625" y="543554"/>
                </a:lnTo>
                <a:lnTo>
                  <a:pt x="46497" y="543065"/>
                </a:lnTo>
                <a:close/>
              </a:path>
              <a:path w="76200" h="618489">
                <a:moveTo>
                  <a:pt x="47625" y="543554"/>
                </a:moveTo>
                <a:lnTo>
                  <a:pt x="47625" y="580225"/>
                </a:lnTo>
                <a:lnTo>
                  <a:pt x="74907" y="580225"/>
                </a:lnTo>
                <a:lnTo>
                  <a:pt x="73701" y="570323"/>
                </a:lnTo>
                <a:lnTo>
                  <a:pt x="67637" y="557404"/>
                </a:lnTo>
                <a:lnTo>
                  <a:pt x="58299" y="548185"/>
                </a:lnTo>
                <a:lnTo>
                  <a:pt x="47625" y="543554"/>
                </a:lnTo>
                <a:close/>
              </a:path>
              <a:path w="76200" h="618489">
                <a:moveTo>
                  <a:pt x="28575" y="74606"/>
                </a:moveTo>
                <a:lnTo>
                  <a:pt x="28575" y="545168"/>
                </a:lnTo>
                <a:lnTo>
                  <a:pt x="29675" y="544705"/>
                </a:lnTo>
                <a:lnTo>
                  <a:pt x="46497" y="543065"/>
                </a:lnTo>
                <a:lnTo>
                  <a:pt x="47625" y="543065"/>
                </a:lnTo>
                <a:lnTo>
                  <a:pt x="47625" y="75095"/>
                </a:lnTo>
                <a:lnTo>
                  <a:pt x="29702" y="75095"/>
                </a:lnTo>
                <a:lnTo>
                  <a:pt x="28575" y="74606"/>
                </a:lnTo>
                <a:close/>
              </a:path>
              <a:path w="76200" h="618489">
                <a:moveTo>
                  <a:pt x="47625" y="543065"/>
                </a:moveTo>
                <a:lnTo>
                  <a:pt x="46497" y="543065"/>
                </a:lnTo>
                <a:lnTo>
                  <a:pt x="47625" y="543554"/>
                </a:lnTo>
                <a:lnTo>
                  <a:pt x="47625" y="543065"/>
                </a:lnTo>
                <a:close/>
              </a:path>
              <a:path w="76200" h="618489">
                <a:moveTo>
                  <a:pt x="47625" y="37935"/>
                </a:moveTo>
                <a:lnTo>
                  <a:pt x="28575" y="37935"/>
                </a:lnTo>
                <a:lnTo>
                  <a:pt x="28575" y="74606"/>
                </a:lnTo>
                <a:lnTo>
                  <a:pt x="29702" y="75095"/>
                </a:lnTo>
                <a:lnTo>
                  <a:pt x="46524" y="73455"/>
                </a:lnTo>
                <a:lnTo>
                  <a:pt x="47625" y="72992"/>
                </a:lnTo>
                <a:lnTo>
                  <a:pt x="47625" y="37935"/>
                </a:lnTo>
                <a:close/>
              </a:path>
              <a:path w="76200" h="618489">
                <a:moveTo>
                  <a:pt x="47625" y="72992"/>
                </a:moveTo>
                <a:lnTo>
                  <a:pt x="46524" y="73455"/>
                </a:lnTo>
                <a:lnTo>
                  <a:pt x="29702" y="75095"/>
                </a:lnTo>
                <a:lnTo>
                  <a:pt x="47625" y="75095"/>
                </a:lnTo>
                <a:lnTo>
                  <a:pt x="47625" y="72992"/>
                </a:lnTo>
                <a:close/>
              </a:path>
              <a:path w="76200" h="618489">
                <a:moveTo>
                  <a:pt x="41674" y="0"/>
                </a:moveTo>
                <a:lnTo>
                  <a:pt x="26331" y="2338"/>
                </a:lnTo>
                <a:lnTo>
                  <a:pt x="13933" y="8980"/>
                </a:lnTo>
                <a:lnTo>
                  <a:pt x="5118" y="19037"/>
                </a:lnTo>
                <a:lnTo>
                  <a:pt x="522" y="31618"/>
                </a:lnTo>
                <a:lnTo>
                  <a:pt x="2498" y="47837"/>
                </a:lnTo>
                <a:lnTo>
                  <a:pt x="8562" y="60756"/>
                </a:lnTo>
                <a:lnTo>
                  <a:pt x="17900" y="69975"/>
                </a:lnTo>
                <a:lnTo>
                  <a:pt x="28575" y="74606"/>
                </a:lnTo>
                <a:lnTo>
                  <a:pt x="28575" y="37935"/>
                </a:lnTo>
                <a:lnTo>
                  <a:pt x="76200" y="37935"/>
                </a:lnTo>
                <a:lnTo>
                  <a:pt x="73533" y="23875"/>
                </a:lnTo>
                <a:lnTo>
                  <a:pt x="66211" y="12187"/>
                </a:lnTo>
                <a:lnTo>
                  <a:pt x="55252" y="3889"/>
                </a:lnTo>
                <a:lnTo>
                  <a:pt x="41674" y="0"/>
                </a:lnTo>
                <a:close/>
              </a:path>
              <a:path w="76200" h="618489">
                <a:moveTo>
                  <a:pt x="76200" y="37935"/>
                </a:moveTo>
                <a:lnTo>
                  <a:pt x="47625" y="37935"/>
                </a:lnTo>
                <a:lnTo>
                  <a:pt x="47625" y="72992"/>
                </a:lnTo>
                <a:lnTo>
                  <a:pt x="59824" y="67863"/>
                </a:lnTo>
                <a:lnTo>
                  <a:pt x="69352" y="59083"/>
                </a:lnTo>
                <a:lnTo>
                  <a:pt x="74858" y="47877"/>
                </a:lnTo>
                <a:lnTo>
                  <a:pt x="76200" y="37935"/>
                </a:lnTo>
                <a:close/>
              </a:path>
            </a:pathLst>
          </a:custGeom>
          <a:solidFill>
            <a:srgbClr val="81D21A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54009" y="2118016"/>
            <a:ext cx="76200" cy="618490"/>
          </a:xfrm>
          <a:custGeom>
            <a:avLst/>
            <a:gdLst/>
            <a:ahLst/>
            <a:cxnLst/>
            <a:rect l="l" t="t" r="r" b="b"/>
            <a:pathLst>
              <a:path w="76200" h="618489">
                <a:moveTo>
                  <a:pt x="28575" y="545168"/>
                </a:moveTo>
                <a:lnTo>
                  <a:pt x="16375" y="550297"/>
                </a:lnTo>
                <a:lnTo>
                  <a:pt x="6847" y="559077"/>
                </a:lnTo>
                <a:lnTo>
                  <a:pt x="1341" y="570283"/>
                </a:lnTo>
                <a:lnTo>
                  <a:pt x="0" y="580225"/>
                </a:lnTo>
                <a:lnTo>
                  <a:pt x="2666" y="594285"/>
                </a:lnTo>
                <a:lnTo>
                  <a:pt x="9988" y="605973"/>
                </a:lnTo>
                <a:lnTo>
                  <a:pt x="20947" y="614271"/>
                </a:lnTo>
                <a:lnTo>
                  <a:pt x="34525" y="618160"/>
                </a:lnTo>
                <a:lnTo>
                  <a:pt x="49868" y="615822"/>
                </a:lnTo>
                <a:lnTo>
                  <a:pt x="62266" y="609180"/>
                </a:lnTo>
                <a:lnTo>
                  <a:pt x="71081" y="599123"/>
                </a:lnTo>
                <a:lnTo>
                  <a:pt x="75677" y="586542"/>
                </a:lnTo>
                <a:lnTo>
                  <a:pt x="74907" y="580225"/>
                </a:lnTo>
                <a:lnTo>
                  <a:pt x="28575" y="580225"/>
                </a:lnTo>
                <a:lnTo>
                  <a:pt x="28575" y="545168"/>
                </a:lnTo>
                <a:close/>
              </a:path>
              <a:path w="76200" h="618489">
                <a:moveTo>
                  <a:pt x="46497" y="543065"/>
                </a:moveTo>
                <a:lnTo>
                  <a:pt x="29675" y="544705"/>
                </a:lnTo>
                <a:lnTo>
                  <a:pt x="28575" y="545168"/>
                </a:lnTo>
                <a:lnTo>
                  <a:pt x="28575" y="580225"/>
                </a:lnTo>
                <a:lnTo>
                  <a:pt x="47625" y="580225"/>
                </a:lnTo>
                <a:lnTo>
                  <a:pt x="47625" y="543554"/>
                </a:lnTo>
                <a:lnTo>
                  <a:pt x="46497" y="543065"/>
                </a:lnTo>
                <a:close/>
              </a:path>
              <a:path w="76200" h="618489">
                <a:moveTo>
                  <a:pt x="47625" y="543554"/>
                </a:moveTo>
                <a:lnTo>
                  <a:pt x="47625" y="580225"/>
                </a:lnTo>
                <a:lnTo>
                  <a:pt x="74907" y="580225"/>
                </a:lnTo>
                <a:lnTo>
                  <a:pt x="73701" y="570323"/>
                </a:lnTo>
                <a:lnTo>
                  <a:pt x="67637" y="557404"/>
                </a:lnTo>
                <a:lnTo>
                  <a:pt x="58299" y="548185"/>
                </a:lnTo>
                <a:lnTo>
                  <a:pt x="47625" y="543554"/>
                </a:lnTo>
                <a:close/>
              </a:path>
              <a:path w="76200" h="618489">
                <a:moveTo>
                  <a:pt x="28575" y="74606"/>
                </a:moveTo>
                <a:lnTo>
                  <a:pt x="28575" y="545168"/>
                </a:lnTo>
                <a:lnTo>
                  <a:pt x="29675" y="544705"/>
                </a:lnTo>
                <a:lnTo>
                  <a:pt x="46497" y="543065"/>
                </a:lnTo>
                <a:lnTo>
                  <a:pt x="47625" y="543065"/>
                </a:lnTo>
                <a:lnTo>
                  <a:pt x="47625" y="75095"/>
                </a:lnTo>
                <a:lnTo>
                  <a:pt x="29702" y="75095"/>
                </a:lnTo>
                <a:lnTo>
                  <a:pt x="28575" y="74606"/>
                </a:lnTo>
                <a:close/>
              </a:path>
              <a:path w="76200" h="618489">
                <a:moveTo>
                  <a:pt x="47625" y="543065"/>
                </a:moveTo>
                <a:lnTo>
                  <a:pt x="46497" y="543065"/>
                </a:lnTo>
                <a:lnTo>
                  <a:pt x="47625" y="543554"/>
                </a:lnTo>
                <a:lnTo>
                  <a:pt x="47625" y="543065"/>
                </a:lnTo>
                <a:close/>
              </a:path>
              <a:path w="76200" h="618489">
                <a:moveTo>
                  <a:pt x="47625" y="37935"/>
                </a:moveTo>
                <a:lnTo>
                  <a:pt x="28575" y="37935"/>
                </a:lnTo>
                <a:lnTo>
                  <a:pt x="28575" y="74606"/>
                </a:lnTo>
                <a:lnTo>
                  <a:pt x="29702" y="75095"/>
                </a:lnTo>
                <a:lnTo>
                  <a:pt x="46524" y="73455"/>
                </a:lnTo>
                <a:lnTo>
                  <a:pt x="47625" y="72992"/>
                </a:lnTo>
                <a:lnTo>
                  <a:pt x="47625" y="37935"/>
                </a:lnTo>
                <a:close/>
              </a:path>
              <a:path w="76200" h="618489">
                <a:moveTo>
                  <a:pt x="47625" y="72992"/>
                </a:moveTo>
                <a:lnTo>
                  <a:pt x="46524" y="73455"/>
                </a:lnTo>
                <a:lnTo>
                  <a:pt x="29702" y="75095"/>
                </a:lnTo>
                <a:lnTo>
                  <a:pt x="47625" y="75095"/>
                </a:lnTo>
                <a:lnTo>
                  <a:pt x="47625" y="72992"/>
                </a:lnTo>
                <a:close/>
              </a:path>
              <a:path w="76200" h="618489">
                <a:moveTo>
                  <a:pt x="41674" y="0"/>
                </a:moveTo>
                <a:lnTo>
                  <a:pt x="26331" y="2338"/>
                </a:lnTo>
                <a:lnTo>
                  <a:pt x="13933" y="8980"/>
                </a:lnTo>
                <a:lnTo>
                  <a:pt x="5118" y="19037"/>
                </a:lnTo>
                <a:lnTo>
                  <a:pt x="522" y="31618"/>
                </a:lnTo>
                <a:lnTo>
                  <a:pt x="2498" y="47837"/>
                </a:lnTo>
                <a:lnTo>
                  <a:pt x="8562" y="60756"/>
                </a:lnTo>
                <a:lnTo>
                  <a:pt x="17900" y="69975"/>
                </a:lnTo>
                <a:lnTo>
                  <a:pt x="28575" y="74606"/>
                </a:lnTo>
                <a:lnTo>
                  <a:pt x="28575" y="37935"/>
                </a:lnTo>
                <a:lnTo>
                  <a:pt x="76200" y="37935"/>
                </a:lnTo>
                <a:lnTo>
                  <a:pt x="73533" y="23875"/>
                </a:lnTo>
                <a:lnTo>
                  <a:pt x="66211" y="12187"/>
                </a:lnTo>
                <a:lnTo>
                  <a:pt x="55252" y="3889"/>
                </a:lnTo>
                <a:lnTo>
                  <a:pt x="41674" y="0"/>
                </a:lnTo>
                <a:close/>
              </a:path>
              <a:path w="76200" h="618489">
                <a:moveTo>
                  <a:pt x="76200" y="37935"/>
                </a:moveTo>
                <a:lnTo>
                  <a:pt x="47625" y="37935"/>
                </a:lnTo>
                <a:lnTo>
                  <a:pt x="47625" y="72992"/>
                </a:lnTo>
                <a:lnTo>
                  <a:pt x="59824" y="67863"/>
                </a:lnTo>
                <a:lnTo>
                  <a:pt x="69352" y="59083"/>
                </a:lnTo>
                <a:lnTo>
                  <a:pt x="74858" y="47877"/>
                </a:lnTo>
                <a:lnTo>
                  <a:pt x="76200" y="37935"/>
                </a:lnTo>
                <a:close/>
              </a:path>
            </a:pathLst>
          </a:custGeom>
          <a:solidFill>
            <a:srgbClr val="6673B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47486" y="2792983"/>
            <a:ext cx="1452880" cy="951865"/>
          </a:xfrm>
          <a:custGeom>
            <a:avLst/>
            <a:gdLst/>
            <a:ahLst/>
            <a:cxnLst/>
            <a:rect l="l" t="t" r="r" b="b"/>
            <a:pathLst>
              <a:path w="1452879" h="951864">
                <a:moveTo>
                  <a:pt x="1293748" y="0"/>
                </a:moveTo>
                <a:lnTo>
                  <a:pt x="148834" y="297"/>
                </a:lnTo>
                <a:lnTo>
                  <a:pt x="106779" y="8676"/>
                </a:lnTo>
                <a:lnTo>
                  <a:pt x="69525" y="27392"/>
                </a:lnTo>
                <a:lnTo>
                  <a:pt x="38680" y="54845"/>
                </a:lnTo>
                <a:lnTo>
                  <a:pt x="15854" y="89439"/>
                </a:lnTo>
                <a:lnTo>
                  <a:pt x="2655" y="129575"/>
                </a:lnTo>
                <a:lnTo>
                  <a:pt x="0" y="158623"/>
                </a:lnTo>
                <a:lnTo>
                  <a:pt x="298" y="802790"/>
                </a:lnTo>
                <a:lnTo>
                  <a:pt x="8689" y="844881"/>
                </a:lnTo>
                <a:lnTo>
                  <a:pt x="27425" y="882141"/>
                </a:lnTo>
                <a:lnTo>
                  <a:pt x="54897" y="912972"/>
                </a:lnTo>
                <a:lnTo>
                  <a:pt x="89494" y="935778"/>
                </a:lnTo>
                <a:lnTo>
                  <a:pt x="129609" y="948959"/>
                </a:lnTo>
                <a:lnTo>
                  <a:pt x="158623" y="951611"/>
                </a:lnTo>
                <a:lnTo>
                  <a:pt x="1303551" y="951313"/>
                </a:lnTo>
                <a:lnTo>
                  <a:pt x="1345642" y="942934"/>
                </a:lnTo>
                <a:lnTo>
                  <a:pt x="1382902" y="924218"/>
                </a:lnTo>
                <a:lnTo>
                  <a:pt x="1413733" y="896765"/>
                </a:lnTo>
                <a:lnTo>
                  <a:pt x="1436539" y="862171"/>
                </a:lnTo>
                <a:lnTo>
                  <a:pt x="1449720" y="822035"/>
                </a:lnTo>
                <a:lnTo>
                  <a:pt x="1452371" y="792988"/>
                </a:lnTo>
                <a:lnTo>
                  <a:pt x="1452074" y="148820"/>
                </a:lnTo>
                <a:lnTo>
                  <a:pt x="1443695" y="106729"/>
                </a:lnTo>
                <a:lnTo>
                  <a:pt x="1424979" y="69469"/>
                </a:lnTo>
                <a:lnTo>
                  <a:pt x="1397526" y="38638"/>
                </a:lnTo>
                <a:lnTo>
                  <a:pt x="1362932" y="15832"/>
                </a:lnTo>
                <a:lnTo>
                  <a:pt x="1322796" y="2651"/>
                </a:lnTo>
                <a:lnTo>
                  <a:pt x="12937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47486" y="2792983"/>
            <a:ext cx="1452880" cy="951865"/>
          </a:xfrm>
          <a:custGeom>
            <a:avLst/>
            <a:gdLst/>
            <a:ahLst/>
            <a:cxnLst/>
            <a:rect l="l" t="t" r="r" b="b"/>
            <a:pathLst>
              <a:path w="1452879" h="951864">
                <a:moveTo>
                  <a:pt x="0" y="158623"/>
                </a:moveTo>
                <a:lnTo>
                  <a:pt x="5886" y="115679"/>
                </a:lnTo>
                <a:lnTo>
                  <a:pt x="22473" y="77213"/>
                </a:lnTo>
                <a:lnTo>
                  <a:pt x="48150" y="44821"/>
                </a:lnTo>
                <a:lnTo>
                  <a:pt x="81310" y="20103"/>
                </a:lnTo>
                <a:lnTo>
                  <a:pt x="120343" y="4656"/>
                </a:lnTo>
                <a:lnTo>
                  <a:pt x="1293748" y="0"/>
                </a:lnTo>
                <a:lnTo>
                  <a:pt x="1308462" y="672"/>
                </a:lnTo>
                <a:lnTo>
                  <a:pt x="1350091" y="10290"/>
                </a:lnTo>
                <a:lnTo>
                  <a:pt x="1386709" y="30065"/>
                </a:lnTo>
                <a:lnTo>
                  <a:pt x="1416720" y="58399"/>
                </a:lnTo>
                <a:lnTo>
                  <a:pt x="1438526" y="93694"/>
                </a:lnTo>
                <a:lnTo>
                  <a:pt x="1450528" y="134352"/>
                </a:lnTo>
                <a:lnTo>
                  <a:pt x="1452371" y="792988"/>
                </a:lnTo>
                <a:lnTo>
                  <a:pt x="1451699" y="807701"/>
                </a:lnTo>
                <a:lnTo>
                  <a:pt x="1442081" y="849330"/>
                </a:lnTo>
                <a:lnTo>
                  <a:pt x="1422306" y="885948"/>
                </a:lnTo>
                <a:lnTo>
                  <a:pt x="1393972" y="915959"/>
                </a:lnTo>
                <a:lnTo>
                  <a:pt x="1358677" y="937765"/>
                </a:lnTo>
                <a:lnTo>
                  <a:pt x="1318019" y="949767"/>
                </a:lnTo>
                <a:lnTo>
                  <a:pt x="158623" y="951611"/>
                </a:lnTo>
                <a:lnTo>
                  <a:pt x="143928" y="950938"/>
                </a:lnTo>
                <a:lnTo>
                  <a:pt x="102332" y="941320"/>
                </a:lnTo>
                <a:lnTo>
                  <a:pt x="65717" y="921545"/>
                </a:lnTo>
                <a:lnTo>
                  <a:pt x="35691" y="893211"/>
                </a:lnTo>
                <a:lnTo>
                  <a:pt x="13865" y="857916"/>
                </a:lnTo>
                <a:lnTo>
                  <a:pt x="1846" y="817258"/>
                </a:lnTo>
                <a:lnTo>
                  <a:pt x="0" y="158623"/>
                </a:lnTo>
                <a:close/>
              </a:path>
            </a:pathLst>
          </a:custGeom>
          <a:ln w="12700">
            <a:solidFill>
              <a:srgbClr val="374992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43953" y="2792983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1293622" y="0"/>
                </a:moveTo>
                <a:lnTo>
                  <a:pt x="148820" y="297"/>
                </a:lnTo>
                <a:lnTo>
                  <a:pt x="106729" y="8676"/>
                </a:lnTo>
                <a:lnTo>
                  <a:pt x="69469" y="27392"/>
                </a:lnTo>
                <a:lnTo>
                  <a:pt x="38638" y="54845"/>
                </a:lnTo>
                <a:lnTo>
                  <a:pt x="15832" y="89439"/>
                </a:lnTo>
                <a:lnTo>
                  <a:pt x="2651" y="129575"/>
                </a:lnTo>
                <a:lnTo>
                  <a:pt x="0" y="158623"/>
                </a:lnTo>
                <a:lnTo>
                  <a:pt x="297" y="802790"/>
                </a:lnTo>
                <a:lnTo>
                  <a:pt x="8676" y="844881"/>
                </a:lnTo>
                <a:lnTo>
                  <a:pt x="27392" y="882141"/>
                </a:lnTo>
                <a:lnTo>
                  <a:pt x="54845" y="912972"/>
                </a:lnTo>
                <a:lnTo>
                  <a:pt x="89439" y="935778"/>
                </a:lnTo>
                <a:lnTo>
                  <a:pt x="129575" y="948959"/>
                </a:lnTo>
                <a:lnTo>
                  <a:pt x="158623" y="951611"/>
                </a:lnTo>
                <a:lnTo>
                  <a:pt x="1303424" y="951313"/>
                </a:lnTo>
                <a:lnTo>
                  <a:pt x="1345515" y="942934"/>
                </a:lnTo>
                <a:lnTo>
                  <a:pt x="1382775" y="924218"/>
                </a:lnTo>
                <a:lnTo>
                  <a:pt x="1413606" y="896765"/>
                </a:lnTo>
                <a:lnTo>
                  <a:pt x="1436412" y="862171"/>
                </a:lnTo>
                <a:lnTo>
                  <a:pt x="1449593" y="822035"/>
                </a:lnTo>
                <a:lnTo>
                  <a:pt x="1452245" y="792988"/>
                </a:lnTo>
                <a:lnTo>
                  <a:pt x="1451947" y="148820"/>
                </a:lnTo>
                <a:lnTo>
                  <a:pt x="1443568" y="106729"/>
                </a:lnTo>
                <a:lnTo>
                  <a:pt x="1424852" y="69469"/>
                </a:lnTo>
                <a:lnTo>
                  <a:pt x="1397399" y="38638"/>
                </a:lnTo>
                <a:lnTo>
                  <a:pt x="1362805" y="15832"/>
                </a:lnTo>
                <a:lnTo>
                  <a:pt x="1322669" y="2651"/>
                </a:lnTo>
                <a:lnTo>
                  <a:pt x="1293622" y="0"/>
                </a:lnTo>
                <a:close/>
              </a:path>
            </a:pathLst>
          </a:custGeom>
          <a:solidFill>
            <a:srgbClr val="6673B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43953" y="2792983"/>
            <a:ext cx="1452245" cy="951865"/>
          </a:xfrm>
          <a:custGeom>
            <a:avLst/>
            <a:gdLst/>
            <a:ahLst/>
            <a:cxnLst/>
            <a:rect l="l" t="t" r="r" b="b"/>
            <a:pathLst>
              <a:path w="1452245" h="951864">
                <a:moveTo>
                  <a:pt x="0" y="158623"/>
                </a:moveTo>
                <a:lnTo>
                  <a:pt x="5877" y="115679"/>
                </a:lnTo>
                <a:lnTo>
                  <a:pt x="22444" y="77213"/>
                </a:lnTo>
                <a:lnTo>
                  <a:pt x="48102" y="44821"/>
                </a:lnTo>
                <a:lnTo>
                  <a:pt x="81254" y="20103"/>
                </a:lnTo>
                <a:lnTo>
                  <a:pt x="120302" y="4656"/>
                </a:lnTo>
                <a:lnTo>
                  <a:pt x="1293622" y="0"/>
                </a:lnTo>
                <a:lnTo>
                  <a:pt x="1308335" y="672"/>
                </a:lnTo>
                <a:lnTo>
                  <a:pt x="1349964" y="10290"/>
                </a:lnTo>
                <a:lnTo>
                  <a:pt x="1386582" y="30065"/>
                </a:lnTo>
                <a:lnTo>
                  <a:pt x="1416593" y="58399"/>
                </a:lnTo>
                <a:lnTo>
                  <a:pt x="1438399" y="93694"/>
                </a:lnTo>
                <a:lnTo>
                  <a:pt x="1450401" y="134352"/>
                </a:lnTo>
                <a:lnTo>
                  <a:pt x="1452245" y="792988"/>
                </a:lnTo>
                <a:lnTo>
                  <a:pt x="1451572" y="807701"/>
                </a:lnTo>
                <a:lnTo>
                  <a:pt x="1441954" y="849330"/>
                </a:lnTo>
                <a:lnTo>
                  <a:pt x="1422179" y="885948"/>
                </a:lnTo>
                <a:lnTo>
                  <a:pt x="1393845" y="915959"/>
                </a:lnTo>
                <a:lnTo>
                  <a:pt x="1358550" y="937765"/>
                </a:lnTo>
                <a:lnTo>
                  <a:pt x="1317892" y="949767"/>
                </a:lnTo>
                <a:lnTo>
                  <a:pt x="158623" y="951611"/>
                </a:lnTo>
                <a:lnTo>
                  <a:pt x="143909" y="950938"/>
                </a:lnTo>
                <a:lnTo>
                  <a:pt x="102280" y="941320"/>
                </a:lnTo>
                <a:lnTo>
                  <a:pt x="65662" y="921545"/>
                </a:lnTo>
                <a:lnTo>
                  <a:pt x="35651" y="893211"/>
                </a:lnTo>
                <a:lnTo>
                  <a:pt x="13845" y="857916"/>
                </a:lnTo>
                <a:lnTo>
                  <a:pt x="1843" y="817258"/>
                </a:lnTo>
                <a:lnTo>
                  <a:pt x="0" y="158623"/>
                </a:lnTo>
                <a:close/>
              </a:path>
            </a:pathLst>
          </a:custGeom>
          <a:ln w="12700">
            <a:solidFill>
              <a:srgbClr val="374992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86425" y="2961184"/>
            <a:ext cx="135636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105" smtClean="0">
                <a:cs typeface="+mn-ea"/>
                <a:sym typeface="+mn-lt"/>
              </a:rPr>
              <a:t>轻轻除下</a:t>
            </a:r>
            <a:r>
              <a:rPr lang="zh-CN" altLang="en-US" sz="1400" spc="105" smtClean="0">
                <a:cs typeface="+mn-ea"/>
                <a:sym typeface="+mn-lt"/>
              </a:rPr>
              <a:t>戒指</a:t>
            </a:r>
            <a:r>
              <a:rPr sz="1400" smtClean="0">
                <a:cs typeface="+mn-ea"/>
                <a:sym typeface="+mn-lt"/>
              </a:rPr>
              <a:t>、 </a:t>
            </a:r>
            <a:r>
              <a:rPr sz="1400" spc="130" dirty="0">
                <a:cs typeface="+mn-ea"/>
                <a:sym typeface="+mn-lt"/>
              </a:rPr>
              <a:t>手表</a:t>
            </a:r>
            <a:r>
              <a:rPr sz="1400">
                <a:cs typeface="+mn-ea"/>
                <a:sym typeface="+mn-lt"/>
              </a:rPr>
              <a:t>、</a:t>
            </a:r>
            <a:r>
              <a:rPr sz="1400" spc="-285">
                <a:cs typeface="+mn-ea"/>
                <a:sym typeface="+mn-lt"/>
              </a:rPr>
              <a:t> </a:t>
            </a:r>
            <a:r>
              <a:rPr sz="1400" spc="130" smtClean="0">
                <a:cs typeface="+mn-ea"/>
                <a:sym typeface="+mn-lt"/>
              </a:rPr>
              <a:t>皮</a:t>
            </a:r>
            <a:r>
              <a:rPr sz="1400" spc="114" smtClean="0">
                <a:cs typeface="+mn-ea"/>
                <a:sym typeface="+mn-lt"/>
              </a:rPr>
              <a:t>带</a:t>
            </a:r>
            <a:r>
              <a:rPr lang="zh-CN" altLang="en-US" sz="1400" smtClean="0">
                <a:cs typeface="+mn-ea"/>
                <a:sym typeface="+mn-lt"/>
              </a:rPr>
              <a:t>或</a:t>
            </a:r>
            <a:r>
              <a:rPr sz="1400" smtClean="0">
                <a:cs typeface="+mn-ea"/>
                <a:sym typeface="+mn-lt"/>
              </a:rPr>
              <a:t> </a:t>
            </a:r>
            <a:r>
              <a:rPr sz="1400" dirty="0">
                <a:cs typeface="+mn-ea"/>
                <a:sym typeface="+mn-lt"/>
              </a:rPr>
              <a:t>者紧身衣服；</a:t>
            </a:r>
            <a:endParaRPr sz="1400">
              <a:cs typeface="+mn-ea"/>
              <a:sym typeface="+mn-l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23835" y="3068880"/>
            <a:ext cx="13271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0" dirty="0">
                <a:cs typeface="+mn-ea"/>
                <a:sym typeface="+mn-lt"/>
              </a:rPr>
              <a:t>用干净、无粘性</a:t>
            </a:r>
            <a:endParaRPr sz="14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cs typeface="+mn-ea"/>
                <a:sym typeface="+mn-lt"/>
              </a:rPr>
              <a:t>的布盖住伤口</a:t>
            </a:r>
            <a:r>
              <a:rPr sz="1400" spc="5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741053"/>
            <a:ext cx="106489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dirty="0">
                <a:cs typeface="+mn-ea"/>
                <a:sym typeface="+mn-lt"/>
              </a:rPr>
              <a:t>4</a:t>
            </a:r>
            <a:r>
              <a:rPr sz="1400" spc="-5">
                <a:cs typeface="+mn-ea"/>
                <a:sym typeface="+mn-lt"/>
              </a:rPr>
              <a:t>.</a:t>
            </a:r>
            <a:r>
              <a:rPr sz="1400" smtClean="0">
                <a:cs typeface="+mn-ea"/>
                <a:sym typeface="+mn-lt"/>
              </a:rPr>
              <a:t>呼吸</a:t>
            </a:r>
            <a:r>
              <a:rPr lang="zh-CN" altLang="en-US" sz="1400" smtClean="0">
                <a:cs typeface="+mn-ea"/>
                <a:sym typeface="+mn-lt"/>
              </a:rPr>
              <a:t>受</a:t>
            </a:r>
            <a:r>
              <a:rPr sz="1400" smtClean="0">
                <a:cs typeface="+mn-ea"/>
                <a:sym typeface="+mn-lt"/>
              </a:rPr>
              <a:t>阻</a:t>
            </a:r>
            <a:r>
              <a:rPr sz="1400" dirty="0">
                <a:cs typeface="+mn-ea"/>
                <a:sym typeface="+mn-lt"/>
              </a:rPr>
              <a:t>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893" y="2647442"/>
            <a:ext cx="1318895" cy="881380"/>
          </a:xfrm>
          <a:custGeom>
            <a:avLst/>
            <a:gdLst/>
            <a:ahLst/>
            <a:cxnLst/>
            <a:rect l="l" t="t" r="r" b="b"/>
            <a:pathLst>
              <a:path w="1318895" h="881379">
                <a:moveTo>
                  <a:pt x="718400" y="842518"/>
                </a:moveTo>
                <a:lnTo>
                  <a:pt x="600379" y="842518"/>
                </a:lnTo>
                <a:lnTo>
                  <a:pt x="659396" y="880998"/>
                </a:lnTo>
                <a:lnTo>
                  <a:pt x="718400" y="842518"/>
                </a:lnTo>
                <a:close/>
              </a:path>
              <a:path w="1318895" h="881379">
                <a:moveTo>
                  <a:pt x="1318844" y="0"/>
                </a:moveTo>
                <a:lnTo>
                  <a:pt x="0" y="0"/>
                </a:lnTo>
                <a:lnTo>
                  <a:pt x="0" y="842518"/>
                </a:lnTo>
                <a:lnTo>
                  <a:pt x="1318844" y="842518"/>
                </a:lnTo>
                <a:lnTo>
                  <a:pt x="1318844" y="0"/>
                </a:lnTo>
                <a:close/>
              </a:path>
            </a:pathLst>
          </a:custGeom>
          <a:solidFill>
            <a:srgbClr val="F4716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9579" y="2954654"/>
            <a:ext cx="1318895" cy="878840"/>
          </a:xfrm>
          <a:custGeom>
            <a:avLst/>
            <a:gdLst/>
            <a:ahLst/>
            <a:cxnLst/>
            <a:rect l="l" t="t" r="r" b="b"/>
            <a:pathLst>
              <a:path w="1318895" h="878839">
                <a:moveTo>
                  <a:pt x="718184" y="840232"/>
                </a:moveTo>
                <a:lnTo>
                  <a:pt x="600582" y="840232"/>
                </a:lnTo>
                <a:lnTo>
                  <a:pt x="659383" y="878585"/>
                </a:lnTo>
                <a:lnTo>
                  <a:pt x="718184" y="840232"/>
                </a:lnTo>
                <a:close/>
              </a:path>
              <a:path w="1318895" h="878839">
                <a:moveTo>
                  <a:pt x="1318768" y="0"/>
                </a:moveTo>
                <a:lnTo>
                  <a:pt x="0" y="0"/>
                </a:lnTo>
                <a:lnTo>
                  <a:pt x="0" y="840232"/>
                </a:lnTo>
                <a:lnTo>
                  <a:pt x="1318768" y="840232"/>
                </a:lnTo>
                <a:lnTo>
                  <a:pt x="1318768" y="0"/>
                </a:lnTo>
                <a:close/>
              </a:path>
            </a:pathLst>
          </a:custGeom>
          <a:solidFill>
            <a:srgbClr val="29B8A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19728" y="1721992"/>
            <a:ext cx="1318895" cy="1806575"/>
          </a:xfrm>
          <a:custGeom>
            <a:avLst/>
            <a:gdLst/>
            <a:ahLst/>
            <a:cxnLst/>
            <a:rect l="l" t="t" r="r" b="b"/>
            <a:pathLst>
              <a:path w="1318895" h="1806575">
                <a:moveTo>
                  <a:pt x="747649" y="1748917"/>
                </a:moveTo>
                <a:lnTo>
                  <a:pt x="570992" y="1748917"/>
                </a:lnTo>
                <a:lnTo>
                  <a:pt x="659384" y="1806448"/>
                </a:lnTo>
                <a:lnTo>
                  <a:pt x="747649" y="1748917"/>
                </a:lnTo>
                <a:close/>
              </a:path>
              <a:path w="1318895" h="1806575">
                <a:moveTo>
                  <a:pt x="1318768" y="0"/>
                </a:moveTo>
                <a:lnTo>
                  <a:pt x="0" y="0"/>
                </a:lnTo>
                <a:lnTo>
                  <a:pt x="0" y="1748917"/>
                </a:lnTo>
                <a:lnTo>
                  <a:pt x="1318768" y="1748917"/>
                </a:lnTo>
                <a:lnTo>
                  <a:pt x="1318768" y="0"/>
                </a:lnTo>
                <a:close/>
              </a:path>
            </a:pathLst>
          </a:custGeom>
          <a:solidFill>
            <a:srgbClr val="F8D25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687" y="2983859"/>
            <a:ext cx="1244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鼓励患者大声咳嗽</a:t>
            </a:r>
            <a:endParaRPr sz="1200">
              <a:cs typeface="+mn-ea"/>
              <a:sym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9084" y="1953254"/>
            <a:ext cx="1101725" cy="110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7480">
              <a:lnSpc>
                <a:spcPct val="120000"/>
              </a:lnSpc>
            </a:pPr>
            <a:r>
              <a:rPr sz="1200" spc="10" dirty="0">
                <a:cs typeface="+mn-ea"/>
                <a:sym typeface="+mn-lt"/>
              </a:rPr>
              <a:t>用一手支撑胸 部，排除异物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ct val="120000"/>
              </a:lnSpc>
            </a:pPr>
            <a:r>
              <a:rPr sz="1200" spc="10" dirty="0">
                <a:cs typeface="+mn-ea"/>
                <a:sym typeface="+mn-lt"/>
              </a:rPr>
              <a:t>时让患者前</a:t>
            </a:r>
            <a:r>
              <a:rPr sz="1200" spc="15" dirty="0">
                <a:cs typeface="+mn-ea"/>
                <a:sym typeface="+mn-lt"/>
              </a:rPr>
              <a:t>倾</a:t>
            </a:r>
            <a:r>
              <a:rPr sz="1200" dirty="0">
                <a:cs typeface="+mn-ea"/>
                <a:sym typeface="+mn-lt"/>
              </a:rPr>
              <a:t>， </a:t>
            </a:r>
            <a:r>
              <a:rPr sz="1200" spc="10" dirty="0">
                <a:cs typeface="+mn-ea"/>
                <a:sym typeface="+mn-lt"/>
              </a:rPr>
              <a:t>使异物能从口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zh-CN" altLang="en-US" sz="1200" spc="10" smtClean="0">
                <a:cs typeface="+mn-ea"/>
                <a:sym typeface="+mn-lt"/>
              </a:rPr>
              <a:t>中</a:t>
            </a:r>
            <a:r>
              <a:rPr sz="1200" spc="10" smtClean="0">
                <a:cs typeface="+mn-ea"/>
                <a:sym typeface="+mn-lt"/>
              </a:rPr>
              <a:t>出来</a:t>
            </a:r>
            <a:r>
              <a:rPr sz="1200" spc="15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而</a:t>
            </a:r>
            <a:r>
              <a:rPr lang="zh-CN" altLang="en-US" sz="1200" spc="10" smtClean="0">
                <a:cs typeface="+mn-ea"/>
                <a:sym typeface="+mn-lt"/>
              </a:rPr>
              <a:t>不</a:t>
            </a:r>
            <a:endParaRPr sz="1200">
              <a:cs typeface="+mn-ea"/>
              <a:sym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9084" y="3050915"/>
            <a:ext cx="939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是顺气道下滑</a:t>
            </a:r>
            <a:endParaRPr sz="1200"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0285" y="3155436"/>
            <a:ext cx="1221105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spc="165" dirty="0">
                <a:cs typeface="+mn-ea"/>
                <a:sym typeface="+mn-lt"/>
              </a:rPr>
              <a:t>站到患者一</a:t>
            </a:r>
            <a:r>
              <a:rPr sz="1200" dirty="0">
                <a:cs typeface="+mn-ea"/>
                <a:sym typeface="+mn-lt"/>
              </a:rPr>
              <a:t>边</a:t>
            </a:r>
            <a:r>
              <a:rPr sz="1200" spc="-185" dirty="0">
                <a:cs typeface="+mn-ea"/>
                <a:sym typeface="+mn-lt"/>
              </a:rPr>
              <a:t> </a:t>
            </a:r>
            <a:r>
              <a:rPr sz="1200">
                <a:cs typeface="+mn-ea"/>
                <a:sym typeface="+mn-lt"/>
              </a:rPr>
              <a:t>， </a:t>
            </a:r>
            <a:r>
              <a:rPr lang="zh-CN" altLang="en-US" sz="1200" smtClean="0">
                <a:cs typeface="+mn-ea"/>
                <a:sym typeface="+mn-lt"/>
              </a:rPr>
              <a:t>稍</a:t>
            </a:r>
            <a:r>
              <a:rPr sz="1200" smtClean="0">
                <a:cs typeface="+mn-ea"/>
                <a:sym typeface="+mn-lt"/>
              </a:rPr>
              <a:t>靠近患者身后</a:t>
            </a:r>
            <a:endParaRPr sz="1200"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0121" y="3936174"/>
            <a:ext cx="8587105" cy="76200"/>
          </a:xfrm>
          <a:custGeom>
            <a:avLst/>
            <a:gdLst/>
            <a:ahLst/>
            <a:cxnLst/>
            <a:rect l="l" t="t" r="r" b="b"/>
            <a:pathLst>
              <a:path w="8587105" h="76200">
                <a:moveTo>
                  <a:pt x="31631" y="510"/>
                </a:moveTo>
                <a:lnTo>
                  <a:pt x="19056" y="5115"/>
                </a:lnTo>
                <a:lnTo>
                  <a:pt x="8994" y="13939"/>
                </a:lnTo>
                <a:lnTo>
                  <a:pt x="2342" y="26335"/>
                </a:lnTo>
                <a:lnTo>
                  <a:pt x="0" y="41656"/>
                </a:lnTo>
                <a:lnTo>
                  <a:pt x="3896" y="55223"/>
                </a:lnTo>
                <a:lnTo>
                  <a:pt x="12202" y="66185"/>
                </a:lnTo>
                <a:lnTo>
                  <a:pt x="23890" y="73515"/>
                </a:lnTo>
                <a:lnTo>
                  <a:pt x="37935" y="76187"/>
                </a:lnTo>
                <a:lnTo>
                  <a:pt x="47849" y="74847"/>
                </a:lnTo>
                <a:lnTo>
                  <a:pt x="59056" y="69338"/>
                </a:lnTo>
                <a:lnTo>
                  <a:pt x="67847" y="59807"/>
                </a:lnTo>
                <a:lnTo>
                  <a:pt x="72986" y="47612"/>
                </a:lnTo>
                <a:lnTo>
                  <a:pt x="37935" y="47612"/>
                </a:lnTo>
                <a:lnTo>
                  <a:pt x="37935" y="28562"/>
                </a:lnTo>
                <a:lnTo>
                  <a:pt x="74594" y="28562"/>
                </a:lnTo>
                <a:lnTo>
                  <a:pt x="69969" y="17915"/>
                </a:lnTo>
                <a:lnTo>
                  <a:pt x="60745" y="8568"/>
                </a:lnTo>
                <a:lnTo>
                  <a:pt x="47830" y="2492"/>
                </a:lnTo>
                <a:lnTo>
                  <a:pt x="31631" y="510"/>
                </a:lnTo>
                <a:close/>
              </a:path>
              <a:path w="8587105" h="76200">
                <a:moveTo>
                  <a:pt x="8548890" y="0"/>
                </a:moveTo>
                <a:lnTo>
                  <a:pt x="8538960" y="1340"/>
                </a:lnTo>
                <a:lnTo>
                  <a:pt x="8527750" y="6851"/>
                </a:lnTo>
                <a:lnTo>
                  <a:pt x="8518966" y="16382"/>
                </a:lnTo>
                <a:lnTo>
                  <a:pt x="8513836" y="28574"/>
                </a:lnTo>
                <a:lnTo>
                  <a:pt x="8548890" y="28575"/>
                </a:lnTo>
                <a:lnTo>
                  <a:pt x="8548890" y="47625"/>
                </a:lnTo>
                <a:lnTo>
                  <a:pt x="8512227" y="47625"/>
                </a:lnTo>
                <a:lnTo>
                  <a:pt x="8516849" y="58275"/>
                </a:lnTo>
                <a:lnTo>
                  <a:pt x="8526068" y="67620"/>
                </a:lnTo>
                <a:lnTo>
                  <a:pt x="8538986" y="73695"/>
                </a:lnTo>
                <a:lnTo>
                  <a:pt x="8555203" y="75676"/>
                </a:lnTo>
                <a:lnTo>
                  <a:pt x="8567786" y="71072"/>
                </a:lnTo>
                <a:lnTo>
                  <a:pt x="8577844" y="62248"/>
                </a:lnTo>
                <a:lnTo>
                  <a:pt x="8584487" y="49851"/>
                </a:lnTo>
                <a:lnTo>
                  <a:pt x="8584827" y="47625"/>
                </a:lnTo>
                <a:lnTo>
                  <a:pt x="8548890" y="47625"/>
                </a:lnTo>
                <a:lnTo>
                  <a:pt x="8584829" y="47612"/>
                </a:lnTo>
                <a:lnTo>
                  <a:pt x="8586826" y="34531"/>
                </a:lnTo>
                <a:lnTo>
                  <a:pt x="8582936" y="20963"/>
                </a:lnTo>
                <a:lnTo>
                  <a:pt x="8574638" y="10001"/>
                </a:lnTo>
                <a:lnTo>
                  <a:pt x="8562951" y="2671"/>
                </a:lnTo>
                <a:lnTo>
                  <a:pt x="8548890" y="0"/>
                </a:lnTo>
                <a:close/>
              </a:path>
              <a:path w="8587105" h="76200">
                <a:moveTo>
                  <a:pt x="8513836" y="28574"/>
                </a:moveTo>
                <a:lnTo>
                  <a:pt x="8513368" y="29713"/>
                </a:lnTo>
                <a:lnTo>
                  <a:pt x="8511730" y="46479"/>
                </a:lnTo>
                <a:lnTo>
                  <a:pt x="8512227" y="47624"/>
                </a:lnTo>
                <a:lnTo>
                  <a:pt x="8548890" y="47625"/>
                </a:lnTo>
                <a:lnTo>
                  <a:pt x="8548890" y="28575"/>
                </a:lnTo>
                <a:lnTo>
                  <a:pt x="8513836" y="28574"/>
                </a:lnTo>
                <a:close/>
              </a:path>
              <a:path w="8587105" h="76200">
                <a:moveTo>
                  <a:pt x="74594" y="28562"/>
                </a:moveTo>
                <a:lnTo>
                  <a:pt x="75094" y="29713"/>
                </a:lnTo>
                <a:lnTo>
                  <a:pt x="73449" y="46512"/>
                </a:lnTo>
                <a:lnTo>
                  <a:pt x="72986" y="47612"/>
                </a:lnTo>
                <a:lnTo>
                  <a:pt x="8512227" y="47624"/>
                </a:lnTo>
                <a:lnTo>
                  <a:pt x="8511730" y="46479"/>
                </a:lnTo>
                <a:lnTo>
                  <a:pt x="8513371" y="29678"/>
                </a:lnTo>
                <a:lnTo>
                  <a:pt x="8513836" y="28574"/>
                </a:lnTo>
                <a:lnTo>
                  <a:pt x="74594" y="28562"/>
                </a:lnTo>
                <a:close/>
              </a:path>
              <a:path w="8587105" h="76200">
                <a:moveTo>
                  <a:pt x="37935" y="28562"/>
                </a:moveTo>
                <a:lnTo>
                  <a:pt x="37935" y="47612"/>
                </a:lnTo>
                <a:lnTo>
                  <a:pt x="72986" y="47612"/>
                </a:lnTo>
                <a:lnTo>
                  <a:pt x="73452" y="46479"/>
                </a:lnTo>
                <a:lnTo>
                  <a:pt x="75094" y="29713"/>
                </a:lnTo>
                <a:lnTo>
                  <a:pt x="74594" y="28562"/>
                </a:lnTo>
                <a:lnTo>
                  <a:pt x="37935" y="28562"/>
                </a:lnTo>
                <a:close/>
              </a:path>
              <a:path w="8587105" h="76200">
                <a:moveTo>
                  <a:pt x="74594" y="28562"/>
                </a:moveTo>
                <a:lnTo>
                  <a:pt x="37935" y="28562"/>
                </a:lnTo>
                <a:lnTo>
                  <a:pt x="74594" y="2856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55064" y="3490506"/>
            <a:ext cx="76200" cy="521970"/>
          </a:xfrm>
          <a:custGeom>
            <a:avLst/>
            <a:gdLst/>
            <a:ahLst/>
            <a:cxnLst/>
            <a:rect l="l" t="t" r="r" b="b"/>
            <a:pathLst>
              <a:path w="76200" h="521970">
                <a:moveTo>
                  <a:pt x="28575" y="447094"/>
                </a:moveTo>
                <a:lnTo>
                  <a:pt x="17922" y="451723"/>
                </a:lnTo>
                <a:lnTo>
                  <a:pt x="8576" y="460949"/>
                </a:lnTo>
                <a:lnTo>
                  <a:pt x="2503" y="473864"/>
                </a:lnTo>
                <a:lnTo>
                  <a:pt x="522" y="490058"/>
                </a:lnTo>
                <a:lnTo>
                  <a:pt x="5125" y="502633"/>
                </a:lnTo>
                <a:lnTo>
                  <a:pt x="13946" y="512695"/>
                </a:lnTo>
                <a:lnTo>
                  <a:pt x="26342" y="519347"/>
                </a:lnTo>
                <a:lnTo>
                  <a:pt x="41668" y="521690"/>
                </a:lnTo>
                <a:lnTo>
                  <a:pt x="55236" y="517793"/>
                </a:lnTo>
                <a:lnTo>
                  <a:pt x="66198" y="509488"/>
                </a:lnTo>
                <a:lnTo>
                  <a:pt x="73528" y="497799"/>
                </a:lnTo>
                <a:lnTo>
                  <a:pt x="74388" y="493280"/>
                </a:lnTo>
                <a:lnTo>
                  <a:pt x="32842" y="493280"/>
                </a:lnTo>
                <a:lnTo>
                  <a:pt x="28575" y="489025"/>
                </a:lnTo>
                <a:lnTo>
                  <a:pt x="28575" y="447094"/>
                </a:lnTo>
                <a:close/>
              </a:path>
              <a:path w="76200" h="521970">
                <a:moveTo>
                  <a:pt x="29722" y="446595"/>
                </a:moveTo>
                <a:lnTo>
                  <a:pt x="28575" y="447094"/>
                </a:lnTo>
                <a:lnTo>
                  <a:pt x="28575" y="489025"/>
                </a:lnTo>
                <a:lnTo>
                  <a:pt x="32842" y="493280"/>
                </a:lnTo>
                <a:lnTo>
                  <a:pt x="43357" y="493280"/>
                </a:lnTo>
                <a:lnTo>
                  <a:pt x="47625" y="489025"/>
                </a:lnTo>
                <a:lnTo>
                  <a:pt x="47625" y="448706"/>
                </a:lnTo>
                <a:lnTo>
                  <a:pt x="46522" y="448241"/>
                </a:lnTo>
                <a:lnTo>
                  <a:pt x="29722" y="446595"/>
                </a:lnTo>
                <a:close/>
              </a:path>
              <a:path w="76200" h="521970">
                <a:moveTo>
                  <a:pt x="47625" y="448706"/>
                </a:moveTo>
                <a:lnTo>
                  <a:pt x="47625" y="489025"/>
                </a:lnTo>
                <a:lnTo>
                  <a:pt x="43357" y="493280"/>
                </a:lnTo>
                <a:lnTo>
                  <a:pt x="74388" y="493280"/>
                </a:lnTo>
                <a:lnTo>
                  <a:pt x="76200" y="483755"/>
                </a:lnTo>
                <a:lnTo>
                  <a:pt x="74859" y="473842"/>
                </a:lnTo>
                <a:lnTo>
                  <a:pt x="69349" y="462637"/>
                </a:lnTo>
                <a:lnTo>
                  <a:pt x="59817" y="453846"/>
                </a:lnTo>
                <a:lnTo>
                  <a:pt x="47625" y="448706"/>
                </a:lnTo>
                <a:close/>
              </a:path>
              <a:path w="76200" h="521970">
                <a:moveTo>
                  <a:pt x="47625" y="446595"/>
                </a:moveTo>
                <a:lnTo>
                  <a:pt x="29722" y="446595"/>
                </a:lnTo>
                <a:lnTo>
                  <a:pt x="46522" y="448241"/>
                </a:lnTo>
                <a:lnTo>
                  <a:pt x="47625" y="448706"/>
                </a:lnTo>
                <a:lnTo>
                  <a:pt x="47625" y="446595"/>
                </a:lnTo>
                <a:close/>
              </a:path>
              <a:path w="76200" h="521970">
                <a:moveTo>
                  <a:pt x="28575" y="72994"/>
                </a:moveTo>
                <a:lnTo>
                  <a:pt x="28575" y="447094"/>
                </a:lnTo>
                <a:lnTo>
                  <a:pt x="29722" y="446595"/>
                </a:lnTo>
                <a:lnTo>
                  <a:pt x="47625" y="446595"/>
                </a:lnTo>
                <a:lnTo>
                  <a:pt x="47625" y="75099"/>
                </a:lnTo>
                <a:lnTo>
                  <a:pt x="46463" y="75099"/>
                </a:lnTo>
                <a:lnTo>
                  <a:pt x="29666" y="73454"/>
                </a:lnTo>
                <a:lnTo>
                  <a:pt x="28575" y="72994"/>
                </a:lnTo>
                <a:close/>
              </a:path>
              <a:path w="76200" h="521970">
                <a:moveTo>
                  <a:pt x="43357" y="28409"/>
                </a:moveTo>
                <a:lnTo>
                  <a:pt x="32842" y="28409"/>
                </a:lnTo>
                <a:lnTo>
                  <a:pt x="28575" y="32727"/>
                </a:lnTo>
                <a:lnTo>
                  <a:pt x="28575" y="72994"/>
                </a:lnTo>
                <a:lnTo>
                  <a:pt x="29666" y="73454"/>
                </a:lnTo>
                <a:lnTo>
                  <a:pt x="46463" y="75099"/>
                </a:lnTo>
                <a:lnTo>
                  <a:pt x="47625" y="74596"/>
                </a:lnTo>
                <a:lnTo>
                  <a:pt x="47625" y="32727"/>
                </a:lnTo>
                <a:lnTo>
                  <a:pt x="43357" y="28409"/>
                </a:lnTo>
                <a:close/>
              </a:path>
              <a:path w="76200" h="521970">
                <a:moveTo>
                  <a:pt x="47625" y="74596"/>
                </a:moveTo>
                <a:lnTo>
                  <a:pt x="46463" y="75099"/>
                </a:lnTo>
                <a:lnTo>
                  <a:pt x="47625" y="75099"/>
                </a:lnTo>
                <a:lnTo>
                  <a:pt x="47625" y="74596"/>
                </a:lnTo>
                <a:close/>
              </a:path>
              <a:path w="76200" h="521970">
                <a:moveTo>
                  <a:pt x="74488" y="28409"/>
                </a:moveTo>
                <a:lnTo>
                  <a:pt x="43357" y="28409"/>
                </a:lnTo>
                <a:lnTo>
                  <a:pt x="47625" y="32727"/>
                </a:lnTo>
                <a:lnTo>
                  <a:pt x="47625" y="74596"/>
                </a:lnTo>
                <a:lnTo>
                  <a:pt x="58268" y="69985"/>
                </a:lnTo>
                <a:lnTo>
                  <a:pt x="67618" y="60771"/>
                </a:lnTo>
                <a:lnTo>
                  <a:pt x="73695" y="47852"/>
                </a:lnTo>
                <a:lnTo>
                  <a:pt x="75677" y="31651"/>
                </a:lnTo>
                <a:lnTo>
                  <a:pt x="74488" y="28409"/>
                </a:lnTo>
                <a:close/>
              </a:path>
              <a:path w="76200" h="521970">
                <a:moveTo>
                  <a:pt x="34531" y="0"/>
                </a:moveTo>
                <a:lnTo>
                  <a:pt x="20963" y="3911"/>
                </a:lnTo>
                <a:lnTo>
                  <a:pt x="10001" y="12236"/>
                </a:lnTo>
                <a:lnTo>
                  <a:pt x="2671" y="23926"/>
                </a:lnTo>
                <a:lnTo>
                  <a:pt x="0" y="37934"/>
                </a:lnTo>
                <a:lnTo>
                  <a:pt x="1340" y="47859"/>
                </a:lnTo>
                <a:lnTo>
                  <a:pt x="6844" y="59067"/>
                </a:lnTo>
                <a:lnTo>
                  <a:pt x="16373" y="67856"/>
                </a:lnTo>
                <a:lnTo>
                  <a:pt x="28575" y="72994"/>
                </a:lnTo>
                <a:lnTo>
                  <a:pt x="28575" y="32727"/>
                </a:lnTo>
                <a:lnTo>
                  <a:pt x="32842" y="28409"/>
                </a:lnTo>
                <a:lnTo>
                  <a:pt x="74488" y="28409"/>
                </a:lnTo>
                <a:lnTo>
                  <a:pt x="71074" y="19095"/>
                </a:lnTo>
                <a:lnTo>
                  <a:pt x="62253" y="9023"/>
                </a:lnTo>
                <a:lnTo>
                  <a:pt x="49856" y="2352"/>
                </a:lnTo>
                <a:lnTo>
                  <a:pt x="34531" y="0"/>
                </a:lnTo>
                <a:close/>
              </a:path>
            </a:pathLst>
          </a:custGeom>
          <a:solidFill>
            <a:srgbClr val="F47163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29073" y="3490506"/>
            <a:ext cx="76200" cy="521970"/>
          </a:xfrm>
          <a:custGeom>
            <a:avLst/>
            <a:gdLst/>
            <a:ahLst/>
            <a:cxnLst/>
            <a:rect l="l" t="t" r="r" b="b"/>
            <a:pathLst>
              <a:path w="76200" h="521970">
                <a:moveTo>
                  <a:pt x="28575" y="447106"/>
                </a:moveTo>
                <a:lnTo>
                  <a:pt x="17959" y="451725"/>
                </a:lnTo>
                <a:lnTo>
                  <a:pt x="8604" y="460952"/>
                </a:lnTo>
                <a:lnTo>
                  <a:pt x="2514" y="473868"/>
                </a:lnTo>
                <a:lnTo>
                  <a:pt x="525" y="490062"/>
                </a:lnTo>
                <a:lnTo>
                  <a:pt x="5145" y="502635"/>
                </a:lnTo>
                <a:lnTo>
                  <a:pt x="13985" y="512696"/>
                </a:lnTo>
                <a:lnTo>
                  <a:pt x="26382" y="519347"/>
                </a:lnTo>
                <a:lnTo>
                  <a:pt x="41674" y="521690"/>
                </a:lnTo>
                <a:lnTo>
                  <a:pt x="55252" y="517793"/>
                </a:lnTo>
                <a:lnTo>
                  <a:pt x="66211" y="509488"/>
                </a:lnTo>
                <a:lnTo>
                  <a:pt x="73533" y="497799"/>
                </a:lnTo>
                <a:lnTo>
                  <a:pt x="74391" y="493280"/>
                </a:lnTo>
                <a:lnTo>
                  <a:pt x="32892" y="493280"/>
                </a:lnTo>
                <a:lnTo>
                  <a:pt x="28575" y="489025"/>
                </a:lnTo>
                <a:lnTo>
                  <a:pt x="28575" y="447106"/>
                </a:lnTo>
                <a:close/>
              </a:path>
              <a:path w="76200" h="521970">
                <a:moveTo>
                  <a:pt x="29745" y="446596"/>
                </a:moveTo>
                <a:lnTo>
                  <a:pt x="28575" y="447106"/>
                </a:lnTo>
                <a:lnTo>
                  <a:pt x="28575" y="489025"/>
                </a:lnTo>
                <a:lnTo>
                  <a:pt x="32892" y="493280"/>
                </a:lnTo>
                <a:lnTo>
                  <a:pt x="43434" y="493280"/>
                </a:lnTo>
                <a:lnTo>
                  <a:pt x="47625" y="489025"/>
                </a:lnTo>
                <a:lnTo>
                  <a:pt x="47625" y="448695"/>
                </a:lnTo>
                <a:lnTo>
                  <a:pt x="46553" y="448243"/>
                </a:lnTo>
                <a:lnTo>
                  <a:pt x="29745" y="446596"/>
                </a:lnTo>
                <a:close/>
              </a:path>
              <a:path w="76200" h="521970">
                <a:moveTo>
                  <a:pt x="47625" y="448695"/>
                </a:moveTo>
                <a:lnTo>
                  <a:pt x="47625" y="489025"/>
                </a:lnTo>
                <a:lnTo>
                  <a:pt x="43434" y="493280"/>
                </a:lnTo>
                <a:lnTo>
                  <a:pt x="74391" y="493280"/>
                </a:lnTo>
                <a:lnTo>
                  <a:pt x="76200" y="483755"/>
                </a:lnTo>
                <a:lnTo>
                  <a:pt x="74865" y="473856"/>
                </a:lnTo>
                <a:lnTo>
                  <a:pt x="69366" y="462645"/>
                </a:lnTo>
                <a:lnTo>
                  <a:pt x="59844" y="453850"/>
                </a:lnTo>
                <a:lnTo>
                  <a:pt x="47625" y="448695"/>
                </a:lnTo>
                <a:close/>
              </a:path>
              <a:path w="76200" h="521970">
                <a:moveTo>
                  <a:pt x="47625" y="446596"/>
                </a:moveTo>
                <a:lnTo>
                  <a:pt x="29745" y="446596"/>
                </a:lnTo>
                <a:lnTo>
                  <a:pt x="46553" y="448243"/>
                </a:lnTo>
                <a:lnTo>
                  <a:pt x="47625" y="448695"/>
                </a:lnTo>
                <a:lnTo>
                  <a:pt x="47625" y="446596"/>
                </a:lnTo>
                <a:close/>
              </a:path>
              <a:path w="76200" h="521970">
                <a:moveTo>
                  <a:pt x="28575" y="72980"/>
                </a:moveTo>
                <a:lnTo>
                  <a:pt x="28575" y="447106"/>
                </a:lnTo>
                <a:lnTo>
                  <a:pt x="29745" y="446596"/>
                </a:lnTo>
                <a:lnTo>
                  <a:pt x="47625" y="446596"/>
                </a:lnTo>
                <a:lnTo>
                  <a:pt x="47625" y="75100"/>
                </a:lnTo>
                <a:lnTo>
                  <a:pt x="46467" y="75100"/>
                </a:lnTo>
                <a:lnTo>
                  <a:pt x="29703" y="73455"/>
                </a:lnTo>
                <a:lnTo>
                  <a:pt x="28575" y="72980"/>
                </a:lnTo>
                <a:close/>
              </a:path>
              <a:path w="76200" h="521970">
                <a:moveTo>
                  <a:pt x="43434" y="28409"/>
                </a:moveTo>
                <a:lnTo>
                  <a:pt x="32892" y="28409"/>
                </a:lnTo>
                <a:lnTo>
                  <a:pt x="28575" y="32727"/>
                </a:lnTo>
                <a:lnTo>
                  <a:pt x="28575" y="72980"/>
                </a:lnTo>
                <a:lnTo>
                  <a:pt x="29703" y="73455"/>
                </a:lnTo>
                <a:lnTo>
                  <a:pt x="46467" y="75100"/>
                </a:lnTo>
                <a:lnTo>
                  <a:pt x="47625" y="74600"/>
                </a:lnTo>
                <a:lnTo>
                  <a:pt x="47625" y="32727"/>
                </a:lnTo>
                <a:lnTo>
                  <a:pt x="43434" y="28409"/>
                </a:lnTo>
                <a:close/>
              </a:path>
              <a:path w="76200" h="521970">
                <a:moveTo>
                  <a:pt x="47625" y="74600"/>
                </a:moveTo>
                <a:lnTo>
                  <a:pt x="46467" y="75100"/>
                </a:lnTo>
                <a:lnTo>
                  <a:pt x="47625" y="75100"/>
                </a:lnTo>
                <a:lnTo>
                  <a:pt x="47625" y="74600"/>
                </a:lnTo>
                <a:close/>
              </a:path>
              <a:path w="76200" h="521970">
                <a:moveTo>
                  <a:pt x="74490" y="28409"/>
                </a:moveTo>
                <a:lnTo>
                  <a:pt x="43434" y="28409"/>
                </a:lnTo>
                <a:lnTo>
                  <a:pt x="47625" y="32727"/>
                </a:lnTo>
                <a:lnTo>
                  <a:pt x="47625" y="74600"/>
                </a:lnTo>
                <a:lnTo>
                  <a:pt x="58280" y="69989"/>
                </a:lnTo>
                <a:lnTo>
                  <a:pt x="67628" y="60776"/>
                </a:lnTo>
                <a:lnTo>
                  <a:pt x="73701" y="47853"/>
                </a:lnTo>
                <a:lnTo>
                  <a:pt x="75679" y="31661"/>
                </a:lnTo>
                <a:lnTo>
                  <a:pt x="74490" y="28409"/>
                </a:lnTo>
                <a:close/>
              </a:path>
              <a:path w="76200" h="521970">
                <a:moveTo>
                  <a:pt x="34544" y="0"/>
                </a:moveTo>
                <a:lnTo>
                  <a:pt x="21002" y="3911"/>
                </a:lnTo>
                <a:lnTo>
                  <a:pt x="10033" y="12236"/>
                </a:lnTo>
                <a:lnTo>
                  <a:pt x="2682" y="23926"/>
                </a:lnTo>
                <a:lnTo>
                  <a:pt x="0" y="37934"/>
                </a:lnTo>
                <a:lnTo>
                  <a:pt x="1349" y="47865"/>
                </a:lnTo>
                <a:lnTo>
                  <a:pt x="6868" y="59068"/>
                </a:lnTo>
                <a:lnTo>
                  <a:pt x="16413" y="67856"/>
                </a:lnTo>
                <a:lnTo>
                  <a:pt x="28575" y="72980"/>
                </a:lnTo>
                <a:lnTo>
                  <a:pt x="28575" y="32727"/>
                </a:lnTo>
                <a:lnTo>
                  <a:pt x="32892" y="28409"/>
                </a:lnTo>
                <a:lnTo>
                  <a:pt x="74490" y="28409"/>
                </a:lnTo>
                <a:lnTo>
                  <a:pt x="71087" y="19101"/>
                </a:lnTo>
                <a:lnTo>
                  <a:pt x="62274" y="9026"/>
                </a:lnTo>
                <a:lnTo>
                  <a:pt x="49881" y="2353"/>
                </a:lnTo>
                <a:lnTo>
                  <a:pt x="34544" y="0"/>
                </a:lnTo>
                <a:close/>
              </a:path>
            </a:pathLst>
          </a:custGeom>
          <a:solidFill>
            <a:srgbClr val="F8D25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52801" y="3802418"/>
            <a:ext cx="76200" cy="217170"/>
          </a:xfrm>
          <a:custGeom>
            <a:avLst/>
            <a:gdLst/>
            <a:ahLst/>
            <a:cxnLst/>
            <a:rect l="l" t="t" r="r" b="b"/>
            <a:pathLst>
              <a:path w="76200" h="217170">
                <a:moveTo>
                  <a:pt x="28575" y="143931"/>
                </a:moveTo>
                <a:lnTo>
                  <a:pt x="16354" y="149084"/>
                </a:lnTo>
                <a:lnTo>
                  <a:pt x="6833" y="157878"/>
                </a:lnTo>
                <a:lnTo>
                  <a:pt x="1332" y="169101"/>
                </a:lnTo>
                <a:lnTo>
                  <a:pt x="0" y="178993"/>
                </a:lnTo>
                <a:lnTo>
                  <a:pt x="2666" y="193037"/>
                </a:lnTo>
                <a:lnTo>
                  <a:pt x="9988" y="204726"/>
                </a:lnTo>
                <a:lnTo>
                  <a:pt x="20947" y="213031"/>
                </a:lnTo>
                <a:lnTo>
                  <a:pt x="34525" y="216928"/>
                </a:lnTo>
                <a:lnTo>
                  <a:pt x="49817" y="214585"/>
                </a:lnTo>
                <a:lnTo>
                  <a:pt x="62214" y="207935"/>
                </a:lnTo>
                <a:lnTo>
                  <a:pt x="71054" y="197874"/>
                </a:lnTo>
                <a:lnTo>
                  <a:pt x="74491" y="188518"/>
                </a:lnTo>
                <a:lnTo>
                  <a:pt x="32766" y="188518"/>
                </a:lnTo>
                <a:lnTo>
                  <a:pt x="28575" y="184250"/>
                </a:lnTo>
                <a:lnTo>
                  <a:pt x="28575" y="143931"/>
                </a:lnTo>
                <a:close/>
              </a:path>
              <a:path w="76200" h="217170">
                <a:moveTo>
                  <a:pt x="46454" y="141834"/>
                </a:moveTo>
                <a:lnTo>
                  <a:pt x="29646" y="143479"/>
                </a:lnTo>
                <a:lnTo>
                  <a:pt x="28575" y="143931"/>
                </a:lnTo>
                <a:lnTo>
                  <a:pt x="28575" y="184250"/>
                </a:lnTo>
                <a:lnTo>
                  <a:pt x="32766" y="188518"/>
                </a:lnTo>
                <a:lnTo>
                  <a:pt x="43306" y="188518"/>
                </a:lnTo>
                <a:lnTo>
                  <a:pt x="47625" y="184250"/>
                </a:lnTo>
                <a:lnTo>
                  <a:pt x="47625" y="142343"/>
                </a:lnTo>
                <a:lnTo>
                  <a:pt x="46454" y="141834"/>
                </a:lnTo>
                <a:close/>
              </a:path>
              <a:path w="76200" h="217170">
                <a:moveTo>
                  <a:pt x="47625" y="142343"/>
                </a:moveTo>
                <a:lnTo>
                  <a:pt x="47625" y="184250"/>
                </a:lnTo>
                <a:lnTo>
                  <a:pt x="43306" y="188518"/>
                </a:lnTo>
                <a:lnTo>
                  <a:pt x="74491" y="188518"/>
                </a:lnTo>
                <a:lnTo>
                  <a:pt x="75674" y="185300"/>
                </a:lnTo>
                <a:lnTo>
                  <a:pt x="73680" y="169090"/>
                </a:lnTo>
                <a:lnTo>
                  <a:pt x="67595" y="156184"/>
                </a:lnTo>
                <a:lnTo>
                  <a:pt x="58240" y="146960"/>
                </a:lnTo>
                <a:lnTo>
                  <a:pt x="47625" y="142343"/>
                </a:lnTo>
                <a:close/>
              </a:path>
              <a:path w="76200" h="217170">
                <a:moveTo>
                  <a:pt x="28575" y="74665"/>
                </a:moveTo>
                <a:lnTo>
                  <a:pt x="28575" y="143931"/>
                </a:lnTo>
                <a:lnTo>
                  <a:pt x="29646" y="143479"/>
                </a:lnTo>
                <a:lnTo>
                  <a:pt x="46454" y="141834"/>
                </a:lnTo>
                <a:lnTo>
                  <a:pt x="47625" y="141834"/>
                </a:lnTo>
                <a:lnTo>
                  <a:pt x="47625" y="75151"/>
                </a:lnTo>
                <a:lnTo>
                  <a:pt x="29690" y="75151"/>
                </a:lnTo>
                <a:lnTo>
                  <a:pt x="28575" y="74665"/>
                </a:lnTo>
                <a:close/>
              </a:path>
              <a:path w="76200" h="217170">
                <a:moveTo>
                  <a:pt x="47625" y="141834"/>
                </a:moveTo>
                <a:lnTo>
                  <a:pt x="46454" y="141834"/>
                </a:lnTo>
                <a:lnTo>
                  <a:pt x="47625" y="142343"/>
                </a:lnTo>
                <a:lnTo>
                  <a:pt x="47625" y="141834"/>
                </a:lnTo>
                <a:close/>
              </a:path>
              <a:path w="76200" h="217170">
                <a:moveTo>
                  <a:pt x="43306" y="28409"/>
                </a:moveTo>
                <a:lnTo>
                  <a:pt x="32766" y="28409"/>
                </a:lnTo>
                <a:lnTo>
                  <a:pt x="28575" y="32727"/>
                </a:lnTo>
                <a:lnTo>
                  <a:pt x="28575" y="74665"/>
                </a:lnTo>
                <a:lnTo>
                  <a:pt x="29690" y="75151"/>
                </a:lnTo>
                <a:lnTo>
                  <a:pt x="46455" y="73510"/>
                </a:lnTo>
                <a:lnTo>
                  <a:pt x="47625" y="73018"/>
                </a:lnTo>
                <a:lnTo>
                  <a:pt x="47625" y="32727"/>
                </a:lnTo>
                <a:lnTo>
                  <a:pt x="43306" y="28409"/>
                </a:lnTo>
                <a:close/>
              </a:path>
              <a:path w="76200" h="217170">
                <a:moveTo>
                  <a:pt x="47625" y="73018"/>
                </a:moveTo>
                <a:lnTo>
                  <a:pt x="46455" y="73510"/>
                </a:lnTo>
                <a:lnTo>
                  <a:pt x="29690" y="75151"/>
                </a:lnTo>
                <a:lnTo>
                  <a:pt x="47625" y="75151"/>
                </a:lnTo>
                <a:lnTo>
                  <a:pt x="47625" y="73018"/>
                </a:lnTo>
                <a:close/>
              </a:path>
              <a:path w="76200" h="217170">
                <a:moveTo>
                  <a:pt x="41655" y="0"/>
                </a:moveTo>
                <a:lnTo>
                  <a:pt x="26318" y="2353"/>
                </a:lnTo>
                <a:lnTo>
                  <a:pt x="13925" y="9026"/>
                </a:lnTo>
                <a:lnTo>
                  <a:pt x="5112" y="19101"/>
                </a:lnTo>
                <a:lnTo>
                  <a:pt x="520" y="31661"/>
                </a:lnTo>
                <a:lnTo>
                  <a:pt x="2496" y="47861"/>
                </a:lnTo>
                <a:lnTo>
                  <a:pt x="8558" y="60783"/>
                </a:lnTo>
                <a:lnTo>
                  <a:pt x="17893" y="70016"/>
                </a:lnTo>
                <a:lnTo>
                  <a:pt x="28575" y="74665"/>
                </a:lnTo>
                <a:lnTo>
                  <a:pt x="28575" y="32727"/>
                </a:lnTo>
                <a:lnTo>
                  <a:pt x="32766" y="28409"/>
                </a:lnTo>
                <a:lnTo>
                  <a:pt x="74375" y="28409"/>
                </a:lnTo>
                <a:lnTo>
                  <a:pt x="73517" y="23926"/>
                </a:lnTo>
                <a:lnTo>
                  <a:pt x="66166" y="12236"/>
                </a:lnTo>
                <a:lnTo>
                  <a:pt x="55197" y="3911"/>
                </a:lnTo>
                <a:lnTo>
                  <a:pt x="41655" y="0"/>
                </a:lnTo>
                <a:close/>
              </a:path>
              <a:path w="76200" h="217170">
                <a:moveTo>
                  <a:pt x="74375" y="28409"/>
                </a:moveTo>
                <a:lnTo>
                  <a:pt x="43306" y="28409"/>
                </a:lnTo>
                <a:lnTo>
                  <a:pt x="47625" y="32727"/>
                </a:lnTo>
                <a:lnTo>
                  <a:pt x="47625" y="73018"/>
                </a:lnTo>
                <a:lnTo>
                  <a:pt x="59748" y="67913"/>
                </a:lnTo>
                <a:lnTo>
                  <a:pt x="69298" y="59128"/>
                </a:lnTo>
                <a:lnTo>
                  <a:pt x="74837" y="47923"/>
                </a:lnTo>
                <a:lnTo>
                  <a:pt x="76200" y="37934"/>
                </a:lnTo>
                <a:lnTo>
                  <a:pt x="74375" y="28409"/>
                </a:lnTo>
                <a:close/>
              </a:path>
            </a:pathLst>
          </a:custGeom>
          <a:solidFill>
            <a:srgbClr val="29B8A6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22797" y="2416301"/>
            <a:ext cx="1318895" cy="1417320"/>
          </a:xfrm>
          <a:custGeom>
            <a:avLst/>
            <a:gdLst/>
            <a:ahLst/>
            <a:cxnLst/>
            <a:rect l="l" t="t" r="r" b="b"/>
            <a:pathLst>
              <a:path w="1318895" h="1417320">
                <a:moveTo>
                  <a:pt x="747776" y="1359408"/>
                </a:moveTo>
                <a:lnTo>
                  <a:pt x="571118" y="1359408"/>
                </a:lnTo>
                <a:lnTo>
                  <a:pt x="659384" y="1416939"/>
                </a:lnTo>
                <a:lnTo>
                  <a:pt x="747776" y="1359408"/>
                </a:lnTo>
                <a:close/>
              </a:path>
              <a:path w="1318895" h="1417320">
                <a:moveTo>
                  <a:pt x="1318768" y="0"/>
                </a:moveTo>
                <a:lnTo>
                  <a:pt x="0" y="0"/>
                </a:lnTo>
                <a:lnTo>
                  <a:pt x="0" y="1359408"/>
                </a:lnTo>
                <a:lnTo>
                  <a:pt x="1318768" y="1359408"/>
                </a:lnTo>
                <a:lnTo>
                  <a:pt x="131876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02754" y="1948052"/>
            <a:ext cx="1318895" cy="1580515"/>
          </a:xfrm>
          <a:custGeom>
            <a:avLst/>
            <a:gdLst/>
            <a:ahLst/>
            <a:cxnLst/>
            <a:rect l="l" t="t" r="r" b="b"/>
            <a:pathLst>
              <a:path w="1318895" h="1580514">
                <a:moveTo>
                  <a:pt x="747649" y="1522857"/>
                </a:moveTo>
                <a:lnTo>
                  <a:pt x="570992" y="1522857"/>
                </a:lnTo>
                <a:lnTo>
                  <a:pt x="659384" y="1580388"/>
                </a:lnTo>
                <a:lnTo>
                  <a:pt x="747649" y="1522857"/>
                </a:lnTo>
                <a:close/>
              </a:path>
              <a:path w="1318895" h="1580514">
                <a:moveTo>
                  <a:pt x="1318768" y="0"/>
                </a:moveTo>
                <a:lnTo>
                  <a:pt x="0" y="0"/>
                </a:lnTo>
                <a:lnTo>
                  <a:pt x="0" y="1522857"/>
                </a:lnTo>
                <a:lnTo>
                  <a:pt x="1318768" y="1522857"/>
                </a:lnTo>
                <a:lnTo>
                  <a:pt x="1318768" y="0"/>
                </a:lnTo>
                <a:close/>
              </a:path>
            </a:pathLst>
          </a:custGeom>
          <a:solidFill>
            <a:srgbClr val="FFB37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3239" y="2210058"/>
            <a:ext cx="13315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spc="114" smtClean="0">
                <a:cs typeface="+mn-ea"/>
                <a:sym typeface="+mn-lt"/>
              </a:rPr>
              <a:t>背部叩击</a:t>
            </a:r>
            <a:r>
              <a:rPr sz="1200" spc="100" smtClean="0">
                <a:cs typeface="+mn-ea"/>
                <a:sym typeface="+mn-lt"/>
              </a:rPr>
              <a:t>最</a:t>
            </a:r>
            <a:r>
              <a:rPr sz="1200" spc="114" smtClean="0">
                <a:cs typeface="+mn-ea"/>
                <a:sym typeface="+mn-lt"/>
              </a:rPr>
              <a:t>多</a:t>
            </a:r>
            <a:r>
              <a:rPr lang="zh-CN" altLang="en-US" sz="1200" smtClean="0">
                <a:cs typeface="+mn-ea"/>
                <a:sym typeface="+mn-lt"/>
              </a:rPr>
              <a:t>进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行5次，但如果通 </a:t>
            </a:r>
            <a:r>
              <a:rPr sz="1200" spc="90" dirty="0">
                <a:cs typeface="+mn-ea"/>
                <a:sym typeface="+mn-lt"/>
              </a:rPr>
              <a:t>过叩击</a:t>
            </a:r>
            <a:r>
              <a:rPr sz="1200" spc="105" dirty="0">
                <a:cs typeface="+mn-ea"/>
                <a:sym typeface="+mn-lt"/>
              </a:rPr>
              <a:t>减</a:t>
            </a:r>
            <a:r>
              <a:rPr sz="1200" spc="90" dirty="0">
                <a:cs typeface="+mn-ea"/>
                <a:sym typeface="+mn-lt"/>
              </a:rPr>
              <a:t>轻梗</a:t>
            </a:r>
            <a:r>
              <a:rPr sz="1200" spc="100" dirty="0">
                <a:cs typeface="+mn-ea"/>
                <a:sym typeface="+mn-lt"/>
              </a:rPr>
              <a:t>阻</a:t>
            </a:r>
            <a:r>
              <a:rPr sz="1200">
                <a:cs typeface="+mn-ea"/>
                <a:sym typeface="+mn-lt"/>
              </a:rPr>
              <a:t>， </a:t>
            </a:r>
            <a:r>
              <a:rPr lang="zh-CN" altLang="en-US" sz="1200" spc="114" smtClean="0">
                <a:cs typeface="+mn-ea"/>
                <a:sym typeface="+mn-lt"/>
              </a:rPr>
              <a:t>不</a:t>
            </a:r>
            <a:r>
              <a:rPr sz="1200" spc="114" smtClean="0">
                <a:cs typeface="+mn-ea"/>
                <a:sym typeface="+mn-lt"/>
              </a:rPr>
              <a:t>一定每</a:t>
            </a:r>
            <a:r>
              <a:rPr sz="1200" spc="105" smtClean="0">
                <a:cs typeface="+mn-ea"/>
                <a:sym typeface="+mn-lt"/>
              </a:rPr>
              <a:t>次</a:t>
            </a:r>
            <a:r>
              <a:rPr sz="1200" spc="114" smtClean="0">
                <a:cs typeface="+mn-ea"/>
                <a:sym typeface="+mn-lt"/>
              </a:rPr>
              <a:t>都</a:t>
            </a:r>
            <a:r>
              <a:rPr sz="1200" smtClean="0">
                <a:cs typeface="+mn-ea"/>
                <a:sym typeface="+mn-lt"/>
              </a:rPr>
              <a:t>要 </a:t>
            </a:r>
            <a:r>
              <a:rPr sz="1200" dirty="0">
                <a:cs typeface="+mn-ea"/>
                <a:sym typeface="+mn-lt"/>
              </a:rPr>
              <a:t>做满5次</a:t>
            </a:r>
            <a:endParaRPr sz="1200">
              <a:cs typeface="+mn-ea"/>
              <a:sym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15127" y="2689981"/>
            <a:ext cx="114808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1200" spc="50" dirty="0">
                <a:cs typeface="+mn-ea"/>
                <a:sym typeface="+mn-lt"/>
              </a:rPr>
              <a:t>用另一手的掌根 </a:t>
            </a:r>
            <a:r>
              <a:rPr sz="1200" spc="50">
                <a:cs typeface="+mn-ea"/>
                <a:sym typeface="+mn-lt"/>
              </a:rPr>
              <a:t>部在两肩胛骨之 </a:t>
            </a:r>
            <a:r>
              <a:rPr sz="1200" spc="130" smtClean="0">
                <a:cs typeface="+mn-ea"/>
                <a:sym typeface="+mn-lt"/>
              </a:rPr>
              <a:t>间</a:t>
            </a:r>
            <a:r>
              <a:rPr lang="zh-CN" altLang="en-US" sz="1200" spc="130" smtClean="0">
                <a:cs typeface="+mn-ea"/>
                <a:sym typeface="+mn-lt"/>
              </a:rPr>
              <a:t>进</a:t>
            </a:r>
            <a:r>
              <a:rPr sz="1200" smtClean="0">
                <a:cs typeface="+mn-ea"/>
                <a:sym typeface="+mn-lt"/>
              </a:rPr>
              <a:t>行</a:t>
            </a:r>
            <a:r>
              <a:rPr sz="1200" spc="-229" smtClean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5</a:t>
            </a:r>
            <a:r>
              <a:rPr sz="1200" spc="-165" dirty="0">
                <a:cs typeface="+mn-ea"/>
                <a:sym typeface="+mn-lt"/>
              </a:rPr>
              <a:t> </a:t>
            </a:r>
            <a:r>
              <a:rPr sz="1200" spc="130" dirty="0">
                <a:cs typeface="+mn-ea"/>
                <a:sym typeface="+mn-lt"/>
              </a:rPr>
              <a:t>次大</a:t>
            </a:r>
            <a:r>
              <a:rPr sz="1200" dirty="0">
                <a:cs typeface="+mn-ea"/>
                <a:sym typeface="+mn-lt"/>
              </a:rPr>
              <a:t>力</a:t>
            </a:r>
            <a:r>
              <a:rPr sz="1200" spc="-22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叩击</a:t>
            </a:r>
            <a:endParaRPr sz="1200">
              <a:cs typeface="+mn-ea"/>
              <a:sym typeface="+mn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35848" y="3490506"/>
            <a:ext cx="76200" cy="521970"/>
          </a:xfrm>
          <a:custGeom>
            <a:avLst/>
            <a:gdLst/>
            <a:ahLst/>
            <a:cxnLst/>
            <a:rect l="l" t="t" r="r" b="b"/>
            <a:pathLst>
              <a:path w="76200" h="521970">
                <a:moveTo>
                  <a:pt x="28575" y="447088"/>
                </a:moveTo>
                <a:lnTo>
                  <a:pt x="17904" y="451724"/>
                </a:lnTo>
                <a:lnTo>
                  <a:pt x="8563" y="460951"/>
                </a:lnTo>
                <a:lnTo>
                  <a:pt x="2499" y="473867"/>
                </a:lnTo>
                <a:lnTo>
                  <a:pt x="522" y="490062"/>
                </a:lnTo>
                <a:lnTo>
                  <a:pt x="5118" y="502635"/>
                </a:lnTo>
                <a:lnTo>
                  <a:pt x="13933" y="512696"/>
                </a:lnTo>
                <a:lnTo>
                  <a:pt x="26331" y="519347"/>
                </a:lnTo>
                <a:lnTo>
                  <a:pt x="41674" y="521690"/>
                </a:lnTo>
                <a:lnTo>
                  <a:pt x="55252" y="517793"/>
                </a:lnTo>
                <a:lnTo>
                  <a:pt x="66211" y="509488"/>
                </a:lnTo>
                <a:lnTo>
                  <a:pt x="73533" y="497799"/>
                </a:lnTo>
                <a:lnTo>
                  <a:pt x="74391" y="493280"/>
                </a:lnTo>
                <a:lnTo>
                  <a:pt x="32893" y="493280"/>
                </a:lnTo>
                <a:lnTo>
                  <a:pt x="28575" y="489025"/>
                </a:lnTo>
                <a:lnTo>
                  <a:pt x="28575" y="447088"/>
                </a:lnTo>
                <a:close/>
              </a:path>
              <a:path w="76200" h="521970">
                <a:moveTo>
                  <a:pt x="29708" y="446596"/>
                </a:moveTo>
                <a:lnTo>
                  <a:pt x="28575" y="447088"/>
                </a:lnTo>
                <a:lnTo>
                  <a:pt x="28575" y="489025"/>
                </a:lnTo>
                <a:lnTo>
                  <a:pt x="32893" y="493280"/>
                </a:lnTo>
                <a:lnTo>
                  <a:pt x="43433" y="493280"/>
                </a:lnTo>
                <a:lnTo>
                  <a:pt x="47625" y="489025"/>
                </a:lnTo>
                <a:lnTo>
                  <a:pt x="47625" y="448703"/>
                </a:lnTo>
                <a:lnTo>
                  <a:pt x="46528" y="448241"/>
                </a:lnTo>
                <a:lnTo>
                  <a:pt x="29708" y="446596"/>
                </a:lnTo>
                <a:close/>
              </a:path>
              <a:path w="76200" h="521970">
                <a:moveTo>
                  <a:pt x="47625" y="448703"/>
                </a:moveTo>
                <a:lnTo>
                  <a:pt x="47625" y="489025"/>
                </a:lnTo>
                <a:lnTo>
                  <a:pt x="43433" y="493280"/>
                </a:lnTo>
                <a:lnTo>
                  <a:pt x="74391" y="493280"/>
                </a:lnTo>
                <a:lnTo>
                  <a:pt x="76200" y="483755"/>
                </a:lnTo>
                <a:lnTo>
                  <a:pt x="74859" y="473833"/>
                </a:lnTo>
                <a:lnTo>
                  <a:pt x="69354" y="462631"/>
                </a:lnTo>
                <a:lnTo>
                  <a:pt x="59827" y="453843"/>
                </a:lnTo>
                <a:lnTo>
                  <a:pt x="47625" y="448703"/>
                </a:lnTo>
                <a:close/>
              </a:path>
              <a:path w="76200" h="521970">
                <a:moveTo>
                  <a:pt x="47625" y="446596"/>
                </a:moveTo>
                <a:lnTo>
                  <a:pt x="29708" y="446596"/>
                </a:lnTo>
                <a:lnTo>
                  <a:pt x="46528" y="448241"/>
                </a:lnTo>
                <a:lnTo>
                  <a:pt x="47625" y="448703"/>
                </a:lnTo>
                <a:lnTo>
                  <a:pt x="47625" y="446596"/>
                </a:lnTo>
                <a:close/>
              </a:path>
              <a:path w="76200" h="521970">
                <a:moveTo>
                  <a:pt x="28575" y="72997"/>
                </a:moveTo>
                <a:lnTo>
                  <a:pt x="28575" y="447088"/>
                </a:lnTo>
                <a:lnTo>
                  <a:pt x="29708" y="446596"/>
                </a:lnTo>
                <a:lnTo>
                  <a:pt x="47625" y="446596"/>
                </a:lnTo>
                <a:lnTo>
                  <a:pt x="47625" y="75098"/>
                </a:lnTo>
                <a:lnTo>
                  <a:pt x="46477" y="75098"/>
                </a:lnTo>
                <a:lnTo>
                  <a:pt x="29661" y="73455"/>
                </a:lnTo>
                <a:lnTo>
                  <a:pt x="28575" y="72997"/>
                </a:lnTo>
                <a:close/>
              </a:path>
              <a:path w="76200" h="521970">
                <a:moveTo>
                  <a:pt x="43433" y="28409"/>
                </a:moveTo>
                <a:lnTo>
                  <a:pt x="32893" y="28409"/>
                </a:lnTo>
                <a:lnTo>
                  <a:pt x="28575" y="32727"/>
                </a:lnTo>
                <a:lnTo>
                  <a:pt x="28575" y="72997"/>
                </a:lnTo>
                <a:lnTo>
                  <a:pt x="29661" y="73455"/>
                </a:lnTo>
                <a:lnTo>
                  <a:pt x="46477" y="75098"/>
                </a:lnTo>
                <a:lnTo>
                  <a:pt x="47625" y="74601"/>
                </a:lnTo>
                <a:lnTo>
                  <a:pt x="47625" y="32727"/>
                </a:lnTo>
                <a:lnTo>
                  <a:pt x="43433" y="28409"/>
                </a:lnTo>
                <a:close/>
              </a:path>
              <a:path w="76200" h="521970">
                <a:moveTo>
                  <a:pt x="47625" y="74601"/>
                </a:moveTo>
                <a:lnTo>
                  <a:pt x="46477" y="75098"/>
                </a:lnTo>
                <a:lnTo>
                  <a:pt x="47625" y="75098"/>
                </a:lnTo>
                <a:lnTo>
                  <a:pt x="47625" y="74601"/>
                </a:lnTo>
                <a:close/>
              </a:path>
              <a:path w="76200" h="521970">
                <a:moveTo>
                  <a:pt x="74491" y="28409"/>
                </a:moveTo>
                <a:lnTo>
                  <a:pt x="43433" y="28409"/>
                </a:lnTo>
                <a:lnTo>
                  <a:pt x="47625" y="32727"/>
                </a:lnTo>
                <a:lnTo>
                  <a:pt x="47625" y="74601"/>
                </a:lnTo>
                <a:lnTo>
                  <a:pt x="58286" y="69984"/>
                </a:lnTo>
                <a:lnTo>
                  <a:pt x="67631" y="60769"/>
                </a:lnTo>
                <a:lnTo>
                  <a:pt x="73699" y="47856"/>
                </a:lnTo>
                <a:lnTo>
                  <a:pt x="75677" y="31647"/>
                </a:lnTo>
                <a:lnTo>
                  <a:pt x="74491" y="28409"/>
                </a:lnTo>
                <a:close/>
              </a:path>
              <a:path w="76200" h="521970">
                <a:moveTo>
                  <a:pt x="34525" y="0"/>
                </a:moveTo>
                <a:lnTo>
                  <a:pt x="20947" y="3911"/>
                </a:lnTo>
                <a:lnTo>
                  <a:pt x="9988" y="12236"/>
                </a:lnTo>
                <a:lnTo>
                  <a:pt x="2666" y="23926"/>
                </a:lnTo>
                <a:lnTo>
                  <a:pt x="0" y="37934"/>
                </a:lnTo>
                <a:lnTo>
                  <a:pt x="1337" y="47861"/>
                </a:lnTo>
                <a:lnTo>
                  <a:pt x="6839" y="59073"/>
                </a:lnTo>
                <a:lnTo>
                  <a:pt x="16364" y="67858"/>
                </a:lnTo>
                <a:lnTo>
                  <a:pt x="28575" y="72997"/>
                </a:lnTo>
                <a:lnTo>
                  <a:pt x="28575" y="32727"/>
                </a:lnTo>
                <a:lnTo>
                  <a:pt x="32893" y="28409"/>
                </a:lnTo>
                <a:lnTo>
                  <a:pt x="74491" y="28409"/>
                </a:lnTo>
                <a:lnTo>
                  <a:pt x="71081" y="19092"/>
                </a:lnTo>
                <a:lnTo>
                  <a:pt x="62266" y="9021"/>
                </a:lnTo>
                <a:lnTo>
                  <a:pt x="49868" y="2352"/>
                </a:lnTo>
                <a:lnTo>
                  <a:pt x="34525" y="0"/>
                </a:lnTo>
                <a:close/>
              </a:path>
            </a:pathLst>
          </a:custGeom>
          <a:solidFill>
            <a:srgbClr val="FFB37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39128" y="3802418"/>
            <a:ext cx="76200" cy="217170"/>
          </a:xfrm>
          <a:custGeom>
            <a:avLst/>
            <a:gdLst/>
            <a:ahLst/>
            <a:cxnLst/>
            <a:rect l="l" t="t" r="r" b="b"/>
            <a:pathLst>
              <a:path w="76200" h="217170">
                <a:moveTo>
                  <a:pt x="28575" y="143957"/>
                </a:moveTo>
                <a:lnTo>
                  <a:pt x="16421" y="149079"/>
                </a:lnTo>
                <a:lnTo>
                  <a:pt x="6874" y="157868"/>
                </a:lnTo>
                <a:lnTo>
                  <a:pt x="1344" y="169090"/>
                </a:lnTo>
                <a:lnTo>
                  <a:pt x="0" y="178993"/>
                </a:lnTo>
                <a:lnTo>
                  <a:pt x="2682" y="193037"/>
                </a:lnTo>
                <a:lnTo>
                  <a:pt x="10033" y="204726"/>
                </a:lnTo>
                <a:lnTo>
                  <a:pt x="21002" y="213031"/>
                </a:lnTo>
                <a:lnTo>
                  <a:pt x="34544" y="216928"/>
                </a:lnTo>
                <a:lnTo>
                  <a:pt x="49881" y="214584"/>
                </a:lnTo>
                <a:lnTo>
                  <a:pt x="62274" y="207930"/>
                </a:lnTo>
                <a:lnTo>
                  <a:pt x="71087" y="197865"/>
                </a:lnTo>
                <a:lnTo>
                  <a:pt x="74500" y="188518"/>
                </a:lnTo>
                <a:lnTo>
                  <a:pt x="32893" y="188518"/>
                </a:lnTo>
                <a:lnTo>
                  <a:pt x="28575" y="184250"/>
                </a:lnTo>
                <a:lnTo>
                  <a:pt x="28575" y="143957"/>
                </a:lnTo>
                <a:close/>
              </a:path>
              <a:path w="76200" h="217170">
                <a:moveTo>
                  <a:pt x="46481" y="141831"/>
                </a:moveTo>
                <a:lnTo>
                  <a:pt x="29714" y="143477"/>
                </a:lnTo>
                <a:lnTo>
                  <a:pt x="28575" y="143957"/>
                </a:lnTo>
                <a:lnTo>
                  <a:pt x="28575" y="184250"/>
                </a:lnTo>
                <a:lnTo>
                  <a:pt x="32893" y="188518"/>
                </a:lnTo>
                <a:lnTo>
                  <a:pt x="43434" y="188518"/>
                </a:lnTo>
                <a:lnTo>
                  <a:pt x="47625" y="184250"/>
                </a:lnTo>
                <a:lnTo>
                  <a:pt x="47625" y="142327"/>
                </a:lnTo>
                <a:lnTo>
                  <a:pt x="46481" y="141831"/>
                </a:lnTo>
                <a:close/>
              </a:path>
              <a:path w="76200" h="217170">
                <a:moveTo>
                  <a:pt x="47625" y="142327"/>
                </a:moveTo>
                <a:lnTo>
                  <a:pt x="47625" y="184250"/>
                </a:lnTo>
                <a:lnTo>
                  <a:pt x="43434" y="188518"/>
                </a:lnTo>
                <a:lnTo>
                  <a:pt x="74500" y="188518"/>
                </a:lnTo>
                <a:lnTo>
                  <a:pt x="75679" y="185287"/>
                </a:lnTo>
                <a:lnTo>
                  <a:pt x="73693" y="169075"/>
                </a:lnTo>
                <a:lnTo>
                  <a:pt x="67633" y="156177"/>
                </a:lnTo>
                <a:lnTo>
                  <a:pt x="58289" y="146954"/>
                </a:lnTo>
                <a:lnTo>
                  <a:pt x="47625" y="142327"/>
                </a:lnTo>
                <a:close/>
              </a:path>
              <a:path w="76200" h="217170">
                <a:moveTo>
                  <a:pt x="28575" y="74650"/>
                </a:moveTo>
                <a:lnTo>
                  <a:pt x="28575" y="143957"/>
                </a:lnTo>
                <a:lnTo>
                  <a:pt x="29714" y="143477"/>
                </a:lnTo>
                <a:lnTo>
                  <a:pt x="46481" y="141831"/>
                </a:lnTo>
                <a:lnTo>
                  <a:pt x="47625" y="141831"/>
                </a:lnTo>
                <a:lnTo>
                  <a:pt x="47625" y="75148"/>
                </a:lnTo>
                <a:lnTo>
                  <a:pt x="29717" y="75148"/>
                </a:lnTo>
                <a:lnTo>
                  <a:pt x="28575" y="74650"/>
                </a:lnTo>
                <a:close/>
              </a:path>
              <a:path w="76200" h="217170">
                <a:moveTo>
                  <a:pt x="47625" y="141831"/>
                </a:moveTo>
                <a:lnTo>
                  <a:pt x="46481" y="141831"/>
                </a:lnTo>
                <a:lnTo>
                  <a:pt x="47625" y="142327"/>
                </a:lnTo>
                <a:lnTo>
                  <a:pt x="47625" y="141831"/>
                </a:lnTo>
                <a:close/>
              </a:path>
              <a:path w="76200" h="217170">
                <a:moveTo>
                  <a:pt x="43434" y="28409"/>
                </a:moveTo>
                <a:lnTo>
                  <a:pt x="32893" y="28409"/>
                </a:lnTo>
                <a:lnTo>
                  <a:pt x="28575" y="32727"/>
                </a:lnTo>
                <a:lnTo>
                  <a:pt x="28575" y="74650"/>
                </a:lnTo>
                <a:lnTo>
                  <a:pt x="29717" y="75148"/>
                </a:lnTo>
                <a:lnTo>
                  <a:pt x="46523" y="73508"/>
                </a:lnTo>
                <a:lnTo>
                  <a:pt x="47625" y="73043"/>
                </a:lnTo>
                <a:lnTo>
                  <a:pt x="47625" y="32727"/>
                </a:lnTo>
                <a:lnTo>
                  <a:pt x="43434" y="28409"/>
                </a:lnTo>
                <a:close/>
              </a:path>
              <a:path w="76200" h="217170">
                <a:moveTo>
                  <a:pt x="47625" y="73043"/>
                </a:moveTo>
                <a:lnTo>
                  <a:pt x="46523" y="73508"/>
                </a:lnTo>
                <a:lnTo>
                  <a:pt x="29717" y="75148"/>
                </a:lnTo>
                <a:lnTo>
                  <a:pt x="47625" y="75148"/>
                </a:lnTo>
                <a:lnTo>
                  <a:pt x="47625" y="73043"/>
                </a:lnTo>
                <a:close/>
              </a:path>
              <a:path w="76200" h="217170">
                <a:moveTo>
                  <a:pt x="41674" y="0"/>
                </a:moveTo>
                <a:lnTo>
                  <a:pt x="26382" y="2352"/>
                </a:lnTo>
                <a:lnTo>
                  <a:pt x="13985" y="9021"/>
                </a:lnTo>
                <a:lnTo>
                  <a:pt x="5146" y="19092"/>
                </a:lnTo>
                <a:lnTo>
                  <a:pt x="526" y="31647"/>
                </a:lnTo>
                <a:lnTo>
                  <a:pt x="2512" y="47851"/>
                </a:lnTo>
                <a:lnTo>
                  <a:pt x="8595" y="60775"/>
                </a:lnTo>
                <a:lnTo>
                  <a:pt x="17942" y="70010"/>
                </a:lnTo>
                <a:lnTo>
                  <a:pt x="28575" y="74650"/>
                </a:lnTo>
                <a:lnTo>
                  <a:pt x="28575" y="32727"/>
                </a:lnTo>
                <a:lnTo>
                  <a:pt x="32893" y="28409"/>
                </a:lnTo>
                <a:lnTo>
                  <a:pt x="74386" y="28409"/>
                </a:lnTo>
                <a:lnTo>
                  <a:pt x="73533" y="23926"/>
                </a:lnTo>
                <a:lnTo>
                  <a:pt x="66211" y="12236"/>
                </a:lnTo>
                <a:lnTo>
                  <a:pt x="55252" y="3911"/>
                </a:lnTo>
                <a:lnTo>
                  <a:pt x="41674" y="0"/>
                </a:lnTo>
                <a:close/>
              </a:path>
              <a:path w="76200" h="217170">
                <a:moveTo>
                  <a:pt x="74386" y="28409"/>
                </a:moveTo>
                <a:lnTo>
                  <a:pt x="43434" y="28409"/>
                </a:lnTo>
                <a:lnTo>
                  <a:pt x="47625" y="32727"/>
                </a:lnTo>
                <a:lnTo>
                  <a:pt x="47625" y="73043"/>
                </a:lnTo>
                <a:lnTo>
                  <a:pt x="59814" y="67908"/>
                </a:lnTo>
                <a:lnTo>
                  <a:pt x="69340" y="59118"/>
                </a:lnTo>
                <a:lnTo>
                  <a:pt x="74850" y="47908"/>
                </a:lnTo>
                <a:lnTo>
                  <a:pt x="76200" y="37934"/>
                </a:lnTo>
                <a:lnTo>
                  <a:pt x="74386" y="2840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741053"/>
            <a:ext cx="106489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dirty="0">
                <a:cs typeface="+mn-ea"/>
                <a:sym typeface="+mn-lt"/>
              </a:rPr>
              <a:t>5</a:t>
            </a:r>
            <a:r>
              <a:rPr sz="1400" spc="-5">
                <a:cs typeface="+mn-ea"/>
                <a:sym typeface="+mn-lt"/>
              </a:rPr>
              <a:t>.</a:t>
            </a:r>
            <a:r>
              <a:rPr sz="1400" smtClean="0">
                <a:cs typeface="+mn-ea"/>
                <a:sym typeface="+mn-lt"/>
              </a:rPr>
              <a:t>腹部</a:t>
            </a:r>
            <a:r>
              <a:rPr lang="zh-CN" altLang="en-US" sz="1400" smtClean="0">
                <a:cs typeface="+mn-ea"/>
                <a:sym typeface="+mn-lt"/>
              </a:rPr>
              <a:t>受</a:t>
            </a:r>
            <a:r>
              <a:rPr sz="1400" smtClean="0">
                <a:cs typeface="+mn-ea"/>
                <a:sym typeface="+mn-lt"/>
              </a:rPr>
              <a:t>伤</a:t>
            </a:r>
            <a:r>
              <a:rPr sz="1400" dirty="0">
                <a:cs typeface="+mn-ea"/>
                <a:sym typeface="+mn-lt"/>
              </a:rPr>
              <a:t>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751835"/>
            <a:ext cx="4271010" cy="141605"/>
          </a:xfrm>
          <a:custGeom>
            <a:avLst/>
            <a:gdLst/>
            <a:ahLst/>
            <a:cxnLst/>
            <a:rect l="l" t="t" r="r" b="b"/>
            <a:pathLst>
              <a:path w="4271010" h="141605">
                <a:moveTo>
                  <a:pt x="0" y="141605"/>
                </a:moveTo>
                <a:lnTo>
                  <a:pt x="4271010" y="141605"/>
                </a:lnTo>
                <a:lnTo>
                  <a:pt x="4271010" y="0"/>
                </a:lnTo>
                <a:lnTo>
                  <a:pt x="0" y="0"/>
                </a:lnTo>
                <a:lnTo>
                  <a:pt x="0" y="141605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7803" y="2752598"/>
            <a:ext cx="1007110" cy="1006475"/>
          </a:xfrm>
          <a:custGeom>
            <a:avLst/>
            <a:gdLst/>
            <a:ahLst/>
            <a:cxnLst/>
            <a:rect l="l" t="t" r="r" b="b"/>
            <a:pathLst>
              <a:path w="1007110" h="1006475">
                <a:moveTo>
                  <a:pt x="503555" y="0"/>
                </a:moveTo>
                <a:lnTo>
                  <a:pt x="462252" y="1668"/>
                </a:lnTo>
                <a:lnTo>
                  <a:pt x="421869" y="6586"/>
                </a:lnTo>
                <a:lnTo>
                  <a:pt x="382537" y="14624"/>
                </a:lnTo>
                <a:lnTo>
                  <a:pt x="344383" y="25653"/>
                </a:lnTo>
                <a:lnTo>
                  <a:pt x="307538" y="39544"/>
                </a:lnTo>
                <a:lnTo>
                  <a:pt x="272131" y="56167"/>
                </a:lnTo>
                <a:lnTo>
                  <a:pt x="238292" y="75391"/>
                </a:lnTo>
                <a:lnTo>
                  <a:pt x="206151" y="97088"/>
                </a:lnTo>
                <a:lnTo>
                  <a:pt x="175836" y="121129"/>
                </a:lnTo>
                <a:lnTo>
                  <a:pt x="147478" y="147383"/>
                </a:lnTo>
                <a:lnTo>
                  <a:pt x="121206" y="175721"/>
                </a:lnTo>
                <a:lnTo>
                  <a:pt x="97149" y="206014"/>
                </a:lnTo>
                <a:lnTo>
                  <a:pt x="75438" y="238131"/>
                </a:lnTo>
                <a:lnTo>
                  <a:pt x="56201" y="271945"/>
                </a:lnTo>
                <a:lnTo>
                  <a:pt x="39568" y="307324"/>
                </a:lnTo>
                <a:lnTo>
                  <a:pt x="25669" y="344139"/>
                </a:lnTo>
                <a:lnTo>
                  <a:pt x="14633" y="382261"/>
                </a:lnTo>
                <a:lnTo>
                  <a:pt x="6590" y="421561"/>
                </a:lnTo>
                <a:lnTo>
                  <a:pt x="1669" y="461908"/>
                </a:lnTo>
                <a:lnTo>
                  <a:pt x="0" y="503174"/>
                </a:lnTo>
                <a:lnTo>
                  <a:pt x="1669" y="544438"/>
                </a:lnTo>
                <a:lnTo>
                  <a:pt x="6590" y="584783"/>
                </a:lnTo>
                <a:lnTo>
                  <a:pt x="14633" y="624078"/>
                </a:lnTo>
                <a:lnTo>
                  <a:pt x="25669" y="662195"/>
                </a:lnTo>
                <a:lnTo>
                  <a:pt x="39568" y="699004"/>
                </a:lnTo>
                <a:lnTo>
                  <a:pt x="56201" y="734375"/>
                </a:lnTo>
                <a:lnTo>
                  <a:pt x="75438" y="768180"/>
                </a:lnTo>
                <a:lnTo>
                  <a:pt x="97149" y="800288"/>
                </a:lnTo>
                <a:lnTo>
                  <a:pt x="121206" y="830572"/>
                </a:lnTo>
                <a:lnTo>
                  <a:pt x="147478" y="858900"/>
                </a:lnTo>
                <a:lnTo>
                  <a:pt x="175836" y="885145"/>
                </a:lnTo>
                <a:lnTo>
                  <a:pt x="206151" y="909176"/>
                </a:lnTo>
                <a:lnTo>
                  <a:pt x="238292" y="930865"/>
                </a:lnTo>
                <a:lnTo>
                  <a:pt x="272131" y="950081"/>
                </a:lnTo>
                <a:lnTo>
                  <a:pt x="307538" y="966696"/>
                </a:lnTo>
                <a:lnTo>
                  <a:pt x="344383" y="980580"/>
                </a:lnTo>
                <a:lnTo>
                  <a:pt x="382537" y="991604"/>
                </a:lnTo>
                <a:lnTo>
                  <a:pt x="421869" y="999638"/>
                </a:lnTo>
                <a:lnTo>
                  <a:pt x="462252" y="1004553"/>
                </a:lnTo>
                <a:lnTo>
                  <a:pt x="503555" y="1006220"/>
                </a:lnTo>
                <a:lnTo>
                  <a:pt x="544857" y="1004553"/>
                </a:lnTo>
                <a:lnTo>
                  <a:pt x="585240" y="999638"/>
                </a:lnTo>
                <a:lnTo>
                  <a:pt x="624572" y="991604"/>
                </a:lnTo>
                <a:lnTo>
                  <a:pt x="662726" y="980580"/>
                </a:lnTo>
                <a:lnTo>
                  <a:pt x="699571" y="966696"/>
                </a:lnTo>
                <a:lnTo>
                  <a:pt x="734978" y="950081"/>
                </a:lnTo>
                <a:lnTo>
                  <a:pt x="768817" y="930865"/>
                </a:lnTo>
                <a:lnTo>
                  <a:pt x="800958" y="909176"/>
                </a:lnTo>
                <a:lnTo>
                  <a:pt x="831273" y="885145"/>
                </a:lnTo>
                <a:lnTo>
                  <a:pt x="859631" y="858900"/>
                </a:lnTo>
                <a:lnTo>
                  <a:pt x="885903" y="830572"/>
                </a:lnTo>
                <a:lnTo>
                  <a:pt x="909960" y="800288"/>
                </a:lnTo>
                <a:lnTo>
                  <a:pt x="931671" y="768180"/>
                </a:lnTo>
                <a:lnTo>
                  <a:pt x="950908" y="734375"/>
                </a:lnTo>
                <a:lnTo>
                  <a:pt x="967541" y="699004"/>
                </a:lnTo>
                <a:lnTo>
                  <a:pt x="981440" y="662195"/>
                </a:lnTo>
                <a:lnTo>
                  <a:pt x="992476" y="624078"/>
                </a:lnTo>
                <a:lnTo>
                  <a:pt x="1000519" y="584783"/>
                </a:lnTo>
                <a:lnTo>
                  <a:pt x="1005440" y="544438"/>
                </a:lnTo>
                <a:lnTo>
                  <a:pt x="1007110" y="503174"/>
                </a:lnTo>
                <a:lnTo>
                  <a:pt x="1005440" y="461908"/>
                </a:lnTo>
                <a:lnTo>
                  <a:pt x="1000519" y="421561"/>
                </a:lnTo>
                <a:lnTo>
                  <a:pt x="992476" y="382261"/>
                </a:lnTo>
                <a:lnTo>
                  <a:pt x="981440" y="344139"/>
                </a:lnTo>
                <a:lnTo>
                  <a:pt x="967541" y="307324"/>
                </a:lnTo>
                <a:lnTo>
                  <a:pt x="950908" y="271945"/>
                </a:lnTo>
                <a:lnTo>
                  <a:pt x="931671" y="238131"/>
                </a:lnTo>
                <a:lnTo>
                  <a:pt x="909960" y="206014"/>
                </a:lnTo>
                <a:lnTo>
                  <a:pt x="885903" y="175721"/>
                </a:lnTo>
                <a:lnTo>
                  <a:pt x="859631" y="147383"/>
                </a:lnTo>
                <a:lnTo>
                  <a:pt x="831273" y="121129"/>
                </a:lnTo>
                <a:lnTo>
                  <a:pt x="800958" y="97088"/>
                </a:lnTo>
                <a:lnTo>
                  <a:pt x="768817" y="75391"/>
                </a:lnTo>
                <a:lnTo>
                  <a:pt x="734978" y="56167"/>
                </a:lnTo>
                <a:lnTo>
                  <a:pt x="699571" y="39544"/>
                </a:lnTo>
                <a:lnTo>
                  <a:pt x="662726" y="25653"/>
                </a:lnTo>
                <a:lnTo>
                  <a:pt x="624572" y="14624"/>
                </a:lnTo>
                <a:lnTo>
                  <a:pt x="585240" y="6586"/>
                </a:lnTo>
                <a:lnTo>
                  <a:pt x="544857" y="1668"/>
                </a:lnTo>
                <a:lnTo>
                  <a:pt x="503555" y="0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8391" y="2893441"/>
            <a:ext cx="745490" cy="745490"/>
          </a:xfrm>
          <a:custGeom>
            <a:avLst/>
            <a:gdLst/>
            <a:ahLst/>
            <a:cxnLst/>
            <a:rect l="l" t="t" r="r" b="b"/>
            <a:pathLst>
              <a:path w="745489" h="745489">
                <a:moveTo>
                  <a:pt x="372618" y="0"/>
                </a:moveTo>
                <a:lnTo>
                  <a:pt x="312159" y="4874"/>
                </a:lnTo>
                <a:lnTo>
                  <a:pt x="254812" y="18989"/>
                </a:lnTo>
                <a:lnTo>
                  <a:pt x="201345" y="41576"/>
                </a:lnTo>
                <a:lnTo>
                  <a:pt x="152521" y="71871"/>
                </a:lnTo>
                <a:lnTo>
                  <a:pt x="109108" y="109108"/>
                </a:lnTo>
                <a:lnTo>
                  <a:pt x="71871" y="152521"/>
                </a:lnTo>
                <a:lnTo>
                  <a:pt x="41576" y="201345"/>
                </a:lnTo>
                <a:lnTo>
                  <a:pt x="18989" y="254812"/>
                </a:lnTo>
                <a:lnTo>
                  <a:pt x="4874" y="312159"/>
                </a:lnTo>
                <a:lnTo>
                  <a:pt x="0" y="372617"/>
                </a:lnTo>
                <a:lnTo>
                  <a:pt x="1234" y="403171"/>
                </a:lnTo>
                <a:lnTo>
                  <a:pt x="10824" y="462145"/>
                </a:lnTo>
                <a:lnTo>
                  <a:pt x="29271" y="517636"/>
                </a:lnTo>
                <a:lnTo>
                  <a:pt x="55808" y="568874"/>
                </a:lnTo>
                <a:lnTo>
                  <a:pt x="89670" y="615092"/>
                </a:lnTo>
                <a:lnTo>
                  <a:pt x="130091" y="655523"/>
                </a:lnTo>
                <a:lnTo>
                  <a:pt x="176305" y="689397"/>
                </a:lnTo>
                <a:lnTo>
                  <a:pt x="227546" y="715946"/>
                </a:lnTo>
                <a:lnTo>
                  <a:pt x="283048" y="734403"/>
                </a:lnTo>
                <a:lnTo>
                  <a:pt x="342047" y="744000"/>
                </a:lnTo>
                <a:lnTo>
                  <a:pt x="372618" y="745235"/>
                </a:lnTo>
                <a:lnTo>
                  <a:pt x="403171" y="744000"/>
                </a:lnTo>
                <a:lnTo>
                  <a:pt x="462145" y="734403"/>
                </a:lnTo>
                <a:lnTo>
                  <a:pt x="517636" y="715946"/>
                </a:lnTo>
                <a:lnTo>
                  <a:pt x="568874" y="689397"/>
                </a:lnTo>
                <a:lnTo>
                  <a:pt x="615092" y="655523"/>
                </a:lnTo>
                <a:lnTo>
                  <a:pt x="655523" y="615092"/>
                </a:lnTo>
                <a:lnTo>
                  <a:pt x="689397" y="568874"/>
                </a:lnTo>
                <a:lnTo>
                  <a:pt x="715946" y="517636"/>
                </a:lnTo>
                <a:lnTo>
                  <a:pt x="734403" y="462145"/>
                </a:lnTo>
                <a:lnTo>
                  <a:pt x="744000" y="403171"/>
                </a:lnTo>
                <a:lnTo>
                  <a:pt x="745236" y="372617"/>
                </a:lnTo>
                <a:lnTo>
                  <a:pt x="744000" y="342047"/>
                </a:lnTo>
                <a:lnTo>
                  <a:pt x="734403" y="283048"/>
                </a:lnTo>
                <a:lnTo>
                  <a:pt x="715946" y="227546"/>
                </a:lnTo>
                <a:lnTo>
                  <a:pt x="689397" y="176305"/>
                </a:lnTo>
                <a:lnTo>
                  <a:pt x="655523" y="130091"/>
                </a:lnTo>
                <a:lnTo>
                  <a:pt x="615092" y="89670"/>
                </a:lnTo>
                <a:lnTo>
                  <a:pt x="568874" y="55808"/>
                </a:lnTo>
                <a:lnTo>
                  <a:pt x="517636" y="29271"/>
                </a:lnTo>
                <a:lnTo>
                  <a:pt x="462145" y="10824"/>
                </a:lnTo>
                <a:lnTo>
                  <a:pt x="403171" y="1234"/>
                </a:lnTo>
                <a:lnTo>
                  <a:pt x="372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1210" y="3136695"/>
            <a:ext cx="3397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E7E7E"/>
                </a:solidFill>
                <a:cs typeface="+mn-ea"/>
                <a:sym typeface="+mn-lt"/>
              </a:rPr>
              <a:t>02</a:t>
            </a:r>
            <a:endParaRPr sz="2000"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57803" y="2752598"/>
            <a:ext cx="1016635" cy="1014730"/>
          </a:xfrm>
          <a:custGeom>
            <a:avLst/>
            <a:gdLst/>
            <a:ahLst/>
            <a:cxnLst/>
            <a:rect l="l" t="t" r="r" b="b"/>
            <a:pathLst>
              <a:path w="1016635" h="1014729">
                <a:moveTo>
                  <a:pt x="515620" y="0"/>
                </a:moveTo>
                <a:lnTo>
                  <a:pt x="508381" y="0"/>
                </a:lnTo>
                <a:lnTo>
                  <a:pt x="497459" y="507"/>
                </a:lnTo>
                <a:lnTo>
                  <a:pt x="519175" y="507"/>
                </a:lnTo>
                <a:lnTo>
                  <a:pt x="515620" y="0"/>
                </a:lnTo>
                <a:close/>
              </a:path>
              <a:path w="1016635" h="1014729">
                <a:moveTo>
                  <a:pt x="300863" y="205231"/>
                </a:moveTo>
                <a:lnTo>
                  <a:pt x="102108" y="205231"/>
                </a:lnTo>
                <a:lnTo>
                  <a:pt x="92616" y="217908"/>
                </a:lnTo>
                <a:lnTo>
                  <a:pt x="66665" y="257781"/>
                </a:lnTo>
                <a:lnTo>
                  <a:pt x="44661" y="300216"/>
                </a:lnTo>
                <a:lnTo>
                  <a:pt x="26812" y="344947"/>
                </a:lnTo>
                <a:lnTo>
                  <a:pt x="13327" y="391711"/>
                </a:lnTo>
                <a:lnTo>
                  <a:pt x="4413" y="440240"/>
                </a:lnTo>
                <a:lnTo>
                  <a:pt x="279" y="490272"/>
                </a:lnTo>
                <a:lnTo>
                  <a:pt x="0" y="507238"/>
                </a:lnTo>
                <a:lnTo>
                  <a:pt x="1685" y="548843"/>
                </a:lnTo>
                <a:lnTo>
                  <a:pt x="6653" y="589523"/>
                </a:lnTo>
                <a:lnTo>
                  <a:pt x="14773" y="629148"/>
                </a:lnTo>
                <a:lnTo>
                  <a:pt x="25915" y="667586"/>
                </a:lnTo>
                <a:lnTo>
                  <a:pt x="39947" y="704707"/>
                </a:lnTo>
                <a:lnTo>
                  <a:pt x="56739" y="740380"/>
                </a:lnTo>
                <a:lnTo>
                  <a:pt x="76160" y="774474"/>
                </a:lnTo>
                <a:lnTo>
                  <a:pt x="98080" y="806860"/>
                </a:lnTo>
                <a:lnTo>
                  <a:pt x="122367" y="837406"/>
                </a:lnTo>
                <a:lnTo>
                  <a:pt x="148891" y="865981"/>
                </a:lnTo>
                <a:lnTo>
                  <a:pt x="177521" y="892455"/>
                </a:lnTo>
                <a:lnTo>
                  <a:pt x="208126" y="916697"/>
                </a:lnTo>
                <a:lnTo>
                  <a:pt x="240576" y="938576"/>
                </a:lnTo>
                <a:lnTo>
                  <a:pt x="274739" y="957962"/>
                </a:lnTo>
                <a:lnTo>
                  <a:pt x="310485" y="974724"/>
                </a:lnTo>
                <a:lnTo>
                  <a:pt x="347683" y="988732"/>
                </a:lnTo>
                <a:lnTo>
                  <a:pt x="386202" y="999854"/>
                </a:lnTo>
                <a:lnTo>
                  <a:pt x="425912" y="1007961"/>
                </a:lnTo>
                <a:lnTo>
                  <a:pt x="466682" y="1012920"/>
                </a:lnTo>
                <a:lnTo>
                  <a:pt x="508381" y="1014602"/>
                </a:lnTo>
                <a:lnTo>
                  <a:pt x="550061" y="1012920"/>
                </a:lnTo>
                <a:lnTo>
                  <a:pt x="590814" y="1007961"/>
                </a:lnTo>
                <a:lnTo>
                  <a:pt x="630510" y="999854"/>
                </a:lnTo>
                <a:lnTo>
                  <a:pt x="669016" y="988732"/>
                </a:lnTo>
                <a:lnTo>
                  <a:pt x="706203" y="974724"/>
                </a:lnTo>
                <a:lnTo>
                  <a:pt x="741939" y="957962"/>
                </a:lnTo>
                <a:lnTo>
                  <a:pt x="776093" y="938576"/>
                </a:lnTo>
                <a:lnTo>
                  <a:pt x="808535" y="916697"/>
                </a:lnTo>
                <a:lnTo>
                  <a:pt x="837885" y="893444"/>
                </a:lnTo>
                <a:lnTo>
                  <a:pt x="509143" y="893444"/>
                </a:lnTo>
                <a:lnTo>
                  <a:pt x="478270" y="892199"/>
                </a:lnTo>
                <a:lnTo>
                  <a:pt x="418689" y="882522"/>
                </a:lnTo>
                <a:lnTo>
                  <a:pt x="362638" y="863911"/>
                </a:lnTo>
                <a:lnTo>
                  <a:pt x="310890" y="837141"/>
                </a:lnTo>
                <a:lnTo>
                  <a:pt x="264220" y="802987"/>
                </a:lnTo>
                <a:lnTo>
                  <a:pt x="223399" y="762224"/>
                </a:lnTo>
                <a:lnTo>
                  <a:pt x="189202" y="715626"/>
                </a:lnTo>
                <a:lnTo>
                  <a:pt x="162403" y="663969"/>
                </a:lnTo>
                <a:lnTo>
                  <a:pt x="143774" y="608028"/>
                </a:lnTo>
                <a:lnTo>
                  <a:pt x="134088" y="548578"/>
                </a:lnTo>
                <a:lnTo>
                  <a:pt x="132842" y="517778"/>
                </a:lnTo>
                <a:lnTo>
                  <a:pt x="133338" y="498316"/>
                </a:lnTo>
                <a:lnTo>
                  <a:pt x="137234" y="460192"/>
                </a:lnTo>
                <a:lnTo>
                  <a:pt x="149980" y="405367"/>
                </a:lnTo>
                <a:lnTo>
                  <a:pt x="170430" y="353957"/>
                </a:lnTo>
                <a:lnTo>
                  <a:pt x="197938" y="306616"/>
                </a:lnTo>
                <a:lnTo>
                  <a:pt x="231854" y="263997"/>
                </a:lnTo>
                <a:lnTo>
                  <a:pt x="271531" y="226752"/>
                </a:lnTo>
                <a:lnTo>
                  <a:pt x="285925" y="215645"/>
                </a:lnTo>
                <a:lnTo>
                  <a:pt x="300863" y="205231"/>
                </a:lnTo>
                <a:close/>
              </a:path>
              <a:path w="1016635" h="1014729">
                <a:moveTo>
                  <a:pt x="914526" y="205231"/>
                </a:moveTo>
                <a:lnTo>
                  <a:pt x="717423" y="205231"/>
                </a:lnTo>
                <a:lnTo>
                  <a:pt x="732360" y="215645"/>
                </a:lnTo>
                <a:lnTo>
                  <a:pt x="746754" y="226752"/>
                </a:lnTo>
                <a:lnTo>
                  <a:pt x="786431" y="263997"/>
                </a:lnTo>
                <a:lnTo>
                  <a:pt x="820347" y="306616"/>
                </a:lnTo>
                <a:lnTo>
                  <a:pt x="847855" y="353957"/>
                </a:lnTo>
                <a:lnTo>
                  <a:pt x="868305" y="405367"/>
                </a:lnTo>
                <a:lnTo>
                  <a:pt x="881051" y="460192"/>
                </a:lnTo>
                <a:lnTo>
                  <a:pt x="884947" y="498316"/>
                </a:lnTo>
                <a:lnTo>
                  <a:pt x="885444" y="517778"/>
                </a:lnTo>
                <a:lnTo>
                  <a:pt x="884197" y="548578"/>
                </a:lnTo>
                <a:lnTo>
                  <a:pt x="874511" y="608028"/>
                </a:lnTo>
                <a:lnTo>
                  <a:pt x="855882" y="663969"/>
                </a:lnTo>
                <a:lnTo>
                  <a:pt x="829083" y="715626"/>
                </a:lnTo>
                <a:lnTo>
                  <a:pt x="794886" y="762224"/>
                </a:lnTo>
                <a:lnTo>
                  <a:pt x="754065" y="802987"/>
                </a:lnTo>
                <a:lnTo>
                  <a:pt x="707395" y="837141"/>
                </a:lnTo>
                <a:lnTo>
                  <a:pt x="655647" y="863911"/>
                </a:lnTo>
                <a:lnTo>
                  <a:pt x="599596" y="882522"/>
                </a:lnTo>
                <a:lnTo>
                  <a:pt x="540015" y="892199"/>
                </a:lnTo>
                <a:lnTo>
                  <a:pt x="509143" y="893444"/>
                </a:lnTo>
                <a:lnTo>
                  <a:pt x="837885" y="893444"/>
                </a:lnTo>
                <a:lnTo>
                  <a:pt x="867759" y="865981"/>
                </a:lnTo>
                <a:lnTo>
                  <a:pt x="894278" y="837406"/>
                </a:lnTo>
                <a:lnTo>
                  <a:pt x="918562" y="806860"/>
                </a:lnTo>
                <a:lnTo>
                  <a:pt x="940479" y="774474"/>
                </a:lnTo>
                <a:lnTo>
                  <a:pt x="959898" y="740380"/>
                </a:lnTo>
                <a:lnTo>
                  <a:pt x="976689" y="704707"/>
                </a:lnTo>
                <a:lnTo>
                  <a:pt x="990720" y="667586"/>
                </a:lnTo>
                <a:lnTo>
                  <a:pt x="1001862" y="629148"/>
                </a:lnTo>
                <a:lnTo>
                  <a:pt x="1009981" y="589523"/>
                </a:lnTo>
                <a:lnTo>
                  <a:pt x="1014949" y="548843"/>
                </a:lnTo>
                <a:lnTo>
                  <a:pt x="1016635" y="507238"/>
                </a:lnTo>
                <a:lnTo>
                  <a:pt x="1016355" y="490272"/>
                </a:lnTo>
                <a:lnTo>
                  <a:pt x="1012221" y="440240"/>
                </a:lnTo>
                <a:lnTo>
                  <a:pt x="1003307" y="391711"/>
                </a:lnTo>
                <a:lnTo>
                  <a:pt x="989822" y="344947"/>
                </a:lnTo>
                <a:lnTo>
                  <a:pt x="971973" y="300216"/>
                </a:lnTo>
                <a:lnTo>
                  <a:pt x="949969" y="257781"/>
                </a:lnTo>
                <a:lnTo>
                  <a:pt x="924018" y="217908"/>
                </a:lnTo>
                <a:lnTo>
                  <a:pt x="914526" y="205231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" y="2440127"/>
            <a:ext cx="5544820" cy="151765"/>
          </a:xfrm>
          <a:custGeom>
            <a:avLst/>
            <a:gdLst/>
            <a:ahLst/>
            <a:cxnLst/>
            <a:rect l="l" t="t" r="r" b="b"/>
            <a:pathLst>
              <a:path w="5544820" h="151764">
                <a:moveTo>
                  <a:pt x="0" y="151688"/>
                </a:moveTo>
                <a:lnTo>
                  <a:pt x="5544439" y="151688"/>
                </a:lnTo>
                <a:lnTo>
                  <a:pt x="5544439" y="0"/>
                </a:lnTo>
                <a:lnTo>
                  <a:pt x="0" y="0"/>
                </a:lnTo>
                <a:lnTo>
                  <a:pt x="0" y="151688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80304" y="1583182"/>
            <a:ext cx="1007110" cy="1007110"/>
          </a:xfrm>
          <a:custGeom>
            <a:avLst/>
            <a:gdLst/>
            <a:ahLst/>
            <a:cxnLst/>
            <a:rect l="l" t="t" r="r" b="b"/>
            <a:pathLst>
              <a:path w="1007110" h="1007110">
                <a:moveTo>
                  <a:pt x="503555" y="0"/>
                </a:moveTo>
                <a:lnTo>
                  <a:pt x="462252" y="1669"/>
                </a:lnTo>
                <a:lnTo>
                  <a:pt x="421869" y="6589"/>
                </a:lnTo>
                <a:lnTo>
                  <a:pt x="382537" y="14632"/>
                </a:lnTo>
                <a:lnTo>
                  <a:pt x="344383" y="25668"/>
                </a:lnTo>
                <a:lnTo>
                  <a:pt x="307538" y="39566"/>
                </a:lnTo>
                <a:lnTo>
                  <a:pt x="272131" y="56197"/>
                </a:lnTo>
                <a:lnTo>
                  <a:pt x="238292" y="75432"/>
                </a:lnTo>
                <a:lnTo>
                  <a:pt x="206151" y="97141"/>
                </a:lnTo>
                <a:lnTo>
                  <a:pt x="175836" y="121195"/>
                </a:lnTo>
                <a:lnTo>
                  <a:pt x="147478" y="147462"/>
                </a:lnTo>
                <a:lnTo>
                  <a:pt x="121206" y="175815"/>
                </a:lnTo>
                <a:lnTo>
                  <a:pt x="97149" y="206124"/>
                </a:lnTo>
                <a:lnTo>
                  <a:pt x="75438" y="238258"/>
                </a:lnTo>
                <a:lnTo>
                  <a:pt x="56201" y="272088"/>
                </a:lnTo>
                <a:lnTo>
                  <a:pt x="39568" y="307484"/>
                </a:lnTo>
                <a:lnTo>
                  <a:pt x="25669" y="344318"/>
                </a:lnTo>
                <a:lnTo>
                  <a:pt x="14633" y="382459"/>
                </a:lnTo>
                <a:lnTo>
                  <a:pt x="6590" y="421777"/>
                </a:lnTo>
                <a:lnTo>
                  <a:pt x="1669" y="462143"/>
                </a:lnTo>
                <a:lnTo>
                  <a:pt x="0" y="503427"/>
                </a:lnTo>
                <a:lnTo>
                  <a:pt x="1669" y="544730"/>
                </a:lnTo>
                <a:lnTo>
                  <a:pt x="6590" y="585113"/>
                </a:lnTo>
                <a:lnTo>
                  <a:pt x="14633" y="624445"/>
                </a:lnTo>
                <a:lnTo>
                  <a:pt x="25669" y="662599"/>
                </a:lnTo>
                <a:lnTo>
                  <a:pt x="39568" y="699444"/>
                </a:lnTo>
                <a:lnTo>
                  <a:pt x="56201" y="734851"/>
                </a:lnTo>
                <a:lnTo>
                  <a:pt x="75438" y="768690"/>
                </a:lnTo>
                <a:lnTo>
                  <a:pt x="97149" y="800831"/>
                </a:lnTo>
                <a:lnTo>
                  <a:pt x="121206" y="831146"/>
                </a:lnTo>
                <a:lnTo>
                  <a:pt x="147478" y="859504"/>
                </a:lnTo>
                <a:lnTo>
                  <a:pt x="175836" y="885776"/>
                </a:lnTo>
                <a:lnTo>
                  <a:pt x="206151" y="909833"/>
                </a:lnTo>
                <a:lnTo>
                  <a:pt x="238292" y="931544"/>
                </a:lnTo>
                <a:lnTo>
                  <a:pt x="272131" y="950781"/>
                </a:lnTo>
                <a:lnTo>
                  <a:pt x="307538" y="967414"/>
                </a:lnTo>
                <a:lnTo>
                  <a:pt x="344383" y="981313"/>
                </a:lnTo>
                <a:lnTo>
                  <a:pt x="382537" y="992349"/>
                </a:lnTo>
                <a:lnTo>
                  <a:pt x="421869" y="1000392"/>
                </a:lnTo>
                <a:lnTo>
                  <a:pt x="462252" y="1005313"/>
                </a:lnTo>
                <a:lnTo>
                  <a:pt x="503555" y="1006982"/>
                </a:lnTo>
                <a:lnTo>
                  <a:pt x="544839" y="1005313"/>
                </a:lnTo>
                <a:lnTo>
                  <a:pt x="585205" y="1000392"/>
                </a:lnTo>
                <a:lnTo>
                  <a:pt x="624523" y="992349"/>
                </a:lnTo>
                <a:lnTo>
                  <a:pt x="662664" y="981313"/>
                </a:lnTo>
                <a:lnTo>
                  <a:pt x="699498" y="967414"/>
                </a:lnTo>
                <a:lnTo>
                  <a:pt x="734894" y="950781"/>
                </a:lnTo>
                <a:lnTo>
                  <a:pt x="768724" y="931544"/>
                </a:lnTo>
                <a:lnTo>
                  <a:pt x="800858" y="909833"/>
                </a:lnTo>
                <a:lnTo>
                  <a:pt x="831167" y="885776"/>
                </a:lnTo>
                <a:lnTo>
                  <a:pt x="859520" y="859504"/>
                </a:lnTo>
                <a:lnTo>
                  <a:pt x="885787" y="831146"/>
                </a:lnTo>
                <a:lnTo>
                  <a:pt x="909841" y="800831"/>
                </a:lnTo>
                <a:lnTo>
                  <a:pt x="931550" y="768690"/>
                </a:lnTo>
                <a:lnTo>
                  <a:pt x="950785" y="734851"/>
                </a:lnTo>
                <a:lnTo>
                  <a:pt x="967416" y="699444"/>
                </a:lnTo>
                <a:lnTo>
                  <a:pt x="981314" y="662599"/>
                </a:lnTo>
                <a:lnTo>
                  <a:pt x="992350" y="624445"/>
                </a:lnTo>
                <a:lnTo>
                  <a:pt x="1000393" y="585113"/>
                </a:lnTo>
                <a:lnTo>
                  <a:pt x="1005313" y="544730"/>
                </a:lnTo>
                <a:lnTo>
                  <a:pt x="1006983" y="503427"/>
                </a:lnTo>
                <a:lnTo>
                  <a:pt x="1005313" y="462143"/>
                </a:lnTo>
                <a:lnTo>
                  <a:pt x="1000393" y="421777"/>
                </a:lnTo>
                <a:lnTo>
                  <a:pt x="992350" y="382459"/>
                </a:lnTo>
                <a:lnTo>
                  <a:pt x="981314" y="344318"/>
                </a:lnTo>
                <a:lnTo>
                  <a:pt x="967416" y="307484"/>
                </a:lnTo>
                <a:lnTo>
                  <a:pt x="950785" y="272088"/>
                </a:lnTo>
                <a:lnTo>
                  <a:pt x="931550" y="238258"/>
                </a:lnTo>
                <a:lnTo>
                  <a:pt x="909841" y="206124"/>
                </a:lnTo>
                <a:lnTo>
                  <a:pt x="885787" y="175815"/>
                </a:lnTo>
                <a:lnTo>
                  <a:pt x="859520" y="147462"/>
                </a:lnTo>
                <a:lnTo>
                  <a:pt x="831167" y="121195"/>
                </a:lnTo>
                <a:lnTo>
                  <a:pt x="800858" y="97141"/>
                </a:lnTo>
                <a:lnTo>
                  <a:pt x="768724" y="75432"/>
                </a:lnTo>
                <a:lnTo>
                  <a:pt x="734894" y="56197"/>
                </a:lnTo>
                <a:lnTo>
                  <a:pt x="699498" y="39566"/>
                </a:lnTo>
                <a:lnTo>
                  <a:pt x="662664" y="25668"/>
                </a:lnTo>
                <a:lnTo>
                  <a:pt x="624523" y="14632"/>
                </a:lnTo>
                <a:lnTo>
                  <a:pt x="585205" y="6589"/>
                </a:lnTo>
                <a:lnTo>
                  <a:pt x="544839" y="1669"/>
                </a:lnTo>
                <a:lnTo>
                  <a:pt x="503555" y="0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20766" y="1703577"/>
            <a:ext cx="745490" cy="745490"/>
          </a:xfrm>
          <a:custGeom>
            <a:avLst/>
            <a:gdLst/>
            <a:ahLst/>
            <a:cxnLst/>
            <a:rect l="l" t="t" r="r" b="b"/>
            <a:pathLst>
              <a:path w="745489" h="745489">
                <a:moveTo>
                  <a:pt x="372618" y="0"/>
                </a:moveTo>
                <a:lnTo>
                  <a:pt x="312189" y="4878"/>
                </a:lnTo>
                <a:lnTo>
                  <a:pt x="254861" y="19001"/>
                </a:lnTo>
                <a:lnTo>
                  <a:pt x="201401" y="41600"/>
                </a:lnTo>
                <a:lnTo>
                  <a:pt x="152576" y="71908"/>
                </a:lnTo>
                <a:lnTo>
                  <a:pt x="109156" y="109156"/>
                </a:lnTo>
                <a:lnTo>
                  <a:pt x="71908" y="152576"/>
                </a:lnTo>
                <a:lnTo>
                  <a:pt x="41600" y="201401"/>
                </a:lnTo>
                <a:lnTo>
                  <a:pt x="19001" y="254861"/>
                </a:lnTo>
                <a:lnTo>
                  <a:pt x="4878" y="312189"/>
                </a:lnTo>
                <a:lnTo>
                  <a:pt x="0" y="372618"/>
                </a:lnTo>
                <a:lnTo>
                  <a:pt x="1235" y="403188"/>
                </a:lnTo>
                <a:lnTo>
                  <a:pt x="10832" y="462187"/>
                </a:lnTo>
                <a:lnTo>
                  <a:pt x="29289" y="517689"/>
                </a:lnTo>
                <a:lnTo>
                  <a:pt x="55838" y="568930"/>
                </a:lnTo>
                <a:lnTo>
                  <a:pt x="89712" y="615144"/>
                </a:lnTo>
                <a:lnTo>
                  <a:pt x="130143" y="655565"/>
                </a:lnTo>
                <a:lnTo>
                  <a:pt x="176361" y="689427"/>
                </a:lnTo>
                <a:lnTo>
                  <a:pt x="227599" y="715964"/>
                </a:lnTo>
                <a:lnTo>
                  <a:pt x="283090" y="734411"/>
                </a:lnTo>
                <a:lnTo>
                  <a:pt x="342064" y="744001"/>
                </a:lnTo>
                <a:lnTo>
                  <a:pt x="372618" y="745236"/>
                </a:lnTo>
                <a:lnTo>
                  <a:pt x="403188" y="744001"/>
                </a:lnTo>
                <a:lnTo>
                  <a:pt x="462187" y="734411"/>
                </a:lnTo>
                <a:lnTo>
                  <a:pt x="517689" y="715964"/>
                </a:lnTo>
                <a:lnTo>
                  <a:pt x="568930" y="689427"/>
                </a:lnTo>
                <a:lnTo>
                  <a:pt x="615144" y="655565"/>
                </a:lnTo>
                <a:lnTo>
                  <a:pt x="655565" y="615144"/>
                </a:lnTo>
                <a:lnTo>
                  <a:pt x="689427" y="568930"/>
                </a:lnTo>
                <a:lnTo>
                  <a:pt x="715964" y="517689"/>
                </a:lnTo>
                <a:lnTo>
                  <a:pt x="734411" y="462187"/>
                </a:lnTo>
                <a:lnTo>
                  <a:pt x="744001" y="403188"/>
                </a:lnTo>
                <a:lnTo>
                  <a:pt x="745236" y="372618"/>
                </a:lnTo>
                <a:lnTo>
                  <a:pt x="744001" y="342064"/>
                </a:lnTo>
                <a:lnTo>
                  <a:pt x="734411" y="283090"/>
                </a:lnTo>
                <a:lnTo>
                  <a:pt x="715964" y="227599"/>
                </a:lnTo>
                <a:lnTo>
                  <a:pt x="689427" y="176361"/>
                </a:lnTo>
                <a:lnTo>
                  <a:pt x="655565" y="130143"/>
                </a:lnTo>
                <a:lnTo>
                  <a:pt x="615144" y="89712"/>
                </a:lnTo>
                <a:lnTo>
                  <a:pt x="568930" y="55838"/>
                </a:lnTo>
                <a:lnTo>
                  <a:pt x="517689" y="29289"/>
                </a:lnTo>
                <a:lnTo>
                  <a:pt x="462187" y="10832"/>
                </a:lnTo>
                <a:lnTo>
                  <a:pt x="403188" y="1235"/>
                </a:lnTo>
                <a:lnTo>
                  <a:pt x="372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3713" y="1946705"/>
            <a:ext cx="3397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E7E7E"/>
                </a:solidFill>
                <a:cs typeface="+mn-ea"/>
                <a:sym typeface="+mn-lt"/>
              </a:rPr>
              <a:t>01</a:t>
            </a:r>
            <a:endParaRPr sz="2000"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0486" y="2751759"/>
            <a:ext cx="3723640" cy="142875"/>
          </a:xfrm>
          <a:custGeom>
            <a:avLst/>
            <a:gdLst/>
            <a:ahLst/>
            <a:cxnLst/>
            <a:rect l="l" t="t" r="r" b="b"/>
            <a:pathLst>
              <a:path w="3723640" h="142875">
                <a:moveTo>
                  <a:pt x="0" y="142570"/>
                </a:moveTo>
                <a:lnTo>
                  <a:pt x="3723513" y="142570"/>
                </a:lnTo>
                <a:lnTo>
                  <a:pt x="3723513" y="0"/>
                </a:lnTo>
                <a:lnTo>
                  <a:pt x="0" y="0"/>
                </a:lnTo>
                <a:lnTo>
                  <a:pt x="0" y="142570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9090" y="2752598"/>
            <a:ext cx="1007110" cy="1006475"/>
          </a:xfrm>
          <a:custGeom>
            <a:avLst/>
            <a:gdLst/>
            <a:ahLst/>
            <a:cxnLst/>
            <a:rect l="l" t="t" r="r" b="b"/>
            <a:pathLst>
              <a:path w="1007110" h="1006475">
                <a:moveTo>
                  <a:pt x="503555" y="0"/>
                </a:moveTo>
                <a:lnTo>
                  <a:pt x="462252" y="1668"/>
                </a:lnTo>
                <a:lnTo>
                  <a:pt x="421869" y="6586"/>
                </a:lnTo>
                <a:lnTo>
                  <a:pt x="382537" y="14624"/>
                </a:lnTo>
                <a:lnTo>
                  <a:pt x="344383" y="25653"/>
                </a:lnTo>
                <a:lnTo>
                  <a:pt x="307538" y="39544"/>
                </a:lnTo>
                <a:lnTo>
                  <a:pt x="272131" y="56167"/>
                </a:lnTo>
                <a:lnTo>
                  <a:pt x="238292" y="75391"/>
                </a:lnTo>
                <a:lnTo>
                  <a:pt x="206151" y="97088"/>
                </a:lnTo>
                <a:lnTo>
                  <a:pt x="175836" y="121129"/>
                </a:lnTo>
                <a:lnTo>
                  <a:pt x="147478" y="147383"/>
                </a:lnTo>
                <a:lnTo>
                  <a:pt x="121206" y="175721"/>
                </a:lnTo>
                <a:lnTo>
                  <a:pt x="97149" y="206014"/>
                </a:lnTo>
                <a:lnTo>
                  <a:pt x="75438" y="238131"/>
                </a:lnTo>
                <a:lnTo>
                  <a:pt x="56201" y="271945"/>
                </a:lnTo>
                <a:lnTo>
                  <a:pt x="39568" y="307324"/>
                </a:lnTo>
                <a:lnTo>
                  <a:pt x="25669" y="344139"/>
                </a:lnTo>
                <a:lnTo>
                  <a:pt x="14633" y="382261"/>
                </a:lnTo>
                <a:lnTo>
                  <a:pt x="6590" y="421561"/>
                </a:lnTo>
                <a:lnTo>
                  <a:pt x="1669" y="461908"/>
                </a:lnTo>
                <a:lnTo>
                  <a:pt x="0" y="503174"/>
                </a:lnTo>
                <a:lnTo>
                  <a:pt x="1669" y="544438"/>
                </a:lnTo>
                <a:lnTo>
                  <a:pt x="6590" y="584783"/>
                </a:lnTo>
                <a:lnTo>
                  <a:pt x="14633" y="624078"/>
                </a:lnTo>
                <a:lnTo>
                  <a:pt x="25669" y="662195"/>
                </a:lnTo>
                <a:lnTo>
                  <a:pt x="39568" y="699004"/>
                </a:lnTo>
                <a:lnTo>
                  <a:pt x="56201" y="734375"/>
                </a:lnTo>
                <a:lnTo>
                  <a:pt x="75438" y="768180"/>
                </a:lnTo>
                <a:lnTo>
                  <a:pt x="97149" y="800288"/>
                </a:lnTo>
                <a:lnTo>
                  <a:pt x="121206" y="830572"/>
                </a:lnTo>
                <a:lnTo>
                  <a:pt x="147478" y="858900"/>
                </a:lnTo>
                <a:lnTo>
                  <a:pt x="175836" y="885145"/>
                </a:lnTo>
                <a:lnTo>
                  <a:pt x="206151" y="909176"/>
                </a:lnTo>
                <a:lnTo>
                  <a:pt x="238292" y="930865"/>
                </a:lnTo>
                <a:lnTo>
                  <a:pt x="272131" y="950081"/>
                </a:lnTo>
                <a:lnTo>
                  <a:pt x="307538" y="966696"/>
                </a:lnTo>
                <a:lnTo>
                  <a:pt x="344383" y="980580"/>
                </a:lnTo>
                <a:lnTo>
                  <a:pt x="382537" y="991604"/>
                </a:lnTo>
                <a:lnTo>
                  <a:pt x="421869" y="999638"/>
                </a:lnTo>
                <a:lnTo>
                  <a:pt x="462252" y="1004553"/>
                </a:lnTo>
                <a:lnTo>
                  <a:pt x="503555" y="1006220"/>
                </a:lnTo>
                <a:lnTo>
                  <a:pt x="544857" y="1004553"/>
                </a:lnTo>
                <a:lnTo>
                  <a:pt x="585240" y="999638"/>
                </a:lnTo>
                <a:lnTo>
                  <a:pt x="624572" y="991604"/>
                </a:lnTo>
                <a:lnTo>
                  <a:pt x="662726" y="980580"/>
                </a:lnTo>
                <a:lnTo>
                  <a:pt x="699571" y="966696"/>
                </a:lnTo>
                <a:lnTo>
                  <a:pt x="734978" y="950081"/>
                </a:lnTo>
                <a:lnTo>
                  <a:pt x="768817" y="930865"/>
                </a:lnTo>
                <a:lnTo>
                  <a:pt x="800958" y="909176"/>
                </a:lnTo>
                <a:lnTo>
                  <a:pt x="831273" y="885145"/>
                </a:lnTo>
                <a:lnTo>
                  <a:pt x="859631" y="858900"/>
                </a:lnTo>
                <a:lnTo>
                  <a:pt x="885903" y="830572"/>
                </a:lnTo>
                <a:lnTo>
                  <a:pt x="909960" y="800288"/>
                </a:lnTo>
                <a:lnTo>
                  <a:pt x="931671" y="768180"/>
                </a:lnTo>
                <a:lnTo>
                  <a:pt x="950908" y="734375"/>
                </a:lnTo>
                <a:lnTo>
                  <a:pt x="967541" y="699004"/>
                </a:lnTo>
                <a:lnTo>
                  <a:pt x="981440" y="662195"/>
                </a:lnTo>
                <a:lnTo>
                  <a:pt x="992476" y="624078"/>
                </a:lnTo>
                <a:lnTo>
                  <a:pt x="1000519" y="584783"/>
                </a:lnTo>
                <a:lnTo>
                  <a:pt x="1005440" y="544438"/>
                </a:lnTo>
                <a:lnTo>
                  <a:pt x="1007110" y="503174"/>
                </a:lnTo>
                <a:lnTo>
                  <a:pt x="1005440" y="461908"/>
                </a:lnTo>
                <a:lnTo>
                  <a:pt x="1000519" y="421561"/>
                </a:lnTo>
                <a:lnTo>
                  <a:pt x="992476" y="382261"/>
                </a:lnTo>
                <a:lnTo>
                  <a:pt x="981440" y="344139"/>
                </a:lnTo>
                <a:lnTo>
                  <a:pt x="967541" y="307324"/>
                </a:lnTo>
                <a:lnTo>
                  <a:pt x="950908" y="271945"/>
                </a:lnTo>
                <a:lnTo>
                  <a:pt x="931671" y="238131"/>
                </a:lnTo>
                <a:lnTo>
                  <a:pt x="909960" y="206014"/>
                </a:lnTo>
                <a:lnTo>
                  <a:pt x="885903" y="175721"/>
                </a:lnTo>
                <a:lnTo>
                  <a:pt x="859631" y="147383"/>
                </a:lnTo>
                <a:lnTo>
                  <a:pt x="831273" y="121129"/>
                </a:lnTo>
                <a:lnTo>
                  <a:pt x="800958" y="97088"/>
                </a:lnTo>
                <a:lnTo>
                  <a:pt x="768817" y="75391"/>
                </a:lnTo>
                <a:lnTo>
                  <a:pt x="734978" y="56167"/>
                </a:lnTo>
                <a:lnTo>
                  <a:pt x="699571" y="39544"/>
                </a:lnTo>
                <a:lnTo>
                  <a:pt x="662726" y="25653"/>
                </a:lnTo>
                <a:lnTo>
                  <a:pt x="624572" y="14624"/>
                </a:lnTo>
                <a:lnTo>
                  <a:pt x="585240" y="6586"/>
                </a:lnTo>
                <a:lnTo>
                  <a:pt x="544857" y="1668"/>
                </a:lnTo>
                <a:lnTo>
                  <a:pt x="503555" y="0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9679" y="2893441"/>
            <a:ext cx="745490" cy="745490"/>
          </a:xfrm>
          <a:custGeom>
            <a:avLst/>
            <a:gdLst/>
            <a:ahLst/>
            <a:cxnLst/>
            <a:rect l="l" t="t" r="r" b="b"/>
            <a:pathLst>
              <a:path w="745489" h="745489">
                <a:moveTo>
                  <a:pt x="372618" y="0"/>
                </a:moveTo>
                <a:lnTo>
                  <a:pt x="312159" y="4874"/>
                </a:lnTo>
                <a:lnTo>
                  <a:pt x="254812" y="18989"/>
                </a:lnTo>
                <a:lnTo>
                  <a:pt x="201345" y="41576"/>
                </a:lnTo>
                <a:lnTo>
                  <a:pt x="152521" y="71871"/>
                </a:lnTo>
                <a:lnTo>
                  <a:pt x="109108" y="109108"/>
                </a:lnTo>
                <a:lnTo>
                  <a:pt x="71871" y="152521"/>
                </a:lnTo>
                <a:lnTo>
                  <a:pt x="41576" y="201345"/>
                </a:lnTo>
                <a:lnTo>
                  <a:pt x="18989" y="254812"/>
                </a:lnTo>
                <a:lnTo>
                  <a:pt x="4874" y="312159"/>
                </a:lnTo>
                <a:lnTo>
                  <a:pt x="0" y="372617"/>
                </a:lnTo>
                <a:lnTo>
                  <a:pt x="1234" y="403171"/>
                </a:lnTo>
                <a:lnTo>
                  <a:pt x="10824" y="462145"/>
                </a:lnTo>
                <a:lnTo>
                  <a:pt x="29271" y="517636"/>
                </a:lnTo>
                <a:lnTo>
                  <a:pt x="55808" y="568874"/>
                </a:lnTo>
                <a:lnTo>
                  <a:pt x="89670" y="615092"/>
                </a:lnTo>
                <a:lnTo>
                  <a:pt x="130091" y="655523"/>
                </a:lnTo>
                <a:lnTo>
                  <a:pt x="176305" y="689397"/>
                </a:lnTo>
                <a:lnTo>
                  <a:pt x="227546" y="715946"/>
                </a:lnTo>
                <a:lnTo>
                  <a:pt x="283048" y="734403"/>
                </a:lnTo>
                <a:lnTo>
                  <a:pt x="342047" y="744000"/>
                </a:lnTo>
                <a:lnTo>
                  <a:pt x="372618" y="745235"/>
                </a:lnTo>
                <a:lnTo>
                  <a:pt x="403171" y="744000"/>
                </a:lnTo>
                <a:lnTo>
                  <a:pt x="462145" y="734403"/>
                </a:lnTo>
                <a:lnTo>
                  <a:pt x="517636" y="715946"/>
                </a:lnTo>
                <a:lnTo>
                  <a:pt x="568874" y="689397"/>
                </a:lnTo>
                <a:lnTo>
                  <a:pt x="615092" y="655523"/>
                </a:lnTo>
                <a:lnTo>
                  <a:pt x="655523" y="615092"/>
                </a:lnTo>
                <a:lnTo>
                  <a:pt x="689397" y="568874"/>
                </a:lnTo>
                <a:lnTo>
                  <a:pt x="715946" y="517636"/>
                </a:lnTo>
                <a:lnTo>
                  <a:pt x="734403" y="462145"/>
                </a:lnTo>
                <a:lnTo>
                  <a:pt x="744000" y="403171"/>
                </a:lnTo>
                <a:lnTo>
                  <a:pt x="745236" y="372617"/>
                </a:lnTo>
                <a:lnTo>
                  <a:pt x="744000" y="342047"/>
                </a:lnTo>
                <a:lnTo>
                  <a:pt x="734403" y="283048"/>
                </a:lnTo>
                <a:lnTo>
                  <a:pt x="715946" y="227546"/>
                </a:lnTo>
                <a:lnTo>
                  <a:pt x="689397" y="176305"/>
                </a:lnTo>
                <a:lnTo>
                  <a:pt x="655523" y="130091"/>
                </a:lnTo>
                <a:lnTo>
                  <a:pt x="615092" y="89670"/>
                </a:lnTo>
                <a:lnTo>
                  <a:pt x="568874" y="55808"/>
                </a:lnTo>
                <a:lnTo>
                  <a:pt x="517636" y="29271"/>
                </a:lnTo>
                <a:lnTo>
                  <a:pt x="462145" y="10824"/>
                </a:lnTo>
                <a:lnTo>
                  <a:pt x="403171" y="1234"/>
                </a:lnTo>
                <a:lnTo>
                  <a:pt x="372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2753" y="3136695"/>
            <a:ext cx="3397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E7E7E"/>
                </a:solidFill>
                <a:cs typeface="+mn-ea"/>
                <a:sym typeface="+mn-lt"/>
              </a:rPr>
              <a:t>03</a:t>
            </a:r>
            <a:endParaRPr sz="2000">
              <a:cs typeface="+mn-ea"/>
              <a:sym typeface="+mn-l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17059" y="2753867"/>
            <a:ext cx="1007110" cy="1007110"/>
          </a:xfrm>
          <a:custGeom>
            <a:avLst/>
            <a:gdLst/>
            <a:ahLst/>
            <a:cxnLst/>
            <a:rect l="l" t="t" r="r" b="b"/>
            <a:pathLst>
              <a:path w="1007110" h="1007110">
                <a:moveTo>
                  <a:pt x="510666" y="0"/>
                </a:moveTo>
                <a:lnTo>
                  <a:pt x="503427" y="0"/>
                </a:lnTo>
                <a:lnTo>
                  <a:pt x="492632" y="507"/>
                </a:lnTo>
                <a:lnTo>
                  <a:pt x="514223" y="507"/>
                </a:lnTo>
                <a:lnTo>
                  <a:pt x="510666" y="0"/>
                </a:lnTo>
                <a:close/>
              </a:path>
              <a:path w="1007110" h="1007110">
                <a:moveTo>
                  <a:pt x="297941" y="203707"/>
                </a:moveTo>
                <a:lnTo>
                  <a:pt x="101091" y="203707"/>
                </a:lnTo>
                <a:lnTo>
                  <a:pt x="91693" y="216305"/>
                </a:lnTo>
                <a:lnTo>
                  <a:pt x="65999" y="255911"/>
                </a:lnTo>
                <a:lnTo>
                  <a:pt x="44213" y="298040"/>
                </a:lnTo>
                <a:lnTo>
                  <a:pt x="26542" y="342439"/>
                </a:lnTo>
                <a:lnTo>
                  <a:pt x="13192" y="388852"/>
                </a:lnTo>
                <a:lnTo>
                  <a:pt x="4368" y="437026"/>
                </a:lnTo>
                <a:lnTo>
                  <a:pt x="276" y="486704"/>
                </a:lnTo>
                <a:lnTo>
                  <a:pt x="0" y="503555"/>
                </a:lnTo>
                <a:lnTo>
                  <a:pt x="1669" y="544857"/>
                </a:lnTo>
                <a:lnTo>
                  <a:pt x="6589" y="585240"/>
                </a:lnTo>
                <a:lnTo>
                  <a:pt x="14632" y="624572"/>
                </a:lnTo>
                <a:lnTo>
                  <a:pt x="25668" y="662726"/>
                </a:lnTo>
                <a:lnTo>
                  <a:pt x="39566" y="699571"/>
                </a:lnTo>
                <a:lnTo>
                  <a:pt x="56197" y="734978"/>
                </a:lnTo>
                <a:lnTo>
                  <a:pt x="75432" y="768817"/>
                </a:lnTo>
                <a:lnTo>
                  <a:pt x="97141" y="800958"/>
                </a:lnTo>
                <a:lnTo>
                  <a:pt x="121195" y="831273"/>
                </a:lnTo>
                <a:lnTo>
                  <a:pt x="147462" y="859631"/>
                </a:lnTo>
                <a:lnTo>
                  <a:pt x="175815" y="885903"/>
                </a:lnTo>
                <a:lnTo>
                  <a:pt x="206124" y="909960"/>
                </a:lnTo>
                <a:lnTo>
                  <a:pt x="238258" y="931671"/>
                </a:lnTo>
                <a:lnTo>
                  <a:pt x="272088" y="950908"/>
                </a:lnTo>
                <a:lnTo>
                  <a:pt x="307484" y="967541"/>
                </a:lnTo>
                <a:lnTo>
                  <a:pt x="344318" y="981440"/>
                </a:lnTo>
                <a:lnTo>
                  <a:pt x="382459" y="992476"/>
                </a:lnTo>
                <a:lnTo>
                  <a:pt x="421777" y="1000519"/>
                </a:lnTo>
                <a:lnTo>
                  <a:pt x="462143" y="1005440"/>
                </a:lnTo>
                <a:lnTo>
                  <a:pt x="503427" y="1007110"/>
                </a:lnTo>
                <a:lnTo>
                  <a:pt x="544730" y="1005440"/>
                </a:lnTo>
                <a:lnTo>
                  <a:pt x="585113" y="1000519"/>
                </a:lnTo>
                <a:lnTo>
                  <a:pt x="624445" y="992476"/>
                </a:lnTo>
                <a:lnTo>
                  <a:pt x="662599" y="981440"/>
                </a:lnTo>
                <a:lnTo>
                  <a:pt x="699444" y="967541"/>
                </a:lnTo>
                <a:lnTo>
                  <a:pt x="734851" y="950908"/>
                </a:lnTo>
                <a:lnTo>
                  <a:pt x="768690" y="931671"/>
                </a:lnTo>
                <a:lnTo>
                  <a:pt x="800831" y="909960"/>
                </a:lnTo>
                <a:lnTo>
                  <a:pt x="829964" y="886841"/>
                </a:lnTo>
                <a:lnTo>
                  <a:pt x="504189" y="886841"/>
                </a:lnTo>
                <a:lnTo>
                  <a:pt x="473618" y="885605"/>
                </a:lnTo>
                <a:lnTo>
                  <a:pt x="414613" y="876007"/>
                </a:lnTo>
                <a:lnTo>
                  <a:pt x="359098" y="857547"/>
                </a:lnTo>
                <a:lnTo>
                  <a:pt x="307841" y="830991"/>
                </a:lnTo>
                <a:lnTo>
                  <a:pt x="261609" y="797104"/>
                </a:lnTo>
                <a:lnTo>
                  <a:pt x="221169" y="756655"/>
                </a:lnTo>
                <a:lnTo>
                  <a:pt x="187289" y="710409"/>
                </a:lnTo>
                <a:lnTo>
                  <a:pt x="160736" y="659133"/>
                </a:lnTo>
                <a:lnTo>
                  <a:pt x="142277" y="603594"/>
                </a:lnTo>
                <a:lnTo>
                  <a:pt x="132680" y="544558"/>
                </a:lnTo>
                <a:lnTo>
                  <a:pt x="131444" y="513969"/>
                </a:lnTo>
                <a:lnTo>
                  <a:pt x="131936" y="494657"/>
                </a:lnTo>
                <a:lnTo>
                  <a:pt x="139116" y="438347"/>
                </a:lnTo>
                <a:lnTo>
                  <a:pt x="154358" y="384982"/>
                </a:lnTo>
                <a:lnTo>
                  <a:pt x="177022" y="335216"/>
                </a:lnTo>
                <a:lnTo>
                  <a:pt x="206466" y="289702"/>
                </a:lnTo>
                <a:lnTo>
                  <a:pt x="242050" y="249093"/>
                </a:lnTo>
                <a:lnTo>
                  <a:pt x="283135" y="214043"/>
                </a:lnTo>
                <a:lnTo>
                  <a:pt x="297941" y="203707"/>
                </a:lnTo>
                <a:close/>
              </a:path>
              <a:path w="1007110" h="1007110">
                <a:moveTo>
                  <a:pt x="905890" y="203707"/>
                </a:moveTo>
                <a:lnTo>
                  <a:pt x="710564" y="203707"/>
                </a:lnTo>
                <a:lnTo>
                  <a:pt x="725354" y="214043"/>
                </a:lnTo>
                <a:lnTo>
                  <a:pt x="739607" y="225068"/>
                </a:lnTo>
                <a:lnTo>
                  <a:pt x="778906" y="262044"/>
                </a:lnTo>
                <a:lnTo>
                  <a:pt x="812514" y="304361"/>
                </a:lnTo>
                <a:lnTo>
                  <a:pt x="839781" y="351364"/>
                </a:lnTo>
                <a:lnTo>
                  <a:pt x="860061" y="402403"/>
                </a:lnTo>
                <a:lnTo>
                  <a:pt x="872703" y="456822"/>
                </a:lnTo>
                <a:lnTo>
                  <a:pt x="877062" y="513969"/>
                </a:lnTo>
                <a:lnTo>
                  <a:pt x="875825" y="544558"/>
                </a:lnTo>
                <a:lnTo>
                  <a:pt x="866221" y="603594"/>
                </a:lnTo>
                <a:lnTo>
                  <a:pt x="847750" y="659133"/>
                </a:lnTo>
                <a:lnTo>
                  <a:pt x="821181" y="710409"/>
                </a:lnTo>
                <a:lnTo>
                  <a:pt x="787283" y="756655"/>
                </a:lnTo>
                <a:lnTo>
                  <a:pt x="746824" y="797104"/>
                </a:lnTo>
                <a:lnTo>
                  <a:pt x="700574" y="830991"/>
                </a:lnTo>
                <a:lnTo>
                  <a:pt x="649301" y="857547"/>
                </a:lnTo>
                <a:lnTo>
                  <a:pt x="593774" y="876007"/>
                </a:lnTo>
                <a:lnTo>
                  <a:pt x="534762" y="885605"/>
                </a:lnTo>
                <a:lnTo>
                  <a:pt x="504189" y="886841"/>
                </a:lnTo>
                <a:lnTo>
                  <a:pt x="829964" y="886841"/>
                </a:lnTo>
                <a:lnTo>
                  <a:pt x="859504" y="859631"/>
                </a:lnTo>
                <a:lnTo>
                  <a:pt x="885776" y="831273"/>
                </a:lnTo>
                <a:lnTo>
                  <a:pt x="909833" y="800958"/>
                </a:lnTo>
                <a:lnTo>
                  <a:pt x="931544" y="768817"/>
                </a:lnTo>
                <a:lnTo>
                  <a:pt x="950781" y="734978"/>
                </a:lnTo>
                <a:lnTo>
                  <a:pt x="967414" y="699571"/>
                </a:lnTo>
                <a:lnTo>
                  <a:pt x="981313" y="662726"/>
                </a:lnTo>
                <a:lnTo>
                  <a:pt x="992349" y="624572"/>
                </a:lnTo>
                <a:lnTo>
                  <a:pt x="1000392" y="585240"/>
                </a:lnTo>
                <a:lnTo>
                  <a:pt x="1005313" y="544857"/>
                </a:lnTo>
                <a:lnTo>
                  <a:pt x="1006982" y="503555"/>
                </a:lnTo>
                <a:lnTo>
                  <a:pt x="1006706" y="486704"/>
                </a:lnTo>
                <a:lnTo>
                  <a:pt x="1002614" y="437026"/>
                </a:lnTo>
                <a:lnTo>
                  <a:pt x="993790" y="388852"/>
                </a:lnTo>
                <a:lnTo>
                  <a:pt x="980439" y="342439"/>
                </a:lnTo>
                <a:lnTo>
                  <a:pt x="962769" y="298040"/>
                </a:lnTo>
                <a:lnTo>
                  <a:pt x="940983" y="255911"/>
                </a:lnTo>
                <a:lnTo>
                  <a:pt x="915288" y="216305"/>
                </a:lnTo>
                <a:lnTo>
                  <a:pt x="905890" y="203707"/>
                </a:lnTo>
                <a:close/>
              </a:path>
            </a:pathLst>
          </a:custGeom>
          <a:solidFill>
            <a:srgbClr val="9EE1C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1416" y="1657910"/>
            <a:ext cx="337820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ct val="100000"/>
              </a:lnSpc>
            </a:pPr>
            <a:r>
              <a:rPr sz="1400" b="1" dirty="0">
                <a:cs typeface="+mn-ea"/>
                <a:sym typeface="+mn-lt"/>
              </a:rPr>
              <a:t>止血</a:t>
            </a:r>
            <a:endParaRPr sz="14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smtClean="0">
                <a:cs typeface="+mn-ea"/>
                <a:sym typeface="+mn-lt"/>
              </a:rPr>
              <a:t>如果是闭</a:t>
            </a:r>
            <a:r>
              <a:rPr lang="zh-CN" altLang="en-US" sz="1200" smtClean="0">
                <a:cs typeface="+mn-ea"/>
                <a:sym typeface="+mn-lt"/>
              </a:rPr>
              <a:t>合</a:t>
            </a:r>
            <a:r>
              <a:rPr sz="1200" smtClean="0">
                <a:cs typeface="+mn-ea"/>
                <a:sym typeface="+mn-lt"/>
              </a:rPr>
              <a:t>性伤口</a:t>
            </a:r>
            <a:r>
              <a:rPr sz="120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应及时压住伤口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进</a:t>
            </a:r>
            <a:r>
              <a:rPr sz="1200" smtClean="0">
                <a:cs typeface="+mn-ea"/>
                <a:sym typeface="+mn-lt"/>
              </a:rPr>
              <a:t>行止血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476" y="3223947"/>
            <a:ext cx="3081655" cy="1366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98750" algn="just">
              <a:lnSpc>
                <a:spcPct val="120000"/>
              </a:lnSpc>
            </a:pPr>
            <a:r>
              <a:rPr sz="1400" b="1" dirty="0">
                <a:cs typeface="+mn-ea"/>
                <a:sym typeface="+mn-lt"/>
              </a:rPr>
              <a:t>保鲜 </a:t>
            </a:r>
            <a:r>
              <a:rPr sz="1200" dirty="0">
                <a:cs typeface="+mn-ea"/>
                <a:sym typeface="+mn-lt"/>
              </a:rPr>
              <a:t>如果是开放性伤口，</a:t>
            </a:r>
            <a:r>
              <a:rPr sz="1200" spc="10" dirty="0">
                <a:cs typeface="+mn-ea"/>
                <a:sym typeface="+mn-lt"/>
              </a:rPr>
              <a:t>小</a:t>
            </a:r>
            <a:r>
              <a:rPr sz="1200" dirty="0">
                <a:cs typeface="+mn-ea"/>
                <a:sym typeface="+mn-lt"/>
              </a:rPr>
              <a:t>肠外露时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应用水</a:t>
            </a:r>
            <a:r>
              <a:rPr lang="zh-CN" altLang="en-US" sz="1200" smtClean="0">
                <a:cs typeface="+mn-ea"/>
                <a:sym typeface="+mn-lt"/>
              </a:rPr>
              <a:t>打</a:t>
            </a:r>
            <a:r>
              <a:rPr sz="1200" smtClean="0">
                <a:cs typeface="+mn-ea"/>
                <a:sym typeface="+mn-lt"/>
              </a:rPr>
              <a:t>湿 </a:t>
            </a:r>
            <a:r>
              <a:rPr sz="1200" dirty="0">
                <a:cs typeface="+mn-ea"/>
                <a:sym typeface="+mn-lt"/>
              </a:rPr>
              <a:t>上衣，</a:t>
            </a:r>
            <a:r>
              <a:rPr sz="1200">
                <a:cs typeface="+mn-ea"/>
                <a:sym typeface="+mn-lt"/>
              </a:rPr>
              <a:t>包住小</a:t>
            </a:r>
            <a:r>
              <a:rPr sz="1200" spc="-5">
                <a:cs typeface="+mn-ea"/>
                <a:sym typeface="+mn-lt"/>
              </a:rPr>
              <a:t>肠</a:t>
            </a:r>
            <a:r>
              <a:rPr sz="120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使</a:t>
            </a:r>
            <a:r>
              <a:rPr sz="1200" smtClean="0">
                <a:cs typeface="+mn-ea"/>
                <a:sym typeface="+mn-lt"/>
              </a:rPr>
              <a:t>其外露</a:t>
            </a:r>
            <a:r>
              <a:rPr lang="zh-CN" altLang="en-US" sz="1200" smtClean="0">
                <a:cs typeface="+mn-ea"/>
                <a:sym typeface="+mn-lt"/>
              </a:rPr>
              <a:t>于</a:t>
            </a:r>
            <a:r>
              <a:rPr sz="1200" smtClean="0">
                <a:cs typeface="+mn-ea"/>
                <a:sym typeface="+mn-lt"/>
              </a:rPr>
              <a:t>空气</a:t>
            </a:r>
            <a:r>
              <a:rPr lang="zh-CN" altLang="en-US" sz="1200" smtClean="0">
                <a:cs typeface="+mn-ea"/>
                <a:sym typeface="+mn-lt"/>
              </a:rPr>
              <a:t>中</a:t>
            </a:r>
            <a:r>
              <a:rPr sz="1200" smtClean="0">
                <a:cs typeface="+mn-ea"/>
                <a:sym typeface="+mn-lt"/>
              </a:rPr>
              <a:t>，避</a:t>
            </a:r>
            <a:r>
              <a:rPr lang="zh-CN" altLang="en-US" sz="1200" smtClean="0">
                <a:cs typeface="+mn-ea"/>
                <a:sym typeface="+mn-lt"/>
              </a:rPr>
              <a:t>免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spc="-5" dirty="0">
                <a:cs typeface="+mn-ea"/>
                <a:sym typeface="+mn-lt"/>
              </a:rPr>
              <a:t>细菌感染，</a:t>
            </a:r>
            <a:r>
              <a:rPr sz="1200">
                <a:cs typeface="+mn-ea"/>
                <a:sym typeface="+mn-lt"/>
              </a:rPr>
              <a:t>失</a:t>
            </a:r>
            <a:r>
              <a:rPr sz="1200" spc="-5">
                <a:cs typeface="+mn-ea"/>
                <a:sym typeface="+mn-lt"/>
              </a:rPr>
              <a:t>水</a:t>
            </a:r>
            <a:r>
              <a:rPr sz="1200">
                <a:cs typeface="+mn-ea"/>
                <a:sym typeface="+mn-lt"/>
              </a:rPr>
              <a:t>干</a:t>
            </a:r>
            <a:r>
              <a:rPr sz="1200" spc="-5">
                <a:cs typeface="+mn-ea"/>
                <a:sym typeface="+mn-lt"/>
              </a:rPr>
              <a:t>燥</a:t>
            </a:r>
            <a:r>
              <a:rPr sz="1200" spc="5">
                <a:cs typeface="+mn-ea"/>
                <a:sym typeface="+mn-lt"/>
              </a:rPr>
              <a:t>坏</a:t>
            </a:r>
            <a:r>
              <a:rPr sz="1200">
                <a:cs typeface="+mn-ea"/>
                <a:sym typeface="+mn-lt"/>
              </a:rPr>
              <a:t>死</a:t>
            </a:r>
            <a:r>
              <a:rPr sz="1200" spc="-5" smtClean="0">
                <a:cs typeface="+mn-ea"/>
                <a:sym typeface="+mn-lt"/>
              </a:rPr>
              <a:t>。</a:t>
            </a:r>
            <a:r>
              <a:rPr lang="zh-CN" altLang="en-US" sz="1200" spc="-5" smtClean="0">
                <a:cs typeface="+mn-ea"/>
                <a:sym typeface="+mn-lt"/>
              </a:rPr>
              <a:t>千万不</a:t>
            </a:r>
            <a:r>
              <a:rPr sz="1200" spc="-5" smtClean="0">
                <a:cs typeface="+mn-ea"/>
                <a:sym typeface="+mn-lt"/>
              </a:rPr>
              <a:t>要把沾染污 </a:t>
            </a:r>
            <a:r>
              <a:rPr sz="1200" dirty="0">
                <a:cs typeface="+mn-ea"/>
                <a:sym typeface="+mn-lt"/>
              </a:rPr>
              <a:t>物的内脏回填腹腔，</a:t>
            </a:r>
            <a:r>
              <a:rPr sz="1200" spc="10" dirty="0">
                <a:cs typeface="+mn-ea"/>
                <a:sym typeface="+mn-lt"/>
              </a:rPr>
              <a:t>这</a:t>
            </a:r>
            <a:r>
              <a:rPr sz="1200" dirty="0">
                <a:cs typeface="+mn-ea"/>
                <a:sym typeface="+mn-lt"/>
              </a:rPr>
              <a:t>样会使内脏在腹内相互 感染，产生粘</a:t>
            </a:r>
            <a:r>
              <a:rPr sz="1200" spc="-5" dirty="0">
                <a:cs typeface="+mn-ea"/>
                <a:sym typeface="+mn-lt"/>
              </a:rPr>
              <a:t>联</a:t>
            </a:r>
            <a:r>
              <a:rPr sz="1200" dirty="0">
                <a:cs typeface="+mn-ea"/>
                <a:sym typeface="+mn-lt"/>
              </a:rPr>
              <a:t>，加速内脏坏死。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30544" y="3200452"/>
            <a:ext cx="2616200" cy="476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>
              <a:lnSpc>
                <a:spcPct val="119000"/>
              </a:lnSpc>
            </a:pPr>
            <a:r>
              <a:rPr sz="1400" b="1">
                <a:cs typeface="+mn-ea"/>
                <a:sym typeface="+mn-lt"/>
              </a:rPr>
              <a:t>等待救援 </a:t>
            </a:r>
            <a:r>
              <a:rPr lang="zh-CN" altLang="en-US" sz="1200" smtClean="0">
                <a:cs typeface="+mn-ea"/>
                <a:sym typeface="+mn-lt"/>
              </a:rPr>
              <a:t>受</a:t>
            </a:r>
            <a:r>
              <a:rPr sz="1200" smtClean="0">
                <a:cs typeface="+mn-ea"/>
                <a:sym typeface="+mn-lt"/>
              </a:rPr>
              <a:t>伤后尽量</a:t>
            </a:r>
            <a:r>
              <a:rPr lang="zh-CN" altLang="en-US" sz="1200" smtClean="0">
                <a:cs typeface="+mn-ea"/>
                <a:sym typeface="+mn-lt"/>
              </a:rPr>
              <a:t>不移动</a:t>
            </a:r>
            <a:r>
              <a:rPr sz="1200" smtClean="0">
                <a:cs typeface="+mn-ea"/>
                <a:sym typeface="+mn-lt"/>
              </a:rPr>
              <a:t>，采</a:t>
            </a:r>
            <a:r>
              <a:rPr lang="zh-CN" altLang="en-US" sz="1200" smtClean="0">
                <a:cs typeface="+mn-ea"/>
                <a:sym typeface="+mn-lt"/>
              </a:rPr>
              <a:t>取</a:t>
            </a:r>
            <a:r>
              <a:rPr sz="1200" smtClean="0">
                <a:cs typeface="+mn-ea"/>
                <a:sym typeface="+mn-lt"/>
              </a:rPr>
              <a:t>卧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平躺姿势 等</a:t>
            </a:r>
            <a:r>
              <a:rPr lang="zh-CN" altLang="en-US" sz="1200" smtClean="0">
                <a:cs typeface="+mn-ea"/>
                <a:sym typeface="+mn-lt"/>
              </a:rPr>
              <a:t>待</a:t>
            </a:r>
            <a:r>
              <a:rPr sz="1200" smtClean="0">
                <a:cs typeface="+mn-ea"/>
                <a:sym typeface="+mn-lt"/>
              </a:rPr>
              <a:t>救援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741053"/>
            <a:ext cx="1064895" cy="20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dirty="0">
                <a:cs typeface="+mn-ea"/>
                <a:sym typeface="+mn-lt"/>
              </a:rPr>
              <a:t>6</a:t>
            </a:r>
            <a:r>
              <a:rPr sz="1400" spc="-5" dirty="0">
                <a:cs typeface="+mn-ea"/>
                <a:sym typeface="+mn-lt"/>
              </a:rPr>
              <a:t>.</a:t>
            </a:r>
            <a:r>
              <a:rPr sz="1400" dirty="0">
                <a:cs typeface="+mn-ea"/>
                <a:sym typeface="+mn-lt"/>
              </a:rPr>
              <a:t>心肺复苏：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2953319"/>
            <a:ext cx="18497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+mn-ea"/>
                <a:sym typeface="+mn-lt"/>
              </a:rPr>
              <a:t>一拍、二按、三呼叫</a:t>
            </a:r>
            <a:endParaRPr sz="1600"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3523032"/>
            <a:ext cx="429704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400" dirty="0">
                <a:cs typeface="+mn-ea"/>
                <a:sym typeface="+mn-lt"/>
              </a:rPr>
              <a:t>抢救者将伤员仰卧</a:t>
            </a:r>
            <a:r>
              <a:rPr sz="1400">
                <a:cs typeface="+mn-ea"/>
                <a:sym typeface="+mn-lt"/>
              </a:rPr>
              <a:t>，</a:t>
            </a:r>
            <a:r>
              <a:rPr sz="1400" smtClean="0">
                <a:cs typeface="+mn-ea"/>
                <a:sym typeface="+mn-lt"/>
              </a:rPr>
              <a:t>立</a:t>
            </a:r>
            <a:r>
              <a:rPr sz="1400" spc="-15" smtClean="0">
                <a:cs typeface="+mn-ea"/>
                <a:sym typeface="+mn-lt"/>
              </a:rPr>
              <a:t>即</a:t>
            </a:r>
            <a:r>
              <a:rPr sz="1400" smtClean="0">
                <a:cs typeface="+mn-ea"/>
                <a:sym typeface="+mn-lt"/>
              </a:rPr>
              <a:t>拍</a:t>
            </a:r>
            <a:r>
              <a:rPr lang="zh-CN" altLang="en-US" sz="1400" smtClean="0">
                <a:cs typeface="+mn-ea"/>
                <a:sym typeface="+mn-lt"/>
              </a:rPr>
              <a:t>打</a:t>
            </a:r>
            <a:r>
              <a:rPr sz="1400" spc="-15" smtClean="0">
                <a:cs typeface="+mn-ea"/>
                <a:sym typeface="+mn-lt"/>
              </a:rPr>
              <a:t>其</a:t>
            </a:r>
            <a:r>
              <a:rPr sz="1400" smtClean="0">
                <a:cs typeface="+mn-ea"/>
                <a:sym typeface="+mn-lt"/>
              </a:rPr>
              <a:t>双肩</a:t>
            </a:r>
            <a:r>
              <a:rPr lang="zh-CN" altLang="en-US" sz="1400" spc="-15" smtClean="0">
                <a:cs typeface="+mn-ea"/>
                <a:sym typeface="+mn-lt"/>
              </a:rPr>
              <a:t>并</a:t>
            </a:r>
            <a:r>
              <a:rPr sz="1400" smtClean="0">
                <a:cs typeface="+mn-ea"/>
                <a:sym typeface="+mn-lt"/>
              </a:rPr>
              <a:t>呼叫</a:t>
            </a:r>
            <a:r>
              <a:rPr sz="1400" spc="-15" dirty="0">
                <a:cs typeface="+mn-ea"/>
                <a:sym typeface="+mn-lt"/>
              </a:rPr>
              <a:t>，</a:t>
            </a:r>
            <a:r>
              <a:rPr sz="1400">
                <a:cs typeface="+mn-ea"/>
                <a:sym typeface="+mn-lt"/>
              </a:rPr>
              <a:t>也可</a:t>
            </a:r>
            <a:r>
              <a:rPr sz="1400" spc="-15">
                <a:cs typeface="+mn-ea"/>
                <a:sym typeface="+mn-lt"/>
              </a:rPr>
              <a:t>以</a:t>
            </a:r>
            <a:r>
              <a:rPr sz="1400">
                <a:cs typeface="+mn-ea"/>
                <a:sym typeface="+mn-lt"/>
              </a:rPr>
              <a:t>同 </a:t>
            </a:r>
            <a:r>
              <a:rPr sz="1400" smtClean="0">
                <a:cs typeface="+mn-ea"/>
                <a:sym typeface="+mn-lt"/>
              </a:rPr>
              <a:t>时压人</a:t>
            </a:r>
            <a:r>
              <a:rPr lang="zh-CN" altLang="en-US" sz="1400" smtClean="0">
                <a:cs typeface="+mn-ea"/>
                <a:sym typeface="+mn-lt"/>
              </a:rPr>
              <a:t>中</a:t>
            </a:r>
            <a:r>
              <a:rPr sz="1400" smtClean="0">
                <a:cs typeface="+mn-ea"/>
                <a:sym typeface="+mn-lt"/>
              </a:rPr>
              <a:t>穴</a:t>
            </a:r>
            <a:r>
              <a:rPr lang="zh-CN" altLang="en-US" sz="1400" smtClean="0">
                <a:cs typeface="+mn-ea"/>
                <a:sym typeface="+mn-lt"/>
              </a:rPr>
              <a:t>并</a:t>
            </a:r>
            <a:r>
              <a:rPr sz="1400" smtClean="0">
                <a:cs typeface="+mn-ea"/>
                <a:sym typeface="+mn-lt"/>
              </a:rPr>
              <a:t>呼叫</a:t>
            </a:r>
            <a:r>
              <a:rPr sz="1400" dirty="0">
                <a:cs typeface="+mn-ea"/>
                <a:sym typeface="+mn-lt"/>
              </a:rPr>
              <a:t>。如</a:t>
            </a:r>
            <a:r>
              <a:rPr sz="1400" spc="-15" dirty="0">
                <a:cs typeface="+mn-ea"/>
                <a:sym typeface="+mn-lt"/>
              </a:rPr>
              <a:t>没</a:t>
            </a:r>
            <a:r>
              <a:rPr sz="1400" dirty="0">
                <a:cs typeface="+mn-ea"/>
                <a:sym typeface="+mn-lt"/>
              </a:rPr>
              <a:t>有反</a:t>
            </a:r>
            <a:r>
              <a:rPr sz="1400" spc="-15" dirty="0">
                <a:cs typeface="+mn-ea"/>
                <a:sym typeface="+mn-lt"/>
              </a:rPr>
              <a:t>应</a:t>
            </a:r>
            <a:r>
              <a:rPr sz="1400">
                <a:cs typeface="+mn-ea"/>
                <a:sym typeface="+mn-lt"/>
              </a:rPr>
              <a:t>，</a:t>
            </a:r>
            <a:r>
              <a:rPr sz="1400" smtClean="0">
                <a:cs typeface="+mn-ea"/>
                <a:sym typeface="+mn-lt"/>
              </a:rPr>
              <a:t>判</a:t>
            </a:r>
            <a:r>
              <a:rPr sz="1400" spc="-15" smtClean="0">
                <a:cs typeface="+mn-ea"/>
                <a:sym typeface="+mn-lt"/>
              </a:rPr>
              <a:t>定</a:t>
            </a:r>
            <a:r>
              <a:rPr sz="1400" smtClean="0">
                <a:cs typeface="+mn-ea"/>
                <a:sym typeface="+mn-lt"/>
              </a:rPr>
              <a:t>此人</a:t>
            </a:r>
            <a:r>
              <a:rPr sz="1400" spc="-15" smtClean="0">
                <a:cs typeface="+mn-ea"/>
                <a:sym typeface="+mn-lt"/>
              </a:rPr>
              <a:t>神</a:t>
            </a:r>
            <a:r>
              <a:rPr sz="1400" smtClean="0">
                <a:cs typeface="+mn-ea"/>
                <a:sym typeface="+mn-lt"/>
              </a:rPr>
              <a:t>志</a:t>
            </a:r>
            <a:r>
              <a:rPr lang="zh-CN" altLang="en-US" sz="1400" smtClean="0">
                <a:cs typeface="+mn-ea"/>
                <a:sym typeface="+mn-lt"/>
              </a:rPr>
              <a:t>丧</a:t>
            </a:r>
            <a:r>
              <a:rPr sz="1400" spc="-15" smtClean="0">
                <a:cs typeface="+mn-ea"/>
                <a:sym typeface="+mn-lt"/>
              </a:rPr>
              <a:t>失</a:t>
            </a:r>
            <a:r>
              <a:rPr sz="1400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4115" y="2901314"/>
            <a:ext cx="379095" cy="374650"/>
          </a:xfrm>
          <a:custGeom>
            <a:avLst/>
            <a:gdLst/>
            <a:ahLst/>
            <a:cxnLst/>
            <a:rect l="l" t="t" r="r" b="b"/>
            <a:pathLst>
              <a:path w="379094" h="374650">
                <a:moveTo>
                  <a:pt x="189471" y="0"/>
                </a:moveTo>
                <a:lnTo>
                  <a:pt x="143941" y="5440"/>
                </a:lnTo>
                <a:lnTo>
                  <a:pt x="102401" y="20896"/>
                </a:lnTo>
                <a:lnTo>
                  <a:pt x="66168" y="45064"/>
                </a:lnTo>
                <a:lnTo>
                  <a:pt x="36558" y="76645"/>
                </a:lnTo>
                <a:lnTo>
                  <a:pt x="14890" y="114335"/>
                </a:lnTo>
                <a:lnTo>
                  <a:pt x="2480" y="156835"/>
                </a:lnTo>
                <a:lnTo>
                  <a:pt x="0" y="187198"/>
                </a:lnTo>
                <a:lnTo>
                  <a:pt x="628" y="202549"/>
                </a:lnTo>
                <a:lnTo>
                  <a:pt x="9660" y="246363"/>
                </a:lnTo>
                <a:lnTo>
                  <a:pt x="28388" y="285802"/>
                </a:lnTo>
                <a:lnTo>
                  <a:pt x="55497" y="319563"/>
                </a:lnTo>
                <a:lnTo>
                  <a:pt x="89668" y="346347"/>
                </a:lnTo>
                <a:lnTo>
                  <a:pt x="129586" y="364851"/>
                </a:lnTo>
                <a:lnTo>
                  <a:pt x="173932" y="373775"/>
                </a:lnTo>
                <a:lnTo>
                  <a:pt x="189471" y="374396"/>
                </a:lnTo>
                <a:lnTo>
                  <a:pt x="205011" y="373775"/>
                </a:lnTo>
                <a:lnTo>
                  <a:pt x="249361" y="364851"/>
                </a:lnTo>
                <a:lnTo>
                  <a:pt x="289279" y="346347"/>
                </a:lnTo>
                <a:lnTo>
                  <a:pt x="323449" y="319563"/>
                </a:lnTo>
                <a:lnTo>
                  <a:pt x="350556" y="285802"/>
                </a:lnTo>
                <a:lnTo>
                  <a:pt x="369283" y="246363"/>
                </a:lnTo>
                <a:lnTo>
                  <a:pt x="378314" y="202549"/>
                </a:lnTo>
                <a:lnTo>
                  <a:pt x="378942" y="187198"/>
                </a:lnTo>
                <a:lnTo>
                  <a:pt x="378314" y="171846"/>
                </a:lnTo>
                <a:lnTo>
                  <a:pt x="369283" y="128032"/>
                </a:lnTo>
                <a:lnTo>
                  <a:pt x="350556" y="88593"/>
                </a:lnTo>
                <a:lnTo>
                  <a:pt x="323449" y="54832"/>
                </a:lnTo>
                <a:lnTo>
                  <a:pt x="289279" y="28048"/>
                </a:lnTo>
                <a:lnTo>
                  <a:pt x="249361" y="9544"/>
                </a:lnTo>
                <a:lnTo>
                  <a:pt x="205011" y="620"/>
                </a:lnTo>
                <a:lnTo>
                  <a:pt x="18947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388" y="2956238"/>
            <a:ext cx="175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sz="2000"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355" y="2452116"/>
            <a:ext cx="229235" cy="206375"/>
          </a:xfrm>
          <a:custGeom>
            <a:avLst/>
            <a:gdLst/>
            <a:ahLst/>
            <a:cxnLst/>
            <a:rect l="l" t="t" r="r" b="b"/>
            <a:pathLst>
              <a:path w="229234" h="206375">
                <a:moveTo>
                  <a:pt x="229095" y="0"/>
                </a:moveTo>
                <a:lnTo>
                  <a:pt x="0" y="0"/>
                </a:lnTo>
                <a:lnTo>
                  <a:pt x="114554" y="206247"/>
                </a:lnTo>
                <a:lnTo>
                  <a:pt x="229095" y="0"/>
                </a:lnTo>
                <a:close/>
              </a:path>
            </a:pathLst>
          </a:custGeom>
          <a:solidFill>
            <a:srgbClr val="7A1B1B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0516" y="1074419"/>
            <a:ext cx="2005584" cy="12390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4678" y="1150619"/>
            <a:ext cx="1836927" cy="1085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8350" y="2451354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5649" y="0"/>
                </a:lnTo>
              </a:path>
            </a:pathLst>
          </a:custGeom>
          <a:ln w="45718">
            <a:solidFill>
              <a:srgbClr val="7A1B1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887465" y="3161029"/>
          <a:ext cx="2528950" cy="1350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091"/>
                <a:gridCol w="1873859"/>
              </a:tblGrid>
              <a:tr h="0">
                <a:tc>
                  <a:txBody>
                    <a:bodyPr/>
                    <a:lstStyle/>
                    <a:p>
                      <a:endParaRPr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 w="12700">
                      <a:solidFill>
                        <a:srgbClr val="374992"/>
                      </a:solidFill>
                      <a:prstDash val="solid"/>
                    </a:lnL>
                    <a:lnR w="12700">
                      <a:solidFill>
                        <a:srgbClr val="374992"/>
                      </a:solidFill>
                      <a:prstDash val="solid"/>
                    </a:lnR>
                    <a:lnT w="12700">
                      <a:solidFill>
                        <a:srgbClr val="374992"/>
                      </a:solidFill>
                      <a:prstDash val="solid"/>
                    </a:lnT>
                    <a:lnB w="9525">
                      <a:solidFill>
                        <a:srgbClr val="00AAA1"/>
                      </a:solidFill>
                      <a:prstDash val="solid"/>
                    </a:lnB>
                    <a:solidFill>
                      <a:srgbClr val="22735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 w="12700">
                      <a:solidFill>
                        <a:srgbClr val="374992"/>
                      </a:solidFill>
                      <a:prstDash val="solid"/>
                    </a:lnL>
                    <a:lnB w="9525">
                      <a:solidFill>
                        <a:srgbClr val="00AAA1"/>
                      </a:solidFill>
                      <a:prstDash val="solid"/>
                    </a:lnB>
                  </a:tcPr>
                </a:tc>
              </a:tr>
              <a:tr h="239966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口诀</a:t>
                      </a:r>
                      <a:endParaRPr sz="135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 w="12700">
                      <a:solidFill>
                        <a:srgbClr val="374992"/>
                      </a:solidFill>
                      <a:prstDash val="solid"/>
                    </a:lnL>
                    <a:lnR w="12700">
                      <a:solidFill>
                        <a:srgbClr val="374992"/>
                      </a:solidFill>
                      <a:prstDash val="solid"/>
                    </a:lnR>
                    <a:lnT w="9525">
                      <a:solidFill>
                        <a:srgbClr val="00AAA1"/>
                      </a:solidFill>
                      <a:prstDash val="solid"/>
                    </a:lnT>
                    <a:lnB w="12700">
                      <a:solidFill>
                        <a:srgbClr val="374992"/>
                      </a:solidFill>
                      <a:prstDash val="solid"/>
                    </a:lnB>
                    <a:solidFill>
                      <a:srgbClr val="22735D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100"/>
                        </a:lnSpc>
                      </a:pPr>
                      <a:r>
                        <a:rPr sz="1200" spc="8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头</a:t>
                      </a:r>
                      <a:r>
                        <a:rPr sz="1200" spc="8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部</a:t>
                      </a:r>
                      <a:r>
                        <a:rPr sz="1200" spc="8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后仰向后推，</a:t>
                      </a:r>
                      <a:r>
                        <a:rPr sz="1200" spc="9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紧扒</a:t>
                      </a:r>
                      <a:endParaRPr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 w="12700">
                      <a:solidFill>
                        <a:srgbClr val="374992"/>
                      </a:solidFill>
                      <a:prstDash val="solid"/>
                    </a:lnL>
                    <a:lnR w="9525">
                      <a:solidFill>
                        <a:srgbClr val="00AAA1"/>
                      </a:solidFill>
                      <a:prstDash val="solid"/>
                    </a:lnR>
                    <a:lnT w="9525">
                      <a:solidFill>
                        <a:srgbClr val="00AAA1"/>
                      </a:solidFill>
                      <a:prstDash val="solid"/>
                    </a:lnT>
                  </a:tcPr>
                </a:tc>
              </a:tr>
              <a:tr h="927468">
                <a:tc gridSpan="2">
                  <a:txBody>
                    <a:bodyPr/>
                    <a:lstStyle/>
                    <a:p>
                      <a:pPr marL="87630" marR="76835" algn="just">
                        <a:lnSpc>
                          <a:spcPct val="150000"/>
                        </a:lnSpc>
                      </a:pPr>
                      <a:r>
                        <a:rPr sz="1200" spc="3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下颌向上提</a:t>
                      </a:r>
                      <a:r>
                        <a:rPr sz="1200" spc="2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。</a:t>
                      </a:r>
                      <a:r>
                        <a:rPr sz="1200" spc="3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深吸</a:t>
                      </a:r>
                      <a:r>
                        <a:rPr sz="1200" spc="2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口</a:t>
                      </a:r>
                      <a:r>
                        <a:rPr sz="1200" spc="3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气嘴对</a:t>
                      </a:r>
                      <a:r>
                        <a:rPr sz="1200" spc="4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嘴</a:t>
                      </a:r>
                      <a:r>
                        <a:rPr sz="1200" spc="3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有 </a:t>
                      </a:r>
                      <a:r>
                        <a:rPr sz="1200" spc="3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时需嘴对鼻</a:t>
                      </a:r>
                      <a:r>
                        <a:rPr sz="1200" spc="2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。</a:t>
                      </a:r>
                      <a:r>
                        <a:rPr sz="1200" spc="3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注意</a:t>
                      </a:r>
                      <a:r>
                        <a:rPr sz="1200" spc="2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捏</a:t>
                      </a:r>
                      <a:r>
                        <a:rPr sz="1200" spc="3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鼻把气</a:t>
                      </a:r>
                      <a:r>
                        <a:rPr sz="1200" spc="4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吹</a:t>
                      </a:r>
                      <a:r>
                        <a:rPr sz="1200" spc="3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每 分钟</a:t>
                      </a:r>
                      <a:r>
                        <a:rPr sz="1200" spc="-1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6～</a:t>
                      </a:r>
                      <a:r>
                        <a:rPr sz="1200" spc="1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8次。</a:t>
                      </a:r>
                      <a:endParaRPr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 w="9525">
                      <a:solidFill>
                        <a:srgbClr val="00AAA1"/>
                      </a:solidFill>
                      <a:prstDash val="solid"/>
                    </a:lnL>
                    <a:lnR w="9525">
                      <a:solidFill>
                        <a:srgbClr val="00AAA1"/>
                      </a:solidFill>
                      <a:prstDash val="solid"/>
                    </a:lnR>
                    <a:lnT w="12700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AAA1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728353"/>
            <a:ext cx="10648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cs typeface="+mn-ea"/>
                <a:sym typeface="+mn-lt"/>
              </a:rPr>
              <a:t>6</a:t>
            </a:r>
            <a:r>
              <a:rPr sz="1400" spc="-5" dirty="0">
                <a:cs typeface="+mn-ea"/>
                <a:sym typeface="+mn-lt"/>
              </a:rPr>
              <a:t>.</a:t>
            </a:r>
            <a:r>
              <a:rPr sz="1400" dirty="0">
                <a:cs typeface="+mn-ea"/>
                <a:sym typeface="+mn-lt"/>
              </a:rPr>
              <a:t>心肺复苏：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4132" y="2452116"/>
            <a:ext cx="229235" cy="206375"/>
          </a:xfrm>
          <a:custGeom>
            <a:avLst/>
            <a:gdLst/>
            <a:ahLst/>
            <a:cxnLst/>
            <a:rect l="l" t="t" r="r" b="b"/>
            <a:pathLst>
              <a:path w="229235" h="206375">
                <a:moveTo>
                  <a:pt x="229107" y="0"/>
                </a:moveTo>
                <a:lnTo>
                  <a:pt x="0" y="0"/>
                </a:lnTo>
                <a:lnTo>
                  <a:pt x="114554" y="206247"/>
                </a:lnTo>
                <a:lnTo>
                  <a:pt x="229107" y="0"/>
                </a:lnTo>
                <a:close/>
              </a:path>
            </a:pathLst>
          </a:custGeom>
          <a:solidFill>
            <a:srgbClr val="7A1B1B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4252" y="2913695"/>
            <a:ext cx="83629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+mn-ea"/>
                <a:sym typeface="+mn-lt"/>
              </a:rPr>
              <a:t>人工呼吸</a:t>
            </a:r>
            <a:endParaRPr sz="1600"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4252" y="3412033"/>
            <a:ext cx="287528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400" dirty="0">
                <a:cs typeface="+mn-ea"/>
                <a:sym typeface="+mn-lt"/>
              </a:rPr>
              <a:t>抬下颌角使呼吸道畅通</a:t>
            </a:r>
            <a:r>
              <a:rPr sz="1400" spc="-15" dirty="0">
                <a:cs typeface="+mn-ea"/>
                <a:sym typeface="+mn-lt"/>
              </a:rPr>
              <a:t>无</a:t>
            </a:r>
            <a:r>
              <a:rPr sz="1400" dirty="0">
                <a:cs typeface="+mn-ea"/>
                <a:sym typeface="+mn-lt"/>
              </a:rPr>
              <a:t>阻</a:t>
            </a:r>
            <a:r>
              <a:rPr sz="1400">
                <a:cs typeface="+mn-ea"/>
                <a:sym typeface="+mn-lt"/>
              </a:rPr>
              <a:t>；</a:t>
            </a:r>
            <a:r>
              <a:rPr sz="1400" spc="-15" smtClean="0">
                <a:cs typeface="+mn-ea"/>
                <a:sym typeface="+mn-lt"/>
              </a:rPr>
              <a:t>如</a:t>
            </a:r>
            <a:r>
              <a:rPr sz="1400" smtClean="0">
                <a:cs typeface="+mn-ea"/>
                <a:sym typeface="+mn-lt"/>
              </a:rPr>
              <a:t>果</a:t>
            </a:r>
            <a:r>
              <a:rPr lang="zh-CN" altLang="en-US" sz="1400" smtClean="0">
                <a:cs typeface="+mn-ea"/>
                <a:sym typeface="+mn-lt"/>
              </a:rPr>
              <a:t>受</a:t>
            </a:r>
            <a:r>
              <a:rPr sz="1400" smtClean="0">
                <a:cs typeface="+mn-ea"/>
                <a:sym typeface="+mn-lt"/>
              </a:rPr>
              <a:t> 伤者仍</a:t>
            </a:r>
            <a:r>
              <a:rPr lang="zh-CN" altLang="en-US" sz="1400" smtClean="0">
                <a:cs typeface="+mn-ea"/>
                <a:sym typeface="+mn-lt"/>
              </a:rPr>
              <a:t>不</a:t>
            </a:r>
            <a:r>
              <a:rPr sz="1400" smtClean="0">
                <a:cs typeface="+mn-ea"/>
                <a:sym typeface="+mn-lt"/>
              </a:rPr>
              <a:t>能呼吸，</a:t>
            </a:r>
            <a:r>
              <a:rPr lang="zh-CN" altLang="en-US" sz="1400" smtClean="0">
                <a:cs typeface="+mn-ea"/>
                <a:sym typeface="+mn-lt"/>
              </a:rPr>
              <a:t>进</a:t>
            </a:r>
            <a:r>
              <a:rPr sz="1400" smtClean="0">
                <a:cs typeface="+mn-ea"/>
                <a:sym typeface="+mn-lt"/>
              </a:rPr>
              <a:t>行</a:t>
            </a:r>
            <a:r>
              <a:rPr sz="1400" spc="-15" smtClean="0">
                <a:cs typeface="+mn-ea"/>
                <a:sym typeface="+mn-lt"/>
              </a:rPr>
              <a:t>口</a:t>
            </a:r>
            <a:r>
              <a:rPr sz="1400" smtClean="0">
                <a:cs typeface="+mn-ea"/>
                <a:sym typeface="+mn-lt"/>
              </a:rPr>
              <a:t>对口</a:t>
            </a:r>
            <a:r>
              <a:rPr sz="1400" spc="-15" smtClean="0">
                <a:cs typeface="+mn-ea"/>
                <a:sym typeface="+mn-lt"/>
              </a:rPr>
              <a:t>的</a:t>
            </a:r>
            <a:r>
              <a:rPr sz="1400" smtClean="0">
                <a:cs typeface="+mn-ea"/>
                <a:sym typeface="+mn-lt"/>
              </a:rPr>
              <a:t>人工 </a:t>
            </a:r>
            <a:r>
              <a:rPr sz="1400" dirty="0">
                <a:cs typeface="+mn-ea"/>
                <a:sym typeface="+mn-lt"/>
              </a:rPr>
              <a:t>呼吸</a:t>
            </a:r>
            <a:r>
              <a:rPr sz="1400">
                <a:cs typeface="+mn-ea"/>
                <a:sym typeface="+mn-lt"/>
              </a:rPr>
              <a:t>。</a:t>
            </a:r>
            <a:r>
              <a:rPr sz="1400" smtClean="0">
                <a:cs typeface="+mn-ea"/>
                <a:sym typeface="+mn-lt"/>
              </a:rPr>
              <a:t>如果上述人工呼</a:t>
            </a:r>
            <a:r>
              <a:rPr sz="1400" spc="-15" smtClean="0">
                <a:cs typeface="+mn-ea"/>
                <a:sym typeface="+mn-lt"/>
              </a:rPr>
              <a:t>吸</a:t>
            </a:r>
            <a:r>
              <a:rPr lang="zh-CN" altLang="en-US" sz="1400" smtClean="0">
                <a:cs typeface="+mn-ea"/>
                <a:sym typeface="+mn-lt"/>
              </a:rPr>
              <a:t>不</a:t>
            </a:r>
            <a:r>
              <a:rPr sz="1400" smtClean="0">
                <a:cs typeface="+mn-ea"/>
                <a:sym typeface="+mn-lt"/>
              </a:rPr>
              <a:t>起</a:t>
            </a:r>
            <a:r>
              <a:rPr sz="1400" spc="-15" smtClean="0">
                <a:cs typeface="+mn-ea"/>
                <a:sym typeface="+mn-lt"/>
              </a:rPr>
              <a:t>作</a:t>
            </a:r>
            <a:r>
              <a:rPr sz="1400" smtClean="0">
                <a:cs typeface="+mn-ea"/>
                <a:sym typeface="+mn-lt"/>
              </a:rPr>
              <a:t>用</a:t>
            </a:r>
            <a:r>
              <a:rPr sz="1400">
                <a:cs typeface="+mn-ea"/>
                <a:sym typeface="+mn-lt"/>
              </a:rPr>
              <a:t>， </a:t>
            </a:r>
            <a:r>
              <a:rPr sz="1400" smtClean="0">
                <a:cs typeface="+mn-ea"/>
                <a:sym typeface="+mn-lt"/>
              </a:rPr>
              <a:t>要检查嘴</a:t>
            </a:r>
            <a:r>
              <a:rPr lang="zh-CN" altLang="en-US" sz="1400" smtClean="0">
                <a:cs typeface="+mn-ea"/>
                <a:sym typeface="+mn-lt"/>
              </a:rPr>
              <a:t>和</a:t>
            </a:r>
            <a:r>
              <a:rPr sz="1400" smtClean="0">
                <a:cs typeface="+mn-ea"/>
                <a:sym typeface="+mn-lt"/>
              </a:rPr>
              <a:t>咽喉是否有</a:t>
            </a:r>
            <a:r>
              <a:rPr sz="1400" spc="-15" smtClean="0">
                <a:cs typeface="+mn-ea"/>
                <a:sym typeface="+mn-lt"/>
              </a:rPr>
              <a:t>异</a:t>
            </a:r>
            <a:r>
              <a:rPr sz="1400" smtClean="0">
                <a:cs typeface="+mn-ea"/>
                <a:sym typeface="+mn-lt"/>
              </a:rPr>
              <a:t>物，</a:t>
            </a:r>
            <a:r>
              <a:rPr lang="zh-CN" altLang="en-US" sz="1400" spc="-15" smtClean="0">
                <a:cs typeface="+mn-ea"/>
                <a:sym typeface="+mn-lt"/>
              </a:rPr>
              <a:t>并</a:t>
            </a:r>
            <a:r>
              <a:rPr sz="1400" smtClean="0">
                <a:cs typeface="+mn-ea"/>
                <a:sym typeface="+mn-lt"/>
              </a:rPr>
              <a:t>设法 </a:t>
            </a:r>
            <a:r>
              <a:rPr sz="1400" dirty="0">
                <a:cs typeface="+mn-ea"/>
                <a:sym typeface="+mn-lt"/>
              </a:rPr>
              <a:t>排除</a:t>
            </a:r>
            <a:r>
              <a:rPr sz="1400">
                <a:cs typeface="+mn-ea"/>
                <a:sym typeface="+mn-lt"/>
              </a:rPr>
              <a:t>，</a:t>
            </a:r>
            <a:r>
              <a:rPr sz="1400" smtClean="0">
                <a:cs typeface="+mn-ea"/>
                <a:sym typeface="+mn-lt"/>
              </a:rPr>
              <a:t>继续</a:t>
            </a:r>
            <a:r>
              <a:rPr lang="zh-CN" altLang="en-US" sz="1400" smtClean="0">
                <a:cs typeface="+mn-ea"/>
                <a:sym typeface="+mn-lt"/>
              </a:rPr>
              <a:t>进</a:t>
            </a:r>
            <a:r>
              <a:rPr sz="1400" smtClean="0">
                <a:cs typeface="+mn-ea"/>
                <a:sym typeface="+mn-lt"/>
              </a:rPr>
              <a:t>行人工呼</a:t>
            </a:r>
            <a:r>
              <a:rPr sz="1400" spc="-15" smtClean="0">
                <a:cs typeface="+mn-ea"/>
                <a:sym typeface="+mn-lt"/>
              </a:rPr>
              <a:t>吸</a:t>
            </a:r>
            <a:r>
              <a:rPr sz="1400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9705" y="2901060"/>
            <a:ext cx="379095" cy="374650"/>
          </a:xfrm>
          <a:custGeom>
            <a:avLst/>
            <a:gdLst/>
            <a:ahLst/>
            <a:cxnLst/>
            <a:rect l="l" t="t" r="r" b="b"/>
            <a:pathLst>
              <a:path w="379094" h="374650">
                <a:moveTo>
                  <a:pt x="189483" y="0"/>
                </a:moveTo>
                <a:lnTo>
                  <a:pt x="143949" y="5440"/>
                </a:lnTo>
                <a:lnTo>
                  <a:pt x="102405" y="20896"/>
                </a:lnTo>
                <a:lnTo>
                  <a:pt x="66170" y="45064"/>
                </a:lnTo>
                <a:lnTo>
                  <a:pt x="36559" y="76645"/>
                </a:lnTo>
                <a:lnTo>
                  <a:pt x="14890" y="114335"/>
                </a:lnTo>
                <a:lnTo>
                  <a:pt x="2480" y="156835"/>
                </a:lnTo>
                <a:lnTo>
                  <a:pt x="0" y="187197"/>
                </a:lnTo>
                <a:lnTo>
                  <a:pt x="628" y="202549"/>
                </a:lnTo>
                <a:lnTo>
                  <a:pt x="9660" y="246363"/>
                </a:lnTo>
                <a:lnTo>
                  <a:pt x="28389" y="285802"/>
                </a:lnTo>
                <a:lnTo>
                  <a:pt x="55498" y="319563"/>
                </a:lnTo>
                <a:lnTo>
                  <a:pt x="89672" y="346347"/>
                </a:lnTo>
                <a:lnTo>
                  <a:pt x="129592" y="364851"/>
                </a:lnTo>
                <a:lnTo>
                  <a:pt x="173943" y="373775"/>
                </a:lnTo>
                <a:lnTo>
                  <a:pt x="189483" y="374395"/>
                </a:lnTo>
                <a:lnTo>
                  <a:pt x="205024" y="373775"/>
                </a:lnTo>
                <a:lnTo>
                  <a:pt x="249375" y="364851"/>
                </a:lnTo>
                <a:lnTo>
                  <a:pt x="289295" y="346347"/>
                </a:lnTo>
                <a:lnTo>
                  <a:pt x="323469" y="319563"/>
                </a:lnTo>
                <a:lnTo>
                  <a:pt x="350578" y="285802"/>
                </a:lnTo>
                <a:lnTo>
                  <a:pt x="369307" y="246363"/>
                </a:lnTo>
                <a:lnTo>
                  <a:pt x="378339" y="202549"/>
                </a:lnTo>
                <a:lnTo>
                  <a:pt x="378968" y="187197"/>
                </a:lnTo>
                <a:lnTo>
                  <a:pt x="378339" y="171846"/>
                </a:lnTo>
                <a:lnTo>
                  <a:pt x="369307" y="128032"/>
                </a:lnTo>
                <a:lnTo>
                  <a:pt x="350578" y="88593"/>
                </a:lnTo>
                <a:lnTo>
                  <a:pt x="323469" y="54832"/>
                </a:lnTo>
                <a:lnTo>
                  <a:pt x="289295" y="28048"/>
                </a:lnTo>
                <a:lnTo>
                  <a:pt x="249375" y="9544"/>
                </a:lnTo>
                <a:lnTo>
                  <a:pt x="205024" y="620"/>
                </a:lnTo>
                <a:lnTo>
                  <a:pt x="18948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7908" y="2942522"/>
            <a:ext cx="175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sz="2000"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4979" y="652272"/>
            <a:ext cx="1880616" cy="16581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27276" y="732281"/>
            <a:ext cx="1716277" cy="1498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245135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45718">
            <a:solidFill>
              <a:srgbClr val="7A1B1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8119" y="848989"/>
            <a:ext cx="1854835" cy="91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cs typeface="+mn-ea"/>
                <a:sym typeface="+mn-lt"/>
              </a:rPr>
              <a:t>用的人工呼吸方法主要有：</a:t>
            </a:r>
            <a:endParaRPr sz="1200"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15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  <a:tabLst>
                <a:tab pos="1382395" algn="l"/>
              </a:tabLst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口对口人工呼吸	</a:t>
            </a:r>
            <a:r>
              <a:rPr sz="1800" baseline="2000" dirty="0">
                <a:solidFill>
                  <a:srgbClr val="C00000"/>
                </a:solidFill>
                <a:cs typeface="+mn-ea"/>
                <a:sym typeface="+mn-lt"/>
              </a:rPr>
              <a:t>最有效</a:t>
            </a:r>
            <a:endParaRPr sz="1800" baseline="2000"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cs typeface="+mn-ea"/>
                <a:sym typeface="+mn-lt"/>
              </a:rPr>
              <a:t>•  </a:t>
            </a:r>
            <a:r>
              <a:rPr sz="1200" spc="-65" dirty="0">
                <a:cs typeface="+mn-ea"/>
                <a:sym typeface="+mn-lt"/>
              </a:rPr>
              <a:t> </a:t>
            </a:r>
            <a:r>
              <a:rPr sz="1200" dirty="0">
                <a:cs typeface="+mn-ea"/>
                <a:sym typeface="+mn-lt"/>
              </a:rPr>
              <a:t>口对鼻人工呼吸</a:t>
            </a:r>
            <a:endParaRPr sz="1200"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8119" y="1899617"/>
            <a:ext cx="24841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>
                <a:cs typeface="+mn-ea"/>
                <a:sym typeface="+mn-lt"/>
              </a:rPr>
              <a:t>•  </a:t>
            </a:r>
            <a:r>
              <a:rPr sz="1200" spc="-65">
                <a:cs typeface="+mn-ea"/>
                <a:sym typeface="+mn-lt"/>
              </a:rPr>
              <a:t> </a:t>
            </a:r>
            <a:r>
              <a:rPr sz="1200" smtClean="0">
                <a:cs typeface="+mn-ea"/>
                <a:sym typeface="+mn-lt"/>
              </a:rPr>
              <a:t>仰卧压胸法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俯卧压胸法人工呼吸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自救互救常识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741053"/>
            <a:ext cx="1064895" cy="20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dirty="0">
                <a:cs typeface="+mn-ea"/>
                <a:sym typeface="+mn-lt"/>
              </a:rPr>
              <a:t>6</a:t>
            </a:r>
            <a:r>
              <a:rPr sz="1400" spc="-5" dirty="0">
                <a:cs typeface="+mn-ea"/>
                <a:sym typeface="+mn-lt"/>
              </a:rPr>
              <a:t>.</a:t>
            </a:r>
            <a:r>
              <a:rPr sz="1400" dirty="0">
                <a:cs typeface="+mn-ea"/>
                <a:sym typeface="+mn-lt"/>
              </a:rPr>
              <a:t>心肺复苏：</a:t>
            </a:r>
            <a:endParaRPr sz="1400"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6454" y="2452116"/>
            <a:ext cx="229235" cy="206375"/>
          </a:xfrm>
          <a:custGeom>
            <a:avLst/>
            <a:gdLst/>
            <a:ahLst/>
            <a:cxnLst/>
            <a:rect l="l" t="t" r="r" b="b"/>
            <a:pathLst>
              <a:path w="229235" h="206375">
                <a:moveTo>
                  <a:pt x="229107" y="0"/>
                </a:moveTo>
                <a:lnTo>
                  <a:pt x="0" y="0"/>
                </a:lnTo>
                <a:lnTo>
                  <a:pt x="114553" y="206247"/>
                </a:lnTo>
                <a:lnTo>
                  <a:pt x="229107" y="0"/>
                </a:lnTo>
                <a:close/>
              </a:path>
            </a:pathLst>
          </a:custGeom>
          <a:solidFill>
            <a:srgbClr val="7A1B1B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0325" y="2913695"/>
            <a:ext cx="83629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+mn-ea"/>
                <a:sym typeface="+mn-lt"/>
              </a:rPr>
              <a:t>心脏按压</a:t>
            </a:r>
            <a:endParaRPr sz="1600">
              <a:cs typeface="+mn-ea"/>
              <a:sym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0325" y="3398318"/>
            <a:ext cx="219646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400" smtClean="0">
                <a:cs typeface="+mn-ea"/>
                <a:sym typeface="+mn-lt"/>
              </a:rPr>
              <a:t>一旦</a:t>
            </a:r>
            <a:r>
              <a:rPr lang="zh-CN" altLang="en-US" sz="1400" smtClean="0">
                <a:cs typeface="+mn-ea"/>
                <a:sym typeface="+mn-lt"/>
              </a:rPr>
              <a:t>发</a:t>
            </a:r>
            <a:r>
              <a:rPr sz="1400" smtClean="0">
                <a:cs typeface="+mn-ea"/>
                <a:sym typeface="+mn-lt"/>
              </a:rPr>
              <a:t>现病人心脏停跳</a:t>
            </a:r>
            <a:r>
              <a:rPr sz="1400" spc="-15" dirty="0">
                <a:cs typeface="+mn-ea"/>
                <a:sym typeface="+mn-lt"/>
              </a:rPr>
              <a:t>，</a:t>
            </a:r>
            <a:r>
              <a:rPr sz="1400" dirty="0">
                <a:cs typeface="+mn-ea"/>
                <a:sym typeface="+mn-lt"/>
              </a:rPr>
              <a:t>立 即在患者心前区胸骨体</a:t>
            </a:r>
            <a:r>
              <a:rPr sz="1400" spc="-10" dirty="0">
                <a:cs typeface="+mn-ea"/>
                <a:sym typeface="+mn-lt"/>
              </a:rPr>
              <a:t>上</a:t>
            </a:r>
            <a:r>
              <a:rPr sz="1400" spc="5" dirty="0">
                <a:cs typeface="+mn-ea"/>
                <a:sym typeface="+mn-lt"/>
              </a:rPr>
              <a:t>急</a:t>
            </a:r>
            <a:r>
              <a:rPr sz="1400" dirty="0">
                <a:cs typeface="+mn-ea"/>
                <a:sym typeface="+mn-lt"/>
              </a:rPr>
              <a:t> 速叩击2～3次，若无效</a:t>
            </a:r>
            <a:r>
              <a:rPr sz="1400" spc="-15" dirty="0">
                <a:cs typeface="+mn-ea"/>
                <a:sym typeface="+mn-lt"/>
              </a:rPr>
              <a:t>，</a:t>
            </a:r>
            <a:r>
              <a:rPr sz="1400">
                <a:cs typeface="+mn-ea"/>
                <a:sym typeface="+mn-lt"/>
              </a:rPr>
              <a:t>则 </a:t>
            </a:r>
            <a:r>
              <a:rPr sz="1400" smtClean="0">
                <a:cs typeface="+mn-ea"/>
                <a:sym typeface="+mn-lt"/>
              </a:rPr>
              <a:t>立即</a:t>
            </a:r>
            <a:r>
              <a:rPr lang="zh-CN" altLang="en-US" sz="1400" smtClean="0">
                <a:cs typeface="+mn-ea"/>
                <a:sym typeface="+mn-lt"/>
              </a:rPr>
              <a:t>进</a:t>
            </a:r>
            <a:r>
              <a:rPr sz="1400" smtClean="0">
                <a:cs typeface="+mn-ea"/>
                <a:sym typeface="+mn-lt"/>
              </a:rPr>
              <a:t>行胸外心脏</a:t>
            </a:r>
            <a:r>
              <a:rPr lang="zh-CN" altLang="en-US" sz="1400" smtClean="0">
                <a:cs typeface="+mn-ea"/>
                <a:sym typeface="+mn-lt"/>
              </a:rPr>
              <a:t>按</a:t>
            </a:r>
            <a:r>
              <a:rPr sz="1400" smtClean="0">
                <a:cs typeface="+mn-ea"/>
                <a:sym typeface="+mn-lt"/>
              </a:rPr>
              <a:t>压</a:t>
            </a:r>
            <a:r>
              <a:rPr sz="1400" dirty="0">
                <a:cs typeface="+mn-ea"/>
                <a:sym typeface="+mn-lt"/>
              </a:rPr>
              <a:t>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5401" y="2887598"/>
            <a:ext cx="379095" cy="374650"/>
          </a:xfrm>
          <a:custGeom>
            <a:avLst/>
            <a:gdLst/>
            <a:ahLst/>
            <a:cxnLst/>
            <a:rect l="l" t="t" r="r" b="b"/>
            <a:pathLst>
              <a:path w="379094" h="374650">
                <a:moveTo>
                  <a:pt x="189356" y="0"/>
                </a:moveTo>
                <a:lnTo>
                  <a:pt x="143829" y="5440"/>
                </a:lnTo>
                <a:lnTo>
                  <a:pt x="102306" y="20896"/>
                </a:lnTo>
                <a:lnTo>
                  <a:pt x="66097" y="45064"/>
                </a:lnTo>
                <a:lnTo>
                  <a:pt x="36515" y="76645"/>
                </a:lnTo>
                <a:lnTo>
                  <a:pt x="14870" y="114335"/>
                </a:lnTo>
                <a:lnTo>
                  <a:pt x="2476" y="156835"/>
                </a:lnTo>
                <a:lnTo>
                  <a:pt x="0" y="187198"/>
                </a:lnTo>
                <a:lnTo>
                  <a:pt x="627" y="202549"/>
                </a:lnTo>
                <a:lnTo>
                  <a:pt x="9646" y="246363"/>
                </a:lnTo>
                <a:lnTo>
                  <a:pt x="28353" y="285802"/>
                </a:lnTo>
                <a:lnTo>
                  <a:pt x="55435" y="319563"/>
                </a:lnTo>
                <a:lnTo>
                  <a:pt x="89581" y="346347"/>
                </a:lnTo>
                <a:lnTo>
                  <a:pt x="129479" y="364851"/>
                </a:lnTo>
                <a:lnTo>
                  <a:pt x="173817" y="373775"/>
                </a:lnTo>
                <a:lnTo>
                  <a:pt x="189356" y="374395"/>
                </a:lnTo>
                <a:lnTo>
                  <a:pt x="204897" y="373775"/>
                </a:lnTo>
                <a:lnTo>
                  <a:pt x="249248" y="364851"/>
                </a:lnTo>
                <a:lnTo>
                  <a:pt x="289168" y="346347"/>
                </a:lnTo>
                <a:lnTo>
                  <a:pt x="323342" y="319563"/>
                </a:lnTo>
                <a:lnTo>
                  <a:pt x="350451" y="285802"/>
                </a:lnTo>
                <a:lnTo>
                  <a:pt x="369180" y="246363"/>
                </a:lnTo>
                <a:lnTo>
                  <a:pt x="378212" y="202549"/>
                </a:lnTo>
                <a:lnTo>
                  <a:pt x="378841" y="187198"/>
                </a:lnTo>
                <a:lnTo>
                  <a:pt x="378212" y="171846"/>
                </a:lnTo>
                <a:lnTo>
                  <a:pt x="369180" y="128032"/>
                </a:lnTo>
                <a:lnTo>
                  <a:pt x="350451" y="88593"/>
                </a:lnTo>
                <a:lnTo>
                  <a:pt x="323342" y="54832"/>
                </a:lnTo>
                <a:lnTo>
                  <a:pt x="289168" y="28048"/>
                </a:lnTo>
                <a:lnTo>
                  <a:pt x="249248" y="9544"/>
                </a:lnTo>
                <a:lnTo>
                  <a:pt x="204897" y="620"/>
                </a:lnTo>
                <a:lnTo>
                  <a:pt x="18935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7889" y="2942522"/>
            <a:ext cx="175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sz="2000"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19527" y="1074419"/>
            <a:ext cx="2008631" cy="12390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03220" y="1150619"/>
            <a:ext cx="1840357" cy="1085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2451354"/>
            <a:ext cx="5391150" cy="0"/>
          </a:xfrm>
          <a:custGeom>
            <a:avLst/>
            <a:gdLst/>
            <a:ahLst/>
            <a:cxnLst/>
            <a:rect l="l" t="t" r="r" b="b"/>
            <a:pathLst>
              <a:path w="5391150">
                <a:moveTo>
                  <a:pt x="0" y="0"/>
                </a:moveTo>
                <a:lnTo>
                  <a:pt x="5390808" y="0"/>
                </a:lnTo>
              </a:path>
            </a:pathLst>
          </a:custGeom>
          <a:ln w="45718">
            <a:solidFill>
              <a:srgbClr val="7A1B1B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09209" y="1213332"/>
            <a:ext cx="2975610" cy="2663190"/>
          </a:xfrm>
          <a:custGeom>
            <a:avLst/>
            <a:gdLst/>
            <a:ahLst/>
            <a:cxnLst/>
            <a:rect l="l" t="t" r="r" b="b"/>
            <a:pathLst>
              <a:path w="2975609" h="2663190">
                <a:moveTo>
                  <a:pt x="0" y="2662936"/>
                </a:moveTo>
                <a:lnTo>
                  <a:pt x="2975229" y="2662936"/>
                </a:lnTo>
                <a:lnTo>
                  <a:pt x="2975229" y="0"/>
                </a:lnTo>
                <a:lnTo>
                  <a:pt x="0" y="0"/>
                </a:lnTo>
                <a:lnTo>
                  <a:pt x="0" y="2662936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09209" y="1213358"/>
            <a:ext cx="2975610" cy="336550"/>
          </a:xfrm>
          <a:custGeom>
            <a:avLst/>
            <a:gdLst/>
            <a:ahLst/>
            <a:cxnLst/>
            <a:rect l="l" t="t" r="r" b="b"/>
            <a:pathLst>
              <a:path w="2975609" h="336550">
                <a:moveTo>
                  <a:pt x="0" y="336169"/>
                </a:moveTo>
                <a:lnTo>
                  <a:pt x="2975229" y="336169"/>
                </a:lnTo>
                <a:lnTo>
                  <a:pt x="2975229" y="0"/>
                </a:lnTo>
                <a:lnTo>
                  <a:pt x="0" y="0"/>
                </a:lnTo>
                <a:lnTo>
                  <a:pt x="0" y="336169"/>
                </a:lnTo>
                <a:close/>
              </a:path>
            </a:pathLst>
          </a:custGeom>
          <a:solidFill>
            <a:srgbClr val="821A08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8838" y="1292719"/>
            <a:ext cx="2970530" cy="2551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6050" algn="ctr">
              <a:lnSpc>
                <a:spcPct val="100000"/>
              </a:lnSpc>
            </a:pPr>
            <a:r>
              <a:rPr sz="1350" spc="5" dirty="0">
                <a:solidFill>
                  <a:srgbClr val="FFFFFF"/>
                </a:solidFill>
                <a:cs typeface="+mn-ea"/>
                <a:sym typeface="+mn-lt"/>
              </a:rPr>
              <a:t>方法</a:t>
            </a:r>
            <a:endParaRPr sz="1350">
              <a:cs typeface="+mn-ea"/>
              <a:sym typeface="+mn-lt"/>
            </a:endParaRPr>
          </a:p>
          <a:p>
            <a:pPr marL="12700" marR="154305" algn="just">
              <a:lnSpc>
                <a:spcPct val="100000"/>
              </a:lnSpc>
              <a:spcBef>
                <a:spcPts val="1025"/>
              </a:spcBef>
            </a:pPr>
            <a:r>
              <a:rPr sz="1200" spc="20" dirty="0">
                <a:cs typeface="+mn-ea"/>
                <a:sym typeface="+mn-lt"/>
              </a:rPr>
              <a:t>先让患者仰卧</a:t>
            </a:r>
            <a:r>
              <a:rPr sz="1200" spc="25" dirty="0">
                <a:cs typeface="+mn-ea"/>
                <a:sym typeface="+mn-lt"/>
              </a:rPr>
              <a:t>，</a:t>
            </a:r>
            <a:r>
              <a:rPr sz="1200" spc="20">
                <a:cs typeface="+mn-ea"/>
                <a:sym typeface="+mn-lt"/>
              </a:rPr>
              <a:t>背</a:t>
            </a:r>
            <a:r>
              <a:rPr sz="1200" spc="10">
                <a:cs typeface="+mn-ea"/>
                <a:sym typeface="+mn-lt"/>
              </a:rPr>
              <a:t>部垫</a:t>
            </a:r>
            <a:r>
              <a:rPr sz="1200" spc="20">
                <a:cs typeface="+mn-ea"/>
                <a:sym typeface="+mn-lt"/>
              </a:rPr>
              <a:t>上一块硬木</a:t>
            </a:r>
            <a:r>
              <a:rPr sz="1200" spc="30">
                <a:cs typeface="+mn-ea"/>
                <a:sym typeface="+mn-lt"/>
              </a:rPr>
              <a:t>板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 </a:t>
            </a:r>
            <a:r>
              <a:rPr sz="1200" spc="20" smtClean="0">
                <a:cs typeface="+mn-ea"/>
                <a:sym typeface="+mn-lt"/>
              </a:rPr>
              <a:t>者将患者连同床褥</a:t>
            </a:r>
            <a:r>
              <a:rPr lang="zh-CN" altLang="en-US" sz="1200" spc="10" smtClean="0">
                <a:cs typeface="+mn-ea"/>
                <a:sym typeface="+mn-lt"/>
              </a:rPr>
              <a:t>移</a:t>
            </a:r>
            <a:r>
              <a:rPr sz="1200" spc="10" smtClean="0">
                <a:cs typeface="+mn-ea"/>
                <a:sym typeface="+mn-lt"/>
              </a:rPr>
              <a:t>到</a:t>
            </a:r>
            <a:r>
              <a:rPr sz="1200" spc="20" smtClean="0">
                <a:cs typeface="+mn-ea"/>
                <a:sym typeface="+mn-lt"/>
              </a:rPr>
              <a:t>地</a:t>
            </a:r>
            <a:r>
              <a:rPr sz="1200" spc="25" smtClean="0">
                <a:cs typeface="+mn-ea"/>
                <a:sym typeface="+mn-lt"/>
              </a:rPr>
              <a:t>上</a:t>
            </a:r>
            <a:r>
              <a:rPr sz="1200" spc="20" dirty="0">
                <a:cs typeface="+mn-ea"/>
                <a:sym typeface="+mn-lt"/>
              </a:rPr>
              <a:t>，操作者跪在 患者身旁，</a:t>
            </a:r>
            <a:r>
              <a:rPr sz="1200" spc="20">
                <a:cs typeface="+mn-ea"/>
                <a:sym typeface="+mn-lt"/>
              </a:rPr>
              <a:t>用手掌</a:t>
            </a:r>
            <a:r>
              <a:rPr sz="1200" spc="10">
                <a:cs typeface="+mn-ea"/>
                <a:sym typeface="+mn-lt"/>
              </a:rPr>
              <a:t>根部</a:t>
            </a:r>
            <a:r>
              <a:rPr sz="1200" spc="20">
                <a:cs typeface="+mn-ea"/>
                <a:sym typeface="+mn-lt"/>
              </a:rPr>
              <a:t>放在患者胸骨体</a:t>
            </a:r>
            <a:r>
              <a:rPr sz="1200">
                <a:cs typeface="+mn-ea"/>
                <a:sym typeface="+mn-lt"/>
              </a:rPr>
              <a:t>的 </a:t>
            </a:r>
            <a:r>
              <a:rPr lang="zh-CN" altLang="en-US" sz="1200" spc="45" smtClean="0">
                <a:cs typeface="+mn-ea"/>
                <a:sym typeface="+mn-lt"/>
              </a:rPr>
              <a:t>中</a:t>
            </a:r>
            <a:r>
              <a:rPr sz="1200" spc="45" smtClean="0">
                <a:cs typeface="+mn-ea"/>
                <a:sym typeface="+mn-lt"/>
              </a:rPr>
              <a:t>、</a:t>
            </a:r>
            <a:r>
              <a:rPr sz="1200" spc="45" dirty="0">
                <a:cs typeface="+mn-ea"/>
                <a:sym typeface="+mn-lt"/>
              </a:rPr>
              <a:t>下</a:t>
            </a:r>
            <a:r>
              <a:rPr sz="1200" dirty="0">
                <a:cs typeface="+mn-ea"/>
                <a:sym typeface="+mn-lt"/>
              </a:rPr>
              <a:t>1/</a:t>
            </a:r>
            <a:r>
              <a:rPr sz="1200" spc="50" dirty="0">
                <a:cs typeface="+mn-ea"/>
                <a:sym typeface="+mn-lt"/>
              </a:rPr>
              <a:t>3</a:t>
            </a:r>
            <a:r>
              <a:rPr sz="1200" spc="45" dirty="0">
                <a:cs typeface="+mn-ea"/>
                <a:sym typeface="+mn-lt"/>
              </a:rPr>
              <a:t>交界</a:t>
            </a:r>
            <a:r>
              <a:rPr sz="1200" spc="50" dirty="0">
                <a:cs typeface="+mn-ea"/>
                <a:sym typeface="+mn-lt"/>
              </a:rPr>
              <a:t>处</a:t>
            </a:r>
            <a:r>
              <a:rPr sz="1200" spc="45">
                <a:cs typeface="+mn-ea"/>
                <a:sym typeface="+mn-lt"/>
              </a:rPr>
              <a:t>，</a:t>
            </a:r>
            <a:r>
              <a:rPr sz="1200" spc="45" smtClean="0">
                <a:cs typeface="+mn-ea"/>
                <a:sym typeface="+mn-lt"/>
              </a:rPr>
              <a:t>另一手重叠</a:t>
            </a:r>
            <a:r>
              <a:rPr lang="zh-CN" altLang="en-US" sz="1200" spc="45" smtClean="0">
                <a:cs typeface="+mn-ea"/>
                <a:sym typeface="+mn-lt"/>
              </a:rPr>
              <a:t>于</a:t>
            </a:r>
            <a:r>
              <a:rPr sz="1200" spc="45" smtClean="0">
                <a:cs typeface="+mn-ea"/>
                <a:sym typeface="+mn-lt"/>
              </a:rPr>
              <a:t>前手的 </a:t>
            </a:r>
            <a:r>
              <a:rPr sz="1200" spc="20" dirty="0">
                <a:cs typeface="+mn-ea"/>
                <a:sym typeface="+mn-lt"/>
              </a:rPr>
              <a:t>手背上，两肘伸直</a:t>
            </a:r>
            <a:r>
              <a:rPr sz="1200" spc="5" dirty="0">
                <a:cs typeface="+mn-ea"/>
                <a:sym typeface="+mn-lt"/>
              </a:rPr>
              <a:t>，倚</a:t>
            </a:r>
            <a:r>
              <a:rPr sz="1200" spc="20" dirty="0">
                <a:cs typeface="+mn-ea"/>
                <a:sym typeface="+mn-lt"/>
              </a:rPr>
              <a:t>操作者体</a:t>
            </a:r>
            <a:r>
              <a:rPr sz="1200" spc="25" dirty="0">
                <a:cs typeface="+mn-ea"/>
                <a:sym typeface="+mn-lt"/>
              </a:rPr>
              <a:t>重</a:t>
            </a:r>
            <a:r>
              <a:rPr sz="1200" spc="20" dirty="0">
                <a:cs typeface="+mn-ea"/>
                <a:sym typeface="+mn-lt"/>
              </a:rPr>
              <a:t>，急促 向下</a:t>
            </a:r>
            <a:r>
              <a:rPr sz="1200" spc="30" dirty="0">
                <a:cs typeface="+mn-ea"/>
                <a:sym typeface="+mn-lt"/>
              </a:rPr>
              <a:t>压</a:t>
            </a:r>
            <a:r>
              <a:rPr sz="1200" spc="20" dirty="0">
                <a:cs typeface="+mn-ea"/>
                <a:sym typeface="+mn-lt"/>
              </a:rPr>
              <a:t>迫胸</a:t>
            </a:r>
            <a:r>
              <a:rPr sz="1200" spc="40" dirty="0">
                <a:cs typeface="+mn-ea"/>
                <a:sym typeface="+mn-lt"/>
              </a:rPr>
              <a:t>骨</a:t>
            </a:r>
            <a:r>
              <a:rPr sz="1200" spc="2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使其</a:t>
            </a:r>
            <a:r>
              <a:rPr sz="1200" spc="20" dirty="0">
                <a:cs typeface="+mn-ea"/>
                <a:sym typeface="+mn-lt"/>
              </a:rPr>
              <a:t>下陷</a:t>
            </a:r>
            <a:r>
              <a:rPr sz="1200" spc="30" dirty="0">
                <a:cs typeface="+mn-ea"/>
                <a:sym typeface="+mn-lt"/>
              </a:rPr>
              <a:t>至少</a:t>
            </a:r>
            <a:r>
              <a:rPr sz="1200">
                <a:cs typeface="+mn-ea"/>
                <a:sym typeface="+mn-lt"/>
              </a:rPr>
              <a:t>5</a:t>
            </a:r>
            <a:r>
              <a:rPr sz="1200" spc="5">
                <a:cs typeface="+mn-ea"/>
                <a:sym typeface="+mn-lt"/>
              </a:rPr>
              <a:t>c</a:t>
            </a:r>
            <a:r>
              <a:rPr sz="1200" spc="20">
                <a:cs typeface="+mn-ea"/>
                <a:sym typeface="+mn-lt"/>
              </a:rPr>
              <a:t>m</a:t>
            </a:r>
            <a:r>
              <a:rPr sz="1200" spc="20" smtClean="0">
                <a:cs typeface="+mn-ea"/>
                <a:sym typeface="+mn-lt"/>
              </a:rPr>
              <a:t>（</a:t>
            </a:r>
            <a:r>
              <a:rPr lang="zh-CN" altLang="en-US" sz="1200" spc="20" smtClean="0">
                <a:cs typeface="+mn-ea"/>
                <a:sym typeface="+mn-lt"/>
              </a:rPr>
              <a:t>对于</a:t>
            </a:r>
            <a:endParaRPr sz="1200">
              <a:cs typeface="+mn-ea"/>
              <a:sym typeface="+mn-lt"/>
            </a:endParaRPr>
          </a:p>
          <a:p>
            <a:pPr marL="12700" marR="5080">
              <a:lnSpc>
                <a:spcPct val="100000"/>
              </a:lnSpc>
            </a:pPr>
            <a:r>
              <a:rPr sz="1200" spc="20" dirty="0">
                <a:cs typeface="+mn-ea"/>
                <a:sym typeface="+mn-lt"/>
              </a:rPr>
              <a:t>儿童患者</a:t>
            </a:r>
            <a:r>
              <a:rPr sz="1200" spc="10" dirty="0">
                <a:cs typeface="+mn-ea"/>
                <a:sym typeface="+mn-lt"/>
              </a:rPr>
              <a:t>所</a:t>
            </a:r>
            <a:r>
              <a:rPr sz="1200" spc="20" dirty="0">
                <a:cs typeface="+mn-ea"/>
                <a:sym typeface="+mn-lt"/>
              </a:rPr>
              <a:t>施力量</a:t>
            </a:r>
            <a:r>
              <a:rPr sz="1200" spc="10" dirty="0">
                <a:cs typeface="+mn-ea"/>
                <a:sym typeface="+mn-lt"/>
              </a:rPr>
              <a:t>要适</a:t>
            </a:r>
            <a:r>
              <a:rPr sz="1200" spc="20" dirty="0">
                <a:cs typeface="+mn-ea"/>
                <a:sym typeface="+mn-lt"/>
              </a:rPr>
              <a:t>当减</a:t>
            </a:r>
            <a:r>
              <a:rPr sz="1200" spc="40" dirty="0">
                <a:cs typeface="+mn-ea"/>
                <a:sym typeface="+mn-lt"/>
              </a:rPr>
              <a:t>少</a:t>
            </a:r>
            <a:r>
              <a:rPr sz="1200" spc="20" dirty="0">
                <a:cs typeface="+mn-ea"/>
                <a:sym typeface="+mn-lt"/>
              </a:rPr>
              <a:t>）</a:t>
            </a:r>
            <a:r>
              <a:rPr sz="1200" spc="10" dirty="0">
                <a:cs typeface="+mn-ea"/>
                <a:sym typeface="+mn-lt"/>
              </a:rPr>
              <a:t>然</a:t>
            </a:r>
            <a:r>
              <a:rPr sz="1200" spc="20" dirty="0">
                <a:cs typeface="+mn-ea"/>
                <a:sym typeface="+mn-lt"/>
              </a:rPr>
              <a:t>后放</a:t>
            </a:r>
            <a:r>
              <a:rPr sz="1200" spc="25" dirty="0">
                <a:cs typeface="+mn-ea"/>
                <a:sym typeface="+mn-lt"/>
              </a:rPr>
              <a:t>松</a:t>
            </a:r>
            <a:r>
              <a:rPr sz="1200" dirty="0">
                <a:cs typeface="+mn-ea"/>
                <a:sym typeface="+mn-lt"/>
              </a:rPr>
              <a:t>， </a:t>
            </a:r>
            <a:r>
              <a:rPr sz="1200" spc="10" dirty="0">
                <a:cs typeface="+mn-ea"/>
                <a:sym typeface="+mn-lt"/>
              </a:rPr>
              <a:t>使胸骨复位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如此反</a:t>
            </a:r>
            <a:r>
              <a:rPr sz="1200" smtClean="0">
                <a:cs typeface="+mn-ea"/>
                <a:sym typeface="+mn-lt"/>
              </a:rPr>
              <a:t>复</a:t>
            </a:r>
            <a:r>
              <a:rPr lang="zh-CN" altLang="en-US" sz="1200" spc="10" smtClean="0">
                <a:cs typeface="+mn-ea"/>
                <a:sym typeface="+mn-lt"/>
              </a:rPr>
              <a:t>进</a:t>
            </a:r>
            <a:r>
              <a:rPr sz="1200" spc="15" smtClean="0">
                <a:cs typeface="+mn-ea"/>
                <a:sym typeface="+mn-lt"/>
              </a:rPr>
              <a:t>行</a:t>
            </a:r>
            <a:r>
              <a:rPr sz="1200" spc="10" dirty="0">
                <a:cs typeface="+mn-ea"/>
                <a:sym typeface="+mn-lt"/>
              </a:rPr>
              <a:t>，连</a:t>
            </a:r>
            <a:r>
              <a:rPr sz="1200" dirty="0">
                <a:cs typeface="+mn-ea"/>
                <a:sym typeface="+mn-lt"/>
              </a:rPr>
              <a:t>续</a:t>
            </a:r>
            <a:r>
              <a:rPr sz="1200">
                <a:cs typeface="+mn-ea"/>
                <a:sym typeface="+mn-lt"/>
              </a:rPr>
              <a:t>30</a:t>
            </a:r>
            <a:r>
              <a:rPr sz="1200" spc="10" smtClean="0">
                <a:cs typeface="+mn-ea"/>
                <a:sym typeface="+mn-lt"/>
              </a:rPr>
              <a:t>次</a:t>
            </a:r>
            <a:r>
              <a:rPr lang="zh-CN" altLang="en-US" sz="1200" spc="10" smtClean="0">
                <a:cs typeface="+mn-ea"/>
                <a:sym typeface="+mn-lt"/>
              </a:rPr>
              <a:t>按</a:t>
            </a:r>
            <a:r>
              <a:rPr sz="1200" spc="10" smtClean="0">
                <a:cs typeface="+mn-ea"/>
                <a:sym typeface="+mn-lt"/>
              </a:rPr>
              <a:t> </a:t>
            </a:r>
            <a:r>
              <a:rPr sz="1200" spc="20">
                <a:cs typeface="+mn-ea"/>
                <a:sym typeface="+mn-lt"/>
              </a:rPr>
              <a:t>压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lang="zh-CN" altLang="en-US" sz="1200" spc="20" smtClean="0">
                <a:cs typeface="+mn-ea"/>
                <a:sym typeface="+mn-lt"/>
              </a:rPr>
              <a:t>按</a:t>
            </a:r>
            <a:r>
              <a:rPr sz="1200" spc="20" smtClean="0">
                <a:cs typeface="+mn-ea"/>
                <a:sym typeface="+mn-lt"/>
              </a:rPr>
              <a:t>压频率</a:t>
            </a:r>
            <a:r>
              <a:rPr sz="1200" spc="25" smtClean="0">
                <a:cs typeface="+mn-ea"/>
                <a:sym typeface="+mn-lt"/>
              </a:rPr>
              <a:t>为</a:t>
            </a:r>
            <a:r>
              <a:rPr sz="1200" spc="-10" dirty="0">
                <a:cs typeface="+mn-ea"/>
                <a:sym typeface="+mn-lt"/>
              </a:rPr>
              <a:t>1</a:t>
            </a:r>
            <a:r>
              <a:rPr sz="1200" dirty="0">
                <a:cs typeface="+mn-ea"/>
                <a:sym typeface="+mn-lt"/>
              </a:rPr>
              <a:t>0</a:t>
            </a:r>
            <a:r>
              <a:rPr sz="1200" spc="25" dirty="0">
                <a:cs typeface="+mn-ea"/>
                <a:sym typeface="+mn-lt"/>
              </a:rPr>
              <a:t>0</a:t>
            </a:r>
            <a:r>
              <a:rPr sz="1200" spc="10" dirty="0">
                <a:cs typeface="+mn-ea"/>
                <a:sym typeface="+mn-lt"/>
              </a:rPr>
              <a:t>～</a:t>
            </a:r>
            <a:r>
              <a:rPr sz="1200" spc="15" dirty="0">
                <a:cs typeface="+mn-ea"/>
                <a:sym typeface="+mn-lt"/>
              </a:rPr>
              <a:t>1</a:t>
            </a:r>
            <a:r>
              <a:rPr sz="1200" spc="-10" dirty="0">
                <a:cs typeface="+mn-ea"/>
                <a:sym typeface="+mn-lt"/>
              </a:rPr>
              <a:t>2</a:t>
            </a:r>
            <a:r>
              <a:rPr sz="1200" spc="25" dirty="0">
                <a:cs typeface="+mn-ea"/>
                <a:sym typeface="+mn-lt"/>
              </a:rPr>
              <a:t>0</a:t>
            </a:r>
            <a:r>
              <a:rPr sz="1200" spc="20" dirty="0">
                <a:cs typeface="+mn-ea"/>
                <a:sym typeface="+mn-lt"/>
              </a:rPr>
              <a:t>次</a:t>
            </a:r>
            <a:r>
              <a:rPr sz="1200" spc="25" dirty="0">
                <a:cs typeface="+mn-ea"/>
                <a:sym typeface="+mn-lt"/>
              </a:rPr>
              <a:t>/</a:t>
            </a:r>
            <a:r>
              <a:rPr sz="1200" spc="20">
                <a:cs typeface="+mn-ea"/>
                <a:sym typeface="+mn-lt"/>
              </a:rPr>
              <a:t>分钟</a:t>
            </a:r>
            <a:r>
              <a:rPr sz="1200" spc="20" smtClean="0">
                <a:cs typeface="+mn-ea"/>
                <a:sym typeface="+mn-lt"/>
              </a:rPr>
              <a:t>。</a:t>
            </a:r>
            <a:r>
              <a:rPr lang="zh-CN" altLang="en-US" sz="1200" spc="20" smtClean="0">
                <a:cs typeface="+mn-ea"/>
                <a:sym typeface="+mn-lt"/>
              </a:rPr>
              <a:t>按</a:t>
            </a:r>
            <a:r>
              <a:rPr sz="1200" spc="20" smtClean="0">
                <a:cs typeface="+mn-ea"/>
                <a:sym typeface="+mn-lt"/>
              </a:rPr>
              <a:t>压</a:t>
            </a:r>
            <a:endParaRPr sz="1200">
              <a:cs typeface="+mn-ea"/>
              <a:sym typeface="+mn-lt"/>
            </a:endParaRPr>
          </a:p>
          <a:p>
            <a:pPr marL="12700" marR="154305" algn="just">
              <a:lnSpc>
                <a:spcPct val="100000"/>
              </a:lnSpc>
            </a:pPr>
            <a:r>
              <a:rPr sz="1200" spc="20" smtClean="0">
                <a:cs typeface="+mn-ea"/>
                <a:sym typeface="+mn-lt"/>
              </a:rPr>
              <a:t>时</a:t>
            </a:r>
            <a:r>
              <a:rPr lang="zh-CN" altLang="en-US" sz="1200" spc="20" smtClean="0">
                <a:cs typeface="+mn-ea"/>
                <a:sym typeface="+mn-lt"/>
              </a:rPr>
              <a:t>不</a:t>
            </a:r>
            <a:r>
              <a:rPr sz="1200" spc="20" smtClean="0">
                <a:cs typeface="+mn-ea"/>
                <a:sym typeface="+mn-lt"/>
              </a:rPr>
              <a:t>可用力过大</a:t>
            </a:r>
            <a:r>
              <a:rPr lang="zh-CN" altLang="en-US" sz="1200" spc="20" smtClean="0">
                <a:cs typeface="+mn-ea"/>
                <a:sym typeface="+mn-lt"/>
              </a:rPr>
              <a:t>或</a:t>
            </a:r>
            <a:r>
              <a:rPr sz="1200" spc="10" smtClean="0">
                <a:cs typeface="+mn-ea"/>
                <a:sym typeface="+mn-lt"/>
              </a:rPr>
              <a:t>部位</a:t>
            </a:r>
            <a:r>
              <a:rPr lang="zh-CN" altLang="en-US" sz="1200" spc="20" smtClean="0">
                <a:cs typeface="+mn-ea"/>
                <a:sym typeface="+mn-lt"/>
              </a:rPr>
              <a:t>不</a:t>
            </a:r>
            <a:r>
              <a:rPr sz="1200" spc="25" smtClean="0">
                <a:cs typeface="+mn-ea"/>
                <a:sym typeface="+mn-lt"/>
              </a:rPr>
              <a:t>当</a:t>
            </a:r>
            <a:r>
              <a:rPr sz="1200" spc="20" smtClean="0">
                <a:cs typeface="+mn-ea"/>
                <a:sym typeface="+mn-lt"/>
              </a:rPr>
              <a:t>，</a:t>
            </a:r>
            <a:r>
              <a:rPr lang="zh-CN" altLang="en-US" sz="1200" spc="20" smtClean="0">
                <a:cs typeface="+mn-ea"/>
                <a:sym typeface="+mn-lt"/>
              </a:rPr>
              <a:t>以免</a:t>
            </a:r>
            <a:r>
              <a:rPr sz="1200" spc="20" smtClean="0">
                <a:cs typeface="+mn-ea"/>
                <a:sym typeface="+mn-lt"/>
              </a:rPr>
              <a:t>引起肋 </a:t>
            </a:r>
            <a:r>
              <a:rPr sz="1200" spc="20" dirty="0">
                <a:cs typeface="+mn-ea"/>
                <a:sym typeface="+mn-lt"/>
              </a:rPr>
              <a:t>骨骨折</a:t>
            </a:r>
            <a:r>
              <a:rPr sz="1200" spc="20">
                <a:cs typeface="+mn-ea"/>
                <a:sym typeface="+mn-lt"/>
              </a:rPr>
              <a:t>。</a:t>
            </a:r>
            <a:r>
              <a:rPr sz="1200" spc="20" smtClean="0">
                <a:cs typeface="+mn-ea"/>
                <a:sym typeface="+mn-lt"/>
              </a:rPr>
              <a:t>胸外心脏</a:t>
            </a:r>
            <a:r>
              <a:rPr lang="zh-CN" altLang="en-US" sz="1200" spc="5" smtClean="0">
                <a:cs typeface="+mn-ea"/>
                <a:sym typeface="+mn-lt"/>
              </a:rPr>
              <a:t>按</a:t>
            </a:r>
            <a:r>
              <a:rPr sz="1200" spc="5" smtClean="0">
                <a:cs typeface="+mn-ea"/>
                <a:sym typeface="+mn-lt"/>
              </a:rPr>
              <a:t>压</a:t>
            </a:r>
            <a:r>
              <a:rPr sz="1200" spc="20" smtClean="0">
                <a:cs typeface="+mn-ea"/>
                <a:sym typeface="+mn-lt"/>
              </a:rPr>
              <a:t>如</a:t>
            </a:r>
            <a:r>
              <a:rPr lang="zh-CN" altLang="en-US" sz="1200" spc="20" smtClean="0">
                <a:cs typeface="+mn-ea"/>
                <a:sym typeface="+mn-lt"/>
              </a:rPr>
              <a:t>不</a:t>
            </a:r>
            <a:r>
              <a:rPr sz="1200" spc="20" smtClean="0">
                <a:cs typeface="+mn-ea"/>
                <a:sym typeface="+mn-lt"/>
              </a:rPr>
              <a:t>能有效</a:t>
            </a:r>
            <a:r>
              <a:rPr lang="zh-CN" altLang="en-US" sz="1200" spc="20" smtClean="0">
                <a:cs typeface="+mn-ea"/>
                <a:sym typeface="+mn-lt"/>
              </a:rPr>
              <a:t>进</a:t>
            </a:r>
            <a:r>
              <a:rPr sz="1200" spc="20" smtClean="0">
                <a:cs typeface="+mn-ea"/>
                <a:sym typeface="+mn-lt"/>
              </a:rPr>
              <a:t>行</a:t>
            </a:r>
            <a:r>
              <a:rPr sz="1200" smtClean="0">
                <a:cs typeface="+mn-ea"/>
                <a:sym typeface="+mn-lt"/>
              </a:rPr>
              <a:t>气 </a:t>
            </a:r>
            <a:r>
              <a:rPr sz="1200" dirty="0">
                <a:cs typeface="+mn-ea"/>
                <a:sym typeface="+mn-lt"/>
              </a:rPr>
              <a:t>体交换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则要同时配</a:t>
            </a:r>
            <a:r>
              <a:rPr lang="zh-CN" altLang="en-US" sz="1200" smtClean="0">
                <a:cs typeface="+mn-ea"/>
                <a:sym typeface="+mn-lt"/>
              </a:rPr>
              <a:t>合</a:t>
            </a:r>
            <a:r>
              <a:rPr sz="1200" smtClean="0">
                <a:cs typeface="+mn-ea"/>
                <a:sym typeface="+mn-lt"/>
              </a:rPr>
              <a:t>人工呼吸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27668" y="4549051"/>
            <a:ext cx="485140" cy="485775"/>
          </a:xfrm>
          <a:custGeom>
            <a:avLst/>
            <a:gdLst/>
            <a:ahLst/>
            <a:cxnLst/>
            <a:rect l="l" t="t" r="r" b="b"/>
            <a:pathLst>
              <a:path w="485140" h="485775">
                <a:moveTo>
                  <a:pt x="58674" y="19189"/>
                </a:moveTo>
                <a:lnTo>
                  <a:pt x="16890" y="61048"/>
                </a:lnTo>
                <a:lnTo>
                  <a:pt x="381380" y="426161"/>
                </a:lnTo>
                <a:lnTo>
                  <a:pt x="0" y="426161"/>
                </a:lnTo>
                <a:lnTo>
                  <a:pt x="0" y="485272"/>
                </a:lnTo>
                <a:lnTo>
                  <a:pt x="484758" y="485272"/>
                </a:lnTo>
                <a:lnTo>
                  <a:pt x="484758" y="386816"/>
                </a:lnTo>
                <a:lnTo>
                  <a:pt x="425703" y="386816"/>
                </a:lnTo>
                <a:lnTo>
                  <a:pt x="58674" y="19189"/>
                </a:lnTo>
                <a:close/>
              </a:path>
              <a:path w="485140" h="485775">
                <a:moveTo>
                  <a:pt x="484758" y="0"/>
                </a:moveTo>
                <a:lnTo>
                  <a:pt x="425703" y="0"/>
                </a:lnTo>
                <a:lnTo>
                  <a:pt x="425703" y="386816"/>
                </a:lnTo>
                <a:lnTo>
                  <a:pt x="484758" y="386816"/>
                </a:lnTo>
                <a:lnTo>
                  <a:pt x="48475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4664" y="3024221"/>
            <a:ext cx="950594" cy="61594"/>
          </a:xfrm>
          <a:custGeom>
            <a:avLst/>
            <a:gdLst/>
            <a:ahLst/>
            <a:cxnLst/>
            <a:rect l="l" t="t" r="r" b="b"/>
            <a:pathLst>
              <a:path w="950595" h="61594">
                <a:moveTo>
                  <a:pt x="0" y="61116"/>
                </a:moveTo>
                <a:lnTo>
                  <a:pt x="950340" y="61116"/>
                </a:lnTo>
                <a:lnTo>
                  <a:pt x="950340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47474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5004" y="3024221"/>
            <a:ext cx="948055" cy="61594"/>
          </a:xfrm>
          <a:custGeom>
            <a:avLst/>
            <a:gdLst/>
            <a:ahLst/>
            <a:cxnLst/>
            <a:rect l="l" t="t" r="r" b="b"/>
            <a:pathLst>
              <a:path w="948054" h="61594">
                <a:moveTo>
                  <a:pt x="0" y="61116"/>
                </a:moveTo>
                <a:lnTo>
                  <a:pt x="947801" y="61116"/>
                </a:lnTo>
                <a:lnTo>
                  <a:pt x="947801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99CC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2806" y="3024221"/>
            <a:ext cx="950594" cy="61594"/>
          </a:xfrm>
          <a:custGeom>
            <a:avLst/>
            <a:gdLst/>
            <a:ahLst/>
            <a:cxnLst/>
            <a:rect l="l" t="t" r="r" b="b"/>
            <a:pathLst>
              <a:path w="950595" h="61594">
                <a:moveTo>
                  <a:pt x="0" y="61116"/>
                </a:moveTo>
                <a:lnTo>
                  <a:pt x="950341" y="61116"/>
                </a:lnTo>
                <a:lnTo>
                  <a:pt x="950341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F8C8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53146" y="3024221"/>
            <a:ext cx="1490980" cy="61594"/>
          </a:xfrm>
          <a:custGeom>
            <a:avLst/>
            <a:gdLst/>
            <a:ahLst/>
            <a:cxnLst/>
            <a:rect l="l" t="t" r="r" b="b"/>
            <a:pathLst>
              <a:path w="1490979" h="61594">
                <a:moveTo>
                  <a:pt x="0" y="61116"/>
                </a:moveTo>
                <a:lnTo>
                  <a:pt x="1490852" y="61116"/>
                </a:lnTo>
                <a:lnTo>
                  <a:pt x="1490852" y="0"/>
                </a:lnTo>
                <a:lnTo>
                  <a:pt x="0" y="0"/>
                </a:lnTo>
                <a:lnTo>
                  <a:pt x="0" y="61116"/>
                </a:lnTo>
                <a:close/>
              </a:path>
            </a:pathLst>
          </a:custGeom>
          <a:solidFill>
            <a:srgbClr val="EC5A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2159" y="2307511"/>
            <a:ext cx="450024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mtClean="0">
                <a:solidFill>
                  <a:srgbClr val="4471C4"/>
                </a:solidFill>
                <a:cs typeface="+mn-ea"/>
                <a:sym typeface="+mn-lt"/>
              </a:rPr>
              <a:t>   谢  谢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23567"/>
            <a:ext cx="2035175" cy="1896745"/>
          </a:xfrm>
          <a:custGeom>
            <a:avLst/>
            <a:gdLst/>
            <a:ahLst/>
            <a:cxnLst/>
            <a:rect l="l" t="t" r="r" b="b"/>
            <a:pathLst>
              <a:path w="2035175" h="1896745">
                <a:moveTo>
                  <a:pt x="0" y="1896363"/>
                </a:moveTo>
                <a:lnTo>
                  <a:pt x="2034712" y="1896363"/>
                </a:lnTo>
                <a:lnTo>
                  <a:pt x="2034712" y="0"/>
                </a:lnTo>
                <a:lnTo>
                  <a:pt x="0" y="0"/>
                </a:lnTo>
                <a:lnTo>
                  <a:pt x="0" y="1896363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412584" y="0"/>
                </a:moveTo>
                <a:lnTo>
                  <a:pt x="345661" y="5439"/>
                </a:lnTo>
                <a:lnTo>
                  <a:pt x="282176" y="21185"/>
                </a:lnTo>
                <a:lnTo>
                  <a:pt x="222978" y="46384"/>
                </a:lnTo>
                <a:lnTo>
                  <a:pt x="168918" y="80178"/>
                </a:lnTo>
                <a:lnTo>
                  <a:pt x="120843" y="121713"/>
                </a:lnTo>
                <a:lnTo>
                  <a:pt x="79605" y="170133"/>
                </a:lnTo>
                <a:lnTo>
                  <a:pt x="46052" y="224581"/>
                </a:lnTo>
                <a:lnTo>
                  <a:pt x="21033" y="284203"/>
                </a:lnTo>
                <a:lnTo>
                  <a:pt x="5400" y="348142"/>
                </a:lnTo>
                <a:lnTo>
                  <a:pt x="0" y="415544"/>
                </a:lnTo>
                <a:lnTo>
                  <a:pt x="1367" y="449623"/>
                </a:lnTo>
                <a:lnTo>
                  <a:pt x="11990" y="515400"/>
                </a:lnTo>
                <a:lnTo>
                  <a:pt x="32423" y="577288"/>
                </a:lnTo>
                <a:lnTo>
                  <a:pt x="61814" y="634430"/>
                </a:lnTo>
                <a:lnTo>
                  <a:pt x="99316" y="685971"/>
                </a:lnTo>
                <a:lnTo>
                  <a:pt x="144079" y="731055"/>
                </a:lnTo>
                <a:lnTo>
                  <a:pt x="195253" y="768827"/>
                </a:lnTo>
                <a:lnTo>
                  <a:pt x="251988" y="798431"/>
                </a:lnTo>
                <a:lnTo>
                  <a:pt x="313436" y="819010"/>
                </a:lnTo>
                <a:lnTo>
                  <a:pt x="378746" y="829710"/>
                </a:lnTo>
                <a:lnTo>
                  <a:pt x="412584" y="831088"/>
                </a:lnTo>
                <a:lnTo>
                  <a:pt x="446425" y="829710"/>
                </a:lnTo>
                <a:lnTo>
                  <a:pt x="511740" y="819010"/>
                </a:lnTo>
                <a:lnTo>
                  <a:pt x="573194" y="798431"/>
                </a:lnTo>
                <a:lnTo>
                  <a:pt x="629936" y="768827"/>
                </a:lnTo>
                <a:lnTo>
                  <a:pt x="681117" y="731055"/>
                </a:lnTo>
                <a:lnTo>
                  <a:pt x="725886" y="685971"/>
                </a:lnTo>
                <a:lnTo>
                  <a:pt x="763394" y="634430"/>
                </a:lnTo>
                <a:lnTo>
                  <a:pt x="792791" y="577288"/>
                </a:lnTo>
                <a:lnTo>
                  <a:pt x="813227" y="515400"/>
                </a:lnTo>
                <a:lnTo>
                  <a:pt x="823852" y="449623"/>
                </a:lnTo>
                <a:lnTo>
                  <a:pt x="825220" y="415544"/>
                </a:lnTo>
                <a:lnTo>
                  <a:pt x="823852" y="381464"/>
                </a:lnTo>
                <a:lnTo>
                  <a:pt x="813227" y="315687"/>
                </a:lnTo>
                <a:lnTo>
                  <a:pt x="792791" y="253799"/>
                </a:lnTo>
                <a:lnTo>
                  <a:pt x="763394" y="196657"/>
                </a:lnTo>
                <a:lnTo>
                  <a:pt x="725886" y="145116"/>
                </a:lnTo>
                <a:lnTo>
                  <a:pt x="681117" y="100032"/>
                </a:lnTo>
                <a:lnTo>
                  <a:pt x="629936" y="62260"/>
                </a:lnTo>
                <a:lnTo>
                  <a:pt x="573194" y="32656"/>
                </a:lnTo>
                <a:lnTo>
                  <a:pt x="511740" y="12077"/>
                </a:lnTo>
                <a:lnTo>
                  <a:pt x="446425" y="1377"/>
                </a:lnTo>
                <a:lnTo>
                  <a:pt x="412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113" y="2172589"/>
            <a:ext cx="825500" cy="831215"/>
          </a:xfrm>
          <a:custGeom>
            <a:avLst/>
            <a:gdLst/>
            <a:ahLst/>
            <a:cxnLst/>
            <a:rect l="l" t="t" r="r" b="b"/>
            <a:pathLst>
              <a:path w="825500" h="831214">
                <a:moveTo>
                  <a:pt x="0" y="415544"/>
                </a:moveTo>
                <a:lnTo>
                  <a:pt x="5400" y="348142"/>
                </a:lnTo>
                <a:lnTo>
                  <a:pt x="21033" y="284203"/>
                </a:lnTo>
                <a:lnTo>
                  <a:pt x="46052" y="224581"/>
                </a:lnTo>
                <a:lnTo>
                  <a:pt x="79605" y="170133"/>
                </a:lnTo>
                <a:lnTo>
                  <a:pt x="120843" y="121713"/>
                </a:lnTo>
                <a:lnTo>
                  <a:pt x="168918" y="80178"/>
                </a:lnTo>
                <a:lnTo>
                  <a:pt x="222978" y="46384"/>
                </a:lnTo>
                <a:lnTo>
                  <a:pt x="282176" y="21185"/>
                </a:lnTo>
                <a:lnTo>
                  <a:pt x="345661" y="5439"/>
                </a:lnTo>
                <a:lnTo>
                  <a:pt x="412584" y="0"/>
                </a:lnTo>
                <a:lnTo>
                  <a:pt x="446425" y="1377"/>
                </a:lnTo>
                <a:lnTo>
                  <a:pt x="511740" y="12077"/>
                </a:lnTo>
                <a:lnTo>
                  <a:pt x="573194" y="32656"/>
                </a:lnTo>
                <a:lnTo>
                  <a:pt x="629936" y="62260"/>
                </a:lnTo>
                <a:lnTo>
                  <a:pt x="681117" y="100032"/>
                </a:lnTo>
                <a:lnTo>
                  <a:pt x="725886" y="145116"/>
                </a:lnTo>
                <a:lnTo>
                  <a:pt x="763394" y="196657"/>
                </a:lnTo>
                <a:lnTo>
                  <a:pt x="792791" y="253799"/>
                </a:lnTo>
                <a:lnTo>
                  <a:pt x="813227" y="315687"/>
                </a:lnTo>
                <a:lnTo>
                  <a:pt x="823852" y="381464"/>
                </a:lnTo>
                <a:lnTo>
                  <a:pt x="825220" y="415544"/>
                </a:lnTo>
                <a:lnTo>
                  <a:pt x="823852" y="449623"/>
                </a:lnTo>
                <a:lnTo>
                  <a:pt x="813227" y="515400"/>
                </a:lnTo>
                <a:lnTo>
                  <a:pt x="792791" y="577288"/>
                </a:lnTo>
                <a:lnTo>
                  <a:pt x="763394" y="634430"/>
                </a:lnTo>
                <a:lnTo>
                  <a:pt x="725886" y="685971"/>
                </a:lnTo>
                <a:lnTo>
                  <a:pt x="681117" y="731055"/>
                </a:lnTo>
                <a:lnTo>
                  <a:pt x="629936" y="768827"/>
                </a:lnTo>
                <a:lnTo>
                  <a:pt x="573194" y="798431"/>
                </a:lnTo>
                <a:lnTo>
                  <a:pt x="511740" y="819010"/>
                </a:lnTo>
                <a:lnTo>
                  <a:pt x="446425" y="829710"/>
                </a:lnTo>
                <a:lnTo>
                  <a:pt x="412584" y="831088"/>
                </a:lnTo>
                <a:lnTo>
                  <a:pt x="378746" y="829710"/>
                </a:lnTo>
                <a:lnTo>
                  <a:pt x="313436" y="819010"/>
                </a:lnTo>
                <a:lnTo>
                  <a:pt x="251988" y="798431"/>
                </a:lnTo>
                <a:lnTo>
                  <a:pt x="195253" y="768827"/>
                </a:lnTo>
                <a:lnTo>
                  <a:pt x="144079" y="731055"/>
                </a:lnTo>
                <a:lnTo>
                  <a:pt x="99316" y="685971"/>
                </a:lnTo>
                <a:lnTo>
                  <a:pt x="61814" y="634430"/>
                </a:lnTo>
                <a:lnTo>
                  <a:pt x="32423" y="577288"/>
                </a:lnTo>
                <a:lnTo>
                  <a:pt x="11990" y="515400"/>
                </a:lnTo>
                <a:lnTo>
                  <a:pt x="1367" y="449623"/>
                </a:lnTo>
                <a:lnTo>
                  <a:pt x="0" y="4155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8573" y="2827008"/>
            <a:ext cx="3073400" cy="70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0"/>
              </a:lnSpc>
            </a:pPr>
            <a:r>
              <a:rPr sz="4800" b="1" spc="-5" dirty="0">
                <a:cs typeface="+mn-ea"/>
                <a:sym typeface="+mn-lt"/>
              </a:rPr>
              <a:t>自然灾害类</a:t>
            </a:r>
            <a:endParaRPr sz="4800">
              <a:cs typeface="+mn-ea"/>
              <a:sym typeface="+mn-l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9688" y="2186102"/>
            <a:ext cx="13970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35"/>
              </a:lnSpc>
            </a:pPr>
            <a:r>
              <a:rPr sz="27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  <a:endParaRPr sz="27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213" y="2249322"/>
            <a:ext cx="687552" cy="687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953" y="1303335"/>
            <a:ext cx="4840605" cy="2610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ct val="100000"/>
              </a:lnSpc>
            </a:pPr>
            <a:r>
              <a:rPr sz="1600" spc="-5" dirty="0">
                <a:cs typeface="+mn-ea"/>
                <a:sym typeface="+mn-lt"/>
              </a:rPr>
              <a:t>地震</a:t>
            </a:r>
            <a:endParaRPr sz="1600">
              <a:cs typeface="+mn-ea"/>
              <a:sym typeface="+mn-lt"/>
            </a:endParaRPr>
          </a:p>
          <a:p>
            <a:pPr>
              <a:lnSpc>
                <a:spcPct val="100000"/>
              </a:lnSpc>
            </a:pPr>
            <a:endParaRPr sz="1600">
              <a:cs typeface="+mn-ea"/>
              <a:sym typeface="+mn-lt"/>
            </a:endParaRPr>
          </a:p>
          <a:p>
            <a:pPr marL="12700" marR="5080" indent="371475">
              <a:lnSpc>
                <a:spcPct val="150000"/>
              </a:lnSpc>
              <a:spcBef>
                <a:spcPts val="1435"/>
              </a:spcBef>
            </a:pPr>
            <a:r>
              <a:rPr sz="1400" spc="55" smtClean="0">
                <a:cs typeface="+mn-ea"/>
                <a:sym typeface="+mn-lt"/>
              </a:rPr>
              <a:t>地震是</a:t>
            </a:r>
            <a:r>
              <a:rPr lang="zh-CN" altLang="en-US" sz="1400" spc="45" smtClean="0">
                <a:cs typeface="+mn-ea"/>
                <a:sym typeface="+mn-lt"/>
              </a:rPr>
              <a:t>指</a:t>
            </a:r>
            <a:r>
              <a:rPr sz="1400" spc="55" smtClean="0">
                <a:cs typeface="+mn-ea"/>
                <a:sym typeface="+mn-lt"/>
              </a:rPr>
              <a:t>地球</a:t>
            </a:r>
            <a:r>
              <a:rPr sz="1400" spc="45" smtClean="0">
                <a:cs typeface="+mn-ea"/>
                <a:sym typeface="+mn-lt"/>
              </a:rPr>
              <a:t>内部</a:t>
            </a:r>
            <a:r>
              <a:rPr sz="1400" spc="55" smtClean="0">
                <a:cs typeface="+mn-ea"/>
                <a:sym typeface="+mn-lt"/>
              </a:rPr>
              <a:t>介质局</a:t>
            </a:r>
            <a:r>
              <a:rPr sz="1400" spc="45" smtClean="0">
                <a:cs typeface="+mn-ea"/>
                <a:sym typeface="+mn-lt"/>
              </a:rPr>
              <a:t>部</a:t>
            </a:r>
            <a:r>
              <a:rPr lang="zh-CN" altLang="en-US" sz="1400" spc="55" smtClean="0">
                <a:cs typeface="+mn-ea"/>
                <a:sym typeface="+mn-lt"/>
              </a:rPr>
              <a:t>发</a:t>
            </a:r>
            <a:r>
              <a:rPr sz="1400" spc="55" smtClean="0">
                <a:cs typeface="+mn-ea"/>
                <a:sym typeface="+mn-lt"/>
              </a:rPr>
              <a:t>生</a:t>
            </a:r>
            <a:r>
              <a:rPr sz="1400" spc="45" smtClean="0">
                <a:cs typeface="+mn-ea"/>
                <a:sym typeface="+mn-lt"/>
              </a:rPr>
              <a:t>急剧</a:t>
            </a:r>
            <a:r>
              <a:rPr sz="1400" spc="55" smtClean="0">
                <a:cs typeface="+mn-ea"/>
                <a:sym typeface="+mn-lt"/>
              </a:rPr>
              <a:t>破</a:t>
            </a:r>
            <a:r>
              <a:rPr sz="1400" spc="85" smtClean="0">
                <a:cs typeface="+mn-ea"/>
                <a:sym typeface="+mn-lt"/>
              </a:rPr>
              <a:t>裂</a:t>
            </a:r>
            <a:r>
              <a:rPr sz="1400" spc="45" dirty="0">
                <a:cs typeface="+mn-ea"/>
                <a:sym typeface="+mn-lt"/>
              </a:rPr>
              <a:t>，</a:t>
            </a:r>
            <a:r>
              <a:rPr sz="1400" spc="55" dirty="0">
                <a:cs typeface="+mn-ea"/>
                <a:sym typeface="+mn-lt"/>
              </a:rPr>
              <a:t>产生</a:t>
            </a:r>
            <a:r>
              <a:rPr sz="1400" spc="45" dirty="0">
                <a:cs typeface="+mn-ea"/>
                <a:sym typeface="+mn-lt"/>
              </a:rPr>
              <a:t>震</a:t>
            </a:r>
            <a:r>
              <a:rPr sz="1400" spc="65" dirty="0">
                <a:cs typeface="+mn-ea"/>
                <a:sym typeface="+mn-lt"/>
              </a:rPr>
              <a:t>波</a:t>
            </a:r>
            <a:r>
              <a:rPr sz="1400">
                <a:cs typeface="+mn-ea"/>
                <a:sym typeface="+mn-lt"/>
              </a:rPr>
              <a:t>， </a:t>
            </a:r>
            <a:r>
              <a:rPr sz="1400" smtClean="0">
                <a:cs typeface="+mn-ea"/>
                <a:sym typeface="+mn-lt"/>
              </a:rPr>
              <a:t>从而在一定范围内引起地面振</a:t>
            </a:r>
            <a:r>
              <a:rPr lang="zh-CN" altLang="en-US" sz="1400" smtClean="0">
                <a:cs typeface="+mn-ea"/>
                <a:sym typeface="+mn-lt"/>
              </a:rPr>
              <a:t>动</a:t>
            </a:r>
            <a:r>
              <a:rPr sz="1400" smtClean="0">
                <a:cs typeface="+mn-ea"/>
                <a:sym typeface="+mn-lt"/>
              </a:rPr>
              <a:t>的现象</a:t>
            </a:r>
            <a:r>
              <a:rPr sz="1400" dirty="0">
                <a:cs typeface="+mn-ea"/>
                <a:sym typeface="+mn-lt"/>
              </a:rPr>
              <a:t>。</a:t>
            </a:r>
            <a:r>
              <a:rPr sz="1400">
                <a:cs typeface="+mn-ea"/>
                <a:sym typeface="+mn-lt"/>
              </a:rPr>
              <a:t>地震灾害作为一种 </a:t>
            </a:r>
            <a:r>
              <a:rPr sz="1400" smtClean="0">
                <a:cs typeface="+mn-ea"/>
                <a:sym typeface="+mn-lt"/>
              </a:rPr>
              <a:t>突</a:t>
            </a:r>
            <a:r>
              <a:rPr lang="zh-CN" altLang="en-US" sz="1400" smtClean="0">
                <a:cs typeface="+mn-ea"/>
                <a:sym typeface="+mn-lt"/>
              </a:rPr>
              <a:t>发</a:t>
            </a:r>
            <a:r>
              <a:rPr sz="1400" smtClean="0">
                <a:cs typeface="+mn-ea"/>
                <a:sym typeface="+mn-lt"/>
              </a:rPr>
              <a:t>性灾难</a:t>
            </a:r>
            <a:r>
              <a:rPr sz="1400" dirty="0">
                <a:cs typeface="+mn-ea"/>
                <a:sym typeface="+mn-lt"/>
              </a:rPr>
              <a:t>，被公认为是自然灾害的“元凶”之一</a:t>
            </a:r>
            <a:r>
              <a:rPr sz="1400">
                <a:cs typeface="+mn-ea"/>
                <a:sym typeface="+mn-lt"/>
              </a:rPr>
              <a:t>。</a:t>
            </a:r>
            <a:r>
              <a:rPr sz="1400" smtClean="0">
                <a:cs typeface="+mn-ea"/>
                <a:sym typeface="+mn-lt"/>
              </a:rPr>
              <a:t>它可以在几</a:t>
            </a:r>
            <a:r>
              <a:rPr lang="zh-CN" altLang="en-US" sz="1400" smtClean="0">
                <a:cs typeface="+mn-ea"/>
                <a:sym typeface="+mn-lt"/>
              </a:rPr>
              <a:t>十</a:t>
            </a:r>
            <a:r>
              <a:rPr sz="1400" smtClean="0">
                <a:cs typeface="+mn-ea"/>
                <a:sym typeface="+mn-lt"/>
              </a:rPr>
              <a:t>秒内将一座城市夷为平地</a:t>
            </a:r>
            <a:r>
              <a:rPr sz="1400">
                <a:cs typeface="+mn-ea"/>
                <a:sym typeface="+mn-lt"/>
              </a:rPr>
              <a:t>，</a:t>
            </a:r>
            <a:r>
              <a:rPr sz="1400" smtClean="0">
                <a:cs typeface="+mn-ea"/>
                <a:sym typeface="+mn-lt"/>
              </a:rPr>
              <a:t>导致数万人甚至数</a:t>
            </a:r>
            <a:r>
              <a:rPr lang="zh-CN" altLang="en-US" sz="1400" smtClean="0">
                <a:cs typeface="+mn-ea"/>
                <a:sym typeface="+mn-lt"/>
              </a:rPr>
              <a:t>十</a:t>
            </a:r>
            <a:r>
              <a:rPr sz="1400" smtClean="0">
                <a:cs typeface="+mn-ea"/>
                <a:sym typeface="+mn-lt"/>
              </a:rPr>
              <a:t>万人 </a:t>
            </a:r>
            <a:r>
              <a:rPr sz="1400">
                <a:cs typeface="+mn-ea"/>
                <a:sym typeface="+mn-lt"/>
              </a:rPr>
              <a:t>死亡</a:t>
            </a:r>
            <a:r>
              <a:rPr sz="1400" smtClean="0">
                <a:cs typeface="+mn-ea"/>
                <a:sym typeface="+mn-lt"/>
              </a:rPr>
              <a:t>，</a:t>
            </a:r>
            <a:r>
              <a:rPr lang="zh-CN" altLang="en-US" sz="1400" smtClean="0">
                <a:cs typeface="+mn-ea"/>
                <a:sym typeface="+mn-lt"/>
              </a:rPr>
              <a:t>并</a:t>
            </a:r>
            <a:r>
              <a:rPr sz="1400" smtClean="0">
                <a:cs typeface="+mn-ea"/>
                <a:sym typeface="+mn-lt"/>
              </a:rPr>
              <a:t>使城市及周围地区的经济活</a:t>
            </a:r>
            <a:r>
              <a:rPr lang="zh-CN" altLang="en-US" sz="1400" smtClean="0">
                <a:cs typeface="+mn-ea"/>
                <a:sym typeface="+mn-lt"/>
              </a:rPr>
              <a:t>动</a:t>
            </a:r>
            <a:r>
              <a:rPr sz="1400" smtClean="0">
                <a:cs typeface="+mn-ea"/>
                <a:sym typeface="+mn-lt"/>
              </a:rPr>
              <a:t>处</a:t>
            </a:r>
            <a:r>
              <a:rPr lang="zh-CN" altLang="en-US" sz="1400" smtClean="0">
                <a:cs typeface="+mn-ea"/>
                <a:sym typeface="+mn-lt"/>
              </a:rPr>
              <a:t>于</a:t>
            </a:r>
            <a:r>
              <a:rPr sz="1400" smtClean="0">
                <a:cs typeface="+mn-ea"/>
                <a:sym typeface="+mn-lt"/>
              </a:rPr>
              <a:t>瘫痪状态</a:t>
            </a:r>
            <a:r>
              <a:rPr sz="1400">
                <a:cs typeface="+mn-ea"/>
                <a:sym typeface="+mn-lt"/>
              </a:rPr>
              <a:t>。</a:t>
            </a:r>
            <a:r>
              <a:rPr sz="1400" smtClean="0">
                <a:cs typeface="+mn-ea"/>
                <a:sym typeface="+mn-lt"/>
              </a:rPr>
              <a:t>地震灾害主要有瞬时突</a:t>
            </a:r>
            <a:r>
              <a:rPr lang="zh-CN" altLang="en-US" sz="1400" smtClean="0">
                <a:cs typeface="+mn-ea"/>
                <a:sym typeface="+mn-lt"/>
              </a:rPr>
              <a:t>发</a:t>
            </a:r>
            <a:r>
              <a:rPr sz="1400" smtClean="0">
                <a:cs typeface="+mn-ea"/>
                <a:sym typeface="+mn-lt"/>
              </a:rPr>
              <a:t>性</a:t>
            </a:r>
            <a:r>
              <a:rPr sz="1400" spc="-15" dirty="0">
                <a:cs typeface="+mn-ea"/>
                <a:sym typeface="+mn-lt"/>
              </a:rPr>
              <a:t>、</a:t>
            </a:r>
            <a:r>
              <a:rPr sz="1400" dirty="0">
                <a:cs typeface="+mn-ea"/>
                <a:sym typeface="+mn-lt"/>
              </a:rPr>
              <a:t>余震</a:t>
            </a:r>
            <a:r>
              <a:rPr sz="1400" spc="-15" dirty="0">
                <a:cs typeface="+mn-ea"/>
                <a:sym typeface="+mn-lt"/>
              </a:rPr>
              <a:t>持</a:t>
            </a:r>
            <a:r>
              <a:rPr sz="1400" dirty="0">
                <a:cs typeface="+mn-ea"/>
                <a:sym typeface="+mn-lt"/>
              </a:rPr>
              <a:t>续性</a:t>
            </a:r>
            <a:r>
              <a:rPr sz="1400" spc="-15" dirty="0">
                <a:cs typeface="+mn-ea"/>
                <a:sym typeface="+mn-lt"/>
              </a:rPr>
              <a:t>、</a:t>
            </a:r>
            <a:r>
              <a:rPr sz="1400" dirty="0">
                <a:cs typeface="+mn-ea"/>
                <a:sym typeface="+mn-lt"/>
              </a:rPr>
              <a:t>灾因</a:t>
            </a:r>
            <a:r>
              <a:rPr sz="1400" spc="-15" dirty="0">
                <a:cs typeface="+mn-ea"/>
                <a:sym typeface="+mn-lt"/>
              </a:rPr>
              <a:t>牵</a:t>
            </a:r>
            <a:r>
              <a:rPr sz="1400" dirty="0">
                <a:cs typeface="+mn-ea"/>
                <a:sym typeface="+mn-lt"/>
              </a:rPr>
              <a:t>连性</a:t>
            </a:r>
            <a:r>
              <a:rPr sz="1400" spc="-15" dirty="0">
                <a:cs typeface="+mn-ea"/>
                <a:sym typeface="+mn-lt"/>
              </a:rPr>
              <a:t>等</a:t>
            </a:r>
            <a:r>
              <a:rPr sz="1400" dirty="0">
                <a:cs typeface="+mn-ea"/>
                <a:sym typeface="+mn-lt"/>
              </a:rPr>
              <a:t>特点。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地震灾害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82898" y="1710689"/>
            <a:ext cx="5217160" cy="0"/>
          </a:xfrm>
          <a:custGeom>
            <a:avLst/>
            <a:gdLst/>
            <a:ahLst/>
            <a:cxnLst/>
            <a:rect l="l" t="t" r="r" b="b"/>
            <a:pathLst>
              <a:path w="5217159">
                <a:moveTo>
                  <a:pt x="0" y="0"/>
                </a:moveTo>
                <a:lnTo>
                  <a:pt x="5217033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224" y="1282471"/>
            <a:ext cx="3030347" cy="2772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47211" y="1146759"/>
            <a:ext cx="530148" cy="530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700" y="1270380"/>
            <a:ext cx="2886075" cy="17395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1310258"/>
            <a:ext cx="4572000" cy="1660525"/>
          </a:xfrm>
          <a:custGeom>
            <a:avLst/>
            <a:gdLst/>
            <a:ahLst/>
            <a:cxnLst/>
            <a:rect l="l" t="t" r="r" b="b"/>
            <a:pathLst>
              <a:path w="4572000" h="1660525">
                <a:moveTo>
                  <a:pt x="0" y="1660017"/>
                </a:moveTo>
                <a:lnTo>
                  <a:pt x="4572000" y="1660017"/>
                </a:lnTo>
                <a:lnTo>
                  <a:pt x="4572000" y="0"/>
                </a:lnTo>
                <a:lnTo>
                  <a:pt x="0" y="0"/>
                </a:lnTo>
                <a:lnTo>
                  <a:pt x="0" y="1660017"/>
                </a:lnTo>
                <a:close/>
              </a:path>
            </a:pathLst>
          </a:custGeom>
          <a:solidFill>
            <a:srgbClr val="BEEBF9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6375" y="3051555"/>
            <a:ext cx="3086100" cy="1910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2475" y="3103562"/>
            <a:ext cx="3311525" cy="1809750"/>
          </a:xfrm>
          <a:custGeom>
            <a:avLst/>
            <a:gdLst/>
            <a:ahLst/>
            <a:cxnLst/>
            <a:rect l="l" t="t" r="r" b="b"/>
            <a:pathLst>
              <a:path w="3311525" h="1809750">
                <a:moveTo>
                  <a:pt x="0" y="1809750"/>
                </a:moveTo>
                <a:lnTo>
                  <a:pt x="3311525" y="1809750"/>
                </a:lnTo>
                <a:lnTo>
                  <a:pt x="3311525" y="0"/>
                </a:lnTo>
                <a:lnTo>
                  <a:pt x="0" y="0"/>
                </a:lnTo>
                <a:lnTo>
                  <a:pt x="0" y="1809750"/>
                </a:lnTo>
                <a:close/>
              </a:path>
            </a:pathLst>
          </a:custGeom>
          <a:solidFill>
            <a:srgbClr val="BDEBD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800" spc="-5" smtClean="0"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sz="1800" spc="-5" smtClean="0">
                <a:latin typeface="+mn-lt"/>
                <a:ea typeface="+mn-ea"/>
                <a:cs typeface="+mn-ea"/>
                <a:sym typeface="+mn-lt"/>
              </a:rPr>
              <a:t>同场所的避险措施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839" y="887664"/>
            <a:ext cx="906526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>
              <a:lnSpc>
                <a:spcPct val="100000"/>
              </a:lnSpc>
            </a:pPr>
            <a:r>
              <a:rPr sz="1600" spc="-5" dirty="0">
                <a:cs typeface="+mn-ea"/>
                <a:sym typeface="+mn-lt"/>
              </a:rPr>
              <a:t>1</a:t>
            </a:r>
            <a:r>
              <a:rPr sz="1600" spc="-10" dirty="0">
                <a:cs typeface="+mn-ea"/>
                <a:sym typeface="+mn-lt"/>
              </a:rPr>
              <a:t>.</a:t>
            </a:r>
            <a:r>
              <a:rPr sz="1600" spc="-5" dirty="0">
                <a:cs typeface="+mn-ea"/>
                <a:sym typeface="+mn-lt"/>
              </a:rPr>
              <a:t>室内避震</a:t>
            </a:r>
            <a:endParaRPr sz="1600"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cs typeface="+mn-ea"/>
              <a:sym typeface="+mn-lt"/>
            </a:endParaRPr>
          </a:p>
          <a:p>
            <a:pPr marL="12700" marR="4619625" indent="362585">
              <a:lnSpc>
                <a:spcPct val="150000"/>
              </a:lnSpc>
            </a:pPr>
            <a:r>
              <a:rPr sz="1200" spc="30" dirty="0">
                <a:cs typeface="+mn-ea"/>
                <a:sym typeface="+mn-lt"/>
              </a:rPr>
              <a:t>室内避震一定</a:t>
            </a:r>
            <a:r>
              <a:rPr sz="1200" spc="20" dirty="0">
                <a:cs typeface="+mn-ea"/>
                <a:sym typeface="+mn-lt"/>
              </a:rPr>
              <a:t>要</a:t>
            </a:r>
            <a:r>
              <a:rPr sz="1200" spc="30" dirty="0">
                <a:cs typeface="+mn-ea"/>
                <a:sym typeface="+mn-lt"/>
              </a:rPr>
              <a:t>避</a:t>
            </a:r>
            <a:r>
              <a:rPr sz="1200" spc="20" dirty="0">
                <a:cs typeface="+mn-ea"/>
                <a:sym typeface="+mn-lt"/>
              </a:rPr>
              <a:t>开</a:t>
            </a:r>
            <a:r>
              <a:rPr sz="1200" spc="30" dirty="0">
                <a:cs typeface="+mn-ea"/>
                <a:sym typeface="+mn-lt"/>
              </a:rPr>
              <a:t>墙体的薄弱部</a:t>
            </a:r>
            <a:r>
              <a:rPr sz="1200" spc="40" dirty="0">
                <a:cs typeface="+mn-ea"/>
                <a:sym typeface="+mn-lt"/>
              </a:rPr>
              <a:t>位</a:t>
            </a:r>
            <a:r>
              <a:rPr sz="1200" spc="30" dirty="0">
                <a:cs typeface="+mn-ea"/>
                <a:sym typeface="+mn-lt"/>
              </a:rPr>
              <a:t>，</a:t>
            </a:r>
            <a:r>
              <a:rPr sz="1200" spc="20" dirty="0">
                <a:cs typeface="+mn-ea"/>
                <a:sym typeface="+mn-lt"/>
              </a:rPr>
              <a:t>如</a:t>
            </a:r>
            <a:r>
              <a:rPr sz="1200" spc="30" dirty="0">
                <a:cs typeface="+mn-ea"/>
                <a:sym typeface="+mn-lt"/>
              </a:rPr>
              <a:t>门窗附近</a:t>
            </a:r>
            <a:r>
              <a:rPr sz="1200" spc="25" dirty="0">
                <a:cs typeface="+mn-ea"/>
                <a:sym typeface="+mn-lt"/>
              </a:rPr>
              <a:t>等</a:t>
            </a:r>
            <a:r>
              <a:rPr sz="1200" spc="30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还 </a:t>
            </a:r>
            <a:r>
              <a:rPr sz="1200" smtClean="0">
                <a:cs typeface="+mn-ea"/>
                <a:sym typeface="+mn-lt"/>
              </a:rPr>
              <a:t>要谨防吊灯摇摆撞</a:t>
            </a:r>
            <a:r>
              <a:rPr sz="1200" spc="10" smtClean="0">
                <a:cs typeface="+mn-ea"/>
                <a:sym typeface="+mn-lt"/>
              </a:rPr>
              <a:t>破</a:t>
            </a:r>
            <a:r>
              <a:rPr lang="zh-CN" altLang="en-US" sz="1200" spc="10" smtClean="0">
                <a:cs typeface="+mn-ea"/>
                <a:sym typeface="+mn-lt"/>
              </a:rPr>
              <a:t>玻璃</a:t>
            </a:r>
            <a:r>
              <a:rPr sz="1200" smtClean="0">
                <a:cs typeface="+mn-ea"/>
                <a:sym typeface="+mn-lt"/>
              </a:rPr>
              <a:t>时的碎片伤害</a:t>
            </a:r>
            <a:r>
              <a:rPr sz="1200" dirty="0">
                <a:cs typeface="+mn-ea"/>
                <a:sym typeface="+mn-lt"/>
              </a:rPr>
              <a:t>。</a:t>
            </a:r>
            <a:r>
              <a:rPr sz="1200" spc="10" dirty="0">
                <a:cs typeface="+mn-ea"/>
                <a:sym typeface="+mn-lt"/>
              </a:rPr>
              <a:t>如在</a:t>
            </a:r>
            <a:r>
              <a:rPr sz="1200" dirty="0">
                <a:cs typeface="+mn-ea"/>
                <a:sym typeface="+mn-lt"/>
              </a:rPr>
              <a:t>室内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可采</a:t>
            </a:r>
            <a:r>
              <a:rPr lang="zh-CN" altLang="en-US" sz="1200" smtClean="0">
                <a:cs typeface="+mn-ea"/>
                <a:sym typeface="+mn-lt"/>
              </a:rPr>
              <a:t>取</a:t>
            </a:r>
            <a:r>
              <a:rPr sz="1200" smtClean="0">
                <a:cs typeface="+mn-ea"/>
                <a:sym typeface="+mn-lt"/>
              </a:rPr>
              <a:t>蹲在 </a:t>
            </a:r>
            <a:r>
              <a:rPr sz="1200" dirty="0">
                <a:cs typeface="+mn-ea"/>
                <a:sym typeface="+mn-lt"/>
              </a:rPr>
              <a:t>结实的桌子旁，把</a:t>
            </a:r>
            <a:r>
              <a:rPr sz="1200" spc="10" dirty="0">
                <a:cs typeface="+mn-ea"/>
                <a:sym typeface="+mn-lt"/>
              </a:rPr>
              <a:t>头低</a:t>
            </a:r>
            <a:r>
              <a:rPr sz="1200" dirty="0">
                <a:cs typeface="+mn-ea"/>
                <a:sym typeface="+mn-lt"/>
              </a:rPr>
              <a:t>下挨近膝盖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一只手</a:t>
            </a:r>
            <a:r>
              <a:rPr sz="1200" spc="10" smtClean="0">
                <a:cs typeface="+mn-ea"/>
                <a:sym typeface="+mn-lt"/>
              </a:rPr>
              <a:t>抓</a:t>
            </a:r>
            <a:r>
              <a:rPr sz="1200" smtClean="0">
                <a:cs typeface="+mn-ea"/>
                <a:sym typeface="+mn-lt"/>
              </a:rPr>
              <a:t>牢桌腿的避险方</a:t>
            </a:r>
            <a:r>
              <a:rPr lang="zh-CN" altLang="en-US" sz="1200" smtClean="0">
                <a:cs typeface="+mn-ea"/>
                <a:sym typeface="+mn-lt"/>
              </a:rPr>
              <a:t>式</a:t>
            </a:r>
            <a:r>
              <a:rPr sz="1200" smtClean="0">
                <a:cs typeface="+mn-ea"/>
                <a:sym typeface="+mn-lt"/>
              </a:rPr>
              <a:t>。 </a:t>
            </a:r>
            <a:r>
              <a:rPr sz="1200" dirty="0">
                <a:cs typeface="+mn-ea"/>
                <a:sym typeface="+mn-lt"/>
              </a:rPr>
              <a:t>如果没有桌子，可</a:t>
            </a:r>
            <a:r>
              <a:rPr sz="1200" spc="10" dirty="0">
                <a:cs typeface="+mn-ea"/>
                <a:sym typeface="+mn-lt"/>
              </a:rPr>
              <a:t>以靠</a:t>
            </a:r>
            <a:r>
              <a:rPr sz="1200" dirty="0">
                <a:cs typeface="+mn-ea"/>
                <a:sym typeface="+mn-lt"/>
              </a:rPr>
              <a:t>墙蹲下、背对窗户</a:t>
            </a:r>
            <a:r>
              <a:rPr sz="1200" spc="10" dirty="0">
                <a:cs typeface="+mn-ea"/>
                <a:sym typeface="+mn-lt"/>
              </a:rPr>
              <a:t>、把</a:t>
            </a:r>
            <a:r>
              <a:rPr sz="1200" dirty="0">
                <a:cs typeface="+mn-ea"/>
                <a:sym typeface="+mn-lt"/>
              </a:rPr>
              <a:t>头低下挨近膝盖、 </a:t>
            </a:r>
            <a:r>
              <a:rPr sz="1200" spc="-5" dirty="0">
                <a:cs typeface="+mn-ea"/>
                <a:sym typeface="+mn-lt"/>
              </a:rPr>
              <a:t>双手打在脖子</a:t>
            </a:r>
            <a:r>
              <a:rPr sz="1200" dirty="0">
                <a:cs typeface="+mn-ea"/>
                <a:sym typeface="+mn-lt"/>
              </a:rPr>
              <a:t>后。</a:t>
            </a:r>
            <a:endParaRPr sz="1200">
              <a:cs typeface="+mn-ea"/>
              <a:sym typeface="+mn-lt"/>
            </a:endParaRPr>
          </a:p>
          <a:p>
            <a:pPr>
              <a:lnSpc>
                <a:spcPct val="100000"/>
              </a:lnSpc>
            </a:pPr>
            <a:endParaRPr sz="1200">
              <a:cs typeface="+mn-ea"/>
              <a:sym typeface="+mn-lt"/>
            </a:endParaRPr>
          </a:p>
          <a:p>
            <a:pPr>
              <a:lnSpc>
                <a:spcPct val="100000"/>
              </a:lnSpc>
            </a:pPr>
            <a:endParaRPr sz="1200">
              <a:cs typeface="+mn-ea"/>
              <a:sym typeface="+mn-lt"/>
            </a:endParaRPr>
          </a:p>
          <a:p>
            <a:pPr marR="5080" algn="r">
              <a:lnSpc>
                <a:spcPct val="100000"/>
              </a:lnSpc>
              <a:spcBef>
                <a:spcPts val="780"/>
              </a:spcBef>
            </a:pPr>
            <a:r>
              <a:rPr sz="1200" spc="55" dirty="0">
                <a:cs typeface="+mn-ea"/>
                <a:sym typeface="+mn-lt"/>
              </a:rPr>
              <a:t>地震后</a:t>
            </a:r>
            <a:r>
              <a:rPr sz="1200" spc="45" dirty="0">
                <a:cs typeface="+mn-ea"/>
                <a:sym typeface="+mn-lt"/>
              </a:rPr>
              <a:t>房</a:t>
            </a:r>
            <a:r>
              <a:rPr sz="1200" spc="55" dirty="0">
                <a:cs typeface="+mn-ea"/>
                <a:sym typeface="+mn-lt"/>
              </a:rPr>
              <a:t>屋倒</a:t>
            </a:r>
            <a:r>
              <a:rPr sz="1200" spc="45" dirty="0">
                <a:cs typeface="+mn-ea"/>
                <a:sym typeface="+mn-lt"/>
              </a:rPr>
              <a:t>塌</a:t>
            </a:r>
            <a:r>
              <a:rPr sz="1200" spc="55" dirty="0">
                <a:cs typeface="+mn-ea"/>
                <a:sym typeface="+mn-lt"/>
              </a:rPr>
              <a:t>会</a:t>
            </a:r>
            <a:r>
              <a:rPr sz="1200" spc="45" dirty="0">
                <a:cs typeface="+mn-ea"/>
                <a:sym typeface="+mn-lt"/>
              </a:rPr>
              <a:t>在</a:t>
            </a:r>
            <a:r>
              <a:rPr sz="1200" spc="55" dirty="0">
                <a:cs typeface="+mn-ea"/>
                <a:sym typeface="+mn-lt"/>
              </a:rPr>
              <a:t>室内形</a:t>
            </a:r>
            <a:r>
              <a:rPr sz="1200" spc="45" dirty="0">
                <a:cs typeface="+mn-ea"/>
                <a:sym typeface="+mn-lt"/>
              </a:rPr>
              <a:t>成</a:t>
            </a:r>
            <a:r>
              <a:rPr sz="1200" spc="55" dirty="0">
                <a:cs typeface="+mn-ea"/>
                <a:sym typeface="+mn-lt"/>
              </a:rPr>
              <a:t>三角</a:t>
            </a:r>
            <a:r>
              <a:rPr sz="1200" spc="45" dirty="0">
                <a:cs typeface="+mn-ea"/>
                <a:sym typeface="+mn-lt"/>
              </a:rPr>
              <a:t>空</a:t>
            </a:r>
            <a:r>
              <a:rPr sz="1200" spc="80" dirty="0">
                <a:cs typeface="+mn-ea"/>
                <a:sym typeface="+mn-lt"/>
              </a:rPr>
              <a:t>间</a:t>
            </a:r>
            <a:r>
              <a:rPr sz="1200" dirty="0">
                <a:cs typeface="+mn-ea"/>
                <a:sym typeface="+mn-lt"/>
              </a:rPr>
              <a:t>，</a:t>
            </a:r>
            <a:endParaRPr sz="1200">
              <a:cs typeface="+mn-ea"/>
              <a:sym typeface="+mn-lt"/>
            </a:endParaRPr>
          </a:p>
          <a:p>
            <a:pPr marL="5823585" marR="155575" algn="just">
              <a:lnSpc>
                <a:spcPct val="150000"/>
              </a:lnSpc>
            </a:pPr>
            <a:r>
              <a:rPr sz="1200" spc="5" dirty="0">
                <a:cs typeface="+mn-ea"/>
                <a:sym typeface="+mn-lt"/>
              </a:rPr>
              <a:t>大块倒塌体不支撑物</a:t>
            </a:r>
            <a:r>
              <a:rPr sz="1200" spc="-5" dirty="0">
                <a:cs typeface="+mn-ea"/>
                <a:sym typeface="+mn-lt"/>
              </a:rPr>
              <a:t>极</a:t>
            </a:r>
            <a:r>
              <a:rPr sz="1200" spc="5" dirty="0">
                <a:cs typeface="+mn-ea"/>
                <a:sym typeface="+mn-lt"/>
              </a:rPr>
              <a:t>成的空间是人们得以并 </a:t>
            </a:r>
            <a:r>
              <a:rPr sz="1200" spc="10" dirty="0">
                <a:cs typeface="+mn-ea"/>
                <a:sym typeface="+mn-lt"/>
              </a:rPr>
              <a:t>存的相对安全地点，</a:t>
            </a:r>
            <a:r>
              <a:rPr sz="1200" dirty="0">
                <a:cs typeface="+mn-ea"/>
                <a:sym typeface="+mn-lt"/>
              </a:rPr>
              <a:t>即</a:t>
            </a:r>
            <a:r>
              <a:rPr sz="1200" spc="10" dirty="0">
                <a:cs typeface="+mn-ea"/>
                <a:sym typeface="+mn-lt"/>
              </a:rPr>
              <a:t>避震空</a:t>
            </a:r>
            <a:r>
              <a:rPr sz="1200" spc="15" dirty="0">
                <a:cs typeface="+mn-ea"/>
                <a:sym typeface="+mn-lt"/>
              </a:rPr>
              <a:t>间</a:t>
            </a:r>
            <a:r>
              <a:rPr sz="1200" spc="10">
                <a:cs typeface="+mn-ea"/>
                <a:sym typeface="+mn-lt"/>
              </a:rPr>
              <a:t>。</a:t>
            </a:r>
            <a:r>
              <a:rPr sz="1200" spc="10" smtClean="0">
                <a:cs typeface="+mn-ea"/>
                <a:sym typeface="+mn-lt"/>
              </a:rPr>
              <a:t>在地震</a:t>
            </a:r>
            <a:r>
              <a:rPr lang="zh-CN" altLang="en-US" sz="1200" spc="10" smtClean="0">
                <a:cs typeface="+mn-ea"/>
                <a:sym typeface="+mn-lt"/>
              </a:rPr>
              <a:t>发</a:t>
            </a:r>
            <a:r>
              <a:rPr sz="1200" spc="10" smtClean="0">
                <a:cs typeface="+mn-ea"/>
                <a:sym typeface="+mn-lt"/>
              </a:rPr>
              <a:t>生 </a:t>
            </a:r>
            <a:r>
              <a:rPr sz="1200" spc="10" dirty="0">
                <a:cs typeface="+mn-ea"/>
                <a:sym typeface="+mn-lt"/>
              </a:rPr>
              <a:t>时，如果在楼内</a:t>
            </a:r>
            <a:r>
              <a:rPr sz="1200" spc="10">
                <a:cs typeface="+mn-ea"/>
                <a:sym typeface="+mn-lt"/>
              </a:rPr>
              <a:t>，</a:t>
            </a:r>
            <a:r>
              <a:rPr sz="1200" spc="10" smtClean="0">
                <a:cs typeface="+mn-ea"/>
                <a:sym typeface="+mn-lt"/>
              </a:rPr>
              <a:t>应</a:t>
            </a:r>
            <a:r>
              <a:rPr lang="zh-CN" altLang="en-US" sz="1200" smtClean="0">
                <a:cs typeface="+mn-ea"/>
                <a:sym typeface="+mn-lt"/>
              </a:rPr>
              <a:t>选</a:t>
            </a:r>
            <a:r>
              <a:rPr sz="1200" spc="10" smtClean="0">
                <a:cs typeface="+mn-ea"/>
                <a:sym typeface="+mn-lt"/>
              </a:rPr>
              <a:t>择小开</a:t>
            </a:r>
            <a:r>
              <a:rPr sz="1200" spc="15" smtClean="0">
                <a:cs typeface="+mn-ea"/>
                <a:sym typeface="+mn-lt"/>
              </a:rPr>
              <a:t>间</a:t>
            </a:r>
            <a:r>
              <a:rPr sz="1200" spc="10" dirty="0">
                <a:cs typeface="+mn-ea"/>
                <a:sym typeface="+mn-lt"/>
              </a:rPr>
              <a:t>、易形成三角 空间的地方躲避。如</a:t>
            </a:r>
            <a:r>
              <a:rPr sz="1200" dirty="0">
                <a:cs typeface="+mn-ea"/>
                <a:sym typeface="+mn-lt"/>
              </a:rPr>
              <a:t>果</a:t>
            </a:r>
            <a:r>
              <a:rPr sz="1200" spc="10" dirty="0">
                <a:cs typeface="+mn-ea"/>
                <a:sym typeface="+mn-lt"/>
              </a:rPr>
              <a:t>是平</a:t>
            </a:r>
            <a:r>
              <a:rPr sz="1200" spc="15" dirty="0">
                <a:cs typeface="+mn-ea"/>
                <a:sym typeface="+mn-lt"/>
              </a:rPr>
              <a:t>房</a:t>
            </a:r>
            <a:r>
              <a:rPr sz="1200" spc="10" dirty="0">
                <a:cs typeface="+mn-ea"/>
                <a:sym typeface="+mn-lt"/>
              </a:rPr>
              <a:t>，</a:t>
            </a:r>
            <a:r>
              <a:rPr sz="1200" spc="10">
                <a:cs typeface="+mn-ea"/>
                <a:sym typeface="+mn-lt"/>
              </a:rPr>
              <a:t>根据具体情况 </a:t>
            </a:r>
            <a:r>
              <a:rPr lang="zh-CN" altLang="en-US" sz="1200" spc="-5" smtClean="0">
                <a:cs typeface="+mn-ea"/>
                <a:sym typeface="+mn-lt"/>
              </a:rPr>
              <a:t>或选</a:t>
            </a:r>
            <a:r>
              <a:rPr sz="1200" spc="-5" smtClean="0">
                <a:cs typeface="+mn-ea"/>
                <a:sym typeface="+mn-lt"/>
              </a:rPr>
              <a:t>择小开间</a:t>
            </a:r>
            <a:r>
              <a:rPr sz="1200" spc="-5" dirty="0">
                <a:cs typeface="+mn-ea"/>
                <a:sym typeface="+mn-lt"/>
              </a:rPr>
              <a:t>、坚固家具旁就地躲</a:t>
            </a:r>
            <a:r>
              <a:rPr sz="1200" dirty="0">
                <a:cs typeface="+mn-ea"/>
                <a:sym typeface="+mn-lt"/>
              </a:rPr>
              <a:t>藏。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0875" y="3521290"/>
            <a:ext cx="2095500" cy="143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19975" y="2230932"/>
            <a:ext cx="962025" cy="732790"/>
          </a:xfrm>
          <a:custGeom>
            <a:avLst/>
            <a:gdLst/>
            <a:ahLst/>
            <a:cxnLst/>
            <a:rect l="l" t="t" r="r" b="b"/>
            <a:pathLst>
              <a:path w="962025" h="732789">
                <a:moveTo>
                  <a:pt x="0" y="732231"/>
                </a:moveTo>
                <a:lnTo>
                  <a:pt x="962025" y="732231"/>
                </a:lnTo>
                <a:lnTo>
                  <a:pt x="962025" y="0"/>
                </a:lnTo>
                <a:lnTo>
                  <a:pt x="0" y="0"/>
                </a:lnTo>
                <a:lnTo>
                  <a:pt x="0" y="732231"/>
                </a:lnTo>
                <a:close/>
              </a:path>
            </a:pathLst>
          </a:custGeom>
          <a:solidFill>
            <a:srgbClr val="F8C80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23150" y="1860702"/>
            <a:ext cx="428625" cy="366395"/>
          </a:xfrm>
          <a:custGeom>
            <a:avLst/>
            <a:gdLst/>
            <a:ahLst/>
            <a:cxnLst/>
            <a:rect l="l" t="t" r="r" b="b"/>
            <a:pathLst>
              <a:path w="428625" h="366394">
                <a:moveTo>
                  <a:pt x="0" y="366115"/>
                </a:moveTo>
                <a:lnTo>
                  <a:pt x="428625" y="366115"/>
                </a:lnTo>
                <a:lnTo>
                  <a:pt x="428625" y="0"/>
                </a:lnTo>
                <a:lnTo>
                  <a:pt x="0" y="0"/>
                </a:lnTo>
                <a:lnTo>
                  <a:pt x="0" y="366115"/>
                </a:lnTo>
                <a:close/>
              </a:path>
            </a:pathLst>
          </a:custGeom>
          <a:solidFill>
            <a:srgbClr val="FF8020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717" y="1361694"/>
            <a:ext cx="2104390" cy="2034539"/>
          </a:xfrm>
          <a:custGeom>
            <a:avLst/>
            <a:gdLst/>
            <a:ahLst/>
            <a:cxnLst/>
            <a:rect l="l" t="t" r="r" b="b"/>
            <a:pathLst>
              <a:path w="2104390" h="2034539">
                <a:moveTo>
                  <a:pt x="0" y="2034031"/>
                </a:moveTo>
                <a:lnTo>
                  <a:pt x="2104263" y="2034031"/>
                </a:lnTo>
                <a:lnTo>
                  <a:pt x="2104263" y="0"/>
                </a:lnTo>
                <a:lnTo>
                  <a:pt x="0" y="0"/>
                </a:lnTo>
                <a:lnTo>
                  <a:pt x="0" y="2034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2825" y="1578736"/>
            <a:ext cx="2081530" cy="2115820"/>
          </a:xfrm>
          <a:custGeom>
            <a:avLst/>
            <a:gdLst/>
            <a:ahLst/>
            <a:cxnLst/>
            <a:rect l="l" t="t" r="r" b="b"/>
            <a:pathLst>
              <a:path w="2081530" h="2115820">
                <a:moveTo>
                  <a:pt x="0" y="2115693"/>
                </a:moveTo>
                <a:lnTo>
                  <a:pt x="2081022" y="2115693"/>
                </a:lnTo>
                <a:lnTo>
                  <a:pt x="2081022" y="0"/>
                </a:lnTo>
                <a:lnTo>
                  <a:pt x="0" y="0"/>
                </a:lnTo>
                <a:lnTo>
                  <a:pt x="0" y="211569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5797" y="1431097"/>
            <a:ext cx="4551680" cy="244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cs typeface="+mn-ea"/>
                <a:sym typeface="+mn-lt"/>
              </a:rPr>
              <a:t>2</a:t>
            </a:r>
            <a:r>
              <a:rPr sz="1600" spc="-10" dirty="0">
                <a:cs typeface="+mn-ea"/>
                <a:sym typeface="+mn-lt"/>
              </a:rPr>
              <a:t>.</a:t>
            </a:r>
            <a:r>
              <a:rPr sz="1600" spc="-5" dirty="0">
                <a:cs typeface="+mn-ea"/>
                <a:sym typeface="+mn-lt"/>
              </a:rPr>
              <a:t>户外避震</a:t>
            </a:r>
            <a:endParaRPr sz="1600"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cs typeface="+mn-ea"/>
              <a:sym typeface="+mn-lt"/>
            </a:endParaRPr>
          </a:p>
          <a:p>
            <a:pPr marL="100330" marR="5080" indent="362585">
              <a:lnSpc>
                <a:spcPct val="150000"/>
              </a:lnSpc>
            </a:pPr>
            <a:r>
              <a:rPr sz="1400" spc="60" smtClean="0">
                <a:cs typeface="+mn-ea"/>
                <a:sym typeface="+mn-lt"/>
              </a:rPr>
              <a:t>在户外</a:t>
            </a:r>
            <a:r>
              <a:rPr lang="zh-CN" altLang="en-US" sz="1400" spc="60" smtClean="0">
                <a:cs typeface="+mn-ea"/>
                <a:sym typeface="+mn-lt"/>
              </a:rPr>
              <a:t>发</a:t>
            </a:r>
            <a:r>
              <a:rPr sz="1400" spc="60" smtClean="0">
                <a:cs typeface="+mn-ea"/>
                <a:sym typeface="+mn-lt"/>
              </a:rPr>
              <a:t>生地震时</a:t>
            </a:r>
            <a:r>
              <a:rPr sz="1400" spc="60">
                <a:cs typeface="+mn-ea"/>
                <a:sym typeface="+mn-lt"/>
              </a:rPr>
              <a:t>，</a:t>
            </a:r>
            <a:r>
              <a:rPr sz="1400" spc="60" smtClean="0">
                <a:cs typeface="+mn-ea"/>
                <a:sym typeface="+mn-lt"/>
              </a:rPr>
              <a:t>一定要</a:t>
            </a:r>
            <a:r>
              <a:rPr lang="zh-CN" altLang="en-US" sz="1400" spc="60" smtClean="0">
                <a:cs typeface="+mn-ea"/>
                <a:sym typeface="+mn-lt"/>
              </a:rPr>
              <a:t>选</a:t>
            </a:r>
            <a:r>
              <a:rPr sz="1400" spc="60" smtClean="0">
                <a:cs typeface="+mn-ea"/>
                <a:sym typeface="+mn-lt"/>
              </a:rPr>
              <a:t>择开阔地蹲下</a:t>
            </a:r>
            <a:r>
              <a:rPr lang="zh-CN" altLang="en-US" sz="1400" spc="60" smtClean="0">
                <a:cs typeface="+mn-ea"/>
                <a:sym typeface="+mn-lt"/>
              </a:rPr>
              <a:t>或</a:t>
            </a:r>
            <a:r>
              <a:rPr sz="1400" spc="60" smtClean="0">
                <a:cs typeface="+mn-ea"/>
                <a:sym typeface="+mn-lt"/>
              </a:rPr>
              <a:t>趴 </a:t>
            </a:r>
            <a:r>
              <a:rPr sz="1400" spc="60" dirty="0">
                <a:cs typeface="+mn-ea"/>
                <a:sym typeface="+mn-lt"/>
              </a:rPr>
              <a:t>下</a:t>
            </a:r>
            <a:r>
              <a:rPr sz="1400" spc="60">
                <a:cs typeface="+mn-ea"/>
                <a:sym typeface="+mn-lt"/>
              </a:rPr>
              <a:t>，</a:t>
            </a:r>
            <a:r>
              <a:rPr sz="1400" spc="45" smtClean="0">
                <a:cs typeface="+mn-ea"/>
                <a:sym typeface="+mn-lt"/>
              </a:rPr>
              <a:t>以</a:t>
            </a:r>
            <a:r>
              <a:rPr lang="zh-CN" altLang="en-US" sz="1400" spc="55" smtClean="0">
                <a:cs typeface="+mn-ea"/>
                <a:sym typeface="+mn-lt"/>
              </a:rPr>
              <a:t>免</a:t>
            </a:r>
            <a:r>
              <a:rPr sz="1400" spc="45" smtClean="0">
                <a:cs typeface="+mn-ea"/>
                <a:sym typeface="+mn-lt"/>
              </a:rPr>
              <a:t>摔</a:t>
            </a:r>
            <a:r>
              <a:rPr sz="1400" spc="55" smtClean="0">
                <a:cs typeface="+mn-ea"/>
                <a:sym typeface="+mn-lt"/>
              </a:rPr>
              <a:t>倒</a:t>
            </a:r>
            <a:r>
              <a:rPr lang="zh-CN" altLang="en-US" sz="1400" spc="45" smtClean="0">
                <a:cs typeface="+mn-ea"/>
                <a:sym typeface="+mn-lt"/>
              </a:rPr>
              <a:t>或</a:t>
            </a:r>
            <a:r>
              <a:rPr sz="1400" spc="45" smtClean="0">
                <a:cs typeface="+mn-ea"/>
                <a:sym typeface="+mn-lt"/>
              </a:rPr>
              <a:t>被</a:t>
            </a:r>
            <a:r>
              <a:rPr sz="1400" spc="55" smtClean="0">
                <a:cs typeface="+mn-ea"/>
                <a:sym typeface="+mn-lt"/>
              </a:rPr>
              <a:t>裂缝</a:t>
            </a:r>
            <a:r>
              <a:rPr sz="1400" spc="45" smtClean="0">
                <a:cs typeface="+mn-ea"/>
                <a:sym typeface="+mn-lt"/>
              </a:rPr>
              <a:t>所</a:t>
            </a:r>
            <a:r>
              <a:rPr sz="1400" spc="55" smtClean="0">
                <a:cs typeface="+mn-ea"/>
                <a:sym typeface="+mn-lt"/>
              </a:rPr>
              <a:t>吞</a:t>
            </a:r>
            <a:r>
              <a:rPr sz="1400" spc="60" smtClean="0">
                <a:cs typeface="+mn-ea"/>
                <a:sym typeface="+mn-lt"/>
              </a:rPr>
              <a:t>没，</a:t>
            </a:r>
            <a:r>
              <a:rPr lang="zh-CN" altLang="en-US" sz="1400" spc="45" smtClean="0">
                <a:cs typeface="+mn-ea"/>
                <a:sym typeface="+mn-lt"/>
              </a:rPr>
              <a:t>不</a:t>
            </a:r>
            <a:r>
              <a:rPr sz="1400" spc="45" smtClean="0">
                <a:cs typeface="+mn-ea"/>
                <a:sym typeface="+mn-lt"/>
              </a:rPr>
              <a:t>要</a:t>
            </a:r>
            <a:r>
              <a:rPr sz="1400" spc="55" smtClean="0">
                <a:cs typeface="+mn-ea"/>
                <a:sym typeface="+mn-lt"/>
              </a:rPr>
              <a:t>随</a:t>
            </a:r>
            <a:r>
              <a:rPr sz="1400" spc="45" smtClean="0">
                <a:cs typeface="+mn-ea"/>
                <a:sym typeface="+mn-lt"/>
              </a:rPr>
              <a:t>便</a:t>
            </a:r>
            <a:r>
              <a:rPr sz="1400" spc="55" smtClean="0">
                <a:cs typeface="+mn-ea"/>
                <a:sym typeface="+mn-lt"/>
              </a:rPr>
              <a:t>的</a:t>
            </a:r>
            <a:r>
              <a:rPr sz="1400" spc="45" smtClean="0">
                <a:cs typeface="+mn-ea"/>
                <a:sym typeface="+mn-lt"/>
              </a:rPr>
              <a:t>跑</a:t>
            </a:r>
            <a:r>
              <a:rPr sz="1400" spc="55" smtClean="0">
                <a:cs typeface="+mn-ea"/>
                <a:sym typeface="+mn-lt"/>
              </a:rPr>
              <a:t>回</a:t>
            </a:r>
            <a:r>
              <a:rPr sz="1400" spc="45" smtClean="0">
                <a:cs typeface="+mn-ea"/>
                <a:sym typeface="+mn-lt"/>
              </a:rPr>
              <a:t>室</a:t>
            </a:r>
            <a:r>
              <a:rPr sz="1400" spc="70" smtClean="0">
                <a:cs typeface="+mn-ea"/>
                <a:sym typeface="+mn-lt"/>
              </a:rPr>
              <a:t>内</a:t>
            </a:r>
            <a:r>
              <a:rPr sz="1400">
                <a:cs typeface="+mn-ea"/>
                <a:sym typeface="+mn-lt"/>
              </a:rPr>
              <a:t>。 </a:t>
            </a:r>
            <a:r>
              <a:rPr lang="zh-CN" altLang="en-US" sz="1400" spc="55" smtClean="0">
                <a:cs typeface="+mn-ea"/>
                <a:sym typeface="+mn-lt"/>
              </a:rPr>
              <a:t>远</a:t>
            </a:r>
            <a:r>
              <a:rPr sz="1400" spc="55" smtClean="0">
                <a:cs typeface="+mn-ea"/>
                <a:sym typeface="+mn-lt"/>
              </a:rPr>
              <a:t>离高大</a:t>
            </a:r>
            <a:r>
              <a:rPr sz="1400" spc="45" smtClean="0">
                <a:cs typeface="+mn-ea"/>
                <a:sym typeface="+mn-lt"/>
              </a:rPr>
              <a:t>建</a:t>
            </a:r>
            <a:r>
              <a:rPr sz="1400" spc="65" smtClean="0">
                <a:cs typeface="+mn-ea"/>
                <a:sym typeface="+mn-lt"/>
              </a:rPr>
              <a:t>筑</a:t>
            </a:r>
            <a:r>
              <a:rPr sz="1400" spc="60">
                <a:cs typeface="+mn-ea"/>
                <a:sym typeface="+mn-lt"/>
              </a:rPr>
              <a:t>，</a:t>
            </a:r>
            <a:r>
              <a:rPr sz="1400" spc="45" smtClean="0">
                <a:cs typeface="+mn-ea"/>
                <a:sym typeface="+mn-lt"/>
              </a:rPr>
              <a:t>特</a:t>
            </a:r>
            <a:r>
              <a:rPr sz="1400" spc="55" smtClean="0">
                <a:cs typeface="+mn-ea"/>
                <a:sym typeface="+mn-lt"/>
              </a:rPr>
              <a:t>别是有</a:t>
            </a:r>
            <a:r>
              <a:rPr lang="zh-CN" altLang="en-US" sz="1400" spc="55" smtClean="0">
                <a:cs typeface="+mn-ea"/>
                <a:sym typeface="+mn-lt"/>
              </a:rPr>
              <a:t>玻璃</a:t>
            </a:r>
            <a:r>
              <a:rPr sz="1400" spc="55" smtClean="0">
                <a:cs typeface="+mn-ea"/>
                <a:sym typeface="+mn-lt"/>
              </a:rPr>
              <a:t>幕墙</a:t>
            </a:r>
            <a:r>
              <a:rPr sz="1400" spc="45" smtClean="0">
                <a:cs typeface="+mn-ea"/>
                <a:sym typeface="+mn-lt"/>
              </a:rPr>
              <a:t>的</a:t>
            </a:r>
            <a:r>
              <a:rPr sz="1400" spc="55" smtClean="0">
                <a:cs typeface="+mn-ea"/>
                <a:sym typeface="+mn-lt"/>
              </a:rPr>
              <a:t>建</a:t>
            </a:r>
            <a:r>
              <a:rPr sz="1400" spc="70" smtClean="0">
                <a:cs typeface="+mn-ea"/>
                <a:sym typeface="+mn-lt"/>
              </a:rPr>
              <a:t>筑</a:t>
            </a:r>
            <a:r>
              <a:rPr sz="1400" spc="60" dirty="0">
                <a:cs typeface="+mn-ea"/>
                <a:sym typeface="+mn-lt"/>
              </a:rPr>
              <a:t>、</a:t>
            </a:r>
            <a:r>
              <a:rPr sz="1400" spc="55" dirty="0">
                <a:cs typeface="+mn-ea"/>
                <a:sym typeface="+mn-lt"/>
              </a:rPr>
              <a:t>避</a:t>
            </a:r>
            <a:r>
              <a:rPr sz="1400" spc="45" dirty="0">
                <a:cs typeface="+mn-ea"/>
                <a:sym typeface="+mn-lt"/>
              </a:rPr>
              <a:t>开</a:t>
            </a:r>
            <a:r>
              <a:rPr sz="1400" spc="55" dirty="0">
                <a:cs typeface="+mn-ea"/>
                <a:sym typeface="+mn-lt"/>
              </a:rPr>
              <a:t>过</a:t>
            </a:r>
            <a:r>
              <a:rPr sz="1400" dirty="0">
                <a:cs typeface="+mn-ea"/>
                <a:sym typeface="+mn-lt"/>
              </a:rPr>
              <a:t>街 </a:t>
            </a:r>
            <a:r>
              <a:rPr sz="1400" spc="60" dirty="0">
                <a:cs typeface="+mn-ea"/>
                <a:sym typeface="+mn-lt"/>
              </a:rPr>
              <a:t>桥</a:t>
            </a:r>
            <a:r>
              <a:rPr sz="1400" spc="60">
                <a:cs typeface="+mn-ea"/>
                <a:sym typeface="+mn-lt"/>
              </a:rPr>
              <a:t>、</a:t>
            </a:r>
            <a:r>
              <a:rPr sz="1400" spc="55" smtClean="0">
                <a:cs typeface="+mn-ea"/>
                <a:sym typeface="+mn-lt"/>
              </a:rPr>
              <a:t>立交</a:t>
            </a:r>
            <a:r>
              <a:rPr sz="1400" spc="45" smtClean="0">
                <a:cs typeface="+mn-ea"/>
                <a:sym typeface="+mn-lt"/>
              </a:rPr>
              <a:t>桥</a:t>
            </a:r>
            <a:r>
              <a:rPr sz="1400" spc="55" smtClean="0">
                <a:cs typeface="+mn-ea"/>
                <a:sym typeface="+mn-lt"/>
              </a:rPr>
              <a:t>等结</a:t>
            </a:r>
            <a:r>
              <a:rPr sz="1400" spc="45" smtClean="0">
                <a:cs typeface="+mn-ea"/>
                <a:sym typeface="+mn-lt"/>
              </a:rPr>
              <a:t>极</a:t>
            </a:r>
            <a:r>
              <a:rPr sz="1400" spc="55" smtClean="0">
                <a:cs typeface="+mn-ea"/>
                <a:sym typeface="+mn-lt"/>
              </a:rPr>
              <a:t>复杂的</a:t>
            </a:r>
            <a:r>
              <a:rPr lang="zh-CN" altLang="en-US" sz="1400" spc="55" smtClean="0">
                <a:cs typeface="+mn-ea"/>
                <a:sym typeface="+mn-lt"/>
              </a:rPr>
              <a:t>构筑物</a:t>
            </a:r>
            <a:r>
              <a:rPr sz="1400" spc="55" smtClean="0">
                <a:cs typeface="+mn-ea"/>
                <a:sym typeface="+mn-lt"/>
              </a:rPr>
              <a:t>；</a:t>
            </a:r>
            <a:r>
              <a:rPr sz="1400" spc="45" smtClean="0">
                <a:cs typeface="+mn-ea"/>
                <a:sym typeface="+mn-lt"/>
              </a:rPr>
              <a:t>避</a:t>
            </a:r>
            <a:r>
              <a:rPr sz="1400" spc="55" smtClean="0">
                <a:cs typeface="+mn-ea"/>
                <a:sym typeface="+mn-lt"/>
              </a:rPr>
              <a:t>开危险物</a:t>
            </a:r>
            <a:r>
              <a:rPr lang="zh-CN" altLang="en-US" sz="1400" spc="45" smtClean="0">
                <a:cs typeface="+mn-ea"/>
                <a:sym typeface="+mn-lt"/>
              </a:rPr>
              <a:t>或</a:t>
            </a:r>
            <a:r>
              <a:rPr sz="1400" spc="55" smtClean="0">
                <a:cs typeface="+mn-ea"/>
                <a:sym typeface="+mn-lt"/>
              </a:rPr>
              <a:t>悬</a:t>
            </a:r>
            <a:r>
              <a:rPr sz="1400" smtClean="0">
                <a:cs typeface="+mn-ea"/>
                <a:sym typeface="+mn-lt"/>
              </a:rPr>
              <a:t>挂 </a:t>
            </a:r>
            <a:r>
              <a:rPr sz="1400" spc="60" dirty="0">
                <a:cs typeface="+mn-ea"/>
                <a:sym typeface="+mn-lt"/>
              </a:rPr>
              <a:t>物，如路</a:t>
            </a:r>
            <a:r>
              <a:rPr sz="1400" spc="50" dirty="0">
                <a:cs typeface="+mn-ea"/>
                <a:sym typeface="+mn-lt"/>
              </a:rPr>
              <a:t>灯</a:t>
            </a:r>
            <a:r>
              <a:rPr sz="1400" spc="60" dirty="0">
                <a:cs typeface="+mn-ea"/>
                <a:sym typeface="+mn-lt"/>
              </a:rPr>
              <a:t>、广</a:t>
            </a:r>
            <a:r>
              <a:rPr sz="1400" spc="45" dirty="0">
                <a:cs typeface="+mn-ea"/>
                <a:sym typeface="+mn-lt"/>
              </a:rPr>
              <a:t>告</a:t>
            </a:r>
            <a:r>
              <a:rPr sz="1400" spc="65" dirty="0">
                <a:cs typeface="+mn-ea"/>
                <a:sym typeface="+mn-lt"/>
              </a:rPr>
              <a:t>牌</a:t>
            </a:r>
            <a:r>
              <a:rPr sz="1400" spc="60" dirty="0">
                <a:cs typeface="+mn-ea"/>
                <a:sym typeface="+mn-lt"/>
              </a:rPr>
              <a:t>、吊车</a:t>
            </a:r>
            <a:r>
              <a:rPr sz="1400" spc="45" dirty="0">
                <a:cs typeface="+mn-ea"/>
                <a:sym typeface="+mn-lt"/>
              </a:rPr>
              <a:t>等</a:t>
            </a:r>
            <a:r>
              <a:rPr sz="1400" spc="60" dirty="0">
                <a:cs typeface="+mn-ea"/>
                <a:sym typeface="+mn-lt"/>
              </a:rPr>
              <a:t>；避</a:t>
            </a:r>
            <a:r>
              <a:rPr sz="1400" spc="45" dirty="0">
                <a:cs typeface="+mn-ea"/>
                <a:sym typeface="+mn-lt"/>
              </a:rPr>
              <a:t>开</a:t>
            </a:r>
            <a:r>
              <a:rPr sz="1400" spc="60" dirty="0">
                <a:cs typeface="+mn-ea"/>
                <a:sym typeface="+mn-lt"/>
              </a:rPr>
              <a:t>危险场</a:t>
            </a:r>
            <a:r>
              <a:rPr sz="1400" spc="75" dirty="0">
                <a:cs typeface="+mn-ea"/>
                <a:sym typeface="+mn-lt"/>
              </a:rPr>
              <a:t>所</a:t>
            </a:r>
            <a:r>
              <a:rPr sz="1400" spc="50" dirty="0">
                <a:cs typeface="+mn-ea"/>
                <a:sym typeface="+mn-lt"/>
              </a:rPr>
              <a:t>，</a:t>
            </a:r>
            <a:r>
              <a:rPr sz="1400" spc="60" dirty="0">
                <a:cs typeface="+mn-ea"/>
                <a:sym typeface="+mn-lt"/>
              </a:rPr>
              <a:t>如狭</a:t>
            </a:r>
            <a:r>
              <a:rPr sz="1400" spc="55" dirty="0">
                <a:cs typeface="+mn-ea"/>
                <a:sym typeface="+mn-lt"/>
              </a:rPr>
              <a:t> </a:t>
            </a:r>
            <a:r>
              <a:rPr sz="1400" dirty="0">
                <a:cs typeface="+mn-ea"/>
                <a:sym typeface="+mn-lt"/>
              </a:rPr>
              <a:t>窄街道、危旧房屋砖瓦</a:t>
            </a:r>
            <a:r>
              <a:rPr sz="1400" spc="-15" dirty="0">
                <a:cs typeface="+mn-ea"/>
                <a:sym typeface="+mn-lt"/>
              </a:rPr>
              <a:t>、</a:t>
            </a:r>
            <a:r>
              <a:rPr sz="1400" dirty="0">
                <a:cs typeface="+mn-ea"/>
                <a:sym typeface="+mn-lt"/>
              </a:rPr>
              <a:t>木料</a:t>
            </a:r>
            <a:r>
              <a:rPr sz="1400" spc="-15" dirty="0">
                <a:cs typeface="+mn-ea"/>
                <a:sym typeface="+mn-lt"/>
              </a:rPr>
              <a:t>等</a:t>
            </a:r>
            <a:r>
              <a:rPr sz="1400" dirty="0">
                <a:cs typeface="+mn-ea"/>
                <a:sym typeface="+mn-lt"/>
              </a:rPr>
              <a:t>物的</a:t>
            </a:r>
            <a:r>
              <a:rPr sz="1400" spc="-15" dirty="0">
                <a:cs typeface="+mn-ea"/>
                <a:sym typeface="+mn-lt"/>
              </a:rPr>
              <a:t>堆</a:t>
            </a:r>
            <a:r>
              <a:rPr sz="1400" dirty="0">
                <a:cs typeface="+mn-ea"/>
                <a:sym typeface="+mn-lt"/>
              </a:rPr>
              <a:t>放处。</a:t>
            </a:r>
            <a:endParaRPr sz="1400"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4179" y="1721739"/>
            <a:ext cx="1084580" cy="0"/>
          </a:xfrm>
          <a:custGeom>
            <a:avLst/>
            <a:gdLst/>
            <a:ahLst/>
            <a:cxnLst/>
            <a:rect l="l" t="t" r="r" b="b"/>
            <a:pathLst>
              <a:path w="1084579">
                <a:moveTo>
                  <a:pt x="0" y="0"/>
                </a:moveTo>
                <a:lnTo>
                  <a:pt x="1084580" y="0"/>
                </a:lnTo>
              </a:path>
            </a:pathLst>
          </a:custGeom>
          <a:ln w="6350">
            <a:solidFill>
              <a:srgbClr val="40DFC5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2825" y="1578863"/>
            <a:ext cx="1778000" cy="1822450"/>
          </a:xfrm>
          <a:custGeom>
            <a:avLst/>
            <a:gdLst/>
            <a:ahLst/>
            <a:cxnLst/>
            <a:rect l="l" t="t" r="r" b="b"/>
            <a:pathLst>
              <a:path w="1778000" h="1822450">
                <a:moveTo>
                  <a:pt x="1778000" y="0"/>
                </a:moveTo>
                <a:lnTo>
                  <a:pt x="0" y="0"/>
                </a:lnTo>
                <a:lnTo>
                  <a:pt x="0" y="1822450"/>
                </a:lnTo>
              </a:path>
            </a:pathLst>
          </a:custGeom>
          <a:ln w="9525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86255" y="1863140"/>
            <a:ext cx="2576830" cy="20285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800" spc="-5" smtClean="0"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sz="1800" spc="-5" smtClean="0">
                <a:latin typeface="+mn-lt"/>
                <a:ea typeface="+mn-ea"/>
                <a:cs typeface="+mn-ea"/>
                <a:sym typeface="+mn-lt"/>
              </a:rPr>
              <a:t>同场所的避险措施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63" y="203937"/>
            <a:ext cx="193040" cy="196215"/>
          </a:xfrm>
          <a:custGeom>
            <a:avLst/>
            <a:gdLst/>
            <a:ahLst/>
            <a:cxnLst/>
            <a:rect l="l" t="t" r="r" b="b"/>
            <a:pathLst>
              <a:path w="193040" h="196215">
                <a:moveTo>
                  <a:pt x="94347" y="0"/>
                </a:moveTo>
                <a:lnTo>
                  <a:pt x="83491" y="5485"/>
                </a:lnTo>
                <a:lnTo>
                  <a:pt x="5373" y="84733"/>
                </a:lnTo>
                <a:lnTo>
                  <a:pt x="2410" y="88605"/>
                </a:lnTo>
                <a:lnTo>
                  <a:pt x="0" y="100260"/>
                </a:lnTo>
                <a:lnTo>
                  <a:pt x="5373" y="111149"/>
                </a:lnTo>
                <a:lnTo>
                  <a:pt x="87061" y="193356"/>
                </a:lnTo>
                <a:lnTo>
                  <a:pt x="98621" y="195923"/>
                </a:lnTo>
                <a:lnTo>
                  <a:pt x="109526" y="190524"/>
                </a:lnTo>
                <a:lnTo>
                  <a:pt x="190597" y="107337"/>
                </a:lnTo>
                <a:lnTo>
                  <a:pt x="193009" y="95720"/>
                </a:lnTo>
                <a:lnTo>
                  <a:pt x="187644" y="84733"/>
                </a:lnTo>
                <a:lnTo>
                  <a:pt x="105867" y="2549"/>
                </a:lnTo>
                <a:lnTo>
                  <a:pt x="94347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011" y="334239"/>
            <a:ext cx="193040" cy="197485"/>
          </a:xfrm>
          <a:custGeom>
            <a:avLst/>
            <a:gdLst/>
            <a:ahLst/>
            <a:cxnLst/>
            <a:rect l="l" t="t" r="r" b="b"/>
            <a:pathLst>
              <a:path w="193040" h="197484">
                <a:moveTo>
                  <a:pt x="94329" y="0"/>
                </a:moveTo>
                <a:lnTo>
                  <a:pt x="83472" y="5485"/>
                </a:lnTo>
                <a:lnTo>
                  <a:pt x="5354" y="85368"/>
                </a:lnTo>
                <a:lnTo>
                  <a:pt x="2310" y="89399"/>
                </a:lnTo>
                <a:lnTo>
                  <a:pt x="0" y="101081"/>
                </a:lnTo>
                <a:lnTo>
                  <a:pt x="5354" y="112038"/>
                </a:lnTo>
                <a:lnTo>
                  <a:pt x="87143" y="194861"/>
                </a:lnTo>
                <a:lnTo>
                  <a:pt x="98662" y="197406"/>
                </a:lnTo>
                <a:lnTo>
                  <a:pt x="109519" y="191921"/>
                </a:lnTo>
                <a:lnTo>
                  <a:pt x="190681" y="108006"/>
                </a:lnTo>
                <a:lnTo>
                  <a:pt x="192991" y="96325"/>
                </a:lnTo>
                <a:lnTo>
                  <a:pt x="187637" y="85368"/>
                </a:lnTo>
                <a:lnTo>
                  <a:pt x="105848" y="2544"/>
                </a:lnTo>
                <a:lnTo>
                  <a:pt x="94329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84" y="470502"/>
            <a:ext cx="191770" cy="196215"/>
          </a:xfrm>
          <a:custGeom>
            <a:avLst/>
            <a:gdLst/>
            <a:ahLst/>
            <a:cxnLst/>
            <a:rect l="l" t="t" r="r" b="b"/>
            <a:pathLst>
              <a:path w="191770" h="196215">
                <a:moveTo>
                  <a:pt x="93705" y="0"/>
                </a:moveTo>
                <a:lnTo>
                  <a:pt x="82864" y="5493"/>
                </a:lnTo>
                <a:lnTo>
                  <a:pt x="5330" y="84741"/>
                </a:lnTo>
                <a:lnTo>
                  <a:pt x="2418" y="88561"/>
                </a:lnTo>
                <a:lnTo>
                  <a:pt x="0" y="100190"/>
                </a:lnTo>
                <a:lnTo>
                  <a:pt x="5330" y="111157"/>
                </a:lnTo>
                <a:lnTo>
                  <a:pt x="86380" y="193268"/>
                </a:lnTo>
                <a:lnTo>
                  <a:pt x="97867" y="195899"/>
                </a:lnTo>
                <a:lnTo>
                  <a:pt x="108708" y="190405"/>
                </a:lnTo>
                <a:lnTo>
                  <a:pt x="189141" y="107337"/>
                </a:lnTo>
                <a:lnTo>
                  <a:pt x="191559" y="95708"/>
                </a:lnTo>
                <a:lnTo>
                  <a:pt x="186229" y="84741"/>
                </a:lnTo>
                <a:lnTo>
                  <a:pt x="105191" y="2630"/>
                </a:lnTo>
                <a:lnTo>
                  <a:pt x="93705" y="0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2863" y="1444625"/>
            <a:ext cx="842010" cy="97675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2863" y="1444625"/>
            <a:ext cx="842010" cy="977265"/>
          </a:xfrm>
          <a:custGeom>
            <a:avLst/>
            <a:gdLst/>
            <a:ahLst/>
            <a:cxnLst/>
            <a:rect l="l" t="t" r="r" b="b"/>
            <a:pathLst>
              <a:path w="842010" h="977264">
                <a:moveTo>
                  <a:pt x="421004" y="0"/>
                </a:moveTo>
                <a:lnTo>
                  <a:pt x="842010" y="210565"/>
                </a:lnTo>
                <a:lnTo>
                  <a:pt x="842010" y="766318"/>
                </a:lnTo>
                <a:lnTo>
                  <a:pt x="421004" y="976757"/>
                </a:lnTo>
                <a:lnTo>
                  <a:pt x="0" y="766318"/>
                </a:lnTo>
                <a:lnTo>
                  <a:pt x="0" y="210565"/>
                </a:lnTo>
                <a:lnTo>
                  <a:pt x="421004" y="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0296" y="2268982"/>
            <a:ext cx="842009" cy="976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00296" y="2268982"/>
            <a:ext cx="842010" cy="977265"/>
          </a:xfrm>
          <a:custGeom>
            <a:avLst/>
            <a:gdLst/>
            <a:ahLst/>
            <a:cxnLst/>
            <a:rect l="l" t="t" r="r" b="b"/>
            <a:pathLst>
              <a:path w="842010" h="977264">
                <a:moveTo>
                  <a:pt x="421004" y="0"/>
                </a:moveTo>
                <a:lnTo>
                  <a:pt x="842009" y="210566"/>
                </a:lnTo>
                <a:lnTo>
                  <a:pt x="842009" y="766191"/>
                </a:lnTo>
                <a:lnTo>
                  <a:pt x="421004" y="976757"/>
                </a:lnTo>
                <a:lnTo>
                  <a:pt x="0" y="766191"/>
                </a:lnTo>
                <a:lnTo>
                  <a:pt x="0" y="210566"/>
                </a:lnTo>
                <a:lnTo>
                  <a:pt x="421004" y="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8871" y="3091560"/>
            <a:ext cx="842010" cy="976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8871" y="3091560"/>
            <a:ext cx="842010" cy="977265"/>
          </a:xfrm>
          <a:custGeom>
            <a:avLst/>
            <a:gdLst/>
            <a:ahLst/>
            <a:cxnLst/>
            <a:rect l="l" t="t" r="r" b="b"/>
            <a:pathLst>
              <a:path w="842010" h="977264">
                <a:moveTo>
                  <a:pt x="421004" y="0"/>
                </a:moveTo>
                <a:lnTo>
                  <a:pt x="842010" y="210438"/>
                </a:lnTo>
                <a:lnTo>
                  <a:pt x="842010" y="766191"/>
                </a:lnTo>
                <a:lnTo>
                  <a:pt x="421004" y="976693"/>
                </a:lnTo>
                <a:lnTo>
                  <a:pt x="0" y="766191"/>
                </a:lnTo>
                <a:lnTo>
                  <a:pt x="0" y="210438"/>
                </a:lnTo>
                <a:lnTo>
                  <a:pt x="421004" y="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52503" y="1882267"/>
            <a:ext cx="2559050" cy="76200"/>
          </a:xfrm>
          <a:custGeom>
            <a:avLst/>
            <a:gdLst/>
            <a:ahLst/>
            <a:cxnLst/>
            <a:rect l="l" t="t" r="r" b="b"/>
            <a:pathLst>
              <a:path w="2559050" h="76200">
                <a:moveTo>
                  <a:pt x="31647" y="522"/>
                </a:moveTo>
                <a:lnTo>
                  <a:pt x="19092" y="5118"/>
                </a:lnTo>
                <a:lnTo>
                  <a:pt x="9021" y="13933"/>
                </a:lnTo>
                <a:lnTo>
                  <a:pt x="2352" y="26331"/>
                </a:lnTo>
                <a:lnTo>
                  <a:pt x="0" y="41674"/>
                </a:lnTo>
                <a:lnTo>
                  <a:pt x="3911" y="55252"/>
                </a:lnTo>
                <a:lnTo>
                  <a:pt x="12236" y="66211"/>
                </a:lnTo>
                <a:lnTo>
                  <a:pt x="23926" y="73533"/>
                </a:lnTo>
                <a:lnTo>
                  <a:pt x="37934" y="76200"/>
                </a:lnTo>
                <a:lnTo>
                  <a:pt x="47861" y="74862"/>
                </a:lnTo>
                <a:lnTo>
                  <a:pt x="59073" y="69360"/>
                </a:lnTo>
                <a:lnTo>
                  <a:pt x="67858" y="59835"/>
                </a:lnTo>
                <a:lnTo>
                  <a:pt x="73455" y="46538"/>
                </a:lnTo>
                <a:lnTo>
                  <a:pt x="73659" y="44450"/>
                </a:lnTo>
                <a:lnTo>
                  <a:pt x="37934" y="44450"/>
                </a:lnTo>
                <a:lnTo>
                  <a:pt x="37934" y="31750"/>
                </a:lnTo>
                <a:lnTo>
                  <a:pt x="74900" y="31750"/>
                </a:lnTo>
                <a:lnTo>
                  <a:pt x="75098" y="29722"/>
                </a:lnTo>
                <a:lnTo>
                  <a:pt x="69984" y="17913"/>
                </a:lnTo>
                <a:lnTo>
                  <a:pt x="60769" y="8568"/>
                </a:lnTo>
                <a:lnTo>
                  <a:pt x="47856" y="2500"/>
                </a:lnTo>
                <a:lnTo>
                  <a:pt x="31647" y="522"/>
                </a:lnTo>
                <a:close/>
              </a:path>
              <a:path w="2559050" h="76200">
                <a:moveTo>
                  <a:pt x="2520657" y="0"/>
                </a:moveTo>
                <a:lnTo>
                  <a:pt x="2485136" y="29661"/>
                </a:lnTo>
                <a:lnTo>
                  <a:pt x="2483492" y="46477"/>
                </a:lnTo>
                <a:lnTo>
                  <a:pt x="2488607" y="58286"/>
                </a:lnTo>
                <a:lnTo>
                  <a:pt x="2497822" y="67631"/>
                </a:lnTo>
                <a:lnTo>
                  <a:pt x="2510735" y="73699"/>
                </a:lnTo>
                <a:lnTo>
                  <a:pt x="2526943" y="75677"/>
                </a:lnTo>
                <a:lnTo>
                  <a:pt x="2539499" y="71081"/>
                </a:lnTo>
                <a:lnTo>
                  <a:pt x="2549569" y="62266"/>
                </a:lnTo>
                <a:lnTo>
                  <a:pt x="2556239" y="49868"/>
                </a:lnTo>
                <a:lnTo>
                  <a:pt x="2557069" y="44450"/>
                </a:lnTo>
                <a:lnTo>
                  <a:pt x="2520657" y="44450"/>
                </a:lnTo>
                <a:lnTo>
                  <a:pt x="2520657" y="31750"/>
                </a:lnTo>
                <a:lnTo>
                  <a:pt x="2557792" y="31750"/>
                </a:lnTo>
                <a:lnTo>
                  <a:pt x="2554679" y="20947"/>
                </a:lnTo>
                <a:lnTo>
                  <a:pt x="2546355" y="9988"/>
                </a:lnTo>
                <a:lnTo>
                  <a:pt x="2534665" y="2666"/>
                </a:lnTo>
                <a:lnTo>
                  <a:pt x="2520657" y="0"/>
                </a:lnTo>
                <a:close/>
              </a:path>
              <a:path w="2559050" h="76200">
                <a:moveTo>
                  <a:pt x="74900" y="31750"/>
                </a:moveTo>
                <a:lnTo>
                  <a:pt x="37934" y="31750"/>
                </a:lnTo>
                <a:lnTo>
                  <a:pt x="37934" y="44450"/>
                </a:lnTo>
                <a:lnTo>
                  <a:pt x="73659" y="44450"/>
                </a:lnTo>
                <a:lnTo>
                  <a:pt x="74900" y="31750"/>
                </a:lnTo>
                <a:close/>
              </a:path>
              <a:path w="2559050" h="76200">
                <a:moveTo>
                  <a:pt x="2484932" y="31750"/>
                </a:moveTo>
                <a:lnTo>
                  <a:pt x="74900" y="31750"/>
                </a:lnTo>
                <a:lnTo>
                  <a:pt x="73659" y="44450"/>
                </a:lnTo>
                <a:lnTo>
                  <a:pt x="2483691" y="44450"/>
                </a:lnTo>
                <a:lnTo>
                  <a:pt x="2484932" y="31750"/>
                </a:lnTo>
                <a:close/>
              </a:path>
              <a:path w="2559050" h="76200">
                <a:moveTo>
                  <a:pt x="2557792" y="31750"/>
                </a:moveTo>
                <a:lnTo>
                  <a:pt x="2520657" y="31750"/>
                </a:lnTo>
                <a:lnTo>
                  <a:pt x="2520657" y="44450"/>
                </a:lnTo>
                <a:lnTo>
                  <a:pt x="2557069" y="44450"/>
                </a:lnTo>
                <a:lnTo>
                  <a:pt x="2558591" y="34525"/>
                </a:lnTo>
                <a:lnTo>
                  <a:pt x="2557792" y="317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9789" y="2664079"/>
            <a:ext cx="3507104" cy="76200"/>
          </a:xfrm>
          <a:custGeom>
            <a:avLst/>
            <a:gdLst/>
            <a:ahLst/>
            <a:cxnLst/>
            <a:rect l="l" t="t" r="r" b="b"/>
            <a:pathLst>
              <a:path w="3507104" h="76200">
                <a:moveTo>
                  <a:pt x="31640" y="520"/>
                </a:moveTo>
                <a:lnTo>
                  <a:pt x="19062" y="5112"/>
                </a:lnTo>
                <a:lnTo>
                  <a:pt x="8997" y="13925"/>
                </a:lnTo>
                <a:lnTo>
                  <a:pt x="2343" y="26318"/>
                </a:lnTo>
                <a:lnTo>
                  <a:pt x="0" y="41655"/>
                </a:lnTo>
                <a:lnTo>
                  <a:pt x="3896" y="55197"/>
                </a:lnTo>
                <a:lnTo>
                  <a:pt x="12202" y="66166"/>
                </a:lnTo>
                <a:lnTo>
                  <a:pt x="23890" y="73517"/>
                </a:lnTo>
                <a:lnTo>
                  <a:pt x="37935" y="76200"/>
                </a:lnTo>
                <a:lnTo>
                  <a:pt x="47852" y="74853"/>
                </a:lnTo>
                <a:lnTo>
                  <a:pt x="59059" y="69325"/>
                </a:lnTo>
                <a:lnTo>
                  <a:pt x="67848" y="59778"/>
                </a:lnTo>
                <a:lnTo>
                  <a:pt x="73453" y="46460"/>
                </a:lnTo>
                <a:lnTo>
                  <a:pt x="73650" y="44450"/>
                </a:lnTo>
                <a:lnTo>
                  <a:pt x="37935" y="44450"/>
                </a:lnTo>
                <a:lnTo>
                  <a:pt x="37935" y="31750"/>
                </a:lnTo>
                <a:lnTo>
                  <a:pt x="74897" y="31750"/>
                </a:lnTo>
                <a:lnTo>
                  <a:pt x="75096" y="29718"/>
                </a:lnTo>
                <a:lnTo>
                  <a:pt x="69973" y="17910"/>
                </a:lnTo>
                <a:lnTo>
                  <a:pt x="60751" y="8566"/>
                </a:lnTo>
                <a:lnTo>
                  <a:pt x="47837" y="2498"/>
                </a:lnTo>
                <a:lnTo>
                  <a:pt x="31640" y="520"/>
                </a:lnTo>
                <a:close/>
              </a:path>
              <a:path w="3507104" h="76200">
                <a:moveTo>
                  <a:pt x="3468967" y="0"/>
                </a:moveTo>
                <a:lnTo>
                  <a:pt x="3433449" y="29650"/>
                </a:lnTo>
                <a:lnTo>
                  <a:pt x="3431807" y="46460"/>
                </a:lnTo>
                <a:lnTo>
                  <a:pt x="3436927" y="58244"/>
                </a:lnTo>
                <a:lnTo>
                  <a:pt x="3446147" y="67597"/>
                </a:lnTo>
                <a:lnTo>
                  <a:pt x="3459065" y="73685"/>
                </a:lnTo>
                <a:lnTo>
                  <a:pt x="3475284" y="75674"/>
                </a:lnTo>
                <a:lnTo>
                  <a:pt x="3487864" y="71054"/>
                </a:lnTo>
                <a:lnTo>
                  <a:pt x="3497921" y="62214"/>
                </a:lnTo>
                <a:lnTo>
                  <a:pt x="3504564" y="49817"/>
                </a:lnTo>
                <a:lnTo>
                  <a:pt x="3505385" y="44450"/>
                </a:lnTo>
                <a:lnTo>
                  <a:pt x="3468967" y="44450"/>
                </a:lnTo>
                <a:lnTo>
                  <a:pt x="3468967" y="31750"/>
                </a:lnTo>
                <a:lnTo>
                  <a:pt x="3506107" y="31750"/>
                </a:lnTo>
                <a:lnTo>
                  <a:pt x="3503012" y="20947"/>
                </a:lnTo>
                <a:lnTo>
                  <a:pt x="3494715" y="9988"/>
                </a:lnTo>
                <a:lnTo>
                  <a:pt x="3483027" y="2666"/>
                </a:lnTo>
                <a:lnTo>
                  <a:pt x="3468967" y="0"/>
                </a:lnTo>
                <a:close/>
              </a:path>
              <a:path w="3507104" h="76200">
                <a:moveTo>
                  <a:pt x="74897" y="31750"/>
                </a:moveTo>
                <a:lnTo>
                  <a:pt x="37935" y="31750"/>
                </a:lnTo>
                <a:lnTo>
                  <a:pt x="37935" y="44450"/>
                </a:lnTo>
                <a:lnTo>
                  <a:pt x="73650" y="44450"/>
                </a:lnTo>
                <a:lnTo>
                  <a:pt x="74897" y="31750"/>
                </a:lnTo>
                <a:close/>
              </a:path>
              <a:path w="3507104" h="76200">
                <a:moveTo>
                  <a:pt x="3433244" y="31750"/>
                </a:moveTo>
                <a:lnTo>
                  <a:pt x="74897" y="31750"/>
                </a:lnTo>
                <a:lnTo>
                  <a:pt x="73650" y="44450"/>
                </a:lnTo>
                <a:lnTo>
                  <a:pt x="3432004" y="44450"/>
                </a:lnTo>
                <a:lnTo>
                  <a:pt x="3433244" y="31750"/>
                </a:lnTo>
                <a:close/>
              </a:path>
              <a:path w="3507104" h="76200">
                <a:moveTo>
                  <a:pt x="3506107" y="31750"/>
                </a:moveTo>
                <a:lnTo>
                  <a:pt x="3468967" y="31750"/>
                </a:lnTo>
                <a:lnTo>
                  <a:pt x="3468967" y="44450"/>
                </a:lnTo>
                <a:lnTo>
                  <a:pt x="3505385" y="44450"/>
                </a:lnTo>
                <a:lnTo>
                  <a:pt x="3506902" y="34525"/>
                </a:lnTo>
                <a:lnTo>
                  <a:pt x="3506107" y="317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107" y="876790"/>
            <a:ext cx="4260215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>
              <a:lnSpc>
                <a:spcPct val="100000"/>
              </a:lnSpc>
            </a:pPr>
            <a:r>
              <a:rPr sz="1600" spc="25" dirty="0">
                <a:cs typeface="+mn-ea"/>
                <a:sym typeface="+mn-lt"/>
              </a:rPr>
              <a:t>1</a:t>
            </a:r>
            <a:r>
              <a:rPr sz="1600" spc="-10">
                <a:cs typeface="+mn-ea"/>
                <a:sym typeface="+mn-lt"/>
              </a:rPr>
              <a:t>.</a:t>
            </a:r>
            <a:r>
              <a:rPr sz="1600" spc="-5" smtClean="0">
                <a:cs typeface="+mn-ea"/>
                <a:sym typeface="+mn-lt"/>
              </a:rPr>
              <a:t>地震</a:t>
            </a:r>
            <a:r>
              <a:rPr lang="zh-CN" altLang="en-US" sz="1600" spc="-5" smtClean="0">
                <a:cs typeface="+mn-ea"/>
                <a:sym typeface="+mn-lt"/>
              </a:rPr>
              <a:t>中</a:t>
            </a:r>
            <a:r>
              <a:rPr sz="1600" spc="-5" smtClean="0">
                <a:cs typeface="+mn-ea"/>
                <a:sym typeface="+mn-lt"/>
              </a:rPr>
              <a:t>的自救方法</a:t>
            </a:r>
            <a:endParaRPr sz="1600">
              <a:cs typeface="+mn-ea"/>
              <a:sym typeface="+mn-lt"/>
            </a:endParaRPr>
          </a:p>
          <a:p>
            <a:pPr marL="12700" marR="156210" indent="295275" algn="just">
              <a:lnSpc>
                <a:spcPct val="100000"/>
              </a:lnSpc>
              <a:spcBef>
                <a:spcPts val="1195"/>
              </a:spcBef>
            </a:pPr>
            <a:r>
              <a:rPr sz="1200" spc="45" dirty="0">
                <a:cs typeface="+mn-ea"/>
                <a:sym typeface="+mn-lt"/>
              </a:rPr>
              <a:t>在没有外</a:t>
            </a:r>
            <a:r>
              <a:rPr sz="1200" spc="30" dirty="0">
                <a:cs typeface="+mn-ea"/>
                <a:sym typeface="+mn-lt"/>
              </a:rPr>
              <a:t>来</a:t>
            </a:r>
            <a:r>
              <a:rPr sz="1200" spc="45" dirty="0">
                <a:cs typeface="+mn-ea"/>
                <a:sym typeface="+mn-lt"/>
              </a:rPr>
              <a:t>人员</a:t>
            </a:r>
            <a:r>
              <a:rPr sz="1200" spc="30" dirty="0">
                <a:cs typeface="+mn-ea"/>
                <a:sym typeface="+mn-lt"/>
              </a:rPr>
              <a:t>救援</a:t>
            </a:r>
            <a:r>
              <a:rPr sz="1200" spc="60" dirty="0">
                <a:cs typeface="+mn-ea"/>
                <a:sym typeface="+mn-lt"/>
              </a:rPr>
              <a:t>前</a:t>
            </a:r>
            <a:r>
              <a:rPr sz="1200" spc="45" dirty="0">
                <a:cs typeface="+mn-ea"/>
                <a:sym typeface="+mn-lt"/>
              </a:rPr>
              <a:t>，自救</a:t>
            </a:r>
            <a:r>
              <a:rPr sz="1200" spc="30" dirty="0">
                <a:cs typeface="+mn-ea"/>
                <a:sym typeface="+mn-lt"/>
              </a:rPr>
              <a:t>是</a:t>
            </a:r>
            <a:r>
              <a:rPr sz="1200" spc="45" dirty="0">
                <a:cs typeface="+mn-ea"/>
                <a:sym typeface="+mn-lt"/>
              </a:rPr>
              <a:t>一项</a:t>
            </a:r>
            <a:r>
              <a:rPr sz="1200" spc="30" dirty="0">
                <a:cs typeface="+mn-ea"/>
                <a:sym typeface="+mn-lt"/>
              </a:rPr>
              <a:t>同死</a:t>
            </a:r>
            <a:r>
              <a:rPr sz="1200" spc="45" dirty="0">
                <a:cs typeface="+mn-ea"/>
                <a:sym typeface="+mn-lt"/>
              </a:rPr>
              <a:t>神争分夺秒</a:t>
            </a:r>
            <a:r>
              <a:rPr sz="1200" dirty="0">
                <a:cs typeface="+mn-ea"/>
                <a:sym typeface="+mn-lt"/>
              </a:rPr>
              <a:t>的 </a:t>
            </a:r>
            <a:r>
              <a:rPr sz="1200" spc="35" dirty="0">
                <a:cs typeface="+mn-ea"/>
                <a:sym typeface="+mn-lt"/>
              </a:rPr>
              <a:t>斗争，</a:t>
            </a:r>
            <a:r>
              <a:rPr sz="1200" spc="30" dirty="0">
                <a:cs typeface="+mn-ea"/>
                <a:sym typeface="+mn-lt"/>
              </a:rPr>
              <a:t>地震对人体</a:t>
            </a:r>
            <a:r>
              <a:rPr sz="1200" spc="45" dirty="0">
                <a:cs typeface="+mn-ea"/>
                <a:sym typeface="+mn-lt"/>
              </a:rPr>
              <a:t>的</a:t>
            </a:r>
            <a:r>
              <a:rPr sz="1200" spc="30" dirty="0">
                <a:cs typeface="+mn-ea"/>
                <a:sym typeface="+mn-lt"/>
              </a:rPr>
              <a:t>伤</a:t>
            </a:r>
            <a:r>
              <a:rPr sz="1200" spc="45" dirty="0">
                <a:cs typeface="+mn-ea"/>
                <a:sym typeface="+mn-lt"/>
              </a:rPr>
              <a:t>害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大部分是倒</a:t>
            </a:r>
            <a:r>
              <a:rPr sz="1200" spc="45" dirty="0">
                <a:cs typeface="+mn-ea"/>
                <a:sym typeface="+mn-lt"/>
              </a:rPr>
              <a:t>塌</a:t>
            </a:r>
            <a:r>
              <a:rPr sz="1200" spc="30" dirty="0">
                <a:cs typeface="+mn-ea"/>
                <a:sym typeface="+mn-lt"/>
              </a:rPr>
              <a:t>房屋所造成</a:t>
            </a:r>
            <a:r>
              <a:rPr sz="1200" spc="50" dirty="0">
                <a:cs typeface="+mn-ea"/>
                <a:sym typeface="+mn-lt"/>
              </a:rPr>
              <a:t>的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如 </a:t>
            </a:r>
            <a:r>
              <a:rPr sz="1200" spc="35" smtClean="0">
                <a:cs typeface="+mn-ea"/>
                <a:sym typeface="+mn-lt"/>
              </a:rPr>
              <a:t>果地震后</a:t>
            </a:r>
            <a:r>
              <a:rPr lang="zh-CN" altLang="en-US" sz="1200" spc="35" smtClean="0">
                <a:cs typeface="+mn-ea"/>
                <a:sym typeface="+mn-lt"/>
              </a:rPr>
              <a:t>不</a:t>
            </a:r>
            <a:r>
              <a:rPr sz="1200" spc="35" smtClean="0">
                <a:cs typeface="+mn-ea"/>
                <a:sym typeface="+mn-lt"/>
              </a:rPr>
              <a:t>并被废</a:t>
            </a:r>
            <a:r>
              <a:rPr sz="1200" spc="45" smtClean="0">
                <a:cs typeface="+mn-ea"/>
                <a:sym typeface="+mn-lt"/>
              </a:rPr>
              <a:t>墟</a:t>
            </a:r>
            <a:r>
              <a:rPr sz="1200" spc="35" smtClean="0">
                <a:cs typeface="+mn-ea"/>
                <a:sym typeface="+mn-lt"/>
              </a:rPr>
              <a:t>埋压</a:t>
            </a:r>
            <a:r>
              <a:rPr sz="1200" spc="35" dirty="0">
                <a:cs typeface="+mn-ea"/>
                <a:sym typeface="+mn-lt"/>
              </a:rPr>
              <a:t>，</a:t>
            </a:r>
            <a:r>
              <a:rPr sz="1200" spc="30" dirty="0">
                <a:cs typeface="+mn-ea"/>
                <a:sym typeface="+mn-lt"/>
              </a:rPr>
              <a:t>要尽量保持</a:t>
            </a:r>
            <a:r>
              <a:rPr sz="1200" spc="45" dirty="0">
                <a:cs typeface="+mn-ea"/>
                <a:sym typeface="+mn-lt"/>
              </a:rPr>
              <a:t>冷静</a:t>
            </a:r>
            <a:r>
              <a:rPr sz="1200" spc="35" dirty="0">
                <a:cs typeface="+mn-ea"/>
                <a:sym typeface="+mn-lt"/>
              </a:rPr>
              <a:t>，设法自救。</a:t>
            </a:r>
            <a:r>
              <a:rPr sz="1200" dirty="0">
                <a:cs typeface="+mn-ea"/>
                <a:sym typeface="+mn-lt"/>
              </a:rPr>
              <a:t>无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35" dirty="0">
                <a:cs typeface="+mn-ea"/>
                <a:sym typeface="+mn-lt"/>
              </a:rPr>
              <a:t>法脱险时，要保存体力</a:t>
            </a:r>
            <a:r>
              <a:rPr sz="1200" spc="35">
                <a:cs typeface="+mn-ea"/>
                <a:sym typeface="+mn-lt"/>
              </a:rPr>
              <a:t>，</a:t>
            </a:r>
            <a:r>
              <a:rPr sz="1200" spc="35" smtClean="0">
                <a:cs typeface="+mn-ea"/>
                <a:sym typeface="+mn-lt"/>
              </a:rPr>
              <a:t>尽量寻找水</a:t>
            </a:r>
            <a:r>
              <a:rPr lang="zh-CN" altLang="en-US" sz="1200" spc="35" smtClean="0">
                <a:cs typeface="+mn-ea"/>
                <a:sym typeface="+mn-lt"/>
              </a:rPr>
              <a:t>和</a:t>
            </a:r>
            <a:r>
              <a:rPr sz="1200" spc="35" smtClean="0">
                <a:cs typeface="+mn-ea"/>
                <a:sym typeface="+mn-lt"/>
              </a:rPr>
              <a:t>食物</a:t>
            </a:r>
            <a:r>
              <a:rPr sz="1200" spc="35" dirty="0">
                <a:cs typeface="+mn-ea"/>
                <a:sym typeface="+mn-lt"/>
              </a:rPr>
              <a:t>，创造生存条件</a:t>
            </a:r>
            <a:r>
              <a:rPr sz="1200" dirty="0">
                <a:cs typeface="+mn-ea"/>
                <a:sym typeface="+mn-lt"/>
              </a:rPr>
              <a:t>，</a:t>
            </a:r>
            <a:endParaRPr sz="1200">
              <a:cs typeface="+mn-ea"/>
              <a:sym typeface="+mn-lt"/>
            </a:endParaRPr>
          </a:p>
          <a:p>
            <a:pPr marL="12700">
              <a:lnSpc>
                <a:spcPct val="100000"/>
              </a:lnSpc>
            </a:pPr>
            <a:r>
              <a:rPr sz="1200" spc="-5" smtClean="0">
                <a:cs typeface="+mn-ea"/>
                <a:sym typeface="+mn-lt"/>
              </a:rPr>
              <a:t>耐心等</a:t>
            </a:r>
            <a:r>
              <a:rPr lang="zh-CN" altLang="en-US" sz="1200" spc="-5" smtClean="0">
                <a:cs typeface="+mn-ea"/>
                <a:sym typeface="+mn-lt"/>
              </a:rPr>
              <a:t>待</a:t>
            </a:r>
            <a:r>
              <a:rPr sz="1200" spc="-5" smtClean="0">
                <a:cs typeface="+mn-ea"/>
                <a:sym typeface="+mn-lt"/>
              </a:rPr>
              <a:t>救援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02081" y="329370"/>
            <a:ext cx="7939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ea typeface="+mn-ea"/>
                <a:cs typeface="+mn-ea"/>
                <a:sym typeface="+mn-lt"/>
              </a:rPr>
              <a:t>地震灾害现场应急措施</a:t>
            </a:r>
            <a:endParaRPr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2005" y="3400692"/>
            <a:ext cx="3488690" cy="84455"/>
          </a:xfrm>
          <a:custGeom>
            <a:avLst/>
            <a:gdLst/>
            <a:ahLst/>
            <a:cxnLst/>
            <a:rect l="l" t="t" r="r" b="b"/>
            <a:pathLst>
              <a:path w="3488690" h="84454">
                <a:moveTo>
                  <a:pt x="3450807" y="8241"/>
                </a:moveTo>
                <a:lnTo>
                  <a:pt x="3415137" y="37744"/>
                </a:lnTo>
                <a:lnTo>
                  <a:pt x="3414919" y="39900"/>
                </a:lnTo>
                <a:lnTo>
                  <a:pt x="3450680" y="39991"/>
                </a:lnTo>
                <a:lnTo>
                  <a:pt x="3450680" y="52691"/>
                </a:lnTo>
                <a:lnTo>
                  <a:pt x="3413630" y="52691"/>
                </a:lnTo>
                <a:lnTo>
                  <a:pt x="3413506" y="54631"/>
                </a:lnTo>
                <a:lnTo>
                  <a:pt x="3418491" y="66347"/>
                </a:lnTo>
                <a:lnTo>
                  <a:pt x="3427661" y="75745"/>
                </a:lnTo>
                <a:lnTo>
                  <a:pt x="3440537" y="81881"/>
                </a:lnTo>
                <a:lnTo>
                  <a:pt x="3456700" y="83947"/>
                </a:lnTo>
                <a:lnTo>
                  <a:pt x="3469347" y="79391"/>
                </a:lnTo>
                <a:lnTo>
                  <a:pt x="3479477" y="70594"/>
                </a:lnTo>
                <a:lnTo>
                  <a:pt x="3486199" y="58208"/>
                </a:lnTo>
                <a:lnTo>
                  <a:pt x="3487072" y="52691"/>
                </a:lnTo>
                <a:lnTo>
                  <a:pt x="3450680" y="52691"/>
                </a:lnTo>
                <a:lnTo>
                  <a:pt x="3487087" y="52596"/>
                </a:lnTo>
                <a:lnTo>
                  <a:pt x="3488624" y="42883"/>
                </a:lnTo>
                <a:lnTo>
                  <a:pt x="3484760" y="29307"/>
                </a:lnTo>
                <a:lnTo>
                  <a:pt x="3476481" y="18306"/>
                </a:lnTo>
                <a:lnTo>
                  <a:pt x="3464819" y="10933"/>
                </a:lnTo>
                <a:lnTo>
                  <a:pt x="3450807" y="8241"/>
                </a:lnTo>
                <a:close/>
              </a:path>
              <a:path w="3488690" h="84454">
                <a:moveTo>
                  <a:pt x="31749" y="0"/>
                </a:moveTo>
                <a:lnTo>
                  <a:pt x="19138" y="4590"/>
                </a:lnTo>
                <a:lnTo>
                  <a:pt x="9037" y="13388"/>
                </a:lnTo>
                <a:lnTo>
                  <a:pt x="2355" y="25749"/>
                </a:lnTo>
                <a:lnTo>
                  <a:pt x="0" y="41028"/>
                </a:lnTo>
                <a:lnTo>
                  <a:pt x="3864" y="54631"/>
                </a:lnTo>
                <a:lnTo>
                  <a:pt x="12119" y="65632"/>
                </a:lnTo>
                <a:lnTo>
                  <a:pt x="23767" y="72994"/>
                </a:lnTo>
                <a:lnTo>
                  <a:pt x="37809" y="75678"/>
                </a:lnTo>
                <a:lnTo>
                  <a:pt x="47788" y="74383"/>
                </a:lnTo>
                <a:lnTo>
                  <a:pt x="59016" y="68922"/>
                </a:lnTo>
                <a:lnTo>
                  <a:pt x="67831" y="59439"/>
                </a:lnTo>
                <a:lnTo>
                  <a:pt x="73462" y="46198"/>
                </a:lnTo>
                <a:lnTo>
                  <a:pt x="73679" y="44020"/>
                </a:lnTo>
                <a:lnTo>
                  <a:pt x="37936" y="43928"/>
                </a:lnTo>
                <a:lnTo>
                  <a:pt x="37936" y="31228"/>
                </a:lnTo>
                <a:lnTo>
                  <a:pt x="74956" y="31228"/>
                </a:lnTo>
                <a:lnTo>
                  <a:pt x="75064" y="29307"/>
                </a:lnTo>
                <a:lnTo>
                  <a:pt x="70049" y="17601"/>
                </a:lnTo>
                <a:lnTo>
                  <a:pt x="60850" y="8193"/>
                </a:lnTo>
                <a:lnTo>
                  <a:pt x="47946" y="2055"/>
                </a:lnTo>
                <a:lnTo>
                  <a:pt x="31749" y="0"/>
                </a:lnTo>
                <a:close/>
              </a:path>
              <a:path w="3488690" h="84454">
                <a:moveTo>
                  <a:pt x="3414919" y="39900"/>
                </a:moveTo>
                <a:lnTo>
                  <a:pt x="3413640" y="52596"/>
                </a:lnTo>
                <a:lnTo>
                  <a:pt x="3450680" y="52691"/>
                </a:lnTo>
                <a:lnTo>
                  <a:pt x="3450680" y="39991"/>
                </a:lnTo>
                <a:lnTo>
                  <a:pt x="3414919" y="39900"/>
                </a:lnTo>
                <a:close/>
              </a:path>
              <a:path w="3488690" h="84454">
                <a:moveTo>
                  <a:pt x="74947" y="31323"/>
                </a:moveTo>
                <a:lnTo>
                  <a:pt x="73679" y="44020"/>
                </a:lnTo>
                <a:lnTo>
                  <a:pt x="3413640" y="52596"/>
                </a:lnTo>
                <a:lnTo>
                  <a:pt x="3414919" y="39900"/>
                </a:lnTo>
                <a:lnTo>
                  <a:pt x="74947" y="31323"/>
                </a:lnTo>
                <a:close/>
              </a:path>
              <a:path w="3488690" h="84454">
                <a:moveTo>
                  <a:pt x="37936" y="31228"/>
                </a:moveTo>
                <a:lnTo>
                  <a:pt x="37936" y="43928"/>
                </a:lnTo>
                <a:lnTo>
                  <a:pt x="73679" y="44020"/>
                </a:lnTo>
                <a:lnTo>
                  <a:pt x="74947" y="31323"/>
                </a:lnTo>
                <a:lnTo>
                  <a:pt x="37936" y="31228"/>
                </a:lnTo>
                <a:close/>
              </a:path>
              <a:path w="3488690" h="84454">
                <a:moveTo>
                  <a:pt x="74956" y="31228"/>
                </a:moveTo>
                <a:lnTo>
                  <a:pt x="37936" y="31228"/>
                </a:lnTo>
                <a:lnTo>
                  <a:pt x="74947" y="3132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9719" y="1672954"/>
            <a:ext cx="23241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" algn="r">
              <a:lnSpc>
                <a:spcPct val="100000"/>
              </a:lnSpc>
            </a:pPr>
            <a:r>
              <a:rPr sz="1350" spc="-40" dirty="0">
                <a:cs typeface="+mn-ea"/>
                <a:sym typeface="+mn-lt"/>
              </a:rPr>
              <a:t>01</a:t>
            </a:r>
            <a:endParaRPr sz="1350">
              <a:cs typeface="+mn-ea"/>
              <a:sym typeface="+mn-lt"/>
            </a:endParaRPr>
          </a:p>
          <a:p>
            <a:pPr marL="12700" marR="5080" indent="299720">
              <a:lnSpc>
                <a:spcPct val="100000"/>
              </a:lnSpc>
              <a:spcBef>
                <a:spcPts val="735"/>
              </a:spcBef>
            </a:pPr>
            <a:r>
              <a:rPr lang="zh-CN" altLang="en-US" sz="1200" spc="10" smtClean="0">
                <a:cs typeface="+mn-ea"/>
                <a:sym typeface="+mn-lt"/>
              </a:rPr>
              <a:t>不</a:t>
            </a:r>
            <a:r>
              <a:rPr sz="1200" spc="10" smtClean="0">
                <a:cs typeface="+mn-ea"/>
                <a:sym typeface="+mn-lt"/>
              </a:rPr>
              <a:t>要惊慌</a:t>
            </a:r>
            <a:r>
              <a:rPr sz="1200" spc="10" dirty="0">
                <a:cs typeface="+mn-ea"/>
                <a:sym typeface="+mn-lt"/>
              </a:rPr>
              <a:t>，树立生存</a:t>
            </a:r>
            <a:r>
              <a:rPr sz="1200" dirty="0">
                <a:cs typeface="+mn-ea"/>
                <a:sym typeface="+mn-lt"/>
              </a:rPr>
              <a:t>的</a:t>
            </a:r>
            <a:r>
              <a:rPr sz="1200" spc="10" dirty="0">
                <a:cs typeface="+mn-ea"/>
                <a:sym typeface="+mn-lt"/>
              </a:rPr>
              <a:t>信</a:t>
            </a:r>
            <a:r>
              <a:rPr sz="1200" spc="15" dirty="0">
                <a:cs typeface="+mn-ea"/>
                <a:sym typeface="+mn-lt"/>
              </a:rPr>
              <a:t>心</a:t>
            </a:r>
            <a:r>
              <a:rPr sz="1200" dirty="0">
                <a:cs typeface="+mn-ea"/>
                <a:sym typeface="+mn-lt"/>
              </a:rPr>
              <a:t>， 坚定救生的意志。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8716" y="2882894"/>
            <a:ext cx="322961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3690" algn="just">
              <a:lnSpc>
                <a:spcPct val="100000"/>
              </a:lnSpc>
            </a:pPr>
            <a:r>
              <a:rPr sz="1200" spc="55" dirty="0">
                <a:cs typeface="+mn-ea"/>
                <a:sym typeface="+mn-lt"/>
              </a:rPr>
              <a:t>若无</a:t>
            </a:r>
            <a:r>
              <a:rPr sz="1200" spc="70" dirty="0">
                <a:cs typeface="+mn-ea"/>
                <a:sym typeface="+mn-lt"/>
              </a:rPr>
              <a:t>力</a:t>
            </a:r>
            <a:r>
              <a:rPr sz="1200" spc="55" dirty="0">
                <a:cs typeface="+mn-ea"/>
                <a:sym typeface="+mn-lt"/>
              </a:rPr>
              <a:t>自救</a:t>
            </a:r>
            <a:r>
              <a:rPr sz="1200" spc="70" dirty="0">
                <a:cs typeface="+mn-ea"/>
                <a:sym typeface="+mn-lt"/>
              </a:rPr>
              <a:t>脱</a:t>
            </a:r>
            <a:r>
              <a:rPr sz="1200" spc="55" dirty="0">
                <a:cs typeface="+mn-ea"/>
                <a:sym typeface="+mn-lt"/>
              </a:rPr>
              <a:t>险</a:t>
            </a:r>
            <a:r>
              <a:rPr sz="1200" spc="80" dirty="0">
                <a:cs typeface="+mn-ea"/>
                <a:sym typeface="+mn-lt"/>
              </a:rPr>
              <a:t>时</a:t>
            </a:r>
            <a:r>
              <a:rPr sz="1200" spc="70" dirty="0">
                <a:cs typeface="+mn-ea"/>
                <a:sym typeface="+mn-lt"/>
              </a:rPr>
              <a:t>，</a:t>
            </a:r>
            <a:r>
              <a:rPr sz="1200" spc="55" dirty="0">
                <a:cs typeface="+mn-ea"/>
                <a:sym typeface="+mn-lt"/>
              </a:rPr>
              <a:t>应设法</a:t>
            </a:r>
            <a:r>
              <a:rPr sz="1200" spc="70" dirty="0">
                <a:cs typeface="+mn-ea"/>
                <a:sym typeface="+mn-lt"/>
              </a:rPr>
              <a:t>将</a:t>
            </a:r>
            <a:r>
              <a:rPr sz="1200" spc="55" dirty="0">
                <a:cs typeface="+mn-ea"/>
                <a:sym typeface="+mn-lt"/>
              </a:rPr>
              <a:t>手</a:t>
            </a:r>
            <a:r>
              <a:rPr sz="1200" spc="70" dirty="0">
                <a:cs typeface="+mn-ea"/>
                <a:sym typeface="+mn-lt"/>
              </a:rPr>
              <a:t>脚</a:t>
            </a:r>
            <a:r>
              <a:rPr sz="1200" spc="55" dirty="0">
                <a:cs typeface="+mn-ea"/>
                <a:sym typeface="+mn-lt"/>
              </a:rPr>
              <a:t>挣脱</a:t>
            </a:r>
            <a:r>
              <a:rPr sz="1200" dirty="0">
                <a:cs typeface="+mn-ea"/>
                <a:sym typeface="+mn-lt"/>
              </a:rPr>
              <a:t>出 </a:t>
            </a:r>
            <a:r>
              <a:rPr sz="1200" spc="55" dirty="0">
                <a:cs typeface="+mn-ea"/>
                <a:sym typeface="+mn-lt"/>
              </a:rPr>
              <a:t>来，清除压在身体</a:t>
            </a:r>
            <a:r>
              <a:rPr sz="1200" spc="65" dirty="0">
                <a:cs typeface="+mn-ea"/>
                <a:sym typeface="+mn-lt"/>
              </a:rPr>
              <a:t>上</a:t>
            </a:r>
            <a:r>
              <a:rPr sz="1200" spc="55" dirty="0">
                <a:cs typeface="+mn-ea"/>
                <a:sym typeface="+mn-lt"/>
              </a:rPr>
              <a:t>的各种物</a:t>
            </a:r>
            <a:r>
              <a:rPr sz="1200" spc="70" dirty="0">
                <a:cs typeface="+mn-ea"/>
                <a:sym typeface="+mn-lt"/>
              </a:rPr>
              <a:t>体</a:t>
            </a:r>
            <a:r>
              <a:rPr sz="1200" spc="55" dirty="0">
                <a:cs typeface="+mn-ea"/>
                <a:sym typeface="+mn-lt"/>
              </a:rPr>
              <a:t>，</a:t>
            </a:r>
            <a:r>
              <a:rPr sz="1200" spc="55">
                <a:cs typeface="+mn-ea"/>
                <a:sym typeface="+mn-lt"/>
              </a:rPr>
              <a:t>用周</a:t>
            </a:r>
            <a:r>
              <a:rPr sz="1200" spc="65">
                <a:cs typeface="+mn-ea"/>
                <a:sym typeface="+mn-lt"/>
              </a:rPr>
              <a:t>围</a:t>
            </a:r>
            <a:r>
              <a:rPr sz="1200" spc="55">
                <a:cs typeface="+mn-ea"/>
                <a:sym typeface="+mn-lt"/>
              </a:rPr>
              <a:t>可</a:t>
            </a:r>
            <a:r>
              <a:rPr sz="1200">
                <a:cs typeface="+mn-ea"/>
                <a:sym typeface="+mn-lt"/>
              </a:rPr>
              <a:t>搬 </a:t>
            </a:r>
            <a:r>
              <a:rPr lang="zh-CN" altLang="en-US" sz="1200" spc="60" smtClean="0">
                <a:cs typeface="+mn-ea"/>
                <a:sym typeface="+mn-lt"/>
              </a:rPr>
              <a:t>动</a:t>
            </a:r>
            <a:r>
              <a:rPr sz="1200" spc="60" smtClean="0">
                <a:cs typeface="+mn-ea"/>
                <a:sym typeface="+mn-lt"/>
              </a:rPr>
              <a:t>的物品支撑身体</a:t>
            </a:r>
            <a:r>
              <a:rPr sz="1200" spc="70" smtClean="0">
                <a:cs typeface="+mn-ea"/>
                <a:sym typeface="+mn-lt"/>
              </a:rPr>
              <a:t>上</a:t>
            </a:r>
            <a:r>
              <a:rPr sz="1200" spc="60" smtClean="0">
                <a:cs typeface="+mn-ea"/>
                <a:sym typeface="+mn-lt"/>
              </a:rPr>
              <a:t>的重物</a:t>
            </a:r>
            <a:r>
              <a:rPr sz="1200" spc="60" dirty="0">
                <a:cs typeface="+mn-ea"/>
                <a:sym typeface="+mn-lt"/>
              </a:rPr>
              <a:t>，避克塌落</a:t>
            </a:r>
            <a:r>
              <a:rPr sz="1200" spc="70" dirty="0">
                <a:cs typeface="+mn-ea"/>
                <a:sym typeface="+mn-lt"/>
              </a:rPr>
              <a:t>，</a:t>
            </a:r>
            <a:r>
              <a:rPr sz="1200" spc="60">
                <a:cs typeface="+mn-ea"/>
                <a:sym typeface="+mn-lt"/>
              </a:rPr>
              <a:t>扩大 </a:t>
            </a:r>
            <a:r>
              <a:rPr sz="1200" spc="60" smtClean="0">
                <a:cs typeface="+mn-ea"/>
                <a:sym typeface="+mn-lt"/>
              </a:rPr>
              <a:t>安全活</a:t>
            </a:r>
            <a:r>
              <a:rPr lang="zh-CN" altLang="en-US" sz="1200" spc="60" smtClean="0">
                <a:cs typeface="+mn-ea"/>
                <a:sym typeface="+mn-lt"/>
              </a:rPr>
              <a:t>动</a:t>
            </a:r>
            <a:r>
              <a:rPr sz="1200" spc="60" smtClean="0">
                <a:cs typeface="+mn-ea"/>
                <a:sym typeface="+mn-lt"/>
              </a:rPr>
              <a:t>空间</a:t>
            </a:r>
            <a:r>
              <a:rPr sz="1200" spc="60">
                <a:cs typeface="+mn-ea"/>
                <a:sym typeface="+mn-lt"/>
              </a:rPr>
              <a:t>。</a:t>
            </a:r>
            <a:r>
              <a:rPr sz="1200" spc="55" smtClean="0">
                <a:cs typeface="+mn-ea"/>
                <a:sym typeface="+mn-lt"/>
              </a:rPr>
              <a:t>在</a:t>
            </a:r>
            <a:r>
              <a:rPr lang="zh-CN" altLang="en-US" sz="1200" spc="70" smtClean="0">
                <a:cs typeface="+mn-ea"/>
                <a:sym typeface="+mn-lt"/>
              </a:rPr>
              <a:t>极</a:t>
            </a:r>
            <a:r>
              <a:rPr lang="zh-CN" altLang="en-US" sz="1200" spc="55" smtClean="0">
                <a:cs typeface="+mn-ea"/>
                <a:sym typeface="+mn-lt"/>
              </a:rPr>
              <a:t>不</a:t>
            </a:r>
            <a:r>
              <a:rPr sz="1200" spc="55" smtClean="0">
                <a:cs typeface="+mn-ea"/>
                <a:sym typeface="+mn-lt"/>
              </a:rPr>
              <a:t>利的环境</a:t>
            </a:r>
            <a:r>
              <a:rPr sz="1200" spc="70" smtClean="0">
                <a:cs typeface="+mn-ea"/>
                <a:sym typeface="+mn-lt"/>
              </a:rPr>
              <a:t>下</a:t>
            </a:r>
            <a:r>
              <a:rPr sz="1200" spc="60" dirty="0">
                <a:cs typeface="+mn-ea"/>
                <a:sym typeface="+mn-lt"/>
              </a:rPr>
              <a:t>，</a:t>
            </a:r>
            <a:r>
              <a:rPr sz="1200" spc="55" dirty="0">
                <a:cs typeface="+mn-ea"/>
                <a:sym typeface="+mn-lt"/>
              </a:rPr>
              <a:t>要</a:t>
            </a:r>
            <a:r>
              <a:rPr sz="1200" spc="70" dirty="0">
                <a:cs typeface="+mn-ea"/>
                <a:sym typeface="+mn-lt"/>
              </a:rPr>
              <a:t>保</a:t>
            </a:r>
            <a:r>
              <a:rPr sz="1200" spc="55" dirty="0">
                <a:cs typeface="+mn-ea"/>
                <a:sym typeface="+mn-lt"/>
              </a:rPr>
              <a:t>护</a:t>
            </a:r>
            <a:r>
              <a:rPr sz="1200" dirty="0">
                <a:cs typeface="+mn-ea"/>
                <a:sym typeface="+mn-lt"/>
              </a:rPr>
              <a:t>呼 </a:t>
            </a:r>
            <a:r>
              <a:rPr sz="1200" spc="60">
                <a:cs typeface="+mn-ea"/>
                <a:sym typeface="+mn-lt"/>
              </a:rPr>
              <a:t>吸畅通</a:t>
            </a:r>
            <a:r>
              <a:rPr sz="1200" spc="55" smtClean="0">
                <a:cs typeface="+mn-ea"/>
                <a:sym typeface="+mn-lt"/>
              </a:rPr>
              <a:t>，</a:t>
            </a:r>
            <a:r>
              <a:rPr lang="zh-CN" altLang="en-US" sz="1200" spc="60" smtClean="0">
                <a:cs typeface="+mn-ea"/>
                <a:sym typeface="+mn-lt"/>
              </a:rPr>
              <a:t>挪</a:t>
            </a:r>
            <a:r>
              <a:rPr sz="1200" spc="60" smtClean="0">
                <a:cs typeface="+mn-ea"/>
                <a:sym typeface="+mn-lt"/>
              </a:rPr>
              <a:t>开头部</a:t>
            </a:r>
            <a:r>
              <a:rPr sz="1200" spc="70" dirty="0">
                <a:cs typeface="+mn-ea"/>
                <a:sym typeface="+mn-lt"/>
              </a:rPr>
              <a:t>、</a:t>
            </a:r>
            <a:r>
              <a:rPr sz="1200" spc="60" dirty="0">
                <a:cs typeface="+mn-ea"/>
                <a:sym typeface="+mn-lt"/>
              </a:rPr>
              <a:t>胸部的杂物，</a:t>
            </a:r>
            <a:r>
              <a:rPr sz="1200" spc="55" dirty="0">
                <a:cs typeface="+mn-ea"/>
                <a:sym typeface="+mn-lt"/>
              </a:rPr>
              <a:t>用湿</a:t>
            </a:r>
            <a:r>
              <a:rPr sz="1200" spc="70" dirty="0">
                <a:cs typeface="+mn-ea"/>
                <a:sym typeface="+mn-lt"/>
              </a:rPr>
              <a:t>毛</a:t>
            </a:r>
            <a:r>
              <a:rPr sz="1200" spc="60" dirty="0">
                <a:cs typeface="+mn-ea"/>
                <a:sym typeface="+mn-lt"/>
              </a:rPr>
              <a:t>巾</a:t>
            </a:r>
            <a:r>
              <a:rPr sz="1200" dirty="0">
                <a:cs typeface="+mn-ea"/>
                <a:sym typeface="+mn-lt"/>
              </a:rPr>
              <a:t>、 </a:t>
            </a:r>
            <a:r>
              <a:rPr sz="1200" spc="60" dirty="0">
                <a:cs typeface="+mn-ea"/>
                <a:sym typeface="+mn-lt"/>
              </a:rPr>
              <a:t>湿衣服等捂住口鼻</a:t>
            </a:r>
            <a:r>
              <a:rPr sz="1200" spc="70">
                <a:cs typeface="+mn-ea"/>
                <a:sym typeface="+mn-lt"/>
              </a:rPr>
              <a:t>，</a:t>
            </a:r>
            <a:r>
              <a:rPr sz="1200" spc="60" smtClean="0">
                <a:cs typeface="+mn-ea"/>
                <a:sym typeface="+mn-lt"/>
              </a:rPr>
              <a:t>避开身体上方</a:t>
            </a:r>
            <a:r>
              <a:rPr lang="zh-CN" altLang="en-US" sz="1200" spc="60" smtClean="0">
                <a:cs typeface="+mn-ea"/>
                <a:sym typeface="+mn-lt"/>
              </a:rPr>
              <a:t>不</a:t>
            </a:r>
            <a:r>
              <a:rPr sz="1200" spc="60" smtClean="0">
                <a:cs typeface="+mn-ea"/>
                <a:sym typeface="+mn-lt"/>
              </a:rPr>
              <a:t>结</a:t>
            </a:r>
            <a:r>
              <a:rPr sz="1200" spc="70" smtClean="0">
                <a:cs typeface="+mn-ea"/>
                <a:sym typeface="+mn-lt"/>
              </a:rPr>
              <a:t>实</a:t>
            </a:r>
            <a:r>
              <a:rPr sz="1200" spc="60" smtClean="0">
                <a:cs typeface="+mn-ea"/>
                <a:sym typeface="+mn-lt"/>
              </a:rPr>
              <a:t>的倒 </a:t>
            </a:r>
            <a:r>
              <a:rPr sz="1200" dirty="0">
                <a:cs typeface="+mn-ea"/>
                <a:sym typeface="+mn-lt"/>
              </a:rPr>
              <a:t>塌物</a:t>
            </a:r>
            <a:r>
              <a:rPr sz="1200">
                <a:cs typeface="+mn-ea"/>
                <a:sym typeface="+mn-lt"/>
              </a:rPr>
              <a:t>，</a:t>
            </a:r>
            <a:r>
              <a:rPr sz="1200" smtClean="0">
                <a:cs typeface="+mn-ea"/>
                <a:sym typeface="+mn-lt"/>
              </a:rPr>
              <a:t>扩大</a:t>
            </a:r>
            <a:r>
              <a:rPr lang="zh-CN" altLang="en-US" sz="1200" smtClean="0">
                <a:cs typeface="+mn-ea"/>
                <a:sym typeface="+mn-lt"/>
              </a:rPr>
              <a:t>和</a:t>
            </a:r>
            <a:r>
              <a:rPr sz="1200" smtClean="0">
                <a:cs typeface="+mn-ea"/>
                <a:sym typeface="+mn-lt"/>
              </a:rPr>
              <a:t>稳定生存空</a:t>
            </a:r>
            <a:r>
              <a:rPr sz="1200" spc="-5" smtClean="0">
                <a:cs typeface="+mn-ea"/>
                <a:sym typeface="+mn-lt"/>
              </a:rPr>
              <a:t>间</a:t>
            </a:r>
            <a:r>
              <a:rPr sz="1200" dirty="0">
                <a:cs typeface="+mn-ea"/>
                <a:sym typeface="+mn-lt"/>
              </a:rPr>
              <a:t>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8263" y="2485881"/>
            <a:ext cx="22669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5" dirty="0">
                <a:cs typeface="+mn-ea"/>
                <a:sym typeface="+mn-lt"/>
              </a:rPr>
              <a:t>02</a:t>
            </a:r>
            <a:endParaRPr sz="1350">
              <a:cs typeface="+mn-ea"/>
              <a:sym typeface="+mn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6822" y="3582156"/>
            <a:ext cx="368109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3690" algn="just">
              <a:lnSpc>
                <a:spcPct val="100000"/>
              </a:lnSpc>
            </a:pPr>
            <a:r>
              <a:rPr sz="1200" spc="45" dirty="0">
                <a:cs typeface="+mn-ea"/>
                <a:sym typeface="+mn-lt"/>
              </a:rPr>
              <a:t>观察</a:t>
            </a:r>
            <a:r>
              <a:rPr sz="1200" spc="55" dirty="0">
                <a:cs typeface="+mn-ea"/>
                <a:sym typeface="+mn-lt"/>
              </a:rPr>
              <a:t>周</a:t>
            </a:r>
            <a:r>
              <a:rPr sz="1200" spc="45" dirty="0">
                <a:cs typeface="+mn-ea"/>
                <a:sym typeface="+mn-lt"/>
              </a:rPr>
              <a:t>围</a:t>
            </a:r>
            <a:r>
              <a:rPr sz="1200" spc="55" dirty="0">
                <a:cs typeface="+mn-ea"/>
                <a:sym typeface="+mn-lt"/>
              </a:rPr>
              <a:t>环境</a:t>
            </a:r>
            <a:r>
              <a:rPr sz="1200" spc="60" dirty="0">
                <a:cs typeface="+mn-ea"/>
                <a:sym typeface="+mn-lt"/>
              </a:rPr>
              <a:t>，</a:t>
            </a:r>
            <a:r>
              <a:rPr sz="1200" spc="45" dirty="0">
                <a:cs typeface="+mn-ea"/>
                <a:sym typeface="+mn-lt"/>
              </a:rPr>
              <a:t>寻</a:t>
            </a:r>
            <a:r>
              <a:rPr sz="1200" spc="55" dirty="0">
                <a:cs typeface="+mn-ea"/>
                <a:sym typeface="+mn-lt"/>
              </a:rPr>
              <a:t>找</a:t>
            </a:r>
            <a:r>
              <a:rPr sz="1200" spc="45" dirty="0">
                <a:cs typeface="+mn-ea"/>
                <a:sym typeface="+mn-lt"/>
              </a:rPr>
              <a:t>通</a:t>
            </a:r>
            <a:r>
              <a:rPr sz="1200" spc="50" dirty="0">
                <a:cs typeface="+mn-ea"/>
                <a:sym typeface="+mn-lt"/>
              </a:rPr>
              <a:t>道</a:t>
            </a:r>
            <a:r>
              <a:rPr sz="1200" spc="60" dirty="0">
                <a:cs typeface="+mn-ea"/>
                <a:sym typeface="+mn-lt"/>
              </a:rPr>
              <a:t>，</a:t>
            </a:r>
            <a:r>
              <a:rPr sz="1200" spc="45" dirty="0">
                <a:cs typeface="+mn-ea"/>
                <a:sym typeface="+mn-lt"/>
              </a:rPr>
              <a:t>设</a:t>
            </a:r>
            <a:r>
              <a:rPr sz="1200" spc="55" dirty="0">
                <a:cs typeface="+mn-ea"/>
                <a:sym typeface="+mn-lt"/>
              </a:rPr>
              <a:t>法</a:t>
            </a:r>
            <a:r>
              <a:rPr sz="1200" spc="45" dirty="0">
                <a:cs typeface="+mn-ea"/>
                <a:sym typeface="+mn-lt"/>
              </a:rPr>
              <a:t>爬</a:t>
            </a:r>
            <a:r>
              <a:rPr sz="1200" spc="55" dirty="0">
                <a:cs typeface="+mn-ea"/>
                <a:sym typeface="+mn-lt"/>
              </a:rPr>
              <a:t>出去</a:t>
            </a:r>
            <a:r>
              <a:rPr sz="1200" spc="60" dirty="0">
                <a:cs typeface="+mn-ea"/>
                <a:sym typeface="+mn-lt"/>
              </a:rPr>
              <a:t>。</a:t>
            </a:r>
            <a:r>
              <a:rPr sz="1200" spc="45" dirty="0">
                <a:cs typeface="+mn-ea"/>
                <a:sym typeface="+mn-lt"/>
              </a:rPr>
              <a:t>如果被 埋时间</a:t>
            </a:r>
            <a:r>
              <a:rPr sz="1200" spc="55" dirty="0">
                <a:cs typeface="+mn-ea"/>
                <a:sym typeface="+mn-lt"/>
              </a:rPr>
              <a:t>较</a:t>
            </a:r>
            <a:r>
              <a:rPr sz="1200" spc="50" dirty="0">
                <a:cs typeface="+mn-ea"/>
                <a:sym typeface="+mn-lt"/>
              </a:rPr>
              <a:t>长</a:t>
            </a:r>
            <a:r>
              <a:rPr sz="1200" spc="60">
                <a:cs typeface="+mn-ea"/>
                <a:sym typeface="+mn-lt"/>
              </a:rPr>
              <a:t>，</a:t>
            </a:r>
            <a:r>
              <a:rPr sz="1200" spc="45" smtClean="0">
                <a:cs typeface="+mn-ea"/>
                <a:sym typeface="+mn-lt"/>
              </a:rPr>
              <a:t>救援</a:t>
            </a:r>
            <a:r>
              <a:rPr sz="1200" spc="55" smtClean="0">
                <a:cs typeface="+mn-ea"/>
                <a:sym typeface="+mn-lt"/>
              </a:rPr>
              <a:t>人</a:t>
            </a:r>
            <a:r>
              <a:rPr sz="1200" spc="45" smtClean="0">
                <a:cs typeface="+mn-ea"/>
                <a:sym typeface="+mn-lt"/>
              </a:rPr>
              <a:t>员未到</a:t>
            </a:r>
            <a:r>
              <a:rPr lang="zh-CN" altLang="en-US" sz="1200" spc="55" smtClean="0">
                <a:cs typeface="+mn-ea"/>
                <a:sym typeface="+mn-lt"/>
              </a:rPr>
              <a:t>或</a:t>
            </a:r>
            <a:r>
              <a:rPr sz="1200" spc="45" smtClean="0">
                <a:cs typeface="+mn-ea"/>
                <a:sym typeface="+mn-lt"/>
              </a:rPr>
              <a:t>者没</a:t>
            </a:r>
            <a:r>
              <a:rPr sz="1200" spc="55" smtClean="0">
                <a:cs typeface="+mn-ea"/>
                <a:sym typeface="+mn-lt"/>
              </a:rPr>
              <a:t>有</a:t>
            </a:r>
            <a:r>
              <a:rPr sz="1200" spc="45" smtClean="0">
                <a:cs typeface="+mn-ea"/>
                <a:sym typeface="+mn-lt"/>
              </a:rPr>
              <a:t>听</a:t>
            </a:r>
            <a:r>
              <a:rPr sz="1200" spc="55" smtClean="0">
                <a:cs typeface="+mn-ea"/>
                <a:sym typeface="+mn-lt"/>
              </a:rPr>
              <a:t>到</a:t>
            </a:r>
            <a:r>
              <a:rPr sz="1200" spc="45" smtClean="0">
                <a:cs typeface="+mn-ea"/>
                <a:sym typeface="+mn-lt"/>
              </a:rPr>
              <a:t>呼救信</a:t>
            </a:r>
            <a:r>
              <a:rPr sz="1200" spc="65" smtClean="0">
                <a:cs typeface="+mn-ea"/>
                <a:sym typeface="+mn-lt"/>
              </a:rPr>
              <a:t>号</a:t>
            </a:r>
            <a:r>
              <a:rPr sz="1200" dirty="0">
                <a:cs typeface="+mn-ea"/>
                <a:sym typeface="+mn-lt"/>
              </a:rPr>
              <a:t>， </a:t>
            </a:r>
            <a:r>
              <a:rPr sz="1200" spc="40" dirty="0">
                <a:cs typeface="+mn-ea"/>
                <a:sym typeface="+mn-lt"/>
              </a:rPr>
              <a:t>就要想</a:t>
            </a:r>
            <a:r>
              <a:rPr sz="1200" spc="55" dirty="0">
                <a:cs typeface="+mn-ea"/>
                <a:sym typeface="+mn-lt"/>
              </a:rPr>
              <a:t>办</a:t>
            </a:r>
            <a:r>
              <a:rPr sz="1200" spc="40" dirty="0">
                <a:cs typeface="+mn-ea"/>
                <a:sym typeface="+mn-lt"/>
              </a:rPr>
              <a:t>法</a:t>
            </a:r>
            <a:r>
              <a:rPr sz="1200" spc="55" dirty="0">
                <a:cs typeface="+mn-ea"/>
                <a:sym typeface="+mn-lt"/>
              </a:rPr>
              <a:t>维</a:t>
            </a:r>
            <a:r>
              <a:rPr sz="1200" spc="40" dirty="0">
                <a:cs typeface="+mn-ea"/>
                <a:sym typeface="+mn-lt"/>
              </a:rPr>
              <a:t>持自</a:t>
            </a:r>
            <a:r>
              <a:rPr sz="1200" spc="55" dirty="0">
                <a:cs typeface="+mn-ea"/>
                <a:sym typeface="+mn-lt"/>
              </a:rPr>
              <a:t>己</a:t>
            </a:r>
            <a:r>
              <a:rPr sz="1200" spc="40" dirty="0">
                <a:cs typeface="+mn-ea"/>
                <a:sym typeface="+mn-lt"/>
              </a:rPr>
              <a:t>的生</a:t>
            </a:r>
            <a:r>
              <a:rPr sz="1200" spc="55" dirty="0">
                <a:cs typeface="+mn-ea"/>
                <a:sym typeface="+mn-lt"/>
              </a:rPr>
              <a:t>命，</a:t>
            </a:r>
            <a:r>
              <a:rPr sz="1200" spc="40" dirty="0">
                <a:cs typeface="+mn-ea"/>
                <a:sym typeface="+mn-lt"/>
              </a:rPr>
              <a:t>尽量</a:t>
            </a:r>
            <a:r>
              <a:rPr sz="1200" spc="55" dirty="0">
                <a:cs typeface="+mn-ea"/>
                <a:sym typeface="+mn-lt"/>
              </a:rPr>
              <a:t>减</a:t>
            </a:r>
            <a:r>
              <a:rPr sz="1200" spc="40" dirty="0">
                <a:cs typeface="+mn-ea"/>
                <a:sym typeface="+mn-lt"/>
              </a:rPr>
              <a:t>少</a:t>
            </a:r>
            <a:r>
              <a:rPr sz="1200" spc="55" dirty="0">
                <a:cs typeface="+mn-ea"/>
                <a:sym typeface="+mn-lt"/>
              </a:rPr>
              <a:t>体</a:t>
            </a:r>
            <a:r>
              <a:rPr sz="1200" spc="40" dirty="0">
                <a:cs typeface="+mn-ea"/>
                <a:sym typeface="+mn-lt"/>
              </a:rPr>
              <a:t>力消</a:t>
            </a:r>
            <a:r>
              <a:rPr sz="1200" spc="55" dirty="0">
                <a:cs typeface="+mn-ea"/>
                <a:sym typeface="+mn-lt"/>
              </a:rPr>
              <a:t>耗</a:t>
            </a:r>
            <a:r>
              <a:rPr sz="1200" spc="45" dirty="0">
                <a:cs typeface="+mn-ea"/>
                <a:sym typeface="+mn-lt"/>
              </a:rPr>
              <a:t>，</a:t>
            </a:r>
            <a:r>
              <a:rPr sz="1200">
                <a:cs typeface="+mn-ea"/>
                <a:sym typeface="+mn-lt"/>
              </a:rPr>
              <a:t>寻 </a:t>
            </a:r>
            <a:r>
              <a:rPr sz="1200" spc="45" smtClean="0">
                <a:cs typeface="+mn-ea"/>
                <a:sym typeface="+mn-lt"/>
              </a:rPr>
              <a:t>找食物</a:t>
            </a:r>
            <a:r>
              <a:rPr lang="zh-CN" altLang="en-US" sz="1200" spc="55" smtClean="0">
                <a:cs typeface="+mn-ea"/>
                <a:sym typeface="+mn-lt"/>
              </a:rPr>
              <a:t>和</a:t>
            </a:r>
            <a:r>
              <a:rPr sz="1200" spc="45" smtClean="0">
                <a:cs typeface="+mn-ea"/>
                <a:sym typeface="+mn-lt"/>
              </a:rPr>
              <a:t>饮</a:t>
            </a:r>
            <a:r>
              <a:rPr sz="1200" spc="55" smtClean="0">
                <a:cs typeface="+mn-ea"/>
                <a:sym typeface="+mn-lt"/>
              </a:rPr>
              <a:t>用水</a:t>
            </a:r>
            <a:r>
              <a:rPr sz="1200" spc="45" smtClean="0">
                <a:cs typeface="+mn-ea"/>
                <a:sym typeface="+mn-lt"/>
              </a:rPr>
              <a:t>，</a:t>
            </a:r>
            <a:r>
              <a:rPr lang="zh-CN" altLang="en-US" sz="1200" spc="55" smtClean="0">
                <a:cs typeface="+mn-ea"/>
                <a:sym typeface="+mn-lt"/>
              </a:rPr>
              <a:t>并</a:t>
            </a:r>
            <a:r>
              <a:rPr sz="1200" spc="45" smtClean="0">
                <a:cs typeface="+mn-ea"/>
                <a:sym typeface="+mn-lt"/>
              </a:rPr>
              <a:t>有计划</a:t>
            </a:r>
            <a:r>
              <a:rPr sz="1200" spc="55" smtClean="0">
                <a:cs typeface="+mn-ea"/>
                <a:sym typeface="+mn-lt"/>
              </a:rPr>
              <a:t>的</a:t>
            </a:r>
            <a:r>
              <a:rPr sz="1200" spc="45" smtClean="0">
                <a:cs typeface="+mn-ea"/>
                <a:sym typeface="+mn-lt"/>
              </a:rPr>
              <a:t>使</a:t>
            </a:r>
            <a:r>
              <a:rPr sz="1200" spc="55" smtClean="0">
                <a:cs typeface="+mn-ea"/>
                <a:sym typeface="+mn-lt"/>
              </a:rPr>
              <a:t>用</a:t>
            </a:r>
            <a:r>
              <a:rPr sz="1200" spc="60" dirty="0">
                <a:cs typeface="+mn-ea"/>
                <a:sym typeface="+mn-lt"/>
              </a:rPr>
              <a:t>，</a:t>
            </a:r>
            <a:r>
              <a:rPr sz="1200" spc="45" dirty="0">
                <a:cs typeface="+mn-ea"/>
                <a:sym typeface="+mn-lt"/>
              </a:rPr>
              <a:t>必</a:t>
            </a:r>
            <a:r>
              <a:rPr sz="1200" spc="55" dirty="0">
                <a:cs typeface="+mn-ea"/>
                <a:sym typeface="+mn-lt"/>
              </a:rPr>
              <a:t>要</a:t>
            </a:r>
            <a:r>
              <a:rPr sz="1200" spc="45" dirty="0">
                <a:cs typeface="+mn-ea"/>
                <a:sym typeface="+mn-lt"/>
              </a:rPr>
              <a:t>时自己的</a:t>
            </a:r>
            <a:r>
              <a:rPr sz="1200" dirty="0">
                <a:cs typeface="+mn-ea"/>
                <a:sym typeface="+mn-lt"/>
              </a:rPr>
              <a:t>尿 </a:t>
            </a:r>
            <a:r>
              <a:rPr sz="1200" spc="45" dirty="0">
                <a:cs typeface="+mn-ea"/>
                <a:sym typeface="+mn-lt"/>
              </a:rPr>
              <a:t>液也能</a:t>
            </a:r>
            <a:r>
              <a:rPr sz="1200" spc="55" dirty="0">
                <a:cs typeface="+mn-ea"/>
                <a:sym typeface="+mn-lt"/>
              </a:rPr>
              <a:t>起</a:t>
            </a:r>
            <a:r>
              <a:rPr sz="1200" spc="45" dirty="0">
                <a:cs typeface="+mn-ea"/>
                <a:sym typeface="+mn-lt"/>
              </a:rPr>
              <a:t>到</a:t>
            </a:r>
            <a:r>
              <a:rPr sz="1200" spc="55" dirty="0">
                <a:cs typeface="+mn-ea"/>
                <a:sym typeface="+mn-lt"/>
              </a:rPr>
              <a:t>解</a:t>
            </a:r>
            <a:r>
              <a:rPr sz="1200" spc="45" dirty="0">
                <a:cs typeface="+mn-ea"/>
                <a:sym typeface="+mn-lt"/>
              </a:rPr>
              <a:t>渴作</a:t>
            </a:r>
            <a:r>
              <a:rPr sz="1200" spc="70" dirty="0">
                <a:cs typeface="+mn-ea"/>
                <a:sym typeface="+mn-lt"/>
              </a:rPr>
              <a:t>用</a:t>
            </a:r>
            <a:r>
              <a:rPr sz="1200" spc="45">
                <a:cs typeface="+mn-ea"/>
                <a:sym typeface="+mn-lt"/>
              </a:rPr>
              <a:t>，</a:t>
            </a:r>
            <a:r>
              <a:rPr sz="1200" spc="45" smtClean="0">
                <a:cs typeface="+mn-ea"/>
                <a:sym typeface="+mn-lt"/>
              </a:rPr>
              <a:t>乐观</a:t>
            </a:r>
            <a:r>
              <a:rPr sz="1200" spc="55" smtClean="0">
                <a:cs typeface="+mn-ea"/>
                <a:sym typeface="+mn-lt"/>
              </a:rPr>
              <a:t>等</a:t>
            </a:r>
            <a:r>
              <a:rPr lang="zh-CN" altLang="en-US" sz="1200" spc="45" smtClean="0">
                <a:cs typeface="+mn-ea"/>
                <a:sym typeface="+mn-lt"/>
              </a:rPr>
              <a:t>待</a:t>
            </a:r>
            <a:r>
              <a:rPr sz="1200" spc="45" smtClean="0">
                <a:cs typeface="+mn-ea"/>
                <a:sym typeface="+mn-lt"/>
              </a:rPr>
              <a:t>时</a:t>
            </a:r>
            <a:r>
              <a:rPr sz="1200" spc="65" smtClean="0">
                <a:cs typeface="+mn-ea"/>
                <a:sym typeface="+mn-lt"/>
              </a:rPr>
              <a:t>机</a:t>
            </a:r>
            <a:r>
              <a:rPr sz="1200" spc="45">
                <a:cs typeface="+mn-ea"/>
                <a:sym typeface="+mn-lt"/>
              </a:rPr>
              <a:t>，</a:t>
            </a:r>
            <a:r>
              <a:rPr sz="1200" spc="55" smtClean="0">
                <a:cs typeface="+mn-ea"/>
                <a:sym typeface="+mn-lt"/>
              </a:rPr>
              <a:t>想</a:t>
            </a:r>
            <a:r>
              <a:rPr sz="1200" spc="45" smtClean="0">
                <a:cs typeface="+mn-ea"/>
                <a:sym typeface="+mn-lt"/>
              </a:rPr>
              <a:t>办法</a:t>
            </a:r>
            <a:r>
              <a:rPr lang="zh-CN" altLang="en-US" sz="1200" spc="45" smtClean="0">
                <a:cs typeface="+mn-ea"/>
                <a:sym typeface="+mn-lt"/>
              </a:rPr>
              <a:t>与</a:t>
            </a:r>
            <a:r>
              <a:rPr sz="1200" spc="45" smtClean="0">
                <a:cs typeface="+mn-ea"/>
                <a:sym typeface="+mn-lt"/>
              </a:rPr>
              <a:t>外</a:t>
            </a:r>
            <a:r>
              <a:rPr sz="1200" smtClean="0">
                <a:cs typeface="+mn-ea"/>
                <a:sym typeface="+mn-lt"/>
              </a:rPr>
              <a:t>面 </a:t>
            </a:r>
            <a:r>
              <a:rPr sz="1200" spc="45" smtClean="0">
                <a:cs typeface="+mn-ea"/>
                <a:sym typeface="+mn-lt"/>
              </a:rPr>
              <a:t>救援人</a:t>
            </a:r>
            <a:r>
              <a:rPr sz="1200" spc="55" smtClean="0">
                <a:cs typeface="+mn-ea"/>
                <a:sym typeface="+mn-lt"/>
              </a:rPr>
              <a:t>员</a:t>
            </a:r>
            <a:r>
              <a:rPr lang="zh-CN" altLang="en-US" sz="1200" spc="45" smtClean="0">
                <a:cs typeface="+mn-ea"/>
                <a:sym typeface="+mn-lt"/>
              </a:rPr>
              <a:t>取</a:t>
            </a:r>
            <a:r>
              <a:rPr sz="1200" spc="55" smtClean="0">
                <a:cs typeface="+mn-ea"/>
                <a:sym typeface="+mn-lt"/>
              </a:rPr>
              <a:t>得</a:t>
            </a:r>
            <a:r>
              <a:rPr sz="1200" spc="45" smtClean="0">
                <a:cs typeface="+mn-ea"/>
                <a:sym typeface="+mn-lt"/>
              </a:rPr>
              <a:t>联</a:t>
            </a:r>
            <a:r>
              <a:rPr sz="1200" spc="55" smtClean="0">
                <a:cs typeface="+mn-ea"/>
                <a:sym typeface="+mn-lt"/>
              </a:rPr>
              <a:t>系</a:t>
            </a:r>
            <a:r>
              <a:rPr sz="1200" spc="60" dirty="0">
                <a:cs typeface="+mn-ea"/>
                <a:sym typeface="+mn-lt"/>
              </a:rPr>
              <a:t>。</a:t>
            </a:r>
            <a:r>
              <a:rPr sz="1200" spc="45" dirty="0">
                <a:cs typeface="+mn-ea"/>
                <a:sym typeface="+mn-lt"/>
              </a:rPr>
              <a:t>当听到</a:t>
            </a:r>
            <a:r>
              <a:rPr sz="1200" spc="55" dirty="0">
                <a:cs typeface="+mn-ea"/>
                <a:sym typeface="+mn-lt"/>
              </a:rPr>
              <a:t>外</a:t>
            </a:r>
            <a:r>
              <a:rPr sz="1200" spc="45" dirty="0">
                <a:cs typeface="+mn-ea"/>
                <a:sym typeface="+mn-lt"/>
              </a:rPr>
              <a:t>面有</a:t>
            </a:r>
            <a:r>
              <a:rPr sz="1200" spc="55" dirty="0">
                <a:cs typeface="+mn-ea"/>
                <a:sym typeface="+mn-lt"/>
              </a:rPr>
              <a:t>人时</a:t>
            </a:r>
            <a:r>
              <a:rPr sz="1200" spc="60" dirty="0">
                <a:cs typeface="+mn-ea"/>
                <a:sym typeface="+mn-lt"/>
              </a:rPr>
              <a:t>，</a:t>
            </a:r>
            <a:r>
              <a:rPr sz="1200" spc="45">
                <a:cs typeface="+mn-ea"/>
                <a:sym typeface="+mn-lt"/>
              </a:rPr>
              <a:t>要大声呼喊 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用石块</a:t>
            </a:r>
            <a:r>
              <a:rPr lang="zh-CN" altLang="en-US" sz="1200" smtClean="0">
                <a:cs typeface="+mn-ea"/>
                <a:sym typeface="+mn-lt"/>
              </a:rPr>
              <a:t>或</a:t>
            </a:r>
            <a:r>
              <a:rPr sz="1200" smtClean="0">
                <a:cs typeface="+mn-ea"/>
                <a:sym typeface="+mn-lt"/>
              </a:rPr>
              <a:t>铁具等敲击物体</a:t>
            </a:r>
            <a:r>
              <a:rPr sz="1200" dirty="0">
                <a:cs typeface="+mn-ea"/>
                <a:sym typeface="+mn-lt"/>
              </a:rPr>
              <a:t>，向外界传递求救信息。</a:t>
            </a:r>
            <a:endParaRPr sz="1200">
              <a:cs typeface="+mn-ea"/>
              <a:sym typeface="+mn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43850" y="3207630"/>
            <a:ext cx="227329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cs typeface="+mn-ea"/>
                <a:sym typeface="+mn-lt"/>
              </a:rPr>
              <a:t>0</a:t>
            </a:r>
            <a:r>
              <a:rPr sz="1350" spc="5" dirty="0">
                <a:cs typeface="+mn-ea"/>
                <a:sym typeface="+mn-lt"/>
              </a:rPr>
              <a:t>3</a:t>
            </a:r>
            <a:endParaRPr sz="135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wkpiq1w">
      <a:majorFont>
        <a:latin typeface="+mn-lt"/>
        <a:ea typeface="+mn-ea"/>
        <a:cs typeface=""/>
      </a:majorFont>
      <a:minorFont>
        <a:latin typeface="+mn-lt"/>
        <a:ea typeface="+mn-e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11195</Words>
  <Application>WPS 演示</Application>
  <PresentationFormat>全屏显示(16:9)</PresentationFormat>
  <Paragraphs>639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49</vt:i4>
      </vt:variant>
    </vt:vector>
  </HeadingPairs>
  <TitlesOfParts>
    <vt:vector size="63" baseType="lpstr">
      <vt:lpstr>Arial</vt:lpstr>
      <vt:lpstr>宋体</vt:lpstr>
      <vt:lpstr>Wingdings</vt:lpstr>
      <vt:lpstr>微软雅黑</vt:lpstr>
      <vt:lpstr>Calibri</vt:lpstr>
      <vt:lpstr>+mn-lt</vt:lpstr>
      <vt:lpstr>Segoe Print</vt:lpstr>
      <vt:lpstr>+mn-ea</vt:lpstr>
      <vt:lpstr>Arial Unicode MS</vt:lpstr>
      <vt:lpstr>等线</vt:lpstr>
      <vt:lpstr>Office Theme</vt:lpstr>
      <vt:lpstr>1_Office 主题</vt:lpstr>
      <vt:lpstr>4_Office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第一部分</vt:lpstr>
      <vt:lpstr>地震灾害</vt:lpstr>
      <vt:lpstr>不同场所的避险措施</vt:lpstr>
      <vt:lpstr>不同场所的避险措施</vt:lpstr>
      <vt:lpstr>地震灾害现场应急措施</vt:lpstr>
      <vt:lpstr>地震灾害现场应急措施</vt:lpstr>
      <vt:lpstr>洪水灾害</vt:lpstr>
      <vt:lpstr>洪水灾害中求生自救方法</vt:lpstr>
      <vt:lpstr>洪水灾害中对他人的救助方法</vt:lpstr>
      <vt:lpstr>地质灾害</vt:lpstr>
      <vt:lpstr>泥石流灾害的自救</vt:lpstr>
      <vt:lpstr>山体滑坡灾害的自救</vt:lpstr>
      <vt:lpstr>第二部分</vt:lpstr>
      <vt:lpstr>火灾事故</vt:lpstr>
      <vt:lpstr>熟睡时听到火警的做法</vt:lpstr>
      <vt:lpstr>走不出房间时的逃生</vt:lpstr>
      <vt:lpstr>在逃生时身上着火的处置</vt:lpstr>
      <vt:lpstr>选择避难房间</vt:lpstr>
      <vt:lpstr>选择疏散楼梯</vt:lpstr>
      <vt:lpstr>交通事故</vt:lpstr>
      <vt:lpstr>交通事故自救措施</vt:lpstr>
      <vt:lpstr>交通事故互救常识</vt:lpstr>
      <vt:lpstr>电梯事故</vt:lpstr>
      <vt:lpstr>电梯事故避险措施</vt:lpstr>
      <vt:lpstr>电梯下坠时的自救措施</vt:lpstr>
      <vt:lpstr>第三部分</vt:lpstr>
      <vt:lpstr>食物中毒</vt:lpstr>
      <vt:lpstr>食物中毒</vt:lpstr>
      <vt:lpstr>食物中毒</vt:lpstr>
      <vt:lpstr>煤气中毒</vt:lpstr>
      <vt:lpstr>第四部分</vt:lpstr>
      <vt:lpstr>踩踏事故</vt:lpstr>
      <vt:lpstr>踩踏事故的自救措施</vt:lpstr>
      <vt:lpstr>恐怖袭击</vt:lpstr>
      <vt:lpstr>识别恐怖袭击</vt:lpstr>
      <vt:lpstr>绑架劫持</vt:lpstr>
      <vt:lpstr>自救互救常识</vt:lpstr>
      <vt:lpstr>自救互救常识</vt:lpstr>
      <vt:lpstr>自救互救常识</vt:lpstr>
      <vt:lpstr>自救互救常识</vt:lpstr>
      <vt:lpstr>自救互救常识</vt:lpstr>
      <vt:lpstr>自救互救常识</vt:lpstr>
      <vt:lpstr>自救互救常识</vt:lpstr>
      <vt:lpstr>自救互救常识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A呀土豆baby</cp:lastModifiedBy>
  <cp:revision>2</cp:revision>
  <dcterms:created xsi:type="dcterms:W3CDTF">2018-10-11T22:09:00Z</dcterms:created>
  <dcterms:modified xsi:type="dcterms:W3CDTF">2021-07-21T02:55:18Z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2017-08-25T08:00:00Z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2018-10-11T08:00:00Z</vt:filetime>
  </property>
  <property fmtid="{D5CDD505-2E9C-101B-9397-08002B2CF9AE}" pid="5" name="ICV">
    <vt:lpwstr>3E5C4DD067C744E291ED8C16B4A41497</vt:lpwstr>
  </property>
  <property fmtid="{D5CDD505-2E9C-101B-9397-08002B2CF9AE}" pid="6" name="KSOProductBuildVer">
    <vt:lpwstr>2052-11.1.0.10578</vt:lpwstr>
  </property>
</Properties>
</file>