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jpeg" ContentType="image/jpeg"/>
  <Default Extension="png" ContentType="image/png"/>
  <Default Extension="emf" ContentType="image/x-e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00" r:id="rId3"/>
    <p:sldId id="257" r:id="rId5"/>
    <p:sldId id="258" r:id="rId6"/>
    <p:sldId id="338" r:id="rId7"/>
    <p:sldId id="339" r:id="rId8"/>
    <p:sldId id="341" r:id="rId9"/>
    <p:sldId id="340" r:id="rId10"/>
    <p:sldId id="394" r:id="rId11"/>
    <p:sldId id="343" r:id="rId12"/>
    <p:sldId id="345" r:id="rId13"/>
    <p:sldId id="347" r:id="rId14"/>
    <p:sldId id="346" r:id="rId15"/>
    <p:sldId id="349" r:id="rId16"/>
    <p:sldId id="395" r:id="rId17"/>
    <p:sldId id="348" r:id="rId18"/>
    <p:sldId id="355" r:id="rId19"/>
    <p:sldId id="356" r:id="rId20"/>
    <p:sldId id="357" r:id="rId21"/>
    <p:sldId id="358" r:id="rId22"/>
    <p:sldId id="359" r:id="rId23"/>
    <p:sldId id="353" r:id="rId24"/>
    <p:sldId id="360" r:id="rId25"/>
    <p:sldId id="361" r:id="rId26"/>
    <p:sldId id="354" r:id="rId27"/>
    <p:sldId id="363" r:id="rId28"/>
    <p:sldId id="366" r:id="rId29"/>
    <p:sldId id="365" r:id="rId30"/>
    <p:sldId id="367" r:id="rId31"/>
    <p:sldId id="368" r:id="rId32"/>
    <p:sldId id="370" r:id="rId33"/>
    <p:sldId id="371" r:id="rId34"/>
    <p:sldId id="372" r:id="rId35"/>
    <p:sldId id="373" r:id="rId36"/>
    <p:sldId id="374" r:id="rId37"/>
    <p:sldId id="375" r:id="rId38"/>
    <p:sldId id="369" r:id="rId39"/>
    <p:sldId id="362" r:id="rId40"/>
    <p:sldId id="376" r:id="rId41"/>
    <p:sldId id="377" r:id="rId42"/>
    <p:sldId id="381" r:id="rId43"/>
    <p:sldId id="382" r:id="rId44"/>
    <p:sldId id="383" r:id="rId45"/>
    <p:sldId id="378" r:id="rId46"/>
    <p:sldId id="384" r:id="rId47"/>
    <p:sldId id="385" r:id="rId48"/>
    <p:sldId id="386" r:id="rId49"/>
    <p:sldId id="387" r:id="rId50"/>
    <p:sldId id="389" r:id="rId51"/>
    <p:sldId id="390" r:id="rId52"/>
    <p:sldId id="388" r:id="rId53"/>
    <p:sldId id="391" r:id="rId54"/>
    <p:sldId id="392" r:id="rId55"/>
    <p:sldId id="393" r:id="rId56"/>
    <p:sldId id="364" r:id="rId57"/>
    <p:sldId id="396" r:id="rId58"/>
    <p:sldId id="380" r:id="rId59"/>
    <p:sldId id="397" r:id="rId60"/>
    <p:sldId id="400" r:id="rId61"/>
    <p:sldId id="484" r:id="rId62"/>
    <p:sldId id="485" r:id="rId63"/>
    <p:sldId id="486" r:id="rId64"/>
    <p:sldId id="487" r:id="rId65"/>
    <p:sldId id="488" r:id="rId66"/>
    <p:sldId id="489" r:id="rId67"/>
    <p:sldId id="490" r:id="rId68"/>
    <p:sldId id="491" r:id="rId69"/>
    <p:sldId id="492" r:id="rId70"/>
    <p:sldId id="493" r:id="rId71"/>
    <p:sldId id="494" r:id="rId72"/>
    <p:sldId id="482" r:id="rId73"/>
    <p:sldId id="398" r:id="rId74"/>
    <p:sldId id="495" r:id="rId75"/>
    <p:sldId id="497" r:id="rId76"/>
    <p:sldId id="483" r:id="rId77"/>
    <p:sldId id="506" r:id="rId78"/>
    <p:sldId id="502" r:id="rId79"/>
    <p:sldId id="504" r:id="rId80"/>
    <p:sldId id="499" r:id="rId81"/>
    <p:sldId id="507" r:id="rId82"/>
    <p:sldId id="508" r:id="rId83"/>
    <p:sldId id="511" r:id="rId84"/>
    <p:sldId id="505" r:id="rId85"/>
    <p:sldId id="512" r:id="rId86"/>
    <p:sldId id="513" r:id="rId87"/>
    <p:sldId id="514" r:id="rId88"/>
    <p:sldId id="515" r:id="rId89"/>
    <p:sldId id="516" r:id="rId90"/>
    <p:sldId id="517" r:id="rId91"/>
    <p:sldId id="518" r:id="rId92"/>
    <p:sldId id="519" r:id="rId93"/>
    <p:sldId id="520" r:id="rId94"/>
    <p:sldId id="521" r:id="rId95"/>
    <p:sldId id="522" r:id="rId96"/>
    <p:sldId id="524" r:id="rId97"/>
    <p:sldId id="523" r:id="rId98"/>
    <p:sldId id="525" r:id="rId99"/>
    <p:sldId id="509" r:id="rId100"/>
    <p:sldId id="267" r:id="rId101"/>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a:srgbClr val="0973DD"/>
    <a:srgbClr val="80B5CA"/>
    <a:srgbClr val="3366FF"/>
    <a:srgbClr val="FF6600"/>
    <a:srgbClr val="0000FF"/>
    <a:srgbClr val="D00000"/>
    <a:srgbClr val="D9D9D9"/>
    <a:srgbClr val="B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5221" autoAdjust="0"/>
  </p:normalViewPr>
  <p:slideViewPr>
    <p:cSldViewPr showGuides="1">
      <p:cViewPr>
        <p:scale>
          <a:sx n="101" d="100"/>
          <a:sy n="101" d="100"/>
        </p:scale>
        <p:origin x="-498" y="72"/>
      </p:cViewPr>
      <p:guideLst>
        <p:guide orient="horz" pos="3256"/>
        <p:guide pos="283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4" Type="http://schemas.openxmlformats.org/officeDocument/2006/relationships/tableStyles" Target="tableStyles.xml"/><Relationship Id="rId103" Type="http://schemas.openxmlformats.org/officeDocument/2006/relationships/viewProps" Target="viewProps.xml"/><Relationship Id="rId102" Type="http://schemas.openxmlformats.org/officeDocument/2006/relationships/presProps" Target="presProps.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F83E6E-FCEC-4BA5-86E5-9DDC7DA3904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534" y="685800"/>
            <a:ext cx="6094934"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98C3BB-6006-4AFD-9420-7C9BEBDBB90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9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
        <p:nvSpPr>
          <p:cNvPr id="4" name="灯片编号占位符 3"/>
          <p:cNvSpPr>
            <a:spLocks noGrp="1"/>
          </p:cNvSpPr>
          <p:nvPr>
            <p:ph type="sldNum" sz="quarter" idx="10"/>
          </p:nvPr>
        </p:nvSpPr>
        <p:spPr/>
        <p:txBody>
          <a:bodyPr/>
          <a:lstStyle/>
          <a:p>
            <a:fld id="{3B98C3BB-6006-4AFD-9420-7C9BEBDBB90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2DB34B0-ACDD-4D2E-BA7D-73EAAA782FD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A5FDF79-2743-4217-8A7E-25E7B439DA4C}" type="slidenum">
              <a:rPr lang="zh-CN" altLang="en-US" smtClean="0"/>
            </a:fld>
            <a:endParaRPr lang="zh-CN" altLang="en-US"/>
          </a:p>
        </p:txBody>
      </p:sp>
      <p:sp>
        <p:nvSpPr>
          <p:cNvPr id="101" name="矩形 1"/>
          <p:cNvSpPr/>
          <p:nvPr userDrawn="1"/>
        </p:nvSpPr>
        <p:spPr>
          <a:xfrm>
            <a:off x="0" y="4768215"/>
            <a:ext cx="9144000" cy="375920"/>
          </a:xfrm>
          <a:custGeom>
            <a:avLst/>
            <a:gdLst>
              <a:gd name="connsiteX0" fmla="*/ 0 w 12190413"/>
              <a:gd name="connsiteY0" fmla="*/ 0 h 1268760"/>
              <a:gd name="connsiteX1" fmla="*/ 12190413 w 12190413"/>
              <a:gd name="connsiteY1" fmla="*/ 0 h 1268760"/>
              <a:gd name="connsiteX2" fmla="*/ 12190413 w 12190413"/>
              <a:gd name="connsiteY2" fmla="*/ 1268760 h 1268760"/>
              <a:gd name="connsiteX3" fmla="*/ 0 w 12190413"/>
              <a:gd name="connsiteY3" fmla="*/ 1268760 h 1268760"/>
              <a:gd name="connsiteX4" fmla="*/ 0 w 12190413"/>
              <a:gd name="connsiteY4" fmla="*/ 0 h 1268760"/>
              <a:gd name="connsiteX0-1" fmla="*/ 0 w 12190413"/>
              <a:gd name="connsiteY0-2" fmla="*/ 0 h 1268760"/>
              <a:gd name="connsiteX1-3" fmla="*/ 12190413 w 12190413"/>
              <a:gd name="connsiteY1-4" fmla="*/ 0 h 1268760"/>
              <a:gd name="connsiteX2-5" fmla="*/ 12190413 w 12190413"/>
              <a:gd name="connsiteY2-6" fmla="*/ 1268760 h 1268760"/>
              <a:gd name="connsiteX3-7" fmla="*/ 0 w 12190413"/>
              <a:gd name="connsiteY3-8" fmla="*/ 1268760 h 1268760"/>
              <a:gd name="connsiteX4-9" fmla="*/ 0 w 12190413"/>
              <a:gd name="connsiteY4-10" fmla="*/ 0 h 1268760"/>
              <a:gd name="connsiteX0-11" fmla="*/ 0 w 12190413"/>
              <a:gd name="connsiteY0-12" fmla="*/ 0 h 1268760"/>
              <a:gd name="connsiteX1-13" fmla="*/ 12190413 w 12190413"/>
              <a:gd name="connsiteY1-14" fmla="*/ 0 h 1268760"/>
              <a:gd name="connsiteX2-15" fmla="*/ 12190413 w 12190413"/>
              <a:gd name="connsiteY2-16" fmla="*/ 1268760 h 1268760"/>
              <a:gd name="connsiteX3-17" fmla="*/ 0 w 12190413"/>
              <a:gd name="connsiteY3-18" fmla="*/ 1268760 h 1268760"/>
              <a:gd name="connsiteX4-19" fmla="*/ 0 w 12190413"/>
              <a:gd name="connsiteY4-20" fmla="*/ 0 h 1268760"/>
              <a:gd name="connsiteX0-21" fmla="*/ 0 w 12190413"/>
              <a:gd name="connsiteY0-22" fmla="*/ 0 h 1268760"/>
              <a:gd name="connsiteX1-23" fmla="*/ 12190413 w 12190413"/>
              <a:gd name="connsiteY1-24" fmla="*/ 0 h 1268760"/>
              <a:gd name="connsiteX2-25" fmla="*/ 12190413 w 12190413"/>
              <a:gd name="connsiteY2-26" fmla="*/ 1268760 h 1268760"/>
              <a:gd name="connsiteX3-27" fmla="*/ 0 w 12190413"/>
              <a:gd name="connsiteY3-28" fmla="*/ 1268760 h 1268760"/>
              <a:gd name="connsiteX4-29" fmla="*/ 0 w 12190413"/>
              <a:gd name="connsiteY4-30" fmla="*/ 0 h 1268760"/>
              <a:gd name="connsiteX0-31" fmla="*/ 0 w 12190413"/>
              <a:gd name="connsiteY0-32" fmla="*/ 0 h 1268760"/>
              <a:gd name="connsiteX1-33" fmla="*/ 12190413 w 12190413"/>
              <a:gd name="connsiteY1-34" fmla="*/ 0 h 1268760"/>
              <a:gd name="connsiteX2-35" fmla="*/ 12190413 w 12190413"/>
              <a:gd name="connsiteY2-36" fmla="*/ 1268760 h 1268760"/>
              <a:gd name="connsiteX3-37" fmla="*/ 0 w 12190413"/>
              <a:gd name="connsiteY3-38" fmla="*/ 1268760 h 1268760"/>
              <a:gd name="connsiteX4-39" fmla="*/ 0 w 12190413"/>
              <a:gd name="connsiteY4-40" fmla="*/ 0 h 1268760"/>
              <a:gd name="connsiteX0-41" fmla="*/ 0 w 12190413"/>
              <a:gd name="connsiteY0-42" fmla="*/ 0 h 1268760"/>
              <a:gd name="connsiteX1-43" fmla="*/ 12190413 w 12190413"/>
              <a:gd name="connsiteY1-44" fmla="*/ 0 h 1268760"/>
              <a:gd name="connsiteX2-45" fmla="*/ 12190413 w 12190413"/>
              <a:gd name="connsiteY2-46" fmla="*/ 1268760 h 1268760"/>
              <a:gd name="connsiteX3-47" fmla="*/ 0 w 12190413"/>
              <a:gd name="connsiteY3-48" fmla="*/ 1268760 h 1268760"/>
              <a:gd name="connsiteX4-49" fmla="*/ 0 w 12190413"/>
              <a:gd name="connsiteY4-50" fmla="*/ 0 h 1268760"/>
              <a:gd name="connsiteX0-51" fmla="*/ 0 w 12190413"/>
              <a:gd name="connsiteY0-52" fmla="*/ 0 h 1268760"/>
              <a:gd name="connsiteX1-53" fmla="*/ 12190413 w 12190413"/>
              <a:gd name="connsiteY1-54" fmla="*/ 0 h 1268760"/>
              <a:gd name="connsiteX2-55" fmla="*/ 12190413 w 12190413"/>
              <a:gd name="connsiteY2-56" fmla="*/ 1268760 h 1268760"/>
              <a:gd name="connsiteX3-57" fmla="*/ 0 w 12190413"/>
              <a:gd name="connsiteY3-58" fmla="*/ 1268760 h 1268760"/>
              <a:gd name="connsiteX4-59" fmla="*/ 0 w 12190413"/>
              <a:gd name="connsiteY4-60" fmla="*/ 0 h 12687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0413" h="1268760">
                <a:moveTo>
                  <a:pt x="0" y="0"/>
                </a:moveTo>
                <a:cubicBezTo>
                  <a:pt x="3911071" y="1227340"/>
                  <a:pt x="7684982" y="1221421"/>
                  <a:pt x="12190413" y="0"/>
                </a:cubicBezTo>
                <a:lnTo>
                  <a:pt x="12190413" y="1268760"/>
                </a:lnTo>
                <a:lnTo>
                  <a:pt x="0" y="1268760"/>
                </a:lnTo>
                <a:lnTo>
                  <a:pt x="0" y="0"/>
                </a:lnTo>
                <a:close/>
              </a:path>
            </a:pathLst>
          </a:cu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rgbClr val="FAFAFA"/>
        </a:solidFill>
        <a:effectLst/>
      </p:bgPr>
    </p:bg>
    <p:spTree>
      <p:nvGrpSpPr>
        <p:cNvPr id="1" name=""/>
        <p:cNvGrpSpPr/>
        <p:nvPr/>
      </p:nvGrpSpPr>
      <p:grpSpPr>
        <a:xfrm>
          <a:off x="0" y="0"/>
          <a:ext cx="0" cy="0"/>
          <a:chOff x="0" y="0"/>
          <a:chExt cx="0" cy="0"/>
        </a:xfrm>
      </p:grpSpPr>
      <p:sp>
        <p:nvSpPr>
          <p:cNvPr id="8" name="矩形 1"/>
          <p:cNvSpPr/>
          <p:nvPr userDrawn="1"/>
        </p:nvSpPr>
        <p:spPr>
          <a:xfrm>
            <a:off x="0" y="4768215"/>
            <a:ext cx="9144000" cy="375920"/>
          </a:xfrm>
          <a:custGeom>
            <a:avLst/>
            <a:gdLst>
              <a:gd name="connsiteX0" fmla="*/ 0 w 12190413"/>
              <a:gd name="connsiteY0" fmla="*/ 0 h 1268760"/>
              <a:gd name="connsiteX1" fmla="*/ 12190413 w 12190413"/>
              <a:gd name="connsiteY1" fmla="*/ 0 h 1268760"/>
              <a:gd name="connsiteX2" fmla="*/ 12190413 w 12190413"/>
              <a:gd name="connsiteY2" fmla="*/ 1268760 h 1268760"/>
              <a:gd name="connsiteX3" fmla="*/ 0 w 12190413"/>
              <a:gd name="connsiteY3" fmla="*/ 1268760 h 1268760"/>
              <a:gd name="connsiteX4" fmla="*/ 0 w 12190413"/>
              <a:gd name="connsiteY4" fmla="*/ 0 h 1268760"/>
              <a:gd name="connsiteX0-1" fmla="*/ 0 w 12190413"/>
              <a:gd name="connsiteY0-2" fmla="*/ 0 h 1268760"/>
              <a:gd name="connsiteX1-3" fmla="*/ 12190413 w 12190413"/>
              <a:gd name="connsiteY1-4" fmla="*/ 0 h 1268760"/>
              <a:gd name="connsiteX2-5" fmla="*/ 12190413 w 12190413"/>
              <a:gd name="connsiteY2-6" fmla="*/ 1268760 h 1268760"/>
              <a:gd name="connsiteX3-7" fmla="*/ 0 w 12190413"/>
              <a:gd name="connsiteY3-8" fmla="*/ 1268760 h 1268760"/>
              <a:gd name="connsiteX4-9" fmla="*/ 0 w 12190413"/>
              <a:gd name="connsiteY4-10" fmla="*/ 0 h 1268760"/>
              <a:gd name="connsiteX0-11" fmla="*/ 0 w 12190413"/>
              <a:gd name="connsiteY0-12" fmla="*/ 0 h 1268760"/>
              <a:gd name="connsiteX1-13" fmla="*/ 12190413 w 12190413"/>
              <a:gd name="connsiteY1-14" fmla="*/ 0 h 1268760"/>
              <a:gd name="connsiteX2-15" fmla="*/ 12190413 w 12190413"/>
              <a:gd name="connsiteY2-16" fmla="*/ 1268760 h 1268760"/>
              <a:gd name="connsiteX3-17" fmla="*/ 0 w 12190413"/>
              <a:gd name="connsiteY3-18" fmla="*/ 1268760 h 1268760"/>
              <a:gd name="connsiteX4-19" fmla="*/ 0 w 12190413"/>
              <a:gd name="connsiteY4-20" fmla="*/ 0 h 1268760"/>
              <a:gd name="connsiteX0-21" fmla="*/ 0 w 12190413"/>
              <a:gd name="connsiteY0-22" fmla="*/ 0 h 1268760"/>
              <a:gd name="connsiteX1-23" fmla="*/ 12190413 w 12190413"/>
              <a:gd name="connsiteY1-24" fmla="*/ 0 h 1268760"/>
              <a:gd name="connsiteX2-25" fmla="*/ 12190413 w 12190413"/>
              <a:gd name="connsiteY2-26" fmla="*/ 1268760 h 1268760"/>
              <a:gd name="connsiteX3-27" fmla="*/ 0 w 12190413"/>
              <a:gd name="connsiteY3-28" fmla="*/ 1268760 h 1268760"/>
              <a:gd name="connsiteX4-29" fmla="*/ 0 w 12190413"/>
              <a:gd name="connsiteY4-30" fmla="*/ 0 h 1268760"/>
              <a:gd name="connsiteX0-31" fmla="*/ 0 w 12190413"/>
              <a:gd name="connsiteY0-32" fmla="*/ 0 h 1268760"/>
              <a:gd name="connsiteX1-33" fmla="*/ 12190413 w 12190413"/>
              <a:gd name="connsiteY1-34" fmla="*/ 0 h 1268760"/>
              <a:gd name="connsiteX2-35" fmla="*/ 12190413 w 12190413"/>
              <a:gd name="connsiteY2-36" fmla="*/ 1268760 h 1268760"/>
              <a:gd name="connsiteX3-37" fmla="*/ 0 w 12190413"/>
              <a:gd name="connsiteY3-38" fmla="*/ 1268760 h 1268760"/>
              <a:gd name="connsiteX4-39" fmla="*/ 0 w 12190413"/>
              <a:gd name="connsiteY4-40" fmla="*/ 0 h 1268760"/>
              <a:gd name="connsiteX0-41" fmla="*/ 0 w 12190413"/>
              <a:gd name="connsiteY0-42" fmla="*/ 0 h 1268760"/>
              <a:gd name="connsiteX1-43" fmla="*/ 12190413 w 12190413"/>
              <a:gd name="connsiteY1-44" fmla="*/ 0 h 1268760"/>
              <a:gd name="connsiteX2-45" fmla="*/ 12190413 w 12190413"/>
              <a:gd name="connsiteY2-46" fmla="*/ 1268760 h 1268760"/>
              <a:gd name="connsiteX3-47" fmla="*/ 0 w 12190413"/>
              <a:gd name="connsiteY3-48" fmla="*/ 1268760 h 1268760"/>
              <a:gd name="connsiteX4-49" fmla="*/ 0 w 12190413"/>
              <a:gd name="connsiteY4-50" fmla="*/ 0 h 1268760"/>
              <a:gd name="connsiteX0-51" fmla="*/ 0 w 12190413"/>
              <a:gd name="connsiteY0-52" fmla="*/ 0 h 1268760"/>
              <a:gd name="connsiteX1-53" fmla="*/ 12190413 w 12190413"/>
              <a:gd name="connsiteY1-54" fmla="*/ 0 h 1268760"/>
              <a:gd name="connsiteX2-55" fmla="*/ 12190413 w 12190413"/>
              <a:gd name="connsiteY2-56" fmla="*/ 1268760 h 1268760"/>
              <a:gd name="connsiteX3-57" fmla="*/ 0 w 12190413"/>
              <a:gd name="connsiteY3-58" fmla="*/ 1268760 h 1268760"/>
              <a:gd name="connsiteX4-59" fmla="*/ 0 w 12190413"/>
              <a:gd name="connsiteY4-60" fmla="*/ 0 h 12687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0413" h="1268760">
                <a:moveTo>
                  <a:pt x="0" y="0"/>
                </a:moveTo>
                <a:cubicBezTo>
                  <a:pt x="3911071" y="1227340"/>
                  <a:pt x="7684982" y="1221421"/>
                  <a:pt x="12190413" y="0"/>
                </a:cubicBezTo>
                <a:lnTo>
                  <a:pt x="12190413" y="1268760"/>
                </a:lnTo>
                <a:lnTo>
                  <a:pt x="0" y="1268760"/>
                </a:lnTo>
                <a:lnTo>
                  <a:pt x="0" y="0"/>
                </a:lnTo>
                <a:close/>
              </a:path>
            </a:pathLst>
          </a:cu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矩形 1"/>
          <p:cNvSpPr/>
          <p:nvPr userDrawn="1"/>
        </p:nvSpPr>
        <p:spPr>
          <a:xfrm>
            <a:off x="3329787" y="-26895"/>
            <a:ext cx="5814452" cy="5245801"/>
          </a:xfrm>
          <a:custGeom>
            <a:avLst/>
            <a:gdLst>
              <a:gd name="connsiteX0" fmla="*/ 0 w 5591151"/>
              <a:gd name="connsiteY0" fmla="*/ 0 h 6858000"/>
              <a:gd name="connsiteX1" fmla="*/ 5591151 w 5591151"/>
              <a:gd name="connsiteY1" fmla="*/ 0 h 6858000"/>
              <a:gd name="connsiteX2" fmla="*/ 5591151 w 5591151"/>
              <a:gd name="connsiteY2" fmla="*/ 6858000 h 6858000"/>
              <a:gd name="connsiteX3" fmla="*/ 0 w 5591151"/>
              <a:gd name="connsiteY3" fmla="*/ 6858000 h 6858000"/>
              <a:gd name="connsiteX4" fmla="*/ 0 w 5591151"/>
              <a:gd name="connsiteY4" fmla="*/ 0 h 6858000"/>
              <a:gd name="connsiteX0-1" fmla="*/ 1783080 w 7374231"/>
              <a:gd name="connsiteY0-2" fmla="*/ 0 h 6873240"/>
              <a:gd name="connsiteX1-3" fmla="*/ 7374231 w 7374231"/>
              <a:gd name="connsiteY1-4" fmla="*/ 0 h 6873240"/>
              <a:gd name="connsiteX2-5" fmla="*/ 7374231 w 7374231"/>
              <a:gd name="connsiteY2-6" fmla="*/ 6858000 h 6873240"/>
              <a:gd name="connsiteX3-7" fmla="*/ 0 w 7374231"/>
              <a:gd name="connsiteY3-8" fmla="*/ 6873240 h 6873240"/>
              <a:gd name="connsiteX4-9" fmla="*/ 1783080 w 7374231"/>
              <a:gd name="connsiteY4-10" fmla="*/ 0 h 6873240"/>
              <a:gd name="connsiteX0-11" fmla="*/ 3370313 w 8961464"/>
              <a:gd name="connsiteY0-12" fmla="*/ 0 h 6858000"/>
              <a:gd name="connsiteX1-13" fmla="*/ 8961464 w 8961464"/>
              <a:gd name="connsiteY1-14" fmla="*/ 0 h 6858000"/>
              <a:gd name="connsiteX2-15" fmla="*/ 8961464 w 8961464"/>
              <a:gd name="connsiteY2-16" fmla="*/ 6858000 h 6858000"/>
              <a:gd name="connsiteX3-17" fmla="*/ 0 w 8961464"/>
              <a:gd name="connsiteY3-18" fmla="*/ 6827520 h 6858000"/>
              <a:gd name="connsiteX4-19" fmla="*/ 3370313 w 8961464"/>
              <a:gd name="connsiteY4-20" fmla="*/ 0 h 6858000"/>
              <a:gd name="connsiteX0-21" fmla="*/ 3468290 w 9059441"/>
              <a:gd name="connsiteY0-22" fmla="*/ 0 h 6858000"/>
              <a:gd name="connsiteX1-23" fmla="*/ 9059441 w 9059441"/>
              <a:gd name="connsiteY1-24" fmla="*/ 0 h 6858000"/>
              <a:gd name="connsiteX2-25" fmla="*/ 9059441 w 9059441"/>
              <a:gd name="connsiteY2-26" fmla="*/ 6858000 h 6858000"/>
              <a:gd name="connsiteX3-27" fmla="*/ 0 w 9059441"/>
              <a:gd name="connsiteY3-28" fmla="*/ 6842760 h 6858000"/>
              <a:gd name="connsiteX4-29" fmla="*/ 3468290 w 9059441"/>
              <a:gd name="connsiteY4-30" fmla="*/ 0 h 6858000"/>
              <a:gd name="connsiteX0-31" fmla="*/ 3484848 w 9075999"/>
              <a:gd name="connsiteY0-32" fmla="*/ 0 h 6868518"/>
              <a:gd name="connsiteX1-33" fmla="*/ 9075999 w 9075999"/>
              <a:gd name="connsiteY1-34" fmla="*/ 0 h 6868518"/>
              <a:gd name="connsiteX2-35" fmla="*/ 9075999 w 9075999"/>
              <a:gd name="connsiteY2-36" fmla="*/ 6858000 h 6868518"/>
              <a:gd name="connsiteX3-37" fmla="*/ 0 w 9075999"/>
              <a:gd name="connsiteY3-38" fmla="*/ 6868518 h 6868518"/>
              <a:gd name="connsiteX4-39" fmla="*/ 3484848 w 9075999"/>
              <a:gd name="connsiteY4-40" fmla="*/ 0 h 6868518"/>
              <a:gd name="connsiteX0-41" fmla="*/ 3392550 w 9075999"/>
              <a:gd name="connsiteY0-42" fmla="*/ 0 h 6868518"/>
              <a:gd name="connsiteX1-43" fmla="*/ 9075999 w 9075999"/>
              <a:gd name="connsiteY1-44" fmla="*/ 0 h 6868518"/>
              <a:gd name="connsiteX2-45" fmla="*/ 9075999 w 9075999"/>
              <a:gd name="connsiteY2-46" fmla="*/ 6858000 h 6868518"/>
              <a:gd name="connsiteX3-47" fmla="*/ 0 w 9075999"/>
              <a:gd name="connsiteY3-48" fmla="*/ 6868518 h 6868518"/>
              <a:gd name="connsiteX4-49" fmla="*/ 3392550 w 9075999"/>
              <a:gd name="connsiteY4-50" fmla="*/ 0 h 6868518"/>
              <a:gd name="connsiteX0-51" fmla="*/ 3244873 w 9075999"/>
              <a:gd name="connsiteY0-52" fmla="*/ 0 h 6868518"/>
              <a:gd name="connsiteX1-53" fmla="*/ 9075999 w 9075999"/>
              <a:gd name="connsiteY1-54" fmla="*/ 0 h 6868518"/>
              <a:gd name="connsiteX2-55" fmla="*/ 9075999 w 9075999"/>
              <a:gd name="connsiteY2-56" fmla="*/ 6858000 h 6868518"/>
              <a:gd name="connsiteX3-57" fmla="*/ 0 w 9075999"/>
              <a:gd name="connsiteY3-58" fmla="*/ 6868518 h 6868518"/>
              <a:gd name="connsiteX4-59" fmla="*/ 3244873 w 9075999"/>
              <a:gd name="connsiteY4-60" fmla="*/ 0 h 68685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75999" h="6868518">
                <a:moveTo>
                  <a:pt x="3244873" y="0"/>
                </a:moveTo>
                <a:lnTo>
                  <a:pt x="9075999" y="0"/>
                </a:lnTo>
                <a:lnTo>
                  <a:pt x="9075999" y="6858000"/>
                </a:lnTo>
                <a:lnTo>
                  <a:pt x="0" y="6868518"/>
                </a:lnTo>
                <a:lnTo>
                  <a:pt x="3244873" y="0"/>
                </a:lnTo>
                <a:close/>
              </a:path>
            </a:pathLst>
          </a:cu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12" y="206015"/>
            <a:ext cx="8229815" cy="8574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12" y="1200361"/>
            <a:ext cx="8229815" cy="3395066"/>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12" y="4768097"/>
            <a:ext cx="2133656" cy="273892"/>
          </a:xfrm>
          <a:prstGeom prst="rect">
            <a:avLst/>
          </a:prstGeom>
        </p:spPr>
        <p:txBody>
          <a:bodyPr vert="horz" lIns="91440" tIns="45720" rIns="91440" bIns="45720" rtlCol="0" anchor="ctr"/>
          <a:lstStyle>
            <a:lvl1pPr algn="l">
              <a:defRPr sz="900">
                <a:solidFill>
                  <a:schemeClr val="tx1">
                    <a:tint val="75000"/>
                  </a:schemeClr>
                </a:solidFill>
              </a:defRPr>
            </a:lvl1pPr>
          </a:lstStyle>
          <a:p>
            <a:fld id="{12DB34B0-ACDD-4D2E-BA7D-73EAAA782FDC}" type="datetimeFigureOut">
              <a:rPr lang="zh-CN" altLang="en-US" smtClean="0"/>
            </a:fld>
            <a:endParaRPr lang="zh-CN" altLang="en-US"/>
          </a:p>
        </p:txBody>
      </p:sp>
      <p:sp>
        <p:nvSpPr>
          <p:cNvPr id="5" name="页脚占位符 4"/>
          <p:cNvSpPr>
            <a:spLocks noGrp="1"/>
          </p:cNvSpPr>
          <p:nvPr>
            <p:ph type="ftr" sz="quarter" idx="3"/>
          </p:nvPr>
        </p:nvSpPr>
        <p:spPr>
          <a:xfrm>
            <a:off x="3124282" y="4768097"/>
            <a:ext cx="2895675" cy="273892"/>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371" y="4768097"/>
            <a:ext cx="2133656" cy="273892"/>
          </a:xfrm>
          <a:prstGeom prst="rect">
            <a:avLst/>
          </a:prstGeom>
        </p:spPr>
        <p:txBody>
          <a:bodyPr vert="horz" lIns="91440" tIns="45720" rIns="91440" bIns="45720" rtlCol="0" anchor="ctr"/>
          <a:lstStyle>
            <a:lvl1pPr algn="r">
              <a:defRPr sz="900">
                <a:solidFill>
                  <a:schemeClr val="tx1">
                    <a:tint val="75000"/>
                  </a:schemeClr>
                </a:solidFill>
              </a:defRPr>
            </a:lvl1pPr>
          </a:lstStyle>
          <a:p>
            <a:fld id="{2A5FDF79-2743-4217-8A7E-25E7B439DA4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15000"/>
        </a:spcBef>
        <a:buFont typeface="Arial" panose="020B0604020202020204" pitchFamily="34" charset="0"/>
        <a:buChar char="•"/>
        <a:defRPr sz="2400" kern="1200">
          <a:solidFill>
            <a:schemeClr val="tx1"/>
          </a:solidFill>
          <a:latin typeface="+mn-lt"/>
          <a:ea typeface="+mn-ea"/>
          <a:cs typeface="+mn-cs"/>
        </a:defRPr>
      </a:lvl1pPr>
      <a:lvl2pPr marL="557530" indent="-214630" algn="l" defTabSz="685800" rtl="0" eaLnBrk="1" latinLnBrk="0" hangingPunct="1">
        <a:spcBef>
          <a:spcPct val="15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15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5pPr>
      <a:lvl6pPr marL="18865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6pPr>
      <a:lvl7pPr marL="22294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7pPr>
      <a:lvl8pPr marL="25723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8pPr>
      <a:lvl9pPr marL="29152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microsoft.com/office/2007/relationships/hdphoto" Target="../media/image2.wdp"/><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vmlDrawing" Target="../drawings/vmlDrawing2.vml"/><Relationship Id="rId3" Type="http://schemas.openxmlformats.org/officeDocument/2006/relationships/slideLayout" Target="../slideLayouts/slideLayout1.xml"/><Relationship Id="rId2" Type="http://schemas.openxmlformats.org/officeDocument/2006/relationships/image" Target="../media/image8.emf"/><Relationship Id="rId1"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vmlDrawing" Target="../drawings/vmlDrawing3.vml"/><Relationship Id="rId3" Type="http://schemas.openxmlformats.org/officeDocument/2006/relationships/slideLayout" Target="../slideLayouts/slideLayout1.xml"/><Relationship Id="rId2" Type="http://schemas.openxmlformats.org/officeDocument/2006/relationships/image" Target="../media/image9.emf"/><Relationship Id="rId1"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microsoft.com/office/2007/relationships/hdphoto" Target="../media/image2.wdp"/><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microsoft.com/office/2007/relationships/hdphoto" Target="../media/image2.wdp"/><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48.xml.rels><?xml version="1.0" encoding="UTF-8" standalone="yes"?>
<Relationships xmlns="http://schemas.openxmlformats.org/package/2006/relationships"><Relationship Id="rId4" Type="http://schemas.openxmlformats.org/officeDocument/2006/relationships/notesSlide" Target="../notesSlides/notesSlide48.xml"/><Relationship Id="rId3" Type="http://schemas.openxmlformats.org/officeDocument/2006/relationships/slideLayout" Target="../slideLayouts/slideLayout1.xml"/><Relationship Id="rId2" Type="http://schemas.openxmlformats.org/officeDocument/2006/relationships/image" Target="../media/image15.png"/><Relationship Id="rId1" Type="http://schemas.openxmlformats.org/officeDocument/2006/relationships/image" Target="../media/image14.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xml"/><Relationship Id="rId1" Type="http://schemas.openxmlformats.org/officeDocument/2006/relationships/image" Target="../media/image16.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5" Type="http://schemas.openxmlformats.org/officeDocument/2006/relationships/notesSlide" Target="../notesSlides/notesSlide54.xml"/><Relationship Id="rId4" Type="http://schemas.openxmlformats.org/officeDocument/2006/relationships/vmlDrawing" Target="../drawings/vmlDrawing4.vml"/><Relationship Id="rId3" Type="http://schemas.openxmlformats.org/officeDocument/2006/relationships/slideLayout" Target="../slideLayouts/slideLayout1.xml"/><Relationship Id="rId2" Type="http://schemas.openxmlformats.org/officeDocument/2006/relationships/image" Target="../media/image17.emf"/><Relationship Id="rId1" Type="http://schemas.openxmlformats.org/officeDocument/2006/relationships/oleObject" Target="../embeddings/oleObject4.bin"/></Relationships>
</file>

<file path=ppt/slides/_rels/slide55.xml.rels><?xml version="1.0" encoding="UTF-8" standalone="yes"?>
<Relationships xmlns="http://schemas.openxmlformats.org/package/2006/relationships"><Relationship Id="rId4" Type="http://schemas.openxmlformats.org/officeDocument/2006/relationships/notesSlide" Target="../notesSlides/notesSlide55.xml"/><Relationship Id="rId3" Type="http://schemas.openxmlformats.org/officeDocument/2006/relationships/slideLayout" Target="../slideLayouts/slideLayout1.xml"/><Relationship Id="rId2" Type="http://schemas.microsoft.com/office/2007/relationships/hdphoto" Target="../media/image2.wdp"/><Relationship Id="rId1" Type="http://schemas.openxmlformats.org/officeDocument/2006/relationships/image" Target="../media/image1.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70.xml.rels><?xml version="1.0" encoding="UTF-8" standalone="yes"?>
<Relationships xmlns="http://schemas.openxmlformats.org/package/2006/relationships"><Relationship Id="rId5" Type="http://schemas.openxmlformats.org/officeDocument/2006/relationships/notesSlide" Target="../notesSlides/notesSlide70.xml"/><Relationship Id="rId4" Type="http://schemas.openxmlformats.org/officeDocument/2006/relationships/vmlDrawing" Target="../drawings/vmlDrawing5.vml"/><Relationship Id="rId3" Type="http://schemas.openxmlformats.org/officeDocument/2006/relationships/slideLayout" Target="../slideLayouts/slideLayout1.xml"/><Relationship Id="rId2" Type="http://schemas.openxmlformats.org/officeDocument/2006/relationships/image" Target="../media/image18.emf"/><Relationship Id="rId1" Type="http://schemas.openxmlformats.org/officeDocument/2006/relationships/oleObject" Target="../embeddings/oleObject5.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1.xml"/><Relationship Id="rId1" Type="http://schemas.openxmlformats.org/officeDocument/2006/relationships/image" Target="../media/image19.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1.xml"/><Relationship Id="rId1" Type="http://schemas.openxmlformats.org/officeDocument/2006/relationships/image" Target="../media/image20.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1.xml"/><Relationship Id="rId1" Type="http://schemas.openxmlformats.org/officeDocument/2006/relationships/image" Target="../media/image21.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1.xml"/><Relationship Id="rId1" Type="http://schemas.openxmlformats.org/officeDocument/2006/relationships/image" Target="../media/image22.jpeg"/></Relationships>
</file>

<file path=ppt/slides/_rels/slide75.xml.rels><?xml version="1.0" encoding="UTF-8" standalone="yes"?>
<Relationships xmlns="http://schemas.openxmlformats.org/package/2006/relationships"><Relationship Id="rId4" Type="http://schemas.openxmlformats.org/officeDocument/2006/relationships/notesSlide" Target="../notesSlides/notesSlide75.xml"/><Relationship Id="rId3" Type="http://schemas.openxmlformats.org/officeDocument/2006/relationships/slideLayout" Target="../slideLayouts/slideLayout1.xml"/><Relationship Id="rId2" Type="http://schemas.microsoft.com/office/2007/relationships/hdphoto" Target="../media/image2.wdp"/><Relationship Id="rId1" Type="http://schemas.openxmlformats.org/officeDocument/2006/relationships/image" Target="../media/image1.jpe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xml"/><Relationship Id="rId1" Type="http://schemas.openxmlformats.org/officeDocument/2006/relationships/image" Target="../media/image23.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1.xml"/><Relationship Id="rId1" Type="http://schemas.openxmlformats.org/officeDocument/2006/relationships/image" Target="../media/image24.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1.xml"/><Relationship Id="rId1" Type="http://schemas.openxmlformats.org/officeDocument/2006/relationships/image" Target="../media/image25.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microsoft.com/office/2007/relationships/hdphoto" Target="../media/image2.wdp"/><Relationship Id="rId1" Type="http://schemas.openxmlformats.org/officeDocument/2006/relationships/image" Target="../media/image1.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4" Type="http://schemas.openxmlformats.org/officeDocument/2006/relationships/notesSlide" Target="../notesSlides/notesSlide81.xml"/><Relationship Id="rId3" Type="http://schemas.openxmlformats.org/officeDocument/2006/relationships/slideLayout" Target="../slideLayouts/slideLayout1.xml"/><Relationship Id="rId2" Type="http://schemas.microsoft.com/office/2007/relationships/hdphoto" Target="../media/image2.wdp"/><Relationship Id="rId1" Type="http://schemas.openxmlformats.org/officeDocument/2006/relationships/image" Target="../media/image1.jpe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vmlDrawing" Target="../drawings/vmlDrawing1.vml"/><Relationship Id="rId3" Type="http://schemas.openxmlformats.org/officeDocument/2006/relationships/slideLayout" Target="../slideLayouts/slideLayout1.xml"/><Relationship Id="rId2" Type="http://schemas.openxmlformats.org/officeDocument/2006/relationships/image" Target="../media/image7.emf"/><Relationship Id="rId1" Type="http://schemas.openxmlformats.org/officeDocument/2006/relationships/oleObject" Target="../embeddings/oleObject1.bin"/></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4" Type="http://schemas.openxmlformats.org/officeDocument/2006/relationships/notesSlide" Target="../notesSlides/notesSlide93.xml"/><Relationship Id="rId3" Type="http://schemas.openxmlformats.org/officeDocument/2006/relationships/slideLayout" Target="../slideLayouts/slideLayout1.xml"/><Relationship Id="rId2" Type="http://schemas.openxmlformats.org/officeDocument/2006/relationships/image" Target="../media/image27.png"/><Relationship Id="rId1" Type="http://schemas.openxmlformats.org/officeDocument/2006/relationships/image" Target="../media/image26.png"/></Relationships>
</file>

<file path=ppt/slides/_rels/slide94.xml.rels><?xml version="1.0" encoding="UTF-8" standalone="yes"?>
<Relationships xmlns="http://schemas.openxmlformats.org/package/2006/relationships"><Relationship Id="rId4" Type="http://schemas.openxmlformats.org/officeDocument/2006/relationships/notesSlide" Target="../notesSlides/notesSlide94.xml"/><Relationship Id="rId3" Type="http://schemas.openxmlformats.org/officeDocument/2006/relationships/slideLayout" Target="../slideLayouts/slideLayout1.xml"/><Relationship Id="rId2" Type="http://schemas.openxmlformats.org/officeDocument/2006/relationships/image" Target="../media/image29.png"/><Relationship Id="rId1" Type="http://schemas.openxmlformats.org/officeDocument/2006/relationships/image" Target="../media/image28.png"/></Relationships>
</file>

<file path=ppt/slides/_rels/slide95.xml.rels><?xml version="1.0" encoding="UTF-8" standalone="yes"?>
<Relationships xmlns="http://schemas.openxmlformats.org/package/2006/relationships"><Relationship Id="rId4" Type="http://schemas.openxmlformats.org/officeDocument/2006/relationships/notesSlide" Target="../notesSlides/notesSlide95.xml"/><Relationship Id="rId3" Type="http://schemas.openxmlformats.org/officeDocument/2006/relationships/slideLayout" Target="../slideLayouts/slideLayout1.xml"/><Relationship Id="rId2" Type="http://schemas.openxmlformats.org/officeDocument/2006/relationships/image" Target="../media/image31.png"/><Relationship Id="rId1" Type="http://schemas.openxmlformats.org/officeDocument/2006/relationships/image" Target="../media/image30.png"/></Relationships>
</file>

<file path=ppt/slides/_rels/slide96.xml.rels><?xml version="1.0" encoding="UTF-8" standalone="yes"?>
<Relationships xmlns="http://schemas.openxmlformats.org/package/2006/relationships"><Relationship Id="rId4" Type="http://schemas.openxmlformats.org/officeDocument/2006/relationships/notesSlide" Target="../notesSlides/notesSlide96.xml"/><Relationship Id="rId3" Type="http://schemas.openxmlformats.org/officeDocument/2006/relationships/slideLayout" Target="../slideLayouts/slideLayout1.xml"/><Relationship Id="rId2" Type="http://schemas.openxmlformats.org/officeDocument/2006/relationships/image" Target="../media/image33.png"/><Relationship Id="rId1" Type="http://schemas.openxmlformats.org/officeDocument/2006/relationships/image" Target="../media/image32.png"/></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1.xml"/><Relationship Id="rId1" Type="http://schemas.openxmlformats.org/officeDocument/2006/relationships/image" Target="../media/image34.png"/></Relationships>
</file>

<file path=ppt/slides/_rels/slide98.xml.rels><?xml version="1.0" encoding="UTF-8" standalone="yes"?>
<Relationships xmlns="http://schemas.openxmlformats.org/package/2006/relationships"><Relationship Id="rId4" Type="http://schemas.openxmlformats.org/officeDocument/2006/relationships/notesSlide" Target="../notesSlides/notesSlide98.xml"/><Relationship Id="rId3" Type="http://schemas.openxmlformats.org/officeDocument/2006/relationships/slideLayout" Target="../slideLayouts/slideLayout1.xml"/><Relationship Id="rId2" Type="http://schemas.microsoft.com/office/2007/relationships/hdphoto" Target="../media/image2.wdp"/><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插图\商务图片\wholehr.taobao.com  (177).jp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0" y="48"/>
            <a:ext cx="9144239" cy="5144304"/>
          </a:xfrm>
          <a:prstGeom prst="rect">
            <a:avLst/>
          </a:prstGeom>
          <a:noFill/>
          <a:extLst>
            <a:ext uri="{909E8E84-426E-40DD-AFC4-6F175D3DCCD1}">
              <a14:hiddenFill xmlns:a14="http://schemas.microsoft.com/office/drawing/2010/main">
                <a:solidFill>
                  <a:srgbClr val="FFFFFF"/>
                </a:solidFill>
              </a14:hiddenFill>
            </a:ext>
          </a:extLst>
        </p:spPr>
      </p:pic>
      <p:sp>
        <p:nvSpPr>
          <p:cNvPr id="20" name="矩形 1"/>
          <p:cNvSpPr/>
          <p:nvPr/>
        </p:nvSpPr>
        <p:spPr>
          <a:xfrm>
            <a:off x="3329787" y="-26895"/>
            <a:ext cx="5814452" cy="5245801"/>
          </a:xfrm>
          <a:custGeom>
            <a:avLst/>
            <a:gdLst>
              <a:gd name="connsiteX0" fmla="*/ 0 w 5591151"/>
              <a:gd name="connsiteY0" fmla="*/ 0 h 6858000"/>
              <a:gd name="connsiteX1" fmla="*/ 5591151 w 5591151"/>
              <a:gd name="connsiteY1" fmla="*/ 0 h 6858000"/>
              <a:gd name="connsiteX2" fmla="*/ 5591151 w 5591151"/>
              <a:gd name="connsiteY2" fmla="*/ 6858000 h 6858000"/>
              <a:gd name="connsiteX3" fmla="*/ 0 w 5591151"/>
              <a:gd name="connsiteY3" fmla="*/ 6858000 h 6858000"/>
              <a:gd name="connsiteX4" fmla="*/ 0 w 5591151"/>
              <a:gd name="connsiteY4" fmla="*/ 0 h 6858000"/>
              <a:gd name="connsiteX0-1" fmla="*/ 1783080 w 7374231"/>
              <a:gd name="connsiteY0-2" fmla="*/ 0 h 6873240"/>
              <a:gd name="connsiteX1-3" fmla="*/ 7374231 w 7374231"/>
              <a:gd name="connsiteY1-4" fmla="*/ 0 h 6873240"/>
              <a:gd name="connsiteX2-5" fmla="*/ 7374231 w 7374231"/>
              <a:gd name="connsiteY2-6" fmla="*/ 6858000 h 6873240"/>
              <a:gd name="connsiteX3-7" fmla="*/ 0 w 7374231"/>
              <a:gd name="connsiteY3-8" fmla="*/ 6873240 h 6873240"/>
              <a:gd name="connsiteX4-9" fmla="*/ 1783080 w 7374231"/>
              <a:gd name="connsiteY4-10" fmla="*/ 0 h 6873240"/>
              <a:gd name="connsiteX0-11" fmla="*/ 3370313 w 8961464"/>
              <a:gd name="connsiteY0-12" fmla="*/ 0 h 6858000"/>
              <a:gd name="connsiteX1-13" fmla="*/ 8961464 w 8961464"/>
              <a:gd name="connsiteY1-14" fmla="*/ 0 h 6858000"/>
              <a:gd name="connsiteX2-15" fmla="*/ 8961464 w 8961464"/>
              <a:gd name="connsiteY2-16" fmla="*/ 6858000 h 6858000"/>
              <a:gd name="connsiteX3-17" fmla="*/ 0 w 8961464"/>
              <a:gd name="connsiteY3-18" fmla="*/ 6827520 h 6858000"/>
              <a:gd name="connsiteX4-19" fmla="*/ 3370313 w 8961464"/>
              <a:gd name="connsiteY4-20" fmla="*/ 0 h 6858000"/>
              <a:gd name="connsiteX0-21" fmla="*/ 3468290 w 9059441"/>
              <a:gd name="connsiteY0-22" fmla="*/ 0 h 6858000"/>
              <a:gd name="connsiteX1-23" fmla="*/ 9059441 w 9059441"/>
              <a:gd name="connsiteY1-24" fmla="*/ 0 h 6858000"/>
              <a:gd name="connsiteX2-25" fmla="*/ 9059441 w 9059441"/>
              <a:gd name="connsiteY2-26" fmla="*/ 6858000 h 6858000"/>
              <a:gd name="connsiteX3-27" fmla="*/ 0 w 9059441"/>
              <a:gd name="connsiteY3-28" fmla="*/ 6842760 h 6858000"/>
              <a:gd name="connsiteX4-29" fmla="*/ 3468290 w 9059441"/>
              <a:gd name="connsiteY4-30" fmla="*/ 0 h 6858000"/>
              <a:gd name="connsiteX0-31" fmla="*/ 3484848 w 9075999"/>
              <a:gd name="connsiteY0-32" fmla="*/ 0 h 6868518"/>
              <a:gd name="connsiteX1-33" fmla="*/ 9075999 w 9075999"/>
              <a:gd name="connsiteY1-34" fmla="*/ 0 h 6868518"/>
              <a:gd name="connsiteX2-35" fmla="*/ 9075999 w 9075999"/>
              <a:gd name="connsiteY2-36" fmla="*/ 6858000 h 6868518"/>
              <a:gd name="connsiteX3-37" fmla="*/ 0 w 9075999"/>
              <a:gd name="connsiteY3-38" fmla="*/ 6868518 h 6868518"/>
              <a:gd name="connsiteX4-39" fmla="*/ 3484848 w 9075999"/>
              <a:gd name="connsiteY4-40" fmla="*/ 0 h 6868518"/>
              <a:gd name="connsiteX0-41" fmla="*/ 3392550 w 9075999"/>
              <a:gd name="connsiteY0-42" fmla="*/ 0 h 6868518"/>
              <a:gd name="connsiteX1-43" fmla="*/ 9075999 w 9075999"/>
              <a:gd name="connsiteY1-44" fmla="*/ 0 h 6868518"/>
              <a:gd name="connsiteX2-45" fmla="*/ 9075999 w 9075999"/>
              <a:gd name="connsiteY2-46" fmla="*/ 6858000 h 6868518"/>
              <a:gd name="connsiteX3-47" fmla="*/ 0 w 9075999"/>
              <a:gd name="connsiteY3-48" fmla="*/ 6868518 h 6868518"/>
              <a:gd name="connsiteX4-49" fmla="*/ 3392550 w 9075999"/>
              <a:gd name="connsiteY4-50" fmla="*/ 0 h 6868518"/>
              <a:gd name="connsiteX0-51" fmla="*/ 3244873 w 9075999"/>
              <a:gd name="connsiteY0-52" fmla="*/ 0 h 6868518"/>
              <a:gd name="connsiteX1-53" fmla="*/ 9075999 w 9075999"/>
              <a:gd name="connsiteY1-54" fmla="*/ 0 h 6868518"/>
              <a:gd name="connsiteX2-55" fmla="*/ 9075999 w 9075999"/>
              <a:gd name="connsiteY2-56" fmla="*/ 6858000 h 6868518"/>
              <a:gd name="connsiteX3-57" fmla="*/ 0 w 9075999"/>
              <a:gd name="connsiteY3-58" fmla="*/ 6868518 h 6868518"/>
              <a:gd name="connsiteX4-59" fmla="*/ 3244873 w 9075999"/>
              <a:gd name="connsiteY4-60" fmla="*/ 0 h 68685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75999" h="6868518">
                <a:moveTo>
                  <a:pt x="3244873" y="0"/>
                </a:moveTo>
                <a:lnTo>
                  <a:pt x="9075999" y="0"/>
                </a:lnTo>
                <a:lnTo>
                  <a:pt x="9075999" y="6858000"/>
                </a:lnTo>
                <a:lnTo>
                  <a:pt x="0" y="6868518"/>
                </a:lnTo>
                <a:lnTo>
                  <a:pt x="3244873" y="0"/>
                </a:lnTo>
                <a:close/>
              </a:path>
            </a:pathLst>
          </a:cu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0" name="TextBox 59"/>
          <p:cNvSpPr>
            <a:spLocks noChangeArrowheads="1"/>
          </p:cNvSpPr>
          <p:nvPr/>
        </p:nvSpPr>
        <p:spPr bwMode="auto">
          <a:xfrm flipH="1">
            <a:off x="2843808" y="1923678"/>
            <a:ext cx="5864225" cy="158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auto">
              <a:lnSpc>
                <a:spcPct val="120000"/>
              </a:lnSpc>
            </a:pPr>
            <a:r>
              <a:rPr lang="en-US" sz="4050" b="1" dirty="0">
                <a:solidFill>
                  <a:srgbClr val="0973DD"/>
                </a:solidFill>
                <a:latin typeface="微软雅黑" panose="020B0503020204020204" pitchFamily="34" charset="-122"/>
                <a:ea typeface="微软雅黑" panose="020B0503020204020204" pitchFamily="34" charset="-122"/>
                <a:sym typeface="方正兰亭黑_GBK" pitchFamily="2" charset="-122"/>
              </a:rPr>
              <a:t>    </a:t>
            </a:r>
            <a:r>
              <a:rPr sz="4050"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安全风险分级管理与</a:t>
            </a:r>
            <a:endParaRPr sz="4050"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a:p>
            <a:pPr fontAlgn="auto">
              <a:lnSpc>
                <a:spcPct val="120000"/>
              </a:lnSpc>
            </a:pPr>
            <a:r>
              <a:rPr sz="4050" b="1" dirty="0" err="1">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隐患排查治理双体系创建</a:t>
            </a:r>
            <a:r>
              <a:rPr sz="4050" b="1" dirty="0">
                <a:solidFill>
                  <a:srgbClr val="0973DD"/>
                </a:solidFill>
                <a:latin typeface="微软雅黑" panose="020B0503020204020204" pitchFamily="34" charset="-122"/>
                <a:ea typeface="微软雅黑" panose="020B0503020204020204" pitchFamily="34" charset="-122"/>
                <a:sym typeface="方正兰亭黑_GBK" pitchFamily="2" charset="-122"/>
              </a:rPr>
              <a:t>    </a:t>
            </a:r>
            <a:endParaRPr sz="4050"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第二章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双体系创建的相关指南、标准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graphicFrame>
        <p:nvGraphicFramePr>
          <p:cNvPr id="10243" name="对象 10242"/>
          <p:cNvGraphicFramePr/>
          <p:nvPr/>
        </p:nvGraphicFramePr>
        <p:xfrm>
          <a:off x="1743075" y="1001395"/>
          <a:ext cx="6004560" cy="3359785"/>
        </p:xfrm>
        <a:graphic>
          <a:graphicData uri="http://schemas.openxmlformats.org/presentationml/2006/ole">
            <mc:AlternateContent xmlns:mc="http://schemas.openxmlformats.org/markup-compatibility/2006">
              <mc:Choice xmlns:v="urn:schemas-microsoft-com:vml" Requires="v">
                <p:oleObj spid="_x0000_s4112" name="" r:id="rId1" imgW="6070600" imgH="3327400" progId="Visio.Drawing.11">
                  <p:embed/>
                </p:oleObj>
              </mc:Choice>
              <mc:Fallback>
                <p:oleObj name="" r:id="rId1" imgW="6070600" imgH="3327400" progId="Visio.Drawing.11">
                  <p:embed/>
                  <p:pic>
                    <p:nvPicPr>
                      <p:cNvPr id="0" name="图片 3076"/>
                      <p:cNvPicPr/>
                      <p:nvPr/>
                    </p:nvPicPr>
                    <p:blipFill>
                      <a:blip r:embed="rId2"/>
                      <a:stretch>
                        <a:fillRect/>
                      </a:stretch>
                    </p:blipFill>
                    <p:spPr>
                      <a:xfrm>
                        <a:off x="1743075" y="1001395"/>
                        <a:ext cx="6004560" cy="3359785"/>
                      </a:xfrm>
                      <a:prstGeom prst="rect">
                        <a:avLst/>
                      </a:prstGeom>
                      <a:noFill/>
                      <a:ln w="38100">
                        <a:noFill/>
                        <a:miter/>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第二章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双体系创建的相关指南、标准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1267" name="文本框 11266"/>
          <p:cNvSpPr txBox="1"/>
          <p:nvPr/>
        </p:nvSpPr>
        <p:spPr>
          <a:xfrm>
            <a:off x="567690" y="690563"/>
            <a:ext cx="4217988" cy="337185"/>
          </a:xfrm>
          <a:prstGeom prst="rect">
            <a:avLst/>
          </a:prstGeom>
          <a:noFill/>
          <a:ln w="9525">
            <a:noFill/>
          </a:ln>
        </p:spPr>
        <p:txBody>
          <a:bodyPr>
            <a:spAutoFit/>
          </a:bodyPr>
          <a:lstStyle/>
          <a:p>
            <a:r>
              <a:rPr lang="zh-CN" altLang="en-US" sz="1600" dirty="0">
                <a:solidFill>
                  <a:schemeClr val="tx1">
                    <a:lumMod val="65000"/>
                    <a:lumOff val="35000"/>
                  </a:schemeClr>
                </a:solidFill>
                <a:latin typeface="Arial" panose="020B0604020202020204" pitchFamily="34" charset="0"/>
                <a:ea typeface="微软雅黑" panose="020B0503020204020204" pitchFamily="34" charset="-122"/>
              </a:rPr>
              <a:t>招商蛇口关于双体系创建的方案及指南：</a:t>
            </a:r>
            <a:endParaRPr lang="zh-CN" altLang="en-US" sz="1600" dirty="0">
              <a:solidFill>
                <a:schemeClr val="tx1">
                  <a:lumMod val="65000"/>
                  <a:lumOff val="35000"/>
                </a:schemeClr>
              </a:solidFill>
              <a:latin typeface="Arial" panose="020B0604020202020204" pitchFamily="34" charset="0"/>
              <a:ea typeface="微软雅黑" panose="020B0503020204020204" pitchFamily="34" charset="-122"/>
            </a:endParaRPr>
          </a:p>
        </p:txBody>
      </p:sp>
      <p:graphicFrame>
        <p:nvGraphicFramePr>
          <p:cNvPr id="11268" name="对象 11267"/>
          <p:cNvGraphicFramePr/>
          <p:nvPr/>
        </p:nvGraphicFramePr>
        <p:xfrm>
          <a:off x="1768475" y="1167765"/>
          <a:ext cx="5442585" cy="2456180"/>
        </p:xfrm>
        <a:graphic>
          <a:graphicData uri="http://schemas.openxmlformats.org/presentationml/2006/ole">
            <mc:AlternateContent xmlns:mc="http://schemas.openxmlformats.org/markup-compatibility/2006">
              <mc:Choice xmlns:v="urn:schemas-microsoft-com:vml" Requires="v">
                <p:oleObj spid="_x0000_s5136" name="" r:id="rId1" imgW="5334000" imgH="2311400" progId="Visio.Drawing.11">
                  <p:embed/>
                </p:oleObj>
              </mc:Choice>
              <mc:Fallback>
                <p:oleObj name="" r:id="rId1" imgW="5334000" imgH="2311400" progId="Visio.Drawing.11">
                  <p:embed/>
                  <p:pic>
                    <p:nvPicPr>
                      <p:cNvPr id="0" name="图片 3077"/>
                      <p:cNvPicPr/>
                      <p:nvPr/>
                    </p:nvPicPr>
                    <p:blipFill>
                      <a:blip r:embed="rId2"/>
                      <a:stretch>
                        <a:fillRect/>
                      </a:stretch>
                    </p:blipFill>
                    <p:spPr>
                      <a:xfrm>
                        <a:off x="1768475" y="1167765"/>
                        <a:ext cx="5442585" cy="2456180"/>
                      </a:xfrm>
                      <a:prstGeom prst="rect">
                        <a:avLst/>
                      </a:prstGeom>
                      <a:noFill/>
                      <a:ln w="38100">
                        <a:noFill/>
                        <a:miter/>
                      </a:ln>
                    </p:spPr>
                  </p:pic>
                </p:oleObj>
              </mc:Fallback>
            </mc:AlternateContent>
          </a:graphicData>
        </a:graphic>
      </p:graphicFrame>
      <p:sp>
        <p:nvSpPr>
          <p:cNvPr id="11269" name="文本框 11268"/>
          <p:cNvSpPr txBox="1"/>
          <p:nvPr/>
        </p:nvSpPr>
        <p:spPr>
          <a:xfrm>
            <a:off x="998220" y="3666490"/>
            <a:ext cx="4749800" cy="737235"/>
          </a:xfrm>
          <a:prstGeom prst="rect">
            <a:avLst/>
          </a:prstGeom>
          <a:noFill/>
          <a:ln w="9525">
            <a:noFill/>
          </a:ln>
        </p:spPr>
        <p:txBody>
          <a:bodyPr wrap="square">
            <a:spAutoFit/>
          </a:bodyPr>
          <a:lstStyle/>
          <a:p>
            <a:pPr fontAlgn="auto"/>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招商蛇口：至今年</a:t>
            </a:r>
            <a:r>
              <a:rPr lang="zh-CN" altLang="en-US" sz="1400" b="1" dirty="0">
                <a:solidFill>
                  <a:srgbClr val="C00000"/>
                </a:solidFill>
                <a:latin typeface="微软雅黑" panose="020B0503020204020204" pitchFamily="34" charset="-122"/>
                <a:ea typeface="微软雅黑" panose="020B0503020204020204" pitchFamily="34" charset="-122"/>
              </a:rPr>
              <a:t>10月份</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完成试点单位双体系的创建。</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fontAlgn="auto"/>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fontAlgn="auto"/>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公司的要求：至</a:t>
            </a:r>
            <a:r>
              <a:rPr lang="zh-CN" altLang="en-US" sz="1400" b="1" dirty="0">
                <a:solidFill>
                  <a:schemeClr val="accent1"/>
                </a:solidFill>
                <a:latin typeface="微软雅黑" panose="020B0503020204020204" pitchFamily="34" charset="-122"/>
                <a:ea typeface="微软雅黑" panose="020B0503020204020204" pitchFamily="34" charset="-122"/>
              </a:rPr>
              <a:t>6月底前</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完成双体系的创建。</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第二章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双体系创建的相关指南、标准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618490" y="892175"/>
            <a:ext cx="11988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公司的要求</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827405" y="1326515"/>
            <a:ext cx="7432675" cy="737235"/>
          </a:xfrm>
          <a:prstGeom prst="rect">
            <a:avLst/>
          </a:prstGeom>
          <a:noFill/>
        </p:spPr>
        <p:txBody>
          <a:bodyPr wrap="square" rtlCol="0" anchor="t">
            <a:spAutoFit/>
          </a:bodyPr>
          <a:lstStyle/>
          <a:p>
            <a:pPr indent="355600" fontAlgn="auto"/>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按照“全员参与，领导负责，职责明确，落实到位”的原则进行安全风险分级</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管理与隐患排查治理双体系创建</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。各部门在安全监督部的组织下按照“实施指南”的要求，结合各部门、班组实际情况，开展体系创建工作。 </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618490" y="2244725"/>
            <a:ext cx="11988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公司的目标</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9" name="文本框 8"/>
          <p:cNvSpPr txBox="1"/>
          <p:nvPr/>
        </p:nvSpPr>
        <p:spPr>
          <a:xfrm>
            <a:off x="906780" y="2743200"/>
            <a:ext cx="7432675" cy="737235"/>
          </a:xfrm>
          <a:prstGeom prst="rect">
            <a:avLst/>
          </a:prstGeom>
          <a:noFill/>
        </p:spPr>
        <p:txBody>
          <a:bodyPr wrap="square" rtlCol="0" anchor="t">
            <a:spAutoFit/>
          </a:bodyPr>
          <a:lstStyle/>
          <a:p>
            <a:pPr indent="355600" fontAlgn="auto"/>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自实施之日起，至2017年</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6月底前</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完成公司风险分级管理与隐患排查治理双体系创建工作，并通过上述“双体系”的建立运行，做到有效遏制生产事故的发生，保障员工生命财产安全。 </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第二章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双体系创建的相关指南、标准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720090" y="768350"/>
            <a:ext cx="9956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职责分工</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9" name="文本框 8"/>
          <p:cNvSpPr txBox="1"/>
          <p:nvPr/>
        </p:nvSpPr>
        <p:spPr>
          <a:xfrm>
            <a:off x="834390" y="1171575"/>
            <a:ext cx="7622540" cy="1641475"/>
          </a:xfrm>
          <a:prstGeom prst="rect">
            <a:avLst/>
          </a:prstGeom>
          <a:noFill/>
        </p:spPr>
        <p:txBody>
          <a:bodyPr wrap="square" rtlCol="0" anchor="t">
            <a:spAutoFit/>
          </a:bodyPr>
          <a:lstStyle/>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公司安全生产委员会是“双体系”建设的领导部门。    </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其职责为：  </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审核本单位隐患排查治理预控体系建设目标；</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审批本单位隐患排查治理预控体系实施方案、指南和推行计划；</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听取本单位隐患排查治理预控体系建设阶段性汇报及专题汇报，研究决策有关重大事项；</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督促检查、考核本单位隐患排查治理预控体系建设工作的落实情况。</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834390" y="2914015"/>
            <a:ext cx="995680" cy="337185"/>
          </a:xfrm>
          <a:prstGeom prst="rect">
            <a:avLst/>
          </a:prstGeom>
          <a:noFill/>
        </p:spPr>
        <p:txBody>
          <a:bodyPr wrap="none" rtlCol="0" anchor="t">
            <a:spAutoFit/>
          </a:bodyPr>
          <a:lstStyle/>
          <a:p>
            <a:r>
              <a:rPr lang="zh-CN" altLang="en-US" sz="1600" b="1" dirty="0">
                <a:solidFill>
                  <a:schemeClr val="accent2"/>
                </a:solidFill>
                <a:latin typeface="Arial" panose="020B0604020202020204" pitchFamily="34" charset="0"/>
                <a:ea typeface="微软雅黑" panose="020B0503020204020204" pitchFamily="34" charset="-122"/>
                <a:sym typeface="+mn-ea"/>
              </a:rPr>
              <a:t>职责分工</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8" name="文本框 7"/>
          <p:cNvSpPr txBox="1"/>
          <p:nvPr/>
        </p:nvSpPr>
        <p:spPr>
          <a:xfrm>
            <a:off x="834390" y="3251200"/>
            <a:ext cx="7622540" cy="1383030"/>
          </a:xfrm>
          <a:prstGeom prst="rect">
            <a:avLst/>
          </a:prstGeom>
          <a:noFill/>
        </p:spPr>
        <p:txBody>
          <a:bodyPr wrap="square" rtlCol="0" anchor="t">
            <a:spAutoFit/>
          </a:bodyPr>
          <a:lstStyle/>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公司安全风险分级体系建设办公室设在安全监督部（具体落实体系创建工作）</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主任为安全监督部经理，成员包括安全监督部成员、各相关部门；　　 </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各相关部门（职责）</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按照“分级管理、分线负责”、“管业务必须管安全”的原则，公司各部门、班组人员积极按照公司部署，完成本部门、本业务范围内的“风险点识别、风险分级及风险评价”、“隐患排查、治理”，对结果负责。</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E:\插图\商务图片\wholehr.taobao.com  (177).jp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0" y="48"/>
            <a:ext cx="9144239" cy="5144304"/>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1"/>
          <p:cNvSpPr/>
          <p:nvPr/>
        </p:nvSpPr>
        <p:spPr>
          <a:xfrm>
            <a:off x="860521" y="-17725"/>
            <a:ext cx="8288933" cy="5165073"/>
          </a:xfrm>
          <a:custGeom>
            <a:avLst/>
            <a:gdLst>
              <a:gd name="connsiteX0" fmla="*/ 0 w 5591151"/>
              <a:gd name="connsiteY0" fmla="*/ 0 h 6858000"/>
              <a:gd name="connsiteX1" fmla="*/ 5591151 w 5591151"/>
              <a:gd name="connsiteY1" fmla="*/ 0 h 6858000"/>
              <a:gd name="connsiteX2" fmla="*/ 5591151 w 5591151"/>
              <a:gd name="connsiteY2" fmla="*/ 6858000 h 6858000"/>
              <a:gd name="connsiteX3" fmla="*/ 0 w 5591151"/>
              <a:gd name="connsiteY3" fmla="*/ 6858000 h 6858000"/>
              <a:gd name="connsiteX4" fmla="*/ 0 w 5591151"/>
              <a:gd name="connsiteY4" fmla="*/ 0 h 6858000"/>
              <a:gd name="connsiteX0-1" fmla="*/ 1783080 w 7374231"/>
              <a:gd name="connsiteY0-2" fmla="*/ 0 h 6873240"/>
              <a:gd name="connsiteX1-3" fmla="*/ 7374231 w 7374231"/>
              <a:gd name="connsiteY1-4" fmla="*/ 0 h 6873240"/>
              <a:gd name="connsiteX2-5" fmla="*/ 7374231 w 7374231"/>
              <a:gd name="connsiteY2-6" fmla="*/ 6858000 h 6873240"/>
              <a:gd name="connsiteX3-7" fmla="*/ 0 w 7374231"/>
              <a:gd name="connsiteY3-8" fmla="*/ 6873240 h 6873240"/>
              <a:gd name="connsiteX4-9" fmla="*/ 1783080 w 7374231"/>
              <a:gd name="connsiteY4-10" fmla="*/ 0 h 6873240"/>
              <a:gd name="connsiteX0-11" fmla="*/ 3370313 w 8961464"/>
              <a:gd name="connsiteY0-12" fmla="*/ 0 h 6858000"/>
              <a:gd name="connsiteX1-13" fmla="*/ 8961464 w 8961464"/>
              <a:gd name="connsiteY1-14" fmla="*/ 0 h 6858000"/>
              <a:gd name="connsiteX2-15" fmla="*/ 8961464 w 8961464"/>
              <a:gd name="connsiteY2-16" fmla="*/ 6858000 h 6858000"/>
              <a:gd name="connsiteX3-17" fmla="*/ 0 w 8961464"/>
              <a:gd name="connsiteY3-18" fmla="*/ 6827520 h 6858000"/>
              <a:gd name="connsiteX4-19" fmla="*/ 3370313 w 8961464"/>
              <a:gd name="connsiteY4-20" fmla="*/ 0 h 6858000"/>
              <a:gd name="connsiteX0-21" fmla="*/ 3468290 w 9059441"/>
              <a:gd name="connsiteY0-22" fmla="*/ 0 h 6858000"/>
              <a:gd name="connsiteX1-23" fmla="*/ 9059441 w 9059441"/>
              <a:gd name="connsiteY1-24" fmla="*/ 0 h 6858000"/>
              <a:gd name="connsiteX2-25" fmla="*/ 9059441 w 9059441"/>
              <a:gd name="connsiteY2-26" fmla="*/ 6858000 h 6858000"/>
              <a:gd name="connsiteX3-27" fmla="*/ 0 w 9059441"/>
              <a:gd name="connsiteY3-28" fmla="*/ 6842760 h 6858000"/>
              <a:gd name="connsiteX4-29" fmla="*/ 3468290 w 9059441"/>
              <a:gd name="connsiteY4-30" fmla="*/ 0 h 6858000"/>
              <a:gd name="connsiteX0-31" fmla="*/ 3484848 w 9075999"/>
              <a:gd name="connsiteY0-32" fmla="*/ 0 h 6868518"/>
              <a:gd name="connsiteX1-33" fmla="*/ 9075999 w 9075999"/>
              <a:gd name="connsiteY1-34" fmla="*/ 0 h 6868518"/>
              <a:gd name="connsiteX2-35" fmla="*/ 9075999 w 9075999"/>
              <a:gd name="connsiteY2-36" fmla="*/ 6858000 h 6868518"/>
              <a:gd name="connsiteX3-37" fmla="*/ 0 w 9075999"/>
              <a:gd name="connsiteY3-38" fmla="*/ 6868518 h 6868518"/>
              <a:gd name="connsiteX4-39" fmla="*/ 3484848 w 9075999"/>
              <a:gd name="connsiteY4-40" fmla="*/ 0 h 6868518"/>
              <a:gd name="connsiteX0-41" fmla="*/ 3392550 w 9075999"/>
              <a:gd name="connsiteY0-42" fmla="*/ 0 h 6868518"/>
              <a:gd name="connsiteX1-43" fmla="*/ 9075999 w 9075999"/>
              <a:gd name="connsiteY1-44" fmla="*/ 0 h 6868518"/>
              <a:gd name="connsiteX2-45" fmla="*/ 9075999 w 9075999"/>
              <a:gd name="connsiteY2-46" fmla="*/ 6858000 h 6868518"/>
              <a:gd name="connsiteX3-47" fmla="*/ 0 w 9075999"/>
              <a:gd name="connsiteY3-48" fmla="*/ 6868518 h 6868518"/>
              <a:gd name="connsiteX4-49" fmla="*/ 3392550 w 9075999"/>
              <a:gd name="connsiteY4-50" fmla="*/ 0 h 6868518"/>
              <a:gd name="connsiteX0-51" fmla="*/ 3244873 w 9075999"/>
              <a:gd name="connsiteY0-52" fmla="*/ 0 h 6868518"/>
              <a:gd name="connsiteX1-53" fmla="*/ 9075999 w 9075999"/>
              <a:gd name="connsiteY1-54" fmla="*/ 0 h 6868518"/>
              <a:gd name="connsiteX2-55" fmla="*/ 9075999 w 9075999"/>
              <a:gd name="connsiteY2-56" fmla="*/ 6858000 h 6868518"/>
              <a:gd name="connsiteX3-57" fmla="*/ 0 w 9075999"/>
              <a:gd name="connsiteY3-58" fmla="*/ 6868518 h 6868518"/>
              <a:gd name="connsiteX4-59" fmla="*/ 3244873 w 9075999"/>
              <a:gd name="connsiteY4-60" fmla="*/ 0 h 6868518"/>
              <a:gd name="connsiteX0-61" fmla="*/ 0 w 10014931"/>
              <a:gd name="connsiteY0-62" fmla="*/ 0 h 6896653"/>
              <a:gd name="connsiteX1-63" fmla="*/ 10014931 w 10014931"/>
              <a:gd name="connsiteY1-64" fmla="*/ 28135 h 6896653"/>
              <a:gd name="connsiteX2-65" fmla="*/ 10014931 w 10014931"/>
              <a:gd name="connsiteY2-66" fmla="*/ 6886135 h 6896653"/>
              <a:gd name="connsiteX3-67" fmla="*/ 938932 w 10014931"/>
              <a:gd name="connsiteY3-68" fmla="*/ 6896653 h 6896653"/>
              <a:gd name="connsiteX4-69" fmla="*/ 0 w 10014931"/>
              <a:gd name="connsiteY4-70" fmla="*/ 0 h 6896653"/>
              <a:gd name="connsiteX0-71" fmla="*/ 4315532 w 14330463"/>
              <a:gd name="connsiteY0-72" fmla="*/ 0 h 6886135"/>
              <a:gd name="connsiteX1-73" fmla="*/ 14330463 w 14330463"/>
              <a:gd name="connsiteY1-74" fmla="*/ 28135 h 6886135"/>
              <a:gd name="connsiteX2-75" fmla="*/ 14330463 w 14330463"/>
              <a:gd name="connsiteY2-76" fmla="*/ 6886135 h 6886135"/>
              <a:gd name="connsiteX3-77" fmla="*/ 0 w 14330463"/>
              <a:gd name="connsiteY3-78" fmla="*/ 6882585 h 6886135"/>
              <a:gd name="connsiteX4-79" fmla="*/ 4315532 w 14330463"/>
              <a:gd name="connsiteY4-80" fmla="*/ 0 h 6886135"/>
              <a:gd name="connsiteX0-81" fmla="*/ 2816610 w 12831541"/>
              <a:gd name="connsiteY0-82" fmla="*/ 0 h 6886135"/>
              <a:gd name="connsiteX1-83" fmla="*/ 12831541 w 12831541"/>
              <a:gd name="connsiteY1-84" fmla="*/ 28135 h 6886135"/>
              <a:gd name="connsiteX2-85" fmla="*/ 12831541 w 12831541"/>
              <a:gd name="connsiteY2-86" fmla="*/ 6886135 h 6886135"/>
              <a:gd name="connsiteX3-87" fmla="*/ 0 w 12831541"/>
              <a:gd name="connsiteY3-88" fmla="*/ 6854449 h 6886135"/>
              <a:gd name="connsiteX4-89" fmla="*/ 2816610 w 12831541"/>
              <a:gd name="connsiteY4-90" fmla="*/ 0 h 6886135"/>
              <a:gd name="connsiteX0-91" fmla="*/ 2898968 w 12831541"/>
              <a:gd name="connsiteY0-92" fmla="*/ 0 h 6900203"/>
              <a:gd name="connsiteX1-93" fmla="*/ 12831541 w 12831541"/>
              <a:gd name="connsiteY1-94" fmla="*/ 42203 h 6900203"/>
              <a:gd name="connsiteX2-95" fmla="*/ 12831541 w 12831541"/>
              <a:gd name="connsiteY2-96" fmla="*/ 6900203 h 6900203"/>
              <a:gd name="connsiteX3-97" fmla="*/ 0 w 12831541"/>
              <a:gd name="connsiteY3-98" fmla="*/ 6868517 h 6900203"/>
              <a:gd name="connsiteX4-99" fmla="*/ 2898968 w 12831541"/>
              <a:gd name="connsiteY4-100" fmla="*/ 0 h 6900203"/>
              <a:gd name="connsiteX0-101" fmla="*/ 2997798 w 12930371"/>
              <a:gd name="connsiteY0-102" fmla="*/ 0 h 6900203"/>
              <a:gd name="connsiteX1-103" fmla="*/ 12930371 w 12930371"/>
              <a:gd name="connsiteY1-104" fmla="*/ 42203 h 6900203"/>
              <a:gd name="connsiteX2-105" fmla="*/ 12930371 w 12930371"/>
              <a:gd name="connsiteY2-106" fmla="*/ 6900203 h 6900203"/>
              <a:gd name="connsiteX3-107" fmla="*/ 0 w 12930371"/>
              <a:gd name="connsiteY3-108" fmla="*/ 6896653 h 6900203"/>
              <a:gd name="connsiteX4-109" fmla="*/ 2997798 w 12930371"/>
              <a:gd name="connsiteY4-110" fmla="*/ 0 h 6900203"/>
              <a:gd name="connsiteX0-111" fmla="*/ 2963810 w 12930371"/>
              <a:gd name="connsiteY0-112" fmla="*/ 0 h 6885688"/>
              <a:gd name="connsiteX1-113" fmla="*/ 12930371 w 12930371"/>
              <a:gd name="connsiteY1-114" fmla="*/ 27688 h 6885688"/>
              <a:gd name="connsiteX2-115" fmla="*/ 12930371 w 12930371"/>
              <a:gd name="connsiteY2-116" fmla="*/ 6885688 h 6885688"/>
              <a:gd name="connsiteX3-117" fmla="*/ 0 w 12930371"/>
              <a:gd name="connsiteY3-118" fmla="*/ 6882138 h 6885688"/>
              <a:gd name="connsiteX4-119" fmla="*/ 2963810 w 12930371"/>
              <a:gd name="connsiteY4-120" fmla="*/ 0 h 6885688"/>
              <a:gd name="connsiteX0-121" fmla="*/ 2963810 w 12938512"/>
              <a:gd name="connsiteY0-122" fmla="*/ 0 h 6885688"/>
              <a:gd name="connsiteX1-123" fmla="*/ 12938512 w 12938512"/>
              <a:gd name="connsiteY1-124" fmla="*/ 27688 h 6885688"/>
              <a:gd name="connsiteX2-125" fmla="*/ 12930371 w 12938512"/>
              <a:gd name="connsiteY2-126" fmla="*/ 6885688 h 6885688"/>
              <a:gd name="connsiteX3-127" fmla="*/ 0 w 12938512"/>
              <a:gd name="connsiteY3-128" fmla="*/ 6882138 h 6885688"/>
              <a:gd name="connsiteX4-129" fmla="*/ 2963810 w 12938512"/>
              <a:gd name="connsiteY4-130" fmla="*/ 0 h 6885688"/>
              <a:gd name="connsiteX0-131" fmla="*/ 2963810 w 12938512"/>
              <a:gd name="connsiteY0-132" fmla="*/ 0 h 6885688"/>
              <a:gd name="connsiteX1-133" fmla="*/ 12938512 w 12938512"/>
              <a:gd name="connsiteY1-134" fmla="*/ 10304 h 6885688"/>
              <a:gd name="connsiteX2-135" fmla="*/ 12930371 w 12938512"/>
              <a:gd name="connsiteY2-136" fmla="*/ 6885688 h 6885688"/>
              <a:gd name="connsiteX3-137" fmla="*/ 0 w 12938512"/>
              <a:gd name="connsiteY3-138" fmla="*/ 6882138 h 6885688"/>
              <a:gd name="connsiteX4-139" fmla="*/ 2963810 w 12938512"/>
              <a:gd name="connsiteY4-140" fmla="*/ 0 h 6885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938512" h="6885688">
                <a:moveTo>
                  <a:pt x="2963810" y="0"/>
                </a:moveTo>
                <a:lnTo>
                  <a:pt x="12938512" y="10304"/>
                </a:lnTo>
                <a:cubicBezTo>
                  <a:pt x="12935798" y="2296304"/>
                  <a:pt x="12933085" y="4599688"/>
                  <a:pt x="12930371" y="6885688"/>
                </a:cubicBezTo>
                <a:lnTo>
                  <a:pt x="0" y="6882138"/>
                </a:lnTo>
                <a:lnTo>
                  <a:pt x="2963810" y="0"/>
                </a:lnTo>
                <a:close/>
              </a:path>
            </a:pathLst>
          </a:cu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矩形 19"/>
          <p:cNvSpPr/>
          <p:nvPr/>
        </p:nvSpPr>
        <p:spPr>
          <a:xfrm rot="8596509">
            <a:off x="1725885" y="2394988"/>
            <a:ext cx="821393" cy="3338945"/>
          </a:xfrm>
          <a:custGeom>
            <a:avLst/>
            <a:gdLst>
              <a:gd name="connsiteX0" fmla="*/ 0 w 1080120"/>
              <a:gd name="connsiteY0" fmla="*/ 0 h 4908462"/>
              <a:gd name="connsiteX1" fmla="*/ 1080120 w 1080120"/>
              <a:gd name="connsiteY1" fmla="*/ 0 h 4908462"/>
              <a:gd name="connsiteX2" fmla="*/ 1080120 w 1080120"/>
              <a:gd name="connsiteY2" fmla="*/ 4908462 h 4908462"/>
              <a:gd name="connsiteX3" fmla="*/ 0 w 1080120"/>
              <a:gd name="connsiteY3" fmla="*/ 4908462 h 4908462"/>
              <a:gd name="connsiteX4" fmla="*/ 0 w 1080120"/>
              <a:gd name="connsiteY4" fmla="*/ 0 h 4908462"/>
              <a:gd name="connsiteX0-1" fmla="*/ 0 w 1086762"/>
              <a:gd name="connsiteY0-2" fmla="*/ 428885 h 4908462"/>
              <a:gd name="connsiteX1-3" fmla="*/ 1086762 w 1086762"/>
              <a:gd name="connsiteY1-4" fmla="*/ 0 h 4908462"/>
              <a:gd name="connsiteX2-5" fmla="*/ 1086762 w 1086762"/>
              <a:gd name="connsiteY2-6" fmla="*/ 4908462 h 4908462"/>
              <a:gd name="connsiteX3-7" fmla="*/ 6642 w 1086762"/>
              <a:gd name="connsiteY3-8" fmla="*/ 4908462 h 4908462"/>
              <a:gd name="connsiteX4-9" fmla="*/ 0 w 1086762"/>
              <a:gd name="connsiteY4-10" fmla="*/ 428885 h 4908462"/>
              <a:gd name="connsiteX0-11" fmla="*/ 0 w 1089940"/>
              <a:gd name="connsiteY0-12" fmla="*/ 0 h 4479577"/>
              <a:gd name="connsiteX1-13" fmla="*/ 1089940 w 1089940"/>
              <a:gd name="connsiteY1-14" fmla="*/ 826801 h 4479577"/>
              <a:gd name="connsiteX2-15" fmla="*/ 1086762 w 1089940"/>
              <a:gd name="connsiteY2-16" fmla="*/ 4479577 h 4479577"/>
              <a:gd name="connsiteX3-17" fmla="*/ 6642 w 1089940"/>
              <a:gd name="connsiteY3-18" fmla="*/ 4479577 h 4479577"/>
              <a:gd name="connsiteX4-19" fmla="*/ 0 w 1089940"/>
              <a:gd name="connsiteY4-20" fmla="*/ 0 h 4479577"/>
              <a:gd name="connsiteX0-21" fmla="*/ 0 w 1095020"/>
              <a:gd name="connsiteY0-22" fmla="*/ 0 h 4451231"/>
              <a:gd name="connsiteX1-23" fmla="*/ 1095020 w 1095020"/>
              <a:gd name="connsiteY1-24" fmla="*/ 798455 h 4451231"/>
              <a:gd name="connsiteX2-25" fmla="*/ 1091842 w 1095020"/>
              <a:gd name="connsiteY2-26" fmla="*/ 4451231 h 4451231"/>
              <a:gd name="connsiteX3-27" fmla="*/ 11722 w 1095020"/>
              <a:gd name="connsiteY3-28" fmla="*/ 4451231 h 4451231"/>
              <a:gd name="connsiteX4-29" fmla="*/ 0 w 1095020"/>
              <a:gd name="connsiteY4-30" fmla="*/ 0 h 445123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95020" h="4451231">
                <a:moveTo>
                  <a:pt x="0" y="0"/>
                </a:moveTo>
                <a:lnTo>
                  <a:pt x="1095020" y="798455"/>
                </a:lnTo>
                <a:cubicBezTo>
                  <a:pt x="1093961" y="2016047"/>
                  <a:pt x="1092901" y="3233639"/>
                  <a:pt x="1091842" y="4451231"/>
                </a:cubicBezTo>
                <a:lnTo>
                  <a:pt x="11722" y="4451231"/>
                </a:lnTo>
                <a:cubicBezTo>
                  <a:pt x="7815" y="2967487"/>
                  <a:pt x="3907" y="1483744"/>
                  <a:pt x="0" y="0"/>
                </a:cubicBezTo>
                <a:close/>
              </a:path>
            </a:pathLst>
          </a:custGeom>
          <a:solidFill>
            <a:srgbClr val="198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 name="矩形 2"/>
          <p:cNvSpPr/>
          <p:nvPr/>
        </p:nvSpPr>
        <p:spPr>
          <a:xfrm rot="1270607">
            <a:off x="1325945" y="-297079"/>
            <a:ext cx="811874" cy="4009961"/>
          </a:xfrm>
          <a:custGeom>
            <a:avLst/>
            <a:gdLst>
              <a:gd name="connsiteX0" fmla="*/ 0 w 1080120"/>
              <a:gd name="connsiteY0" fmla="*/ 0 h 5749572"/>
              <a:gd name="connsiteX1" fmla="*/ 1080120 w 1080120"/>
              <a:gd name="connsiteY1" fmla="*/ 0 h 5749572"/>
              <a:gd name="connsiteX2" fmla="*/ 1080120 w 1080120"/>
              <a:gd name="connsiteY2" fmla="*/ 5749572 h 5749572"/>
              <a:gd name="connsiteX3" fmla="*/ 0 w 1080120"/>
              <a:gd name="connsiteY3" fmla="*/ 5749572 h 5749572"/>
              <a:gd name="connsiteX4" fmla="*/ 0 w 1080120"/>
              <a:gd name="connsiteY4" fmla="*/ 0 h 5749572"/>
              <a:gd name="connsiteX0-1" fmla="*/ 0 w 1080120"/>
              <a:gd name="connsiteY0-2" fmla="*/ 0 h 6404054"/>
              <a:gd name="connsiteX1-3" fmla="*/ 1080120 w 1080120"/>
              <a:gd name="connsiteY1-4" fmla="*/ 0 h 6404054"/>
              <a:gd name="connsiteX2-5" fmla="*/ 1062305 w 1080120"/>
              <a:gd name="connsiteY2-6" fmla="*/ 6404054 h 6404054"/>
              <a:gd name="connsiteX3-7" fmla="*/ 0 w 1080120"/>
              <a:gd name="connsiteY3-8" fmla="*/ 5749572 h 6404054"/>
              <a:gd name="connsiteX4-9" fmla="*/ 0 w 1080120"/>
              <a:gd name="connsiteY4-10" fmla="*/ 0 h 6404054"/>
              <a:gd name="connsiteX0-11" fmla="*/ 0 w 1086693"/>
              <a:gd name="connsiteY0-12" fmla="*/ 1480384 h 6404054"/>
              <a:gd name="connsiteX1-13" fmla="*/ 1086693 w 1086693"/>
              <a:gd name="connsiteY1-14" fmla="*/ 0 h 6404054"/>
              <a:gd name="connsiteX2-15" fmla="*/ 1068878 w 1086693"/>
              <a:gd name="connsiteY2-16" fmla="*/ 6404054 h 6404054"/>
              <a:gd name="connsiteX3-17" fmla="*/ 6573 w 1086693"/>
              <a:gd name="connsiteY3-18" fmla="*/ 5749572 h 6404054"/>
              <a:gd name="connsiteX4-19" fmla="*/ 0 w 1086693"/>
              <a:gd name="connsiteY4-20" fmla="*/ 1480384 h 6404054"/>
              <a:gd name="connsiteX0-21" fmla="*/ 0 w 1082330"/>
              <a:gd name="connsiteY0-22" fmla="*/ 422109 h 5345779"/>
              <a:gd name="connsiteX1-23" fmla="*/ 1082330 w 1082330"/>
              <a:gd name="connsiteY1-24" fmla="*/ 0 h 5345779"/>
              <a:gd name="connsiteX2-25" fmla="*/ 1068878 w 1082330"/>
              <a:gd name="connsiteY2-26" fmla="*/ 5345779 h 5345779"/>
              <a:gd name="connsiteX3-27" fmla="*/ 6573 w 1082330"/>
              <a:gd name="connsiteY3-28" fmla="*/ 4691297 h 5345779"/>
              <a:gd name="connsiteX4-29" fmla="*/ 0 w 1082330"/>
              <a:gd name="connsiteY4-30" fmla="*/ 422109 h 534577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82330" h="5345779">
                <a:moveTo>
                  <a:pt x="0" y="422109"/>
                </a:moveTo>
                <a:lnTo>
                  <a:pt x="1082330" y="0"/>
                </a:lnTo>
                <a:cubicBezTo>
                  <a:pt x="1076392" y="2134685"/>
                  <a:pt x="1074816" y="3211094"/>
                  <a:pt x="1068878" y="5345779"/>
                </a:cubicBezTo>
                <a:lnTo>
                  <a:pt x="6573" y="4691297"/>
                </a:lnTo>
                <a:lnTo>
                  <a:pt x="0" y="422109"/>
                </a:lnTo>
                <a:close/>
              </a:path>
            </a:pathLst>
          </a:cu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40" name="组合 39"/>
          <p:cNvGrpSpPr/>
          <p:nvPr/>
        </p:nvGrpSpPr>
        <p:grpSpPr>
          <a:xfrm>
            <a:off x="2735628" y="1785617"/>
            <a:ext cx="540144" cy="1566419"/>
            <a:chOff x="1846734" y="2492896"/>
            <a:chExt cx="720080" cy="2088232"/>
          </a:xfrm>
          <a:solidFill>
            <a:srgbClr val="0973DD"/>
          </a:solidFill>
        </p:grpSpPr>
        <p:sp>
          <p:nvSpPr>
            <p:cNvPr id="41" name="矩形 40"/>
            <p:cNvSpPr/>
            <p:nvPr/>
          </p:nvSpPr>
          <p:spPr>
            <a:xfrm>
              <a:off x="1846734" y="2492896"/>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2" name="矩形 41"/>
            <p:cNvSpPr/>
            <p:nvPr/>
          </p:nvSpPr>
          <p:spPr>
            <a:xfrm>
              <a:off x="1846734" y="4535409"/>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3" name="矩形 42"/>
            <p:cNvSpPr/>
            <p:nvPr/>
          </p:nvSpPr>
          <p:spPr>
            <a:xfrm rot="5400000">
              <a:off x="836908" y="3525583"/>
              <a:ext cx="2065371"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44" name="组合 43"/>
          <p:cNvGrpSpPr/>
          <p:nvPr/>
        </p:nvGrpSpPr>
        <p:grpSpPr>
          <a:xfrm rot="10800000">
            <a:off x="4085989" y="1785617"/>
            <a:ext cx="540144" cy="1566419"/>
            <a:chOff x="1846734" y="2492896"/>
            <a:chExt cx="720080" cy="2088232"/>
          </a:xfrm>
          <a:solidFill>
            <a:srgbClr val="0973DD"/>
          </a:solidFill>
        </p:grpSpPr>
        <p:sp>
          <p:nvSpPr>
            <p:cNvPr id="45" name="矩形 44"/>
            <p:cNvSpPr/>
            <p:nvPr/>
          </p:nvSpPr>
          <p:spPr>
            <a:xfrm>
              <a:off x="1846734" y="2492896"/>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6" name="矩形 45"/>
            <p:cNvSpPr/>
            <p:nvPr/>
          </p:nvSpPr>
          <p:spPr>
            <a:xfrm>
              <a:off x="1846734" y="4535409"/>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46"/>
            <p:cNvSpPr/>
            <p:nvPr/>
          </p:nvSpPr>
          <p:spPr>
            <a:xfrm rot="5400000">
              <a:off x="836908" y="3525583"/>
              <a:ext cx="2065371"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48" name="文本框 9"/>
          <p:cNvSpPr txBox="1"/>
          <p:nvPr/>
        </p:nvSpPr>
        <p:spPr>
          <a:xfrm>
            <a:off x="3173576" y="1653954"/>
            <a:ext cx="1029970" cy="1966595"/>
          </a:xfrm>
          <a:prstGeom prst="rect">
            <a:avLst/>
          </a:prstGeom>
          <a:noFill/>
        </p:spPr>
        <p:txBody>
          <a:bodyPr wrap="none" lIns="51443" tIns="25721" rIns="51443" bIns="25721" rtlCol="0">
            <a:spAutoFit/>
          </a:bodyPr>
          <a:lstStyle/>
          <a:p>
            <a:pPr marL="0" lvl="1" algn="ctr"/>
            <a:r>
              <a:rPr lang="en-US" sz="12450" dirty="0">
                <a:solidFill>
                  <a:srgbClr val="0973DD"/>
                </a:solidFill>
                <a:latin typeface="微软雅黑" panose="020B0503020204020204" pitchFamily="34" charset="-122"/>
                <a:ea typeface="微软雅黑" panose="020B0503020204020204" pitchFamily="34" charset="-122"/>
              </a:rPr>
              <a:t>3</a:t>
            </a:r>
            <a:endParaRPr lang="en-US" sz="12450" dirty="0">
              <a:solidFill>
                <a:srgbClr val="0973DD"/>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4835525" y="1928495"/>
            <a:ext cx="2518410" cy="460375"/>
          </a:xfrm>
          <a:prstGeom prst="rect">
            <a:avLst/>
          </a:prstGeom>
          <a:noFill/>
        </p:spPr>
        <p:txBody>
          <a:bodyPr wrap="square" rtlCol="0">
            <a:spAutoFit/>
          </a:bodyPr>
          <a:lstStyle/>
          <a:p>
            <a:r>
              <a:rPr lang="zh-CN" altLang="en-US" sz="2400" b="1" dirty="0">
                <a:solidFill>
                  <a:srgbClr val="0973DD"/>
                </a:solidFill>
                <a:latin typeface="微软雅黑" panose="020B0503020204020204" pitchFamily="34" charset="-122"/>
                <a:ea typeface="微软雅黑" panose="020B0503020204020204" pitchFamily="34" charset="-122"/>
              </a:rPr>
              <a:t>安全风险</a:t>
            </a:r>
            <a:endParaRPr lang="zh-CN" altLang="en-US" sz="2400" b="1" dirty="0">
              <a:solidFill>
                <a:srgbClr val="0973DD"/>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516890" y="897890"/>
            <a:ext cx="14020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什么是风险？</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779780" y="1665605"/>
            <a:ext cx="7397750" cy="138366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是指生产安全事故或健康损害事件发生的可能性和后果的组合。风险有两个主要特性，即可能性和严重性。可能性，是指事故（事件）发生的概率。严重性，是指事故（事件）一旦发生后，将造成的人员伤害和经济损失的严重程度。</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 </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 </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可能性 </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严重性</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487045" y="897890"/>
            <a:ext cx="16052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什么是危险源？</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708025" y="1306830"/>
            <a:ext cx="7559675" cy="3192145"/>
          </a:xfrm>
          <a:prstGeom prst="rect">
            <a:avLst/>
          </a:prstGeom>
          <a:noFill/>
        </p:spPr>
        <p:txBody>
          <a:bodyPr wrap="square" rtlCol="0" anchor="t">
            <a:spAutoFit/>
          </a:bodyPr>
          <a:lstStyle/>
          <a:p>
            <a:pPr indent="355600" fontAlgn="auto">
              <a:lnSpc>
                <a:spcPct val="12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危险源是指可能导致</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人身伤害</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和（或）</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健康损害</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和（或）</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财产损失</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的</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根源</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状态或行为</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，或它们的组合。</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buSzPct val="100000"/>
              <a:buFont typeface="Wingdings" panose="05000000000000000000" pitchFamily="2" charset="2"/>
              <a:buNone/>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其 中</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buSzPct val="100000"/>
              <a:buFont typeface="Wingdings" panose="05000000000000000000" pitchFamily="2" charset="2"/>
              <a:buNone/>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根源 </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是指具有能量或产生、释放能量的物理实体。如起重设备、电气设备、压力容器等等。</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buSzPct val="100000"/>
              <a:buFont typeface="Wingdings" panose="05000000000000000000" pitchFamily="2" charset="2"/>
              <a:buNone/>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行为 </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是指决策人员、管理人员以及从业人员的决策行为、管理行为以及作业行为。</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buSzPct val="100000"/>
              <a:buFont typeface="Wingdings" panose="05000000000000000000" pitchFamily="2" charset="2"/>
              <a:buNone/>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状态 </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是指物的状态和环境的状态等。</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在分析生产过程中对人造成伤亡、影响人的身体健康甚至导致疾病的因素时，危险源可称为危险有害因素，分为四类：“人的因素”、“物的因素”、“环境因素”和“管理因素”。人的因素是指在生产活动中，来自人员自身或人为性质的危险和有害因素；物的因素是指机械、设备、设施、材料等方面存在的危险和有害因素；环境因素是指生产作业环境中的危险和有害因素；管理因素是指管理和管理责任缺失所导致的危险和有害因素。（引自GB/T13861-2009《生产过程危险和有害因素分类与代码》）</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487045" y="897890"/>
            <a:ext cx="16052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什么是风险点？</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708025" y="1306830"/>
            <a:ext cx="7559675" cy="2353310"/>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点是指伴随风险的部位、设施、场所和区域，以及在特定部位、设施、场所和区域实施的伴随风险的作业过程，或以上两者的组合。例如，危险化学品罐区、液氨站、煤气炉、木材仓库、制冷装置是风险点；在禁止存放危险品区域放置危险品、防火区域内进行动火作业、高温液态金属的运输过程等也是风险点。</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风险点有时亦称为风险源（危险源）</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排查风险点是风险管控的基础。对风险点内的不同危险源或危险有害因素（与风险点相关联的人、物、环境及管理等因素）进行识别、评价，并根据评价结果、风险判定标准认定风险等级，采取不同控制措施是风险分级管控的核心。</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541020" y="739775"/>
            <a:ext cx="32308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风险与危险源之间的关系是什么？</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684530" y="1163320"/>
            <a:ext cx="7559675" cy="866140"/>
          </a:xfrm>
          <a:prstGeom prst="rect">
            <a:avLst/>
          </a:prstGeom>
          <a:noFill/>
        </p:spPr>
        <p:txBody>
          <a:bodyPr wrap="square" rtlCol="0" anchor="t">
            <a:spAutoFit/>
          </a:bodyPr>
          <a:lstStyle/>
          <a:p>
            <a:pPr indent="355600" fontAlgn="auto">
              <a:lnSpc>
                <a:spcPct val="12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风险与危险源之间既有联系又有本质区别。首先，危险源是风险的</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载体</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，风险是危险源的</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属性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。即讨论风险必然是涉及哪类或哪个危险源的风险，没有危险源，风险则无从谈起。其次，任何危险源都会伴随着风险。只是危险源不同，其伴随的风险大小往往不同。</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541020" y="2200275"/>
            <a:ext cx="18084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什么是风险辨识？</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9" name="文本框 8"/>
          <p:cNvSpPr txBox="1"/>
          <p:nvPr/>
        </p:nvSpPr>
        <p:spPr>
          <a:xfrm>
            <a:off x="684530" y="2623820"/>
            <a:ext cx="7559675" cy="607695"/>
          </a:xfrm>
          <a:prstGeom prst="rect">
            <a:avLst/>
          </a:prstGeom>
          <a:noFill/>
        </p:spPr>
        <p:txBody>
          <a:bodyPr wrap="square" rtlCol="0" anchor="t">
            <a:spAutoFit/>
          </a:bodyPr>
          <a:lstStyle/>
          <a:p>
            <a:pPr indent="355600" fontAlgn="auto">
              <a:lnSpc>
                <a:spcPct val="12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风险辨识是识别企业整个范围内所有存在的风险并确定其特性的过程。（引自GB/T28001-2011《职业健康安全管理体系要求》）</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0" name="文本框 9"/>
          <p:cNvSpPr txBox="1"/>
          <p:nvPr/>
        </p:nvSpPr>
        <p:spPr>
          <a:xfrm>
            <a:off x="541020" y="3326130"/>
            <a:ext cx="18084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什么是风险评价？</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12" name="文本框 11"/>
          <p:cNvSpPr txBox="1"/>
          <p:nvPr/>
        </p:nvSpPr>
        <p:spPr>
          <a:xfrm>
            <a:off x="684530" y="3749675"/>
            <a:ext cx="7559675" cy="607695"/>
          </a:xfrm>
          <a:prstGeom prst="rect">
            <a:avLst/>
          </a:prstGeom>
          <a:noFill/>
        </p:spPr>
        <p:txBody>
          <a:bodyPr wrap="square" rtlCol="0" anchor="t">
            <a:spAutoFit/>
          </a:bodyPr>
          <a:lstStyle/>
          <a:p>
            <a:pPr indent="355600" fontAlgn="auto">
              <a:lnSpc>
                <a:spcPct val="12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风险评价是对危险源导致的风险进行分析、评估、分级、对现有控制措施的充分性加以考虑以及对风险是否可接受予以确定的过程。</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642620" y="739775"/>
            <a:ext cx="16052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安全风险的分类</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684530" y="1163320"/>
            <a:ext cx="7559675" cy="607695"/>
          </a:xfrm>
          <a:prstGeom prst="rect">
            <a:avLst/>
          </a:prstGeom>
          <a:noFill/>
        </p:spPr>
        <p:txBody>
          <a:bodyPr wrap="square" rtlCol="0" anchor="t">
            <a:spAutoFit/>
          </a:bodyPr>
          <a:lstStyle/>
          <a:p>
            <a:pPr indent="355600" fontAlgn="auto">
              <a:lnSpc>
                <a:spcPct val="12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将风险分为</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物的不安全状态</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（设备）；</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人的不安全行为</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（作业） ；</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作业环境的缺陷</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（环境）；</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安全健康管理</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（职业健康、管理）的缺陷四大类，详见附件A。</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642620" y="1985010"/>
            <a:ext cx="18084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什么是风险分级？</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9" name="文本框 8"/>
          <p:cNvSpPr txBox="1"/>
          <p:nvPr/>
        </p:nvSpPr>
        <p:spPr>
          <a:xfrm>
            <a:off x="684530" y="2336800"/>
            <a:ext cx="7559675" cy="607695"/>
          </a:xfrm>
          <a:prstGeom prst="rect">
            <a:avLst/>
          </a:prstGeom>
          <a:noFill/>
        </p:spPr>
        <p:txBody>
          <a:bodyPr wrap="square" rtlCol="0" anchor="t">
            <a:spAutoFit/>
          </a:bodyPr>
          <a:lstStyle/>
          <a:p>
            <a:pPr indent="355600" fontAlgn="auto">
              <a:lnSpc>
                <a:spcPct val="12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风险分级是指通过采用科学、合理方法对危险源所伴随的风险进行定量或定性评价，根据评价结果划分等级，进而实现分级管理。风险分级的目的是实现对风险的有效管控。</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0" name="文本框 9"/>
          <p:cNvSpPr txBox="1"/>
          <p:nvPr/>
        </p:nvSpPr>
        <p:spPr>
          <a:xfrm>
            <a:off x="642620" y="3110865"/>
            <a:ext cx="16052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风险分为几级？</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12" name="文本框 11"/>
          <p:cNvSpPr txBox="1"/>
          <p:nvPr/>
        </p:nvSpPr>
        <p:spPr>
          <a:xfrm>
            <a:off x="684530" y="3534410"/>
            <a:ext cx="7559675" cy="866140"/>
          </a:xfrm>
          <a:prstGeom prst="rect">
            <a:avLst/>
          </a:prstGeom>
          <a:noFill/>
        </p:spPr>
        <p:txBody>
          <a:bodyPr wrap="square" rtlCol="0" anchor="t">
            <a:spAutoFit/>
          </a:bodyPr>
          <a:lstStyle/>
          <a:p>
            <a:pPr indent="355600" fontAlgn="auto">
              <a:lnSpc>
                <a:spcPct val="12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不同的风险评价方法对风险的分级不完全一致，我司拟对风险分为“    、   、  、  （深蓝、浅蓝      ）”五级（</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红色最高</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）。对采用5级分级的风险评价方法，可建立级别对应关系（例如，将风险最低的两级都定为“蓝色”级别），以适应评价和管理的要求。</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4" name="矩形 13"/>
          <p:cNvSpPr/>
          <p:nvPr/>
        </p:nvSpPr>
        <p:spPr>
          <a:xfrm>
            <a:off x="6515735" y="3578860"/>
            <a:ext cx="215900" cy="21653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latin typeface="微软雅黑" panose="020B0503020204020204" pitchFamily="34" charset="-122"/>
                <a:ea typeface="微软雅黑" panose="020B0503020204020204" pitchFamily="34" charset="-122"/>
              </a:rPr>
              <a:t>红</a:t>
            </a:r>
            <a:endParaRPr lang="zh-CN" altLang="en-US" sz="1400" b="1">
              <a:latin typeface="微软雅黑" panose="020B0503020204020204" pitchFamily="34" charset="-122"/>
              <a:ea typeface="微软雅黑" panose="020B0503020204020204" pitchFamily="34" charset="-122"/>
            </a:endParaRPr>
          </a:p>
        </p:txBody>
      </p:sp>
      <p:sp>
        <p:nvSpPr>
          <p:cNvPr id="16" name="矩形 15"/>
          <p:cNvSpPr/>
          <p:nvPr/>
        </p:nvSpPr>
        <p:spPr>
          <a:xfrm>
            <a:off x="6803390" y="3578860"/>
            <a:ext cx="215900" cy="21653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solidFill>
                  <a:schemeClr val="bg1"/>
                </a:solidFill>
                <a:latin typeface="微软雅黑" panose="020B0503020204020204" pitchFamily="34" charset="-122"/>
                <a:ea typeface="微软雅黑" panose="020B0503020204020204" pitchFamily="34" charset="-122"/>
              </a:rPr>
              <a:t>橙</a:t>
            </a:r>
            <a:endParaRPr lang="zh-CN" altLang="en-US" sz="1400" b="1">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7148830" y="3578860"/>
            <a:ext cx="215900" cy="21653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solidFill>
                  <a:schemeClr val="accent1"/>
                </a:solidFill>
                <a:latin typeface="微软雅黑" panose="020B0503020204020204" pitchFamily="34" charset="-122"/>
                <a:ea typeface="微软雅黑" panose="020B0503020204020204" pitchFamily="34" charset="-122"/>
              </a:rPr>
              <a:t>黄</a:t>
            </a:r>
            <a:endParaRPr lang="zh-CN" altLang="en-US" sz="1400" b="1">
              <a:solidFill>
                <a:schemeClr val="accent1"/>
              </a:solidFill>
              <a:latin typeface="微软雅黑" panose="020B0503020204020204" pitchFamily="34" charset="-122"/>
              <a:ea typeface="微软雅黑" panose="020B0503020204020204" pitchFamily="34" charset="-122"/>
            </a:endParaRPr>
          </a:p>
        </p:txBody>
      </p:sp>
      <p:sp>
        <p:nvSpPr>
          <p:cNvPr id="19" name="矩形 18"/>
          <p:cNvSpPr/>
          <p:nvPr/>
        </p:nvSpPr>
        <p:spPr>
          <a:xfrm>
            <a:off x="7435215" y="3578860"/>
            <a:ext cx="215900" cy="216535"/>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latin typeface="微软雅黑" panose="020B0503020204020204" pitchFamily="34" charset="-122"/>
                <a:ea typeface="微软雅黑" panose="020B0503020204020204" pitchFamily="34" charset="-122"/>
              </a:rPr>
              <a:t>蓝</a:t>
            </a:r>
            <a:endParaRPr lang="zh-CN" altLang="en-US" sz="1400" b="1">
              <a:latin typeface="微软雅黑" panose="020B0503020204020204" pitchFamily="34" charset="-122"/>
              <a:ea typeface="微软雅黑" panose="020B0503020204020204" pitchFamily="34" charset="-122"/>
            </a:endParaRPr>
          </a:p>
        </p:txBody>
      </p:sp>
      <p:sp>
        <p:nvSpPr>
          <p:cNvPr id="20" name="矩形 19"/>
          <p:cNvSpPr/>
          <p:nvPr/>
        </p:nvSpPr>
        <p:spPr>
          <a:xfrm>
            <a:off x="1561465" y="3859530"/>
            <a:ext cx="215900" cy="216535"/>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latin typeface="微软雅黑" panose="020B0503020204020204" pitchFamily="34" charset="-122"/>
                <a:ea typeface="微软雅黑" panose="020B0503020204020204" pitchFamily="34" charset="-122"/>
              </a:rPr>
              <a:t>蓝</a:t>
            </a:r>
            <a:endParaRPr lang="zh-CN" altLang="en-US" sz="1400" b="1">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组合 81"/>
          <p:cNvGrpSpPr/>
          <p:nvPr/>
        </p:nvGrpSpPr>
        <p:grpSpPr>
          <a:xfrm rot="16656322">
            <a:off x="3814152" y="-3060097"/>
            <a:ext cx="1352099" cy="5987607"/>
            <a:chOff x="5189046" y="-396107"/>
            <a:chExt cx="1802517" cy="7982229"/>
          </a:xfrm>
        </p:grpSpPr>
        <p:sp>
          <p:nvSpPr>
            <p:cNvPr id="83" name="矩形 19"/>
            <p:cNvSpPr/>
            <p:nvPr/>
          </p:nvSpPr>
          <p:spPr>
            <a:xfrm rot="8596509">
              <a:off x="5896543" y="3717948"/>
              <a:ext cx="1095020" cy="3868174"/>
            </a:xfrm>
            <a:custGeom>
              <a:avLst/>
              <a:gdLst>
                <a:gd name="connsiteX0" fmla="*/ 0 w 1080120"/>
                <a:gd name="connsiteY0" fmla="*/ 0 h 4908462"/>
                <a:gd name="connsiteX1" fmla="*/ 1080120 w 1080120"/>
                <a:gd name="connsiteY1" fmla="*/ 0 h 4908462"/>
                <a:gd name="connsiteX2" fmla="*/ 1080120 w 1080120"/>
                <a:gd name="connsiteY2" fmla="*/ 4908462 h 4908462"/>
                <a:gd name="connsiteX3" fmla="*/ 0 w 1080120"/>
                <a:gd name="connsiteY3" fmla="*/ 4908462 h 4908462"/>
                <a:gd name="connsiteX4" fmla="*/ 0 w 1080120"/>
                <a:gd name="connsiteY4" fmla="*/ 0 h 4908462"/>
                <a:gd name="connsiteX0-1" fmla="*/ 0 w 1086762"/>
                <a:gd name="connsiteY0-2" fmla="*/ 428885 h 4908462"/>
                <a:gd name="connsiteX1-3" fmla="*/ 1086762 w 1086762"/>
                <a:gd name="connsiteY1-4" fmla="*/ 0 h 4908462"/>
                <a:gd name="connsiteX2-5" fmla="*/ 1086762 w 1086762"/>
                <a:gd name="connsiteY2-6" fmla="*/ 4908462 h 4908462"/>
                <a:gd name="connsiteX3-7" fmla="*/ 6642 w 1086762"/>
                <a:gd name="connsiteY3-8" fmla="*/ 4908462 h 4908462"/>
                <a:gd name="connsiteX4-9" fmla="*/ 0 w 1086762"/>
                <a:gd name="connsiteY4-10" fmla="*/ 428885 h 4908462"/>
                <a:gd name="connsiteX0-11" fmla="*/ 0 w 1089940"/>
                <a:gd name="connsiteY0-12" fmla="*/ 0 h 4479577"/>
                <a:gd name="connsiteX1-13" fmla="*/ 1089940 w 1089940"/>
                <a:gd name="connsiteY1-14" fmla="*/ 826801 h 4479577"/>
                <a:gd name="connsiteX2-15" fmla="*/ 1086762 w 1089940"/>
                <a:gd name="connsiteY2-16" fmla="*/ 4479577 h 4479577"/>
                <a:gd name="connsiteX3-17" fmla="*/ 6642 w 1089940"/>
                <a:gd name="connsiteY3-18" fmla="*/ 4479577 h 4479577"/>
                <a:gd name="connsiteX4-19" fmla="*/ 0 w 1089940"/>
                <a:gd name="connsiteY4-20" fmla="*/ 0 h 4479577"/>
                <a:gd name="connsiteX0-21" fmla="*/ 0 w 1095020"/>
                <a:gd name="connsiteY0-22" fmla="*/ 0 h 4451231"/>
                <a:gd name="connsiteX1-23" fmla="*/ 1095020 w 1095020"/>
                <a:gd name="connsiteY1-24" fmla="*/ 798455 h 4451231"/>
                <a:gd name="connsiteX2-25" fmla="*/ 1091842 w 1095020"/>
                <a:gd name="connsiteY2-26" fmla="*/ 4451231 h 4451231"/>
                <a:gd name="connsiteX3-27" fmla="*/ 11722 w 1095020"/>
                <a:gd name="connsiteY3-28" fmla="*/ 4451231 h 4451231"/>
                <a:gd name="connsiteX4-29" fmla="*/ 0 w 1095020"/>
                <a:gd name="connsiteY4-30" fmla="*/ 0 h 4451231"/>
                <a:gd name="connsiteX0-31" fmla="*/ 0 w 1095020"/>
                <a:gd name="connsiteY0-32" fmla="*/ 0 h 4451231"/>
                <a:gd name="connsiteX1-33" fmla="*/ 1095020 w 1095020"/>
                <a:gd name="connsiteY1-34" fmla="*/ 798455 h 4451231"/>
                <a:gd name="connsiteX2-35" fmla="*/ 1080334 w 1095020"/>
                <a:gd name="connsiteY2-36" fmla="*/ 3241121 h 4451231"/>
                <a:gd name="connsiteX3-37" fmla="*/ 11722 w 1095020"/>
                <a:gd name="connsiteY3-38" fmla="*/ 4451231 h 4451231"/>
                <a:gd name="connsiteX4-39" fmla="*/ 0 w 1095020"/>
                <a:gd name="connsiteY4-40" fmla="*/ 0 h 4451231"/>
                <a:gd name="connsiteX0-41" fmla="*/ 0 w 1095020"/>
                <a:gd name="connsiteY0-42" fmla="*/ 0 h 3869940"/>
                <a:gd name="connsiteX1-43" fmla="*/ 1095020 w 1095020"/>
                <a:gd name="connsiteY1-44" fmla="*/ 798455 h 3869940"/>
                <a:gd name="connsiteX2-45" fmla="*/ 1080334 w 1095020"/>
                <a:gd name="connsiteY2-46" fmla="*/ 3241121 h 3869940"/>
                <a:gd name="connsiteX3-47" fmla="*/ 11048 w 1095020"/>
                <a:gd name="connsiteY3-48" fmla="*/ 3869940 h 3869940"/>
                <a:gd name="connsiteX4-49" fmla="*/ 0 w 1095020"/>
                <a:gd name="connsiteY4-50" fmla="*/ 0 h 3869940"/>
                <a:gd name="connsiteX0-51" fmla="*/ 0 w 1095020"/>
                <a:gd name="connsiteY0-52" fmla="*/ 0 h 3869940"/>
                <a:gd name="connsiteX1-53" fmla="*/ 1095020 w 1095020"/>
                <a:gd name="connsiteY1-54" fmla="*/ 798455 h 3869940"/>
                <a:gd name="connsiteX2-55" fmla="*/ 1080334 w 1095020"/>
                <a:gd name="connsiteY2-56" fmla="*/ 3241121 h 3869940"/>
                <a:gd name="connsiteX3-57" fmla="*/ 11048 w 1095020"/>
                <a:gd name="connsiteY3-58" fmla="*/ 3869940 h 3869940"/>
                <a:gd name="connsiteX4-59" fmla="*/ 0 w 1095020"/>
                <a:gd name="connsiteY4-60" fmla="*/ 0 h 3869940"/>
                <a:gd name="connsiteX0-61" fmla="*/ 0 w 1095020"/>
                <a:gd name="connsiteY0-62" fmla="*/ 0 h 3869940"/>
                <a:gd name="connsiteX1-63" fmla="*/ 1095020 w 1095020"/>
                <a:gd name="connsiteY1-64" fmla="*/ 798455 h 3869940"/>
                <a:gd name="connsiteX2-65" fmla="*/ 1080334 w 1095020"/>
                <a:gd name="connsiteY2-66" fmla="*/ 3241121 h 3869940"/>
                <a:gd name="connsiteX3-67" fmla="*/ 11048 w 1095020"/>
                <a:gd name="connsiteY3-68" fmla="*/ 3869940 h 3869940"/>
                <a:gd name="connsiteX4-69" fmla="*/ 0 w 1095020"/>
                <a:gd name="connsiteY4-70" fmla="*/ 0 h 3869940"/>
                <a:gd name="connsiteX0-71" fmla="*/ 0 w 1095020"/>
                <a:gd name="connsiteY0-72" fmla="*/ 0 h 3869940"/>
                <a:gd name="connsiteX1-73" fmla="*/ 1095020 w 1095020"/>
                <a:gd name="connsiteY1-74" fmla="*/ 798455 h 3869940"/>
                <a:gd name="connsiteX2-75" fmla="*/ 1081148 w 1095020"/>
                <a:gd name="connsiteY2-76" fmla="*/ 3196588 h 3869940"/>
                <a:gd name="connsiteX3-77" fmla="*/ 11048 w 1095020"/>
                <a:gd name="connsiteY3-78" fmla="*/ 3869940 h 3869940"/>
                <a:gd name="connsiteX4-79" fmla="*/ 0 w 1095020"/>
                <a:gd name="connsiteY4-80" fmla="*/ 0 h 3869940"/>
                <a:gd name="connsiteX0-81" fmla="*/ 0 w 1095020"/>
                <a:gd name="connsiteY0-82" fmla="*/ 0 h 3869940"/>
                <a:gd name="connsiteX1-83" fmla="*/ 1095020 w 1095020"/>
                <a:gd name="connsiteY1-84" fmla="*/ 798455 h 3869940"/>
                <a:gd name="connsiteX2-85" fmla="*/ 1081148 w 1095020"/>
                <a:gd name="connsiteY2-86" fmla="*/ 3196588 h 3869940"/>
                <a:gd name="connsiteX3-87" fmla="*/ 11048 w 1095020"/>
                <a:gd name="connsiteY3-88" fmla="*/ 3869940 h 3869940"/>
                <a:gd name="connsiteX4-89" fmla="*/ 0 w 1095020"/>
                <a:gd name="connsiteY4-90" fmla="*/ 0 h 3869940"/>
                <a:gd name="connsiteX0-91" fmla="*/ 0 w 1095020"/>
                <a:gd name="connsiteY0-92" fmla="*/ 0 h 3849863"/>
                <a:gd name="connsiteX1-93" fmla="*/ 1095020 w 1095020"/>
                <a:gd name="connsiteY1-94" fmla="*/ 798455 h 3849863"/>
                <a:gd name="connsiteX2-95" fmla="*/ 1081148 w 1095020"/>
                <a:gd name="connsiteY2-96" fmla="*/ 3196588 h 3849863"/>
                <a:gd name="connsiteX3-97" fmla="*/ 34228 w 1095020"/>
                <a:gd name="connsiteY3-98" fmla="*/ 3849863 h 3849863"/>
                <a:gd name="connsiteX4-99" fmla="*/ 0 w 1095020"/>
                <a:gd name="connsiteY4-100" fmla="*/ 0 h 3849863"/>
                <a:gd name="connsiteX0-101" fmla="*/ 0 w 1095020"/>
                <a:gd name="connsiteY0-102" fmla="*/ 0 h 3849863"/>
                <a:gd name="connsiteX1-103" fmla="*/ 1095020 w 1095020"/>
                <a:gd name="connsiteY1-104" fmla="*/ 798455 h 3849863"/>
                <a:gd name="connsiteX2-105" fmla="*/ 1081148 w 1095020"/>
                <a:gd name="connsiteY2-106" fmla="*/ 3196588 h 3849863"/>
                <a:gd name="connsiteX3-107" fmla="*/ 34228 w 1095020"/>
                <a:gd name="connsiteY3-108" fmla="*/ 3849863 h 3849863"/>
                <a:gd name="connsiteX4-109" fmla="*/ 0 w 1095020"/>
                <a:gd name="connsiteY4-110" fmla="*/ 0 h 3849863"/>
                <a:gd name="connsiteX0-111" fmla="*/ 0 w 1095020"/>
                <a:gd name="connsiteY0-112" fmla="*/ 0 h 3849863"/>
                <a:gd name="connsiteX1-113" fmla="*/ 1095020 w 1095020"/>
                <a:gd name="connsiteY1-114" fmla="*/ 798455 h 3849863"/>
                <a:gd name="connsiteX2-115" fmla="*/ 1082914 w 1095020"/>
                <a:gd name="connsiteY2-116" fmla="*/ 3209569 h 3849863"/>
                <a:gd name="connsiteX3-117" fmla="*/ 34228 w 1095020"/>
                <a:gd name="connsiteY3-118" fmla="*/ 3849863 h 3849863"/>
                <a:gd name="connsiteX4-119" fmla="*/ 0 w 1095020"/>
                <a:gd name="connsiteY4-120" fmla="*/ 0 h 3849863"/>
                <a:gd name="connsiteX0-121" fmla="*/ 0 w 1095020"/>
                <a:gd name="connsiteY0-122" fmla="*/ 0 h 3856469"/>
                <a:gd name="connsiteX1-123" fmla="*/ 1095020 w 1095020"/>
                <a:gd name="connsiteY1-124" fmla="*/ 798455 h 3856469"/>
                <a:gd name="connsiteX2-125" fmla="*/ 1082914 w 1095020"/>
                <a:gd name="connsiteY2-126" fmla="*/ 3209569 h 3856469"/>
                <a:gd name="connsiteX3-127" fmla="*/ 24550 w 1095020"/>
                <a:gd name="connsiteY3-128" fmla="*/ 3856469 h 3856469"/>
                <a:gd name="connsiteX4-129" fmla="*/ 0 w 1095020"/>
                <a:gd name="connsiteY4-130" fmla="*/ 0 h 3856469"/>
                <a:gd name="connsiteX0-131" fmla="*/ 0 w 1095020"/>
                <a:gd name="connsiteY0-132" fmla="*/ 0 h 3868174"/>
                <a:gd name="connsiteX1-133" fmla="*/ 1095020 w 1095020"/>
                <a:gd name="connsiteY1-134" fmla="*/ 798455 h 3868174"/>
                <a:gd name="connsiteX2-135" fmla="*/ 1082914 w 1095020"/>
                <a:gd name="connsiteY2-136" fmla="*/ 3209569 h 3868174"/>
                <a:gd name="connsiteX3-137" fmla="*/ 24028 w 1095020"/>
                <a:gd name="connsiteY3-138" fmla="*/ 3868174 h 3868174"/>
                <a:gd name="connsiteX4-139" fmla="*/ 0 w 1095020"/>
                <a:gd name="connsiteY4-140" fmla="*/ 0 h 38681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95020" h="3868174">
                  <a:moveTo>
                    <a:pt x="0" y="0"/>
                  </a:moveTo>
                  <a:lnTo>
                    <a:pt x="1095020" y="798455"/>
                  </a:lnTo>
                  <a:cubicBezTo>
                    <a:pt x="1093961" y="2016047"/>
                    <a:pt x="1083973" y="1991977"/>
                    <a:pt x="1082914" y="3209569"/>
                  </a:cubicBezTo>
                  <a:cubicBezTo>
                    <a:pt x="486702" y="3571788"/>
                    <a:pt x="235239" y="3750045"/>
                    <a:pt x="24028" y="3868174"/>
                  </a:cubicBezTo>
                  <a:cubicBezTo>
                    <a:pt x="20121" y="2384430"/>
                    <a:pt x="3907" y="1483744"/>
                    <a:pt x="0" y="0"/>
                  </a:cubicBezTo>
                  <a:close/>
                </a:path>
              </a:pathLst>
            </a:custGeom>
            <a:solidFill>
              <a:srgbClr val="198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4" name="矩形 2"/>
            <p:cNvSpPr/>
            <p:nvPr/>
          </p:nvSpPr>
          <p:spPr>
            <a:xfrm rot="1270607">
              <a:off x="5189046" y="-396107"/>
              <a:ext cx="1082330" cy="5345779"/>
            </a:xfrm>
            <a:custGeom>
              <a:avLst/>
              <a:gdLst>
                <a:gd name="connsiteX0" fmla="*/ 0 w 1080120"/>
                <a:gd name="connsiteY0" fmla="*/ 0 h 5749572"/>
                <a:gd name="connsiteX1" fmla="*/ 1080120 w 1080120"/>
                <a:gd name="connsiteY1" fmla="*/ 0 h 5749572"/>
                <a:gd name="connsiteX2" fmla="*/ 1080120 w 1080120"/>
                <a:gd name="connsiteY2" fmla="*/ 5749572 h 5749572"/>
                <a:gd name="connsiteX3" fmla="*/ 0 w 1080120"/>
                <a:gd name="connsiteY3" fmla="*/ 5749572 h 5749572"/>
                <a:gd name="connsiteX4" fmla="*/ 0 w 1080120"/>
                <a:gd name="connsiteY4" fmla="*/ 0 h 5749572"/>
                <a:gd name="connsiteX0-1" fmla="*/ 0 w 1080120"/>
                <a:gd name="connsiteY0-2" fmla="*/ 0 h 6404054"/>
                <a:gd name="connsiteX1-3" fmla="*/ 1080120 w 1080120"/>
                <a:gd name="connsiteY1-4" fmla="*/ 0 h 6404054"/>
                <a:gd name="connsiteX2-5" fmla="*/ 1062305 w 1080120"/>
                <a:gd name="connsiteY2-6" fmla="*/ 6404054 h 6404054"/>
                <a:gd name="connsiteX3-7" fmla="*/ 0 w 1080120"/>
                <a:gd name="connsiteY3-8" fmla="*/ 5749572 h 6404054"/>
                <a:gd name="connsiteX4-9" fmla="*/ 0 w 1080120"/>
                <a:gd name="connsiteY4-10" fmla="*/ 0 h 6404054"/>
                <a:gd name="connsiteX0-11" fmla="*/ 0 w 1086693"/>
                <a:gd name="connsiteY0-12" fmla="*/ 1480384 h 6404054"/>
                <a:gd name="connsiteX1-13" fmla="*/ 1086693 w 1086693"/>
                <a:gd name="connsiteY1-14" fmla="*/ 0 h 6404054"/>
                <a:gd name="connsiteX2-15" fmla="*/ 1068878 w 1086693"/>
                <a:gd name="connsiteY2-16" fmla="*/ 6404054 h 6404054"/>
                <a:gd name="connsiteX3-17" fmla="*/ 6573 w 1086693"/>
                <a:gd name="connsiteY3-18" fmla="*/ 5749572 h 6404054"/>
                <a:gd name="connsiteX4-19" fmla="*/ 0 w 1086693"/>
                <a:gd name="connsiteY4-20" fmla="*/ 1480384 h 6404054"/>
                <a:gd name="connsiteX0-21" fmla="*/ 0 w 1082330"/>
                <a:gd name="connsiteY0-22" fmla="*/ 422109 h 5345779"/>
                <a:gd name="connsiteX1-23" fmla="*/ 1082330 w 1082330"/>
                <a:gd name="connsiteY1-24" fmla="*/ 0 h 5345779"/>
                <a:gd name="connsiteX2-25" fmla="*/ 1068878 w 1082330"/>
                <a:gd name="connsiteY2-26" fmla="*/ 5345779 h 5345779"/>
                <a:gd name="connsiteX3-27" fmla="*/ 6573 w 1082330"/>
                <a:gd name="connsiteY3-28" fmla="*/ 4691297 h 5345779"/>
                <a:gd name="connsiteX4-29" fmla="*/ 0 w 1082330"/>
                <a:gd name="connsiteY4-30" fmla="*/ 422109 h 534577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82330" h="5345779">
                  <a:moveTo>
                    <a:pt x="0" y="422109"/>
                  </a:moveTo>
                  <a:lnTo>
                    <a:pt x="1082330" y="0"/>
                  </a:lnTo>
                  <a:cubicBezTo>
                    <a:pt x="1076392" y="2134685"/>
                    <a:pt x="1074816" y="3211094"/>
                    <a:pt x="1068878" y="5345779"/>
                  </a:cubicBezTo>
                  <a:lnTo>
                    <a:pt x="6573" y="4691297"/>
                  </a:lnTo>
                  <a:lnTo>
                    <a:pt x="0" y="422109"/>
                  </a:lnTo>
                  <a:close/>
                </a:path>
              </a:pathLst>
            </a:cu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85" name="TextBox 59"/>
          <p:cNvSpPr>
            <a:spLocks noChangeArrowheads="1"/>
          </p:cNvSpPr>
          <p:nvPr/>
        </p:nvSpPr>
        <p:spPr bwMode="auto">
          <a:xfrm flipH="1">
            <a:off x="3209310" y="435580"/>
            <a:ext cx="2659156" cy="321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500" dirty="0">
                <a:solidFill>
                  <a:schemeClr val="bg1"/>
                </a:solidFill>
                <a:latin typeface="微软雅黑" panose="020B0503020204020204" pitchFamily="34" charset="-122"/>
                <a:ea typeface="微软雅黑" panose="020B0503020204020204" pitchFamily="34" charset="-122"/>
                <a:sym typeface="方正兰亭黑_GBK" pitchFamily="2" charset="-122"/>
              </a:rPr>
              <a:t>目录 </a:t>
            </a:r>
            <a:r>
              <a:rPr lang="en-US" altLang="zh-CN" sz="1500" dirty="0">
                <a:solidFill>
                  <a:schemeClr val="bg1"/>
                </a:solidFill>
                <a:latin typeface="微软雅黑" panose="020B0503020204020204" pitchFamily="34" charset="-122"/>
                <a:ea typeface="微软雅黑" panose="020B0503020204020204" pitchFamily="34" charset="-122"/>
                <a:sym typeface="方正兰亭黑_GBK" pitchFamily="2" charset="-122"/>
              </a:rPr>
              <a:t> Contents</a:t>
            </a:r>
            <a:endParaRPr lang="en-US" altLang="zh-CN" sz="1500" dirty="0">
              <a:solidFill>
                <a:schemeClr val="bg1"/>
              </a:solidFill>
              <a:latin typeface="Arial Unicode MS" pitchFamily="34" charset="-122"/>
              <a:ea typeface="Arial Unicode MS" pitchFamily="34" charset="-122"/>
              <a:cs typeface="Arial Unicode MS" pitchFamily="34" charset="-122"/>
              <a:sym typeface="方正兰亭黑_GBK" pitchFamily="2" charset="-122"/>
            </a:endParaRPr>
          </a:p>
        </p:txBody>
      </p:sp>
      <p:sp>
        <p:nvSpPr>
          <p:cNvPr id="3" name="椭圆 2"/>
          <p:cNvSpPr/>
          <p:nvPr/>
        </p:nvSpPr>
        <p:spPr>
          <a:xfrm>
            <a:off x="1517893" y="1653954"/>
            <a:ext cx="486130" cy="486130"/>
          </a:xfrm>
          <a:prstGeom prst="ellipse">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latin typeface="微软雅黑" panose="020B0503020204020204" pitchFamily="34" charset="-122"/>
                <a:ea typeface="微软雅黑" panose="020B0503020204020204" pitchFamily="34" charset="-122"/>
              </a:rPr>
              <a:t>1</a:t>
            </a:r>
            <a:endParaRPr lang="en-US" altLang="zh-CN" sz="1500" b="1" dirty="0">
              <a:latin typeface="微软雅黑" panose="020B0503020204020204" pitchFamily="34" charset="-122"/>
              <a:ea typeface="微软雅黑" panose="020B0503020204020204" pitchFamily="34" charset="-122"/>
            </a:endParaRPr>
          </a:p>
        </p:txBody>
      </p:sp>
      <p:sp>
        <p:nvSpPr>
          <p:cNvPr id="86" name="TextBox 59"/>
          <p:cNvSpPr>
            <a:spLocks noChangeArrowheads="1"/>
          </p:cNvSpPr>
          <p:nvPr/>
        </p:nvSpPr>
        <p:spPr bwMode="auto">
          <a:xfrm flipH="1">
            <a:off x="2058037" y="1761983"/>
            <a:ext cx="1903768"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350" b="1" dirty="0">
                <a:solidFill>
                  <a:srgbClr val="0973DD"/>
                </a:solidFill>
                <a:latin typeface="微软雅黑" panose="020B0503020204020204" pitchFamily="34" charset="-122"/>
                <a:ea typeface="微软雅黑" panose="020B0503020204020204" pitchFamily="34" charset="-122"/>
                <a:cs typeface="Arial Unicode MS" pitchFamily="34" charset="-122"/>
                <a:sym typeface="方正兰亭黑_GBK" pitchFamily="2" charset="-122"/>
              </a:rPr>
              <a:t>双重预防机制的来源</a:t>
            </a:r>
            <a:endParaRPr lang="zh-CN" altLang="en-US" sz="1350" b="1" dirty="0">
              <a:solidFill>
                <a:srgbClr val="0973DD"/>
              </a:solidFill>
              <a:latin typeface="微软雅黑" panose="020B0503020204020204" pitchFamily="34" charset="-122"/>
              <a:ea typeface="微软雅黑" panose="020B0503020204020204" pitchFamily="34" charset="-122"/>
              <a:cs typeface="Arial Unicode MS" pitchFamily="34" charset="-122"/>
              <a:sym typeface="方正兰亭黑_GBK" pitchFamily="2" charset="-122"/>
            </a:endParaRPr>
          </a:p>
        </p:txBody>
      </p:sp>
      <p:sp>
        <p:nvSpPr>
          <p:cNvPr id="87" name="椭圆 86"/>
          <p:cNvSpPr/>
          <p:nvPr/>
        </p:nvSpPr>
        <p:spPr>
          <a:xfrm>
            <a:off x="5044987" y="1653954"/>
            <a:ext cx="486130" cy="486130"/>
          </a:xfrm>
          <a:prstGeom prst="ellipse">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latin typeface="微软雅黑" panose="020B0503020204020204" pitchFamily="34" charset="-122"/>
                <a:ea typeface="微软雅黑" panose="020B0503020204020204" pitchFamily="34" charset="-122"/>
              </a:rPr>
              <a:t>2</a:t>
            </a:r>
            <a:endParaRPr lang="en-US" altLang="zh-CN" sz="1500" b="1" dirty="0">
              <a:latin typeface="微软雅黑" panose="020B0503020204020204" pitchFamily="34" charset="-122"/>
              <a:ea typeface="微软雅黑" panose="020B0503020204020204" pitchFamily="34" charset="-122"/>
            </a:endParaRPr>
          </a:p>
        </p:txBody>
      </p:sp>
      <p:sp>
        <p:nvSpPr>
          <p:cNvPr id="88" name="TextBox 59"/>
          <p:cNvSpPr>
            <a:spLocks noChangeArrowheads="1"/>
          </p:cNvSpPr>
          <p:nvPr/>
        </p:nvSpPr>
        <p:spPr bwMode="auto">
          <a:xfrm flipH="1">
            <a:off x="5585460" y="1762125"/>
            <a:ext cx="2484120"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350" b="1" dirty="0">
                <a:solidFill>
                  <a:srgbClr val="0973DD"/>
                </a:solidFill>
                <a:latin typeface="微软雅黑" panose="020B0503020204020204" pitchFamily="34" charset="-122"/>
                <a:ea typeface="微软雅黑" panose="020B0503020204020204" pitchFamily="34" charset="-122"/>
                <a:cs typeface="Arial Unicode MS" pitchFamily="34" charset="-122"/>
                <a:sym typeface="方正兰亭黑_GBK" pitchFamily="2" charset="-122"/>
              </a:rPr>
              <a:t>双体系创建的相关指南、标准</a:t>
            </a:r>
            <a:endParaRPr lang="zh-CN" altLang="en-US" sz="1350" b="1" dirty="0">
              <a:solidFill>
                <a:srgbClr val="0973DD"/>
              </a:solidFill>
              <a:latin typeface="微软雅黑" panose="020B0503020204020204" pitchFamily="34" charset="-122"/>
              <a:ea typeface="微软雅黑" panose="020B0503020204020204" pitchFamily="34" charset="-122"/>
              <a:cs typeface="Arial Unicode MS" pitchFamily="34" charset="-122"/>
              <a:sym typeface="方正兰亭黑_GBK" pitchFamily="2" charset="-122"/>
            </a:endParaRPr>
          </a:p>
        </p:txBody>
      </p:sp>
      <p:sp>
        <p:nvSpPr>
          <p:cNvPr id="89" name="椭圆 88"/>
          <p:cNvSpPr/>
          <p:nvPr/>
        </p:nvSpPr>
        <p:spPr>
          <a:xfrm>
            <a:off x="1517893" y="2248113"/>
            <a:ext cx="486130" cy="486130"/>
          </a:xfrm>
          <a:prstGeom prst="ellipse">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latin typeface="微软雅黑" panose="020B0503020204020204" pitchFamily="34" charset="-122"/>
                <a:ea typeface="微软雅黑" panose="020B0503020204020204" pitchFamily="34" charset="-122"/>
              </a:rPr>
              <a:t>3</a:t>
            </a:r>
            <a:endParaRPr lang="en-US" altLang="zh-CN" sz="1500" b="1" dirty="0">
              <a:latin typeface="微软雅黑" panose="020B0503020204020204" pitchFamily="34" charset="-122"/>
              <a:ea typeface="微软雅黑" panose="020B0503020204020204" pitchFamily="34" charset="-122"/>
            </a:endParaRPr>
          </a:p>
        </p:txBody>
      </p:sp>
      <p:sp>
        <p:nvSpPr>
          <p:cNvPr id="90" name="TextBox 59"/>
          <p:cNvSpPr>
            <a:spLocks noChangeArrowheads="1"/>
          </p:cNvSpPr>
          <p:nvPr/>
        </p:nvSpPr>
        <p:spPr bwMode="auto">
          <a:xfrm flipH="1">
            <a:off x="2058037" y="2356142"/>
            <a:ext cx="1903768"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350" b="1" dirty="0">
                <a:solidFill>
                  <a:srgbClr val="0973DD"/>
                </a:solidFill>
                <a:latin typeface="微软雅黑" panose="020B0503020204020204" pitchFamily="34" charset="-122"/>
                <a:ea typeface="微软雅黑" panose="020B0503020204020204" pitchFamily="34" charset="-122"/>
                <a:cs typeface="Arial Unicode MS" pitchFamily="34" charset="-122"/>
                <a:sym typeface="方正兰亭黑_GBK" pitchFamily="2" charset="-122"/>
              </a:rPr>
              <a:t>安全风险</a:t>
            </a:r>
            <a:endParaRPr lang="zh-CN" altLang="en-US" sz="1350" b="1" dirty="0">
              <a:solidFill>
                <a:srgbClr val="0973DD"/>
              </a:solidFill>
              <a:latin typeface="微软雅黑" panose="020B0503020204020204" pitchFamily="34" charset="-122"/>
              <a:ea typeface="微软雅黑" panose="020B0503020204020204" pitchFamily="34" charset="-122"/>
              <a:cs typeface="Arial Unicode MS" pitchFamily="34" charset="-122"/>
              <a:sym typeface="方正兰亭黑_GBK" pitchFamily="2" charset="-122"/>
            </a:endParaRPr>
          </a:p>
        </p:txBody>
      </p:sp>
      <p:sp>
        <p:nvSpPr>
          <p:cNvPr id="91" name="椭圆 90"/>
          <p:cNvSpPr/>
          <p:nvPr/>
        </p:nvSpPr>
        <p:spPr>
          <a:xfrm>
            <a:off x="5044987" y="2248113"/>
            <a:ext cx="486130" cy="486130"/>
          </a:xfrm>
          <a:prstGeom prst="ellipse">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latin typeface="微软雅黑" panose="020B0503020204020204" pitchFamily="34" charset="-122"/>
                <a:ea typeface="微软雅黑" panose="020B0503020204020204" pitchFamily="34" charset="-122"/>
              </a:rPr>
              <a:t>4</a:t>
            </a:r>
            <a:endParaRPr lang="en-US" altLang="zh-CN" sz="1500" b="1" dirty="0">
              <a:latin typeface="微软雅黑" panose="020B0503020204020204" pitchFamily="34" charset="-122"/>
              <a:ea typeface="微软雅黑" panose="020B0503020204020204" pitchFamily="34" charset="-122"/>
            </a:endParaRPr>
          </a:p>
        </p:txBody>
      </p:sp>
      <p:sp>
        <p:nvSpPr>
          <p:cNvPr id="92" name="TextBox 59"/>
          <p:cNvSpPr>
            <a:spLocks noChangeArrowheads="1"/>
          </p:cNvSpPr>
          <p:nvPr/>
        </p:nvSpPr>
        <p:spPr bwMode="auto">
          <a:xfrm flipH="1">
            <a:off x="5585130" y="2356142"/>
            <a:ext cx="1903768"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350" b="1" dirty="0">
                <a:solidFill>
                  <a:srgbClr val="0973DD"/>
                </a:solidFill>
                <a:latin typeface="微软雅黑" panose="020B0503020204020204" pitchFamily="34" charset="-122"/>
                <a:ea typeface="微软雅黑" panose="020B0503020204020204" pitchFamily="34" charset="-122"/>
                <a:cs typeface="Arial Unicode MS" pitchFamily="34" charset="-122"/>
                <a:sym typeface="方正兰亭黑_GBK" pitchFamily="2" charset="-122"/>
              </a:rPr>
              <a:t>隐患排查治理</a:t>
            </a:r>
            <a:endParaRPr lang="zh-CN" altLang="en-US" sz="1350" b="1" dirty="0">
              <a:solidFill>
                <a:srgbClr val="0973DD"/>
              </a:solidFill>
              <a:latin typeface="微软雅黑" panose="020B0503020204020204" pitchFamily="34" charset="-122"/>
              <a:ea typeface="微软雅黑" panose="020B0503020204020204" pitchFamily="34" charset="-122"/>
              <a:cs typeface="Arial Unicode MS" pitchFamily="34" charset="-122"/>
              <a:sym typeface="方正兰亭黑_GBK" pitchFamily="2" charset="-122"/>
            </a:endParaRPr>
          </a:p>
        </p:txBody>
      </p:sp>
      <p:sp>
        <p:nvSpPr>
          <p:cNvPr id="93" name="椭圆 92"/>
          <p:cNvSpPr/>
          <p:nvPr/>
        </p:nvSpPr>
        <p:spPr>
          <a:xfrm>
            <a:off x="1517893" y="2842272"/>
            <a:ext cx="486130" cy="486130"/>
          </a:xfrm>
          <a:prstGeom prst="ellipse">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latin typeface="微软雅黑" panose="020B0503020204020204" pitchFamily="34" charset="-122"/>
                <a:ea typeface="微软雅黑" panose="020B0503020204020204" pitchFamily="34" charset="-122"/>
              </a:rPr>
              <a:t>5</a:t>
            </a:r>
            <a:endParaRPr lang="en-US" altLang="zh-CN" sz="1500" b="1" dirty="0">
              <a:latin typeface="微软雅黑" panose="020B0503020204020204" pitchFamily="34" charset="-122"/>
              <a:ea typeface="微软雅黑" panose="020B0503020204020204" pitchFamily="34" charset="-122"/>
            </a:endParaRPr>
          </a:p>
        </p:txBody>
      </p:sp>
      <p:sp>
        <p:nvSpPr>
          <p:cNvPr id="94" name="TextBox 59"/>
          <p:cNvSpPr>
            <a:spLocks noChangeArrowheads="1"/>
          </p:cNvSpPr>
          <p:nvPr/>
        </p:nvSpPr>
        <p:spPr bwMode="auto">
          <a:xfrm flipH="1">
            <a:off x="2058035" y="2950210"/>
            <a:ext cx="2906395"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350" b="1" dirty="0">
                <a:solidFill>
                  <a:srgbClr val="0973DD"/>
                </a:solidFill>
                <a:latin typeface="微软雅黑" panose="020B0503020204020204" pitchFamily="34" charset="-122"/>
                <a:ea typeface="微软雅黑" panose="020B0503020204020204" pitchFamily="34" charset="-122"/>
                <a:cs typeface="Arial Unicode MS" pitchFamily="34" charset="-122"/>
                <a:sym typeface="方正兰亭黑_GBK" pitchFamily="2" charset="-122"/>
              </a:rPr>
              <a:t>风险、隐患与事故之间的逻辑关系</a:t>
            </a:r>
            <a:endParaRPr lang="zh-CN" altLang="en-US" sz="1350" b="1" dirty="0">
              <a:solidFill>
                <a:srgbClr val="0973DD"/>
              </a:solidFill>
              <a:latin typeface="微软雅黑" panose="020B0503020204020204" pitchFamily="34" charset="-122"/>
              <a:ea typeface="微软雅黑" panose="020B0503020204020204" pitchFamily="34" charset="-122"/>
              <a:cs typeface="Arial Unicode MS" pitchFamily="34" charset="-122"/>
              <a:sym typeface="方正兰亭黑_GBK" pitchFamily="2" charset="-122"/>
            </a:endParaRPr>
          </a:p>
        </p:txBody>
      </p:sp>
      <p:sp>
        <p:nvSpPr>
          <p:cNvPr id="95" name="椭圆 94"/>
          <p:cNvSpPr/>
          <p:nvPr/>
        </p:nvSpPr>
        <p:spPr>
          <a:xfrm>
            <a:off x="5044987" y="2842272"/>
            <a:ext cx="486130" cy="486130"/>
          </a:xfrm>
          <a:prstGeom prst="ellipse">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latin typeface="微软雅黑" panose="020B0503020204020204" pitchFamily="34" charset="-122"/>
                <a:ea typeface="微软雅黑" panose="020B0503020204020204" pitchFamily="34" charset="-122"/>
              </a:rPr>
              <a:t>6</a:t>
            </a:r>
            <a:endParaRPr lang="en-US" altLang="zh-CN" sz="1500" b="1" dirty="0">
              <a:latin typeface="微软雅黑" panose="020B0503020204020204" pitchFamily="34" charset="-122"/>
              <a:ea typeface="微软雅黑" panose="020B0503020204020204" pitchFamily="34" charset="-122"/>
            </a:endParaRPr>
          </a:p>
        </p:txBody>
      </p:sp>
      <p:sp>
        <p:nvSpPr>
          <p:cNvPr id="96" name="TextBox 59"/>
          <p:cNvSpPr>
            <a:spLocks noChangeArrowheads="1"/>
          </p:cNvSpPr>
          <p:nvPr/>
        </p:nvSpPr>
        <p:spPr bwMode="auto">
          <a:xfrm flipH="1">
            <a:off x="5585130" y="2950301"/>
            <a:ext cx="1903768"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350" b="1" dirty="0">
                <a:solidFill>
                  <a:srgbClr val="0973DD"/>
                </a:solidFill>
                <a:latin typeface="微软雅黑" panose="020B0503020204020204" pitchFamily="34" charset="-122"/>
                <a:ea typeface="微软雅黑" panose="020B0503020204020204" pitchFamily="34" charset="-122"/>
                <a:cs typeface="Arial Unicode MS" pitchFamily="34" charset="-122"/>
                <a:sym typeface="方正兰亭黑_GBK" pitchFamily="2" charset="-122"/>
              </a:rPr>
              <a:t>三种不安全状态解析</a:t>
            </a:r>
            <a:endParaRPr lang="zh-CN" altLang="en-US" sz="1350" b="1" dirty="0">
              <a:solidFill>
                <a:srgbClr val="0973DD"/>
              </a:solidFill>
              <a:latin typeface="微软雅黑" panose="020B0503020204020204" pitchFamily="34" charset="-122"/>
              <a:ea typeface="微软雅黑" panose="020B0503020204020204" pitchFamily="34" charset="-122"/>
              <a:cs typeface="Arial Unicode MS" pitchFamily="34" charset="-122"/>
              <a:sym typeface="方正兰亭黑_GBK"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624840" y="739775"/>
            <a:ext cx="22148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什么是风险分级管控？</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684530" y="1163320"/>
            <a:ext cx="7559675" cy="1383665"/>
          </a:xfrm>
          <a:prstGeom prst="rect">
            <a:avLst/>
          </a:prstGeom>
          <a:noFill/>
        </p:spPr>
        <p:txBody>
          <a:bodyPr wrap="square" rtlCol="0" anchor="t">
            <a:spAutoFit/>
          </a:bodyPr>
          <a:lstStyle/>
          <a:p>
            <a:pPr indent="355600" fontAlgn="auto">
              <a:lnSpc>
                <a:spcPct val="2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分级管控是指按照风险不同级别、所需管控资源、管控能力、管控措施复杂及难易程度等因素而确定不同管控层级的风险管控方式。风险分级管控的基本原则是：风险越大，管控级别越高；上级负责管控的风险，下级必须负责管控，并逐级落实具体措施。</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7" name="文本框 6"/>
          <p:cNvSpPr txBox="1"/>
          <p:nvPr/>
        </p:nvSpPr>
        <p:spPr>
          <a:xfrm>
            <a:off x="759460" y="588010"/>
            <a:ext cx="7625080" cy="4225925"/>
          </a:xfrm>
          <a:prstGeom prst="rect">
            <a:avLst/>
          </a:prstGeom>
          <a:noFill/>
        </p:spPr>
        <p:txBody>
          <a:bodyPr wrap="square" rtlCol="0" anchor="t">
            <a:spAutoFit/>
          </a:bodyPr>
          <a:lstStyle/>
          <a:p>
            <a:pPr fontAlgn="auto">
              <a:lnSpc>
                <a:spcPct val="120000"/>
              </a:lnSpc>
              <a:buSzPct val="100000"/>
              <a:buFont typeface="Wingdings" panose="05000000000000000000" pitchFamily="2" charset="2"/>
              <a:buChar char="l"/>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浅蓝色风险\</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5级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风险：稍有危险，需要注意（或可忽略的），员工应引起注意</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fontAlgn="auto">
              <a:lnSpc>
                <a:spcPct val="120000"/>
              </a:lnSpc>
              <a:buSzPct val="100000"/>
              <a:buFont typeface="Wingdings" panose="05000000000000000000" pitchFamily="2" charset="2"/>
              <a:buChar char="l"/>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深蓝色风险\</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4级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轻度（一般）危险，可以接受（或可容许的）。部门、班组应引起关注，负责4级危害因素的控制管理，所属班组具体落实；不需要另外的控制措施，应考虑投资效果更佳的解决方案或不增加额外成本的改进措施，需要监视来确保控制措施得以维持现状，保留记录。 </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fontAlgn="auto">
              <a:lnSpc>
                <a:spcPct val="120000"/>
              </a:lnSpc>
              <a:buSzPct val="100000"/>
              <a:buFont typeface="Wingdings" panose="05000000000000000000" pitchFamily="2" charset="2"/>
              <a:buChar char="l"/>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黄色风险\</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3级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中度（显著）危险，需要控制整改。公司、部门应引起关注，负责3级危害因素的控制管理，所属部门具体落实；应制定管理制度、规定进行控制，努力降低风险，应仔细测定并限定预防成本，在规定期限内实施降低风险措施。在严重伤害后果相关的场合，必须进一步 进行评价，确定伤害的可能性和是否需要改进的控制措施。 </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fontAlgn="auto">
              <a:lnSpc>
                <a:spcPct val="120000"/>
              </a:lnSpc>
              <a:buSzPct val="100000"/>
              <a:buFont typeface="Wingdings" panose="05000000000000000000" pitchFamily="2" charset="2"/>
              <a:buChar char="l"/>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橙色风险\</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2级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高度危险（重大风险），必须制定措施进行控制管理。公司对重大及以上风险危害因素应重点控制管理，具体由安全主管部门和各职能部门根据职责分工具体落实。当风险涉及正在进行中的工作时，应采取应急措施，并根据需求为降低风险制定目标、指标、管理方案或配给资源、限期治理，直至风险降低后才能开始工作。 </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fontAlgn="auto">
              <a:lnSpc>
                <a:spcPct val="120000"/>
              </a:lnSpc>
              <a:buSzPct val="100000"/>
              <a:buFont typeface="Wingdings" panose="05000000000000000000" pitchFamily="2" charset="2"/>
              <a:buChar char="l"/>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红色风险\</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1级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风险：不可容许的（巨大风险），极其危险，必须立即整改，不能继续作业。只有当风险已降低时，才能开始或继续工作。如果无限的资源投入也不能降低风险，就必须禁止工作，立即采取隐患治理措施。</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4" name="矩形 13"/>
          <p:cNvSpPr/>
          <p:nvPr/>
        </p:nvSpPr>
        <p:spPr>
          <a:xfrm>
            <a:off x="543560" y="3988435"/>
            <a:ext cx="215900" cy="21653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latin typeface="微软雅黑" panose="020B0503020204020204" pitchFamily="34" charset="-122"/>
                <a:ea typeface="微软雅黑" panose="020B0503020204020204" pitchFamily="34" charset="-122"/>
              </a:rPr>
              <a:t>红</a:t>
            </a:r>
            <a:endParaRPr lang="zh-CN" altLang="en-US" sz="1400" b="1">
              <a:latin typeface="微软雅黑" panose="020B0503020204020204" pitchFamily="34" charset="-122"/>
              <a:ea typeface="微软雅黑" panose="020B0503020204020204" pitchFamily="34" charset="-122"/>
            </a:endParaRPr>
          </a:p>
        </p:txBody>
      </p:sp>
      <p:sp>
        <p:nvSpPr>
          <p:cNvPr id="16" name="矩形 15"/>
          <p:cNvSpPr/>
          <p:nvPr/>
        </p:nvSpPr>
        <p:spPr>
          <a:xfrm>
            <a:off x="543560" y="2969260"/>
            <a:ext cx="215900" cy="21653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solidFill>
                  <a:schemeClr val="bg1"/>
                </a:solidFill>
                <a:latin typeface="微软雅黑" panose="020B0503020204020204" pitchFamily="34" charset="-122"/>
                <a:ea typeface="微软雅黑" panose="020B0503020204020204" pitchFamily="34" charset="-122"/>
              </a:rPr>
              <a:t>橙</a:t>
            </a:r>
            <a:endParaRPr lang="zh-CN" altLang="en-US" sz="1400" b="1">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543560" y="1950085"/>
            <a:ext cx="215900" cy="21653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solidFill>
                  <a:schemeClr val="accent1"/>
                </a:solidFill>
                <a:latin typeface="微软雅黑" panose="020B0503020204020204" pitchFamily="34" charset="-122"/>
                <a:ea typeface="微软雅黑" panose="020B0503020204020204" pitchFamily="34" charset="-122"/>
              </a:rPr>
              <a:t>黄</a:t>
            </a:r>
            <a:endParaRPr lang="zh-CN" altLang="en-US" sz="1400" b="1">
              <a:solidFill>
                <a:schemeClr val="accent1"/>
              </a:solidFill>
              <a:latin typeface="微软雅黑" panose="020B0503020204020204" pitchFamily="34" charset="-122"/>
              <a:ea typeface="微软雅黑" panose="020B0503020204020204" pitchFamily="34" charset="-122"/>
            </a:endParaRPr>
          </a:p>
        </p:txBody>
      </p:sp>
      <p:sp>
        <p:nvSpPr>
          <p:cNvPr id="19" name="矩形 18"/>
          <p:cNvSpPr/>
          <p:nvPr/>
        </p:nvSpPr>
        <p:spPr>
          <a:xfrm>
            <a:off x="543560" y="949960"/>
            <a:ext cx="215900" cy="216535"/>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latin typeface="微软雅黑" panose="020B0503020204020204" pitchFamily="34" charset="-122"/>
                <a:ea typeface="微软雅黑" panose="020B0503020204020204" pitchFamily="34" charset="-122"/>
              </a:rPr>
              <a:t>蓝</a:t>
            </a:r>
            <a:endParaRPr lang="zh-CN" altLang="en-US" sz="1400" b="1">
              <a:latin typeface="微软雅黑" panose="020B0503020204020204" pitchFamily="34" charset="-122"/>
              <a:ea typeface="微软雅黑" panose="020B0503020204020204" pitchFamily="34" charset="-122"/>
            </a:endParaRPr>
          </a:p>
        </p:txBody>
      </p:sp>
      <p:sp>
        <p:nvSpPr>
          <p:cNvPr id="8" name="矩形 7"/>
          <p:cNvSpPr/>
          <p:nvPr/>
        </p:nvSpPr>
        <p:spPr>
          <a:xfrm>
            <a:off x="543560" y="673735"/>
            <a:ext cx="215900" cy="216535"/>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latin typeface="微软雅黑" panose="020B0503020204020204" pitchFamily="34" charset="-122"/>
                <a:ea typeface="微软雅黑" panose="020B0503020204020204" pitchFamily="34" charset="-122"/>
              </a:rPr>
              <a:t>蓝</a:t>
            </a:r>
            <a:endParaRPr lang="zh-CN" altLang="en-US" sz="1400" b="1">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624840" y="739775"/>
            <a:ext cx="22148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什么是风险控制措施？</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684530" y="1091565"/>
            <a:ext cx="7683500" cy="521970"/>
          </a:xfrm>
          <a:prstGeom prst="rect">
            <a:avLst/>
          </a:prstGeom>
          <a:noFill/>
        </p:spPr>
        <p:txBody>
          <a:bodyPr wrap="square" rtlCol="0" anchor="t">
            <a:spAutoFit/>
          </a:bodyPr>
          <a:lstStyle/>
          <a:p>
            <a:pPr indent="355600" fontAlgn="auto">
              <a:lnSpc>
                <a:spcPct val="2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风险控制措施是指为将风险降低至可接受程度，企业针对风险而采取的相应控制方法和手段。</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1043940" y="1725295"/>
            <a:ext cx="2054860" cy="306705"/>
          </a:xfrm>
          <a:prstGeom prst="rect">
            <a:avLst/>
          </a:prstGeom>
          <a:noFill/>
        </p:spPr>
        <p:txBody>
          <a:bodyPr wrap="square" rtlCol="0" anchor="t">
            <a:spAutoFit/>
          </a:bodyPr>
          <a:lstStyle/>
          <a:p>
            <a:pPr algn="l" fontAlgn="auto"/>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mn-ea"/>
              </a:rPr>
              <a:t>选择风险控制措施时</a:t>
            </a:r>
            <a:r>
              <a:rPr lang="zh-CN" altLang="en-US" sz="1400" dirty="0">
                <a:solidFill>
                  <a:schemeClr val="tx1">
                    <a:lumMod val="65000"/>
                    <a:lumOff val="35000"/>
                  </a:schemeClr>
                </a:solidFill>
                <a:latin typeface="Arial" panose="020B0604020202020204" pitchFamily="34" charset="0"/>
                <a:ea typeface="微软雅黑" panose="020B0503020204020204" pitchFamily="34" charset="-122"/>
                <a:sym typeface="+mn-ea"/>
              </a:rPr>
              <a:t>：</a:t>
            </a:r>
            <a:endParaRPr lang="zh-CN" altLang="en-US" sz="1400" dirty="0">
              <a:solidFill>
                <a:schemeClr val="tx1">
                  <a:lumMod val="65000"/>
                  <a:lumOff val="35000"/>
                </a:schemeClr>
              </a:solidFill>
              <a:latin typeface="Arial" panose="020B0604020202020204" pitchFamily="34" charset="0"/>
              <a:ea typeface="微软雅黑" panose="020B0503020204020204" pitchFamily="34" charset="-122"/>
              <a:sym typeface="+mn-ea"/>
            </a:endParaRPr>
          </a:p>
        </p:txBody>
      </p:sp>
      <p:sp>
        <p:nvSpPr>
          <p:cNvPr id="9" name="文本框 8"/>
          <p:cNvSpPr txBox="1"/>
          <p:nvPr/>
        </p:nvSpPr>
        <p:spPr>
          <a:xfrm>
            <a:off x="1461135" y="2032000"/>
            <a:ext cx="6673215" cy="1383665"/>
          </a:xfrm>
          <a:prstGeom prst="rect">
            <a:avLst/>
          </a:prstGeom>
          <a:noFill/>
        </p:spPr>
        <p:txBody>
          <a:bodyPr wrap="square" rtlCol="0" anchor="t">
            <a:spAutoFit/>
          </a:bodyPr>
          <a:lstStyle/>
          <a:p>
            <a:pPr>
              <a:lnSpc>
                <a:spcPct val="150000"/>
              </a:lnSpc>
              <a:buSzPct val="100000"/>
              <a:buFont typeface="Wingdings" panose="05000000000000000000" pitchFamily="2" charset="2"/>
              <a:buNone/>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应考虑</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：⑴可行性；⑵安全性；⑶可靠性；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rPr>
              <a:t>⑷</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经济合理性。</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a:lnSpc>
                <a:spcPct val="150000"/>
              </a:lnSpc>
              <a:buSzPct val="100000"/>
              <a:buFont typeface="Wingdings" panose="05000000000000000000" pitchFamily="2" charset="2"/>
              <a:buNone/>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应包括</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：⑴工程技术措施；⑵管理措施；⑶培训教育措施； ⑷个体防护措施；</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rPr>
              <a:t>⑸</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应急处置措施等。</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a:lnSpc>
                <a:spcPct val="150000"/>
              </a:lnSpc>
              <a:buSzPct val="100000"/>
              <a:buFont typeface="Wingdings" panose="05000000000000000000" pitchFamily="2" charset="2"/>
              <a:buNone/>
            </a:pP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0" name="文本框 9"/>
          <p:cNvSpPr txBox="1"/>
          <p:nvPr/>
        </p:nvSpPr>
        <p:spPr>
          <a:xfrm>
            <a:off x="1043305" y="2969260"/>
            <a:ext cx="7255510" cy="1060450"/>
          </a:xfrm>
          <a:prstGeom prst="rect">
            <a:avLst/>
          </a:prstGeom>
          <a:noFill/>
        </p:spPr>
        <p:txBody>
          <a:bodyPr wrap="square" rtlCol="0" anchor="t">
            <a:spAutoFit/>
          </a:bodyPr>
          <a:lstStyle/>
          <a:p>
            <a:pPr>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风险控制措施应在实施前针对以下内容进行评审（核对、确认）：</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(1)措施的可行性和有效性；(2)是否使风险降低到可容许水平；</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(3)是否产生新的危险源或危险有害因素；(4)是否已选定了最佳的解决方案。</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828040" y="739775"/>
            <a:ext cx="18084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什么是风险信息？</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899795" y="1091565"/>
            <a:ext cx="7683500" cy="1060450"/>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风险信息是指包括危险源名称、类型、所在位置、当前状态以及伴随风险大小、等级、所需管控措施、责任单位、责任人等一系列信息的综合。</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各类风险信息的集合即为安全风险分级管控清单</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0" name="文本框 9"/>
          <p:cNvSpPr txBox="1"/>
          <p:nvPr/>
        </p:nvSpPr>
        <p:spPr>
          <a:xfrm>
            <a:off x="972185" y="2856865"/>
            <a:ext cx="7255510" cy="73723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从总体上讲，风险分级管控程序包括四个阶段七个步骤。四个阶段即：危险源识别、风险评价、风险控制、效果验证与更新。七个实施步骤见下图所示：</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2" name="文本框 11"/>
          <p:cNvSpPr txBox="1"/>
          <p:nvPr/>
        </p:nvSpPr>
        <p:spPr>
          <a:xfrm>
            <a:off x="828040" y="2467610"/>
            <a:ext cx="32308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风险分级管控的基本程序是什么？</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pic>
        <p:nvPicPr>
          <p:cNvPr id="27651" name="图片 37" descr="风险分级管控程序【标题白字】"/>
          <p:cNvPicPr>
            <a:picLocks noChangeAspect="1"/>
          </p:cNvPicPr>
          <p:nvPr/>
        </p:nvPicPr>
        <p:blipFill>
          <a:blip r:embed="rId1"/>
          <a:stretch>
            <a:fillRect/>
          </a:stretch>
        </p:blipFill>
        <p:spPr>
          <a:xfrm>
            <a:off x="1821815" y="563245"/>
            <a:ext cx="5026660" cy="436562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8675" name="文本框 28674"/>
          <p:cNvSpPr txBox="1"/>
          <p:nvPr/>
        </p:nvSpPr>
        <p:spPr>
          <a:xfrm>
            <a:off x="567055" y="763905"/>
            <a:ext cx="2981960" cy="306705"/>
          </a:xfrm>
          <a:prstGeom prst="rect">
            <a:avLst/>
          </a:prstGeom>
          <a:noFill/>
          <a:ln w="9525">
            <a:noFill/>
          </a:ln>
        </p:spPr>
        <p:txBody>
          <a:bodyPr wrap="square">
            <a:spAutoFit/>
          </a:bodyPr>
          <a:lstStyle/>
          <a:p>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rPr>
              <a:t>政府层面，风险分级管控的要求：</a:t>
            </a:r>
            <a:endParaRPr lang="zh-CN" altLang="en-US" sz="1400" b="1" dirty="0">
              <a:solidFill>
                <a:schemeClr val="tx1">
                  <a:lumMod val="65000"/>
                  <a:lumOff val="35000"/>
                </a:schemeClr>
              </a:solidFill>
              <a:latin typeface="Arial" panose="020B0604020202020204" pitchFamily="34" charset="0"/>
              <a:ea typeface="微软雅黑" panose="020B0503020204020204" pitchFamily="34" charset="-122"/>
            </a:endParaRPr>
          </a:p>
        </p:txBody>
      </p:sp>
      <p:pic>
        <p:nvPicPr>
          <p:cNvPr id="28676" name="图片 28675"/>
          <p:cNvPicPr>
            <a:picLocks noChangeAspect="1"/>
          </p:cNvPicPr>
          <p:nvPr/>
        </p:nvPicPr>
        <p:blipFill>
          <a:blip r:embed="rId1"/>
          <a:stretch>
            <a:fillRect/>
          </a:stretch>
        </p:blipFill>
        <p:spPr>
          <a:xfrm>
            <a:off x="906780" y="1070610"/>
            <a:ext cx="4428490" cy="356743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828040" y="739775"/>
            <a:ext cx="18084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重大危险源的确定</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899795" y="1091565"/>
            <a:ext cx="7303135" cy="2999740"/>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以下情形为重大危险源：</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1）违反法律、法规及国家标准中强制性条款的；</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2）发生过死亡、重伤、职业病、重大财产损失事故，或三次及以上轻伤、一般财产损失事故，且现在发生事故的条件依然存在的；</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3）涉及重大危险源的；</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4）具有中毒、爆炸、火灾等危险的场所，作业人员在10人以上的；</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5）经风险评价确定为最高级别风险的；</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6）相关方投诉涉及事故隐患的；</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7）风险点级别确定。</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875665" y="739775"/>
            <a:ext cx="9956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辨识方式</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899795" y="1091565"/>
            <a:ext cx="7303135" cy="203009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生产经营单位安全生产风险辨识分为</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全面辨识</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和</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专项辨识</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全面辨识是生产经营单位对本单位生产经营活动范围内所有生产经营环节开展的安全生产风险辨识；</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专项辨识是生产经营单位对本单位生产经营活动范围内部分领域或部分生产经营环节开展的安全生产风险辨识。</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accent1"/>
                </a:solidFill>
                <a:latin typeface="微软雅黑" panose="020B0503020204020204" pitchFamily="34" charset="-122"/>
                <a:ea typeface="微软雅黑" panose="020B0503020204020204" pitchFamily="34" charset="-122"/>
                <a:sym typeface="+mn-ea"/>
              </a:rPr>
              <a:t>（引自《交通运输安全生产风险管理办法（</a:t>
            </a:r>
            <a:r>
              <a:rPr lang="zh-CN" altLang="en-US" sz="1400" b="1" dirty="0">
                <a:solidFill>
                  <a:schemeClr val="accent1"/>
                </a:solidFill>
                <a:latin typeface="微软雅黑" panose="020B0503020204020204" pitchFamily="34" charset="-122"/>
                <a:ea typeface="微软雅黑" panose="020B0503020204020204" pitchFamily="34" charset="-122"/>
                <a:sym typeface="+mn-ea"/>
              </a:rPr>
              <a:t>征求意见稿</a:t>
            </a:r>
            <a:r>
              <a:rPr lang="zh-CN" altLang="en-US" sz="1400" dirty="0">
                <a:solidFill>
                  <a:schemeClr val="accent1"/>
                </a:solidFill>
                <a:latin typeface="微软雅黑" panose="020B0503020204020204" pitchFamily="34" charset="-122"/>
                <a:ea typeface="微软雅黑" panose="020B0503020204020204" pitchFamily="34" charset="-122"/>
                <a:sym typeface="+mn-ea"/>
              </a:rPr>
              <a:t>）》）</a:t>
            </a:r>
            <a:endParaRPr lang="zh-CN" altLang="en-US" sz="1400" dirty="0">
              <a:solidFill>
                <a:schemeClr val="accent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875665" y="739775"/>
            <a:ext cx="9956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辨识周期</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899795" y="1091565"/>
            <a:ext cx="7303135" cy="73723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全面辨识应每年不少于1次；专项辨识应在生产经营环节或其要素发生较大变化或管理部门有特殊要求时及时开展。安全生产风险辨识结束后应形成风险源清单。</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642620" y="739775"/>
            <a:ext cx="16052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风险点识别方法</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899795" y="1378585"/>
            <a:ext cx="7303135" cy="1437640"/>
          </a:xfrm>
          <a:prstGeom prst="rect">
            <a:avLst/>
          </a:prstGeom>
          <a:noFill/>
        </p:spPr>
        <p:txBody>
          <a:bodyPr wrap="square" rtlCol="0" anchor="t">
            <a:spAutoFit/>
          </a:bodyPr>
          <a:lstStyle/>
          <a:p>
            <a:pPr indent="355600" fontAlgn="auto">
              <a:lnSpc>
                <a:spcPct val="125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以部门为单位，按照安全责任分区，进行区域划分。</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5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按照作业区域或者作业步骤等不同进行进一步划分（如生产装置、作业场所、人员密集场所等），确保风险点识别全覆盖。</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5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操作及作业活动：应涵盖生产经营全过程所有常规和非常规状态的作业活动。如动火作业、进入受限空间等风险等级高、可能导致严重后果的非常规作业活动应进行重点管控。</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1043940" y="1076960"/>
            <a:ext cx="1605280" cy="306705"/>
          </a:xfrm>
          <a:prstGeom prst="rect">
            <a:avLst/>
          </a:prstGeom>
          <a:noFill/>
        </p:spPr>
        <p:txBody>
          <a:bodyPr wrap="none" rtlCol="0" anchor="t">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风险点划分要求：</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920750" y="3250565"/>
            <a:ext cx="7303135" cy="1124585"/>
          </a:xfrm>
          <a:prstGeom prst="rect">
            <a:avLst/>
          </a:prstGeom>
          <a:noFill/>
        </p:spPr>
        <p:txBody>
          <a:bodyPr wrap="square" rtlCol="0" anchor="t">
            <a:spAutoFit/>
          </a:bodyPr>
          <a:lstStyle/>
          <a:p>
            <a:pPr indent="355600" fontAlgn="auto">
              <a:lnSpc>
                <a:spcPct val="12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在公司生产活动区域内对生产经营全过程进行风险点排查，形成包括风险点名称类别、所在位置、可能发生的事故类型及后果等内容的基本信息，建立《风险点统计表》。</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风险点排查的方法：风险点排查应按生产（工作）流程的阶段、场所、装置、设施、作业活动或上述几种方法的结合等进行。</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0" name="文本框 9"/>
          <p:cNvSpPr txBox="1"/>
          <p:nvPr/>
        </p:nvSpPr>
        <p:spPr>
          <a:xfrm>
            <a:off x="1043940" y="2943860"/>
            <a:ext cx="1960880" cy="306705"/>
          </a:xfrm>
          <a:prstGeom prst="rect">
            <a:avLst/>
          </a:prstGeom>
          <a:noFill/>
        </p:spPr>
        <p:txBody>
          <a:bodyPr wrap="none" rtlCol="0" anchor="t">
            <a:spAutoFit/>
          </a:bodyPr>
          <a:lstStyle/>
          <a:p>
            <a:pPr algn="l"/>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风险点（危险源）排查</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E:\插图\商务图片\wholehr.taobao.com  (177).jp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0" y="48"/>
            <a:ext cx="9144239" cy="5144304"/>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1"/>
          <p:cNvSpPr/>
          <p:nvPr/>
        </p:nvSpPr>
        <p:spPr>
          <a:xfrm>
            <a:off x="860521" y="-17725"/>
            <a:ext cx="8288933" cy="5165073"/>
          </a:xfrm>
          <a:custGeom>
            <a:avLst/>
            <a:gdLst>
              <a:gd name="connsiteX0" fmla="*/ 0 w 5591151"/>
              <a:gd name="connsiteY0" fmla="*/ 0 h 6858000"/>
              <a:gd name="connsiteX1" fmla="*/ 5591151 w 5591151"/>
              <a:gd name="connsiteY1" fmla="*/ 0 h 6858000"/>
              <a:gd name="connsiteX2" fmla="*/ 5591151 w 5591151"/>
              <a:gd name="connsiteY2" fmla="*/ 6858000 h 6858000"/>
              <a:gd name="connsiteX3" fmla="*/ 0 w 5591151"/>
              <a:gd name="connsiteY3" fmla="*/ 6858000 h 6858000"/>
              <a:gd name="connsiteX4" fmla="*/ 0 w 5591151"/>
              <a:gd name="connsiteY4" fmla="*/ 0 h 6858000"/>
              <a:gd name="connsiteX0-1" fmla="*/ 1783080 w 7374231"/>
              <a:gd name="connsiteY0-2" fmla="*/ 0 h 6873240"/>
              <a:gd name="connsiteX1-3" fmla="*/ 7374231 w 7374231"/>
              <a:gd name="connsiteY1-4" fmla="*/ 0 h 6873240"/>
              <a:gd name="connsiteX2-5" fmla="*/ 7374231 w 7374231"/>
              <a:gd name="connsiteY2-6" fmla="*/ 6858000 h 6873240"/>
              <a:gd name="connsiteX3-7" fmla="*/ 0 w 7374231"/>
              <a:gd name="connsiteY3-8" fmla="*/ 6873240 h 6873240"/>
              <a:gd name="connsiteX4-9" fmla="*/ 1783080 w 7374231"/>
              <a:gd name="connsiteY4-10" fmla="*/ 0 h 6873240"/>
              <a:gd name="connsiteX0-11" fmla="*/ 3370313 w 8961464"/>
              <a:gd name="connsiteY0-12" fmla="*/ 0 h 6858000"/>
              <a:gd name="connsiteX1-13" fmla="*/ 8961464 w 8961464"/>
              <a:gd name="connsiteY1-14" fmla="*/ 0 h 6858000"/>
              <a:gd name="connsiteX2-15" fmla="*/ 8961464 w 8961464"/>
              <a:gd name="connsiteY2-16" fmla="*/ 6858000 h 6858000"/>
              <a:gd name="connsiteX3-17" fmla="*/ 0 w 8961464"/>
              <a:gd name="connsiteY3-18" fmla="*/ 6827520 h 6858000"/>
              <a:gd name="connsiteX4-19" fmla="*/ 3370313 w 8961464"/>
              <a:gd name="connsiteY4-20" fmla="*/ 0 h 6858000"/>
              <a:gd name="connsiteX0-21" fmla="*/ 3468290 w 9059441"/>
              <a:gd name="connsiteY0-22" fmla="*/ 0 h 6858000"/>
              <a:gd name="connsiteX1-23" fmla="*/ 9059441 w 9059441"/>
              <a:gd name="connsiteY1-24" fmla="*/ 0 h 6858000"/>
              <a:gd name="connsiteX2-25" fmla="*/ 9059441 w 9059441"/>
              <a:gd name="connsiteY2-26" fmla="*/ 6858000 h 6858000"/>
              <a:gd name="connsiteX3-27" fmla="*/ 0 w 9059441"/>
              <a:gd name="connsiteY3-28" fmla="*/ 6842760 h 6858000"/>
              <a:gd name="connsiteX4-29" fmla="*/ 3468290 w 9059441"/>
              <a:gd name="connsiteY4-30" fmla="*/ 0 h 6858000"/>
              <a:gd name="connsiteX0-31" fmla="*/ 3484848 w 9075999"/>
              <a:gd name="connsiteY0-32" fmla="*/ 0 h 6868518"/>
              <a:gd name="connsiteX1-33" fmla="*/ 9075999 w 9075999"/>
              <a:gd name="connsiteY1-34" fmla="*/ 0 h 6868518"/>
              <a:gd name="connsiteX2-35" fmla="*/ 9075999 w 9075999"/>
              <a:gd name="connsiteY2-36" fmla="*/ 6858000 h 6868518"/>
              <a:gd name="connsiteX3-37" fmla="*/ 0 w 9075999"/>
              <a:gd name="connsiteY3-38" fmla="*/ 6868518 h 6868518"/>
              <a:gd name="connsiteX4-39" fmla="*/ 3484848 w 9075999"/>
              <a:gd name="connsiteY4-40" fmla="*/ 0 h 6868518"/>
              <a:gd name="connsiteX0-41" fmla="*/ 3392550 w 9075999"/>
              <a:gd name="connsiteY0-42" fmla="*/ 0 h 6868518"/>
              <a:gd name="connsiteX1-43" fmla="*/ 9075999 w 9075999"/>
              <a:gd name="connsiteY1-44" fmla="*/ 0 h 6868518"/>
              <a:gd name="connsiteX2-45" fmla="*/ 9075999 w 9075999"/>
              <a:gd name="connsiteY2-46" fmla="*/ 6858000 h 6868518"/>
              <a:gd name="connsiteX3-47" fmla="*/ 0 w 9075999"/>
              <a:gd name="connsiteY3-48" fmla="*/ 6868518 h 6868518"/>
              <a:gd name="connsiteX4-49" fmla="*/ 3392550 w 9075999"/>
              <a:gd name="connsiteY4-50" fmla="*/ 0 h 6868518"/>
              <a:gd name="connsiteX0-51" fmla="*/ 3244873 w 9075999"/>
              <a:gd name="connsiteY0-52" fmla="*/ 0 h 6868518"/>
              <a:gd name="connsiteX1-53" fmla="*/ 9075999 w 9075999"/>
              <a:gd name="connsiteY1-54" fmla="*/ 0 h 6868518"/>
              <a:gd name="connsiteX2-55" fmla="*/ 9075999 w 9075999"/>
              <a:gd name="connsiteY2-56" fmla="*/ 6858000 h 6868518"/>
              <a:gd name="connsiteX3-57" fmla="*/ 0 w 9075999"/>
              <a:gd name="connsiteY3-58" fmla="*/ 6868518 h 6868518"/>
              <a:gd name="connsiteX4-59" fmla="*/ 3244873 w 9075999"/>
              <a:gd name="connsiteY4-60" fmla="*/ 0 h 6868518"/>
              <a:gd name="connsiteX0-61" fmla="*/ 0 w 10014931"/>
              <a:gd name="connsiteY0-62" fmla="*/ 0 h 6896653"/>
              <a:gd name="connsiteX1-63" fmla="*/ 10014931 w 10014931"/>
              <a:gd name="connsiteY1-64" fmla="*/ 28135 h 6896653"/>
              <a:gd name="connsiteX2-65" fmla="*/ 10014931 w 10014931"/>
              <a:gd name="connsiteY2-66" fmla="*/ 6886135 h 6896653"/>
              <a:gd name="connsiteX3-67" fmla="*/ 938932 w 10014931"/>
              <a:gd name="connsiteY3-68" fmla="*/ 6896653 h 6896653"/>
              <a:gd name="connsiteX4-69" fmla="*/ 0 w 10014931"/>
              <a:gd name="connsiteY4-70" fmla="*/ 0 h 6896653"/>
              <a:gd name="connsiteX0-71" fmla="*/ 4315532 w 14330463"/>
              <a:gd name="connsiteY0-72" fmla="*/ 0 h 6886135"/>
              <a:gd name="connsiteX1-73" fmla="*/ 14330463 w 14330463"/>
              <a:gd name="connsiteY1-74" fmla="*/ 28135 h 6886135"/>
              <a:gd name="connsiteX2-75" fmla="*/ 14330463 w 14330463"/>
              <a:gd name="connsiteY2-76" fmla="*/ 6886135 h 6886135"/>
              <a:gd name="connsiteX3-77" fmla="*/ 0 w 14330463"/>
              <a:gd name="connsiteY3-78" fmla="*/ 6882585 h 6886135"/>
              <a:gd name="connsiteX4-79" fmla="*/ 4315532 w 14330463"/>
              <a:gd name="connsiteY4-80" fmla="*/ 0 h 6886135"/>
              <a:gd name="connsiteX0-81" fmla="*/ 2816610 w 12831541"/>
              <a:gd name="connsiteY0-82" fmla="*/ 0 h 6886135"/>
              <a:gd name="connsiteX1-83" fmla="*/ 12831541 w 12831541"/>
              <a:gd name="connsiteY1-84" fmla="*/ 28135 h 6886135"/>
              <a:gd name="connsiteX2-85" fmla="*/ 12831541 w 12831541"/>
              <a:gd name="connsiteY2-86" fmla="*/ 6886135 h 6886135"/>
              <a:gd name="connsiteX3-87" fmla="*/ 0 w 12831541"/>
              <a:gd name="connsiteY3-88" fmla="*/ 6854449 h 6886135"/>
              <a:gd name="connsiteX4-89" fmla="*/ 2816610 w 12831541"/>
              <a:gd name="connsiteY4-90" fmla="*/ 0 h 6886135"/>
              <a:gd name="connsiteX0-91" fmla="*/ 2898968 w 12831541"/>
              <a:gd name="connsiteY0-92" fmla="*/ 0 h 6900203"/>
              <a:gd name="connsiteX1-93" fmla="*/ 12831541 w 12831541"/>
              <a:gd name="connsiteY1-94" fmla="*/ 42203 h 6900203"/>
              <a:gd name="connsiteX2-95" fmla="*/ 12831541 w 12831541"/>
              <a:gd name="connsiteY2-96" fmla="*/ 6900203 h 6900203"/>
              <a:gd name="connsiteX3-97" fmla="*/ 0 w 12831541"/>
              <a:gd name="connsiteY3-98" fmla="*/ 6868517 h 6900203"/>
              <a:gd name="connsiteX4-99" fmla="*/ 2898968 w 12831541"/>
              <a:gd name="connsiteY4-100" fmla="*/ 0 h 6900203"/>
              <a:gd name="connsiteX0-101" fmla="*/ 2997798 w 12930371"/>
              <a:gd name="connsiteY0-102" fmla="*/ 0 h 6900203"/>
              <a:gd name="connsiteX1-103" fmla="*/ 12930371 w 12930371"/>
              <a:gd name="connsiteY1-104" fmla="*/ 42203 h 6900203"/>
              <a:gd name="connsiteX2-105" fmla="*/ 12930371 w 12930371"/>
              <a:gd name="connsiteY2-106" fmla="*/ 6900203 h 6900203"/>
              <a:gd name="connsiteX3-107" fmla="*/ 0 w 12930371"/>
              <a:gd name="connsiteY3-108" fmla="*/ 6896653 h 6900203"/>
              <a:gd name="connsiteX4-109" fmla="*/ 2997798 w 12930371"/>
              <a:gd name="connsiteY4-110" fmla="*/ 0 h 6900203"/>
              <a:gd name="connsiteX0-111" fmla="*/ 2963810 w 12930371"/>
              <a:gd name="connsiteY0-112" fmla="*/ 0 h 6885688"/>
              <a:gd name="connsiteX1-113" fmla="*/ 12930371 w 12930371"/>
              <a:gd name="connsiteY1-114" fmla="*/ 27688 h 6885688"/>
              <a:gd name="connsiteX2-115" fmla="*/ 12930371 w 12930371"/>
              <a:gd name="connsiteY2-116" fmla="*/ 6885688 h 6885688"/>
              <a:gd name="connsiteX3-117" fmla="*/ 0 w 12930371"/>
              <a:gd name="connsiteY3-118" fmla="*/ 6882138 h 6885688"/>
              <a:gd name="connsiteX4-119" fmla="*/ 2963810 w 12930371"/>
              <a:gd name="connsiteY4-120" fmla="*/ 0 h 6885688"/>
              <a:gd name="connsiteX0-121" fmla="*/ 2963810 w 12938512"/>
              <a:gd name="connsiteY0-122" fmla="*/ 0 h 6885688"/>
              <a:gd name="connsiteX1-123" fmla="*/ 12938512 w 12938512"/>
              <a:gd name="connsiteY1-124" fmla="*/ 27688 h 6885688"/>
              <a:gd name="connsiteX2-125" fmla="*/ 12930371 w 12938512"/>
              <a:gd name="connsiteY2-126" fmla="*/ 6885688 h 6885688"/>
              <a:gd name="connsiteX3-127" fmla="*/ 0 w 12938512"/>
              <a:gd name="connsiteY3-128" fmla="*/ 6882138 h 6885688"/>
              <a:gd name="connsiteX4-129" fmla="*/ 2963810 w 12938512"/>
              <a:gd name="connsiteY4-130" fmla="*/ 0 h 6885688"/>
              <a:gd name="connsiteX0-131" fmla="*/ 2963810 w 12938512"/>
              <a:gd name="connsiteY0-132" fmla="*/ 0 h 6885688"/>
              <a:gd name="connsiteX1-133" fmla="*/ 12938512 w 12938512"/>
              <a:gd name="connsiteY1-134" fmla="*/ 10304 h 6885688"/>
              <a:gd name="connsiteX2-135" fmla="*/ 12930371 w 12938512"/>
              <a:gd name="connsiteY2-136" fmla="*/ 6885688 h 6885688"/>
              <a:gd name="connsiteX3-137" fmla="*/ 0 w 12938512"/>
              <a:gd name="connsiteY3-138" fmla="*/ 6882138 h 6885688"/>
              <a:gd name="connsiteX4-139" fmla="*/ 2963810 w 12938512"/>
              <a:gd name="connsiteY4-140" fmla="*/ 0 h 6885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938512" h="6885688">
                <a:moveTo>
                  <a:pt x="2963810" y="0"/>
                </a:moveTo>
                <a:lnTo>
                  <a:pt x="12938512" y="10304"/>
                </a:lnTo>
                <a:cubicBezTo>
                  <a:pt x="12935798" y="2296304"/>
                  <a:pt x="12933085" y="4599688"/>
                  <a:pt x="12930371" y="6885688"/>
                </a:cubicBezTo>
                <a:lnTo>
                  <a:pt x="0" y="6882138"/>
                </a:lnTo>
                <a:lnTo>
                  <a:pt x="2963810" y="0"/>
                </a:lnTo>
                <a:close/>
              </a:path>
            </a:pathLst>
          </a:cu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矩形 19"/>
          <p:cNvSpPr/>
          <p:nvPr/>
        </p:nvSpPr>
        <p:spPr>
          <a:xfrm rot="8596509">
            <a:off x="1725885" y="2394988"/>
            <a:ext cx="821393" cy="3338945"/>
          </a:xfrm>
          <a:custGeom>
            <a:avLst/>
            <a:gdLst>
              <a:gd name="connsiteX0" fmla="*/ 0 w 1080120"/>
              <a:gd name="connsiteY0" fmla="*/ 0 h 4908462"/>
              <a:gd name="connsiteX1" fmla="*/ 1080120 w 1080120"/>
              <a:gd name="connsiteY1" fmla="*/ 0 h 4908462"/>
              <a:gd name="connsiteX2" fmla="*/ 1080120 w 1080120"/>
              <a:gd name="connsiteY2" fmla="*/ 4908462 h 4908462"/>
              <a:gd name="connsiteX3" fmla="*/ 0 w 1080120"/>
              <a:gd name="connsiteY3" fmla="*/ 4908462 h 4908462"/>
              <a:gd name="connsiteX4" fmla="*/ 0 w 1080120"/>
              <a:gd name="connsiteY4" fmla="*/ 0 h 4908462"/>
              <a:gd name="connsiteX0-1" fmla="*/ 0 w 1086762"/>
              <a:gd name="connsiteY0-2" fmla="*/ 428885 h 4908462"/>
              <a:gd name="connsiteX1-3" fmla="*/ 1086762 w 1086762"/>
              <a:gd name="connsiteY1-4" fmla="*/ 0 h 4908462"/>
              <a:gd name="connsiteX2-5" fmla="*/ 1086762 w 1086762"/>
              <a:gd name="connsiteY2-6" fmla="*/ 4908462 h 4908462"/>
              <a:gd name="connsiteX3-7" fmla="*/ 6642 w 1086762"/>
              <a:gd name="connsiteY3-8" fmla="*/ 4908462 h 4908462"/>
              <a:gd name="connsiteX4-9" fmla="*/ 0 w 1086762"/>
              <a:gd name="connsiteY4-10" fmla="*/ 428885 h 4908462"/>
              <a:gd name="connsiteX0-11" fmla="*/ 0 w 1089940"/>
              <a:gd name="connsiteY0-12" fmla="*/ 0 h 4479577"/>
              <a:gd name="connsiteX1-13" fmla="*/ 1089940 w 1089940"/>
              <a:gd name="connsiteY1-14" fmla="*/ 826801 h 4479577"/>
              <a:gd name="connsiteX2-15" fmla="*/ 1086762 w 1089940"/>
              <a:gd name="connsiteY2-16" fmla="*/ 4479577 h 4479577"/>
              <a:gd name="connsiteX3-17" fmla="*/ 6642 w 1089940"/>
              <a:gd name="connsiteY3-18" fmla="*/ 4479577 h 4479577"/>
              <a:gd name="connsiteX4-19" fmla="*/ 0 w 1089940"/>
              <a:gd name="connsiteY4-20" fmla="*/ 0 h 4479577"/>
              <a:gd name="connsiteX0-21" fmla="*/ 0 w 1095020"/>
              <a:gd name="connsiteY0-22" fmla="*/ 0 h 4451231"/>
              <a:gd name="connsiteX1-23" fmla="*/ 1095020 w 1095020"/>
              <a:gd name="connsiteY1-24" fmla="*/ 798455 h 4451231"/>
              <a:gd name="connsiteX2-25" fmla="*/ 1091842 w 1095020"/>
              <a:gd name="connsiteY2-26" fmla="*/ 4451231 h 4451231"/>
              <a:gd name="connsiteX3-27" fmla="*/ 11722 w 1095020"/>
              <a:gd name="connsiteY3-28" fmla="*/ 4451231 h 4451231"/>
              <a:gd name="connsiteX4-29" fmla="*/ 0 w 1095020"/>
              <a:gd name="connsiteY4-30" fmla="*/ 0 h 445123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95020" h="4451231">
                <a:moveTo>
                  <a:pt x="0" y="0"/>
                </a:moveTo>
                <a:lnTo>
                  <a:pt x="1095020" y="798455"/>
                </a:lnTo>
                <a:cubicBezTo>
                  <a:pt x="1093961" y="2016047"/>
                  <a:pt x="1092901" y="3233639"/>
                  <a:pt x="1091842" y="4451231"/>
                </a:cubicBezTo>
                <a:lnTo>
                  <a:pt x="11722" y="4451231"/>
                </a:lnTo>
                <a:cubicBezTo>
                  <a:pt x="7815" y="2967487"/>
                  <a:pt x="3907" y="1483744"/>
                  <a:pt x="0" y="0"/>
                </a:cubicBezTo>
                <a:close/>
              </a:path>
            </a:pathLst>
          </a:custGeom>
          <a:solidFill>
            <a:srgbClr val="198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 name="矩形 2"/>
          <p:cNvSpPr/>
          <p:nvPr/>
        </p:nvSpPr>
        <p:spPr>
          <a:xfrm rot="1270607">
            <a:off x="1325945" y="-297079"/>
            <a:ext cx="811874" cy="4009961"/>
          </a:xfrm>
          <a:custGeom>
            <a:avLst/>
            <a:gdLst>
              <a:gd name="connsiteX0" fmla="*/ 0 w 1080120"/>
              <a:gd name="connsiteY0" fmla="*/ 0 h 5749572"/>
              <a:gd name="connsiteX1" fmla="*/ 1080120 w 1080120"/>
              <a:gd name="connsiteY1" fmla="*/ 0 h 5749572"/>
              <a:gd name="connsiteX2" fmla="*/ 1080120 w 1080120"/>
              <a:gd name="connsiteY2" fmla="*/ 5749572 h 5749572"/>
              <a:gd name="connsiteX3" fmla="*/ 0 w 1080120"/>
              <a:gd name="connsiteY3" fmla="*/ 5749572 h 5749572"/>
              <a:gd name="connsiteX4" fmla="*/ 0 w 1080120"/>
              <a:gd name="connsiteY4" fmla="*/ 0 h 5749572"/>
              <a:gd name="connsiteX0-1" fmla="*/ 0 w 1080120"/>
              <a:gd name="connsiteY0-2" fmla="*/ 0 h 6404054"/>
              <a:gd name="connsiteX1-3" fmla="*/ 1080120 w 1080120"/>
              <a:gd name="connsiteY1-4" fmla="*/ 0 h 6404054"/>
              <a:gd name="connsiteX2-5" fmla="*/ 1062305 w 1080120"/>
              <a:gd name="connsiteY2-6" fmla="*/ 6404054 h 6404054"/>
              <a:gd name="connsiteX3-7" fmla="*/ 0 w 1080120"/>
              <a:gd name="connsiteY3-8" fmla="*/ 5749572 h 6404054"/>
              <a:gd name="connsiteX4-9" fmla="*/ 0 w 1080120"/>
              <a:gd name="connsiteY4-10" fmla="*/ 0 h 6404054"/>
              <a:gd name="connsiteX0-11" fmla="*/ 0 w 1086693"/>
              <a:gd name="connsiteY0-12" fmla="*/ 1480384 h 6404054"/>
              <a:gd name="connsiteX1-13" fmla="*/ 1086693 w 1086693"/>
              <a:gd name="connsiteY1-14" fmla="*/ 0 h 6404054"/>
              <a:gd name="connsiteX2-15" fmla="*/ 1068878 w 1086693"/>
              <a:gd name="connsiteY2-16" fmla="*/ 6404054 h 6404054"/>
              <a:gd name="connsiteX3-17" fmla="*/ 6573 w 1086693"/>
              <a:gd name="connsiteY3-18" fmla="*/ 5749572 h 6404054"/>
              <a:gd name="connsiteX4-19" fmla="*/ 0 w 1086693"/>
              <a:gd name="connsiteY4-20" fmla="*/ 1480384 h 6404054"/>
              <a:gd name="connsiteX0-21" fmla="*/ 0 w 1082330"/>
              <a:gd name="connsiteY0-22" fmla="*/ 422109 h 5345779"/>
              <a:gd name="connsiteX1-23" fmla="*/ 1082330 w 1082330"/>
              <a:gd name="connsiteY1-24" fmla="*/ 0 h 5345779"/>
              <a:gd name="connsiteX2-25" fmla="*/ 1068878 w 1082330"/>
              <a:gd name="connsiteY2-26" fmla="*/ 5345779 h 5345779"/>
              <a:gd name="connsiteX3-27" fmla="*/ 6573 w 1082330"/>
              <a:gd name="connsiteY3-28" fmla="*/ 4691297 h 5345779"/>
              <a:gd name="connsiteX4-29" fmla="*/ 0 w 1082330"/>
              <a:gd name="connsiteY4-30" fmla="*/ 422109 h 534577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82330" h="5345779">
                <a:moveTo>
                  <a:pt x="0" y="422109"/>
                </a:moveTo>
                <a:lnTo>
                  <a:pt x="1082330" y="0"/>
                </a:lnTo>
                <a:cubicBezTo>
                  <a:pt x="1076392" y="2134685"/>
                  <a:pt x="1074816" y="3211094"/>
                  <a:pt x="1068878" y="5345779"/>
                </a:cubicBezTo>
                <a:lnTo>
                  <a:pt x="6573" y="4691297"/>
                </a:lnTo>
                <a:lnTo>
                  <a:pt x="0" y="422109"/>
                </a:lnTo>
                <a:close/>
              </a:path>
            </a:pathLst>
          </a:cu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40" name="组合 39"/>
          <p:cNvGrpSpPr/>
          <p:nvPr/>
        </p:nvGrpSpPr>
        <p:grpSpPr>
          <a:xfrm>
            <a:off x="2735628" y="1785617"/>
            <a:ext cx="540144" cy="1566419"/>
            <a:chOff x="1846734" y="2492896"/>
            <a:chExt cx="720080" cy="2088232"/>
          </a:xfrm>
          <a:solidFill>
            <a:srgbClr val="0973DD"/>
          </a:solidFill>
        </p:grpSpPr>
        <p:sp>
          <p:nvSpPr>
            <p:cNvPr id="41" name="矩形 40"/>
            <p:cNvSpPr/>
            <p:nvPr/>
          </p:nvSpPr>
          <p:spPr>
            <a:xfrm>
              <a:off x="1846734" y="2492896"/>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2" name="矩形 41"/>
            <p:cNvSpPr/>
            <p:nvPr/>
          </p:nvSpPr>
          <p:spPr>
            <a:xfrm>
              <a:off x="1846734" y="4535409"/>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3" name="矩形 42"/>
            <p:cNvSpPr/>
            <p:nvPr/>
          </p:nvSpPr>
          <p:spPr>
            <a:xfrm rot="5400000">
              <a:off x="836908" y="3525583"/>
              <a:ext cx="2065371"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44" name="组合 43"/>
          <p:cNvGrpSpPr/>
          <p:nvPr/>
        </p:nvGrpSpPr>
        <p:grpSpPr>
          <a:xfrm rot="10800000">
            <a:off x="4085989" y="1785617"/>
            <a:ext cx="540144" cy="1566419"/>
            <a:chOff x="1846734" y="2492896"/>
            <a:chExt cx="720080" cy="2088232"/>
          </a:xfrm>
          <a:solidFill>
            <a:srgbClr val="0973DD"/>
          </a:solidFill>
        </p:grpSpPr>
        <p:sp>
          <p:nvSpPr>
            <p:cNvPr id="45" name="矩形 44"/>
            <p:cNvSpPr/>
            <p:nvPr/>
          </p:nvSpPr>
          <p:spPr>
            <a:xfrm>
              <a:off x="1846734" y="2492896"/>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6" name="矩形 45"/>
            <p:cNvSpPr/>
            <p:nvPr/>
          </p:nvSpPr>
          <p:spPr>
            <a:xfrm>
              <a:off x="1846734" y="4535409"/>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46"/>
            <p:cNvSpPr/>
            <p:nvPr/>
          </p:nvSpPr>
          <p:spPr>
            <a:xfrm rot="5400000">
              <a:off x="836908" y="3525583"/>
              <a:ext cx="2065371"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48" name="文本框 9"/>
          <p:cNvSpPr txBox="1"/>
          <p:nvPr/>
        </p:nvSpPr>
        <p:spPr>
          <a:xfrm>
            <a:off x="3173576" y="1653954"/>
            <a:ext cx="1029970" cy="1966595"/>
          </a:xfrm>
          <a:prstGeom prst="rect">
            <a:avLst/>
          </a:prstGeom>
          <a:noFill/>
        </p:spPr>
        <p:txBody>
          <a:bodyPr wrap="none" lIns="51443" tIns="25721" rIns="51443" bIns="25721" rtlCol="0">
            <a:spAutoFit/>
          </a:bodyPr>
          <a:lstStyle/>
          <a:p>
            <a:pPr marL="0" lvl="1" algn="ctr"/>
            <a:r>
              <a:rPr lang="en-US" altLang="zh-CN" sz="12450" dirty="0">
                <a:solidFill>
                  <a:srgbClr val="0973DD"/>
                </a:solidFill>
                <a:latin typeface="微软雅黑" panose="020B0503020204020204" pitchFamily="34" charset="-122"/>
                <a:ea typeface="微软雅黑" panose="020B0503020204020204" pitchFamily="34" charset="-122"/>
              </a:rPr>
              <a:t>1</a:t>
            </a:r>
            <a:endParaRPr lang="zh-CN" altLang="en-US" sz="12450" dirty="0">
              <a:solidFill>
                <a:srgbClr val="0973DD"/>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4835597" y="1928385"/>
            <a:ext cx="3804373" cy="460375"/>
          </a:xfrm>
          <a:prstGeom prst="rect">
            <a:avLst/>
          </a:prstGeom>
          <a:noFill/>
        </p:spPr>
        <p:txBody>
          <a:bodyPr wrap="square" rtlCol="0">
            <a:spAutoFit/>
          </a:bodyPr>
          <a:lstStyle/>
          <a:p>
            <a:r>
              <a:rPr lang="zh-CN" altLang="en-US" sz="2400" b="1" dirty="0">
                <a:solidFill>
                  <a:srgbClr val="0973DD"/>
                </a:solidFill>
                <a:latin typeface="微软雅黑" panose="020B0503020204020204" pitchFamily="34" charset="-122"/>
                <a:ea typeface="微软雅黑" panose="020B0503020204020204" pitchFamily="34" charset="-122"/>
              </a:rPr>
              <a:t>双重预防机制的来源</a:t>
            </a:r>
            <a:endParaRPr lang="zh-CN" altLang="en-US" sz="2400" b="1" dirty="0">
              <a:solidFill>
                <a:srgbClr val="0973DD"/>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660400" y="739775"/>
            <a:ext cx="995680" cy="337185"/>
          </a:xfrm>
          <a:prstGeom prst="rect">
            <a:avLst/>
          </a:prstGeom>
          <a:noFill/>
        </p:spPr>
        <p:txBody>
          <a:bodyPr wrap="none" rtlCol="0" anchor="t">
            <a:spAutoFit/>
          </a:bodyPr>
          <a:lstStyle/>
          <a:p>
            <a:pPr algn="ctr"/>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rPr>
              <a:t>辨识范围</a:t>
            </a:r>
            <a:endPar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899795" y="1091565"/>
            <a:ext cx="7303135" cy="332295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公司全部区域及经营业务，识别范围包括所有部门（含办公场所、码头、大楼周界、各库房、作业区、办公车辆、员工宿舍、租赁单位等）。</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1）规划、设计（重点是新、改、扩建项目）和建设、投产、运行等阶段；</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2）常规和非常规作业活动；事故及潜在的紧急情况；</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3）所有进入作业场所人员的活动；</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4）作业场所的设施、设备、车辆、安全防护用品；</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5）原材料、产品的运输和使用过程；</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6）工艺、设备、管理、人员等变更；</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7）丢弃、废弃、拆除与处置；</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8）气候、地质及环境影响等。</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840105" y="739775"/>
            <a:ext cx="2214880" cy="337185"/>
          </a:xfrm>
          <a:prstGeom prst="rect">
            <a:avLst/>
          </a:prstGeom>
          <a:noFill/>
        </p:spPr>
        <p:txBody>
          <a:bodyPr wrap="none" rtlCol="0" anchor="t">
            <a:spAutoFit/>
          </a:bodyPr>
          <a:lstStyle/>
          <a:p>
            <a:pPr algn="ctr"/>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rPr>
              <a:t>风险辨识的主要内容：</a:t>
            </a:r>
            <a:endPar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906780" y="1076960"/>
            <a:ext cx="7303135" cy="332295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公司地址：从地址的工程地质、地形、自然灾害、周围环境、气象条件、资源交通、抢险救灾支持条件等方面进行分析。</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建（构）筑物：结构、防火、防爆、朝向、采光、运输、（操作、安全、运输、检修）通道、开门，生产卫生设施。</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生产设备、装置</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 设备、装置：高温、低温、腐蚀、高压、振动、关键部位的备用设备、控制、操作、检修和故障、失误时的紧急异常情况。</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 机械设备：运动零部件和工件、操作条件、检修作业、误运转和误操作。</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 电气设备：断电、触电、火灾、爆炸、误运转和误操作，静电、雷电。</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 危险性较大设备、高处作业设备。</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840105" y="739775"/>
            <a:ext cx="2214880" cy="337185"/>
          </a:xfrm>
          <a:prstGeom prst="rect">
            <a:avLst/>
          </a:prstGeom>
          <a:noFill/>
        </p:spPr>
        <p:txBody>
          <a:bodyPr wrap="none" rtlCol="0" anchor="t">
            <a:spAutoFit/>
          </a:bodyPr>
          <a:lstStyle/>
          <a:p>
            <a:pPr algn="ctr"/>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rPr>
              <a:t>风险辨识的主要内容：</a:t>
            </a:r>
            <a:endPar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906780" y="1076960"/>
            <a:ext cx="7303135" cy="3538220"/>
          </a:xfrm>
          <a:prstGeom prst="rect">
            <a:avLst/>
          </a:prstGeom>
          <a:noFill/>
        </p:spPr>
        <p:txBody>
          <a:bodyPr wrap="square" rtlCol="0" anchor="t">
            <a:spAutoFit/>
          </a:bodyPr>
          <a:lstStyle/>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公司地址：从地址的工程地质、地形、自然灾害、周围环境、气象条件、资源交通、抢险救灾支持条件等方面进行分析。</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建（构）筑物：结构、防火、防爆、朝向、采光、运输、（操作、安全、运输、检修）通道、开门，生产卫生设施。</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生产设备、装置</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 设备、装置：高温、低温、腐蚀、高压、振动、关键部位的备用设备、控制、操作、检修和故障、失误时的紧急异常情况。</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 机械设备：运动零部件和工件、操作条件、检修作业、误运转和误操作。</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 电气设备：断电、触电、火灾、爆炸、误运转和误操作，静电、雷电。</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 危险性较大设备、高处作业设备。</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生产工艺过程：物料（毒性、腐蚀性、燃爆性）温度、压力、速度、作业及控制条件、事故及失控状态。</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其它</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 噪声、振动、辐射、高温等有害作业部位。</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 工时制度、女职工劳动保护、体力劳动强度。</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 管理设施、事故应急抢救设施和辅助生产、生活卫生设施。</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774700" y="811530"/>
            <a:ext cx="3637280" cy="337185"/>
          </a:xfrm>
          <a:prstGeom prst="rect">
            <a:avLst/>
          </a:prstGeom>
          <a:noFill/>
        </p:spPr>
        <p:txBody>
          <a:bodyPr wrap="none" rtlCol="0" anchor="t">
            <a:spAutoFit/>
          </a:bodyPr>
          <a:lstStyle/>
          <a:p>
            <a:pPr algn="ctr"/>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rPr>
              <a:t>风险辨识的要素一般应覆盖以下方面：</a:t>
            </a:r>
            <a:endPar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906780" y="1076960"/>
            <a:ext cx="7303135" cy="2245360"/>
          </a:xfrm>
          <a:prstGeom prst="rect">
            <a:avLst/>
          </a:prstGeom>
          <a:noFill/>
        </p:spPr>
        <p:txBody>
          <a:bodyPr wrap="square" rtlCol="0" anchor="t">
            <a:spAutoFit/>
          </a:bodyPr>
          <a:lstStyle/>
          <a:p>
            <a:pPr indent="355600" fontAlgn="auto">
              <a:lnSpc>
                <a:spcPct val="2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（一）从业人员安全意识、安全与应急技能；【人】</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2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（二）生产经营基础设施、运输工具、工作场所等设施设备的安全可靠性；【设施设备】</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2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（三）安全生产的规章制度、操作规程等管理制度覆盖情况和有效性；【管理制度】</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2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（四）保障安全生产的管理机构、工作机制合规和完备性；【管理机制】</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2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（五）影响安全生产外部要素危害程度的可知性和应对措施。【环境】</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929640" y="811530"/>
            <a:ext cx="1605280" cy="337185"/>
          </a:xfrm>
          <a:prstGeom prst="rect">
            <a:avLst/>
          </a:prstGeom>
          <a:noFill/>
        </p:spPr>
        <p:txBody>
          <a:bodyPr wrap="none" rtlCol="0" anchor="t">
            <a:spAutoFit/>
          </a:bodyPr>
          <a:lstStyle/>
          <a:p>
            <a:pPr algn="ctr"/>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rPr>
              <a:t>风险点识别方法</a:t>
            </a:r>
            <a:endPar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906780" y="1076960"/>
            <a:ext cx="7303135" cy="2245360"/>
          </a:xfrm>
          <a:prstGeom prst="rect">
            <a:avLst/>
          </a:prstGeom>
          <a:noFill/>
        </p:spPr>
        <p:txBody>
          <a:bodyPr wrap="square" rtlCol="0" anchor="t">
            <a:spAutoFit/>
          </a:bodyPr>
          <a:lstStyle/>
          <a:p>
            <a:pPr indent="355600" fontAlgn="auto">
              <a:lnSpc>
                <a:spcPct val="2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以作业危害分析法（JHA）并按照作业步骤分解逐一对作业过程中的人的不安全行为进行识别。以安全检查表法（SCL）对生产现场及其它区域的物的不安全状态、人的不安全行为、作业环境不安全因素及管理缺陷进行识别； （</a:t>
            </a:r>
            <a:r>
              <a:rPr lang="zh-CN" altLang="en-US" sz="1400" dirty="0">
                <a:solidFill>
                  <a:schemeClr val="accent1"/>
                </a:solidFill>
                <a:latin typeface="微软雅黑" panose="020B0503020204020204" pitchFamily="34" charset="-122"/>
                <a:ea typeface="微软雅黑" panose="020B0503020204020204" pitchFamily="34" charset="-122"/>
                <a:sym typeface="+mn-ea"/>
              </a:rPr>
              <a:t>可参考附件A危险点分类标准</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2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依据《危险化学品重大危险源辨识》（GB 18218）对涉及危险化学品生产、使用、存储和经营的企业进行重大危险源辨识。</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828040" y="811530"/>
            <a:ext cx="1808480" cy="337185"/>
          </a:xfrm>
          <a:prstGeom prst="rect">
            <a:avLst/>
          </a:prstGeom>
          <a:noFill/>
        </p:spPr>
        <p:txBody>
          <a:bodyPr wrap="none" rtlCol="0" anchor="t">
            <a:spAutoFit/>
          </a:bodyPr>
          <a:lstStyle/>
          <a:p>
            <a:pPr algn="ctr"/>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rPr>
              <a:t>风险点的识别方法</a:t>
            </a:r>
            <a:endPar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920750" y="1366520"/>
            <a:ext cx="7303135" cy="3107690"/>
          </a:xfrm>
          <a:prstGeom prst="rect">
            <a:avLst/>
          </a:prstGeom>
          <a:noFill/>
        </p:spPr>
        <p:txBody>
          <a:bodyPr wrap="square" rtlCol="0" anchor="t">
            <a:spAutoFit/>
          </a:bodyPr>
          <a:lstStyle/>
          <a:p>
            <a:pPr indent="355600" fontAlgn="auto">
              <a:lnSpc>
                <a:spcPct val="2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工作危害分析法是一种定性的风险分析辨识方法，它是基于作业活动的一种风险辨识技术，用来进行人的不安全行为、物的不安全状态、环境的不安全因素以及管理缺陷等的有效识别。即先把整个作业活动（任务）划分成多个工作步骤，将作业步骤中的危险源找出来，并判断其在现有安全控制措施条件下可能导致的事故类型及其后果。若现有安全控制措施不能满足安全生产的需要，应制定新的安全控制措施以保证安全生产；危险性仍然较大时，还应将其列为重点对象加强管控，必要时还应制定应急处置措施加以保障，从而将风险降低至可以接受的水平。</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1290955" y="1148715"/>
            <a:ext cx="2146935" cy="306705"/>
          </a:xfrm>
          <a:prstGeom prst="rect">
            <a:avLst/>
          </a:prstGeom>
          <a:noFill/>
        </p:spPr>
        <p:txBody>
          <a:bodyPr wrap="none" rtlCol="0" anchor="t">
            <a:spAutoFit/>
          </a:bodyPr>
          <a:lstStyle/>
          <a:p>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rPr>
              <a:t>工作危害分析法（</a:t>
            </a:r>
            <a:r>
              <a:rPr lang="en-US" altLang="zh-CN" sz="1400" b="1">
                <a:solidFill>
                  <a:schemeClr val="tx1">
                    <a:lumMod val="65000"/>
                    <a:lumOff val="35000"/>
                  </a:schemeClr>
                </a:solidFill>
                <a:latin typeface="微软雅黑" panose="020B0503020204020204" pitchFamily="34" charset="-122"/>
                <a:ea typeface="微软雅黑" panose="020B0503020204020204" pitchFamily="34" charset="-122"/>
                <a:sym typeface="+mn-ea"/>
              </a:rPr>
              <a:t>JHA</a:t>
            </a:r>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rPr>
              <a:t>）</a:t>
            </a:r>
            <a:endPar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pic>
        <p:nvPicPr>
          <p:cNvPr id="41987" name="图片 41986"/>
          <p:cNvPicPr>
            <a:picLocks noChangeAspect="1"/>
          </p:cNvPicPr>
          <p:nvPr/>
        </p:nvPicPr>
        <p:blipFill>
          <a:blip r:embed="rId1"/>
          <a:stretch>
            <a:fillRect/>
          </a:stretch>
        </p:blipFill>
        <p:spPr>
          <a:xfrm>
            <a:off x="1115695" y="581660"/>
            <a:ext cx="6866890" cy="429133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633730" y="807085"/>
            <a:ext cx="2284730" cy="306705"/>
          </a:xfrm>
          <a:prstGeom prst="rect">
            <a:avLst/>
          </a:prstGeom>
          <a:noFill/>
        </p:spPr>
        <p:txBody>
          <a:bodyPr wrap="none" rtlCol="0" anchor="t">
            <a:spAutoFit/>
          </a:bodyPr>
          <a:lstStyle/>
          <a:p>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rPr>
              <a:t>安全检查表分析法（</a:t>
            </a:r>
            <a:r>
              <a:rPr lang="en-US" altLang="zh-CN" sz="1400" b="1">
                <a:solidFill>
                  <a:schemeClr val="tx1">
                    <a:lumMod val="65000"/>
                    <a:lumOff val="35000"/>
                  </a:schemeClr>
                </a:solidFill>
                <a:latin typeface="微软雅黑" panose="020B0503020204020204" pitchFamily="34" charset="-122"/>
                <a:ea typeface="微软雅黑" panose="020B0503020204020204" pitchFamily="34" charset="-122"/>
                <a:sym typeface="+mn-ea"/>
              </a:rPr>
              <a:t>SCL</a:t>
            </a:r>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rPr>
              <a:t>）</a:t>
            </a:r>
            <a:endPar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633730" y="1127760"/>
            <a:ext cx="7969250" cy="2353310"/>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安全检查表分析是基于经验的方法，安全检查表是一份进行安全检查和诊断的清单；它由一些有经验的、并且对工艺过程、机械设备和作业情况熟悉的人员，事先对检查对象共同进行详细分析、充分讨论、列出检查项目和检查要点并编制成表；安全检查分析表分析可用于对物质、设备、工艺、作以便进行检查或评审 。作业场所或操作规程的分析，为防止遗漏，在制定安全检查表时，通常要把检查对象分割为若干子系统，按子系统的特征逐个编制安全检查表；在系统安全设计或安全检查时，按照安全检查表确定的项目和要求，逐项落实安全措施，保证系统安全。（</a:t>
            </a:r>
            <a:r>
              <a:rPr lang="zh-CN" altLang="en-US" sz="1400" dirty="0">
                <a:solidFill>
                  <a:schemeClr val="accent1"/>
                </a:solidFill>
                <a:latin typeface="微软雅黑" panose="020B0503020204020204" pitchFamily="34" charset="-122"/>
                <a:ea typeface="微软雅黑" panose="020B0503020204020204" pitchFamily="34" charset="-122"/>
                <a:sym typeface="+mn-ea"/>
              </a:rPr>
              <a:t>参照、完善现有检查表格或安全管理信息系统上的内容</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857885" y="811530"/>
            <a:ext cx="1605280" cy="337185"/>
          </a:xfrm>
          <a:prstGeom prst="rect">
            <a:avLst/>
          </a:prstGeom>
          <a:noFill/>
        </p:spPr>
        <p:txBody>
          <a:bodyPr wrap="none" rtlCol="0" anchor="t">
            <a:spAutoFit/>
          </a:bodyPr>
          <a:lstStyle/>
          <a:p>
            <a:pPr algn="ctr"/>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rPr>
              <a:t>事故类型及后果</a:t>
            </a:r>
            <a:endPar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920750" y="1151255"/>
            <a:ext cx="7303135" cy="1706880"/>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危险源造成的事故类别，包括物体打击、车辆伤害、机械伤害、起重伤害、触电、淹溺、灼烫、火灾、高处坠落、坍塌、锅炉爆炸、容器爆炸、其它爆炸、中毒和窒息，以及其它伤害等；</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危险源引发的后果，包括人身伤害、伤亡疾病、财产损失、停工、违法、影响商誉、工作环境破坏、环境污染等。</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920750" y="2858135"/>
            <a:ext cx="7303135" cy="414020"/>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涉及危险源评价时，在表格内填写“产生的后果”时对照使用。</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857885" y="811530"/>
            <a:ext cx="16052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风险评价的方法</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755650" y="1455420"/>
            <a:ext cx="7303135" cy="203009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风险评价的方法很多，应根据公司的实际情况选择使用。以下是常用的几种方法：   </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附件</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A</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作业风险分析方法（风险矩阵LS）</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附件</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B</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作业条件风险程度评价（MES）</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a:t>
            </a:r>
            <a:r>
              <a:rPr lang="zh-CN" altLang="en-US" sz="1400" dirty="0">
                <a:solidFill>
                  <a:schemeClr val="accent1"/>
                </a:solidFill>
                <a:latin typeface="微软雅黑" panose="020B0503020204020204" pitchFamily="34" charset="-122"/>
                <a:ea typeface="微软雅黑" panose="020B0503020204020204" pitchFamily="34" charset="-122"/>
                <a:sym typeface="+mn-ea"/>
              </a:rPr>
              <a:t>附件</a:t>
            </a:r>
            <a:r>
              <a:rPr lang="en-US" altLang="zh-CN" sz="1400" dirty="0">
                <a:solidFill>
                  <a:schemeClr val="accent1"/>
                </a:solidFill>
                <a:latin typeface="微软雅黑" panose="020B0503020204020204" pitchFamily="34" charset="-122"/>
                <a:ea typeface="微软雅黑" panose="020B0503020204020204" pitchFamily="34" charset="-122"/>
                <a:sym typeface="+mn-ea"/>
              </a:rPr>
              <a:t>C</a:t>
            </a:r>
            <a:r>
              <a:rPr lang="zh-CN" altLang="en-US" sz="1400" dirty="0">
                <a:solidFill>
                  <a:schemeClr val="accent1"/>
                </a:solidFill>
                <a:latin typeface="微软雅黑" panose="020B0503020204020204" pitchFamily="34" charset="-122"/>
                <a:ea typeface="微软雅黑" panose="020B0503020204020204" pitchFamily="34" charset="-122"/>
                <a:sym typeface="+mn-ea"/>
              </a:rPr>
              <a:t>   LEC风险评价方法（公司在用）</a:t>
            </a:r>
            <a:endParaRPr lang="zh-CN" altLang="en-US" sz="1400" dirty="0">
              <a:solidFill>
                <a:schemeClr val="accent1"/>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需经过研究论证确定适用的风险评价方法，从方便推广和使用角度，建议采用作业条件危险性评价法（</a:t>
            </a:r>
            <a:r>
              <a:rPr lang="zh-CN" altLang="en-US" sz="1400" dirty="0">
                <a:solidFill>
                  <a:schemeClr val="accent1"/>
                </a:solidFill>
                <a:latin typeface="微软雅黑" panose="020B0503020204020204" pitchFamily="34" charset="-122"/>
                <a:ea typeface="微软雅黑" panose="020B0503020204020204" pitchFamily="34" charset="-122"/>
                <a:sym typeface="+mn-ea"/>
              </a:rPr>
              <a:t>LEC</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）或者风险矩阵法（L〃S）进行风险大小的判定。</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1146810" y="1148715"/>
            <a:ext cx="2138680" cy="306705"/>
          </a:xfrm>
          <a:prstGeom prst="rect">
            <a:avLst/>
          </a:prstGeom>
          <a:noFill/>
        </p:spPr>
        <p:txBody>
          <a:bodyPr wrap="none" rtlCol="0" anchor="t">
            <a:spAutoFit/>
          </a:bodyPr>
          <a:lstStyle/>
          <a:p>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rPr>
              <a:t>风险评价的方法有哪些？</a:t>
            </a:r>
            <a:endPar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第一章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7" name="TextBox 59"/>
          <p:cNvSpPr>
            <a:spLocks noChangeArrowheads="1"/>
          </p:cNvSpPr>
          <p:nvPr/>
        </p:nvSpPr>
        <p:spPr bwMode="auto">
          <a:xfrm flipH="1">
            <a:off x="972185" y="141605"/>
            <a:ext cx="2314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双重预防机制的来源</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pic>
        <p:nvPicPr>
          <p:cNvPr id="2" name="图片 1"/>
          <p:cNvPicPr>
            <a:picLocks noChangeAspect="1"/>
          </p:cNvPicPr>
          <p:nvPr/>
        </p:nvPicPr>
        <p:blipFill>
          <a:blip r:embed="rId1"/>
          <a:stretch>
            <a:fillRect/>
          </a:stretch>
        </p:blipFill>
        <p:spPr>
          <a:xfrm>
            <a:off x="814705" y="1181735"/>
            <a:ext cx="7371715" cy="2780665"/>
          </a:xfrm>
          <a:prstGeom prst="rect">
            <a:avLst/>
          </a:prstGeom>
        </p:spPr>
      </p:pic>
      <p:sp>
        <p:nvSpPr>
          <p:cNvPr id="8" name="椭圆 7"/>
          <p:cNvSpPr/>
          <p:nvPr/>
        </p:nvSpPr>
        <p:spPr>
          <a:xfrm>
            <a:off x="683895" y="1275715"/>
            <a:ext cx="144145" cy="144145"/>
          </a:xfrm>
          <a:prstGeom prst="ellipse">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670560" y="2499995"/>
            <a:ext cx="144145" cy="144145"/>
          </a:xfrm>
          <a:prstGeom prst="ellipse">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7" name="文本框 6"/>
          <p:cNvSpPr txBox="1"/>
          <p:nvPr/>
        </p:nvSpPr>
        <p:spPr>
          <a:xfrm>
            <a:off x="660400" y="1283970"/>
            <a:ext cx="7303135" cy="267652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矩阵法是一种半定量的风险评价方法,它在进行风险评价时，将风险事件的后果严重程度相对的定性分为若干级，将风险事件发生的可能性也相对定性分为若干级，然后以严重性为表列，以可能性为表行，制成表，在行列的交点上给出定性的加权指数。所有的加权指数构成一个矩阵，而每一个指数代表了一个风险等级。     R=L×S；</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R：风险程度；</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L：发生事故的可能性，重点考虑事故发生的频次、以及人体暴露在这种危险环境中的频繁程度；</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S：发生事故的后果严重性，重点考虑伤害程度、持续时间。</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1032510" y="882015"/>
            <a:ext cx="1631315" cy="306705"/>
          </a:xfrm>
          <a:prstGeom prst="rect">
            <a:avLst/>
          </a:prstGeom>
          <a:noFill/>
        </p:spPr>
        <p:txBody>
          <a:bodyPr wrap="none" rtlCol="0" anchor="t">
            <a:spAutoFit/>
          </a:bodyPr>
          <a:lstStyle/>
          <a:p>
            <a:pPr algn="l"/>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rPr>
              <a:t>风险矩阵法（LS）</a:t>
            </a:r>
            <a:endPar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7" name="文本框 6"/>
          <p:cNvSpPr txBox="1"/>
          <p:nvPr/>
        </p:nvSpPr>
        <p:spPr>
          <a:xfrm>
            <a:off x="660400" y="1283970"/>
            <a:ext cx="7303135" cy="203009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风险程度分析法是是一种半定量的风险评价方法,它是对作业条件危险性分析法（LEC）的改进。风险程度R，R=M×E×S。</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其中M为控制措施的状态；</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暴露的频繁程度E增加了职业病发病情况、环境影响状况两项影响因素；</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事故的可能后果S,包括伤害、职业相关病症、财产损失和环境影响；</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M、E、S分别制定了其取值标准。</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1032510" y="882015"/>
            <a:ext cx="1818640" cy="306705"/>
          </a:xfrm>
          <a:prstGeom prst="rect">
            <a:avLst/>
          </a:prstGeom>
          <a:noFill/>
        </p:spPr>
        <p:txBody>
          <a:bodyPr wrap="none" rtlCol="0" anchor="t">
            <a:spAutoFit/>
          </a:bodyPr>
          <a:lstStyle/>
          <a:p>
            <a:pPr algn="l"/>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rPr>
              <a:t>风险程度法（MES）</a:t>
            </a:r>
            <a:endPar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7" name="文本框 6"/>
          <p:cNvSpPr txBox="1"/>
          <p:nvPr/>
        </p:nvSpPr>
        <p:spPr>
          <a:xfrm>
            <a:off x="660400" y="1283970"/>
            <a:ext cx="7303135" cy="2353310"/>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作业条件危险性分析法是一种半定量的风险评价方法,它用与系统风险有关的三种因素指标值的乘积来评价操作人员伤亡风险大小。三种因素分别是：  </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L（事故发生的可能性）</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E（人员暴露于危险环境中的频繁程度）</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C（一旦发生事故可能造成的后果）</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给三种因素的不同等级分别确定不同的分值，再以三个分值的乘积D（危险性）来评价作业条件危险性的大小，即：D=L×E×C。D值越大，说明该系统危险性大。</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1032510" y="882015"/>
            <a:ext cx="2101850" cy="306705"/>
          </a:xfrm>
          <a:prstGeom prst="rect">
            <a:avLst/>
          </a:prstGeom>
          <a:noFill/>
        </p:spPr>
        <p:txBody>
          <a:bodyPr wrap="none" rtlCol="0" anchor="t">
            <a:spAutoFit/>
          </a:bodyPr>
          <a:lstStyle/>
          <a:p>
            <a:pPr algn="l"/>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rPr>
              <a:t>作业条件危险性（LEC）</a:t>
            </a:r>
            <a:endPar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760730" y="808355"/>
            <a:ext cx="1390650" cy="414020"/>
          </a:xfrm>
          <a:prstGeom prst="rect">
            <a:avLst/>
          </a:prstGeom>
          <a:noFill/>
        </p:spPr>
        <p:txBody>
          <a:bodyPr wrap="none" rtlCol="0" anchor="t">
            <a:spAutoFit/>
          </a:bodyPr>
          <a:lstStyle/>
          <a:p>
            <a:pPr>
              <a:lnSpc>
                <a:spcPct val="150000"/>
              </a:lnSpc>
            </a:pPr>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rPr>
              <a:t>风险性分值：</a:t>
            </a:r>
            <a:r>
              <a:rPr lang="en-US" altLang="zh-CN" sz="1400" b="1">
                <a:solidFill>
                  <a:schemeClr val="tx1">
                    <a:lumMod val="65000"/>
                    <a:lumOff val="35000"/>
                  </a:schemeClr>
                </a:solidFill>
                <a:latin typeface="微软雅黑" panose="020B0503020204020204" pitchFamily="34" charset="-122"/>
                <a:ea typeface="微软雅黑" panose="020B0503020204020204" pitchFamily="34" charset="-122"/>
                <a:sym typeface="+mn-ea"/>
              </a:rPr>
              <a:t>D</a:t>
            </a:r>
            <a:endParaRPr lang="en-US" altLang="zh-CN" sz="14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graphicFrame>
        <p:nvGraphicFramePr>
          <p:cNvPr id="49155" name="表格 49154"/>
          <p:cNvGraphicFramePr/>
          <p:nvPr/>
        </p:nvGraphicFramePr>
        <p:xfrm>
          <a:off x="1926590" y="1460500"/>
          <a:ext cx="5628005" cy="2095500"/>
        </p:xfrm>
        <a:graphic>
          <a:graphicData uri="http://schemas.openxmlformats.org/drawingml/2006/table">
            <a:tbl>
              <a:tblPr/>
              <a:tblGrid>
                <a:gridCol w="1818640"/>
                <a:gridCol w="2421255"/>
                <a:gridCol w="1388110"/>
              </a:tblGrid>
              <a:tr h="34925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lnSpc>
                          <a:spcPct val="100000"/>
                        </a:lnSpc>
                        <a:spcBef>
                          <a:spcPts val="0"/>
                        </a:spcBef>
                        <a:buNone/>
                      </a:pPr>
                      <a:r>
                        <a:rPr lang="en-US" altLang="zh-CN" sz="1400" b="1">
                          <a:solidFill>
                            <a:srgbClr val="FFFFFF"/>
                          </a:solidFill>
                          <a:latin typeface="微软雅黑" panose="020B0503020204020204" pitchFamily="34" charset="-122"/>
                          <a:ea typeface="微软雅黑" panose="020B0503020204020204" pitchFamily="34" charset="-122"/>
                        </a:rPr>
                        <a:t>D</a:t>
                      </a:r>
                      <a:r>
                        <a:rPr lang="zh-CN" altLang="en-US" sz="1400" b="1">
                          <a:solidFill>
                            <a:srgbClr val="FFFFFF"/>
                          </a:solidFill>
                          <a:latin typeface="微软雅黑" panose="020B0503020204020204" pitchFamily="34" charset="-122"/>
                          <a:ea typeface="微软雅黑" panose="020B0503020204020204" pitchFamily="34" charset="-122"/>
                        </a:rPr>
                        <a:t>值</a:t>
                      </a:r>
                      <a:endParaRPr lang="zh-CN" altLang="en-US" sz="1400" b="1">
                        <a:solidFill>
                          <a:srgbClr val="FFFFFF"/>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lnSpc>
                          <a:spcPct val="100000"/>
                        </a:lnSpc>
                        <a:spcBef>
                          <a:spcPts val="0"/>
                        </a:spcBef>
                        <a:buNone/>
                      </a:pPr>
                      <a:r>
                        <a:rPr lang="zh-CN" altLang="en-US" sz="1400" b="1">
                          <a:solidFill>
                            <a:srgbClr val="FFFFFF"/>
                          </a:solidFill>
                          <a:ea typeface="微软雅黑" panose="020B0503020204020204" pitchFamily="34" charset="-122"/>
                        </a:rPr>
                        <a:t>危险程度</a:t>
                      </a:r>
                      <a:endParaRPr lang="zh-CN" altLang="en-US" sz="1400" b="1">
                        <a:solidFill>
                          <a:srgbClr val="FFFFFF"/>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lnSpc>
                          <a:spcPct val="100000"/>
                        </a:lnSpc>
                        <a:spcBef>
                          <a:spcPts val="0"/>
                        </a:spcBef>
                        <a:buNone/>
                      </a:pPr>
                      <a:r>
                        <a:rPr lang="zh-CN" altLang="en-US" sz="1400" b="1">
                          <a:solidFill>
                            <a:srgbClr val="FFFFFF"/>
                          </a:solidFill>
                          <a:ea typeface="微软雅黑" panose="020B0503020204020204" pitchFamily="34" charset="-122"/>
                        </a:rPr>
                        <a:t>风险等级</a:t>
                      </a:r>
                      <a:endParaRPr lang="zh-CN" altLang="en-US" sz="1400" b="1">
                        <a:solidFill>
                          <a:srgbClr val="FFFFFF"/>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r>
              <a:tr h="34925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latin typeface="微软雅黑" panose="020B0503020204020204" pitchFamily="34" charset="-122"/>
                          <a:ea typeface="微软雅黑" panose="020B0503020204020204" pitchFamily="34" charset="-122"/>
                        </a:rPr>
                        <a:t>＞</a:t>
                      </a:r>
                      <a:r>
                        <a:rPr lang="en-US" altLang="zh-CN" sz="1400">
                          <a:solidFill>
                            <a:srgbClr val="000000"/>
                          </a:solidFill>
                          <a:latin typeface="微软雅黑" panose="020B0503020204020204" pitchFamily="34" charset="-122"/>
                          <a:ea typeface="微软雅黑" panose="020B0503020204020204" pitchFamily="34" charset="-122"/>
                        </a:rPr>
                        <a:t>320</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　极其危险，不能继续作业</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1</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r h="34925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160</a:t>
                      </a:r>
                      <a:r>
                        <a:rPr lang="zh-CN" altLang="en-US" sz="1400">
                          <a:solidFill>
                            <a:srgbClr val="000000"/>
                          </a:solidFill>
                          <a:latin typeface="微软雅黑" panose="020B0503020204020204" pitchFamily="34" charset="-122"/>
                          <a:ea typeface="微软雅黑" panose="020B0503020204020204" pitchFamily="34" charset="-122"/>
                        </a:rPr>
                        <a:t>～</a:t>
                      </a:r>
                      <a:r>
                        <a:rPr lang="en-US" altLang="zh-CN" sz="1400">
                          <a:solidFill>
                            <a:srgbClr val="000000"/>
                          </a:solidFill>
                          <a:latin typeface="微软雅黑" panose="020B0503020204020204" pitchFamily="34" charset="-122"/>
                          <a:ea typeface="微软雅黑" panose="020B0503020204020204" pitchFamily="34" charset="-122"/>
                        </a:rPr>
                        <a:t>320</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高度危险，要立即整改</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2</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r>
              <a:tr h="34925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70</a:t>
                      </a:r>
                      <a:r>
                        <a:rPr lang="zh-CN" altLang="en-US" sz="1400">
                          <a:solidFill>
                            <a:srgbClr val="000000"/>
                          </a:solidFill>
                          <a:latin typeface="微软雅黑" panose="020B0503020204020204" pitchFamily="34" charset="-122"/>
                          <a:ea typeface="微软雅黑" panose="020B0503020204020204" pitchFamily="34" charset="-122"/>
                        </a:rPr>
                        <a:t>～</a:t>
                      </a:r>
                      <a:r>
                        <a:rPr lang="en-US" altLang="zh-CN" sz="1400">
                          <a:solidFill>
                            <a:srgbClr val="000000"/>
                          </a:solidFill>
                          <a:latin typeface="微软雅黑" panose="020B0503020204020204" pitchFamily="34" charset="-122"/>
                          <a:ea typeface="微软雅黑" panose="020B0503020204020204" pitchFamily="34" charset="-122"/>
                        </a:rPr>
                        <a:t>160</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显著危险，需要整改</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3</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r h="34925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20</a:t>
                      </a:r>
                      <a:r>
                        <a:rPr lang="zh-CN" altLang="en-US" sz="1400">
                          <a:solidFill>
                            <a:srgbClr val="000000"/>
                          </a:solidFill>
                          <a:latin typeface="微软雅黑" panose="020B0503020204020204" pitchFamily="34" charset="-122"/>
                          <a:ea typeface="微软雅黑" panose="020B0503020204020204" pitchFamily="34" charset="-122"/>
                        </a:rPr>
                        <a:t>～</a:t>
                      </a:r>
                      <a:r>
                        <a:rPr lang="en-US" altLang="zh-CN" sz="1400">
                          <a:solidFill>
                            <a:srgbClr val="000000"/>
                          </a:solidFill>
                          <a:latin typeface="微软雅黑" panose="020B0503020204020204" pitchFamily="34" charset="-122"/>
                          <a:ea typeface="微软雅黑" panose="020B0503020204020204" pitchFamily="34" charset="-122"/>
                        </a:rPr>
                        <a:t>70</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一般危险，需要注意</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4</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r>
              <a:tr h="34925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latin typeface="微软雅黑" panose="020B0503020204020204" pitchFamily="34" charset="-122"/>
                          <a:ea typeface="微软雅黑" panose="020B0503020204020204" pitchFamily="34" charset="-122"/>
                        </a:rPr>
                        <a:t>＜</a:t>
                      </a:r>
                      <a:r>
                        <a:rPr lang="en-US" altLang="zh-CN" sz="1400">
                          <a:solidFill>
                            <a:srgbClr val="000000"/>
                          </a:solidFill>
                          <a:latin typeface="微软雅黑" panose="020B0503020204020204" pitchFamily="34" charset="-122"/>
                          <a:ea typeface="微软雅黑" panose="020B0503020204020204" pitchFamily="34" charset="-122"/>
                        </a:rPr>
                        <a:t>20</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稍有危险，可以接受</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5</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760730" y="808355"/>
            <a:ext cx="2288540" cy="414020"/>
          </a:xfrm>
          <a:prstGeom prst="rect">
            <a:avLst/>
          </a:prstGeom>
          <a:noFill/>
        </p:spPr>
        <p:txBody>
          <a:bodyPr wrap="none" rtlCol="0" anchor="t">
            <a:spAutoFit/>
          </a:bodyPr>
          <a:lstStyle/>
          <a:p>
            <a:pPr algn="l">
              <a:lnSpc>
                <a:spcPct val="150000"/>
              </a:lnSpc>
            </a:pPr>
            <a:r>
              <a:rPr sz="1400" b="1">
                <a:solidFill>
                  <a:schemeClr val="tx1">
                    <a:lumMod val="65000"/>
                    <a:lumOff val="35000"/>
                  </a:schemeClr>
                </a:solidFill>
                <a:latin typeface="微软雅黑" panose="020B0503020204020204" pitchFamily="34" charset="-122"/>
                <a:ea typeface="微软雅黑" panose="020B0503020204020204" pitchFamily="34" charset="-122"/>
                <a:sym typeface="+mn-ea"/>
              </a:rPr>
              <a:t>L ：发生事故的可能性大小</a:t>
            </a:r>
            <a:endParaRPr sz="14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graphicFrame>
        <p:nvGraphicFramePr>
          <p:cNvPr id="50180" name="表格 50179"/>
          <p:cNvGraphicFramePr/>
          <p:nvPr/>
        </p:nvGraphicFramePr>
        <p:xfrm>
          <a:off x="1611630" y="1565910"/>
          <a:ext cx="6216015" cy="2524760"/>
        </p:xfrm>
        <a:graphic>
          <a:graphicData uri="http://schemas.openxmlformats.org/drawingml/2006/table">
            <a:tbl>
              <a:tblPr/>
              <a:tblGrid>
                <a:gridCol w="2075180"/>
                <a:gridCol w="4140835"/>
              </a:tblGrid>
              <a:tr h="315595">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b="1">
                          <a:solidFill>
                            <a:srgbClr val="FFFFFF"/>
                          </a:solidFill>
                          <a:ea typeface="微软雅黑" panose="020B0503020204020204" pitchFamily="34" charset="-122"/>
                        </a:rPr>
                        <a:t>　　分数值</a:t>
                      </a:r>
                      <a:endParaRPr lang="zh-CN" altLang="en-US" sz="1400" b="1">
                        <a:solidFill>
                          <a:srgbClr val="FFFFFF"/>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b="1">
                          <a:solidFill>
                            <a:srgbClr val="FFFFFF"/>
                          </a:solidFill>
                          <a:ea typeface="微软雅黑" panose="020B0503020204020204" pitchFamily="34" charset="-122"/>
                        </a:rPr>
                        <a:t>　　事故发生的可能性</a:t>
                      </a:r>
                      <a:endParaRPr lang="zh-CN" altLang="en-US" sz="1400" b="1">
                        <a:solidFill>
                          <a:srgbClr val="FFFFFF"/>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r>
              <a:tr h="315595">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latin typeface="微软雅黑" panose="020B0503020204020204" pitchFamily="34" charset="-122"/>
                          <a:ea typeface="微软雅黑" panose="020B0503020204020204" pitchFamily="34" charset="-122"/>
                        </a:rPr>
                        <a:t>　　</a:t>
                      </a:r>
                      <a:r>
                        <a:rPr lang="en-US" altLang="zh-CN" sz="1400">
                          <a:solidFill>
                            <a:srgbClr val="000000"/>
                          </a:solidFill>
                          <a:latin typeface="微软雅黑" panose="020B0503020204020204" pitchFamily="34" charset="-122"/>
                          <a:ea typeface="微软雅黑" panose="020B0503020204020204" pitchFamily="34" charset="-122"/>
                        </a:rPr>
                        <a:t>10</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　　完全可能预料</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r h="315595">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latin typeface="微软雅黑" panose="020B0503020204020204" pitchFamily="34" charset="-122"/>
                          <a:ea typeface="微软雅黑" panose="020B0503020204020204" pitchFamily="34" charset="-122"/>
                        </a:rPr>
                        <a:t>　　</a:t>
                      </a:r>
                      <a:r>
                        <a:rPr lang="en-US" altLang="zh-CN" sz="1400">
                          <a:solidFill>
                            <a:srgbClr val="000000"/>
                          </a:solidFill>
                          <a:latin typeface="微软雅黑" panose="020B0503020204020204" pitchFamily="34" charset="-122"/>
                          <a:ea typeface="微软雅黑" panose="020B0503020204020204" pitchFamily="34" charset="-122"/>
                        </a:rPr>
                        <a:t>6</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　　相当可能</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r>
              <a:tr h="315595">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latin typeface="微软雅黑" panose="020B0503020204020204" pitchFamily="34" charset="-122"/>
                          <a:ea typeface="微软雅黑" panose="020B0503020204020204" pitchFamily="34" charset="-122"/>
                        </a:rPr>
                        <a:t>　　</a:t>
                      </a:r>
                      <a:r>
                        <a:rPr lang="en-US" altLang="zh-CN" sz="1400">
                          <a:solidFill>
                            <a:srgbClr val="000000"/>
                          </a:solidFill>
                          <a:latin typeface="微软雅黑" panose="020B0503020204020204" pitchFamily="34" charset="-122"/>
                          <a:ea typeface="微软雅黑" panose="020B0503020204020204" pitchFamily="34" charset="-122"/>
                        </a:rPr>
                        <a:t>3</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　　可能，但不经常</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r h="315595">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latin typeface="微软雅黑" panose="020B0503020204020204" pitchFamily="34" charset="-122"/>
                          <a:ea typeface="微软雅黑" panose="020B0503020204020204" pitchFamily="34" charset="-122"/>
                        </a:rPr>
                        <a:t>　　</a:t>
                      </a:r>
                      <a:r>
                        <a:rPr lang="en-US" altLang="zh-CN" sz="1400">
                          <a:solidFill>
                            <a:srgbClr val="000000"/>
                          </a:solidFill>
                          <a:latin typeface="微软雅黑" panose="020B0503020204020204" pitchFamily="34" charset="-122"/>
                          <a:ea typeface="微软雅黑" panose="020B0503020204020204" pitchFamily="34" charset="-122"/>
                        </a:rPr>
                        <a:t>1</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　　可能性小，完全意外</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r>
              <a:tr h="315595">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latin typeface="微软雅黑" panose="020B0503020204020204" pitchFamily="34" charset="-122"/>
                          <a:ea typeface="微软雅黑" panose="020B0503020204020204" pitchFamily="34" charset="-122"/>
                        </a:rPr>
                        <a:t>　　</a:t>
                      </a:r>
                      <a:r>
                        <a:rPr lang="en-US" altLang="zh-CN" sz="1400">
                          <a:solidFill>
                            <a:srgbClr val="000000"/>
                          </a:solidFill>
                          <a:latin typeface="微软雅黑" panose="020B0503020204020204" pitchFamily="34" charset="-122"/>
                          <a:ea typeface="微软雅黑" panose="020B0503020204020204" pitchFamily="34" charset="-122"/>
                        </a:rPr>
                        <a:t>0.5</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　　很不可能，但可以设想</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r h="315595">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latin typeface="微软雅黑" panose="020B0503020204020204" pitchFamily="34" charset="-122"/>
                          <a:ea typeface="微软雅黑" panose="020B0503020204020204" pitchFamily="34" charset="-122"/>
                        </a:rPr>
                        <a:t>　　</a:t>
                      </a:r>
                      <a:r>
                        <a:rPr lang="en-US" altLang="zh-CN" sz="1400">
                          <a:solidFill>
                            <a:srgbClr val="000000"/>
                          </a:solidFill>
                          <a:latin typeface="微软雅黑" panose="020B0503020204020204" pitchFamily="34" charset="-122"/>
                          <a:ea typeface="微软雅黑" panose="020B0503020204020204" pitchFamily="34" charset="-122"/>
                        </a:rPr>
                        <a:t>0.2</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　　极不可能</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r>
              <a:tr h="315595">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latin typeface="微软雅黑" panose="020B0503020204020204" pitchFamily="34" charset="-122"/>
                          <a:ea typeface="微软雅黑" panose="020B0503020204020204" pitchFamily="34" charset="-122"/>
                        </a:rPr>
                        <a:t>　　</a:t>
                      </a:r>
                      <a:r>
                        <a:rPr lang="en-US" altLang="zh-CN" sz="1400">
                          <a:solidFill>
                            <a:srgbClr val="000000"/>
                          </a:solidFill>
                          <a:latin typeface="微软雅黑" panose="020B0503020204020204" pitchFamily="34" charset="-122"/>
                          <a:ea typeface="微软雅黑" panose="020B0503020204020204" pitchFamily="34" charset="-122"/>
                        </a:rPr>
                        <a:t>0.1</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　　实际不可能</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760730" y="808355"/>
            <a:ext cx="3537585" cy="414020"/>
          </a:xfrm>
          <a:prstGeom prst="rect">
            <a:avLst/>
          </a:prstGeom>
          <a:noFill/>
        </p:spPr>
        <p:txBody>
          <a:bodyPr wrap="none" rtlCol="0" anchor="t">
            <a:spAutoFit/>
          </a:bodyPr>
          <a:lstStyle/>
          <a:p>
            <a:pPr algn="l">
              <a:lnSpc>
                <a:spcPct val="150000"/>
              </a:lnSpc>
            </a:pPr>
            <a:r>
              <a:rPr sz="1400" b="1">
                <a:solidFill>
                  <a:schemeClr val="tx1">
                    <a:lumMod val="65000"/>
                    <a:lumOff val="35000"/>
                  </a:schemeClr>
                </a:solidFill>
                <a:latin typeface="微软雅黑" panose="020B0503020204020204" pitchFamily="34" charset="-122"/>
                <a:ea typeface="微软雅黑" panose="020B0503020204020204" pitchFamily="34" charset="-122"/>
                <a:sym typeface="+mn-ea"/>
              </a:rPr>
              <a:t>E ：人体暴露在这种危险环境中的频繁程度</a:t>
            </a:r>
            <a:endParaRPr sz="14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graphicFrame>
        <p:nvGraphicFramePr>
          <p:cNvPr id="51204" name="表格 51203"/>
          <p:cNvGraphicFramePr/>
          <p:nvPr/>
        </p:nvGraphicFramePr>
        <p:xfrm>
          <a:off x="1590675" y="1419860"/>
          <a:ext cx="6247765" cy="2142490"/>
        </p:xfrm>
        <a:graphic>
          <a:graphicData uri="http://schemas.openxmlformats.org/drawingml/2006/table">
            <a:tbl>
              <a:tblPr/>
              <a:tblGrid>
                <a:gridCol w="1659890"/>
                <a:gridCol w="4587875"/>
              </a:tblGrid>
              <a:tr h="30607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b="1">
                          <a:solidFill>
                            <a:srgbClr val="FFFFFF"/>
                          </a:solidFill>
                          <a:ea typeface="微软雅黑" panose="020B0503020204020204" pitchFamily="34" charset="-122"/>
                        </a:rPr>
                        <a:t>分数值</a:t>
                      </a:r>
                      <a:endParaRPr lang="zh-CN" altLang="en-US" sz="1400" b="1">
                        <a:solidFill>
                          <a:srgbClr val="FFFFFF"/>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b="1">
                          <a:solidFill>
                            <a:srgbClr val="FFFFFF"/>
                          </a:solidFill>
                          <a:ea typeface="微软雅黑" panose="020B0503020204020204" pitchFamily="34" charset="-122"/>
                        </a:rPr>
                        <a:t>暴露于危险环境的频繁程度</a:t>
                      </a:r>
                      <a:endParaRPr lang="zh-CN" altLang="en-US" sz="1400" b="1">
                        <a:solidFill>
                          <a:srgbClr val="FFFFFF"/>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r>
              <a:tr h="30607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10</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连续暴露</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r h="30607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6</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每天工作时间内暴露</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r>
              <a:tr h="30607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3</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每周一次，或偶然暴露</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r h="30607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2</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每月一次暴露</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r>
              <a:tr h="30607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1</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每年几次暴露</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r h="30607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0.5</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非常罕见地暴露</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760730" y="808355"/>
            <a:ext cx="2186305" cy="414020"/>
          </a:xfrm>
          <a:prstGeom prst="rect">
            <a:avLst/>
          </a:prstGeom>
          <a:noFill/>
        </p:spPr>
        <p:txBody>
          <a:bodyPr wrap="none" rtlCol="0" anchor="t">
            <a:spAutoFit/>
          </a:bodyPr>
          <a:lstStyle/>
          <a:p>
            <a:pPr algn="l">
              <a:lnSpc>
                <a:spcPct val="150000"/>
              </a:lnSpc>
            </a:pPr>
            <a:r>
              <a:rPr sz="1400" b="1">
                <a:solidFill>
                  <a:schemeClr val="tx1">
                    <a:lumMod val="65000"/>
                    <a:lumOff val="35000"/>
                  </a:schemeClr>
                </a:solidFill>
                <a:latin typeface="微软雅黑" panose="020B0503020204020204" pitchFamily="34" charset="-122"/>
                <a:ea typeface="微软雅黑" panose="020B0503020204020204" pitchFamily="34" charset="-122"/>
                <a:sym typeface="+mn-ea"/>
              </a:rPr>
              <a:t>C ： 发生事故产生的后果</a:t>
            </a:r>
            <a:endParaRPr sz="14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graphicFrame>
        <p:nvGraphicFramePr>
          <p:cNvPr id="52228" name="表格 52227"/>
          <p:cNvGraphicFramePr/>
          <p:nvPr/>
        </p:nvGraphicFramePr>
        <p:xfrm>
          <a:off x="1754505" y="1327150"/>
          <a:ext cx="6004560" cy="2486025"/>
        </p:xfrm>
        <a:graphic>
          <a:graphicData uri="http://schemas.openxmlformats.org/drawingml/2006/table">
            <a:tbl>
              <a:tblPr/>
              <a:tblGrid>
                <a:gridCol w="2634615"/>
                <a:gridCol w="3369945"/>
              </a:tblGrid>
              <a:tr h="33020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b="1">
                          <a:solidFill>
                            <a:srgbClr val="FFFFFF"/>
                          </a:solidFill>
                          <a:ea typeface="微软雅黑" panose="020B0503020204020204" pitchFamily="34" charset="-122"/>
                        </a:rPr>
                        <a:t>分数值</a:t>
                      </a:r>
                      <a:endParaRPr lang="zh-CN" altLang="en-US" sz="1400" b="1">
                        <a:solidFill>
                          <a:srgbClr val="FFFFFF"/>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b="1">
                          <a:solidFill>
                            <a:srgbClr val="FFFFFF"/>
                          </a:solidFill>
                          <a:ea typeface="微软雅黑" panose="020B0503020204020204" pitchFamily="34" charset="-122"/>
                        </a:rPr>
                        <a:t>发生事故产生的后果</a:t>
                      </a:r>
                      <a:endParaRPr lang="zh-CN" altLang="en-US" sz="1400" b="1">
                        <a:solidFill>
                          <a:srgbClr val="FFFFFF"/>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r>
              <a:tr h="33020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100</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大灾难，许多人死亡</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r h="329565">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40</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灾难，数人死亡</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r>
              <a:tr h="33020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15</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非常严重，一人死亡</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r h="330200">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7</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严重，重伤</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r>
              <a:tr h="329565">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3</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重大，致残</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r h="506095">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en-US" altLang="zh-CN" sz="1400">
                          <a:solidFill>
                            <a:srgbClr val="000000"/>
                          </a:solidFill>
                          <a:latin typeface="微软雅黑" panose="020B0503020204020204" pitchFamily="34" charset="-122"/>
                          <a:ea typeface="微软雅黑" panose="020B0503020204020204" pitchFamily="34" charset="-122"/>
                        </a:rPr>
                        <a:t>1</a:t>
                      </a:r>
                      <a:endParaRPr lang="en-US" altLang="zh-CN" sz="1400">
                        <a:solidFill>
                          <a:srgbClr val="000000"/>
                        </a:solidFill>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c>
                  <a:txBody>
                    <a:bodyPr/>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400" u="none" kern="1200" baseline="0">
                          <a:solidFill>
                            <a:schemeClr val="tx1"/>
                          </a:solidFill>
                          <a:latin typeface="Calibri" panose="020F0502020204030204" pitchFamily="2"/>
                          <a:ea typeface="宋体" panose="02010600030101010101" pitchFamily="2" charset="-122"/>
                          <a:sym typeface="Calibri" panose="020F0502020204030204" pitchFamily="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600" b="0" i="0" u="none" kern="1200" baseline="0">
                          <a:solidFill>
                            <a:schemeClr val="tx1"/>
                          </a:solidFill>
                          <a:latin typeface="Calibri" panose="020F0502020204030204" pitchFamily="2"/>
                          <a:ea typeface="宋体" panose="02010600030101010101" pitchFamily="2" charset="-122"/>
                          <a:sym typeface="Calibri" panose="020F0502020204030204" pitchFamily="2"/>
                        </a:defRPr>
                      </a:lvl5pPr>
                    </a:lstStyle>
                    <a:p>
                      <a:pPr marL="0" lvl="0" indent="0" algn="ctr">
                        <a:buNone/>
                      </a:pPr>
                      <a:r>
                        <a:rPr lang="zh-CN" altLang="en-US" sz="1400">
                          <a:solidFill>
                            <a:srgbClr val="000000"/>
                          </a:solidFill>
                          <a:ea typeface="微软雅黑" panose="020B0503020204020204" pitchFamily="34" charset="-122"/>
                        </a:rPr>
                        <a:t>引人注目，不利于基本的安全卫生要求</a:t>
                      </a:r>
                      <a:endParaRPr lang="zh-CN" altLang="en-US" sz="1400">
                        <a:solidFill>
                          <a:srgbClr val="000000"/>
                        </a:solidFill>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DF4">
                        <a:alpha val="100000"/>
                      </a:srgbClr>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887730" y="811530"/>
            <a:ext cx="1402080" cy="337185"/>
          </a:xfrm>
          <a:prstGeom prst="rect">
            <a:avLst/>
          </a:prstGeom>
          <a:noFill/>
        </p:spPr>
        <p:txBody>
          <a:bodyPr wrap="none" rtlCol="0" anchor="t">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mn-ea"/>
              </a:rPr>
              <a:t>风险控制措施</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920750" y="1151255"/>
            <a:ext cx="7303135" cy="1383665"/>
          </a:xfrm>
          <a:prstGeom prst="rect">
            <a:avLst/>
          </a:prstGeom>
          <a:noFill/>
        </p:spPr>
        <p:txBody>
          <a:bodyPr wrap="square" rtlCol="0" anchor="t">
            <a:spAutoFit/>
          </a:bodyPr>
          <a:lstStyle/>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对5个级别的风险实施多种措施控制：1级红色风险，2级橙色风险，3级黄色风险，4级深蓝色风险、5级浅蓝色风险。 其中，</a:t>
            </a:r>
            <a:r>
              <a:rPr lang="zh-CN" altLang="en-US" sz="1400" b="1" dirty="0">
                <a:solidFill>
                  <a:schemeClr val="accent1"/>
                </a:solidFill>
                <a:latin typeface="微软雅黑" panose="020B0503020204020204" pitchFamily="34" charset="-122"/>
                <a:ea typeface="微软雅黑" panose="020B0503020204020204" pitchFamily="34" charset="-122"/>
                <a:sym typeface="+mn-ea"/>
              </a:rPr>
              <a:t>1、2</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级风险为</a:t>
            </a:r>
            <a:r>
              <a:rPr lang="zh-CN" altLang="en-US" sz="1400" b="1" dirty="0">
                <a:solidFill>
                  <a:schemeClr val="accent1"/>
                </a:solidFill>
                <a:latin typeface="微软雅黑" panose="020B0503020204020204" pitchFamily="34" charset="-122"/>
                <a:ea typeface="微软雅黑" panose="020B0503020204020204" pitchFamily="34" charset="-122"/>
                <a:sym typeface="+mn-ea"/>
              </a:rPr>
              <a:t>公司</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级风险，</a:t>
            </a:r>
            <a:r>
              <a:rPr lang="zh-CN" altLang="en-US" sz="1400" b="1" dirty="0">
                <a:solidFill>
                  <a:schemeClr val="accent1"/>
                </a:solidFill>
                <a:latin typeface="微软雅黑" panose="020B0503020204020204" pitchFamily="34" charset="-122"/>
                <a:ea typeface="微软雅黑" panose="020B0503020204020204" pitchFamily="34" charset="-122"/>
                <a:sym typeface="+mn-ea"/>
              </a:rPr>
              <a:t>3级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为</a:t>
            </a:r>
            <a:r>
              <a:rPr lang="zh-CN" altLang="en-US" sz="1400" b="1" dirty="0">
                <a:solidFill>
                  <a:schemeClr val="accent1"/>
                </a:solidFill>
                <a:latin typeface="微软雅黑" panose="020B0503020204020204" pitchFamily="34" charset="-122"/>
                <a:ea typeface="微软雅黑" panose="020B0503020204020204" pitchFamily="34" charset="-122"/>
                <a:sym typeface="+mn-ea"/>
              </a:rPr>
              <a:t>部门级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a:t>
            </a:r>
            <a:r>
              <a:rPr lang="zh-CN" altLang="en-US" sz="1400" b="1" dirty="0">
                <a:solidFill>
                  <a:schemeClr val="accent1"/>
                </a:solidFill>
                <a:latin typeface="微软雅黑" panose="020B0503020204020204" pitchFamily="34" charset="-122"/>
                <a:ea typeface="微软雅黑" panose="020B0503020204020204" pitchFamily="34" charset="-122"/>
                <a:sym typeface="+mn-ea"/>
              </a:rPr>
              <a:t>4级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为</a:t>
            </a:r>
            <a:r>
              <a:rPr lang="zh-CN" altLang="en-US" sz="1400" b="1" dirty="0">
                <a:solidFill>
                  <a:schemeClr val="accent1"/>
                </a:solidFill>
                <a:latin typeface="微软雅黑" panose="020B0503020204020204" pitchFamily="34" charset="-122"/>
                <a:ea typeface="微软雅黑" panose="020B0503020204020204" pitchFamily="34" charset="-122"/>
                <a:sym typeface="+mn-ea"/>
              </a:rPr>
              <a:t>班组级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a:t>
            </a:r>
            <a:r>
              <a:rPr lang="zh-CN" altLang="en-US" sz="1400" b="1" dirty="0">
                <a:solidFill>
                  <a:schemeClr val="accent1"/>
                </a:solidFill>
                <a:latin typeface="微软雅黑" panose="020B0503020204020204" pitchFamily="34" charset="-122"/>
                <a:ea typeface="微软雅黑" panose="020B0503020204020204" pitchFamily="34" charset="-122"/>
                <a:sym typeface="+mn-ea"/>
              </a:rPr>
              <a:t>5级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为</a:t>
            </a:r>
            <a:r>
              <a:rPr lang="zh-CN" altLang="en-US" sz="1400" b="1" dirty="0">
                <a:solidFill>
                  <a:schemeClr val="accent1"/>
                </a:solidFill>
                <a:latin typeface="微软雅黑" panose="020B0503020204020204" pitchFamily="34" charset="-122"/>
                <a:ea typeface="微软雅黑" panose="020B0503020204020204" pitchFamily="34" charset="-122"/>
                <a:sym typeface="+mn-ea"/>
              </a:rPr>
              <a:t>岗位级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风险。其含义是在相应级别的组织（单位）中能够识别、控制或消除。 </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应依次按照工程控制措施、安全管理措施、个体防护措施以应急措施等四个逻辑顺序对每个风险点制定精准的风险控制措施。</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887730" y="2457450"/>
            <a:ext cx="7303135" cy="737235"/>
          </a:xfrm>
          <a:prstGeom prst="rect">
            <a:avLst/>
          </a:prstGeom>
          <a:noFill/>
        </p:spPr>
        <p:txBody>
          <a:bodyPr wrap="square" rtlCol="0" anchor="t">
            <a:spAutoFit/>
          </a:bodyPr>
          <a:lstStyle/>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在选择风险控制措施时应考虑：①可行性；②安全性；③可靠性；④经济合理性。</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应包括：①工程技术措施；②管理措施；③培训教育措施；④个体防护措施； ⑤应急处置措施等。</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pic>
        <p:nvPicPr>
          <p:cNvPr id="54276" name="图片 54275"/>
          <p:cNvPicPr>
            <a:picLocks noChangeAspect="1"/>
          </p:cNvPicPr>
          <p:nvPr/>
        </p:nvPicPr>
        <p:blipFill>
          <a:blip r:embed="rId1"/>
          <a:stretch>
            <a:fillRect/>
          </a:stretch>
        </p:blipFill>
        <p:spPr>
          <a:xfrm>
            <a:off x="972185" y="3189605"/>
            <a:ext cx="6018530" cy="117602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457200" y="811530"/>
            <a:ext cx="1402080" cy="337185"/>
          </a:xfrm>
          <a:prstGeom prst="rect">
            <a:avLst/>
          </a:prstGeom>
          <a:noFill/>
        </p:spPr>
        <p:txBody>
          <a:bodyPr wrap="none" rtlCol="0" anchor="t">
            <a:spAutoFit/>
          </a:bodyPr>
          <a:lstStyle/>
          <a:p>
            <a:pPr algn="ctr"/>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rPr>
              <a:t>风险控制决策</a:t>
            </a:r>
            <a:endPar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endParaRPr>
          </a:p>
        </p:txBody>
      </p:sp>
      <p:pic>
        <p:nvPicPr>
          <p:cNvPr id="55300" name="图片 55299"/>
          <p:cNvPicPr>
            <a:picLocks noChangeAspect="1"/>
          </p:cNvPicPr>
          <p:nvPr/>
        </p:nvPicPr>
        <p:blipFill>
          <a:blip r:embed="rId1"/>
          <a:stretch>
            <a:fillRect/>
          </a:stretch>
        </p:blipFill>
        <p:spPr>
          <a:xfrm>
            <a:off x="502285" y="1502410"/>
            <a:ext cx="4152900" cy="2400300"/>
          </a:xfrm>
          <a:prstGeom prst="rect">
            <a:avLst/>
          </a:prstGeom>
          <a:noFill/>
          <a:ln w="9525">
            <a:noFill/>
          </a:ln>
        </p:spPr>
      </p:pic>
      <p:pic>
        <p:nvPicPr>
          <p:cNvPr id="9" name="图片 8"/>
          <p:cNvPicPr>
            <a:picLocks noChangeAspect="1"/>
          </p:cNvPicPr>
          <p:nvPr/>
        </p:nvPicPr>
        <p:blipFill>
          <a:blip r:embed="rId2"/>
          <a:stretch>
            <a:fillRect/>
          </a:stretch>
        </p:blipFill>
        <p:spPr>
          <a:xfrm>
            <a:off x="4523105" y="1503045"/>
            <a:ext cx="4291965" cy="26847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815975" y="811530"/>
            <a:ext cx="5021580" cy="337185"/>
          </a:xfrm>
          <a:prstGeom prst="rect">
            <a:avLst/>
          </a:prstGeom>
          <a:noFill/>
        </p:spPr>
        <p:txBody>
          <a:bodyPr wrap="square" rtlCol="0" anchor="t">
            <a:spAutoFit/>
          </a:bodyPr>
          <a:lstStyle/>
          <a:p>
            <a:pPr algn="l"/>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rPr>
              <a:t>选择风险控制措施时应考虑下列因素</a:t>
            </a:r>
            <a:endPar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920750" y="1151255"/>
            <a:ext cx="7303135" cy="332295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如果可能，完全消除危害或消灭危险源，如用安全品取代危害品；</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如果不可能消除，应努力降低风险，如：使用低压电器、机械安全防护装置</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可能情况下，使工作适合于人，如考虑人的精神和体能等因素；</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利用技术进步，改善控制措施；</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保护每个工作人员的措施；</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将技术管理与程序控制结合起来往往十分必要；</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在其他控制方案均已考虑过后，作为最终手段，使用个人防护用品；</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对应急方案的需求；</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预防性测定指标对于监测控制措施是否符合计划要求十分必要；</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还应考虑有关的应急设备。</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第一章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8" name="椭圆 7"/>
          <p:cNvSpPr/>
          <p:nvPr/>
        </p:nvSpPr>
        <p:spPr>
          <a:xfrm>
            <a:off x="683895" y="1275715"/>
            <a:ext cx="144145" cy="144145"/>
          </a:xfrm>
          <a:prstGeom prst="ellipse">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670560" y="2858770"/>
            <a:ext cx="144145" cy="144145"/>
          </a:xfrm>
          <a:prstGeom prst="ellipse">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1"/>
          <a:stretch>
            <a:fillRect/>
          </a:stretch>
        </p:blipFill>
        <p:spPr>
          <a:xfrm>
            <a:off x="906780" y="1176020"/>
            <a:ext cx="7162800" cy="2667635"/>
          </a:xfrm>
          <a:prstGeom prst="rect">
            <a:avLst/>
          </a:prstGeom>
        </p:spPr>
      </p:pic>
      <p:sp>
        <p:nvSpPr>
          <p:cNvPr id="11" name="TextBox 59"/>
          <p:cNvSpPr>
            <a:spLocks noChangeArrowheads="1"/>
          </p:cNvSpPr>
          <p:nvPr/>
        </p:nvSpPr>
        <p:spPr bwMode="auto">
          <a:xfrm flipH="1">
            <a:off x="972185" y="141605"/>
            <a:ext cx="2314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双重预防机制的来源</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pic>
        <p:nvPicPr>
          <p:cNvPr id="58370" name="图片 58369"/>
          <p:cNvPicPr>
            <a:picLocks noChangeAspect="1"/>
          </p:cNvPicPr>
          <p:nvPr/>
        </p:nvPicPr>
        <p:blipFill>
          <a:blip r:embed="rId1"/>
          <a:stretch>
            <a:fillRect/>
          </a:stretch>
        </p:blipFill>
        <p:spPr>
          <a:xfrm>
            <a:off x="1786255" y="1043305"/>
            <a:ext cx="5180965" cy="302450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815975" y="811530"/>
            <a:ext cx="1541145" cy="337185"/>
          </a:xfrm>
          <a:prstGeom prst="rect">
            <a:avLst/>
          </a:prstGeom>
          <a:noFill/>
        </p:spPr>
        <p:txBody>
          <a:bodyPr wrap="square" rtlCol="0" anchor="t">
            <a:spAutoFit/>
          </a:bodyPr>
          <a:lstStyle/>
          <a:p>
            <a:pPr algn="l"/>
            <a:r>
              <a:rPr lang="zh-CN" altLang="en-US" sz="1600" b="1" dirty="0">
                <a:solidFill>
                  <a:schemeClr val="accent2"/>
                </a:solidFill>
                <a:latin typeface="Arial" panose="020B0604020202020204" pitchFamily="34" charset="0"/>
                <a:ea typeface="微软雅黑" panose="020B0503020204020204" pitchFamily="34" charset="-122"/>
                <a:sym typeface="+mn-ea"/>
              </a:rPr>
              <a:t>其他要求</a:t>
            </a:r>
            <a:endParaRPr lang="zh-CN" altLang="en-US" sz="1600" b="1" dirty="0">
              <a:solidFill>
                <a:schemeClr val="accent2"/>
              </a:solidFill>
              <a:latin typeface="Arial" panose="020B0604020202020204" pitchFamily="34" charset="0"/>
              <a:ea typeface="微软雅黑" panose="020B0503020204020204" pitchFamily="34" charset="-122"/>
              <a:sym typeface="+mn-ea"/>
            </a:endParaRPr>
          </a:p>
        </p:txBody>
      </p:sp>
      <p:sp>
        <p:nvSpPr>
          <p:cNvPr id="7" name="文本框 6"/>
          <p:cNvSpPr txBox="1"/>
          <p:nvPr/>
        </p:nvSpPr>
        <p:spPr>
          <a:xfrm>
            <a:off x="795655" y="1364615"/>
            <a:ext cx="7303135" cy="138366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分级工作完成后，在醒目位置和重点区域分别设置安全风险公告栏，制作岗位安全风险告知卡，标明主要安全风险、可能引发事故隐患类别、事故后果、管控措施、应急措施及报告方式等内容。对存在重大安全风险的工作场所和岗位，要设置明显警示标志，并强化危险源监测和预警。</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835025" y="1148715"/>
            <a:ext cx="1240790" cy="306705"/>
          </a:xfrm>
          <a:prstGeom prst="rect">
            <a:avLst/>
          </a:prstGeom>
          <a:noFill/>
        </p:spPr>
        <p:txBody>
          <a:bodyPr wrap="square" rtlCol="0" anchor="t">
            <a:spAutoFit/>
          </a:bodyPr>
          <a:lstStyle/>
          <a:p>
            <a:pPr algn="l"/>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mn-ea"/>
              </a:rPr>
              <a:t>风险告知</a:t>
            </a:r>
            <a:endPar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mn-ea"/>
            </a:endParaRPr>
          </a:p>
        </p:txBody>
      </p:sp>
      <p:sp>
        <p:nvSpPr>
          <p:cNvPr id="9" name="文本框 8"/>
          <p:cNvSpPr txBox="1"/>
          <p:nvPr/>
        </p:nvSpPr>
        <p:spPr>
          <a:xfrm>
            <a:off x="795655" y="2961640"/>
            <a:ext cx="7303135" cy="73723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根据风险分级管控清单将设备设施、作业活动及工艺操作过程中存在的风险及应采取的措施通过培训方式告知各岗位人员及相关方，使其掌握规避风险的措施并落实到位。</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0" name="文本框 9"/>
          <p:cNvSpPr txBox="1"/>
          <p:nvPr/>
        </p:nvSpPr>
        <p:spPr>
          <a:xfrm>
            <a:off x="835025" y="2745740"/>
            <a:ext cx="1240790" cy="306705"/>
          </a:xfrm>
          <a:prstGeom prst="rect">
            <a:avLst/>
          </a:prstGeom>
          <a:noFill/>
        </p:spPr>
        <p:txBody>
          <a:bodyPr wrap="square" rtlCol="0" anchor="t">
            <a:spAutoFit/>
          </a:bodyPr>
          <a:lstStyle/>
          <a:p>
            <a:pPr algn="l"/>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mn-ea"/>
              </a:rPr>
              <a:t>风险培训</a:t>
            </a:r>
            <a:endPar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7" name="文本框 6"/>
          <p:cNvSpPr txBox="1"/>
          <p:nvPr/>
        </p:nvSpPr>
        <p:spPr>
          <a:xfrm>
            <a:off x="827405" y="1230630"/>
            <a:ext cx="7303135" cy="73723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每年至少对风险分级管控体系进行一次系统性评审。并根据非常规作业活动、新增功能性区域、装置或设施等适时开展危险源辨识和风险评价。</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866775" y="1014730"/>
            <a:ext cx="1240790" cy="306705"/>
          </a:xfrm>
          <a:prstGeom prst="rect">
            <a:avLst/>
          </a:prstGeom>
          <a:noFill/>
        </p:spPr>
        <p:txBody>
          <a:bodyPr wrap="square" rtlCol="0" anchor="t">
            <a:spAutoFit/>
          </a:bodyPr>
          <a:lstStyle/>
          <a:p>
            <a:pPr algn="l"/>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mn-ea"/>
              </a:rPr>
              <a:t>评审</a:t>
            </a:r>
            <a:endPar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mn-ea"/>
            </a:endParaRPr>
          </a:p>
        </p:txBody>
      </p:sp>
      <p:sp>
        <p:nvSpPr>
          <p:cNvPr id="9" name="文本框 8"/>
          <p:cNvSpPr txBox="1"/>
          <p:nvPr/>
        </p:nvSpPr>
        <p:spPr>
          <a:xfrm>
            <a:off x="827405" y="2181860"/>
            <a:ext cx="7303135" cy="73723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为确保该项工作有序开展及事故纵深预防效果，公司对风险分级管控纳入安全生产考核范围。</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0" name="文本框 9"/>
          <p:cNvSpPr txBox="1"/>
          <p:nvPr/>
        </p:nvSpPr>
        <p:spPr>
          <a:xfrm>
            <a:off x="866775" y="1965960"/>
            <a:ext cx="2279015" cy="306705"/>
          </a:xfrm>
          <a:prstGeom prst="rect">
            <a:avLst/>
          </a:prstGeom>
          <a:noFill/>
        </p:spPr>
        <p:txBody>
          <a:bodyPr wrap="square" rtlCol="0" anchor="t">
            <a:spAutoFit/>
          </a:bodyPr>
          <a:lstStyle/>
          <a:p>
            <a:pPr algn="l"/>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mn-ea"/>
              </a:rPr>
              <a:t>风险分级管控考核方法</a:t>
            </a:r>
            <a:endPar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mn-ea"/>
            </a:endParaRPr>
          </a:p>
        </p:txBody>
      </p:sp>
      <p:sp>
        <p:nvSpPr>
          <p:cNvPr id="12" name="文本框 11"/>
          <p:cNvSpPr txBox="1"/>
          <p:nvPr/>
        </p:nvSpPr>
        <p:spPr>
          <a:xfrm>
            <a:off x="810895" y="3098165"/>
            <a:ext cx="7303135" cy="737235"/>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公司安全风险分级管控体系构建及运行过程中可能涉及的记录表格详见附件。每个记录表格都按照《指南》附件规范填写，各项记录保存不低于三年。</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850265" y="2882265"/>
            <a:ext cx="2279015" cy="306705"/>
          </a:xfrm>
          <a:prstGeom prst="rect">
            <a:avLst/>
          </a:prstGeom>
          <a:noFill/>
        </p:spPr>
        <p:txBody>
          <a:bodyPr wrap="square" rtlCol="0" anchor="t">
            <a:spAutoFit/>
          </a:bodyPr>
          <a:lstStyle/>
          <a:p>
            <a:pPr algn="l"/>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mn-ea"/>
              </a:rPr>
              <a:t>记录使用要求</a:t>
            </a:r>
            <a:endPar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7" name="文本框 6"/>
          <p:cNvSpPr txBox="1"/>
          <p:nvPr/>
        </p:nvSpPr>
        <p:spPr>
          <a:xfrm>
            <a:off x="827405" y="1302385"/>
            <a:ext cx="7303135" cy="2353310"/>
          </a:xfrm>
          <a:prstGeom prst="rect">
            <a:avLst/>
          </a:prstGeom>
          <a:noFill/>
        </p:spPr>
        <p:txBody>
          <a:bodyPr wrap="square" rtlCol="0" anchor="t">
            <a:spAutoFit/>
          </a:bodyPr>
          <a:lstStyle/>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根据以下情况变化对风险管控的影响，及时针对变化范围开展风险分析，及时更新风险信息：</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1）法规、标准等增减、修订变化所引起风险程度的改变；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2）发生事故后，有对事故、事件或其他信息的新认识，对相关危险源的再评价；</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3）组织机构发生重大调整；</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4）补充新辨识出的危险源评价；</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buSzPct val="100000"/>
              <a:buFont typeface="Wingdings" panose="05000000000000000000" pitchFamily="2" charset="2"/>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5）风险程度变化后，需要对风险控制措施的调整。</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866775" y="1014730"/>
            <a:ext cx="1240790" cy="306705"/>
          </a:xfrm>
          <a:prstGeom prst="rect">
            <a:avLst/>
          </a:prstGeom>
          <a:noFill/>
        </p:spPr>
        <p:txBody>
          <a:bodyPr wrap="square" rtlCol="0" anchor="t">
            <a:spAutoFit/>
          </a:bodyPr>
          <a:lstStyle/>
          <a:p>
            <a:pPr algn="l"/>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mn-ea"/>
              </a:rPr>
              <a:t>更新要求</a:t>
            </a:r>
            <a:endPar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第三章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安全风险</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graphicFrame>
        <p:nvGraphicFramePr>
          <p:cNvPr id="62466" name="对象 62465"/>
          <p:cNvGraphicFramePr/>
          <p:nvPr/>
        </p:nvGraphicFramePr>
        <p:xfrm>
          <a:off x="1324610" y="583565"/>
          <a:ext cx="6022975" cy="4365625"/>
        </p:xfrm>
        <a:graphic>
          <a:graphicData uri="http://schemas.openxmlformats.org/presentationml/2006/ole">
            <mc:AlternateContent xmlns:mc="http://schemas.openxmlformats.org/markup-compatibility/2006">
              <mc:Choice xmlns:v="urn:schemas-microsoft-com:vml" Requires="v">
                <p:oleObj spid="_x0000_s6160" name="" r:id="rId1" imgW="6781800" imgH="7493000" progId="Visio.Drawing.11">
                  <p:embed/>
                </p:oleObj>
              </mc:Choice>
              <mc:Fallback>
                <p:oleObj name="" r:id="rId1" imgW="6781800" imgH="7493000" progId="Visio.Drawing.11">
                  <p:embed/>
                  <p:pic>
                    <p:nvPicPr>
                      <p:cNvPr id="0" name="图片 3076"/>
                      <p:cNvPicPr/>
                      <p:nvPr/>
                    </p:nvPicPr>
                    <p:blipFill>
                      <a:blip r:embed="rId2"/>
                      <a:stretch>
                        <a:fillRect/>
                      </a:stretch>
                    </p:blipFill>
                    <p:spPr>
                      <a:xfrm>
                        <a:off x="1324610" y="583565"/>
                        <a:ext cx="6022975" cy="4365625"/>
                      </a:xfrm>
                      <a:prstGeom prst="rect">
                        <a:avLst/>
                      </a:prstGeom>
                      <a:noFill/>
                      <a:ln w="38100">
                        <a:noFill/>
                        <a:miter/>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E:\插图\商务图片\wholehr.taobao.com  (177).jp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0" y="48"/>
            <a:ext cx="9144239" cy="5144304"/>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1"/>
          <p:cNvSpPr/>
          <p:nvPr/>
        </p:nvSpPr>
        <p:spPr>
          <a:xfrm>
            <a:off x="860521" y="-17725"/>
            <a:ext cx="8288933" cy="5165073"/>
          </a:xfrm>
          <a:custGeom>
            <a:avLst/>
            <a:gdLst>
              <a:gd name="connsiteX0" fmla="*/ 0 w 5591151"/>
              <a:gd name="connsiteY0" fmla="*/ 0 h 6858000"/>
              <a:gd name="connsiteX1" fmla="*/ 5591151 w 5591151"/>
              <a:gd name="connsiteY1" fmla="*/ 0 h 6858000"/>
              <a:gd name="connsiteX2" fmla="*/ 5591151 w 5591151"/>
              <a:gd name="connsiteY2" fmla="*/ 6858000 h 6858000"/>
              <a:gd name="connsiteX3" fmla="*/ 0 w 5591151"/>
              <a:gd name="connsiteY3" fmla="*/ 6858000 h 6858000"/>
              <a:gd name="connsiteX4" fmla="*/ 0 w 5591151"/>
              <a:gd name="connsiteY4" fmla="*/ 0 h 6858000"/>
              <a:gd name="connsiteX0-1" fmla="*/ 1783080 w 7374231"/>
              <a:gd name="connsiteY0-2" fmla="*/ 0 h 6873240"/>
              <a:gd name="connsiteX1-3" fmla="*/ 7374231 w 7374231"/>
              <a:gd name="connsiteY1-4" fmla="*/ 0 h 6873240"/>
              <a:gd name="connsiteX2-5" fmla="*/ 7374231 w 7374231"/>
              <a:gd name="connsiteY2-6" fmla="*/ 6858000 h 6873240"/>
              <a:gd name="connsiteX3-7" fmla="*/ 0 w 7374231"/>
              <a:gd name="connsiteY3-8" fmla="*/ 6873240 h 6873240"/>
              <a:gd name="connsiteX4-9" fmla="*/ 1783080 w 7374231"/>
              <a:gd name="connsiteY4-10" fmla="*/ 0 h 6873240"/>
              <a:gd name="connsiteX0-11" fmla="*/ 3370313 w 8961464"/>
              <a:gd name="connsiteY0-12" fmla="*/ 0 h 6858000"/>
              <a:gd name="connsiteX1-13" fmla="*/ 8961464 w 8961464"/>
              <a:gd name="connsiteY1-14" fmla="*/ 0 h 6858000"/>
              <a:gd name="connsiteX2-15" fmla="*/ 8961464 w 8961464"/>
              <a:gd name="connsiteY2-16" fmla="*/ 6858000 h 6858000"/>
              <a:gd name="connsiteX3-17" fmla="*/ 0 w 8961464"/>
              <a:gd name="connsiteY3-18" fmla="*/ 6827520 h 6858000"/>
              <a:gd name="connsiteX4-19" fmla="*/ 3370313 w 8961464"/>
              <a:gd name="connsiteY4-20" fmla="*/ 0 h 6858000"/>
              <a:gd name="connsiteX0-21" fmla="*/ 3468290 w 9059441"/>
              <a:gd name="connsiteY0-22" fmla="*/ 0 h 6858000"/>
              <a:gd name="connsiteX1-23" fmla="*/ 9059441 w 9059441"/>
              <a:gd name="connsiteY1-24" fmla="*/ 0 h 6858000"/>
              <a:gd name="connsiteX2-25" fmla="*/ 9059441 w 9059441"/>
              <a:gd name="connsiteY2-26" fmla="*/ 6858000 h 6858000"/>
              <a:gd name="connsiteX3-27" fmla="*/ 0 w 9059441"/>
              <a:gd name="connsiteY3-28" fmla="*/ 6842760 h 6858000"/>
              <a:gd name="connsiteX4-29" fmla="*/ 3468290 w 9059441"/>
              <a:gd name="connsiteY4-30" fmla="*/ 0 h 6858000"/>
              <a:gd name="connsiteX0-31" fmla="*/ 3484848 w 9075999"/>
              <a:gd name="connsiteY0-32" fmla="*/ 0 h 6868518"/>
              <a:gd name="connsiteX1-33" fmla="*/ 9075999 w 9075999"/>
              <a:gd name="connsiteY1-34" fmla="*/ 0 h 6868518"/>
              <a:gd name="connsiteX2-35" fmla="*/ 9075999 w 9075999"/>
              <a:gd name="connsiteY2-36" fmla="*/ 6858000 h 6868518"/>
              <a:gd name="connsiteX3-37" fmla="*/ 0 w 9075999"/>
              <a:gd name="connsiteY3-38" fmla="*/ 6868518 h 6868518"/>
              <a:gd name="connsiteX4-39" fmla="*/ 3484848 w 9075999"/>
              <a:gd name="connsiteY4-40" fmla="*/ 0 h 6868518"/>
              <a:gd name="connsiteX0-41" fmla="*/ 3392550 w 9075999"/>
              <a:gd name="connsiteY0-42" fmla="*/ 0 h 6868518"/>
              <a:gd name="connsiteX1-43" fmla="*/ 9075999 w 9075999"/>
              <a:gd name="connsiteY1-44" fmla="*/ 0 h 6868518"/>
              <a:gd name="connsiteX2-45" fmla="*/ 9075999 w 9075999"/>
              <a:gd name="connsiteY2-46" fmla="*/ 6858000 h 6868518"/>
              <a:gd name="connsiteX3-47" fmla="*/ 0 w 9075999"/>
              <a:gd name="connsiteY3-48" fmla="*/ 6868518 h 6868518"/>
              <a:gd name="connsiteX4-49" fmla="*/ 3392550 w 9075999"/>
              <a:gd name="connsiteY4-50" fmla="*/ 0 h 6868518"/>
              <a:gd name="connsiteX0-51" fmla="*/ 3244873 w 9075999"/>
              <a:gd name="connsiteY0-52" fmla="*/ 0 h 6868518"/>
              <a:gd name="connsiteX1-53" fmla="*/ 9075999 w 9075999"/>
              <a:gd name="connsiteY1-54" fmla="*/ 0 h 6868518"/>
              <a:gd name="connsiteX2-55" fmla="*/ 9075999 w 9075999"/>
              <a:gd name="connsiteY2-56" fmla="*/ 6858000 h 6868518"/>
              <a:gd name="connsiteX3-57" fmla="*/ 0 w 9075999"/>
              <a:gd name="connsiteY3-58" fmla="*/ 6868518 h 6868518"/>
              <a:gd name="connsiteX4-59" fmla="*/ 3244873 w 9075999"/>
              <a:gd name="connsiteY4-60" fmla="*/ 0 h 6868518"/>
              <a:gd name="connsiteX0-61" fmla="*/ 0 w 10014931"/>
              <a:gd name="connsiteY0-62" fmla="*/ 0 h 6896653"/>
              <a:gd name="connsiteX1-63" fmla="*/ 10014931 w 10014931"/>
              <a:gd name="connsiteY1-64" fmla="*/ 28135 h 6896653"/>
              <a:gd name="connsiteX2-65" fmla="*/ 10014931 w 10014931"/>
              <a:gd name="connsiteY2-66" fmla="*/ 6886135 h 6896653"/>
              <a:gd name="connsiteX3-67" fmla="*/ 938932 w 10014931"/>
              <a:gd name="connsiteY3-68" fmla="*/ 6896653 h 6896653"/>
              <a:gd name="connsiteX4-69" fmla="*/ 0 w 10014931"/>
              <a:gd name="connsiteY4-70" fmla="*/ 0 h 6896653"/>
              <a:gd name="connsiteX0-71" fmla="*/ 4315532 w 14330463"/>
              <a:gd name="connsiteY0-72" fmla="*/ 0 h 6886135"/>
              <a:gd name="connsiteX1-73" fmla="*/ 14330463 w 14330463"/>
              <a:gd name="connsiteY1-74" fmla="*/ 28135 h 6886135"/>
              <a:gd name="connsiteX2-75" fmla="*/ 14330463 w 14330463"/>
              <a:gd name="connsiteY2-76" fmla="*/ 6886135 h 6886135"/>
              <a:gd name="connsiteX3-77" fmla="*/ 0 w 14330463"/>
              <a:gd name="connsiteY3-78" fmla="*/ 6882585 h 6886135"/>
              <a:gd name="connsiteX4-79" fmla="*/ 4315532 w 14330463"/>
              <a:gd name="connsiteY4-80" fmla="*/ 0 h 6886135"/>
              <a:gd name="connsiteX0-81" fmla="*/ 2816610 w 12831541"/>
              <a:gd name="connsiteY0-82" fmla="*/ 0 h 6886135"/>
              <a:gd name="connsiteX1-83" fmla="*/ 12831541 w 12831541"/>
              <a:gd name="connsiteY1-84" fmla="*/ 28135 h 6886135"/>
              <a:gd name="connsiteX2-85" fmla="*/ 12831541 w 12831541"/>
              <a:gd name="connsiteY2-86" fmla="*/ 6886135 h 6886135"/>
              <a:gd name="connsiteX3-87" fmla="*/ 0 w 12831541"/>
              <a:gd name="connsiteY3-88" fmla="*/ 6854449 h 6886135"/>
              <a:gd name="connsiteX4-89" fmla="*/ 2816610 w 12831541"/>
              <a:gd name="connsiteY4-90" fmla="*/ 0 h 6886135"/>
              <a:gd name="connsiteX0-91" fmla="*/ 2898968 w 12831541"/>
              <a:gd name="connsiteY0-92" fmla="*/ 0 h 6900203"/>
              <a:gd name="connsiteX1-93" fmla="*/ 12831541 w 12831541"/>
              <a:gd name="connsiteY1-94" fmla="*/ 42203 h 6900203"/>
              <a:gd name="connsiteX2-95" fmla="*/ 12831541 w 12831541"/>
              <a:gd name="connsiteY2-96" fmla="*/ 6900203 h 6900203"/>
              <a:gd name="connsiteX3-97" fmla="*/ 0 w 12831541"/>
              <a:gd name="connsiteY3-98" fmla="*/ 6868517 h 6900203"/>
              <a:gd name="connsiteX4-99" fmla="*/ 2898968 w 12831541"/>
              <a:gd name="connsiteY4-100" fmla="*/ 0 h 6900203"/>
              <a:gd name="connsiteX0-101" fmla="*/ 2997798 w 12930371"/>
              <a:gd name="connsiteY0-102" fmla="*/ 0 h 6900203"/>
              <a:gd name="connsiteX1-103" fmla="*/ 12930371 w 12930371"/>
              <a:gd name="connsiteY1-104" fmla="*/ 42203 h 6900203"/>
              <a:gd name="connsiteX2-105" fmla="*/ 12930371 w 12930371"/>
              <a:gd name="connsiteY2-106" fmla="*/ 6900203 h 6900203"/>
              <a:gd name="connsiteX3-107" fmla="*/ 0 w 12930371"/>
              <a:gd name="connsiteY3-108" fmla="*/ 6896653 h 6900203"/>
              <a:gd name="connsiteX4-109" fmla="*/ 2997798 w 12930371"/>
              <a:gd name="connsiteY4-110" fmla="*/ 0 h 6900203"/>
              <a:gd name="connsiteX0-111" fmla="*/ 2963810 w 12930371"/>
              <a:gd name="connsiteY0-112" fmla="*/ 0 h 6885688"/>
              <a:gd name="connsiteX1-113" fmla="*/ 12930371 w 12930371"/>
              <a:gd name="connsiteY1-114" fmla="*/ 27688 h 6885688"/>
              <a:gd name="connsiteX2-115" fmla="*/ 12930371 w 12930371"/>
              <a:gd name="connsiteY2-116" fmla="*/ 6885688 h 6885688"/>
              <a:gd name="connsiteX3-117" fmla="*/ 0 w 12930371"/>
              <a:gd name="connsiteY3-118" fmla="*/ 6882138 h 6885688"/>
              <a:gd name="connsiteX4-119" fmla="*/ 2963810 w 12930371"/>
              <a:gd name="connsiteY4-120" fmla="*/ 0 h 6885688"/>
              <a:gd name="connsiteX0-121" fmla="*/ 2963810 w 12938512"/>
              <a:gd name="connsiteY0-122" fmla="*/ 0 h 6885688"/>
              <a:gd name="connsiteX1-123" fmla="*/ 12938512 w 12938512"/>
              <a:gd name="connsiteY1-124" fmla="*/ 27688 h 6885688"/>
              <a:gd name="connsiteX2-125" fmla="*/ 12930371 w 12938512"/>
              <a:gd name="connsiteY2-126" fmla="*/ 6885688 h 6885688"/>
              <a:gd name="connsiteX3-127" fmla="*/ 0 w 12938512"/>
              <a:gd name="connsiteY3-128" fmla="*/ 6882138 h 6885688"/>
              <a:gd name="connsiteX4-129" fmla="*/ 2963810 w 12938512"/>
              <a:gd name="connsiteY4-130" fmla="*/ 0 h 6885688"/>
              <a:gd name="connsiteX0-131" fmla="*/ 2963810 w 12938512"/>
              <a:gd name="connsiteY0-132" fmla="*/ 0 h 6885688"/>
              <a:gd name="connsiteX1-133" fmla="*/ 12938512 w 12938512"/>
              <a:gd name="connsiteY1-134" fmla="*/ 10304 h 6885688"/>
              <a:gd name="connsiteX2-135" fmla="*/ 12930371 w 12938512"/>
              <a:gd name="connsiteY2-136" fmla="*/ 6885688 h 6885688"/>
              <a:gd name="connsiteX3-137" fmla="*/ 0 w 12938512"/>
              <a:gd name="connsiteY3-138" fmla="*/ 6882138 h 6885688"/>
              <a:gd name="connsiteX4-139" fmla="*/ 2963810 w 12938512"/>
              <a:gd name="connsiteY4-140" fmla="*/ 0 h 6885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938512" h="6885688">
                <a:moveTo>
                  <a:pt x="2963810" y="0"/>
                </a:moveTo>
                <a:lnTo>
                  <a:pt x="12938512" y="10304"/>
                </a:lnTo>
                <a:cubicBezTo>
                  <a:pt x="12935798" y="2296304"/>
                  <a:pt x="12933085" y="4599688"/>
                  <a:pt x="12930371" y="6885688"/>
                </a:cubicBezTo>
                <a:lnTo>
                  <a:pt x="0" y="6882138"/>
                </a:lnTo>
                <a:lnTo>
                  <a:pt x="2963810" y="0"/>
                </a:lnTo>
                <a:close/>
              </a:path>
            </a:pathLst>
          </a:cu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矩形 19"/>
          <p:cNvSpPr/>
          <p:nvPr/>
        </p:nvSpPr>
        <p:spPr>
          <a:xfrm rot="8596509">
            <a:off x="1725885" y="2394988"/>
            <a:ext cx="821393" cy="3338945"/>
          </a:xfrm>
          <a:custGeom>
            <a:avLst/>
            <a:gdLst>
              <a:gd name="connsiteX0" fmla="*/ 0 w 1080120"/>
              <a:gd name="connsiteY0" fmla="*/ 0 h 4908462"/>
              <a:gd name="connsiteX1" fmla="*/ 1080120 w 1080120"/>
              <a:gd name="connsiteY1" fmla="*/ 0 h 4908462"/>
              <a:gd name="connsiteX2" fmla="*/ 1080120 w 1080120"/>
              <a:gd name="connsiteY2" fmla="*/ 4908462 h 4908462"/>
              <a:gd name="connsiteX3" fmla="*/ 0 w 1080120"/>
              <a:gd name="connsiteY3" fmla="*/ 4908462 h 4908462"/>
              <a:gd name="connsiteX4" fmla="*/ 0 w 1080120"/>
              <a:gd name="connsiteY4" fmla="*/ 0 h 4908462"/>
              <a:gd name="connsiteX0-1" fmla="*/ 0 w 1086762"/>
              <a:gd name="connsiteY0-2" fmla="*/ 428885 h 4908462"/>
              <a:gd name="connsiteX1-3" fmla="*/ 1086762 w 1086762"/>
              <a:gd name="connsiteY1-4" fmla="*/ 0 h 4908462"/>
              <a:gd name="connsiteX2-5" fmla="*/ 1086762 w 1086762"/>
              <a:gd name="connsiteY2-6" fmla="*/ 4908462 h 4908462"/>
              <a:gd name="connsiteX3-7" fmla="*/ 6642 w 1086762"/>
              <a:gd name="connsiteY3-8" fmla="*/ 4908462 h 4908462"/>
              <a:gd name="connsiteX4-9" fmla="*/ 0 w 1086762"/>
              <a:gd name="connsiteY4-10" fmla="*/ 428885 h 4908462"/>
              <a:gd name="connsiteX0-11" fmla="*/ 0 w 1089940"/>
              <a:gd name="connsiteY0-12" fmla="*/ 0 h 4479577"/>
              <a:gd name="connsiteX1-13" fmla="*/ 1089940 w 1089940"/>
              <a:gd name="connsiteY1-14" fmla="*/ 826801 h 4479577"/>
              <a:gd name="connsiteX2-15" fmla="*/ 1086762 w 1089940"/>
              <a:gd name="connsiteY2-16" fmla="*/ 4479577 h 4479577"/>
              <a:gd name="connsiteX3-17" fmla="*/ 6642 w 1089940"/>
              <a:gd name="connsiteY3-18" fmla="*/ 4479577 h 4479577"/>
              <a:gd name="connsiteX4-19" fmla="*/ 0 w 1089940"/>
              <a:gd name="connsiteY4-20" fmla="*/ 0 h 4479577"/>
              <a:gd name="connsiteX0-21" fmla="*/ 0 w 1095020"/>
              <a:gd name="connsiteY0-22" fmla="*/ 0 h 4451231"/>
              <a:gd name="connsiteX1-23" fmla="*/ 1095020 w 1095020"/>
              <a:gd name="connsiteY1-24" fmla="*/ 798455 h 4451231"/>
              <a:gd name="connsiteX2-25" fmla="*/ 1091842 w 1095020"/>
              <a:gd name="connsiteY2-26" fmla="*/ 4451231 h 4451231"/>
              <a:gd name="connsiteX3-27" fmla="*/ 11722 w 1095020"/>
              <a:gd name="connsiteY3-28" fmla="*/ 4451231 h 4451231"/>
              <a:gd name="connsiteX4-29" fmla="*/ 0 w 1095020"/>
              <a:gd name="connsiteY4-30" fmla="*/ 0 h 445123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95020" h="4451231">
                <a:moveTo>
                  <a:pt x="0" y="0"/>
                </a:moveTo>
                <a:lnTo>
                  <a:pt x="1095020" y="798455"/>
                </a:lnTo>
                <a:cubicBezTo>
                  <a:pt x="1093961" y="2016047"/>
                  <a:pt x="1092901" y="3233639"/>
                  <a:pt x="1091842" y="4451231"/>
                </a:cubicBezTo>
                <a:lnTo>
                  <a:pt x="11722" y="4451231"/>
                </a:lnTo>
                <a:cubicBezTo>
                  <a:pt x="7815" y="2967487"/>
                  <a:pt x="3907" y="1483744"/>
                  <a:pt x="0" y="0"/>
                </a:cubicBezTo>
                <a:close/>
              </a:path>
            </a:pathLst>
          </a:custGeom>
          <a:solidFill>
            <a:srgbClr val="198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 name="矩形 2"/>
          <p:cNvSpPr/>
          <p:nvPr/>
        </p:nvSpPr>
        <p:spPr>
          <a:xfrm rot="1270607">
            <a:off x="1325945" y="-297079"/>
            <a:ext cx="811874" cy="4009961"/>
          </a:xfrm>
          <a:custGeom>
            <a:avLst/>
            <a:gdLst>
              <a:gd name="connsiteX0" fmla="*/ 0 w 1080120"/>
              <a:gd name="connsiteY0" fmla="*/ 0 h 5749572"/>
              <a:gd name="connsiteX1" fmla="*/ 1080120 w 1080120"/>
              <a:gd name="connsiteY1" fmla="*/ 0 h 5749572"/>
              <a:gd name="connsiteX2" fmla="*/ 1080120 w 1080120"/>
              <a:gd name="connsiteY2" fmla="*/ 5749572 h 5749572"/>
              <a:gd name="connsiteX3" fmla="*/ 0 w 1080120"/>
              <a:gd name="connsiteY3" fmla="*/ 5749572 h 5749572"/>
              <a:gd name="connsiteX4" fmla="*/ 0 w 1080120"/>
              <a:gd name="connsiteY4" fmla="*/ 0 h 5749572"/>
              <a:gd name="connsiteX0-1" fmla="*/ 0 w 1080120"/>
              <a:gd name="connsiteY0-2" fmla="*/ 0 h 6404054"/>
              <a:gd name="connsiteX1-3" fmla="*/ 1080120 w 1080120"/>
              <a:gd name="connsiteY1-4" fmla="*/ 0 h 6404054"/>
              <a:gd name="connsiteX2-5" fmla="*/ 1062305 w 1080120"/>
              <a:gd name="connsiteY2-6" fmla="*/ 6404054 h 6404054"/>
              <a:gd name="connsiteX3-7" fmla="*/ 0 w 1080120"/>
              <a:gd name="connsiteY3-8" fmla="*/ 5749572 h 6404054"/>
              <a:gd name="connsiteX4-9" fmla="*/ 0 w 1080120"/>
              <a:gd name="connsiteY4-10" fmla="*/ 0 h 6404054"/>
              <a:gd name="connsiteX0-11" fmla="*/ 0 w 1086693"/>
              <a:gd name="connsiteY0-12" fmla="*/ 1480384 h 6404054"/>
              <a:gd name="connsiteX1-13" fmla="*/ 1086693 w 1086693"/>
              <a:gd name="connsiteY1-14" fmla="*/ 0 h 6404054"/>
              <a:gd name="connsiteX2-15" fmla="*/ 1068878 w 1086693"/>
              <a:gd name="connsiteY2-16" fmla="*/ 6404054 h 6404054"/>
              <a:gd name="connsiteX3-17" fmla="*/ 6573 w 1086693"/>
              <a:gd name="connsiteY3-18" fmla="*/ 5749572 h 6404054"/>
              <a:gd name="connsiteX4-19" fmla="*/ 0 w 1086693"/>
              <a:gd name="connsiteY4-20" fmla="*/ 1480384 h 6404054"/>
              <a:gd name="connsiteX0-21" fmla="*/ 0 w 1082330"/>
              <a:gd name="connsiteY0-22" fmla="*/ 422109 h 5345779"/>
              <a:gd name="connsiteX1-23" fmla="*/ 1082330 w 1082330"/>
              <a:gd name="connsiteY1-24" fmla="*/ 0 h 5345779"/>
              <a:gd name="connsiteX2-25" fmla="*/ 1068878 w 1082330"/>
              <a:gd name="connsiteY2-26" fmla="*/ 5345779 h 5345779"/>
              <a:gd name="connsiteX3-27" fmla="*/ 6573 w 1082330"/>
              <a:gd name="connsiteY3-28" fmla="*/ 4691297 h 5345779"/>
              <a:gd name="connsiteX4-29" fmla="*/ 0 w 1082330"/>
              <a:gd name="connsiteY4-30" fmla="*/ 422109 h 534577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82330" h="5345779">
                <a:moveTo>
                  <a:pt x="0" y="422109"/>
                </a:moveTo>
                <a:lnTo>
                  <a:pt x="1082330" y="0"/>
                </a:lnTo>
                <a:cubicBezTo>
                  <a:pt x="1076392" y="2134685"/>
                  <a:pt x="1074816" y="3211094"/>
                  <a:pt x="1068878" y="5345779"/>
                </a:cubicBezTo>
                <a:lnTo>
                  <a:pt x="6573" y="4691297"/>
                </a:lnTo>
                <a:lnTo>
                  <a:pt x="0" y="422109"/>
                </a:lnTo>
                <a:close/>
              </a:path>
            </a:pathLst>
          </a:cu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40" name="组合 39"/>
          <p:cNvGrpSpPr/>
          <p:nvPr/>
        </p:nvGrpSpPr>
        <p:grpSpPr>
          <a:xfrm>
            <a:off x="2735628" y="1785617"/>
            <a:ext cx="540144" cy="1566419"/>
            <a:chOff x="1846734" y="2492896"/>
            <a:chExt cx="720080" cy="2088232"/>
          </a:xfrm>
          <a:solidFill>
            <a:srgbClr val="0973DD"/>
          </a:solidFill>
        </p:grpSpPr>
        <p:sp>
          <p:nvSpPr>
            <p:cNvPr id="41" name="矩形 40"/>
            <p:cNvSpPr/>
            <p:nvPr/>
          </p:nvSpPr>
          <p:spPr>
            <a:xfrm>
              <a:off x="1846734" y="2492896"/>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2" name="矩形 41"/>
            <p:cNvSpPr/>
            <p:nvPr/>
          </p:nvSpPr>
          <p:spPr>
            <a:xfrm>
              <a:off x="1846734" y="4535409"/>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3" name="矩形 42"/>
            <p:cNvSpPr/>
            <p:nvPr/>
          </p:nvSpPr>
          <p:spPr>
            <a:xfrm rot="5400000">
              <a:off x="836908" y="3525583"/>
              <a:ext cx="2065371"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44" name="组合 43"/>
          <p:cNvGrpSpPr/>
          <p:nvPr/>
        </p:nvGrpSpPr>
        <p:grpSpPr>
          <a:xfrm rot="10800000">
            <a:off x="4085989" y="1785617"/>
            <a:ext cx="540144" cy="1566419"/>
            <a:chOff x="1846734" y="2492896"/>
            <a:chExt cx="720080" cy="2088232"/>
          </a:xfrm>
          <a:solidFill>
            <a:srgbClr val="0973DD"/>
          </a:solidFill>
        </p:grpSpPr>
        <p:sp>
          <p:nvSpPr>
            <p:cNvPr id="45" name="矩形 44"/>
            <p:cNvSpPr/>
            <p:nvPr/>
          </p:nvSpPr>
          <p:spPr>
            <a:xfrm>
              <a:off x="1846734" y="2492896"/>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6" name="矩形 45"/>
            <p:cNvSpPr/>
            <p:nvPr/>
          </p:nvSpPr>
          <p:spPr>
            <a:xfrm>
              <a:off x="1846734" y="4535409"/>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46"/>
            <p:cNvSpPr/>
            <p:nvPr/>
          </p:nvSpPr>
          <p:spPr>
            <a:xfrm rot="5400000">
              <a:off x="836908" y="3525583"/>
              <a:ext cx="2065371"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48" name="文本框 9"/>
          <p:cNvSpPr txBox="1"/>
          <p:nvPr/>
        </p:nvSpPr>
        <p:spPr>
          <a:xfrm>
            <a:off x="3173576" y="1653954"/>
            <a:ext cx="1029970" cy="1966595"/>
          </a:xfrm>
          <a:prstGeom prst="rect">
            <a:avLst/>
          </a:prstGeom>
          <a:noFill/>
        </p:spPr>
        <p:txBody>
          <a:bodyPr wrap="none" lIns="51443" tIns="25721" rIns="51443" bIns="25721" rtlCol="0">
            <a:spAutoFit/>
          </a:bodyPr>
          <a:lstStyle/>
          <a:p>
            <a:pPr marL="0" lvl="1" algn="ctr"/>
            <a:r>
              <a:rPr lang="en-US" sz="12450" dirty="0">
                <a:solidFill>
                  <a:srgbClr val="0973DD"/>
                </a:solidFill>
                <a:latin typeface="微软雅黑" panose="020B0503020204020204" pitchFamily="34" charset="-122"/>
                <a:ea typeface="微软雅黑" panose="020B0503020204020204" pitchFamily="34" charset="-122"/>
              </a:rPr>
              <a:t>4</a:t>
            </a:r>
            <a:endParaRPr lang="en-US" sz="12450" dirty="0">
              <a:solidFill>
                <a:srgbClr val="0973DD"/>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4835525" y="1928495"/>
            <a:ext cx="2518410" cy="460375"/>
          </a:xfrm>
          <a:prstGeom prst="rect">
            <a:avLst/>
          </a:prstGeom>
          <a:noFill/>
        </p:spPr>
        <p:txBody>
          <a:bodyPr wrap="square" rtlCol="0">
            <a:spAutoFit/>
          </a:bodyPr>
          <a:lstStyle/>
          <a:p>
            <a:r>
              <a:rPr lang="zh-CN" altLang="en-US" sz="2400" b="1" dirty="0">
                <a:solidFill>
                  <a:srgbClr val="0973DD"/>
                </a:solidFill>
                <a:latin typeface="微软雅黑" panose="020B0503020204020204" pitchFamily="34" charset="-122"/>
                <a:ea typeface="微软雅黑" panose="020B0503020204020204" pitchFamily="34" charset="-122"/>
              </a:rPr>
              <a:t>隐患排查治理</a:t>
            </a:r>
            <a:endParaRPr lang="zh-CN" altLang="en-US" sz="2400" b="1" dirty="0">
              <a:solidFill>
                <a:srgbClr val="0973DD"/>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4064000" y="768985"/>
            <a:ext cx="843915" cy="368300"/>
          </a:xfrm>
          <a:prstGeom prst="rect">
            <a:avLst/>
          </a:prstGeom>
          <a:noFill/>
        </p:spPr>
        <p:txBody>
          <a:bodyPr wrap="none" rtlCol="0" anchor="t">
            <a:spAutoFit/>
          </a:bodyPr>
          <a:lstStyle/>
          <a:p>
            <a:pPr algn="ct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mn-ea"/>
              </a:rPr>
              <a:t>前   言</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900430" y="1163320"/>
            <a:ext cx="7326630" cy="737235"/>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ea typeface="微软雅黑" panose="020B0503020204020204" pitchFamily="34" charset="-122"/>
                <a:sym typeface="+mn-ea"/>
              </a:rPr>
              <a:t>实践证明，只有把安全生产的重点放在建立事故预防体系上，超前采取措施，认真进行隐患排查，才能有效防范和减少事故，最终实现安全生产。</a:t>
            </a:r>
            <a:endParaRPr lang="zh-CN" altLang="en-US" sz="1400" dirty="0">
              <a:solidFill>
                <a:schemeClr val="tx1">
                  <a:lumMod val="65000"/>
                  <a:lumOff val="35000"/>
                </a:schemeClr>
              </a:solidFill>
              <a:ea typeface="微软雅黑" panose="020B0503020204020204" pitchFamily="34" charset="-122"/>
              <a:sym typeface="+mn-ea"/>
            </a:endParaRPr>
          </a:p>
        </p:txBody>
      </p:sp>
      <p:sp>
        <p:nvSpPr>
          <p:cNvPr id="8" name="文本框 7"/>
          <p:cNvSpPr txBox="1"/>
          <p:nvPr/>
        </p:nvSpPr>
        <p:spPr>
          <a:xfrm>
            <a:off x="883285" y="2330450"/>
            <a:ext cx="1071880" cy="306705"/>
          </a:xfrm>
          <a:prstGeom prst="rect">
            <a:avLst/>
          </a:prstGeom>
          <a:noFill/>
        </p:spPr>
        <p:txBody>
          <a:bodyPr wrap="none" rtlCol="0" anchor="t">
            <a:spAutoFit/>
          </a:bodyPr>
          <a:lstStyle/>
          <a:p>
            <a:pPr algn="ct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事故的起因</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972185" y="2636520"/>
            <a:ext cx="7326630" cy="1383665"/>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ea typeface="微软雅黑" panose="020B0503020204020204" pitchFamily="34" charset="-122"/>
                <a:sym typeface="+mn-ea"/>
              </a:rPr>
              <a:t>事故不是无缘无故发生的，而是由隐患或危险源所引起的，在具备了一定的客观条件下导致了我们所不期望的而且是无法预料的后果。         </a:t>
            </a:r>
            <a:endParaRPr lang="zh-CN" altLang="en-US" sz="1400" dirty="0">
              <a:solidFill>
                <a:schemeClr val="tx1">
                  <a:lumMod val="65000"/>
                  <a:lumOff val="35000"/>
                </a:schemeClr>
              </a:solidFill>
              <a:ea typeface="微软雅黑" panose="020B0503020204020204" pitchFamily="34" charset="-122"/>
              <a:sym typeface="+mn-ea"/>
            </a:endParaRPr>
          </a:p>
          <a:p>
            <a:pPr indent="355600" fontAlgn="auto">
              <a:lnSpc>
                <a:spcPct val="150000"/>
              </a:lnSpc>
            </a:pPr>
            <a:r>
              <a:rPr lang="zh-CN" altLang="en-US" sz="1400" dirty="0">
                <a:solidFill>
                  <a:schemeClr val="tx1">
                    <a:lumMod val="65000"/>
                    <a:lumOff val="35000"/>
                  </a:schemeClr>
                </a:solidFill>
                <a:ea typeface="微软雅黑" panose="020B0503020204020204" pitchFamily="34" charset="-122"/>
                <a:sym typeface="+mn-ea"/>
              </a:rPr>
              <a:t>因此可以认为，隐患就是事故的起因，事故就是隐患的后果。事故源于隐患，隐患是滋生事故的土壤和温床。</a:t>
            </a:r>
            <a:endParaRPr lang="zh-CN" altLang="en-US" sz="1400" dirty="0">
              <a:solidFill>
                <a:schemeClr val="tx1">
                  <a:lumMod val="65000"/>
                  <a:lumOff val="35000"/>
                </a:schemeClr>
              </a:solidFill>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0" name="文本框 9"/>
          <p:cNvSpPr txBox="1"/>
          <p:nvPr/>
        </p:nvSpPr>
        <p:spPr>
          <a:xfrm>
            <a:off x="581025" y="711200"/>
            <a:ext cx="1527175" cy="337185"/>
          </a:xfrm>
          <a:prstGeom prst="rect">
            <a:avLst/>
          </a:prstGeom>
          <a:noFill/>
        </p:spPr>
        <p:txBody>
          <a:bodyPr wrap="none" rtlCol="0" anchor="t">
            <a:spAutoFit/>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1、术语和定义</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2" name="文本框 11"/>
          <p:cNvSpPr txBox="1"/>
          <p:nvPr/>
        </p:nvSpPr>
        <p:spPr>
          <a:xfrm>
            <a:off x="906780" y="1048385"/>
            <a:ext cx="1808480" cy="337185"/>
          </a:xfrm>
          <a:prstGeom prst="rect">
            <a:avLst/>
          </a:prstGeom>
          <a:noFill/>
        </p:spPr>
        <p:txBody>
          <a:bodyPr wrap="none" rtlCol="0" anchor="t">
            <a:spAutoFit/>
          </a:bodyPr>
          <a:lstStyle/>
          <a:p>
            <a:r>
              <a:rPr lang="zh-CN" altLang="en-US" sz="1600" b="1" dirty="0">
                <a:solidFill>
                  <a:srgbClr val="C00000"/>
                </a:solidFill>
                <a:latin typeface="微软雅黑" panose="020B0503020204020204" pitchFamily="34" charset="-122"/>
                <a:ea typeface="微软雅黑" panose="020B0503020204020204" pitchFamily="34" charset="-122"/>
                <a:sym typeface="+mn-ea"/>
              </a:rPr>
              <a:t>安全生产事故隐患</a:t>
            </a:r>
            <a:endParaRPr lang="zh-CN" altLang="en-US" sz="1600" b="1" dirty="0">
              <a:solidFill>
                <a:srgbClr val="C00000"/>
              </a:solidFill>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972185" y="1412240"/>
            <a:ext cx="7397750" cy="2999740"/>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安全生产事故隐患（以下简称隐患、事故隐患或安全隐患），是指生产经营单位违反安全生产法律、法规、规章、标准、规程和安全生产管理制度的规定，或者因其他因素在生产经营活动中存在可能导致事故发生的物的危险状态、人的不安全行为和管理上的缺陷。 </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一类是“违反”型隐患，所有违法、违标、违规等行为和状态均视为事故隐患，另一类是由于某些因素而引起的三种现实表现：</a:t>
            </a:r>
            <a:r>
              <a:rPr lang="zh-CN" altLang="en-US" sz="1400" b="1" dirty="0">
                <a:solidFill>
                  <a:schemeClr val="accent1"/>
                </a:solidFill>
                <a:latin typeface="微软雅黑" panose="020B0503020204020204" pitchFamily="34" charset="-122"/>
                <a:ea typeface="微软雅黑" panose="020B0503020204020204" pitchFamily="34" charset="-122"/>
                <a:sym typeface="+mn-ea"/>
              </a:rPr>
              <a:t>物的危险状态、人的不安全行为和管理上的缺陷。</a:t>
            </a:r>
            <a:endParaRPr lang="zh-CN" altLang="en-US" sz="1400" b="1" dirty="0">
              <a:solidFill>
                <a:schemeClr val="accent1"/>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在事故隐患的三种表现中，物的危险状态是指生产过程或生产区域内的物质条件(如材料、工具、设备、设施、物品)处于危险状态，人的不安全行为是指人在工作过程中的操作、指示或其他具体行为不符合安全规定，管理上的缺陷是指在开展各种生产活动中所必须的各种组织、协调等行动存在缺陷。</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1"/>
          <p:cNvSpPr txBox="1"/>
          <p:nvPr/>
        </p:nvSpPr>
        <p:spPr>
          <a:xfrm>
            <a:off x="906780" y="833120"/>
            <a:ext cx="995680" cy="337185"/>
          </a:xfrm>
          <a:prstGeom prst="rect">
            <a:avLst/>
          </a:prstGeom>
          <a:noFill/>
        </p:spPr>
        <p:txBody>
          <a:bodyPr wrap="none" rtlCol="0" anchor="t">
            <a:spAutoFit/>
          </a:bodyPr>
          <a:lstStyle/>
          <a:p>
            <a:pPr algn="l"/>
            <a:r>
              <a:rPr lang="zh-CN" altLang="en-US" sz="1600" b="1" dirty="0">
                <a:solidFill>
                  <a:srgbClr val="C00000"/>
                </a:solidFill>
                <a:latin typeface="微软雅黑" panose="020B0503020204020204" pitchFamily="34" charset="-122"/>
                <a:ea typeface="微软雅黑" panose="020B0503020204020204" pitchFamily="34" charset="-122"/>
                <a:sym typeface="+mn-ea"/>
              </a:rPr>
              <a:t>隐患排查</a:t>
            </a:r>
            <a:endParaRPr lang="zh-CN" altLang="en-US" sz="1600" b="1" dirty="0">
              <a:solidFill>
                <a:srgbClr val="C00000"/>
              </a:solidFill>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900430" y="1196975"/>
            <a:ext cx="7397750" cy="1060450"/>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隐患排查是指生产经营单位组织安全生产管理人员、工程技术人员和其他相关人员对本单位的事故隐患进行排查，并对排查出的事故隐患，按照事故隐患的等级进行登记，建立事故隐患信息档案。</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906780" y="2323465"/>
            <a:ext cx="995680" cy="337185"/>
          </a:xfrm>
          <a:prstGeom prst="rect">
            <a:avLst/>
          </a:prstGeom>
          <a:noFill/>
        </p:spPr>
        <p:txBody>
          <a:bodyPr wrap="none" rtlCol="0" anchor="t">
            <a:spAutoFit/>
          </a:bodyPr>
          <a:lstStyle/>
          <a:p>
            <a:pPr algn="l"/>
            <a:r>
              <a:rPr lang="zh-CN" altLang="en-US" sz="1600" b="1" dirty="0">
                <a:solidFill>
                  <a:srgbClr val="C00000"/>
                </a:solidFill>
                <a:latin typeface="微软雅黑" panose="020B0503020204020204" pitchFamily="34" charset="-122"/>
                <a:ea typeface="微软雅黑" panose="020B0503020204020204" pitchFamily="34" charset="-122"/>
                <a:sym typeface="+mn-ea"/>
              </a:rPr>
              <a:t>隐患治理</a:t>
            </a:r>
            <a:endParaRPr lang="zh-CN" altLang="en-US" sz="1600" b="1" dirty="0">
              <a:solidFill>
                <a:srgbClr val="C00000"/>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900430" y="2687320"/>
            <a:ext cx="7397750" cy="1706880"/>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隐患治理就是指消除或控制隐患的活动或过程。对排查出的事故隐患，应当按照事故隐患的等级进行登记，建立事故隐患信息档案，并按照职责分工实施监控治理。对于一般事故隐患，由于其危害和整改难度较小，发现后应当由生产经营单位（部门、班组等）负责人或者有关人员立即组织整改。对于重大事故隐患，由公司主要负责人组织制定并实施事故隐患治理方案。</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484505" y="807085"/>
            <a:ext cx="1181735" cy="306705"/>
          </a:xfrm>
          <a:prstGeom prst="rect">
            <a:avLst/>
          </a:prstGeom>
          <a:noFill/>
        </p:spPr>
        <p:txBody>
          <a:bodyPr wrap="none" rtlCol="0" anchor="t">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2、隐患分类</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67588" name="流程图: 过程 67587"/>
          <p:cNvSpPr/>
          <p:nvPr/>
        </p:nvSpPr>
        <p:spPr>
          <a:xfrm>
            <a:off x="1830705" y="1949450"/>
            <a:ext cx="1044008" cy="252002"/>
          </a:xfrm>
          <a:prstGeom prst="flowChartProcess">
            <a:avLst/>
          </a:prstGeom>
          <a:solidFill>
            <a:srgbClr val="FFFF00">
              <a:alpha val="70000"/>
            </a:srgbClr>
          </a:solidFill>
          <a:ln w="9525" cap="flat" cmpd="sng">
            <a:noFill/>
            <a:prstDash val="solid"/>
            <a:miter/>
            <a:headEnd type="none" w="med" len="med"/>
            <a:tailEnd type="none" w="med" len="med"/>
          </a:ln>
        </p:spPr>
        <p:txBody>
          <a:bodyPr wrap="none" anchor="ctr"/>
          <a:lstStyle/>
          <a:p>
            <a:pPr algn="ct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基础管理类</a:t>
            </a:r>
            <a:endPar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7589" name="流程图: 过程 67588"/>
          <p:cNvSpPr/>
          <p:nvPr/>
        </p:nvSpPr>
        <p:spPr>
          <a:xfrm>
            <a:off x="6471285" y="1947545"/>
            <a:ext cx="1044008" cy="254000"/>
          </a:xfrm>
          <a:prstGeom prst="flowChartProcess">
            <a:avLst/>
          </a:prstGeom>
          <a:solidFill>
            <a:srgbClr val="FFFF00">
              <a:alpha val="70000"/>
            </a:srgbClr>
          </a:solidFill>
          <a:ln w="9525" cap="flat" cmpd="sng">
            <a:noFill/>
            <a:prstDash val="solid"/>
            <a:miter/>
            <a:headEnd type="none" w="med" len="med"/>
            <a:tailEnd type="none" w="med" len="med"/>
          </a:ln>
        </p:spPr>
        <p:txBody>
          <a:bodyPr vert="horz" wrap="none" anchor="ctr"/>
          <a:lstStyle/>
          <a:p>
            <a:pPr algn="ct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现场管理类</a:t>
            </a:r>
            <a:endPar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流程图: 过程 7"/>
          <p:cNvSpPr/>
          <p:nvPr/>
        </p:nvSpPr>
        <p:spPr>
          <a:xfrm rot="16200000">
            <a:off x="4234180" y="750570"/>
            <a:ext cx="360045" cy="1079500"/>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3978275" y="1137285"/>
            <a:ext cx="975995" cy="306705"/>
          </a:xfrm>
          <a:prstGeom prst="rect">
            <a:avLst/>
          </a:prstGeom>
          <a:noFill/>
        </p:spPr>
        <p:txBody>
          <a:bodyPr wrap="square" rtlCol="0" anchor="t">
            <a:spAutoFit/>
          </a:bodyPr>
          <a:lstStyle/>
          <a:p>
            <a:pPr algn="l"/>
            <a:r>
              <a:rPr lang="zh-CN" altLang="en-US" sz="1400" b="1" dirty="0">
                <a:solidFill>
                  <a:schemeClr val="bg1"/>
                </a:solidFill>
                <a:latin typeface="微软雅黑" panose="020B0503020204020204" pitchFamily="34" charset="-122"/>
                <a:ea typeface="微软雅黑" panose="020B0503020204020204" pitchFamily="34" charset="-122"/>
                <a:sym typeface="+mn-ea"/>
              </a:rPr>
              <a:t>隐患分类</a:t>
            </a:r>
            <a:endParaRPr lang="zh-CN" altLang="en-US" sz="1400" b="1" dirty="0">
              <a:solidFill>
                <a:schemeClr val="bg1"/>
              </a:solidFill>
              <a:latin typeface="微软雅黑" panose="020B0503020204020204" pitchFamily="34" charset="-122"/>
              <a:ea typeface="微软雅黑" panose="020B0503020204020204" pitchFamily="34" charset="-122"/>
              <a:sym typeface="+mn-ea"/>
            </a:endParaRPr>
          </a:p>
        </p:txBody>
      </p:sp>
      <p:cxnSp>
        <p:nvCxnSpPr>
          <p:cNvPr id="21" name="直接连接符 20"/>
          <p:cNvCxnSpPr/>
          <p:nvPr/>
        </p:nvCxnSpPr>
        <p:spPr>
          <a:xfrm flipH="1">
            <a:off x="2352893" y="1735280"/>
            <a:ext cx="4644034" cy="0"/>
          </a:xfrm>
          <a:prstGeom prst="line">
            <a:avLst/>
          </a:prstGeom>
          <a:ln w="6350">
            <a:solidFill>
              <a:schemeClr val="bg1">
                <a:lumMod val="65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16200000" flipH="1">
            <a:off x="4309531" y="1598323"/>
            <a:ext cx="144001" cy="0"/>
          </a:xfrm>
          <a:prstGeom prst="line">
            <a:avLst/>
          </a:prstGeom>
          <a:ln w="6350">
            <a:solidFill>
              <a:schemeClr val="bg1">
                <a:lumMod val="65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16200000" flipH="1">
            <a:off x="2280706" y="1806603"/>
            <a:ext cx="144001" cy="0"/>
          </a:xfrm>
          <a:prstGeom prst="line">
            <a:avLst/>
          </a:prstGeom>
          <a:ln w="6350">
            <a:solidFill>
              <a:schemeClr val="bg1">
                <a:lumMod val="65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16200000" flipH="1">
            <a:off x="6924461" y="1806603"/>
            <a:ext cx="144001" cy="0"/>
          </a:xfrm>
          <a:prstGeom prst="line">
            <a:avLst/>
          </a:prstGeom>
          <a:ln w="6350">
            <a:solidFill>
              <a:schemeClr val="bg1">
                <a:lumMod val="65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1095593" y="2387425"/>
            <a:ext cx="2484018" cy="0"/>
          </a:xfrm>
          <a:prstGeom prst="line">
            <a:avLst/>
          </a:prstGeom>
          <a:ln w="6350">
            <a:solidFill>
              <a:schemeClr val="bg1">
                <a:lumMod val="65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16200000" flipH="1">
            <a:off x="2298707" y="2331969"/>
            <a:ext cx="108001" cy="0"/>
          </a:xfrm>
          <a:prstGeom prst="line">
            <a:avLst/>
          </a:prstGeom>
          <a:ln w="6350">
            <a:solidFill>
              <a:schemeClr val="bg1">
                <a:lumMod val="65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流程图: 过程 31"/>
          <p:cNvSpPr/>
          <p:nvPr/>
        </p:nvSpPr>
        <p:spPr>
          <a:xfrm rot="5400000">
            <a:off x="3521460" y="2683260"/>
            <a:ext cx="1021080" cy="612005"/>
          </a:xfrm>
          <a:prstGeom prst="flowChartProcess">
            <a:avLst/>
          </a:prstGeom>
          <a:solidFill>
            <a:srgbClr val="99CCFF">
              <a:alpha val="100000"/>
            </a:srgbClr>
          </a:solid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67590" name="流程图: 过程 67589"/>
          <p:cNvSpPr/>
          <p:nvPr/>
        </p:nvSpPr>
        <p:spPr>
          <a:xfrm rot="5400000">
            <a:off x="260735" y="2693285"/>
            <a:ext cx="1021080" cy="611505"/>
          </a:xfrm>
          <a:prstGeom prst="flowChartProcess">
            <a:avLst/>
          </a:prstGeom>
          <a:solidFill>
            <a:srgbClr val="99CCFF">
              <a:alpha val="100000"/>
            </a:srgbClr>
          </a:solid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20" name="流程图: 过程 19"/>
          <p:cNvSpPr/>
          <p:nvPr/>
        </p:nvSpPr>
        <p:spPr>
          <a:xfrm rot="5400000">
            <a:off x="912880" y="2691380"/>
            <a:ext cx="1021080" cy="611505"/>
          </a:xfrm>
          <a:prstGeom prst="flowChartProcess">
            <a:avLst/>
          </a:prstGeom>
          <a:solidFill>
            <a:srgbClr val="99CCFF">
              <a:alpha val="100000"/>
            </a:srgbClr>
          </a:solid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22" name="流程图: 过程 21"/>
          <p:cNvSpPr/>
          <p:nvPr/>
        </p:nvSpPr>
        <p:spPr>
          <a:xfrm rot="5400000">
            <a:off x="1565025" y="2685665"/>
            <a:ext cx="1021080" cy="611505"/>
          </a:xfrm>
          <a:prstGeom prst="flowChartProcess">
            <a:avLst/>
          </a:prstGeom>
          <a:solidFill>
            <a:srgbClr val="99CCFF">
              <a:alpha val="100000"/>
            </a:srgbClr>
          </a:solid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23" name="流程图: 过程 22"/>
          <p:cNvSpPr/>
          <p:nvPr/>
        </p:nvSpPr>
        <p:spPr>
          <a:xfrm rot="5400000">
            <a:off x="2217170" y="2689475"/>
            <a:ext cx="1021080" cy="611505"/>
          </a:xfrm>
          <a:prstGeom prst="flowChartProcess">
            <a:avLst/>
          </a:prstGeom>
          <a:solidFill>
            <a:srgbClr val="99CCFF">
              <a:alpha val="100000"/>
            </a:srgbClr>
          </a:solid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24" name="流程图: 过程 23"/>
          <p:cNvSpPr/>
          <p:nvPr/>
        </p:nvSpPr>
        <p:spPr>
          <a:xfrm rot="5400000">
            <a:off x="2869315" y="2687570"/>
            <a:ext cx="1021080" cy="611505"/>
          </a:xfrm>
          <a:prstGeom prst="flowChartProcess">
            <a:avLst/>
          </a:prstGeom>
          <a:solidFill>
            <a:srgbClr val="99CCFF">
              <a:alpha val="100000"/>
            </a:srgbClr>
          </a:solid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26" name="文本框 25"/>
          <p:cNvSpPr txBox="1"/>
          <p:nvPr/>
        </p:nvSpPr>
        <p:spPr>
          <a:xfrm>
            <a:off x="484505" y="2553335"/>
            <a:ext cx="487680" cy="460375"/>
          </a:xfrm>
          <a:prstGeom prst="rect">
            <a:avLst/>
          </a:prstGeom>
          <a:noFill/>
        </p:spPr>
        <p:txBody>
          <a:bodyPr wrap="none" rtlCol="0" anchor="t">
            <a:spAutoFit/>
          </a:bodyPr>
          <a:lstStyle/>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资质</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证照</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27" name="文本框 26"/>
          <p:cNvSpPr txBox="1"/>
          <p:nvPr/>
        </p:nvSpPr>
        <p:spPr>
          <a:xfrm>
            <a:off x="1102360" y="2553335"/>
            <a:ext cx="799465" cy="829945"/>
          </a:xfrm>
          <a:prstGeom prst="rect">
            <a:avLst/>
          </a:prstGeom>
          <a:noFill/>
        </p:spPr>
        <p:txBody>
          <a:bodyPr wrap="square" rtlCol="0" anchor="t">
            <a:spAutoFit/>
          </a:bodyPr>
          <a:lstStyle/>
          <a:p>
            <a:pPr algn="l"/>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安全生</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algn="l"/>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产管理</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algn="l"/>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机构及</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algn="l"/>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人 员</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28" name="文本框 27"/>
          <p:cNvSpPr txBox="1"/>
          <p:nvPr/>
        </p:nvSpPr>
        <p:spPr>
          <a:xfrm>
            <a:off x="1729105" y="2545715"/>
            <a:ext cx="742315" cy="460375"/>
          </a:xfrm>
          <a:prstGeom prst="rect">
            <a:avLst/>
          </a:prstGeom>
          <a:noFill/>
        </p:spPr>
        <p:txBody>
          <a:bodyPr wrap="square" rtlCol="0" anchor="t">
            <a:spAutoFit/>
          </a:bodyPr>
          <a:lstStyle/>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安全操作规程</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29" name="文本框 28"/>
          <p:cNvSpPr txBox="1"/>
          <p:nvPr/>
        </p:nvSpPr>
        <p:spPr>
          <a:xfrm>
            <a:off x="2447290" y="2545715"/>
            <a:ext cx="487680" cy="460375"/>
          </a:xfrm>
          <a:prstGeom prst="rect">
            <a:avLst/>
          </a:prstGeom>
          <a:noFill/>
        </p:spPr>
        <p:txBody>
          <a:bodyPr wrap="none" rtlCol="0" anchor="t">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应急</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管理</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30" name="文本框 29"/>
          <p:cNvSpPr txBox="1"/>
          <p:nvPr/>
        </p:nvSpPr>
        <p:spPr>
          <a:xfrm>
            <a:off x="3037840" y="2545715"/>
            <a:ext cx="719455" cy="645160"/>
          </a:xfrm>
          <a:prstGeom prst="rect">
            <a:avLst/>
          </a:prstGeom>
          <a:noFill/>
        </p:spPr>
        <p:txBody>
          <a:bodyPr wrap="square" rtlCol="0" anchor="t">
            <a:spAutoFit/>
          </a:bodyPr>
          <a:lstStyle/>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相关方基础管</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 理</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34" name="流程图: 过程 33"/>
          <p:cNvSpPr/>
          <p:nvPr/>
        </p:nvSpPr>
        <p:spPr>
          <a:xfrm rot="5400000">
            <a:off x="7704455" y="2783205"/>
            <a:ext cx="1024255" cy="438785"/>
          </a:xfrm>
          <a:prstGeom prst="flowChartProcess">
            <a:avLst/>
          </a:prstGeom>
          <a:solidFill>
            <a:srgbClr val="99CCFF">
              <a:alpha val="100000"/>
            </a:srgbClr>
          </a:solid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cxnSp>
        <p:nvCxnSpPr>
          <p:cNvPr id="35" name="直接连接符 34"/>
          <p:cNvCxnSpPr/>
          <p:nvPr/>
        </p:nvCxnSpPr>
        <p:spPr>
          <a:xfrm flipH="1">
            <a:off x="5727918" y="2387425"/>
            <a:ext cx="2484018" cy="0"/>
          </a:xfrm>
          <a:prstGeom prst="line">
            <a:avLst/>
          </a:prstGeom>
          <a:ln w="6350">
            <a:solidFill>
              <a:schemeClr val="bg1">
                <a:lumMod val="65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rot="16200000" flipH="1">
            <a:off x="6931031" y="2331968"/>
            <a:ext cx="108001" cy="0"/>
          </a:xfrm>
          <a:prstGeom prst="line">
            <a:avLst/>
          </a:prstGeom>
          <a:ln w="6350">
            <a:solidFill>
              <a:schemeClr val="bg1">
                <a:lumMod val="65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7" name="流程图: 过程 36"/>
          <p:cNvSpPr/>
          <p:nvPr/>
        </p:nvSpPr>
        <p:spPr>
          <a:xfrm rot="5400000">
            <a:off x="5194589" y="2782281"/>
            <a:ext cx="1022408" cy="438785"/>
          </a:xfrm>
          <a:prstGeom prst="flowChartProcess">
            <a:avLst/>
          </a:prstGeom>
          <a:solidFill>
            <a:srgbClr val="99CCFF">
              <a:alpha val="100000"/>
            </a:srgbClr>
          </a:solid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38" name="流程图: 过程 37"/>
          <p:cNvSpPr/>
          <p:nvPr/>
        </p:nvSpPr>
        <p:spPr>
          <a:xfrm rot="5400000">
            <a:off x="5687984" y="2782281"/>
            <a:ext cx="1022408" cy="438785"/>
          </a:xfrm>
          <a:prstGeom prst="flowChartProcess">
            <a:avLst/>
          </a:prstGeom>
          <a:solidFill>
            <a:srgbClr val="99CCFF">
              <a:alpha val="100000"/>
            </a:srgbClr>
          </a:solid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39" name="流程图: 过程 38"/>
          <p:cNvSpPr/>
          <p:nvPr/>
        </p:nvSpPr>
        <p:spPr>
          <a:xfrm rot="5400000">
            <a:off x="6198524" y="2782281"/>
            <a:ext cx="1022408" cy="438785"/>
          </a:xfrm>
          <a:prstGeom prst="flowChartProcess">
            <a:avLst/>
          </a:prstGeom>
          <a:solidFill>
            <a:srgbClr val="99CCFF">
              <a:alpha val="100000"/>
            </a:srgbClr>
          </a:solid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40" name="流程图: 过程 39"/>
          <p:cNvSpPr/>
          <p:nvPr/>
        </p:nvSpPr>
        <p:spPr>
          <a:xfrm rot="5400000">
            <a:off x="6698269" y="2782281"/>
            <a:ext cx="1022408" cy="438785"/>
          </a:xfrm>
          <a:prstGeom prst="flowChartProcess">
            <a:avLst/>
          </a:prstGeom>
          <a:solidFill>
            <a:srgbClr val="99CCFF">
              <a:alpha val="100000"/>
            </a:srgbClr>
          </a:solid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41" name="流程图: 过程 40"/>
          <p:cNvSpPr/>
          <p:nvPr/>
        </p:nvSpPr>
        <p:spPr>
          <a:xfrm rot="5400000">
            <a:off x="7194204" y="2782281"/>
            <a:ext cx="1022408" cy="438785"/>
          </a:xfrm>
          <a:prstGeom prst="flowChartProcess">
            <a:avLst/>
          </a:prstGeom>
          <a:solidFill>
            <a:srgbClr val="99CCFF">
              <a:alpha val="100000"/>
            </a:srgbClr>
          </a:solid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48" name="文本框 47"/>
          <p:cNvSpPr txBox="1"/>
          <p:nvPr/>
        </p:nvSpPr>
        <p:spPr>
          <a:xfrm>
            <a:off x="5461000" y="2551430"/>
            <a:ext cx="487680" cy="829945"/>
          </a:xfrm>
          <a:prstGeom prst="rect">
            <a:avLst/>
          </a:prstGeom>
          <a:noFill/>
        </p:spPr>
        <p:txBody>
          <a:bodyPr wrap="none" rtlCol="0" anchor="t">
            <a:spAutoFit/>
          </a:bodyPr>
          <a:lstStyle/>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特种</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设备</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现场</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管理</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49" name="文本框 48"/>
          <p:cNvSpPr txBox="1"/>
          <p:nvPr/>
        </p:nvSpPr>
        <p:spPr>
          <a:xfrm>
            <a:off x="5955030" y="2557145"/>
            <a:ext cx="487680" cy="460375"/>
          </a:xfrm>
          <a:prstGeom prst="rect">
            <a:avLst/>
          </a:prstGeom>
          <a:noFill/>
        </p:spPr>
        <p:txBody>
          <a:bodyPr wrap="none" rtlCol="0" anchor="t">
            <a:spAutoFit/>
          </a:bodyPr>
          <a:lstStyle/>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场所</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环境</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50" name="文本框 49"/>
          <p:cNvSpPr txBox="1"/>
          <p:nvPr/>
        </p:nvSpPr>
        <p:spPr>
          <a:xfrm>
            <a:off x="6464935" y="2545715"/>
            <a:ext cx="487680" cy="829945"/>
          </a:xfrm>
          <a:prstGeom prst="rect">
            <a:avLst/>
          </a:prstGeom>
          <a:noFill/>
        </p:spPr>
        <p:txBody>
          <a:bodyPr wrap="none" rtlCol="0" anchor="t">
            <a:spAutoFit/>
          </a:bodyPr>
          <a:lstStyle/>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从业</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人员</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操作</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行为</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51" name="文本框 50"/>
          <p:cNvSpPr txBox="1"/>
          <p:nvPr/>
        </p:nvSpPr>
        <p:spPr>
          <a:xfrm>
            <a:off x="6972300" y="2557145"/>
            <a:ext cx="487680" cy="460375"/>
          </a:xfrm>
          <a:prstGeom prst="rect">
            <a:avLst/>
          </a:prstGeom>
          <a:noFill/>
        </p:spPr>
        <p:txBody>
          <a:bodyPr wrap="none" rtlCol="0" anchor="t">
            <a:spAutoFit/>
          </a:bodyPr>
          <a:lstStyle/>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消防</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安全</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52" name="文本框 51"/>
          <p:cNvSpPr txBox="1"/>
          <p:nvPr/>
        </p:nvSpPr>
        <p:spPr>
          <a:xfrm>
            <a:off x="7461250" y="2557145"/>
            <a:ext cx="487680" cy="460375"/>
          </a:xfrm>
          <a:prstGeom prst="rect">
            <a:avLst/>
          </a:prstGeom>
          <a:noFill/>
        </p:spPr>
        <p:txBody>
          <a:bodyPr wrap="none" rtlCol="0" anchor="t">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用电</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安全</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cxnSp>
        <p:nvCxnSpPr>
          <p:cNvPr id="54" name="直接连接符 53"/>
          <p:cNvCxnSpPr/>
          <p:nvPr/>
        </p:nvCxnSpPr>
        <p:spPr>
          <a:xfrm flipH="1">
            <a:off x="1095593" y="3641550"/>
            <a:ext cx="2484018" cy="0"/>
          </a:xfrm>
          <a:prstGeom prst="line">
            <a:avLst/>
          </a:prstGeom>
          <a:ln w="6350">
            <a:solidFill>
              <a:schemeClr val="bg1">
                <a:lumMod val="65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71" name="组合 70"/>
          <p:cNvGrpSpPr/>
          <p:nvPr/>
        </p:nvGrpSpPr>
        <p:grpSpPr>
          <a:xfrm>
            <a:off x="758825" y="3785235"/>
            <a:ext cx="3105150" cy="789940"/>
            <a:chOff x="1308" y="5735"/>
            <a:chExt cx="4890" cy="2291"/>
          </a:xfrm>
          <a:solidFill>
            <a:schemeClr val="accent2">
              <a:lumMod val="20000"/>
              <a:lumOff val="80000"/>
            </a:schemeClr>
          </a:solidFill>
        </p:grpSpPr>
        <p:sp>
          <p:nvSpPr>
            <p:cNvPr id="53" name="流程图: 过程 52"/>
            <p:cNvSpPr/>
            <p:nvPr/>
          </p:nvSpPr>
          <p:spPr>
            <a:xfrm rot="5400000">
              <a:off x="4506" y="6317"/>
              <a:ext cx="2275" cy="1111"/>
            </a:xfrm>
            <a:prstGeom prst="flowChartProcess">
              <a:avLst/>
            </a:prstGeom>
            <a:grp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56" name="流程图: 过程 55"/>
            <p:cNvSpPr/>
            <p:nvPr/>
          </p:nvSpPr>
          <p:spPr>
            <a:xfrm rot="5400000">
              <a:off x="726" y="6334"/>
              <a:ext cx="2275" cy="1111"/>
            </a:xfrm>
            <a:prstGeom prst="flowChartProcess">
              <a:avLst/>
            </a:prstGeom>
            <a:grp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57" name="流程图: 过程 56"/>
            <p:cNvSpPr/>
            <p:nvPr/>
          </p:nvSpPr>
          <p:spPr>
            <a:xfrm rot="5400000">
              <a:off x="1967" y="6317"/>
              <a:ext cx="2275" cy="1111"/>
            </a:xfrm>
            <a:prstGeom prst="flowChartProcess">
              <a:avLst/>
            </a:prstGeom>
            <a:grp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58" name="流程图: 过程 57"/>
            <p:cNvSpPr/>
            <p:nvPr/>
          </p:nvSpPr>
          <p:spPr>
            <a:xfrm rot="5400000">
              <a:off x="3243" y="6317"/>
              <a:ext cx="2275" cy="1111"/>
            </a:xfrm>
            <a:prstGeom prst="flowChartProcess">
              <a:avLst/>
            </a:prstGeom>
            <a:grp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grpSp>
      <p:sp>
        <p:nvSpPr>
          <p:cNvPr id="66" name="文本框 65"/>
          <p:cNvSpPr txBox="1"/>
          <p:nvPr/>
        </p:nvSpPr>
        <p:spPr>
          <a:xfrm>
            <a:off x="3154680" y="4052570"/>
            <a:ext cx="709930" cy="306705"/>
          </a:xfrm>
          <a:prstGeom prst="rect">
            <a:avLst/>
          </a:prstGeom>
          <a:noFill/>
        </p:spPr>
        <p:txBody>
          <a:bodyPr wrap="square" rtlCol="0" anchor="t">
            <a:spAutoFit/>
          </a:bodyPr>
          <a:lstStyle/>
          <a:p>
            <a:pPr algn="ct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67" name="文本框 66"/>
          <p:cNvSpPr txBox="1"/>
          <p:nvPr/>
        </p:nvSpPr>
        <p:spPr>
          <a:xfrm>
            <a:off x="731520" y="3837305"/>
            <a:ext cx="732155" cy="645160"/>
          </a:xfrm>
          <a:prstGeom prst="rect">
            <a:avLst/>
          </a:prstGeom>
          <a:noFill/>
        </p:spPr>
        <p:txBody>
          <a:bodyPr wrap="square" rtlCol="0" anchor="t">
            <a:spAutoFit/>
          </a:bodyPr>
          <a:lstStyle/>
          <a:p>
            <a:pPr algn="ctr"/>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应急机构和队</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algn="ctr"/>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伍</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68" name="文本框 67"/>
          <p:cNvSpPr txBox="1"/>
          <p:nvPr/>
        </p:nvSpPr>
        <p:spPr>
          <a:xfrm>
            <a:off x="1509395" y="3837305"/>
            <a:ext cx="781050" cy="645160"/>
          </a:xfrm>
          <a:prstGeom prst="rect">
            <a:avLst/>
          </a:prstGeom>
          <a:noFill/>
        </p:spPr>
        <p:txBody>
          <a:bodyPr wrap="square" rtlCol="0" anchor="t">
            <a:spAutoFit/>
          </a:bodyPr>
          <a:lstStyle/>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应急预</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案和演</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 练</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69" name="文本框 68"/>
          <p:cNvSpPr txBox="1"/>
          <p:nvPr/>
        </p:nvSpPr>
        <p:spPr>
          <a:xfrm>
            <a:off x="2357120" y="3837305"/>
            <a:ext cx="640080" cy="645160"/>
          </a:xfrm>
          <a:prstGeom prst="rect">
            <a:avLst/>
          </a:prstGeom>
          <a:noFill/>
        </p:spPr>
        <p:txBody>
          <a:bodyPr wrap="none" rtlCol="0" anchor="t">
            <a:spAutoFit/>
          </a:bodyPr>
          <a:lstStyle/>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应急设</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施设备</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及物资</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70" name="文本框 69"/>
          <p:cNvSpPr txBox="1"/>
          <p:nvPr/>
        </p:nvSpPr>
        <p:spPr>
          <a:xfrm>
            <a:off x="3654425" y="2643505"/>
            <a:ext cx="709930" cy="306705"/>
          </a:xfrm>
          <a:prstGeom prst="rect">
            <a:avLst/>
          </a:prstGeom>
          <a:noFill/>
        </p:spPr>
        <p:txBody>
          <a:bodyPr wrap="square" rtlCol="0" anchor="t">
            <a:spAutoFit/>
          </a:bodyPr>
          <a:lstStyle/>
          <a:p>
            <a:pPr algn="ct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cxnSp>
        <p:nvCxnSpPr>
          <p:cNvPr id="72" name="直接连接符 71"/>
          <p:cNvCxnSpPr/>
          <p:nvPr/>
        </p:nvCxnSpPr>
        <p:spPr>
          <a:xfrm rot="16200000" flipH="1">
            <a:off x="2218476" y="3641753"/>
            <a:ext cx="144001" cy="0"/>
          </a:xfrm>
          <a:prstGeom prst="line">
            <a:avLst/>
          </a:prstGeom>
          <a:ln w="6350">
            <a:solidFill>
              <a:schemeClr val="bg1">
                <a:lumMod val="65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7861935" y="2715260"/>
            <a:ext cx="709930" cy="306705"/>
          </a:xfrm>
          <a:prstGeom prst="rect">
            <a:avLst/>
          </a:prstGeom>
          <a:noFill/>
        </p:spPr>
        <p:txBody>
          <a:bodyPr wrap="square" rtlCol="0" anchor="t">
            <a:spAutoFit/>
          </a:bodyPr>
          <a:lstStyle/>
          <a:p>
            <a:pPr algn="ct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cxnSp>
        <p:nvCxnSpPr>
          <p:cNvPr id="77" name="直接连接符 76"/>
          <p:cNvCxnSpPr/>
          <p:nvPr/>
        </p:nvCxnSpPr>
        <p:spPr>
          <a:xfrm flipH="1">
            <a:off x="5798403" y="3623770"/>
            <a:ext cx="2484018" cy="0"/>
          </a:xfrm>
          <a:prstGeom prst="line">
            <a:avLst/>
          </a:prstGeom>
          <a:ln w="6350">
            <a:solidFill>
              <a:schemeClr val="bg1">
                <a:lumMod val="65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78" name="组合 77"/>
          <p:cNvGrpSpPr/>
          <p:nvPr/>
        </p:nvGrpSpPr>
        <p:grpSpPr>
          <a:xfrm>
            <a:off x="5389880" y="3767455"/>
            <a:ext cx="3105150" cy="789940"/>
            <a:chOff x="1308" y="5735"/>
            <a:chExt cx="4890" cy="2291"/>
          </a:xfrm>
          <a:solidFill>
            <a:schemeClr val="accent2">
              <a:lumMod val="20000"/>
              <a:lumOff val="80000"/>
            </a:schemeClr>
          </a:solidFill>
        </p:grpSpPr>
        <p:sp>
          <p:nvSpPr>
            <p:cNvPr id="79" name="流程图: 过程 78"/>
            <p:cNvSpPr/>
            <p:nvPr/>
          </p:nvSpPr>
          <p:spPr>
            <a:xfrm rot="5400000">
              <a:off x="4506" y="6317"/>
              <a:ext cx="2275" cy="1111"/>
            </a:xfrm>
            <a:prstGeom prst="flowChartProcess">
              <a:avLst/>
            </a:prstGeom>
            <a:grp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80" name="流程图: 过程 79"/>
            <p:cNvSpPr/>
            <p:nvPr/>
          </p:nvSpPr>
          <p:spPr>
            <a:xfrm rot="5400000">
              <a:off x="726" y="6334"/>
              <a:ext cx="2275" cy="1111"/>
            </a:xfrm>
            <a:prstGeom prst="flowChartProcess">
              <a:avLst/>
            </a:prstGeom>
            <a:grp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81" name="流程图: 过程 80"/>
            <p:cNvSpPr/>
            <p:nvPr/>
          </p:nvSpPr>
          <p:spPr>
            <a:xfrm rot="5400000">
              <a:off x="1967" y="6317"/>
              <a:ext cx="2275" cy="1111"/>
            </a:xfrm>
            <a:prstGeom prst="flowChartProcess">
              <a:avLst/>
            </a:prstGeom>
            <a:grp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82" name="流程图: 过程 81"/>
            <p:cNvSpPr/>
            <p:nvPr/>
          </p:nvSpPr>
          <p:spPr>
            <a:xfrm rot="5400000">
              <a:off x="3243" y="6317"/>
              <a:ext cx="2275" cy="1111"/>
            </a:xfrm>
            <a:prstGeom prst="flowChartProcess">
              <a:avLst/>
            </a:prstGeom>
            <a:grpFill/>
            <a:ln w="9525" cap="flat" cmpd="sng">
              <a:noFill/>
              <a:prstDash val="solid"/>
              <a:miter/>
              <a:headEnd type="none" w="med" len="med"/>
              <a:tailEnd type="none" w="med" len="med"/>
            </a:ln>
          </p:spPr>
          <p:txBody>
            <a:bodyPr wrap="none" anchor="ctr"/>
            <a:lstStyle/>
            <a:p>
              <a:pPr algn="ctr"/>
              <a:endParaRPr lang="zh-CN" altLang="en-US" sz="1400">
                <a:latin typeface="微软雅黑" panose="020B0503020204020204" pitchFamily="34" charset="-122"/>
                <a:ea typeface="微软雅黑" panose="020B0503020204020204" pitchFamily="34" charset="-122"/>
              </a:endParaRPr>
            </a:p>
          </p:txBody>
        </p:sp>
      </p:grpSp>
      <p:sp>
        <p:nvSpPr>
          <p:cNvPr id="83" name="文本框 82"/>
          <p:cNvSpPr txBox="1"/>
          <p:nvPr/>
        </p:nvSpPr>
        <p:spPr>
          <a:xfrm>
            <a:off x="7785735" y="4034790"/>
            <a:ext cx="709930" cy="306705"/>
          </a:xfrm>
          <a:prstGeom prst="rect">
            <a:avLst/>
          </a:prstGeom>
          <a:noFill/>
        </p:spPr>
        <p:txBody>
          <a:bodyPr wrap="square" rtlCol="0" anchor="t">
            <a:spAutoFit/>
          </a:bodyPr>
          <a:lstStyle/>
          <a:p>
            <a:pPr algn="ct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4" name="文本框 83"/>
          <p:cNvSpPr txBox="1"/>
          <p:nvPr/>
        </p:nvSpPr>
        <p:spPr>
          <a:xfrm>
            <a:off x="5362575" y="3819525"/>
            <a:ext cx="732155" cy="460375"/>
          </a:xfrm>
          <a:prstGeom prst="rect">
            <a:avLst/>
          </a:prstGeom>
          <a:noFill/>
        </p:spPr>
        <p:txBody>
          <a:bodyPr wrap="square" rtlCol="0" anchor="t">
            <a:spAutoFit/>
          </a:bodyPr>
          <a:lstStyle/>
          <a:p>
            <a:pPr algn="ctr"/>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灭火</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algn="ctr"/>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器材</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5" name="文本框 84"/>
          <p:cNvSpPr txBox="1"/>
          <p:nvPr/>
        </p:nvSpPr>
        <p:spPr>
          <a:xfrm>
            <a:off x="6281420" y="3819525"/>
            <a:ext cx="647700" cy="460375"/>
          </a:xfrm>
          <a:prstGeom prst="rect">
            <a:avLst/>
          </a:prstGeom>
          <a:noFill/>
        </p:spPr>
        <p:txBody>
          <a:bodyPr wrap="square" rtlCol="0" anchor="t">
            <a:spAutoFit/>
          </a:bodyPr>
          <a:lstStyle/>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消防</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设施</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6" name="文本框 85"/>
          <p:cNvSpPr txBox="1"/>
          <p:nvPr/>
        </p:nvSpPr>
        <p:spPr>
          <a:xfrm>
            <a:off x="6988175" y="3819525"/>
            <a:ext cx="640080" cy="645160"/>
          </a:xfrm>
          <a:prstGeom prst="rect">
            <a:avLst/>
          </a:prstGeom>
          <a:noFill/>
        </p:spPr>
        <p:txBody>
          <a:bodyPr wrap="none" rtlCol="0" anchor="t">
            <a:spAutoFit/>
          </a:bodyPr>
          <a:lstStyle/>
          <a:p>
            <a:pPr algn="l"/>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消防通</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algn="l"/>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道与疏</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algn="l"/>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rPr>
              <a:t>    散</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cxnSp>
        <p:nvCxnSpPr>
          <p:cNvPr id="87" name="直接连接符 86"/>
          <p:cNvCxnSpPr/>
          <p:nvPr/>
        </p:nvCxnSpPr>
        <p:spPr>
          <a:xfrm rot="16200000" flipH="1">
            <a:off x="6921286" y="3623973"/>
            <a:ext cx="144001" cy="0"/>
          </a:xfrm>
          <a:prstGeom prst="line">
            <a:avLst/>
          </a:prstGeom>
          <a:ln w="6350">
            <a:solidFill>
              <a:schemeClr val="bg1">
                <a:lumMod val="65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par>
                          <p:cTn id="8" fill="hold">
                            <p:stCondLst>
                              <p:cond delay="500"/>
                            </p:stCondLst>
                            <p:childTnLst>
                              <p:par>
                                <p:cTn id="9" presetID="22" presetClass="entr" presetSubtype="2" fill="hold" nodeType="afterEffect">
                                  <p:childTnLst>
                                    <p:set>
                                      <p:cBhvr>
                                        <p:cTn id="10" dur="1" fill="hold">
                                          <p:stCondLst>
                                            <p:cond delay="0"/>
                                          </p:stCondLst>
                                        </p:cTn>
                                        <p:tgtEl>
                                          <p:spTgt spid="15"/>
                                        </p:tgtEl>
                                        <p:attrNameLst>
                                          <p:attrName>style.visibility</p:attrName>
                                        </p:attrNameLst>
                                      </p:cBhvr>
                                      <p:to>
                                        <p:strVal val="visible"/>
                                      </p:to>
                                    </p:set>
                                    <p:animEffect transition="in" filter="wipe(right)">
                                      <p:cBhvr>
                                        <p:cTn id="11" dur="500"/>
                                        <p:tgtEl>
                                          <p:spTgt spid="15"/>
                                        </p:tgtEl>
                                      </p:cBhvr>
                                    </p:animEffect>
                                  </p:childTnLst>
                                </p:cTn>
                              </p:par>
                            </p:childTnLst>
                          </p:cTn>
                        </p:par>
                        <p:par>
                          <p:cTn id="12" fill="hold">
                            <p:stCondLst>
                              <p:cond delay="1000"/>
                            </p:stCondLst>
                            <p:childTnLst>
                              <p:par>
                                <p:cTn id="13" presetID="22" presetClass="entr" presetSubtype="2" fill="hold" nodeType="afterEffect">
                                  <p:childTnLst>
                                    <p:set>
                                      <p:cBhvr>
                                        <p:cTn id="14" dur="1" fill="hold">
                                          <p:stCondLst>
                                            <p:cond delay="0"/>
                                          </p:stCondLst>
                                        </p:cTn>
                                        <p:tgtEl>
                                          <p:spTgt spid="16"/>
                                        </p:tgtEl>
                                        <p:attrNameLst>
                                          <p:attrName>style.visibility</p:attrName>
                                        </p:attrNameLst>
                                      </p:cBhvr>
                                      <p:to>
                                        <p:strVal val="visible"/>
                                      </p:to>
                                    </p:set>
                                    <p:animEffect transition="in" filter="wipe(right)">
                                      <p:cBhvr>
                                        <p:cTn id="15" dur="500"/>
                                        <p:tgtEl>
                                          <p:spTgt spid="16"/>
                                        </p:tgtEl>
                                      </p:cBhvr>
                                    </p:animEffect>
                                  </p:childTnLst>
                                </p:cTn>
                              </p:par>
                            </p:childTnLst>
                          </p:cTn>
                        </p:par>
                        <p:par>
                          <p:cTn id="16" fill="hold">
                            <p:stCondLst>
                              <p:cond delay="1500"/>
                            </p:stCondLst>
                            <p:childTnLst>
                              <p:par>
                                <p:cTn id="17" presetID="22" presetClass="entr" presetSubtype="2" fill="hold" nodeType="afterEffect">
                                  <p:childTnLst>
                                    <p:set>
                                      <p:cBhvr>
                                        <p:cTn id="18" dur="1" fill="hold">
                                          <p:stCondLst>
                                            <p:cond delay="0"/>
                                          </p:stCondLst>
                                        </p:cTn>
                                        <p:tgtEl>
                                          <p:spTgt spid="17"/>
                                        </p:tgtEl>
                                        <p:attrNameLst>
                                          <p:attrName>style.visibility</p:attrName>
                                        </p:attrNameLst>
                                      </p:cBhvr>
                                      <p:to>
                                        <p:strVal val="visible"/>
                                      </p:to>
                                    </p:set>
                                    <p:animEffect transition="in" filter="wipe(right)">
                                      <p:cBhvr>
                                        <p:cTn id="19" dur="500"/>
                                        <p:tgtEl>
                                          <p:spTgt spid="17"/>
                                        </p:tgtEl>
                                      </p:cBhvr>
                                    </p:animEffect>
                                  </p:childTnLst>
                                </p:cTn>
                              </p:par>
                            </p:childTnLst>
                          </p:cTn>
                        </p:par>
                        <p:par>
                          <p:cTn id="20" fill="hold">
                            <p:stCondLst>
                              <p:cond delay="2000"/>
                            </p:stCondLst>
                            <p:childTnLst>
                              <p:par>
                                <p:cTn id="21" presetID="22" presetClass="entr" presetSubtype="2" fill="hold" nodeType="afterEffect">
                                  <p:childTnLst>
                                    <p:set>
                                      <p:cBhvr>
                                        <p:cTn id="22" dur="1" fill="hold">
                                          <p:stCondLst>
                                            <p:cond delay="0"/>
                                          </p:stCondLst>
                                        </p:cTn>
                                        <p:tgtEl>
                                          <p:spTgt spid="18"/>
                                        </p:tgtEl>
                                        <p:attrNameLst>
                                          <p:attrName>style.visibility</p:attrName>
                                        </p:attrNameLst>
                                      </p:cBhvr>
                                      <p:to>
                                        <p:strVal val="visible"/>
                                      </p:to>
                                    </p:set>
                                    <p:animEffect transition="in" filter="wipe(right)">
                                      <p:cBhvr>
                                        <p:cTn id="23" dur="500"/>
                                        <p:tgtEl>
                                          <p:spTgt spid="18"/>
                                        </p:tgtEl>
                                      </p:cBhvr>
                                    </p:animEffect>
                                  </p:childTnLst>
                                </p:cTn>
                              </p:par>
                            </p:childTnLst>
                          </p:cTn>
                        </p:par>
                        <p:par>
                          <p:cTn id="24" fill="hold">
                            <p:stCondLst>
                              <p:cond delay="2500"/>
                            </p:stCondLst>
                            <p:childTnLst>
                              <p:par>
                                <p:cTn id="25" presetID="22" presetClass="entr" presetSubtype="2" fill="hold" nodeType="afterEffect">
                                  <p:childTnLst>
                                    <p:set>
                                      <p:cBhvr>
                                        <p:cTn id="26" dur="1" fill="hold">
                                          <p:stCondLst>
                                            <p:cond delay="0"/>
                                          </p:stCondLst>
                                        </p:cTn>
                                        <p:tgtEl>
                                          <p:spTgt spid="19"/>
                                        </p:tgtEl>
                                        <p:attrNameLst>
                                          <p:attrName>style.visibility</p:attrName>
                                        </p:attrNameLst>
                                      </p:cBhvr>
                                      <p:to>
                                        <p:strVal val="visible"/>
                                      </p:to>
                                    </p:set>
                                    <p:animEffect transition="in" filter="wipe(right)">
                                      <p:cBhvr>
                                        <p:cTn id="27" dur="500"/>
                                        <p:tgtEl>
                                          <p:spTgt spid="19"/>
                                        </p:tgtEl>
                                      </p:cBhvr>
                                    </p:animEffect>
                                  </p:childTnLst>
                                </p:cTn>
                              </p:par>
                            </p:childTnLst>
                          </p:cTn>
                        </p:par>
                        <p:par>
                          <p:cTn id="28" fill="hold">
                            <p:stCondLst>
                              <p:cond delay="3000"/>
                            </p:stCondLst>
                            <p:childTnLst>
                              <p:par>
                                <p:cTn id="29" presetID="22" presetClass="entr" presetSubtype="2" fill="hold" nodeType="afterEffect">
                                  <p:childTnLst>
                                    <p:set>
                                      <p:cBhvr>
                                        <p:cTn id="30" dur="1" fill="hold">
                                          <p:stCondLst>
                                            <p:cond delay="0"/>
                                          </p:stCondLst>
                                        </p:cTn>
                                        <p:tgtEl>
                                          <p:spTgt spid="35"/>
                                        </p:tgtEl>
                                        <p:attrNameLst>
                                          <p:attrName>style.visibility</p:attrName>
                                        </p:attrNameLst>
                                      </p:cBhvr>
                                      <p:to>
                                        <p:strVal val="visible"/>
                                      </p:to>
                                    </p:set>
                                    <p:animEffect transition="in" filter="wipe(right)">
                                      <p:cBhvr>
                                        <p:cTn id="31" dur="500"/>
                                        <p:tgtEl>
                                          <p:spTgt spid="35"/>
                                        </p:tgtEl>
                                      </p:cBhvr>
                                    </p:animEffect>
                                  </p:childTnLst>
                                </p:cTn>
                              </p:par>
                            </p:childTnLst>
                          </p:cTn>
                        </p:par>
                        <p:par>
                          <p:cTn id="32" fill="hold">
                            <p:stCondLst>
                              <p:cond delay="3500"/>
                            </p:stCondLst>
                            <p:childTnLst>
                              <p:par>
                                <p:cTn id="33" presetID="22" presetClass="entr" presetSubtype="2" fill="hold" nodeType="afterEffect">
                                  <p:childTnLst>
                                    <p:set>
                                      <p:cBhvr>
                                        <p:cTn id="34" dur="1" fill="hold">
                                          <p:stCondLst>
                                            <p:cond delay="0"/>
                                          </p:stCondLst>
                                        </p:cTn>
                                        <p:tgtEl>
                                          <p:spTgt spid="36"/>
                                        </p:tgtEl>
                                        <p:attrNameLst>
                                          <p:attrName>style.visibility</p:attrName>
                                        </p:attrNameLst>
                                      </p:cBhvr>
                                      <p:to>
                                        <p:strVal val="visible"/>
                                      </p:to>
                                    </p:set>
                                    <p:animEffect transition="in" filter="wipe(right)">
                                      <p:cBhvr>
                                        <p:cTn id="35" dur="500"/>
                                        <p:tgtEl>
                                          <p:spTgt spid="36"/>
                                        </p:tgtEl>
                                      </p:cBhvr>
                                    </p:animEffect>
                                  </p:childTnLst>
                                </p:cTn>
                              </p:par>
                            </p:childTnLst>
                          </p:cTn>
                        </p:par>
                        <p:par>
                          <p:cTn id="36" fill="hold">
                            <p:stCondLst>
                              <p:cond delay="4000"/>
                            </p:stCondLst>
                            <p:childTnLst>
                              <p:par>
                                <p:cTn id="37" presetID="22" presetClass="entr" presetSubtype="2" fill="hold" nodeType="afterEffect">
                                  <p:childTnLst>
                                    <p:set>
                                      <p:cBhvr>
                                        <p:cTn id="38" dur="1" fill="hold">
                                          <p:stCondLst>
                                            <p:cond delay="0"/>
                                          </p:stCondLst>
                                        </p:cTn>
                                        <p:tgtEl>
                                          <p:spTgt spid="54"/>
                                        </p:tgtEl>
                                        <p:attrNameLst>
                                          <p:attrName>style.visibility</p:attrName>
                                        </p:attrNameLst>
                                      </p:cBhvr>
                                      <p:to>
                                        <p:strVal val="visible"/>
                                      </p:to>
                                    </p:set>
                                    <p:animEffect transition="in" filter="wipe(right)">
                                      <p:cBhvr>
                                        <p:cTn id="39" dur="500"/>
                                        <p:tgtEl>
                                          <p:spTgt spid="54"/>
                                        </p:tgtEl>
                                      </p:cBhvr>
                                    </p:animEffect>
                                  </p:childTnLst>
                                </p:cTn>
                              </p:par>
                            </p:childTnLst>
                          </p:cTn>
                        </p:par>
                        <p:par>
                          <p:cTn id="40" fill="hold">
                            <p:stCondLst>
                              <p:cond delay="4500"/>
                            </p:stCondLst>
                            <p:childTnLst>
                              <p:par>
                                <p:cTn id="41" presetID="22" presetClass="entr" presetSubtype="2" fill="hold" nodeType="afterEffect">
                                  <p:childTnLst>
                                    <p:set>
                                      <p:cBhvr>
                                        <p:cTn id="42" dur="1" fill="hold">
                                          <p:stCondLst>
                                            <p:cond delay="0"/>
                                          </p:stCondLst>
                                        </p:cTn>
                                        <p:tgtEl>
                                          <p:spTgt spid="72"/>
                                        </p:tgtEl>
                                        <p:attrNameLst>
                                          <p:attrName>style.visibility</p:attrName>
                                        </p:attrNameLst>
                                      </p:cBhvr>
                                      <p:to>
                                        <p:strVal val="visible"/>
                                      </p:to>
                                    </p:set>
                                    <p:animEffect transition="in" filter="wipe(right)">
                                      <p:cBhvr>
                                        <p:cTn id="43" dur="500"/>
                                        <p:tgtEl>
                                          <p:spTgt spid="72"/>
                                        </p:tgtEl>
                                      </p:cBhvr>
                                    </p:animEffect>
                                  </p:childTnLst>
                                </p:cTn>
                              </p:par>
                            </p:childTnLst>
                          </p:cTn>
                        </p:par>
                        <p:par>
                          <p:cTn id="44" fill="hold">
                            <p:stCondLst>
                              <p:cond delay="5000"/>
                            </p:stCondLst>
                            <p:childTnLst>
                              <p:par>
                                <p:cTn id="45" presetID="22" presetClass="entr" presetSubtype="2" fill="hold" nodeType="afterEffect">
                                  <p:childTnLst>
                                    <p:set>
                                      <p:cBhvr>
                                        <p:cTn id="46" dur="1" fill="hold">
                                          <p:stCondLst>
                                            <p:cond delay="0"/>
                                          </p:stCondLst>
                                        </p:cTn>
                                        <p:tgtEl>
                                          <p:spTgt spid="77"/>
                                        </p:tgtEl>
                                        <p:attrNameLst>
                                          <p:attrName>style.visibility</p:attrName>
                                        </p:attrNameLst>
                                      </p:cBhvr>
                                      <p:to>
                                        <p:strVal val="visible"/>
                                      </p:to>
                                    </p:set>
                                    <p:animEffect transition="in" filter="wipe(right)">
                                      <p:cBhvr>
                                        <p:cTn id="47" dur="500"/>
                                        <p:tgtEl>
                                          <p:spTgt spid="77"/>
                                        </p:tgtEl>
                                      </p:cBhvr>
                                    </p:animEffect>
                                  </p:childTnLst>
                                </p:cTn>
                              </p:par>
                            </p:childTnLst>
                          </p:cTn>
                        </p:par>
                        <p:par>
                          <p:cTn id="48" fill="hold">
                            <p:stCondLst>
                              <p:cond delay="5500"/>
                            </p:stCondLst>
                            <p:childTnLst>
                              <p:par>
                                <p:cTn id="49" presetID="22" presetClass="entr" presetSubtype="2" fill="hold" nodeType="afterEffect">
                                  <p:childTnLst>
                                    <p:set>
                                      <p:cBhvr>
                                        <p:cTn id="50" dur="1" fill="hold">
                                          <p:stCondLst>
                                            <p:cond delay="0"/>
                                          </p:stCondLst>
                                        </p:cTn>
                                        <p:tgtEl>
                                          <p:spTgt spid="87"/>
                                        </p:tgtEl>
                                        <p:attrNameLst>
                                          <p:attrName>style.visibility</p:attrName>
                                        </p:attrNameLst>
                                      </p:cBhvr>
                                      <p:to>
                                        <p:strVal val="visible"/>
                                      </p:to>
                                    </p:set>
                                    <p:animEffect transition="in" filter="wipe(righ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第一章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2314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双重预防机制的来源</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pic>
        <p:nvPicPr>
          <p:cNvPr id="2" name="图片 1"/>
          <p:cNvPicPr>
            <a:picLocks noChangeAspect="1"/>
          </p:cNvPicPr>
          <p:nvPr/>
        </p:nvPicPr>
        <p:blipFill>
          <a:blip r:embed="rId1"/>
          <a:stretch>
            <a:fillRect/>
          </a:stretch>
        </p:blipFill>
        <p:spPr>
          <a:xfrm>
            <a:off x="1150620" y="964565"/>
            <a:ext cx="6951980" cy="30378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0" name="文本框 9"/>
          <p:cNvSpPr txBox="1"/>
          <p:nvPr/>
        </p:nvSpPr>
        <p:spPr>
          <a:xfrm>
            <a:off x="581025" y="711200"/>
            <a:ext cx="1323975" cy="337185"/>
          </a:xfrm>
          <a:prstGeom prst="rect">
            <a:avLst/>
          </a:prstGeom>
          <a:noFill/>
        </p:spPr>
        <p:txBody>
          <a:bodyPr wrap="non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3、隐患分级</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972185" y="1100455"/>
            <a:ext cx="7397750" cy="2245360"/>
          </a:xfrm>
          <a:prstGeom prst="rect">
            <a:avLst/>
          </a:prstGeom>
          <a:noFill/>
        </p:spPr>
        <p:txBody>
          <a:bodyPr wrap="square" rtlCol="0" anchor="t">
            <a:spAutoFit/>
          </a:bodyPr>
          <a:lstStyle/>
          <a:p>
            <a:pPr indent="355600" fontAlgn="auto">
              <a:lnSpc>
                <a:spcPct val="20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隐患的分级是以隐患的整改、治理和排除的难度及其影响范围为标准的，可以分为</a:t>
            </a:r>
            <a:r>
              <a:rPr lang="zh-CN" altLang="en-US" sz="1400" b="1" dirty="0">
                <a:solidFill>
                  <a:schemeClr val="accent1"/>
                </a:solidFill>
                <a:latin typeface="微软雅黑" panose="020B0503020204020204" pitchFamily="34" charset="-122"/>
                <a:ea typeface="微软雅黑" panose="020B0503020204020204" pitchFamily="34" charset="-122"/>
                <a:sym typeface="+mn-ea"/>
              </a:rPr>
              <a:t>一般</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事故隐患和</a:t>
            </a:r>
            <a:r>
              <a:rPr lang="zh-CN" altLang="en-US" sz="1400" b="1" dirty="0">
                <a:solidFill>
                  <a:schemeClr val="accent1"/>
                </a:solidFill>
                <a:latin typeface="微软雅黑" panose="020B0503020204020204" pitchFamily="34" charset="-122"/>
                <a:ea typeface="微软雅黑" panose="020B0503020204020204" pitchFamily="34" charset="-122"/>
                <a:sym typeface="+mn-ea"/>
              </a:rPr>
              <a:t>重大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事故隐患。</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200000"/>
              </a:lnSpc>
            </a:pPr>
            <a:r>
              <a:rPr lang="zh-CN" altLang="en-US" sz="1400" b="1" dirty="0">
                <a:solidFill>
                  <a:srgbClr val="C00000"/>
                </a:solidFill>
                <a:latin typeface="微软雅黑" panose="020B0503020204020204" pitchFamily="34" charset="-122"/>
                <a:ea typeface="微软雅黑" panose="020B0503020204020204" pitchFamily="34" charset="-122"/>
                <a:sym typeface="+mn-ea"/>
              </a:rPr>
              <a:t>一般事故隐患 </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是指危害和整改难度较小，发现后能够立即整改排除的隐患。</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200000"/>
              </a:lnSpc>
            </a:pPr>
            <a:r>
              <a:rPr lang="zh-CN" altLang="en-US" sz="1400" b="1" dirty="0">
                <a:solidFill>
                  <a:srgbClr val="C00000"/>
                </a:solidFill>
                <a:latin typeface="微软雅黑" panose="020B0503020204020204" pitchFamily="34" charset="-122"/>
                <a:ea typeface="微软雅黑" panose="020B0503020204020204" pitchFamily="34" charset="-122"/>
                <a:sym typeface="+mn-ea"/>
              </a:rPr>
              <a:t>重大事故隐患 </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是指危害和整改难度较大，应当全部或者局部停产停业，并经过一定时间整改治理方能排除的隐患，或者因外部因素影响致使生产经营单位自身难以排除的隐患。</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1"/>
          <p:cNvSpPr txBox="1"/>
          <p:nvPr/>
        </p:nvSpPr>
        <p:spPr>
          <a:xfrm>
            <a:off x="906780" y="833120"/>
            <a:ext cx="1605280" cy="337185"/>
          </a:xfrm>
          <a:prstGeom prst="rect">
            <a:avLst/>
          </a:prstGeom>
          <a:noFill/>
        </p:spPr>
        <p:txBody>
          <a:bodyPr wrap="none" rtlCol="0" anchor="t">
            <a:spAutoFit/>
          </a:bodyPr>
          <a:lstStyle/>
          <a:p>
            <a:pPr algn="l"/>
            <a:r>
              <a:rPr lang="zh-CN" altLang="en-US" sz="1600" b="1" dirty="0">
                <a:solidFill>
                  <a:srgbClr val="C00000"/>
                </a:solidFill>
                <a:latin typeface="微软雅黑" panose="020B0503020204020204" pitchFamily="34" charset="-122"/>
                <a:ea typeface="微软雅黑" panose="020B0503020204020204" pitchFamily="34" charset="-122"/>
                <a:sym typeface="+mn-ea"/>
              </a:rPr>
              <a:t>重大隐患的界定</a:t>
            </a:r>
            <a:endParaRPr lang="zh-CN" altLang="en-US" sz="1600" b="1" dirty="0">
              <a:solidFill>
                <a:srgbClr val="C00000"/>
              </a:solidFill>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900430" y="1196975"/>
            <a:ext cx="7397750" cy="2676525"/>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依据《重大火灾隐患判定方法》（GA653-2006）、《水上客运重大事故隐患判定指南（征求意见稿）》对重大隐患进行排查。</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以下情形为重大事故隐患：</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a）违反法律、法规有关规定，整改时间长或可能造成较严重危害的；涉及重大危险源的；</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b）具有中毒、爆炸、火灾等危险的场所，作业人员在10人以上的；</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c）危害程度和整改难度较大，一定时间得不到整改的；</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d）因外部因素影响致使生产经营单位自身难以排除的；</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e）设区的市级以上负有安全监管职责部门认定的。</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1"/>
          <p:cNvSpPr txBox="1"/>
          <p:nvPr/>
        </p:nvSpPr>
        <p:spPr>
          <a:xfrm>
            <a:off x="906780" y="833120"/>
            <a:ext cx="995680" cy="337185"/>
          </a:xfrm>
          <a:prstGeom prst="rect">
            <a:avLst/>
          </a:prstGeom>
          <a:noFill/>
        </p:spPr>
        <p:txBody>
          <a:bodyPr wrap="none" rtlCol="0" anchor="t">
            <a:spAutoFit/>
          </a:bodyPr>
          <a:lstStyle/>
          <a:p>
            <a:pPr algn="l"/>
            <a:r>
              <a:rPr lang="zh-CN" altLang="en-US" sz="1600" b="1" dirty="0">
                <a:solidFill>
                  <a:srgbClr val="C00000"/>
                </a:solidFill>
                <a:latin typeface="微软雅黑" panose="020B0503020204020204" pitchFamily="34" charset="-122"/>
                <a:ea typeface="微软雅黑" panose="020B0503020204020204" pitchFamily="34" charset="-122"/>
                <a:sym typeface="+mn-ea"/>
              </a:rPr>
              <a:t>隐患分级</a:t>
            </a:r>
            <a:endParaRPr lang="zh-CN" altLang="en-US" sz="1600" b="1" dirty="0">
              <a:solidFill>
                <a:srgbClr val="C00000"/>
              </a:solidFill>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900430" y="1196975"/>
            <a:ext cx="7397750" cy="2030095"/>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一般隐患是指危害和整改难度较小，发现后能够立即整改排除的隐患。为更好地有针对性的治理在生产和管理工作中存在的一般隐患，要对一般隐患进行进一步的细化分级。</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事故隐患的分级是以隐患的整改、治理和排除的难度及其影响范围为标准的。根据这个分级标准，公司将隐患分为</a:t>
            </a:r>
            <a:r>
              <a:rPr lang="zh-CN" altLang="en-US" sz="1400" b="1" dirty="0">
                <a:solidFill>
                  <a:schemeClr val="accent1"/>
                </a:solidFill>
                <a:latin typeface="微软雅黑" panose="020B0503020204020204" pitchFamily="34" charset="-122"/>
                <a:ea typeface="微软雅黑" panose="020B0503020204020204" pitchFamily="34" charset="-122"/>
                <a:sym typeface="+mn-ea"/>
              </a:rPr>
              <a:t>岗位级、班组级、部门级、公司级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，其含义是在相应级别的组织（单位）中能够整改、治理和排除。</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重大事故隐患为公司级隐患。</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1"/>
          <p:cNvSpPr txBox="1"/>
          <p:nvPr/>
        </p:nvSpPr>
        <p:spPr>
          <a:xfrm>
            <a:off x="906780" y="833120"/>
            <a:ext cx="1605280" cy="337185"/>
          </a:xfrm>
          <a:prstGeom prst="rect">
            <a:avLst/>
          </a:prstGeom>
          <a:noFill/>
        </p:spPr>
        <p:txBody>
          <a:bodyPr wrap="none" rtlCol="0" anchor="t">
            <a:spAutoFit/>
          </a:bodyPr>
          <a:lstStyle/>
          <a:p>
            <a:pPr algn="l"/>
            <a:r>
              <a:rPr lang="zh-CN" altLang="en-US" sz="1600" b="1" dirty="0">
                <a:solidFill>
                  <a:srgbClr val="C00000"/>
                </a:solidFill>
                <a:latin typeface="微软雅黑" panose="020B0503020204020204" pitchFamily="34" charset="-122"/>
                <a:ea typeface="微软雅黑" panose="020B0503020204020204" pitchFamily="34" charset="-122"/>
                <a:sym typeface="+mn-ea"/>
              </a:rPr>
              <a:t>隐患排查的种类</a:t>
            </a:r>
            <a:endParaRPr lang="zh-CN" altLang="en-US" sz="1600" b="1" dirty="0">
              <a:solidFill>
                <a:srgbClr val="C00000"/>
              </a:solidFill>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900430" y="1125220"/>
            <a:ext cx="7397750" cy="2353310"/>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（1）专项排查</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专项排查是指采用特定的、专门的排查方法，这种类别的方法具有周期性、技术性和投入性。主要有按隐患排查治理标准进行的全面自查、对重大危险源的定期评价等。</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（2）日常排查</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指与安全生产检查工作的结合，具有日常性、及时性、全面性和群众性。主要有公司全面的安全大检查、主管部门的专业安全检查、专业管理部门的专项安全检查、各管理层级的日常安全检查、操作岗位的现场安全检查等。</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906780" y="3543300"/>
            <a:ext cx="1605280" cy="337185"/>
          </a:xfrm>
          <a:prstGeom prst="rect">
            <a:avLst/>
          </a:prstGeom>
          <a:noFill/>
        </p:spPr>
        <p:txBody>
          <a:bodyPr wrap="none" rtlCol="0" anchor="t">
            <a:spAutoFit/>
          </a:bodyPr>
          <a:lstStyle/>
          <a:p>
            <a:pPr algn="l"/>
            <a:r>
              <a:rPr lang="zh-CN" altLang="en-US" sz="1600" b="1" dirty="0">
                <a:solidFill>
                  <a:srgbClr val="C00000"/>
                </a:solidFill>
                <a:latin typeface="微软雅黑" panose="020B0503020204020204" pitchFamily="34" charset="-122"/>
                <a:ea typeface="微软雅黑" panose="020B0503020204020204" pitchFamily="34" charset="-122"/>
                <a:sym typeface="+mn-ea"/>
              </a:rPr>
              <a:t>隐患排查的实施</a:t>
            </a:r>
            <a:endParaRPr lang="zh-CN" altLang="en-US" sz="1600" b="1" dirty="0">
              <a:solidFill>
                <a:srgbClr val="C00000"/>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828675" y="3835400"/>
            <a:ext cx="7397750" cy="737235"/>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根据排查计划，各部门进行全面的排查。排查时必须及时、准确和全面地记录排查情况和发现的问题，并随时与被检查区域的人员做好沟通。</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1"/>
          <p:cNvSpPr txBox="1"/>
          <p:nvPr/>
        </p:nvSpPr>
        <p:spPr>
          <a:xfrm>
            <a:off x="906780" y="833120"/>
            <a:ext cx="1402080" cy="337185"/>
          </a:xfrm>
          <a:prstGeom prst="rect">
            <a:avLst/>
          </a:prstGeom>
          <a:noFill/>
        </p:spPr>
        <p:txBody>
          <a:bodyPr wrap="non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现场立即整改</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906780" y="1247775"/>
            <a:ext cx="7397750" cy="953135"/>
          </a:xfrm>
          <a:prstGeom prst="rect">
            <a:avLst/>
          </a:prstGeom>
          <a:noFill/>
        </p:spPr>
        <p:txBody>
          <a:bodyPr wrap="square" rtlCol="0" anchor="t">
            <a:spAutoFit/>
          </a:bodyPr>
          <a:lstStyle/>
          <a:p>
            <a:pPr indent="355600" fontAlgn="auto">
              <a:lnSpc>
                <a:spcPct val="10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有些隐患如明显的违反操作规程和劳动纪律的行为，这属于人的不安全行为式的一般隐患，排查人员一旦发现，应当要求立即整改，并如实记录，以备对此类行为统计分析，确定是否为习惯性或群体性隐患。有些设备设施方面的简单的不安全状态如安全装置没有启用、现场混乱等物的不安全状态等一般隐患，也可以要求现场立即整改。</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906780" y="2200910"/>
            <a:ext cx="995680" cy="337185"/>
          </a:xfrm>
          <a:prstGeom prst="rect">
            <a:avLst/>
          </a:prstGeom>
          <a:noFill/>
        </p:spPr>
        <p:txBody>
          <a:bodyPr wrap="non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限期整改</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972185" y="2606675"/>
            <a:ext cx="7397750" cy="1599565"/>
          </a:xfrm>
          <a:prstGeom prst="rect">
            <a:avLst/>
          </a:prstGeom>
          <a:noFill/>
        </p:spPr>
        <p:txBody>
          <a:bodyPr wrap="square" rtlCol="0" anchor="t">
            <a:spAutoFit/>
          </a:bodyPr>
          <a:lstStyle/>
          <a:p>
            <a:pPr indent="355600" fontAlgn="auto">
              <a:lnSpc>
                <a:spcPct val="10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有些隐患难以做到立即整改的，但也属于一般隐患，则应限期整改。</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限期整改通常由排查人员或排查主管部门对隐患所属单位（部门）发出“隐患整改通知”，内容中需要明确列出如隐患情况的排查发现时间和地点、隐患情况的详细描述、隐患发生原因的分析、隐患整改责任的认定、隐患整改负责人、隐患整改的方法和要求、隐患整改完毕的时间要求等。</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限期整改需要全过程监督管理，除对整改结果进行“闭环”确认外，也要在整改工作实施期间进行监督，以发现和解决可能临时出现的问题，防止拖延。</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1"/>
          <p:cNvSpPr txBox="1"/>
          <p:nvPr/>
        </p:nvSpPr>
        <p:spPr>
          <a:xfrm>
            <a:off x="906780" y="833120"/>
            <a:ext cx="1402080" cy="337185"/>
          </a:xfrm>
          <a:prstGeom prst="rect">
            <a:avLst/>
          </a:prstGeom>
          <a:noFill/>
        </p:spPr>
        <p:txBody>
          <a:bodyPr wrap="none" rtlCol="0" anchor="t">
            <a:spAutoFit/>
          </a:bodyPr>
          <a:lstStyle/>
          <a:p>
            <a:pPr algn="l"/>
            <a:r>
              <a:rPr lang="zh-CN" altLang="en-US" sz="1600" b="1" dirty="0">
                <a:solidFill>
                  <a:srgbClr val="C00000"/>
                </a:solidFill>
                <a:latin typeface="微软雅黑" panose="020B0503020204020204" pitchFamily="34" charset="-122"/>
                <a:ea typeface="微软雅黑" panose="020B0503020204020204" pitchFamily="34" charset="-122"/>
                <a:sym typeface="+mn-ea"/>
              </a:rPr>
              <a:t>重大隐患治理</a:t>
            </a:r>
            <a:endParaRPr lang="zh-CN" altLang="en-US" sz="1600" b="1" dirty="0">
              <a:solidFill>
                <a:srgbClr val="C00000"/>
              </a:solidFill>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900430" y="1196975"/>
            <a:ext cx="7397750" cy="3322955"/>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针对重大隐患，需要为每个重大隐患制定专门的治理方案。由于重大隐患治理的复杂性和较长的周期性，在没有完成治理前，还要有临时性的措施和应急预案。治理完成后还有书面申请以及接受审查等工作。具体参照《安全生产事故隐患排查治理暂行规定》执行。</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隐患治理的方式方法是多种多样的，需要最小代价取得最适当（不一定是最好）的结果。有时候隐患治理很难彻底消除隐患，这就必须在遵守法律法规和标准规范的前提下，将其风险降低到企业可以接受的程度。</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例如</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员工未正确佩戴安全帽是一个典型的低级别的隐患，其治理方式在企业中主要是排查（检查）人员对其批评，责令其马上纠正，通常是不需要制定治理方案的。但如果经过统计分析，发现这种现象普遍存在，成为一种习惯性和群体性违章，那么要将其隐患级别上升，并制定治理方案，采取多种措施和手段进行治理。</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0" name="文本框 9"/>
          <p:cNvSpPr txBox="1"/>
          <p:nvPr/>
        </p:nvSpPr>
        <p:spPr>
          <a:xfrm>
            <a:off x="581025" y="711200"/>
            <a:ext cx="1730375" cy="337185"/>
          </a:xfrm>
          <a:prstGeom prst="rect">
            <a:avLst/>
          </a:prstGeom>
          <a:noFill/>
        </p:spPr>
        <p:txBody>
          <a:bodyPr wrap="non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5、隐患治理措施</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2" name="文本框 11"/>
          <p:cNvSpPr txBox="1"/>
          <p:nvPr/>
        </p:nvSpPr>
        <p:spPr>
          <a:xfrm>
            <a:off x="972185" y="1781810"/>
            <a:ext cx="1783080" cy="306705"/>
          </a:xfrm>
          <a:prstGeom prst="rect">
            <a:avLst/>
          </a:prstGeom>
          <a:noFill/>
        </p:spPr>
        <p:txBody>
          <a:bodyPr wrap="none" rtlCol="0" anchor="t">
            <a:spAutoFit/>
          </a:bodyPr>
          <a:lstStyle/>
          <a:p>
            <a:pPr algn="l"/>
            <a:r>
              <a:rPr lang="zh-CN" altLang="en-US" sz="1400" b="1" dirty="0">
                <a:solidFill>
                  <a:srgbClr val="C00000"/>
                </a:solidFill>
                <a:latin typeface="微软雅黑" panose="020B0503020204020204" pitchFamily="34" charset="-122"/>
                <a:ea typeface="微软雅黑" panose="020B0503020204020204" pitchFamily="34" charset="-122"/>
                <a:sym typeface="+mn-ea"/>
              </a:rPr>
              <a:t>治理措施的基本要求</a:t>
            </a:r>
            <a:endParaRPr lang="zh-CN" altLang="en-US" sz="1400" b="1" dirty="0">
              <a:solidFill>
                <a:srgbClr val="C00000"/>
              </a:solidFill>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972185" y="976630"/>
            <a:ext cx="7397750" cy="737235"/>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隐患治理及其方案的核心都是通过具体的治理措施来实现的，这些措施大体上分为工程技术措施和管理措施，再加上对重大隐患需要做的临时性防护和应急措施。</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906780" y="2088515"/>
            <a:ext cx="7397750" cy="1706880"/>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能消除或减弱生产过程中产生的危险、有害因素；</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处置危险和有害物，并降低到国家规定的限值内；</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预防生产装置失灵和操作失误产生的危险、有害因素；</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能有效地预防重大事故和职业危害的发生；</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发生意外事故时，能为遇险人员提供自救和互救条件。</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1"/>
          <p:cNvSpPr txBox="1"/>
          <p:nvPr/>
        </p:nvSpPr>
        <p:spPr>
          <a:xfrm>
            <a:off x="972185" y="777240"/>
            <a:ext cx="1249680" cy="306705"/>
          </a:xfrm>
          <a:prstGeom prst="rect">
            <a:avLst/>
          </a:prstGeom>
          <a:noFill/>
        </p:spPr>
        <p:txBody>
          <a:bodyPr wrap="none" rtlCol="0" anchor="t">
            <a:spAutoFit/>
          </a:bodyPr>
          <a:lstStyle/>
          <a:p>
            <a:pPr algn="l"/>
            <a:r>
              <a:rPr lang="zh-CN" altLang="en-US" sz="1400" b="1" dirty="0">
                <a:solidFill>
                  <a:srgbClr val="C00000"/>
                </a:solidFill>
                <a:latin typeface="微软雅黑" panose="020B0503020204020204" pitchFamily="34" charset="-122"/>
                <a:ea typeface="微软雅黑" panose="020B0503020204020204" pitchFamily="34" charset="-122"/>
                <a:sym typeface="+mn-ea"/>
              </a:rPr>
              <a:t>工程技术措施</a:t>
            </a:r>
            <a:endParaRPr lang="zh-CN" altLang="en-US" sz="1400" b="1" dirty="0">
              <a:solidFill>
                <a:srgbClr val="C00000"/>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906780" y="1083945"/>
            <a:ext cx="7397750" cy="1383665"/>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工程技术措施的实施等级顺序是直接安全技术措施、间接安全技术措施、指示性安全技术措施等；根据等级顺序的要求应遵循的具体原则应按消除、预防、减弱、隔离、连锁、警告的等级顺序选择安全技术措施；应具有针对性、可操作性和经济合理性并符合国家有关法规、标准和设计规范的规定。</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1"/>
          <p:cNvSpPr txBox="1"/>
          <p:nvPr/>
        </p:nvSpPr>
        <p:spPr>
          <a:xfrm>
            <a:off x="972185" y="777240"/>
            <a:ext cx="5764530" cy="306705"/>
          </a:xfrm>
          <a:prstGeom prst="rect">
            <a:avLst/>
          </a:prstGeom>
          <a:noFill/>
        </p:spPr>
        <p:txBody>
          <a:bodyPr wrap="square" rtlCol="0" anchor="t">
            <a:spAutoFit/>
          </a:bodyPr>
          <a:lstStyle/>
          <a:p>
            <a:pPr algn="l"/>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根据安全技术措施等级顺序的要求，应遵循以下具体原则：</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906780" y="1155700"/>
            <a:ext cx="7397750" cy="3322955"/>
          </a:xfrm>
          <a:prstGeom prst="rect">
            <a:avLst/>
          </a:prstGeom>
          <a:noFill/>
        </p:spPr>
        <p:txBody>
          <a:bodyPr wrap="square" rtlCol="0" anchor="t">
            <a:spAutoFit/>
          </a:bodyPr>
          <a:lstStyle/>
          <a:p>
            <a:pPr indent="355600" fontAlgn="auto">
              <a:lnSpc>
                <a:spcPct val="10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①消除</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：尽可能从根本上消除危险、有害因素；如采用无害化工艺技术，生产中以无害物质代替有害物质、实现自动化作业、遥控技术等；</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②预防</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：当消除危险、有害因素有困难时，可采取预防性技术措施，预防危险、危害的发生；如使用安全阀、安全屏护、漏电保护装置、安全电压、熔断器、防爆膜、事故排放装置等。</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③减弱</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：在无法消除危险、有害因素和难以预防的情况下，可采取减少危险、危害的措施；如局部通风排毒装置、生产中以低毒性物质代替高毒性物质、降温措施、避雷装置、消除静电装置、减振装置、消声装置等；</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④隔离</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：在无法消除、预防、减弱的情况下，应将人员与危险、有害因素隔开和将不能共存的物质分开；如遥控作业、安全罩、防护屏、隔离操作室、安全距离、事故发生时的自救装置（如防护服、各类防毒面具）等；</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⑤连锁</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：当操作者失误或设备运行一旦达到危险状态时，应通过连锁装置终止危险、危害发生；</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⑥警告</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：在易发生故障和危险性较大的地方，配置醒目的安全色、安全标志；必要时设置声、光或声光组合报警装置。</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1"/>
          <p:cNvSpPr txBox="1"/>
          <p:nvPr/>
        </p:nvSpPr>
        <p:spPr>
          <a:xfrm>
            <a:off x="972185" y="777240"/>
            <a:ext cx="1249680" cy="306705"/>
          </a:xfrm>
          <a:prstGeom prst="rect">
            <a:avLst/>
          </a:prstGeom>
          <a:noFill/>
        </p:spPr>
        <p:txBody>
          <a:bodyPr wrap="none" rtlCol="0" anchor="t">
            <a:spAutoFit/>
          </a:bodyPr>
          <a:lstStyle/>
          <a:p>
            <a:pPr algn="l"/>
            <a:r>
              <a:rPr lang="zh-CN" altLang="en-US" sz="1400" b="1" dirty="0">
                <a:solidFill>
                  <a:srgbClr val="C00000"/>
                </a:solidFill>
                <a:latin typeface="微软雅黑" panose="020B0503020204020204" pitchFamily="34" charset="-122"/>
                <a:ea typeface="微软雅黑" panose="020B0503020204020204" pitchFamily="34" charset="-122"/>
                <a:sym typeface="+mn-ea"/>
              </a:rPr>
              <a:t>安全管理措施</a:t>
            </a:r>
            <a:endParaRPr lang="zh-CN" altLang="en-US" sz="1400" b="1" dirty="0">
              <a:solidFill>
                <a:srgbClr val="C00000"/>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906780" y="1083945"/>
            <a:ext cx="7397750" cy="1383030"/>
          </a:xfrm>
          <a:prstGeom prst="rect">
            <a:avLst/>
          </a:prstGeom>
          <a:noFill/>
        </p:spPr>
        <p:txBody>
          <a:bodyPr wrap="square" rtlCol="0" anchor="t">
            <a:spAutoFit/>
          </a:bodyPr>
          <a:lstStyle/>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安全管理措施往往在隐患治理工作受到忽视，即使有也是老生常谈式的提高安全意识、加强培训教育和加强安全检查等几种。其实管理措施往往能系统性地解决很多普遍和长期存在的隐患，这就需要在实施隐患治理时，主动地和有意识地研究分析隐患产生原因中的管理因素，发现和掌握其管理规律，通过修订有关规章制度和操作规程并贯彻执行来从根本上解决问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972185" y="2451100"/>
            <a:ext cx="894080" cy="306705"/>
          </a:xfrm>
          <a:prstGeom prst="rect">
            <a:avLst/>
          </a:prstGeom>
          <a:noFill/>
        </p:spPr>
        <p:txBody>
          <a:bodyPr wrap="none" rtlCol="0" anchor="t">
            <a:spAutoFit/>
          </a:bodyPr>
          <a:lstStyle/>
          <a:p>
            <a:pPr algn="l"/>
            <a:r>
              <a:rPr lang="zh-CN" altLang="en-US" sz="1400" b="1" dirty="0">
                <a:solidFill>
                  <a:srgbClr val="C00000"/>
                </a:solidFill>
                <a:latin typeface="微软雅黑" panose="020B0503020204020204" pitchFamily="34" charset="-122"/>
                <a:ea typeface="微软雅黑" panose="020B0503020204020204" pitchFamily="34" charset="-122"/>
                <a:sym typeface="+mn-ea"/>
              </a:rPr>
              <a:t>闭环管理</a:t>
            </a:r>
            <a:endParaRPr lang="zh-CN" altLang="en-US" sz="1400" b="1" dirty="0">
              <a:solidFill>
                <a:srgbClr val="C00000"/>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906780" y="2757805"/>
            <a:ext cx="7397750" cy="1641475"/>
          </a:xfrm>
          <a:prstGeom prst="rect">
            <a:avLst/>
          </a:prstGeom>
          <a:noFill/>
        </p:spPr>
        <p:txBody>
          <a:bodyPr wrap="square" rtlCol="0" anchor="t">
            <a:spAutoFit/>
          </a:bodyPr>
          <a:lstStyle/>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闭环管理”是现代安全生产管理中的基本要求，对任何一个过程的管理最终都要通过“闭环”才能最后结束。隐患治理工作的收尾工作也是“闭环”管理，要求治理措施完成后，企业主管部门和人员对其结果进行验证和效果评估。验证就是检查措施的实现情况，是否按方案和计划的要求一一落实了；效果评估是对完成的措施是否起到了隐患治理和整改的作用，是彻底解决了问题还是部分的、达到某种可接受程度的解决，是否真正能做到“预防为主”。当然不可忽略的还有是否隐患的治理措施会带来或产生新的风险也需要特别关注。</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第一章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2314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双重预防机制的来源</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pic>
        <p:nvPicPr>
          <p:cNvPr id="8195" name="图片 8194"/>
          <p:cNvPicPr>
            <a:picLocks noChangeAspect="1"/>
          </p:cNvPicPr>
          <p:nvPr/>
        </p:nvPicPr>
        <p:blipFill>
          <a:blip r:embed="rId1"/>
          <a:stretch>
            <a:fillRect/>
          </a:stretch>
        </p:blipFill>
        <p:spPr>
          <a:xfrm>
            <a:off x="1907704" y="1175217"/>
            <a:ext cx="5539576" cy="2926247"/>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graphicFrame>
        <p:nvGraphicFramePr>
          <p:cNvPr id="81923" name="对象 81922"/>
          <p:cNvGraphicFramePr/>
          <p:nvPr/>
        </p:nvGraphicFramePr>
        <p:xfrm>
          <a:off x="1589405" y="1061720"/>
          <a:ext cx="5965825" cy="3662680"/>
        </p:xfrm>
        <a:graphic>
          <a:graphicData uri="http://schemas.openxmlformats.org/presentationml/2006/ole">
            <mc:AlternateContent xmlns:mc="http://schemas.openxmlformats.org/markup-compatibility/2006">
              <mc:Choice xmlns:v="urn:schemas-microsoft-com:vml" Requires="v">
                <p:oleObj spid="_x0000_s7184" name="" r:id="rId1" imgW="11214100" imgH="7950200" progId="Visio.Drawing.11">
                  <p:embed/>
                </p:oleObj>
              </mc:Choice>
              <mc:Fallback>
                <p:oleObj name="" r:id="rId1" imgW="11214100" imgH="7950200" progId="Visio.Drawing.11">
                  <p:embed/>
                  <p:pic>
                    <p:nvPicPr>
                      <p:cNvPr id="0" name="图片 3077"/>
                      <p:cNvPicPr/>
                      <p:nvPr/>
                    </p:nvPicPr>
                    <p:blipFill>
                      <a:blip r:embed="rId2"/>
                      <a:stretch>
                        <a:fillRect/>
                      </a:stretch>
                    </p:blipFill>
                    <p:spPr>
                      <a:xfrm>
                        <a:off x="1589405" y="1061720"/>
                        <a:ext cx="5965825" cy="3662680"/>
                      </a:xfrm>
                      <a:prstGeom prst="rect">
                        <a:avLst/>
                      </a:prstGeom>
                      <a:noFill/>
                      <a:ln w="38100">
                        <a:noFill/>
                        <a:miter/>
                      </a:ln>
                    </p:spPr>
                  </p:pic>
                </p:oleObj>
              </mc:Fallback>
            </mc:AlternateContent>
          </a:graphicData>
        </a:graphic>
      </p:graphicFrame>
      <p:sp>
        <p:nvSpPr>
          <p:cNvPr id="12" name="文本框 11"/>
          <p:cNvSpPr txBox="1"/>
          <p:nvPr/>
        </p:nvSpPr>
        <p:spPr>
          <a:xfrm>
            <a:off x="1115695" y="633730"/>
            <a:ext cx="1808480" cy="337185"/>
          </a:xfrm>
          <a:prstGeom prst="rect">
            <a:avLst/>
          </a:prstGeom>
          <a:noFill/>
        </p:spPr>
        <p:txBody>
          <a:bodyPr wrap="non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隐患排查治理程序</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pic>
        <p:nvPicPr>
          <p:cNvPr id="82946" name="图片 82945"/>
          <p:cNvPicPr>
            <a:picLocks noChangeAspect="1"/>
          </p:cNvPicPr>
          <p:nvPr/>
        </p:nvPicPr>
        <p:blipFill>
          <a:blip r:embed="rId1"/>
          <a:stretch>
            <a:fillRect/>
          </a:stretch>
        </p:blipFill>
        <p:spPr>
          <a:xfrm>
            <a:off x="1741805" y="1240155"/>
            <a:ext cx="5523230" cy="294957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2545080" y="509905"/>
            <a:ext cx="3606165" cy="337185"/>
          </a:xfrm>
          <a:prstGeom prst="rect">
            <a:avLst/>
          </a:prstGeom>
          <a:noFill/>
        </p:spPr>
        <p:txBody>
          <a:bodyPr wrap="none" rtlCol="0" anchor="t">
            <a:spAutoFit/>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隐患排查案例（图中约有100项隐患）</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pic>
        <p:nvPicPr>
          <p:cNvPr id="83972" name="图片 83971"/>
          <p:cNvPicPr>
            <a:picLocks noChangeAspect="1"/>
          </p:cNvPicPr>
          <p:nvPr/>
        </p:nvPicPr>
        <p:blipFill>
          <a:blip r:embed="rId1"/>
          <a:stretch>
            <a:fillRect/>
          </a:stretch>
        </p:blipFill>
        <p:spPr>
          <a:xfrm>
            <a:off x="1588770" y="1035050"/>
            <a:ext cx="5842000" cy="3663315"/>
          </a:xfrm>
          <a:prstGeom prst="rect">
            <a:avLst/>
          </a:prstGeom>
          <a:noFill/>
          <a:ln w="9525">
            <a:noFill/>
          </a:ln>
        </p:spPr>
      </p:pic>
      <p:sp>
        <p:nvSpPr>
          <p:cNvPr id="19" name="半闭框 18"/>
          <p:cNvSpPr/>
          <p:nvPr/>
        </p:nvSpPr>
        <p:spPr>
          <a:xfrm>
            <a:off x="1453515" y="918845"/>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半闭框 6"/>
          <p:cNvSpPr/>
          <p:nvPr/>
        </p:nvSpPr>
        <p:spPr>
          <a:xfrm rot="10800000">
            <a:off x="7114540" y="4455795"/>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2" name="文本框 1"/>
          <p:cNvSpPr txBox="1"/>
          <p:nvPr/>
        </p:nvSpPr>
        <p:spPr>
          <a:xfrm>
            <a:off x="1137285" y="610870"/>
            <a:ext cx="1402080" cy="337185"/>
          </a:xfrm>
          <a:prstGeom prst="rect">
            <a:avLst/>
          </a:prstGeom>
          <a:noFill/>
        </p:spPr>
        <p:txBody>
          <a:bodyPr wrap="none" rtlCol="0" anchor="t">
            <a:spAutoFit/>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隐患排查案例</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9" name="半闭框 18"/>
          <p:cNvSpPr/>
          <p:nvPr/>
        </p:nvSpPr>
        <p:spPr>
          <a:xfrm>
            <a:off x="1713230" y="1023620"/>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半闭框 6"/>
          <p:cNvSpPr/>
          <p:nvPr/>
        </p:nvSpPr>
        <p:spPr>
          <a:xfrm rot="10800000">
            <a:off x="7160260" y="4375150"/>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84996" name="图片 84995"/>
          <p:cNvPicPr>
            <a:picLocks noChangeAspect="1"/>
          </p:cNvPicPr>
          <p:nvPr/>
        </p:nvPicPr>
        <p:blipFill>
          <a:blip r:embed="rId1"/>
          <a:stretch>
            <a:fillRect/>
          </a:stretch>
        </p:blipFill>
        <p:spPr>
          <a:xfrm>
            <a:off x="1843405" y="1121410"/>
            <a:ext cx="5632450" cy="352552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第四章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隐患排查治理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pic>
        <p:nvPicPr>
          <p:cNvPr id="86020" name="图片 86019" descr="3"/>
          <p:cNvPicPr>
            <a:picLocks noChangeAspect="1"/>
          </p:cNvPicPr>
          <p:nvPr/>
        </p:nvPicPr>
        <p:blipFill>
          <a:blip r:embed="rId1"/>
          <a:stretch>
            <a:fillRect/>
          </a:stretch>
        </p:blipFill>
        <p:spPr>
          <a:xfrm>
            <a:off x="1450975" y="765175"/>
            <a:ext cx="6026150" cy="406781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E:\插图\商务图片\wholehr.taobao.com  (177).jp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0" y="48"/>
            <a:ext cx="9144239" cy="5144304"/>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1"/>
          <p:cNvSpPr/>
          <p:nvPr/>
        </p:nvSpPr>
        <p:spPr>
          <a:xfrm>
            <a:off x="860521" y="-17725"/>
            <a:ext cx="8288933" cy="5165073"/>
          </a:xfrm>
          <a:custGeom>
            <a:avLst/>
            <a:gdLst>
              <a:gd name="connsiteX0" fmla="*/ 0 w 5591151"/>
              <a:gd name="connsiteY0" fmla="*/ 0 h 6858000"/>
              <a:gd name="connsiteX1" fmla="*/ 5591151 w 5591151"/>
              <a:gd name="connsiteY1" fmla="*/ 0 h 6858000"/>
              <a:gd name="connsiteX2" fmla="*/ 5591151 w 5591151"/>
              <a:gd name="connsiteY2" fmla="*/ 6858000 h 6858000"/>
              <a:gd name="connsiteX3" fmla="*/ 0 w 5591151"/>
              <a:gd name="connsiteY3" fmla="*/ 6858000 h 6858000"/>
              <a:gd name="connsiteX4" fmla="*/ 0 w 5591151"/>
              <a:gd name="connsiteY4" fmla="*/ 0 h 6858000"/>
              <a:gd name="connsiteX0-1" fmla="*/ 1783080 w 7374231"/>
              <a:gd name="connsiteY0-2" fmla="*/ 0 h 6873240"/>
              <a:gd name="connsiteX1-3" fmla="*/ 7374231 w 7374231"/>
              <a:gd name="connsiteY1-4" fmla="*/ 0 h 6873240"/>
              <a:gd name="connsiteX2-5" fmla="*/ 7374231 w 7374231"/>
              <a:gd name="connsiteY2-6" fmla="*/ 6858000 h 6873240"/>
              <a:gd name="connsiteX3-7" fmla="*/ 0 w 7374231"/>
              <a:gd name="connsiteY3-8" fmla="*/ 6873240 h 6873240"/>
              <a:gd name="connsiteX4-9" fmla="*/ 1783080 w 7374231"/>
              <a:gd name="connsiteY4-10" fmla="*/ 0 h 6873240"/>
              <a:gd name="connsiteX0-11" fmla="*/ 3370313 w 8961464"/>
              <a:gd name="connsiteY0-12" fmla="*/ 0 h 6858000"/>
              <a:gd name="connsiteX1-13" fmla="*/ 8961464 w 8961464"/>
              <a:gd name="connsiteY1-14" fmla="*/ 0 h 6858000"/>
              <a:gd name="connsiteX2-15" fmla="*/ 8961464 w 8961464"/>
              <a:gd name="connsiteY2-16" fmla="*/ 6858000 h 6858000"/>
              <a:gd name="connsiteX3-17" fmla="*/ 0 w 8961464"/>
              <a:gd name="connsiteY3-18" fmla="*/ 6827520 h 6858000"/>
              <a:gd name="connsiteX4-19" fmla="*/ 3370313 w 8961464"/>
              <a:gd name="connsiteY4-20" fmla="*/ 0 h 6858000"/>
              <a:gd name="connsiteX0-21" fmla="*/ 3468290 w 9059441"/>
              <a:gd name="connsiteY0-22" fmla="*/ 0 h 6858000"/>
              <a:gd name="connsiteX1-23" fmla="*/ 9059441 w 9059441"/>
              <a:gd name="connsiteY1-24" fmla="*/ 0 h 6858000"/>
              <a:gd name="connsiteX2-25" fmla="*/ 9059441 w 9059441"/>
              <a:gd name="connsiteY2-26" fmla="*/ 6858000 h 6858000"/>
              <a:gd name="connsiteX3-27" fmla="*/ 0 w 9059441"/>
              <a:gd name="connsiteY3-28" fmla="*/ 6842760 h 6858000"/>
              <a:gd name="connsiteX4-29" fmla="*/ 3468290 w 9059441"/>
              <a:gd name="connsiteY4-30" fmla="*/ 0 h 6858000"/>
              <a:gd name="connsiteX0-31" fmla="*/ 3484848 w 9075999"/>
              <a:gd name="connsiteY0-32" fmla="*/ 0 h 6868518"/>
              <a:gd name="connsiteX1-33" fmla="*/ 9075999 w 9075999"/>
              <a:gd name="connsiteY1-34" fmla="*/ 0 h 6868518"/>
              <a:gd name="connsiteX2-35" fmla="*/ 9075999 w 9075999"/>
              <a:gd name="connsiteY2-36" fmla="*/ 6858000 h 6868518"/>
              <a:gd name="connsiteX3-37" fmla="*/ 0 w 9075999"/>
              <a:gd name="connsiteY3-38" fmla="*/ 6868518 h 6868518"/>
              <a:gd name="connsiteX4-39" fmla="*/ 3484848 w 9075999"/>
              <a:gd name="connsiteY4-40" fmla="*/ 0 h 6868518"/>
              <a:gd name="connsiteX0-41" fmla="*/ 3392550 w 9075999"/>
              <a:gd name="connsiteY0-42" fmla="*/ 0 h 6868518"/>
              <a:gd name="connsiteX1-43" fmla="*/ 9075999 w 9075999"/>
              <a:gd name="connsiteY1-44" fmla="*/ 0 h 6868518"/>
              <a:gd name="connsiteX2-45" fmla="*/ 9075999 w 9075999"/>
              <a:gd name="connsiteY2-46" fmla="*/ 6858000 h 6868518"/>
              <a:gd name="connsiteX3-47" fmla="*/ 0 w 9075999"/>
              <a:gd name="connsiteY3-48" fmla="*/ 6868518 h 6868518"/>
              <a:gd name="connsiteX4-49" fmla="*/ 3392550 w 9075999"/>
              <a:gd name="connsiteY4-50" fmla="*/ 0 h 6868518"/>
              <a:gd name="connsiteX0-51" fmla="*/ 3244873 w 9075999"/>
              <a:gd name="connsiteY0-52" fmla="*/ 0 h 6868518"/>
              <a:gd name="connsiteX1-53" fmla="*/ 9075999 w 9075999"/>
              <a:gd name="connsiteY1-54" fmla="*/ 0 h 6868518"/>
              <a:gd name="connsiteX2-55" fmla="*/ 9075999 w 9075999"/>
              <a:gd name="connsiteY2-56" fmla="*/ 6858000 h 6868518"/>
              <a:gd name="connsiteX3-57" fmla="*/ 0 w 9075999"/>
              <a:gd name="connsiteY3-58" fmla="*/ 6868518 h 6868518"/>
              <a:gd name="connsiteX4-59" fmla="*/ 3244873 w 9075999"/>
              <a:gd name="connsiteY4-60" fmla="*/ 0 h 6868518"/>
              <a:gd name="connsiteX0-61" fmla="*/ 0 w 10014931"/>
              <a:gd name="connsiteY0-62" fmla="*/ 0 h 6896653"/>
              <a:gd name="connsiteX1-63" fmla="*/ 10014931 w 10014931"/>
              <a:gd name="connsiteY1-64" fmla="*/ 28135 h 6896653"/>
              <a:gd name="connsiteX2-65" fmla="*/ 10014931 w 10014931"/>
              <a:gd name="connsiteY2-66" fmla="*/ 6886135 h 6896653"/>
              <a:gd name="connsiteX3-67" fmla="*/ 938932 w 10014931"/>
              <a:gd name="connsiteY3-68" fmla="*/ 6896653 h 6896653"/>
              <a:gd name="connsiteX4-69" fmla="*/ 0 w 10014931"/>
              <a:gd name="connsiteY4-70" fmla="*/ 0 h 6896653"/>
              <a:gd name="connsiteX0-71" fmla="*/ 4315532 w 14330463"/>
              <a:gd name="connsiteY0-72" fmla="*/ 0 h 6886135"/>
              <a:gd name="connsiteX1-73" fmla="*/ 14330463 w 14330463"/>
              <a:gd name="connsiteY1-74" fmla="*/ 28135 h 6886135"/>
              <a:gd name="connsiteX2-75" fmla="*/ 14330463 w 14330463"/>
              <a:gd name="connsiteY2-76" fmla="*/ 6886135 h 6886135"/>
              <a:gd name="connsiteX3-77" fmla="*/ 0 w 14330463"/>
              <a:gd name="connsiteY3-78" fmla="*/ 6882585 h 6886135"/>
              <a:gd name="connsiteX4-79" fmla="*/ 4315532 w 14330463"/>
              <a:gd name="connsiteY4-80" fmla="*/ 0 h 6886135"/>
              <a:gd name="connsiteX0-81" fmla="*/ 2816610 w 12831541"/>
              <a:gd name="connsiteY0-82" fmla="*/ 0 h 6886135"/>
              <a:gd name="connsiteX1-83" fmla="*/ 12831541 w 12831541"/>
              <a:gd name="connsiteY1-84" fmla="*/ 28135 h 6886135"/>
              <a:gd name="connsiteX2-85" fmla="*/ 12831541 w 12831541"/>
              <a:gd name="connsiteY2-86" fmla="*/ 6886135 h 6886135"/>
              <a:gd name="connsiteX3-87" fmla="*/ 0 w 12831541"/>
              <a:gd name="connsiteY3-88" fmla="*/ 6854449 h 6886135"/>
              <a:gd name="connsiteX4-89" fmla="*/ 2816610 w 12831541"/>
              <a:gd name="connsiteY4-90" fmla="*/ 0 h 6886135"/>
              <a:gd name="connsiteX0-91" fmla="*/ 2898968 w 12831541"/>
              <a:gd name="connsiteY0-92" fmla="*/ 0 h 6900203"/>
              <a:gd name="connsiteX1-93" fmla="*/ 12831541 w 12831541"/>
              <a:gd name="connsiteY1-94" fmla="*/ 42203 h 6900203"/>
              <a:gd name="connsiteX2-95" fmla="*/ 12831541 w 12831541"/>
              <a:gd name="connsiteY2-96" fmla="*/ 6900203 h 6900203"/>
              <a:gd name="connsiteX3-97" fmla="*/ 0 w 12831541"/>
              <a:gd name="connsiteY3-98" fmla="*/ 6868517 h 6900203"/>
              <a:gd name="connsiteX4-99" fmla="*/ 2898968 w 12831541"/>
              <a:gd name="connsiteY4-100" fmla="*/ 0 h 6900203"/>
              <a:gd name="connsiteX0-101" fmla="*/ 2997798 w 12930371"/>
              <a:gd name="connsiteY0-102" fmla="*/ 0 h 6900203"/>
              <a:gd name="connsiteX1-103" fmla="*/ 12930371 w 12930371"/>
              <a:gd name="connsiteY1-104" fmla="*/ 42203 h 6900203"/>
              <a:gd name="connsiteX2-105" fmla="*/ 12930371 w 12930371"/>
              <a:gd name="connsiteY2-106" fmla="*/ 6900203 h 6900203"/>
              <a:gd name="connsiteX3-107" fmla="*/ 0 w 12930371"/>
              <a:gd name="connsiteY3-108" fmla="*/ 6896653 h 6900203"/>
              <a:gd name="connsiteX4-109" fmla="*/ 2997798 w 12930371"/>
              <a:gd name="connsiteY4-110" fmla="*/ 0 h 6900203"/>
              <a:gd name="connsiteX0-111" fmla="*/ 2963810 w 12930371"/>
              <a:gd name="connsiteY0-112" fmla="*/ 0 h 6885688"/>
              <a:gd name="connsiteX1-113" fmla="*/ 12930371 w 12930371"/>
              <a:gd name="connsiteY1-114" fmla="*/ 27688 h 6885688"/>
              <a:gd name="connsiteX2-115" fmla="*/ 12930371 w 12930371"/>
              <a:gd name="connsiteY2-116" fmla="*/ 6885688 h 6885688"/>
              <a:gd name="connsiteX3-117" fmla="*/ 0 w 12930371"/>
              <a:gd name="connsiteY3-118" fmla="*/ 6882138 h 6885688"/>
              <a:gd name="connsiteX4-119" fmla="*/ 2963810 w 12930371"/>
              <a:gd name="connsiteY4-120" fmla="*/ 0 h 6885688"/>
              <a:gd name="connsiteX0-121" fmla="*/ 2963810 w 12938512"/>
              <a:gd name="connsiteY0-122" fmla="*/ 0 h 6885688"/>
              <a:gd name="connsiteX1-123" fmla="*/ 12938512 w 12938512"/>
              <a:gd name="connsiteY1-124" fmla="*/ 27688 h 6885688"/>
              <a:gd name="connsiteX2-125" fmla="*/ 12930371 w 12938512"/>
              <a:gd name="connsiteY2-126" fmla="*/ 6885688 h 6885688"/>
              <a:gd name="connsiteX3-127" fmla="*/ 0 w 12938512"/>
              <a:gd name="connsiteY3-128" fmla="*/ 6882138 h 6885688"/>
              <a:gd name="connsiteX4-129" fmla="*/ 2963810 w 12938512"/>
              <a:gd name="connsiteY4-130" fmla="*/ 0 h 6885688"/>
              <a:gd name="connsiteX0-131" fmla="*/ 2963810 w 12938512"/>
              <a:gd name="connsiteY0-132" fmla="*/ 0 h 6885688"/>
              <a:gd name="connsiteX1-133" fmla="*/ 12938512 w 12938512"/>
              <a:gd name="connsiteY1-134" fmla="*/ 10304 h 6885688"/>
              <a:gd name="connsiteX2-135" fmla="*/ 12930371 w 12938512"/>
              <a:gd name="connsiteY2-136" fmla="*/ 6885688 h 6885688"/>
              <a:gd name="connsiteX3-137" fmla="*/ 0 w 12938512"/>
              <a:gd name="connsiteY3-138" fmla="*/ 6882138 h 6885688"/>
              <a:gd name="connsiteX4-139" fmla="*/ 2963810 w 12938512"/>
              <a:gd name="connsiteY4-140" fmla="*/ 0 h 6885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938512" h="6885688">
                <a:moveTo>
                  <a:pt x="2963810" y="0"/>
                </a:moveTo>
                <a:lnTo>
                  <a:pt x="12938512" y="10304"/>
                </a:lnTo>
                <a:cubicBezTo>
                  <a:pt x="12935798" y="2296304"/>
                  <a:pt x="12933085" y="4599688"/>
                  <a:pt x="12930371" y="6885688"/>
                </a:cubicBezTo>
                <a:lnTo>
                  <a:pt x="0" y="6882138"/>
                </a:lnTo>
                <a:lnTo>
                  <a:pt x="2963810" y="0"/>
                </a:lnTo>
                <a:close/>
              </a:path>
            </a:pathLst>
          </a:cu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矩形 19"/>
          <p:cNvSpPr/>
          <p:nvPr/>
        </p:nvSpPr>
        <p:spPr>
          <a:xfrm rot="8596509">
            <a:off x="1725885" y="2394988"/>
            <a:ext cx="821393" cy="3338945"/>
          </a:xfrm>
          <a:custGeom>
            <a:avLst/>
            <a:gdLst>
              <a:gd name="connsiteX0" fmla="*/ 0 w 1080120"/>
              <a:gd name="connsiteY0" fmla="*/ 0 h 4908462"/>
              <a:gd name="connsiteX1" fmla="*/ 1080120 w 1080120"/>
              <a:gd name="connsiteY1" fmla="*/ 0 h 4908462"/>
              <a:gd name="connsiteX2" fmla="*/ 1080120 w 1080120"/>
              <a:gd name="connsiteY2" fmla="*/ 4908462 h 4908462"/>
              <a:gd name="connsiteX3" fmla="*/ 0 w 1080120"/>
              <a:gd name="connsiteY3" fmla="*/ 4908462 h 4908462"/>
              <a:gd name="connsiteX4" fmla="*/ 0 w 1080120"/>
              <a:gd name="connsiteY4" fmla="*/ 0 h 4908462"/>
              <a:gd name="connsiteX0-1" fmla="*/ 0 w 1086762"/>
              <a:gd name="connsiteY0-2" fmla="*/ 428885 h 4908462"/>
              <a:gd name="connsiteX1-3" fmla="*/ 1086762 w 1086762"/>
              <a:gd name="connsiteY1-4" fmla="*/ 0 h 4908462"/>
              <a:gd name="connsiteX2-5" fmla="*/ 1086762 w 1086762"/>
              <a:gd name="connsiteY2-6" fmla="*/ 4908462 h 4908462"/>
              <a:gd name="connsiteX3-7" fmla="*/ 6642 w 1086762"/>
              <a:gd name="connsiteY3-8" fmla="*/ 4908462 h 4908462"/>
              <a:gd name="connsiteX4-9" fmla="*/ 0 w 1086762"/>
              <a:gd name="connsiteY4-10" fmla="*/ 428885 h 4908462"/>
              <a:gd name="connsiteX0-11" fmla="*/ 0 w 1089940"/>
              <a:gd name="connsiteY0-12" fmla="*/ 0 h 4479577"/>
              <a:gd name="connsiteX1-13" fmla="*/ 1089940 w 1089940"/>
              <a:gd name="connsiteY1-14" fmla="*/ 826801 h 4479577"/>
              <a:gd name="connsiteX2-15" fmla="*/ 1086762 w 1089940"/>
              <a:gd name="connsiteY2-16" fmla="*/ 4479577 h 4479577"/>
              <a:gd name="connsiteX3-17" fmla="*/ 6642 w 1089940"/>
              <a:gd name="connsiteY3-18" fmla="*/ 4479577 h 4479577"/>
              <a:gd name="connsiteX4-19" fmla="*/ 0 w 1089940"/>
              <a:gd name="connsiteY4-20" fmla="*/ 0 h 4479577"/>
              <a:gd name="connsiteX0-21" fmla="*/ 0 w 1095020"/>
              <a:gd name="connsiteY0-22" fmla="*/ 0 h 4451231"/>
              <a:gd name="connsiteX1-23" fmla="*/ 1095020 w 1095020"/>
              <a:gd name="connsiteY1-24" fmla="*/ 798455 h 4451231"/>
              <a:gd name="connsiteX2-25" fmla="*/ 1091842 w 1095020"/>
              <a:gd name="connsiteY2-26" fmla="*/ 4451231 h 4451231"/>
              <a:gd name="connsiteX3-27" fmla="*/ 11722 w 1095020"/>
              <a:gd name="connsiteY3-28" fmla="*/ 4451231 h 4451231"/>
              <a:gd name="connsiteX4-29" fmla="*/ 0 w 1095020"/>
              <a:gd name="connsiteY4-30" fmla="*/ 0 h 445123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95020" h="4451231">
                <a:moveTo>
                  <a:pt x="0" y="0"/>
                </a:moveTo>
                <a:lnTo>
                  <a:pt x="1095020" y="798455"/>
                </a:lnTo>
                <a:cubicBezTo>
                  <a:pt x="1093961" y="2016047"/>
                  <a:pt x="1092901" y="3233639"/>
                  <a:pt x="1091842" y="4451231"/>
                </a:cubicBezTo>
                <a:lnTo>
                  <a:pt x="11722" y="4451231"/>
                </a:lnTo>
                <a:cubicBezTo>
                  <a:pt x="7815" y="2967487"/>
                  <a:pt x="3907" y="1483744"/>
                  <a:pt x="0" y="0"/>
                </a:cubicBezTo>
                <a:close/>
              </a:path>
            </a:pathLst>
          </a:custGeom>
          <a:solidFill>
            <a:srgbClr val="198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 name="矩形 2"/>
          <p:cNvSpPr/>
          <p:nvPr/>
        </p:nvSpPr>
        <p:spPr>
          <a:xfrm rot="1270607">
            <a:off x="1325945" y="-297079"/>
            <a:ext cx="811874" cy="4009961"/>
          </a:xfrm>
          <a:custGeom>
            <a:avLst/>
            <a:gdLst>
              <a:gd name="connsiteX0" fmla="*/ 0 w 1080120"/>
              <a:gd name="connsiteY0" fmla="*/ 0 h 5749572"/>
              <a:gd name="connsiteX1" fmla="*/ 1080120 w 1080120"/>
              <a:gd name="connsiteY1" fmla="*/ 0 h 5749572"/>
              <a:gd name="connsiteX2" fmla="*/ 1080120 w 1080120"/>
              <a:gd name="connsiteY2" fmla="*/ 5749572 h 5749572"/>
              <a:gd name="connsiteX3" fmla="*/ 0 w 1080120"/>
              <a:gd name="connsiteY3" fmla="*/ 5749572 h 5749572"/>
              <a:gd name="connsiteX4" fmla="*/ 0 w 1080120"/>
              <a:gd name="connsiteY4" fmla="*/ 0 h 5749572"/>
              <a:gd name="connsiteX0-1" fmla="*/ 0 w 1080120"/>
              <a:gd name="connsiteY0-2" fmla="*/ 0 h 6404054"/>
              <a:gd name="connsiteX1-3" fmla="*/ 1080120 w 1080120"/>
              <a:gd name="connsiteY1-4" fmla="*/ 0 h 6404054"/>
              <a:gd name="connsiteX2-5" fmla="*/ 1062305 w 1080120"/>
              <a:gd name="connsiteY2-6" fmla="*/ 6404054 h 6404054"/>
              <a:gd name="connsiteX3-7" fmla="*/ 0 w 1080120"/>
              <a:gd name="connsiteY3-8" fmla="*/ 5749572 h 6404054"/>
              <a:gd name="connsiteX4-9" fmla="*/ 0 w 1080120"/>
              <a:gd name="connsiteY4-10" fmla="*/ 0 h 6404054"/>
              <a:gd name="connsiteX0-11" fmla="*/ 0 w 1086693"/>
              <a:gd name="connsiteY0-12" fmla="*/ 1480384 h 6404054"/>
              <a:gd name="connsiteX1-13" fmla="*/ 1086693 w 1086693"/>
              <a:gd name="connsiteY1-14" fmla="*/ 0 h 6404054"/>
              <a:gd name="connsiteX2-15" fmla="*/ 1068878 w 1086693"/>
              <a:gd name="connsiteY2-16" fmla="*/ 6404054 h 6404054"/>
              <a:gd name="connsiteX3-17" fmla="*/ 6573 w 1086693"/>
              <a:gd name="connsiteY3-18" fmla="*/ 5749572 h 6404054"/>
              <a:gd name="connsiteX4-19" fmla="*/ 0 w 1086693"/>
              <a:gd name="connsiteY4-20" fmla="*/ 1480384 h 6404054"/>
              <a:gd name="connsiteX0-21" fmla="*/ 0 w 1082330"/>
              <a:gd name="connsiteY0-22" fmla="*/ 422109 h 5345779"/>
              <a:gd name="connsiteX1-23" fmla="*/ 1082330 w 1082330"/>
              <a:gd name="connsiteY1-24" fmla="*/ 0 h 5345779"/>
              <a:gd name="connsiteX2-25" fmla="*/ 1068878 w 1082330"/>
              <a:gd name="connsiteY2-26" fmla="*/ 5345779 h 5345779"/>
              <a:gd name="connsiteX3-27" fmla="*/ 6573 w 1082330"/>
              <a:gd name="connsiteY3-28" fmla="*/ 4691297 h 5345779"/>
              <a:gd name="connsiteX4-29" fmla="*/ 0 w 1082330"/>
              <a:gd name="connsiteY4-30" fmla="*/ 422109 h 534577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82330" h="5345779">
                <a:moveTo>
                  <a:pt x="0" y="422109"/>
                </a:moveTo>
                <a:lnTo>
                  <a:pt x="1082330" y="0"/>
                </a:lnTo>
                <a:cubicBezTo>
                  <a:pt x="1076392" y="2134685"/>
                  <a:pt x="1074816" y="3211094"/>
                  <a:pt x="1068878" y="5345779"/>
                </a:cubicBezTo>
                <a:lnTo>
                  <a:pt x="6573" y="4691297"/>
                </a:lnTo>
                <a:lnTo>
                  <a:pt x="0" y="422109"/>
                </a:lnTo>
                <a:close/>
              </a:path>
            </a:pathLst>
          </a:cu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40" name="组合 39"/>
          <p:cNvGrpSpPr/>
          <p:nvPr/>
        </p:nvGrpSpPr>
        <p:grpSpPr>
          <a:xfrm>
            <a:off x="2735628" y="1785617"/>
            <a:ext cx="540144" cy="1566419"/>
            <a:chOff x="1846734" y="2492896"/>
            <a:chExt cx="720080" cy="2088232"/>
          </a:xfrm>
          <a:solidFill>
            <a:srgbClr val="0973DD"/>
          </a:solidFill>
        </p:grpSpPr>
        <p:sp>
          <p:nvSpPr>
            <p:cNvPr id="41" name="矩形 40"/>
            <p:cNvSpPr/>
            <p:nvPr/>
          </p:nvSpPr>
          <p:spPr>
            <a:xfrm>
              <a:off x="1846734" y="2492896"/>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2" name="矩形 41"/>
            <p:cNvSpPr/>
            <p:nvPr/>
          </p:nvSpPr>
          <p:spPr>
            <a:xfrm>
              <a:off x="1846734" y="4535409"/>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3" name="矩形 42"/>
            <p:cNvSpPr/>
            <p:nvPr/>
          </p:nvSpPr>
          <p:spPr>
            <a:xfrm rot="5400000">
              <a:off x="836908" y="3525583"/>
              <a:ext cx="2065371"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44" name="组合 43"/>
          <p:cNvGrpSpPr/>
          <p:nvPr/>
        </p:nvGrpSpPr>
        <p:grpSpPr>
          <a:xfrm rot="10800000">
            <a:off x="4085989" y="1785617"/>
            <a:ext cx="540144" cy="1566419"/>
            <a:chOff x="1846734" y="2492896"/>
            <a:chExt cx="720080" cy="2088232"/>
          </a:xfrm>
          <a:solidFill>
            <a:srgbClr val="0973DD"/>
          </a:solidFill>
        </p:grpSpPr>
        <p:sp>
          <p:nvSpPr>
            <p:cNvPr id="45" name="矩形 44"/>
            <p:cNvSpPr/>
            <p:nvPr/>
          </p:nvSpPr>
          <p:spPr>
            <a:xfrm>
              <a:off x="1846734" y="2492896"/>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6" name="矩形 45"/>
            <p:cNvSpPr/>
            <p:nvPr/>
          </p:nvSpPr>
          <p:spPr>
            <a:xfrm>
              <a:off x="1846734" y="4535409"/>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46"/>
            <p:cNvSpPr/>
            <p:nvPr/>
          </p:nvSpPr>
          <p:spPr>
            <a:xfrm rot="5400000">
              <a:off x="836908" y="3525583"/>
              <a:ext cx="2065371"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48" name="文本框 9"/>
          <p:cNvSpPr txBox="1"/>
          <p:nvPr/>
        </p:nvSpPr>
        <p:spPr>
          <a:xfrm>
            <a:off x="3173576" y="1653954"/>
            <a:ext cx="1029970" cy="1966595"/>
          </a:xfrm>
          <a:prstGeom prst="rect">
            <a:avLst/>
          </a:prstGeom>
          <a:noFill/>
        </p:spPr>
        <p:txBody>
          <a:bodyPr wrap="none" lIns="51443" tIns="25721" rIns="51443" bIns="25721" rtlCol="0">
            <a:spAutoFit/>
          </a:bodyPr>
          <a:lstStyle/>
          <a:p>
            <a:pPr marL="0" lvl="1" algn="ctr"/>
            <a:r>
              <a:rPr lang="en-US" sz="12450" dirty="0">
                <a:solidFill>
                  <a:srgbClr val="0973DD"/>
                </a:solidFill>
                <a:latin typeface="微软雅黑" panose="020B0503020204020204" pitchFamily="34" charset="-122"/>
                <a:ea typeface="微软雅黑" panose="020B0503020204020204" pitchFamily="34" charset="-122"/>
              </a:rPr>
              <a:t>5</a:t>
            </a:r>
            <a:endParaRPr lang="en-US" sz="12450" dirty="0">
              <a:solidFill>
                <a:srgbClr val="0973DD"/>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4835525" y="1928495"/>
            <a:ext cx="4175125" cy="829945"/>
          </a:xfrm>
          <a:prstGeom prst="rect">
            <a:avLst/>
          </a:prstGeom>
          <a:noFill/>
        </p:spPr>
        <p:txBody>
          <a:bodyPr wrap="square" rtlCol="0">
            <a:spAutoFit/>
          </a:bodyPr>
          <a:lstStyle/>
          <a:p>
            <a:r>
              <a:rPr lang="zh-CN" altLang="en-US" sz="2400" b="1" dirty="0">
                <a:solidFill>
                  <a:srgbClr val="0973DD"/>
                </a:solidFill>
                <a:latin typeface="微软雅黑" panose="020B0503020204020204" pitchFamily="34" charset="-122"/>
                <a:ea typeface="微软雅黑" panose="020B0503020204020204" pitchFamily="34" charset="-122"/>
              </a:rPr>
              <a:t>风险、隐患与事故之间的</a:t>
            </a:r>
            <a:endParaRPr lang="zh-CN" altLang="en-US" sz="2400" b="1" dirty="0">
              <a:solidFill>
                <a:srgbClr val="0973DD"/>
              </a:solidFill>
              <a:latin typeface="微软雅黑" panose="020B0503020204020204" pitchFamily="34" charset="-122"/>
              <a:ea typeface="微软雅黑" panose="020B0503020204020204" pitchFamily="34" charset="-122"/>
            </a:endParaRPr>
          </a:p>
          <a:p>
            <a:r>
              <a:rPr lang="zh-CN" altLang="en-US" sz="2400" b="1" dirty="0">
                <a:solidFill>
                  <a:srgbClr val="0973DD"/>
                </a:solidFill>
                <a:latin typeface="微软雅黑" panose="020B0503020204020204" pitchFamily="34" charset="-122"/>
                <a:ea typeface="微软雅黑" panose="020B0503020204020204" pitchFamily="34" charset="-122"/>
              </a:rPr>
              <a:t>逻辑关系</a:t>
            </a:r>
            <a:endParaRPr lang="zh-CN" altLang="en-US" sz="2400" b="1" dirty="0">
              <a:solidFill>
                <a:srgbClr val="0973DD"/>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第五章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风险、隐患与事故之间的逻辑关系</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pic>
        <p:nvPicPr>
          <p:cNvPr id="87043" name="图片 87042" descr="1494210926(1)"/>
          <p:cNvPicPr>
            <a:picLocks noChangeAspect="1"/>
          </p:cNvPicPr>
          <p:nvPr/>
        </p:nvPicPr>
        <p:blipFill>
          <a:blip r:embed="rId1"/>
          <a:stretch>
            <a:fillRect/>
          </a:stretch>
        </p:blipFill>
        <p:spPr>
          <a:xfrm>
            <a:off x="1805940" y="990600"/>
            <a:ext cx="5532120" cy="2847975"/>
          </a:xfrm>
          <a:prstGeom prst="rect">
            <a:avLst/>
          </a:prstGeom>
          <a:noFill/>
          <a:ln w="9525">
            <a:noFill/>
          </a:ln>
        </p:spPr>
      </p:pic>
      <p:sp>
        <p:nvSpPr>
          <p:cNvPr id="2" name="文本框 1"/>
          <p:cNvSpPr txBox="1"/>
          <p:nvPr/>
        </p:nvSpPr>
        <p:spPr>
          <a:xfrm>
            <a:off x="622935" y="4035425"/>
            <a:ext cx="7778750" cy="607695"/>
          </a:xfrm>
          <a:prstGeom prst="rect">
            <a:avLst/>
          </a:prstGeom>
          <a:noFill/>
        </p:spPr>
        <p:txBody>
          <a:bodyPr wrap="square" rtlCol="0" anchor="t">
            <a:spAutoFit/>
          </a:bodyPr>
          <a:lstStyle/>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事故是由隐患发展积累导致的，隐患的根源在于风险，风险得不到有效管控就会演变成隐患，隐患得不到治理就会发生量变到质变的过程，质变到一定程度，就会导致事故发生。</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第五章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风险、隐患与事故之间的逻辑关系</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pic>
        <p:nvPicPr>
          <p:cNvPr id="88067" name="图片 88066"/>
          <p:cNvPicPr>
            <a:picLocks noChangeAspect="1"/>
          </p:cNvPicPr>
          <p:nvPr/>
        </p:nvPicPr>
        <p:blipFill>
          <a:blip r:embed="rId1"/>
          <a:stretch>
            <a:fillRect/>
          </a:stretch>
        </p:blipFill>
        <p:spPr>
          <a:xfrm>
            <a:off x="1487805" y="755650"/>
            <a:ext cx="5945505" cy="388683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第五章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风险、隐患与事故之间的逻辑关系</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pic>
        <p:nvPicPr>
          <p:cNvPr id="89091" name="图片 89090"/>
          <p:cNvPicPr>
            <a:picLocks noChangeAspect="1"/>
          </p:cNvPicPr>
          <p:nvPr/>
        </p:nvPicPr>
        <p:blipFill>
          <a:blip r:embed="rId1"/>
          <a:stretch>
            <a:fillRect/>
          </a:stretch>
        </p:blipFill>
        <p:spPr>
          <a:xfrm>
            <a:off x="1916430" y="2085975"/>
            <a:ext cx="4987925" cy="2498090"/>
          </a:xfrm>
          <a:prstGeom prst="rect">
            <a:avLst/>
          </a:prstGeom>
          <a:noFill/>
          <a:ln w="9525">
            <a:noFill/>
          </a:ln>
        </p:spPr>
      </p:pic>
      <p:sp>
        <p:nvSpPr>
          <p:cNvPr id="2" name="文本框 1"/>
          <p:cNvSpPr txBox="1"/>
          <p:nvPr/>
        </p:nvSpPr>
        <p:spPr>
          <a:xfrm>
            <a:off x="2536190" y="787400"/>
            <a:ext cx="4287520" cy="337185"/>
          </a:xfrm>
          <a:prstGeom prst="rect">
            <a:avLst/>
          </a:prstGeom>
          <a:noFill/>
        </p:spPr>
        <p:txBody>
          <a:bodyPr wrap="square" rtlCol="0" anchor="t">
            <a:spAutoFit/>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把安全风险管控          挺在隐患前面   </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2536190" y="1228725"/>
            <a:ext cx="4287520" cy="337185"/>
          </a:xfrm>
          <a:prstGeom prst="rect">
            <a:avLst/>
          </a:prstGeom>
          <a:noFill/>
        </p:spPr>
        <p:txBody>
          <a:bodyPr wrap="square" rtlCol="0" anchor="t">
            <a:spAutoFit/>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把隐患排查治理          挺在事故前面</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右箭头 7"/>
          <p:cNvSpPr/>
          <p:nvPr/>
        </p:nvSpPr>
        <p:spPr>
          <a:xfrm>
            <a:off x="4210050" y="915670"/>
            <a:ext cx="287655" cy="144145"/>
          </a:xfrm>
          <a:prstGeom prst="rightArrow">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右箭头 8"/>
          <p:cNvSpPr/>
          <p:nvPr/>
        </p:nvSpPr>
        <p:spPr>
          <a:xfrm>
            <a:off x="4210050" y="1325245"/>
            <a:ext cx="287655" cy="144145"/>
          </a:xfrm>
          <a:prstGeom prst="rightArrow">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12" name="文本框 11"/>
          <p:cNvSpPr txBox="1"/>
          <p:nvPr/>
        </p:nvSpPr>
        <p:spPr>
          <a:xfrm>
            <a:off x="972185" y="777240"/>
            <a:ext cx="5764530" cy="306705"/>
          </a:xfrm>
          <a:prstGeom prst="rect">
            <a:avLst/>
          </a:prstGeom>
          <a:noFill/>
        </p:spPr>
        <p:txBody>
          <a:bodyPr wrap="square" rtlCol="0" anchor="t">
            <a:spAutoFit/>
          </a:bodyPr>
          <a:lstStyle/>
          <a:p>
            <a:pPr algn="l"/>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安全风险和安全隐患的区别</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906780" y="1155700"/>
            <a:ext cx="7397750" cy="2030095"/>
          </a:xfrm>
          <a:prstGeom prst="rect">
            <a:avLst/>
          </a:prstGeom>
          <a:noFill/>
        </p:spPr>
        <p:txBody>
          <a:bodyPr wrap="square" rtlCol="0" anchor="t">
            <a:spAutoFit/>
          </a:bodyPr>
          <a:lstStyle/>
          <a:p>
            <a:pPr indent="355600" fontAlgn="auto">
              <a:lnSpc>
                <a:spcPct val="15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风险是可能产生的不良后果，如人身伤害或健康损害，但不是必然的，是存在可能性。</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隐患是指会造成风险的不良原因，包括有物的不安全状态、人的不安全行为和管理上的缺陷。</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比如说用刀切菜，风险就是可能手会被切伤，隐患就是刀刃加上没有掌握正确的使用方法。</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就是说：如果没有掌握正确的使用方法去使用刀刃的话，就有可能被刀刃切伤手。</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7"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第五章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8"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风险、隐患与事故之间的逻辑关系</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E:\插图\商务图片\wholehr.taobao.com  (177).jp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0" y="48"/>
            <a:ext cx="9144239" cy="5144304"/>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1"/>
          <p:cNvSpPr/>
          <p:nvPr/>
        </p:nvSpPr>
        <p:spPr>
          <a:xfrm>
            <a:off x="860521" y="-17725"/>
            <a:ext cx="8288933" cy="5165073"/>
          </a:xfrm>
          <a:custGeom>
            <a:avLst/>
            <a:gdLst>
              <a:gd name="connsiteX0" fmla="*/ 0 w 5591151"/>
              <a:gd name="connsiteY0" fmla="*/ 0 h 6858000"/>
              <a:gd name="connsiteX1" fmla="*/ 5591151 w 5591151"/>
              <a:gd name="connsiteY1" fmla="*/ 0 h 6858000"/>
              <a:gd name="connsiteX2" fmla="*/ 5591151 w 5591151"/>
              <a:gd name="connsiteY2" fmla="*/ 6858000 h 6858000"/>
              <a:gd name="connsiteX3" fmla="*/ 0 w 5591151"/>
              <a:gd name="connsiteY3" fmla="*/ 6858000 h 6858000"/>
              <a:gd name="connsiteX4" fmla="*/ 0 w 5591151"/>
              <a:gd name="connsiteY4" fmla="*/ 0 h 6858000"/>
              <a:gd name="connsiteX0-1" fmla="*/ 1783080 w 7374231"/>
              <a:gd name="connsiteY0-2" fmla="*/ 0 h 6873240"/>
              <a:gd name="connsiteX1-3" fmla="*/ 7374231 w 7374231"/>
              <a:gd name="connsiteY1-4" fmla="*/ 0 h 6873240"/>
              <a:gd name="connsiteX2-5" fmla="*/ 7374231 w 7374231"/>
              <a:gd name="connsiteY2-6" fmla="*/ 6858000 h 6873240"/>
              <a:gd name="connsiteX3-7" fmla="*/ 0 w 7374231"/>
              <a:gd name="connsiteY3-8" fmla="*/ 6873240 h 6873240"/>
              <a:gd name="connsiteX4-9" fmla="*/ 1783080 w 7374231"/>
              <a:gd name="connsiteY4-10" fmla="*/ 0 h 6873240"/>
              <a:gd name="connsiteX0-11" fmla="*/ 3370313 w 8961464"/>
              <a:gd name="connsiteY0-12" fmla="*/ 0 h 6858000"/>
              <a:gd name="connsiteX1-13" fmla="*/ 8961464 w 8961464"/>
              <a:gd name="connsiteY1-14" fmla="*/ 0 h 6858000"/>
              <a:gd name="connsiteX2-15" fmla="*/ 8961464 w 8961464"/>
              <a:gd name="connsiteY2-16" fmla="*/ 6858000 h 6858000"/>
              <a:gd name="connsiteX3-17" fmla="*/ 0 w 8961464"/>
              <a:gd name="connsiteY3-18" fmla="*/ 6827520 h 6858000"/>
              <a:gd name="connsiteX4-19" fmla="*/ 3370313 w 8961464"/>
              <a:gd name="connsiteY4-20" fmla="*/ 0 h 6858000"/>
              <a:gd name="connsiteX0-21" fmla="*/ 3468290 w 9059441"/>
              <a:gd name="connsiteY0-22" fmla="*/ 0 h 6858000"/>
              <a:gd name="connsiteX1-23" fmla="*/ 9059441 w 9059441"/>
              <a:gd name="connsiteY1-24" fmla="*/ 0 h 6858000"/>
              <a:gd name="connsiteX2-25" fmla="*/ 9059441 w 9059441"/>
              <a:gd name="connsiteY2-26" fmla="*/ 6858000 h 6858000"/>
              <a:gd name="connsiteX3-27" fmla="*/ 0 w 9059441"/>
              <a:gd name="connsiteY3-28" fmla="*/ 6842760 h 6858000"/>
              <a:gd name="connsiteX4-29" fmla="*/ 3468290 w 9059441"/>
              <a:gd name="connsiteY4-30" fmla="*/ 0 h 6858000"/>
              <a:gd name="connsiteX0-31" fmla="*/ 3484848 w 9075999"/>
              <a:gd name="connsiteY0-32" fmla="*/ 0 h 6868518"/>
              <a:gd name="connsiteX1-33" fmla="*/ 9075999 w 9075999"/>
              <a:gd name="connsiteY1-34" fmla="*/ 0 h 6868518"/>
              <a:gd name="connsiteX2-35" fmla="*/ 9075999 w 9075999"/>
              <a:gd name="connsiteY2-36" fmla="*/ 6858000 h 6868518"/>
              <a:gd name="connsiteX3-37" fmla="*/ 0 w 9075999"/>
              <a:gd name="connsiteY3-38" fmla="*/ 6868518 h 6868518"/>
              <a:gd name="connsiteX4-39" fmla="*/ 3484848 w 9075999"/>
              <a:gd name="connsiteY4-40" fmla="*/ 0 h 6868518"/>
              <a:gd name="connsiteX0-41" fmla="*/ 3392550 w 9075999"/>
              <a:gd name="connsiteY0-42" fmla="*/ 0 h 6868518"/>
              <a:gd name="connsiteX1-43" fmla="*/ 9075999 w 9075999"/>
              <a:gd name="connsiteY1-44" fmla="*/ 0 h 6868518"/>
              <a:gd name="connsiteX2-45" fmla="*/ 9075999 w 9075999"/>
              <a:gd name="connsiteY2-46" fmla="*/ 6858000 h 6868518"/>
              <a:gd name="connsiteX3-47" fmla="*/ 0 w 9075999"/>
              <a:gd name="connsiteY3-48" fmla="*/ 6868518 h 6868518"/>
              <a:gd name="connsiteX4-49" fmla="*/ 3392550 w 9075999"/>
              <a:gd name="connsiteY4-50" fmla="*/ 0 h 6868518"/>
              <a:gd name="connsiteX0-51" fmla="*/ 3244873 w 9075999"/>
              <a:gd name="connsiteY0-52" fmla="*/ 0 h 6868518"/>
              <a:gd name="connsiteX1-53" fmla="*/ 9075999 w 9075999"/>
              <a:gd name="connsiteY1-54" fmla="*/ 0 h 6868518"/>
              <a:gd name="connsiteX2-55" fmla="*/ 9075999 w 9075999"/>
              <a:gd name="connsiteY2-56" fmla="*/ 6858000 h 6868518"/>
              <a:gd name="connsiteX3-57" fmla="*/ 0 w 9075999"/>
              <a:gd name="connsiteY3-58" fmla="*/ 6868518 h 6868518"/>
              <a:gd name="connsiteX4-59" fmla="*/ 3244873 w 9075999"/>
              <a:gd name="connsiteY4-60" fmla="*/ 0 h 6868518"/>
              <a:gd name="connsiteX0-61" fmla="*/ 0 w 10014931"/>
              <a:gd name="connsiteY0-62" fmla="*/ 0 h 6896653"/>
              <a:gd name="connsiteX1-63" fmla="*/ 10014931 w 10014931"/>
              <a:gd name="connsiteY1-64" fmla="*/ 28135 h 6896653"/>
              <a:gd name="connsiteX2-65" fmla="*/ 10014931 w 10014931"/>
              <a:gd name="connsiteY2-66" fmla="*/ 6886135 h 6896653"/>
              <a:gd name="connsiteX3-67" fmla="*/ 938932 w 10014931"/>
              <a:gd name="connsiteY3-68" fmla="*/ 6896653 h 6896653"/>
              <a:gd name="connsiteX4-69" fmla="*/ 0 w 10014931"/>
              <a:gd name="connsiteY4-70" fmla="*/ 0 h 6896653"/>
              <a:gd name="connsiteX0-71" fmla="*/ 4315532 w 14330463"/>
              <a:gd name="connsiteY0-72" fmla="*/ 0 h 6886135"/>
              <a:gd name="connsiteX1-73" fmla="*/ 14330463 w 14330463"/>
              <a:gd name="connsiteY1-74" fmla="*/ 28135 h 6886135"/>
              <a:gd name="connsiteX2-75" fmla="*/ 14330463 w 14330463"/>
              <a:gd name="connsiteY2-76" fmla="*/ 6886135 h 6886135"/>
              <a:gd name="connsiteX3-77" fmla="*/ 0 w 14330463"/>
              <a:gd name="connsiteY3-78" fmla="*/ 6882585 h 6886135"/>
              <a:gd name="connsiteX4-79" fmla="*/ 4315532 w 14330463"/>
              <a:gd name="connsiteY4-80" fmla="*/ 0 h 6886135"/>
              <a:gd name="connsiteX0-81" fmla="*/ 2816610 w 12831541"/>
              <a:gd name="connsiteY0-82" fmla="*/ 0 h 6886135"/>
              <a:gd name="connsiteX1-83" fmla="*/ 12831541 w 12831541"/>
              <a:gd name="connsiteY1-84" fmla="*/ 28135 h 6886135"/>
              <a:gd name="connsiteX2-85" fmla="*/ 12831541 w 12831541"/>
              <a:gd name="connsiteY2-86" fmla="*/ 6886135 h 6886135"/>
              <a:gd name="connsiteX3-87" fmla="*/ 0 w 12831541"/>
              <a:gd name="connsiteY3-88" fmla="*/ 6854449 h 6886135"/>
              <a:gd name="connsiteX4-89" fmla="*/ 2816610 w 12831541"/>
              <a:gd name="connsiteY4-90" fmla="*/ 0 h 6886135"/>
              <a:gd name="connsiteX0-91" fmla="*/ 2898968 w 12831541"/>
              <a:gd name="connsiteY0-92" fmla="*/ 0 h 6900203"/>
              <a:gd name="connsiteX1-93" fmla="*/ 12831541 w 12831541"/>
              <a:gd name="connsiteY1-94" fmla="*/ 42203 h 6900203"/>
              <a:gd name="connsiteX2-95" fmla="*/ 12831541 w 12831541"/>
              <a:gd name="connsiteY2-96" fmla="*/ 6900203 h 6900203"/>
              <a:gd name="connsiteX3-97" fmla="*/ 0 w 12831541"/>
              <a:gd name="connsiteY3-98" fmla="*/ 6868517 h 6900203"/>
              <a:gd name="connsiteX4-99" fmla="*/ 2898968 w 12831541"/>
              <a:gd name="connsiteY4-100" fmla="*/ 0 h 6900203"/>
              <a:gd name="connsiteX0-101" fmla="*/ 2997798 w 12930371"/>
              <a:gd name="connsiteY0-102" fmla="*/ 0 h 6900203"/>
              <a:gd name="connsiteX1-103" fmla="*/ 12930371 w 12930371"/>
              <a:gd name="connsiteY1-104" fmla="*/ 42203 h 6900203"/>
              <a:gd name="connsiteX2-105" fmla="*/ 12930371 w 12930371"/>
              <a:gd name="connsiteY2-106" fmla="*/ 6900203 h 6900203"/>
              <a:gd name="connsiteX3-107" fmla="*/ 0 w 12930371"/>
              <a:gd name="connsiteY3-108" fmla="*/ 6896653 h 6900203"/>
              <a:gd name="connsiteX4-109" fmla="*/ 2997798 w 12930371"/>
              <a:gd name="connsiteY4-110" fmla="*/ 0 h 6900203"/>
              <a:gd name="connsiteX0-111" fmla="*/ 2963810 w 12930371"/>
              <a:gd name="connsiteY0-112" fmla="*/ 0 h 6885688"/>
              <a:gd name="connsiteX1-113" fmla="*/ 12930371 w 12930371"/>
              <a:gd name="connsiteY1-114" fmla="*/ 27688 h 6885688"/>
              <a:gd name="connsiteX2-115" fmla="*/ 12930371 w 12930371"/>
              <a:gd name="connsiteY2-116" fmla="*/ 6885688 h 6885688"/>
              <a:gd name="connsiteX3-117" fmla="*/ 0 w 12930371"/>
              <a:gd name="connsiteY3-118" fmla="*/ 6882138 h 6885688"/>
              <a:gd name="connsiteX4-119" fmla="*/ 2963810 w 12930371"/>
              <a:gd name="connsiteY4-120" fmla="*/ 0 h 6885688"/>
              <a:gd name="connsiteX0-121" fmla="*/ 2963810 w 12938512"/>
              <a:gd name="connsiteY0-122" fmla="*/ 0 h 6885688"/>
              <a:gd name="connsiteX1-123" fmla="*/ 12938512 w 12938512"/>
              <a:gd name="connsiteY1-124" fmla="*/ 27688 h 6885688"/>
              <a:gd name="connsiteX2-125" fmla="*/ 12930371 w 12938512"/>
              <a:gd name="connsiteY2-126" fmla="*/ 6885688 h 6885688"/>
              <a:gd name="connsiteX3-127" fmla="*/ 0 w 12938512"/>
              <a:gd name="connsiteY3-128" fmla="*/ 6882138 h 6885688"/>
              <a:gd name="connsiteX4-129" fmla="*/ 2963810 w 12938512"/>
              <a:gd name="connsiteY4-130" fmla="*/ 0 h 6885688"/>
              <a:gd name="connsiteX0-131" fmla="*/ 2963810 w 12938512"/>
              <a:gd name="connsiteY0-132" fmla="*/ 0 h 6885688"/>
              <a:gd name="connsiteX1-133" fmla="*/ 12938512 w 12938512"/>
              <a:gd name="connsiteY1-134" fmla="*/ 10304 h 6885688"/>
              <a:gd name="connsiteX2-135" fmla="*/ 12930371 w 12938512"/>
              <a:gd name="connsiteY2-136" fmla="*/ 6885688 h 6885688"/>
              <a:gd name="connsiteX3-137" fmla="*/ 0 w 12938512"/>
              <a:gd name="connsiteY3-138" fmla="*/ 6882138 h 6885688"/>
              <a:gd name="connsiteX4-139" fmla="*/ 2963810 w 12938512"/>
              <a:gd name="connsiteY4-140" fmla="*/ 0 h 6885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938512" h="6885688">
                <a:moveTo>
                  <a:pt x="2963810" y="0"/>
                </a:moveTo>
                <a:lnTo>
                  <a:pt x="12938512" y="10304"/>
                </a:lnTo>
                <a:cubicBezTo>
                  <a:pt x="12935798" y="2296304"/>
                  <a:pt x="12933085" y="4599688"/>
                  <a:pt x="12930371" y="6885688"/>
                </a:cubicBezTo>
                <a:lnTo>
                  <a:pt x="0" y="6882138"/>
                </a:lnTo>
                <a:lnTo>
                  <a:pt x="2963810" y="0"/>
                </a:lnTo>
                <a:close/>
              </a:path>
            </a:pathLst>
          </a:cu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矩形 19"/>
          <p:cNvSpPr/>
          <p:nvPr/>
        </p:nvSpPr>
        <p:spPr>
          <a:xfrm rot="8596509">
            <a:off x="1725885" y="2394988"/>
            <a:ext cx="821393" cy="3338945"/>
          </a:xfrm>
          <a:custGeom>
            <a:avLst/>
            <a:gdLst>
              <a:gd name="connsiteX0" fmla="*/ 0 w 1080120"/>
              <a:gd name="connsiteY0" fmla="*/ 0 h 4908462"/>
              <a:gd name="connsiteX1" fmla="*/ 1080120 w 1080120"/>
              <a:gd name="connsiteY1" fmla="*/ 0 h 4908462"/>
              <a:gd name="connsiteX2" fmla="*/ 1080120 w 1080120"/>
              <a:gd name="connsiteY2" fmla="*/ 4908462 h 4908462"/>
              <a:gd name="connsiteX3" fmla="*/ 0 w 1080120"/>
              <a:gd name="connsiteY3" fmla="*/ 4908462 h 4908462"/>
              <a:gd name="connsiteX4" fmla="*/ 0 w 1080120"/>
              <a:gd name="connsiteY4" fmla="*/ 0 h 4908462"/>
              <a:gd name="connsiteX0-1" fmla="*/ 0 w 1086762"/>
              <a:gd name="connsiteY0-2" fmla="*/ 428885 h 4908462"/>
              <a:gd name="connsiteX1-3" fmla="*/ 1086762 w 1086762"/>
              <a:gd name="connsiteY1-4" fmla="*/ 0 h 4908462"/>
              <a:gd name="connsiteX2-5" fmla="*/ 1086762 w 1086762"/>
              <a:gd name="connsiteY2-6" fmla="*/ 4908462 h 4908462"/>
              <a:gd name="connsiteX3-7" fmla="*/ 6642 w 1086762"/>
              <a:gd name="connsiteY3-8" fmla="*/ 4908462 h 4908462"/>
              <a:gd name="connsiteX4-9" fmla="*/ 0 w 1086762"/>
              <a:gd name="connsiteY4-10" fmla="*/ 428885 h 4908462"/>
              <a:gd name="connsiteX0-11" fmla="*/ 0 w 1089940"/>
              <a:gd name="connsiteY0-12" fmla="*/ 0 h 4479577"/>
              <a:gd name="connsiteX1-13" fmla="*/ 1089940 w 1089940"/>
              <a:gd name="connsiteY1-14" fmla="*/ 826801 h 4479577"/>
              <a:gd name="connsiteX2-15" fmla="*/ 1086762 w 1089940"/>
              <a:gd name="connsiteY2-16" fmla="*/ 4479577 h 4479577"/>
              <a:gd name="connsiteX3-17" fmla="*/ 6642 w 1089940"/>
              <a:gd name="connsiteY3-18" fmla="*/ 4479577 h 4479577"/>
              <a:gd name="connsiteX4-19" fmla="*/ 0 w 1089940"/>
              <a:gd name="connsiteY4-20" fmla="*/ 0 h 4479577"/>
              <a:gd name="connsiteX0-21" fmla="*/ 0 w 1095020"/>
              <a:gd name="connsiteY0-22" fmla="*/ 0 h 4451231"/>
              <a:gd name="connsiteX1-23" fmla="*/ 1095020 w 1095020"/>
              <a:gd name="connsiteY1-24" fmla="*/ 798455 h 4451231"/>
              <a:gd name="connsiteX2-25" fmla="*/ 1091842 w 1095020"/>
              <a:gd name="connsiteY2-26" fmla="*/ 4451231 h 4451231"/>
              <a:gd name="connsiteX3-27" fmla="*/ 11722 w 1095020"/>
              <a:gd name="connsiteY3-28" fmla="*/ 4451231 h 4451231"/>
              <a:gd name="connsiteX4-29" fmla="*/ 0 w 1095020"/>
              <a:gd name="connsiteY4-30" fmla="*/ 0 h 445123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95020" h="4451231">
                <a:moveTo>
                  <a:pt x="0" y="0"/>
                </a:moveTo>
                <a:lnTo>
                  <a:pt x="1095020" y="798455"/>
                </a:lnTo>
                <a:cubicBezTo>
                  <a:pt x="1093961" y="2016047"/>
                  <a:pt x="1092901" y="3233639"/>
                  <a:pt x="1091842" y="4451231"/>
                </a:cubicBezTo>
                <a:lnTo>
                  <a:pt x="11722" y="4451231"/>
                </a:lnTo>
                <a:cubicBezTo>
                  <a:pt x="7815" y="2967487"/>
                  <a:pt x="3907" y="1483744"/>
                  <a:pt x="0" y="0"/>
                </a:cubicBezTo>
                <a:close/>
              </a:path>
            </a:pathLst>
          </a:custGeom>
          <a:solidFill>
            <a:srgbClr val="198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 name="矩形 2"/>
          <p:cNvSpPr/>
          <p:nvPr/>
        </p:nvSpPr>
        <p:spPr>
          <a:xfrm rot="1270607">
            <a:off x="1325945" y="-297079"/>
            <a:ext cx="811874" cy="4009961"/>
          </a:xfrm>
          <a:custGeom>
            <a:avLst/>
            <a:gdLst>
              <a:gd name="connsiteX0" fmla="*/ 0 w 1080120"/>
              <a:gd name="connsiteY0" fmla="*/ 0 h 5749572"/>
              <a:gd name="connsiteX1" fmla="*/ 1080120 w 1080120"/>
              <a:gd name="connsiteY1" fmla="*/ 0 h 5749572"/>
              <a:gd name="connsiteX2" fmla="*/ 1080120 w 1080120"/>
              <a:gd name="connsiteY2" fmla="*/ 5749572 h 5749572"/>
              <a:gd name="connsiteX3" fmla="*/ 0 w 1080120"/>
              <a:gd name="connsiteY3" fmla="*/ 5749572 h 5749572"/>
              <a:gd name="connsiteX4" fmla="*/ 0 w 1080120"/>
              <a:gd name="connsiteY4" fmla="*/ 0 h 5749572"/>
              <a:gd name="connsiteX0-1" fmla="*/ 0 w 1080120"/>
              <a:gd name="connsiteY0-2" fmla="*/ 0 h 6404054"/>
              <a:gd name="connsiteX1-3" fmla="*/ 1080120 w 1080120"/>
              <a:gd name="connsiteY1-4" fmla="*/ 0 h 6404054"/>
              <a:gd name="connsiteX2-5" fmla="*/ 1062305 w 1080120"/>
              <a:gd name="connsiteY2-6" fmla="*/ 6404054 h 6404054"/>
              <a:gd name="connsiteX3-7" fmla="*/ 0 w 1080120"/>
              <a:gd name="connsiteY3-8" fmla="*/ 5749572 h 6404054"/>
              <a:gd name="connsiteX4-9" fmla="*/ 0 w 1080120"/>
              <a:gd name="connsiteY4-10" fmla="*/ 0 h 6404054"/>
              <a:gd name="connsiteX0-11" fmla="*/ 0 w 1086693"/>
              <a:gd name="connsiteY0-12" fmla="*/ 1480384 h 6404054"/>
              <a:gd name="connsiteX1-13" fmla="*/ 1086693 w 1086693"/>
              <a:gd name="connsiteY1-14" fmla="*/ 0 h 6404054"/>
              <a:gd name="connsiteX2-15" fmla="*/ 1068878 w 1086693"/>
              <a:gd name="connsiteY2-16" fmla="*/ 6404054 h 6404054"/>
              <a:gd name="connsiteX3-17" fmla="*/ 6573 w 1086693"/>
              <a:gd name="connsiteY3-18" fmla="*/ 5749572 h 6404054"/>
              <a:gd name="connsiteX4-19" fmla="*/ 0 w 1086693"/>
              <a:gd name="connsiteY4-20" fmla="*/ 1480384 h 6404054"/>
              <a:gd name="connsiteX0-21" fmla="*/ 0 w 1082330"/>
              <a:gd name="connsiteY0-22" fmla="*/ 422109 h 5345779"/>
              <a:gd name="connsiteX1-23" fmla="*/ 1082330 w 1082330"/>
              <a:gd name="connsiteY1-24" fmla="*/ 0 h 5345779"/>
              <a:gd name="connsiteX2-25" fmla="*/ 1068878 w 1082330"/>
              <a:gd name="connsiteY2-26" fmla="*/ 5345779 h 5345779"/>
              <a:gd name="connsiteX3-27" fmla="*/ 6573 w 1082330"/>
              <a:gd name="connsiteY3-28" fmla="*/ 4691297 h 5345779"/>
              <a:gd name="connsiteX4-29" fmla="*/ 0 w 1082330"/>
              <a:gd name="connsiteY4-30" fmla="*/ 422109 h 534577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82330" h="5345779">
                <a:moveTo>
                  <a:pt x="0" y="422109"/>
                </a:moveTo>
                <a:lnTo>
                  <a:pt x="1082330" y="0"/>
                </a:lnTo>
                <a:cubicBezTo>
                  <a:pt x="1076392" y="2134685"/>
                  <a:pt x="1074816" y="3211094"/>
                  <a:pt x="1068878" y="5345779"/>
                </a:cubicBezTo>
                <a:lnTo>
                  <a:pt x="6573" y="4691297"/>
                </a:lnTo>
                <a:lnTo>
                  <a:pt x="0" y="422109"/>
                </a:lnTo>
                <a:close/>
              </a:path>
            </a:pathLst>
          </a:cu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40" name="组合 39"/>
          <p:cNvGrpSpPr/>
          <p:nvPr/>
        </p:nvGrpSpPr>
        <p:grpSpPr>
          <a:xfrm>
            <a:off x="2735628" y="1785617"/>
            <a:ext cx="540144" cy="1566419"/>
            <a:chOff x="1846734" y="2492896"/>
            <a:chExt cx="720080" cy="2088232"/>
          </a:xfrm>
          <a:solidFill>
            <a:srgbClr val="0973DD"/>
          </a:solidFill>
        </p:grpSpPr>
        <p:sp>
          <p:nvSpPr>
            <p:cNvPr id="41" name="矩形 40"/>
            <p:cNvSpPr/>
            <p:nvPr/>
          </p:nvSpPr>
          <p:spPr>
            <a:xfrm>
              <a:off x="1846734" y="2492896"/>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2" name="矩形 41"/>
            <p:cNvSpPr/>
            <p:nvPr/>
          </p:nvSpPr>
          <p:spPr>
            <a:xfrm>
              <a:off x="1846734" y="4535409"/>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3" name="矩形 42"/>
            <p:cNvSpPr/>
            <p:nvPr/>
          </p:nvSpPr>
          <p:spPr>
            <a:xfrm rot="5400000">
              <a:off x="836908" y="3525583"/>
              <a:ext cx="2065371"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44" name="组合 43"/>
          <p:cNvGrpSpPr/>
          <p:nvPr/>
        </p:nvGrpSpPr>
        <p:grpSpPr>
          <a:xfrm rot="10800000">
            <a:off x="4085989" y="1785617"/>
            <a:ext cx="540144" cy="1566419"/>
            <a:chOff x="1846734" y="2492896"/>
            <a:chExt cx="720080" cy="2088232"/>
          </a:xfrm>
          <a:solidFill>
            <a:srgbClr val="0973DD"/>
          </a:solidFill>
        </p:grpSpPr>
        <p:sp>
          <p:nvSpPr>
            <p:cNvPr id="45" name="矩形 44"/>
            <p:cNvSpPr/>
            <p:nvPr/>
          </p:nvSpPr>
          <p:spPr>
            <a:xfrm>
              <a:off x="1846734" y="2492896"/>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6" name="矩形 45"/>
            <p:cNvSpPr/>
            <p:nvPr/>
          </p:nvSpPr>
          <p:spPr>
            <a:xfrm>
              <a:off x="1846734" y="4535409"/>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46"/>
            <p:cNvSpPr/>
            <p:nvPr/>
          </p:nvSpPr>
          <p:spPr>
            <a:xfrm rot="5400000">
              <a:off x="836908" y="3525583"/>
              <a:ext cx="2065371"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48" name="文本框 9"/>
          <p:cNvSpPr txBox="1"/>
          <p:nvPr/>
        </p:nvSpPr>
        <p:spPr>
          <a:xfrm>
            <a:off x="3173576" y="1653954"/>
            <a:ext cx="1029970" cy="1966595"/>
          </a:xfrm>
          <a:prstGeom prst="rect">
            <a:avLst/>
          </a:prstGeom>
          <a:noFill/>
        </p:spPr>
        <p:txBody>
          <a:bodyPr wrap="none" lIns="51443" tIns="25721" rIns="51443" bIns="25721" rtlCol="0">
            <a:spAutoFit/>
          </a:bodyPr>
          <a:lstStyle/>
          <a:p>
            <a:pPr marL="0" lvl="1" algn="ctr"/>
            <a:r>
              <a:rPr lang="en-US" sz="12450" dirty="0">
                <a:solidFill>
                  <a:srgbClr val="0973DD"/>
                </a:solidFill>
                <a:latin typeface="微软雅黑" panose="020B0503020204020204" pitchFamily="34" charset="-122"/>
                <a:ea typeface="微软雅黑" panose="020B0503020204020204" pitchFamily="34" charset="-122"/>
              </a:rPr>
              <a:t>2</a:t>
            </a:r>
            <a:endParaRPr lang="en-US" sz="12450" dirty="0">
              <a:solidFill>
                <a:srgbClr val="0973DD"/>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4835525" y="1928495"/>
            <a:ext cx="4175125" cy="460375"/>
          </a:xfrm>
          <a:prstGeom prst="rect">
            <a:avLst/>
          </a:prstGeom>
          <a:noFill/>
        </p:spPr>
        <p:txBody>
          <a:bodyPr wrap="square" rtlCol="0">
            <a:spAutoFit/>
          </a:bodyPr>
          <a:lstStyle/>
          <a:p>
            <a:r>
              <a:rPr lang="zh-CN" altLang="en-US" sz="2400" b="1" dirty="0">
                <a:solidFill>
                  <a:srgbClr val="0973DD"/>
                </a:solidFill>
                <a:latin typeface="微软雅黑" panose="020B0503020204020204" pitchFamily="34" charset="-122"/>
                <a:ea typeface="微软雅黑" panose="020B0503020204020204" pitchFamily="34" charset="-122"/>
              </a:rPr>
              <a:t>双体系创建的相关指南、标准</a:t>
            </a:r>
            <a:endParaRPr lang="zh-CN" altLang="en-US" sz="2400" b="1" dirty="0">
              <a:solidFill>
                <a:srgbClr val="0973DD"/>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972185" y="777240"/>
            <a:ext cx="5764530" cy="306705"/>
          </a:xfrm>
          <a:prstGeom prst="rect">
            <a:avLst/>
          </a:prstGeom>
          <a:noFill/>
        </p:spPr>
        <p:txBody>
          <a:bodyPr wrap="square" rtlCol="0" anchor="t">
            <a:spAutoFit/>
          </a:bodyPr>
          <a:lstStyle/>
          <a:p>
            <a:pPr algn="l"/>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两个体系与职业健康管理体系和安全标准化之间关系是什么？</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906780" y="1155700"/>
            <a:ext cx="7397750" cy="2353310"/>
          </a:xfrm>
          <a:prstGeom prst="rect">
            <a:avLst/>
          </a:prstGeom>
          <a:noFill/>
        </p:spPr>
        <p:txBody>
          <a:bodyPr wrap="square" rtlCol="0" anchor="t">
            <a:spAutoFit/>
          </a:bodyPr>
          <a:lstStyle/>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安全风险分级管控和隐患排查治理体系与职业健康管理体系和安全标准化密切相关。安全风险分级管控是职业健康安全管理体系中的重要内容，在职业健康安全管理体系中风险管控的主要内容是危险源辨识、风险评价及风险控制措施策划，与风险管控的工作内容、要求基本相通。隐患排查治理体系也是安全生产标准化体系中的重要内容。</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因此，构建双重预防体系并不是给公司目前安全管理增加麻烦，更不是“两张皮”。对于扎实开展职业健康管理体系和安全生产标准化，通过双重预防体系建设将会使自身安全管理体系更加系统和深化，从根本上实现了事故的纵深防御和关口前移。</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grpSp>
        <p:nvGrpSpPr>
          <p:cNvPr id="16" name="组合 15"/>
          <p:cNvGrpSpPr/>
          <p:nvPr/>
        </p:nvGrpSpPr>
        <p:grpSpPr>
          <a:xfrm>
            <a:off x="79027" y="125388"/>
            <a:ext cx="2278500" cy="309367"/>
            <a:chOff x="5423085" y="5733256"/>
            <a:chExt cx="3037525" cy="412425"/>
          </a:xfrm>
        </p:grpSpPr>
        <p:sp>
          <p:nvSpPr>
            <p:cNvPr id="17"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19"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第五章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20"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风险、隐患与事故之间的逻辑关系</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E:\插图\商务图片\wholehr.taobao.com  (177).jp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0" y="48"/>
            <a:ext cx="9144239" cy="5144304"/>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1"/>
          <p:cNvSpPr/>
          <p:nvPr/>
        </p:nvSpPr>
        <p:spPr>
          <a:xfrm>
            <a:off x="860521" y="-17725"/>
            <a:ext cx="8288933" cy="5165073"/>
          </a:xfrm>
          <a:custGeom>
            <a:avLst/>
            <a:gdLst>
              <a:gd name="connsiteX0" fmla="*/ 0 w 5591151"/>
              <a:gd name="connsiteY0" fmla="*/ 0 h 6858000"/>
              <a:gd name="connsiteX1" fmla="*/ 5591151 w 5591151"/>
              <a:gd name="connsiteY1" fmla="*/ 0 h 6858000"/>
              <a:gd name="connsiteX2" fmla="*/ 5591151 w 5591151"/>
              <a:gd name="connsiteY2" fmla="*/ 6858000 h 6858000"/>
              <a:gd name="connsiteX3" fmla="*/ 0 w 5591151"/>
              <a:gd name="connsiteY3" fmla="*/ 6858000 h 6858000"/>
              <a:gd name="connsiteX4" fmla="*/ 0 w 5591151"/>
              <a:gd name="connsiteY4" fmla="*/ 0 h 6858000"/>
              <a:gd name="connsiteX0-1" fmla="*/ 1783080 w 7374231"/>
              <a:gd name="connsiteY0-2" fmla="*/ 0 h 6873240"/>
              <a:gd name="connsiteX1-3" fmla="*/ 7374231 w 7374231"/>
              <a:gd name="connsiteY1-4" fmla="*/ 0 h 6873240"/>
              <a:gd name="connsiteX2-5" fmla="*/ 7374231 w 7374231"/>
              <a:gd name="connsiteY2-6" fmla="*/ 6858000 h 6873240"/>
              <a:gd name="connsiteX3-7" fmla="*/ 0 w 7374231"/>
              <a:gd name="connsiteY3-8" fmla="*/ 6873240 h 6873240"/>
              <a:gd name="connsiteX4-9" fmla="*/ 1783080 w 7374231"/>
              <a:gd name="connsiteY4-10" fmla="*/ 0 h 6873240"/>
              <a:gd name="connsiteX0-11" fmla="*/ 3370313 w 8961464"/>
              <a:gd name="connsiteY0-12" fmla="*/ 0 h 6858000"/>
              <a:gd name="connsiteX1-13" fmla="*/ 8961464 w 8961464"/>
              <a:gd name="connsiteY1-14" fmla="*/ 0 h 6858000"/>
              <a:gd name="connsiteX2-15" fmla="*/ 8961464 w 8961464"/>
              <a:gd name="connsiteY2-16" fmla="*/ 6858000 h 6858000"/>
              <a:gd name="connsiteX3-17" fmla="*/ 0 w 8961464"/>
              <a:gd name="connsiteY3-18" fmla="*/ 6827520 h 6858000"/>
              <a:gd name="connsiteX4-19" fmla="*/ 3370313 w 8961464"/>
              <a:gd name="connsiteY4-20" fmla="*/ 0 h 6858000"/>
              <a:gd name="connsiteX0-21" fmla="*/ 3468290 w 9059441"/>
              <a:gd name="connsiteY0-22" fmla="*/ 0 h 6858000"/>
              <a:gd name="connsiteX1-23" fmla="*/ 9059441 w 9059441"/>
              <a:gd name="connsiteY1-24" fmla="*/ 0 h 6858000"/>
              <a:gd name="connsiteX2-25" fmla="*/ 9059441 w 9059441"/>
              <a:gd name="connsiteY2-26" fmla="*/ 6858000 h 6858000"/>
              <a:gd name="connsiteX3-27" fmla="*/ 0 w 9059441"/>
              <a:gd name="connsiteY3-28" fmla="*/ 6842760 h 6858000"/>
              <a:gd name="connsiteX4-29" fmla="*/ 3468290 w 9059441"/>
              <a:gd name="connsiteY4-30" fmla="*/ 0 h 6858000"/>
              <a:gd name="connsiteX0-31" fmla="*/ 3484848 w 9075999"/>
              <a:gd name="connsiteY0-32" fmla="*/ 0 h 6868518"/>
              <a:gd name="connsiteX1-33" fmla="*/ 9075999 w 9075999"/>
              <a:gd name="connsiteY1-34" fmla="*/ 0 h 6868518"/>
              <a:gd name="connsiteX2-35" fmla="*/ 9075999 w 9075999"/>
              <a:gd name="connsiteY2-36" fmla="*/ 6858000 h 6868518"/>
              <a:gd name="connsiteX3-37" fmla="*/ 0 w 9075999"/>
              <a:gd name="connsiteY3-38" fmla="*/ 6868518 h 6868518"/>
              <a:gd name="connsiteX4-39" fmla="*/ 3484848 w 9075999"/>
              <a:gd name="connsiteY4-40" fmla="*/ 0 h 6868518"/>
              <a:gd name="connsiteX0-41" fmla="*/ 3392550 w 9075999"/>
              <a:gd name="connsiteY0-42" fmla="*/ 0 h 6868518"/>
              <a:gd name="connsiteX1-43" fmla="*/ 9075999 w 9075999"/>
              <a:gd name="connsiteY1-44" fmla="*/ 0 h 6868518"/>
              <a:gd name="connsiteX2-45" fmla="*/ 9075999 w 9075999"/>
              <a:gd name="connsiteY2-46" fmla="*/ 6858000 h 6868518"/>
              <a:gd name="connsiteX3-47" fmla="*/ 0 w 9075999"/>
              <a:gd name="connsiteY3-48" fmla="*/ 6868518 h 6868518"/>
              <a:gd name="connsiteX4-49" fmla="*/ 3392550 w 9075999"/>
              <a:gd name="connsiteY4-50" fmla="*/ 0 h 6868518"/>
              <a:gd name="connsiteX0-51" fmla="*/ 3244873 w 9075999"/>
              <a:gd name="connsiteY0-52" fmla="*/ 0 h 6868518"/>
              <a:gd name="connsiteX1-53" fmla="*/ 9075999 w 9075999"/>
              <a:gd name="connsiteY1-54" fmla="*/ 0 h 6868518"/>
              <a:gd name="connsiteX2-55" fmla="*/ 9075999 w 9075999"/>
              <a:gd name="connsiteY2-56" fmla="*/ 6858000 h 6868518"/>
              <a:gd name="connsiteX3-57" fmla="*/ 0 w 9075999"/>
              <a:gd name="connsiteY3-58" fmla="*/ 6868518 h 6868518"/>
              <a:gd name="connsiteX4-59" fmla="*/ 3244873 w 9075999"/>
              <a:gd name="connsiteY4-60" fmla="*/ 0 h 6868518"/>
              <a:gd name="connsiteX0-61" fmla="*/ 0 w 10014931"/>
              <a:gd name="connsiteY0-62" fmla="*/ 0 h 6896653"/>
              <a:gd name="connsiteX1-63" fmla="*/ 10014931 w 10014931"/>
              <a:gd name="connsiteY1-64" fmla="*/ 28135 h 6896653"/>
              <a:gd name="connsiteX2-65" fmla="*/ 10014931 w 10014931"/>
              <a:gd name="connsiteY2-66" fmla="*/ 6886135 h 6896653"/>
              <a:gd name="connsiteX3-67" fmla="*/ 938932 w 10014931"/>
              <a:gd name="connsiteY3-68" fmla="*/ 6896653 h 6896653"/>
              <a:gd name="connsiteX4-69" fmla="*/ 0 w 10014931"/>
              <a:gd name="connsiteY4-70" fmla="*/ 0 h 6896653"/>
              <a:gd name="connsiteX0-71" fmla="*/ 4315532 w 14330463"/>
              <a:gd name="connsiteY0-72" fmla="*/ 0 h 6886135"/>
              <a:gd name="connsiteX1-73" fmla="*/ 14330463 w 14330463"/>
              <a:gd name="connsiteY1-74" fmla="*/ 28135 h 6886135"/>
              <a:gd name="connsiteX2-75" fmla="*/ 14330463 w 14330463"/>
              <a:gd name="connsiteY2-76" fmla="*/ 6886135 h 6886135"/>
              <a:gd name="connsiteX3-77" fmla="*/ 0 w 14330463"/>
              <a:gd name="connsiteY3-78" fmla="*/ 6882585 h 6886135"/>
              <a:gd name="connsiteX4-79" fmla="*/ 4315532 w 14330463"/>
              <a:gd name="connsiteY4-80" fmla="*/ 0 h 6886135"/>
              <a:gd name="connsiteX0-81" fmla="*/ 2816610 w 12831541"/>
              <a:gd name="connsiteY0-82" fmla="*/ 0 h 6886135"/>
              <a:gd name="connsiteX1-83" fmla="*/ 12831541 w 12831541"/>
              <a:gd name="connsiteY1-84" fmla="*/ 28135 h 6886135"/>
              <a:gd name="connsiteX2-85" fmla="*/ 12831541 w 12831541"/>
              <a:gd name="connsiteY2-86" fmla="*/ 6886135 h 6886135"/>
              <a:gd name="connsiteX3-87" fmla="*/ 0 w 12831541"/>
              <a:gd name="connsiteY3-88" fmla="*/ 6854449 h 6886135"/>
              <a:gd name="connsiteX4-89" fmla="*/ 2816610 w 12831541"/>
              <a:gd name="connsiteY4-90" fmla="*/ 0 h 6886135"/>
              <a:gd name="connsiteX0-91" fmla="*/ 2898968 w 12831541"/>
              <a:gd name="connsiteY0-92" fmla="*/ 0 h 6900203"/>
              <a:gd name="connsiteX1-93" fmla="*/ 12831541 w 12831541"/>
              <a:gd name="connsiteY1-94" fmla="*/ 42203 h 6900203"/>
              <a:gd name="connsiteX2-95" fmla="*/ 12831541 w 12831541"/>
              <a:gd name="connsiteY2-96" fmla="*/ 6900203 h 6900203"/>
              <a:gd name="connsiteX3-97" fmla="*/ 0 w 12831541"/>
              <a:gd name="connsiteY3-98" fmla="*/ 6868517 h 6900203"/>
              <a:gd name="connsiteX4-99" fmla="*/ 2898968 w 12831541"/>
              <a:gd name="connsiteY4-100" fmla="*/ 0 h 6900203"/>
              <a:gd name="connsiteX0-101" fmla="*/ 2997798 w 12930371"/>
              <a:gd name="connsiteY0-102" fmla="*/ 0 h 6900203"/>
              <a:gd name="connsiteX1-103" fmla="*/ 12930371 w 12930371"/>
              <a:gd name="connsiteY1-104" fmla="*/ 42203 h 6900203"/>
              <a:gd name="connsiteX2-105" fmla="*/ 12930371 w 12930371"/>
              <a:gd name="connsiteY2-106" fmla="*/ 6900203 h 6900203"/>
              <a:gd name="connsiteX3-107" fmla="*/ 0 w 12930371"/>
              <a:gd name="connsiteY3-108" fmla="*/ 6896653 h 6900203"/>
              <a:gd name="connsiteX4-109" fmla="*/ 2997798 w 12930371"/>
              <a:gd name="connsiteY4-110" fmla="*/ 0 h 6900203"/>
              <a:gd name="connsiteX0-111" fmla="*/ 2963810 w 12930371"/>
              <a:gd name="connsiteY0-112" fmla="*/ 0 h 6885688"/>
              <a:gd name="connsiteX1-113" fmla="*/ 12930371 w 12930371"/>
              <a:gd name="connsiteY1-114" fmla="*/ 27688 h 6885688"/>
              <a:gd name="connsiteX2-115" fmla="*/ 12930371 w 12930371"/>
              <a:gd name="connsiteY2-116" fmla="*/ 6885688 h 6885688"/>
              <a:gd name="connsiteX3-117" fmla="*/ 0 w 12930371"/>
              <a:gd name="connsiteY3-118" fmla="*/ 6882138 h 6885688"/>
              <a:gd name="connsiteX4-119" fmla="*/ 2963810 w 12930371"/>
              <a:gd name="connsiteY4-120" fmla="*/ 0 h 6885688"/>
              <a:gd name="connsiteX0-121" fmla="*/ 2963810 w 12938512"/>
              <a:gd name="connsiteY0-122" fmla="*/ 0 h 6885688"/>
              <a:gd name="connsiteX1-123" fmla="*/ 12938512 w 12938512"/>
              <a:gd name="connsiteY1-124" fmla="*/ 27688 h 6885688"/>
              <a:gd name="connsiteX2-125" fmla="*/ 12930371 w 12938512"/>
              <a:gd name="connsiteY2-126" fmla="*/ 6885688 h 6885688"/>
              <a:gd name="connsiteX3-127" fmla="*/ 0 w 12938512"/>
              <a:gd name="connsiteY3-128" fmla="*/ 6882138 h 6885688"/>
              <a:gd name="connsiteX4-129" fmla="*/ 2963810 w 12938512"/>
              <a:gd name="connsiteY4-130" fmla="*/ 0 h 6885688"/>
              <a:gd name="connsiteX0-131" fmla="*/ 2963810 w 12938512"/>
              <a:gd name="connsiteY0-132" fmla="*/ 0 h 6885688"/>
              <a:gd name="connsiteX1-133" fmla="*/ 12938512 w 12938512"/>
              <a:gd name="connsiteY1-134" fmla="*/ 10304 h 6885688"/>
              <a:gd name="connsiteX2-135" fmla="*/ 12930371 w 12938512"/>
              <a:gd name="connsiteY2-136" fmla="*/ 6885688 h 6885688"/>
              <a:gd name="connsiteX3-137" fmla="*/ 0 w 12938512"/>
              <a:gd name="connsiteY3-138" fmla="*/ 6882138 h 6885688"/>
              <a:gd name="connsiteX4-139" fmla="*/ 2963810 w 12938512"/>
              <a:gd name="connsiteY4-140" fmla="*/ 0 h 6885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938512" h="6885688">
                <a:moveTo>
                  <a:pt x="2963810" y="0"/>
                </a:moveTo>
                <a:lnTo>
                  <a:pt x="12938512" y="10304"/>
                </a:lnTo>
                <a:cubicBezTo>
                  <a:pt x="12935798" y="2296304"/>
                  <a:pt x="12933085" y="4599688"/>
                  <a:pt x="12930371" y="6885688"/>
                </a:cubicBezTo>
                <a:lnTo>
                  <a:pt x="0" y="6882138"/>
                </a:lnTo>
                <a:lnTo>
                  <a:pt x="2963810" y="0"/>
                </a:lnTo>
                <a:close/>
              </a:path>
            </a:pathLst>
          </a:cu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矩形 19"/>
          <p:cNvSpPr/>
          <p:nvPr/>
        </p:nvSpPr>
        <p:spPr>
          <a:xfrm rot="8596509">
            <a:off x="1725885" y="2394988"/>
            <a:ext cx="821393" cy="3338945"/>
          </a:xfrm>
          <a:custGeom>
            <a:avLst/>
            <a:gdLst>
              <a:gd name="connsiteX0" fmla="*/ 0 w 1080120"/>
              <a:gd name="connsiteY0" fmla="*/ 0 h 4908462"/>
              <a:gd name="connsiteX1" fmla="*/ 1080120 w 1080120"/>
              <a:gd name="connsiteY1" fmla="*/ 0 h 4908462"/>
              <a:gd name="connsiteX2" fmla="*/ 1080120 w 1080120"/>
              <a:gd name="connsiteY2" fmla="*/ 4908462 h 4908462"/>
              <a:gd name="connsiteX3" fmla="*/ 0 w 1080120"/>
              <a:gd name="connsiteY3" fmla="*/ 4908462 h 4908462"/>
              <a:gd name="connsiteX4" fmla="*/ 0 w 1080120"/>
              <a:gd name="connsiteY4" fmla="*/ 0 h 4908462"/>
              <a:gd name="connsiteX0-1" fmla="*/ 0 w 1086762"/>
              <a:gd name="connsiteY0-2" fmla="*/ 428885 h 4908462"/>
              <a:gd name="connsiteX1-3" fmla="*/ 1086762 w 1086762"/>
              <a:gd name="connsiteY1-4" fmla="*/ 0 h 4908462"/>
              <a:gd name="connsiteX2-5" fmla="*/ 1086762 w 1086762"/>
              <a:gd name="connsiteY2-6" fmla="*/ 4908462 h 4908462"/>
              <a:gd name="connsiteX3-7" fmla="*/ 6642 w 1086762"/>
              <a:gd name="connsiteY3-8" fmla="*/ 4908462 h 4908462"/>
              <a:gd name="connsiteX4-9" fmla="*/ 0 w 1086762"/>
              <a:gd name="connsiteY4-10" fmla="*/ 428885 h 4908462"/>
              <a:gd name="connsiteX0-11" fmla="*/ 0 w 1089940"/>
              <a:gd name="connsiteY0-12" fmla="*/ 0 h 4479577"/>
              <a:gd name="connsiteX1-13" fmla="*/ 1089940 w 1089940"/>
              <a:gd name="connsiteY1-14" fmla="*/ 826801 h 4479577"/>
              <a:gd name="connsiteX2-15" fmla="*/ 1086762 w 1089940"/>
              <a:gd name="connsiteY2-16" fmla="*/ 4479577 h 4479577"/>
              <a:gd name="connsiteX3-17" fmla="*/ 6642 w 1089940"/>
              <a:gd name="connsiteY3-18" fmla="*/ 4479577 h 4479577"/>
              <a:gd name="connsiteX4-19" fmla="*/ 0 w 1089940"/>
              <a:gd name="connsiteY4-20" fmla="*/ 0 h 4479577"/>
              <a:gd name="connsiteX0-21" fmla="*/ 0 w 1095020"/>
              <a:gd name="connsiteY0-22" fmla="*/ 0 h 4451231"/>
              <a:gd name="connsiteX1-23" fmla="*/ 1095020 w 1095020"/>
              <a:gd name="connsiteY1-24" fmla="*/ 798455 h 4451231"/>
              <a:gd name="connsiteX2-25" fmla="*/ 1091842 w 1095020"/>
              <a:gd name="connsiteY2-26" fmla="*/ 4451231 h 4451231"/>
              <a:gd name="connsiteX3-27" fmla="*/ 11722 w 1095020"/>
              <a:gd name="connsiteY3-28" fmla="*/ 4451231 h 4451231"/>
              <a:gd name="connsiteX4-29" fmla="*/ 0 w 1095020"/>
              <a:gd name="connsiteY4-30" fmla="*/ 0 h 445123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95020" h="4451231">
                <a:moveTo>
                  <a:pt x="0" y="0"/>
                </a:moveTo>
                <a:lnTo>
                  <a:pt x="1095020" y="798455"/>
                </a:lnTo>
                <a:cubicBezTo>
                  <a:pt x="1093961" y="2016047"/>
                  <a:pt x="1092901" y="3233639"/>
                  <a:pt x="1091842" y="4451231"/>
                </a:cubicBezTo>
                <a:lnTo>
                  <a:pt x="11722" y="4451231"/>
                </a:lnTo>
                <a:cubicBezTo>
                  <a:pt x="7815" y="2967487"/>
                  <a:pt x="3907" y="1483744"/>
                  <a:pt x="0" y="0"/>
                </a:cubicBezTo>
                <a:close/>
              </a:path>
            </a:pathLst>
          </a:custGeom>
          <a:solidFill>
            <a:srgbClr val="198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 name="矩形 2"/>
          <p:cNvSpPr/>
          <p:nvPr/>
        </p:nvSpPr>
        <p:spPr>
          <a:xfrm rot="1270607">
            <a:off x="1325945" y="-297079"/>
            <a:ext cx="811874" cy="4009961"/>
          </a:xfrm>
          <a:custGeom>
            <a:avLst/>
            <a:gdLst>
              <a:gd name="connsiteX0" fmla="*/ 0 w 1080120"/>
              <a:gd name="connsiteY0" fmla="*/ 0 h 5749572"/>
              <a:gd name="connsiteX1" fmla="*/ 1080120 w 1080120"/>
              <a:gd name="connsiteY1" fmla="*/ 0 h 5749572"/>
              <a:gd name="connsiteX2" fmla="*/ 1080120 w 1080120"/>
              <a:gd name="connsiteY2" fmla="*/ 5749572 h 5749572"/>
              <a:gd name="connsiteX3" fmla="*/ 0 w 1080120"/>
              <a:gd name="connsiteY3" fmla="*/ 5749572 h 5749572"/>
              <a:gd name="connsiteX4" fmla="*/ 0 w 1080120"/>
              <a:gd name="connsiteY4" fmla="*/ 0 h 5749572"/>
              <a:gd name="connsiteX0-1" fmla="*/ 0 w 1080120"/>
              <a:gd name="connsiteY0-2" fmla="*/ 0 h 6404054"/>
              <a:gd name="connsiteX1-3" fmla="*/ 1080120 w 1080120"/>
              <a:gd name="connsiteY1-4" fmla="*/ 0 h 6404054"/>
              <a:gd name="connsiteX2-5" fmla="*/ 1062305 w 1080120"/>
              <a:gd name="connsiteY2-6" fmla="*/ 6404054 h 6404054"/>
              <a:gd name="connsiteX3-7" fmla="*/ 0 w 1080120"/>
              <a:gd name="connsiteY3-8" fmla="*/ 5749572 h 6404054"/>
              <a:gd name="connsiteX4-9" fmla="*/ 0 w 1080120"/>
              <a:gd name="connsiteY4-10" fmla="*/ 0 h 6404054"/>
              <a:gd name="connsiteX0-11" fmla="*/ 0 w 1086693"/>
              <a:gd name="connsiteY0-12" fmla="*/ 1480384 h 6404054"/>
              <a:gd name="connsiteX1-13" fmla="*/ 1086693 w 1086693"/>
              <a:gd name="connsiteY1-14" fmla="*/ 0 h 6404054"/>
              <a:gd name="connsiteX2-15" fmla="*/ 1068878 w 1086693"/>
              <a:gd name="connsiteY2-16" fmla="*/ 6404054 h 6404054"/>
              <a:gd name="connsiteX3-17" fmla="*/ 6573 w 1086693"/>
              <a:gd name="connsiteY3-18" fmla="*/ 5749572 h 6404054"/>
              <a:gd name="connsiteX4-19" fmla="*/ 0 w 1086693"/>
              <a:gd name="connsiteY4-20" fmla="*/ 1480384 h 6404054"/>
              <a:gd name="connsiteX0-21" fmla="*/ 0 w 1082330"/>
              <a:gd name="connsiteY0-22" fmla="*/ 422109 h 5345779"/>
              <a:gd name="connsiteX1-23" fmla="*/ 1082330 w 1082330"/>
              <a:gd name="connsiteY1-24" fmla="*/ 0 h 5345779"/>
              <a:gd name="connsiteX2-25" fmla="*/ 1068878 w 1082330"/>
              <a:gd name="connsiteY2-26" fmla="*/ 5345779 h 5345779"/>
              <a:gd name="connsiteX3-27" fmla="*/ 6573 w 1082330"/>
              <a:gd name="connsiteY3-28" fmla="*/ 4691297 h 5345779"/>
              <a:gd name="connsiteX4-29" fmla="*/ 0 w 1082330"/>
              <a:gd name="connsiteY4-30" fmla="*/ 422109 h 534577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82330" h="5345779">
                <a:moveTo>
                  <a:pt x="0" y="422109"/>
                </a:moveTo>
                <a:lnTo>
                  <a:pt x="1082330" y="0"/>
                </a:lnTo>
                <a:cubicBezTo>
                  <a:pt x="1076392" y="2134685"/>
                  <a:pt x="1074816" y="3211094"/>
                  <a:pt x="1068878" y="5345779"/>
                </a:cubicBezTo>
                <a:lnTo>
                  <a:pt x="6573" y="4691297"/>
                </a:lnTo>
                <a:lnTo>
                  <a:pt x="0" y="422109"/>
                </a:lnTo>
                <a:close/>
              </a:path>
            </a:pathLst>
          </a:cu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40" name="组合 39"/>
          <p:cNvGrpSpPr/>
          <p:nvPr/>
        </p:nvGrpSpPr>
        <p:grpSpPr>
          <a:xfrm>
            <a:off x="2735628" y="1785617"/>
            <a:ext cx="540144" cy="1566419"/>
            <a:chOff x="1846734" y="2492896"/>
            <a:chExt cx="720080" cy="2088232"/>
          </a:xfrm>
          <a:solidFill>
            <a:srgbClr val="0973DD"/>
          </a:solidFill>
        </p:grpSpPr>
        <p:sp>
          <p:nvSpPr>
            <p:cNvPr id="41" name="矩形 40"/>
            <p:cNvSpPr/>
            <p:nvPr/>
          </p:nvSpPr>
          <p:spPr>
            <a:xfrm>
              <a:off x="1846734" y="2492896"/>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2" name="矩形 41"/>
            <p:cNvSpPr/>
            <p:nvPr/>
          </p:nvSpPr>
          <p:spPr>
            <a:xfrm>
              <a:off x="1846734" y="4535409"/>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3" name="矩形 42"/>
            <p:cNvSpPr/>
            <p:nvPr/>
          </p:nvSpPr>
          <p:spPr>
            <a:xfrm rot="5400000">
              <a:off x="836908" y="3525583"/>
              <a:ext cx="2065371"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44" name="组合 43"/>
          <p:cNvGrpSpPr/>
          <p:nvPr/>
        </p:nvGrpSpPr>
        <p:grpSpPr>
          <a:xfrm rot="10800000">
            <a:off x="4085989" y="1785617"/>
            <a:ext cx="540144" cy="1566419"/>
            <a:chOff x="1846734" y="2492896"/>
            <a:chExt cx="720080" cy="2088232"/>
          </a:xfrm>
          <a:solidFill>
            <a:srgbClr val="0973DD"/>
          </a:solidFill>
        </p:grpSpPr>
        <p:sp>
          <p:nvSpPr>
            <p:cNvPr id="45" name="矩形 44"/>
            <p:cNvSpPr/>
            <p:nvPr/>
          </p:nvSpPr>
          <p:spPr>
            <a:xfrm>
              <a:off x="1846734" y="2492896"/>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6" name="矩形 45"/>
            <p:cNvSpPr/>
            <p:nvPr/>
          </p:nvSpPr>
          <p:spPr>
            <a:xfrm>
              <a:off x="1846734" y="4535409"/>
              <a:ext cx="72008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46"/>
            <p:cNvSpPr/>
            <p:nvPr/>
          </p:nvSpPr>
          <p:spPr>
            <a:xfrm rot="5400000">
              <a:off x="836908" y="3525583"/>
              <a:ext cx="2065371"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48" name="文本框 9"/>
          <p:cNvSpPr txBox="1"/>
          <p:nvPr/>
        </p:nvSpPr>
        <p:spPr>
          <a:xfrm>
            <a:off x="3173576" y="1653954"/>
            <a:ext cx="1029970" cy="1966595"/>
          </a:xfrm>
          <a:prstGeom prst="rect">
            <a:avLst/>
          </a:prstGeom>
          <a:noFill/>
        </p:spPr>
        <p:txBody>
          <a:bodyPr wrap="none" lIns="51443" tIns="25721" rIns="51443" bIns="25721" rtlCol="0">
            <a:spAutoFit/>
          </a:bodyPr>
          <a:lstStyle/>
          <a:p>
            <a:pPr marL="0" lvl="1" algn="ctr"/>
            <a:r>
              <a:rPr lang="en-US" sz="12450" dirty="0">
                <a:solidFill>
                  <a:srgbClr val="0973DD"/>
                </a:solidFill>
                <a:latin typeface="微软雅黑" panose="020B0503020204020204" pitchFamily="34" charset="-122"/>
                <a:ea typeface="微软雅黑" panose="020B0503020204020204" pitchFamily="34" charset="-122"/>
              </a:rPr>
              <a:t>6</a:t>
            </a:r>
            <a:endParaRPr lang="en-US" sz="12450" dirty="0">
              <a:solidFill>
                <a:srgbClr val="0973DD"/>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4835525" y="1928495"/>
            <a:ext cx="4175125" cy="460375"/>
          </a:xfrm>
          <a:prstGeom prst="rect">
            <a:avLst/>
          </a:prstGeom>
          <a:noFill/>
        </p:spPr>
        <p:txBody>
          <a:bodyPr wrap="square" rtlCol="0">
            <a:spAutoFit/>
          </a:bodyPr>
          <a:lstStyle/>
          <a:p>
            <a:r>
              <a:rPr lang="zh-CN" altLang="en-US" sz="2400" b="1" dirty="0">
                <a:solidFill>
                  <a:srgbClr val="0973DD"/>
                </a:solidFill>
                <a:latin typeface="微软雅黑" panose="020B0503020204020204" pitchFamily="34" charset="-122"/>
                <a:ea typeface="微软雅黑" panose="020B0503020204020204" pitchFamily="34" charset="-122"/>
              </a:rPr>
              <a:t>三种表现形式解析</a:t>
            </a:r>
            <a:endParaRPr lang="zh-CN" altLang="en-US" sz="2400" b="1" dirty="0">
              <a:solidFill>
                <a:srgbClr val="0973DD"/>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1"/>
          <p:cNvSpPr txBox="1"/>
          <p:nvPr/>
        </p:nvSpPr>
        <p:spPr>
          <a:xfrm>
            <a:off x="972185" y="777240"/>
            <a:ext cx="5764530" cy="337185"/>
          </a:xfrm>
          <a:prstGeom prst="rect">
            <a:avLst/>
          </a:prstGeom>
          <a:noFill/>
        </p:spPr>
        <p:txBody>
          <a:bodyPr wrap="squar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管理上存在的缺陷</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835025" y="1155700"/>
            <a:ext cx="7511415" cy="3450590"/>
          </a:xfrm>
          <a:prstGeom prst="rect">
            <a:avLst/>
          </a:prstGeom>
          <a:noFill/>
        </p:spPr>
        <p:txBody>
          <a:bodyPr wrap="square" rtlCol="0" anchor="t">
            <a:spAutoFit/>
          </a:bodyPr>
          <a:lstStyle/>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是造成生产安全事故管理上的主要间接原因。</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（1）技术和设计有缺陷——工业构件、建筑物、机械设备、仪器仪表、工艺过程、操作方法、维修、检验等的设计、施工和材料使用等方面存在的问题；忽视消防设计和防雷避雷设计。</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（2）教育培训不够、未经培训或不懂安全操作技术知识；未经工种考试合格就上岗操作。</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（3）劳动组织不合理；比如劳动时间、排班等</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（4）对现场工作缺乏检查或指挥错误；检查和排查不够，盲目发指令。</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（5）安全管理制度、安全操作规程缺少或不健全，安全管理不到位。</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（6）安全防护设施、安全措施、安全信号、安全标志、安全用具缺少或有缺陷；</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（7）个人防护用品缺少或有缺陷；</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（8）生产场所、施工现场环境不良；</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（9）对事故隐患整改不力，没有或不认真实施事故防范措施；</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（10）其他安全管理上的缺陷。</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1"/>
          <p:cNvSpPr txBox="1"/>
          <p:nvPr/>
        </p:nvSpPr>
        <p:spPr>
          <a:xfrm>
            <a:off x="685165" y="777240"/>
            <a:ext cx="5764530" cy="337185"/>
          </a:xfrm>
          <a:prstGeom prst="rect">
            <a:avLst/>
          </a:prstGeom>
          <a:noFill/>
        </p:spPr>
        <p:txBody>
          <a:bodyPr wrap="squar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物的不安全状态</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835025" y="1155700"/>
            <a:ext cx="7511415" cy="3192145"/>
          </a:xfrm>
          <a:prstGeom prst="rect">
            <a:avLst/>
          </a:prstGeom>
          <a:noFill/>
        </p:spPr>
        <p:txBody>
          <a:bodyPr wrap="square" rtlCol="0" anchor="t">
            <a:spAutoFit/>
          </a:bodyPr>
          <a:lstStyle/>
          <a:p>
            <a:pPr indent="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是造成生产安全事故中物的主要直接原因。</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1、防护、保险、信号等装置缺乏或有缺陷；</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7112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（1）无防护 ； （2）防护不当；</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2、设备、设施、工具、附件有缺陷；</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7112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（1）设计不当，结构不符合安全要求；（2）设备、设施、工具强度不够；</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7112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（3）设备在非正常状态下运行；（4） 设备维修、调整不良；</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3、个人防护用品用具缺少或有缺陷；</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7112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 无个人防护用品、用具；（2） 所用防护用品、用具不符合安全要求；</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4、生产（施工）场地环境不良；</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7112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（1）照明光线不良； （2）通风不良；（3）作业场所狭窄；（4）作业场地杂乱；</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7112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（5）交通线路的配置不安全；  （6）操作工序设计或配置不安全； （7）地面光滑； </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7112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（8）物品储存方法不安全；（9）环境温度、湿度不当。</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1"/>
          <p:cNvSpPr txBox="1"/>
          <p:nvPr/>
        </p:nvSpPr>
        <p:spPr>
          <a:xfrm>
            <a:off x="1115695" y="633730"/>
            <a:ext cx="2145665" cy="337185"/>
          </a:xfrm>
          <a:prstGeom prst="rect">
            <a:avLst/>
          </a:prstGeom>
          <a:noFill/>
        </p:spPr>
        <p:txBody>
          <a:bodyPr wrap="squar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物的不安全状态释义：</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900430" y="1390650"/>
            <a:ext cx="3785870" cy="2933700"/>
          </a:xfrm>
          <a:prstGeom prst="rect">
            <a:avLst/>
          </a:prstGeom>
          <a:noFill/>
        </p:spPr>
        <p:txBody>
          <a:bodyPr wrap="square" rtlCol="0" anchor="t">
            <a:spAutoFit/>
          </a:bodyPr>
          <a:lstStyle/>
          <a:p>
            <a:pPr indent="355600" fontAlgn="auto">
              <a:lnSpc>
                <a:spcPct val="12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 1</a:t>
            </a: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 </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无防护</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1.1 传动部位无防护装置</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1.2 无安全保护装置</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1.3 无报警装置</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1.4 无安全标志</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1.5 无护栏或护栏损坏</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1.6（电气）设备未接地接零、漏电、</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1.7 绝缘不良</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1.8 局通无消音系统、噪声大</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1.9 在危房内作业</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1.10 其他</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1212215" y="1083945"/>
            <a:ext cx="3613785" cy="306705"/>
          </a:xfrm>
          <a:prstGeom prst="rect">
            <a:avLst/>
          </a:prstGeom>
          <a:noFill/>
        </p:spPr>
        <p:txBody>
          <a:bodyPr wrap="none" rtlCol="0" anchor="t">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一、防护、保险、信号等装置缺乏或有缺陷</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4744720" y="1498600"/>
            <a:ext cx="3785870" cy="1383030"/>
          </a:xfrm>
          <a:prstGeom prst="rect">
            <a:avLst/>
          </a:prstGeom>
          <a:noFill/>
        </p:spPr>
        <p:txBody>
          <a:bodyPr wrap="square" rtlCol="0" anchor="t">
            <a:spAutoFit/>
          </a:bodyPr>
          <a:lstStyle/>
          <a:p>
            <a:pPr indent="355600" fontAlgn="auto">
              <a:lnSpc>
                <a:spcPct val="12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2</a:t>
            </a: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 </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防护不当</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2.1 防护罩不全或未在适当位置</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2.2 防护装置未调整不当</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2.3 电气装置带电部分裸露</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2.4 其他</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1"/>
          <p:cNvSpPr txBox="1"/>
          <p:nvPr/>
        </p:nvSpPr>
        <p:spPr>
          <a:xfrm>
            <a:off x="1115695" y="633730"/>
            <a:ext cx="2145665" cy="337185"/>
          </a:xfrm>
          <a:prstGeom prst="rect">
            <a:avLst/>
          </a:prstGeom>
          <a:noFill/>
        </p:spPr>
        <p:txBody>
          <a:bodyPr wrap="squar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物的不安全状态释义：</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900430" y="1390650"/>
            <a:ext cx="7414895" cy="2676525"/>
          </a:xfrm>
          <a:prstGeom prst="rect">
            <a:avLst/>
          </a:prstGeom>
          <a:noFill/>
        </p:spPr>
        <p:txBody>
          <a:bodyPr wrap="square" rtlCol="0" anchor="t">
            <a:spAutoFit/>
          </a:bodyPr>
          <a:lstStyle/>
          <a:p>
            <a:pPr indent="355600" fontAlgn="auto">
              <a:lnSpc>
                <a:spcPct val="150000"/>
              </a:lnSpc>
            </a:pPr>
            <a:r>
              <a:rPr 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a:t>
            </a: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2.11设计不当，结构不符合安全要求</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2.12通道门遮挡视线</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2.13制动装置有缺陷</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2.14安全间距不够</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2.15工件有锋利毛刺、毛边</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2.16设施上有锋利倒棱</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2.17设备带病运转，有异常声音，有裂缝，安全附件失灵、失效。</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2.18其他</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1283970" y="1083945"/>
            <a:ext cx="3080385" cy="306705"/>
          </a:xfrm>
          <a:prstGeom prst="rect">
            <a:avLst/>
          </a:prstGeom>
          <a:noFill/>
        </p:spPr>
        <p:txBody>
          <a:bodyPr wrap="none" rtlCol="0" anchor="t">
            <a:spAutoFit/>
          </a:bodyPr>
          <a:lstStyle/>
          <a:p>
            <a:pPr algn="l"/>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二、设备、设施、工具、附件有缺陷</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1"/>
          <p:cNvSpPr txBox="1"/>
          <p:nvPr/>
        </p:nvSpPr>
        <p:spPr>
          <a:xfrm>
            <a:off x="1115695" y="633730"/>
            <a:ext cx="2145665" cy="337185"/>
          </a:xfrm>
          <a:prstGeom prst="rect">
            <a:avLst/>
          </a:prstGeom>
          <a:noFill/>
        </p:spPr>
        <p:txBody>
          <a:bodyPr wrap="squar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物的不安全状态释义：</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115695" y="1677670"/>
            <a:ext cx="7414895" cy="1060450"/>
          </a:xfrm>
          <a:prstGeom prst="rect">
            <a:avLst/>
          </a:prstGeom>
          <a:noFill/>
        </p:spPr>
        <p:txBody>
          <a:bodyPr wrap="square" rtlCol="0" anchor="t">
            <a:spAutoFit/>
          </a:bodyPr>
          <a:lstStyle/>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3.1无个人防护用品用具</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3.2所用防护用品用具不符合安全要求，比如绝缘鞋、绝缘手套损坏、潮湿，防毒口罩滤毒罐失效等</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1068705" y="1012190"/>
            <a:ext cx="6704330" cy="737235"/>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三、个人防护用品用具—防护服、手套、护目镜及面罩、呼吸器官用具、听力护具、安全带、安全帽、安全鞋等缺少或有缺陷</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1115695" y="3239770"/>
            <a:ext cx="7414895" cy="1060450"/>
          </a:xfrm>
          <a:prstGeom prst="rect">
            <a:avLst/>
          </a:prstGeom>
          <a:noFill/>
        </p:spPr>
        <p:txBody>
          <a:bodyPr wrap="square" rtlCol="0" anchor="t">
            <a:spAutoFit/>
          </a:bodyPr>
          <a:lstStyle/>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4.1照明光线不良、照度不足</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4.2通风不良或无通风，通风系统效率低</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4.3物品堆放凌乱、堆放不整齐、堆放不稳</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1068705" y="2789555"/>
            <a:ext cx="6704330"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四、生产（施工）场地环境不良</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1"/>
          <p:cNvSpPr txBox="1"/>
          <p:nvPr/>
        </p:nvSpPr>
        <p:spPr>
          <a:xfrm>
            <a:off x="1115695" y="633730"/>
            <a:ext cx="2145665" cy="337185"/>
          </a:xfrm>
          <a:prstGeom prst="rect">
            <a:avLst/>
          </a:prstGeom>
          <a:noFill/>
        </p:spPr>
        <p:txBody>
          <a:bodyPr wrap="squar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物的不安全状态释义：</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115695" y="1462405"/>
            <a:ext cx="7414895" cy="414020"/>
          </a:xfrm>
          <a:prstGeom prst="rect">
            <a:avLst/>
          </a:prstGeom>
          <a:noFill/>
        </p:spPr>
        <p:txBody>
          <a:bodyPr wrap="square" rtlCol="0" anchor="t">
            <a:spAutoFit/>
          </a:bodyPr>
          <a:lstStyle/>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5.1工具、制品、材料堆放不安全</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1068705" y="1012190"/>
            <a:ext cx="6704330"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五、作业场所狭窄，作业场地杂乱</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1115695" y="2378710"/>
            <a:ext cx="7414895" cy="1060450"/>
          </a:xfrm>
          <a:prstGeom prst="rect">
            <a:avLst/>
          </a:prstGeom>
          <a:noFill/>
        </p:spPr>
        <p:txBody>
          <a:bodyPr wrap="square" rtlCol="0" anchor="t">
            <a:spAutoFit/>
          </a:bodyPr>
          <a:lstStyle/>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6.1 地面有油或其他液体</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6.2 地面有其他润滑物</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5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6.3 贮存方法不安全，环境温度、湿度不当</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1068705" y="1928495"/>
            <a:ext cx="6704330"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六、交通线路的配置不安全，操作工序设计或配置不安全，地面滑等</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1"/>
          <p:cNvSpPr txBox="1"/>
          <p:nvPr/>
        </p:nvSpPr>
        <p:spPr>
          <a:xfrm>
            <a:off x="1115695" y="633730"/>
            <a:ext cx="2145665" cy="337185"/>
          </a:xfrm>
          <a:prstGeom prst="rect">
            <a:avLst/>
          </a:prstGeom>
          <a:noFill/>
        </p:spPr>
        <p:txBody>
          <a:bodyPr wrap="squar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人的不安全行为</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330960" y="1390650"/>
            <a:ext cx="5967095" cy="2933700"/>
          </a:xfrm>
          <a:prstGeom prst="rect">
            <a:avLst/>
          </a:prstGeom>
          <a:noFill/>
        </p:spPr>
        <p:txBody>
          <a:bodyPr wrap="square" rtlCol="0" anchor="t">
            <a:spAutoFit/>
          </a:bodyPr>
          <a:lstStyle/>
          <a:p>
            <a:pPr indent="355600" fontAlgn="auto">
              <a:lnSpc>
                <a:spcPct val="12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1、忽视安全，忽视警告，操作错误。</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2、人为造成安全装置失效。</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3、使用不安全设备。</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4、用手代替工具操作。</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5、物体存放不当。</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6、冒险进入危险场所。</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7、攀、坐不安全位置。</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8、有干扰和分散注意力的行为。</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9、忽视个体劳动防护用品、用具的使用或未能正确使用。</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10、不安全装束。</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2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11、对易燃、易爆等危险物品的接触和处理错误等。</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1068705" y="1012190"/>
            <a:ext cx="6704330"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主要有11类，也是造成生产安全事故中人的直接原因。</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1"/>
          <p:cNvSpPr txBox="1"/>
          <p:nvPr/>
        </p:nvSpPr>
        <p:spPr>
          <a:xfrm>
            <a:off x="1115695" y="705485"/>
            <a:ext cx="2145665" cy="337185"/>
          </a:xfrm>
          <a:prstGeom prst="rect">
            <a:avLst/>
          </a:prstGeom>
          <a:noFill/>
        </p:spPr>
        <p:txBody>
          <a:bodyPr wrap="squar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人的不安全行为释义：</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330960" y="1462405"/>
            <a:ext cx="6442710" cy="2891790"/>
          </a:xfrm>
          <a:prstGeom prst="rect">
            <a:avLst/>
          </a:prstGeom>
          <a:noFill/>
        </p:spPr>
        <p:txBody>
          <a:bodyPr wrap="square" rtlCol="0" anchor="t">
            <a:spAutoFit/>
          </a:bodyPr>
          <a:lstStyle/>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1、未经许可开动、关停、移动机器</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2、开动、关停机器时未给信号</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3、开关未锁紧，造成意外转动、通电或泄漏</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4、忘记关闭设备</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5、忽视警告标志、警告信号</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6、操作错误（按钮、阀门、扳手、把柄等的操作错误）</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7、奔跑作业</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8、供料或送料速度过快</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9、人员、工艺、技术、设施等发生永久性或暂时性变化不履行变更手续</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10、违章驾驶机动车、叉车，比如无证驾驶</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11、酒后作业</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12、客货混载，比如叉车载人、升降机载人</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13、其他</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925195" y="1012190"/>
            <a:ext cx="6704330"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一、操作错误、忽视安全、忽视警告：</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第二章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4093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双体系创建的相关指南、标准</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graphicFrame>
        <p:nvGraphicFramePr>
          <p:cNvPr id="9221" name="对象 9220"/>
          <p:cNvGraphicFramePr/>
          <p:nvPr/>
        </p:nvGraphicFramePr>
        <p:xfrm>
          <a:off x="710565" y="461010"/>
          <a:ext cx="7484745" cy="4305935"/>
        </p:xfrm>
        <a:graphic>
          <a:graphicData uri="http://schemas.openxmlformats.org/presentationml/2006/ole">
            <mc:AlternateContent xmlns:mc="http://schemas.openxmlformats.org/markup-compatibility/2006">
              <mc:Choice xmlns:v="urn:schemas-microsoft-com:vml" Requires="v">
                <p:oleObj spid="_x0000_s3093" name="" r:id="rId1" imgW="13017500" imgH="5422900" progId="Visio.Drawing.11">
                  <p:embed/>
                </p:oleObj>
              </mc:Choice>
              <mc:Fallback>
                <p:oleObj name="" r:id="rId1" imgW="13017500" imgH="5422900" progId="Visio.Drawing.11">
                  <p:embed/>
                  <p:pic>
                    <p:nvPicPr>
                      <p:cNvPr id="0" name="图片 3075"/>
                      <p:cNvPicPr/>
                      <p:nvPr/>
                    </p:nvPicPr>
                    <p:blipFill>
                      <a:blip r:embed="rId2"/>
                      <a:stretch>
                        <a:fillRect/>
                      </a:stretch>
                    </p:blipFill>
                    <p:spPr>
                      <a:xfrm>
                        <a:off x="710565" y="461010"/>
                        <a:ext cx="7484745" cy="4305935"/>
                      </a:xfrm>
                      <a:prstGeom prst="rect">
                        <a:avLst/>
                      </a:prstGeom>
                      <a:noFill/>
                      <a:ln w="38100">
                        <a:noFill/>
                        <a:miter/>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1"/>
          <p:cNvSpPr txBox="1"/>
          <p:nvPr/>
        </p:nvSpPr>
        <p:spPr>
          <a:xfrm>
            <a:off x="1115695" y="705485"/>
            <a:ext cx="2145665" cy="337185"/>
          </a:xfrm>
          <a:prstGeom prst="rect">
            <a:avLst/>
          </a:prstGeom>
          <a:noFill/>
        </p:spPr>
        <p:txBody>
          <a:bodyPr wrap="squar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人的不安全行为释义：</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330960" y="1462405"/>
            <a:ext cx="6442710" cy="953135"/>
          </a:xfrm>
          <a:prstGeom prst="rect">
            <a:avLst/>
          </a:prstGeom>
          <a:noFill/>
        </p:spPr>
        <p:txBody>
          <a:bodyPr wrap="square" rtlCol="0" anchor="t">
            <a:spAutoFit/>
          </a:bodyPr>
          <a:lstStyle/>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1、随意拆除安全装置</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2、安全装置堵塞、失掉了作用</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3、调整的错误，造成安全装置失效</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4、安全装置失效</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925195" y="1012190"/>
            <a:ext cx="6704330"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二、造成安全装置失效:</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925195" y="2359025"/>
            <a:ext cx="6704330"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三、使用不安全设备</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1314450" y="2809240"/>
            <a:ext cx="3233420" cy="737235"/>
          </a:xfrm>
          <a:prstGeom prst="rect">
            <a:avLst/>
          </a:prstGeom>
          <a:noFill/>
        </p:spPr>
        <p:txBody>
          <a:bodyPr wrap="square" rtlCol="0" anchor="t">
            <a:spAutoFit/>
          </a:bodyPr>
          <a:lstStyle/>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1、临时使用不牢固的设施</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2、使用无安全装置的设备</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3、其他</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1"/>
          <p:cNvSpPr txBox="1"/>
          <p:nvPr/>
        </p:nvSpPr>
        <p:spPr>
          <a:xfrm>
            <a:off x="1115695" y="705485"/>
            <a:ext cx="2145665" cy="337185"/>
          </a:xfrm>
          <a:prstGeom prst="rect">
            <a:avLst/>
          </a:prstGeom>
          <a:noFill/>
        </p:spPr>
        <p:txBody>
          <a:bodyPr wrap="squar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人的不安全行为释义：</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330960" y="1390650"/>
            <a:ext cx="6442710" cy="306705"/>
          </a:xfrm>
          <a:prstGeom prst="rect">
            <a:avLst/>
          </a:prstGeom>
          <a:noFill/>
        </p:spPr>
        <p:txBody>
          <a:bodyPr wrap="square" rtlCol="0" anchor="t">
            <a:spAutoFit/>
          </a:bodyPr>
          <a:lstStyle/>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1、用手代替手动工具操作</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925195" y="1012190"/>
            <a:ext cx="3009265"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四、手代替工具操作</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925195" y="1641475"/>
            <a:ext cx="2914015"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五、物体存放不当</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1314450" y="2019935"/>
            <a:ext cx="3233420" cy="521970"/>
          </a:xfrm>
          <a:prstGeom prst="rect">
            <a:avLst/>
          </a:prstGeom>
          <a:noFill/>
        </p:spPr>
        <p:txBody>
          <a:bodyPr wrap="square" rtlCol="0" anchor="t">
            <a:spAutoFit/>
          </a:bodyPr>
          <a:lstStyle/>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1、工具等其他生产用品存放不当</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2、其他</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0" name="文本框 9"/>
          <p:cNvSpPr txBox="1"/>
          <p:nvPr/>
        </p:nvSpPr>
        <p:spPr>
          <a:xfrm>
            <a:off x="908685" y="2486025"/>
            <a:ext cx="3025775"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六、冒险进入危险场所</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1297940" y="2864485"/>
            <a:ext cx="5833745" cy="953135"/>
          </a:xfrm>
          <a:prstGeom prst="rect">
            <a:avLst/>
          </a:prstGeom>
          <a:noFill/>
        </p:spPr>
        <p:txBody>
          <a:bodyPr wrap="square" rtlCol="0" anchor="t">
            <a:spAutoFit/>
          </a:bodyPr>
          <a:lstStyle/>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1、进入 “禁止进入” 的地方，比如罐区、配电室等</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2、从正在作业的吊车下穿过</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3、未办理“动火作业证、下罐作业证”开始作业</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4、易燃易爆场所乱用明火。</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4" name="文本框 13"/>
          <p:cNvSpPr txBox="1"/>
          <p:nvPr/>
        </p:nvSpPr>
        <p:spPr>
          <a:xfrm>
            <a:off x="908685" y="3705860"/>
            <a:ext cx="2914015"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七、攀、坐不安全位置</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5" name="文本框 14"/>
          <p:cNvSpPr txBox="1"/>
          <p:nvPr/>
        </p:nvSpPr>
        <p:spPr>
          <a:xfrm>
            <a:off x="1297940" y="4084320"/>
            <a:ext cx="4690110" cy="521970"/>
          </a:xfrm>
          <a:prstGeom prst="rect">
            <a:avLst/>
          </a:prstGeom>
          <a:noFill/>
        </p:spPr>
        <p:txBody>
          <a:bodyPr wrap="square" rtlCol="0" anchor="t">
            <a:spAutoFit/>
          </a:bodyPr>
          <a:lstStyle/>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1、攀、坐平台护栏、吊车吊钩、叉车</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2、攀、坐围墙、管道、窗口</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1"/>
          <p:cNvSpPr txBox="1"/>
          <p:nvPr/>
        </p:nvSpPr>
        <p:spPr>
          <a:xfrm>
            <a:off x="1115695" y="705485"/>
            <a:ext cx="2145665" cy="337185"/>
          </a:xfrm>
          <a:prstGeom prst="rect">
            <a:avLst/>
          </a:prstGeom>
          <a:noFill/>
        </p:spPr>
        <p:txBody>
          <a:bodyPr wrap="squar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人的不安全行为释义：</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330960" y="1390650"/>
            <a:ext cx="6442710" cy="521970"/>
          </a:xfrm>
          <a:prstGeom prst="rect">
            <a:avLst/>
          </a:prstGeom>
          <a:noFill/>
        </p:spPr>
        <p:txBody>
          <a:bodyPr wrap="square" rtlCol="0" anchor="t">
            <a:spAutoFit/>
          </a:bodyPr>
          <a:lstStyle/>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1、在吊车、升降机的起吊物下作业、停留</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2、在悬挂的物体旁边，未采取安全措施进行作业</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925195" y="1012190"/>
            <a:ext cx="3009265"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八、在起吊物下作业、停留</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925195" y="1928495"/>
            <a:ext cx="6207125"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九、机器运转时加油、检查、调整、维修、焊接、清扫等工作</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0" name="文本框 9"/>
          <p:cNvSpPr txBox="1"/>
          <p:nvPr/>
        </p:nvSpPr>
        <p:spPr>
          <a:xfrm>
            <a:off x="908685" y="2270760"/>
            <a:ext cx="3025775"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十、有分散注意力行为</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1297940" y="2649220"/>
            <a:ext cx="5833745" cy="521970"/>
          </a:xfrm>
          <a:prstGeom prst="rect">
            <a:avLst/>
          </a:prstGeom>
          <a:noFill/>
        </p:spPr>
        <p:txBody>
          <a:bodyPr wrap="square" rtlCol="0" anchor="t">
            <a:spAutoFit/>
          </a:bodyPr>
          <a:lstStyle/>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1、在危险场所作业时与别人讲话、接听手机</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2、特种作业时精力不集中、监护人四处张望</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4" name="文本框 13"/>
          <p:cNvSpPr txBox="1"/>
          <p:nvPr/>
        </p:nvSpPr>
        <p:spPr>
          <a:xfrm>
            <a:off x="908685" y="3131820"/>
            <a:ext cx="6676390" cy="414020"/>
          </a:xfrm>
          <a:prstGeom prst="rect">
            <a:avLst/>
          </a:prstGeom>
          <a:noFill/>
        </p:spPr>
        <p:txBody>
          <a:bodyPr wrap="square" rtlCol="0" anchor="t">
            <a:spAutoFit/>
          </a:bodyPr>
          <a:lstStyle/>
          <a:p>
            <a:pPr indent="355600" algn="l" fontAlgn="auto">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十一、在必须使用个人防护用品用具的作业或场合中，忽视其使用</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5" name="文本框 14"/>
          <p:cNvSpPr txBox="1"/>
          <p:nvPr/>
        </p:nvSpPr>
        <p:spPr>
          <a:xfrm>
            <a:off x="1297940" y="3510280"/>
            <a:ext cx="4690110" cy="1168400"/>
          </a:xfrm>
          <a:prstGeom prst="rect">
            <a:avLst/>
          </a:prstGeom>
          <a:noFill/>
        </p:spPr>
        <p:txBody>
          <a:bodyPr wrap="square" rtlCol="0" anchor="t">
            <a:spAutoFit/>
          </a:bodyPr>
          <a:lstStyle/>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1、电焊作业未戴护目镜或面罩</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2、高压电气操作时未戴防护手套、防护靴</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3、高处作业时未佩戴安全带</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4、吊机操作未佩戴安全帽</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indent="355600" fontAlgn="auto">
              <a:lnSpc>
                <a:spcPct val="100000"/>
              </a:lnSpc>
            </a:pPr>
            <a:r>
              <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5、其他</a:t>
            </a:r>
            <a:endParaRPr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1"/>
          <p:cNvSpPr txBox="1"/>
          <p:nvPr/>
        </p:nvSpPr>
        <p:spPr>
          <a:xfrm>
            <a:off x="3420745" y="509905"/>
            <a:ext cx="2145665" cy="337185"/>
          </a:xfrm>
          <a:prstGeom prst="rect">
            <a:avLst/>
          </a:prstGeom>
          <a:noFill/>
        </p:spPr>
        <p:txBody>
          <a:bodyPr wrap="square" rtlCol="0" anchor="t">
            <a:spAutoFit/>
          </a:bodyPr>
          <a:lstStyle/>
          <a:p>
            <a:pPr algn="l"/>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安全作业注意图片</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pic>
        <p:nvPicPr>
          <p:cNvPr id="105475" name="图片 105474"/>
          <p:cNvPicPr>
            <a:picLocks noChangeAspect="1"/>
          </p:cNvPicPr>
          <p:nvPr/>
        </p:nvPicPr>
        <p:blipFill>
          <a:blip r:embed="rId1"/>
          <a:stretch>
            <a:fillRect/>
          </a:stretch>
        </p:blipFill>
        <p:spPr>
          <a:xfrm>
            <a:off x="331470" y="1249680"/>
            <a:ext cx="4096385" cy="3133725"/>
          </a:xfrm>
          <a:prstGeom prst="rect">
            <a:avLst/>
          </a:prstGeom>
          <a:noFill/>
          <a:ln w="9525">
            <a:noFill/>
          </a:ln>
        </p:spPr>
      </p:pic>
      <p:sp>
        <p:nvSpPr>
          <p:cNvPr id="17" name="流程图: 可选过程 16"/>
          <p:cNvSpPr/>
          <p:nvPr/>
        </p:nvSpPr>
        <p:spPr>
          <a:xfrm>
            <a:off x="474980" y="1348740"/>
            <a:ext cx="2303780" cy="288290"/>
          </a:xfrm>
          <a:prstGeom prst="flowChartAlternateProcess">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683895" y="1348740"/>
            <a:ext cx="2126615" cy="275590"/>
          </a:xfrm>
          <a:prstGeom prst="rect">
            <a:avLst/>
          </a:prstGeom>
          <a:noFill/>
        </p:spPr>
        <p:txBody>
          <a:bodyPr wrap="square" rtlCol="0" anchor="t">
            <a:spAutoFit/>
          </a:bodyPr>
          <a:lstStyle/>
          <a:p>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mn-ea"/>
              </a:rPr>
              <a:t>注意对安全防护用品的检查</a:t>
            </a:r>
            <a:endPar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mn-ea"/>
            </a:endParaRPr>
          </a:p>
        </p:txBody>
      </p:sp>
      <p:pic>
        <p:nvPicPr>
          <p:cNvPr id="106499" name="图片 106498"/>
          <p:cNvPicPr>
            <a:picLocks noChangeAspect="1"/>
          </p:cNvPicPr>
          <p:nvPr/>
        </p:nvPicPr>
        <p:blipFill>
          <a:blip r:embed="rId2"/>
          <a:stretch>
            <a:fillRect/>
          </a:stretch>
        </p:blipFill>
        <p:spPr>
          <a:xfrm>
            <a:off x="4427855" y="1249680"/>
            <a:ext cx="4257675" cy="3134360"/>
          </a:xfrm>
          <a:prstGeom prst="rect">
            <a:avLst/>
          </a:prstGeom>
          <a:noFill/>
          <a:ln w="9525">
            <a:noFill/>
          </a:ln>
        </p:spPr>
      </p:pic>
      <p:sp>
        <p:nvSpPr>
          <p:cNvPr id="19" name="半闭框 18"/>
          <p:cNvSpPr/>
          <p:nvPr/>
        </p:nvSpPr>
        <p:spPr>
          <a:xfrm>
            <a:off x="252095" y="1132205"/>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半闭框 19"/>
          <p:cNvSpPr/>
          <p:nvPr/>
        </p:nvSpPr>
        <p:spPr>
          <a:xfrm rot="10800000">
            <a:off x="8369935" y="4182745"/>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pic>
        <p:nvPicPr>
          <p:cNvPr id="107523" name="图片 107522"/>
          <p:cNvPicPr>
            <a:picLocks noChangeAspect="1"/>
          </p:cNvPicPr>
          <p:nvPr/>
        </p:nvPicPr>
        <p:blipFill>
          <a:blip r:embed="rId1"/>
          <a:stretch>
            <a:fillRect/>
          </a:stretch>
        </p:blipFill>
        <p:spPr>
          <a:xfrm>
            <a:off x="526415" y="1224280"/>
            <a:ext cx="4070350" cy="3237865"/>
          </a:xfrm>
          <a:prstGeom prst="rect">
            <a:avLst/>
          </a:prstGeom>
          <a:noFill/>
          <a:ln w="9525">
            <a:noFill/>
          </a:ln>
        </p:spPr>
      </p:pic>
      <p:pic>
        <p:nvPicPr>
          <p:cNvPr id="108547" name="图片 108546"/>
          <p:cNvPicPr>
            <a:picLocks noChangeAspect="1"/>
          </p:cNvPicPr>
          <p:nvPr/>
        </p:nvPicPr>
        <p:blipFill>
          <a:blip r:embed="rId2"/>
          <a:stretch>
            <a:fillRect/>
          </a:stretch>
        </p:blipFill>
        <p:spPr>
          <a:xfrm>
            <a:off x="4596765" y="1224280"/>
            <a:ext cx="4069715" cy="3170555"/>
          </a:xfrm>
          <a:prstGeom prst="rect">
            <a:avLst/>
          </a:prstGeom>
          <a:noFill/>
          <a:ln w="9525">
            <a:noFill/>
          </a:ln>
        </p:spPr>
      </p:pic>
      <p:sp>
        <p:nvSpPr>
          <p:cNvPr id="19" name="半闭框 18"/>
          <p:cNvSpPr/>
          <p:nvPr/>
        </p:nvSpPr>
        <p:spPr>
          <a:xfrm>
            <a:off x="395605" y="1060450"/>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半闭框 1"/>
          <p:cNvSpPr/>
          <p:nvPr/>
        </p:nvSpPr>
        <p:spPr>
          <a:xfrm rot="10800000">
            <a:off x="8432800" y="4175125"/>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pic>
        <p:nvPicPr>
          <p:cNvPr id="109571" name="图片 109570"/>
          <p:cNvPicPr>
            <a:picLocks noChangeAspect="1"/>
          </p:cNvPicPr>
          <p:nvPr/>
        </p:nvPicPr>
        <p:blipFill>
          <a:blip r:embed="rId1"/>
          <a:stretch>
            <a:fillRect/>
          </a:stretch>
        </p:blipFill>
        <p:spPr>
          <a:xfrm>
            <a:off x="513715" y="1424305"/>
            <a:ext cx="4100830" cy="2638425"/>
          </a:xfrm>
          <a:prstGeom prst="rect">
            <a:avLst/>
          </a:prstGeom>
          <a:noFill/>
          <a:ln w="9525">
            <a:noFill/>
          </a:ln>
        </p:spPr>
      </p:pic>
      <p:pic>
        <p:nvPicPr>
          <p:cNvPr id="110595" name="图片 110594"/>
          <p:cNvPicPr>
            <a:picLocks noChangeAspect="1"/>
          </p:cNvPicPr>
          <p:nvPr/>
        </p:nvPicPr>
        <p:blipFill>
          <a:blip r:embed="rId2"/>
          <a:stretch>
            <a:fillRect/>
          </a:stretch>
        </p:blipFill>
        <p:spPr>
          <a:xfrm>
            <a:off x="4614545" y="1424305"/>
            <a:ext cx="4038600" cy="2934970"/>
          </a:xfrm>
          <a:prstGeom prst="rect">
            <a:avLst/>
          </a:prstGeom>
          <a:noFill/>
          <a:ln w="9525">
            <a:noFill/>
          </a:ln>
        </p:spPr>
      </p:pic>
      <p:sp>
        <p:nvSpPr>
          <p:cNvPr id="2" name="半闭框 1"/>
          <p:cNvSpPr/>
          <p:nvPr/>
        </p:nvSpPr>
        <p:spPr>
          <a:xfrm>
            <a:off x="323850" y="1275715"/>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半闭框 6"/>
          <p:cNvSpPr/>
          <p:nvPr/>
        </p:nvSpPr>
        <p:spPr>
          <a:xfrm rot="10800000">
            <a:off x="8293100" y="4203065"/>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pic>
        <p:nvPicPr>
          <p:cNvPr id="111619" name="图片 111618"/>
          <p:cNvPicPr>
            <a:picLocks noChangeAspect="1"/>
          </p:cNvPicPr>
          <p:nvPr/>
        </p:nvPicPr>
        <p:blipFill>
          <a:blip r:embed="rId1"/>
          <a:stretch>
            <a:fillRect/>
          </a:stretch>
        </p:blipFill>
        <p:spPr>
          <a:xfrm>
            <a:off x="837565" y="1343025"/>
            <a:ext cx="3648075" cy="2828925"/>
          </a:xfrm>
          <a:prstGeom prst="rect">
            <a:avLst/>
          </a:prstGeom>
          <a:noFill/>
          <a:ln w="9525">
            <a:noFill/>
          </a:ln>
        </p:spPr>
      </p:pic>
      <p:pic>
        <p:nvPicPr>
          <p:cNvPr id="112643" name="图片 112642"/>
          <p:cNvPicPr>
            <a:picLocks noChangeAspect="1"/>
          </p:cNvPicPr>
          <p:nvPr/>
        </p:nvPicPr>
        <p:blipFill>
          <a:blip r:embed="rId2"/>
          <a:stretch>
            <a:fillRect/>
          </a:stretch>
        </p:blipFill>
        <p:spPr>
          <a:xfrm>
            <a:off x="4485640" y="1343025"/>
            <a:ext cx="3886835" cy="2765425"/>
          </a:xfrm>
          <a:prstGeom prst="rect">
            <a:avLst/>
          </a:prstGeom>
          <a:noFill/>
          <a:ln w="9525">
            <a:noFill/>
          </a:ln>
        </p:spPr>
      </p:pic>
      <p:sp>
        <p:nvSpPr>
          <p:cNvPr id="19" name="半闭框 18"/>
          <p:cNvSpPr/>
          <p:nvPr/>
        </p:nvSpPr>
        <p:spPr>
          <a:xfrm>
            <a:off x="682625" y="1203960"/>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半闭框 1"/>
          <p:cNvSpPr/>
          <p:nvPr/>
        </p:nvSpPr>
        <p:spPr>
          <a:xfrm rot="16200000" flipV="1">
            <a:off x="8095615" y="3813175"/>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027" y="125388"/>
            <a:ext cx="2278500" cy="309367"/>
            <a:chOff x="5423085" y="5733256"/>
            <a:chExt cx="3037525" cy="412425"/>
          </a:xfrm>
        </p:grpSpPr>
        <p:sp>
          <p:nvSpPr>
            <p:cNvPr id="4" name="Rounded Rectangle 28"/>
            <p:cNvSpPr/>
            <p:nvPr/>
          </p:nvSpPr>
          <p:spPr>
            <a:xfrm>
              <a:off x="5423085" y="5733256"/>
              <a:ext cx="3037525" cy="412424"/>
            </a:xfrm>
            <a:prstGeom prst="round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67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Rounded Rectangle 29"/>
            <p:cNvSpPr/>
            <p:nvPr/>
          </p:nvSpPr>
          <p:spPr>
            <a:xfrm>
              <a:off x="5423085" y="5733257"/>
              <a:ext cx="1104169" cy="412424"/>
            </a:xfrm>
            <a:prstGeom prst="roundRect">
              <a:avLst/>
            </a:pr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微软雅黑" panose="020B0503020204020204" pitchFamily="34" charset="-122"/>
                <a:ea typeface="微软雅黑" panose="020B0503020204020204" pitchFamily="34" charset="-122"/>
              </a:endParaRPr>
            </a:p>
          </p:txBody>
        </p:sp>
      </p:grpSp>
      <p:sp>
        <p:nvSpPr>
          <p:cNvPr id="6" name="TextBox 59"/>
          <p:cNvSpPr>
            <a:spLocks noChangeArrowheads="1"/>
          </p:cNvSpPr>
          <p:nvPr/>
        </p:nvSpPr>
        <p:spPr bwMode="auto">
          <a:xfrm flipH="1">
            <a:off x="71180" y="141550"/>
            <a:ext cx="75620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350" dirty="0">
                <a:solidFill>
                  <a:schemeClr val="bg1"/>
                </a:solidFill>
                <a:latin typeface="微软雅黑" panose="020B0503020204020204" pitchFamily="34" charset="-122"/>
                <a:ea typeface="微软雅黑" panose="020B0503020204020204" pitchFamily="34" charset="-122"/>
                <a:sym typeface="方正兰亭黑_GBK" pitchFamily="2" charset="-122"/>
              </a:rPr>
              <a:t>第六章</a:t>
            </a:r>
            <a:endParaRPr lang="en-US" altLang="zh-CN" sz="135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TextBox 59"/>
          <p:cNvSpPr>
            <a:spLocks noChangeArrowheads="1"/>
          </p:cNvSpPr>
          <p:nvPr/>
        </p:nvSpPr>
        <p:spPr bwMode="auto">
          <a:xfrm flipH="1">
            <a:off x="972185" y="141605"/>
            <a:ext cx="37141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rPr>
              <a:t>三种表现形式解析</a:t>
            </a:r>
            <a:endParaRPr lang="zh-CN" altLang="en-US"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pic>
        <p:nvPicPr>
          <p:cNvPr id="113667" name="图片 113666"/>
          <p:cNvPicPr>
            <a:picLocks noChangeAspect="1"/>
          </p:cNvPicPr>
          <p:nvPr/>
        </p:nvPicPr>
        <p:blipFill>
          <a:blip r:embed="rId1"/>
          <a:stretch>
            <a:fillRect/>
          </a:stretch>
        </p:blipFill>
        <p:spPr>
          <a:xfrm>
            <a:off x="1929130" y="1195705"/>
            <a:ext cx="4692015" cy="3441065"/>
          </a:xfrm>
          <a:prstGeom prst="rect">
            <a:avLst/>
          </a:prstGeom>
          <a:noFill/>
          <a:ln w="9525">
            <a:noFill/>
          </a:ln>
        </p:spPr>
      </p:pic>
      <p:sp>
        <p:nvSpPr>
          <p:cNvPr id="19" name="半闭框 18"/>
          <p:cNvSpPr/>
          <p:nvPr/>
        </p:nvSpPr>
        <p:spPr>
          <a:xfrm>
            <a:off x="1768475" y="1070610"/>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半闭框 1"/>
          <p:cNvSpPr/>
          <p:nvPr/>
        </p:nvSpPr>
        <p:spPr>
          <a:xfrm rot="10800000">
            <a:off x="6252845" y="3808730"/>
            <a:ext cx="431800" cy="360045"/>
          </a:xfrm>
          <a:prstGeom prst="halfFrame">
            <a:avLst/>
          </a:prstGeom>
          <a:solidFill>
            <a:srgbClr val="80B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descr="E:\插图\商务图片\wholehr.taobao.com  (177).jp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239" y="11456"/>
            <a:ext cx="9144239" cy="5144304"/>
          </a:xfrm>
          <a:prstGeom prst="rect">
            <a:avLst/>
          </a:prstGeom>
          <a:noFill/>
          <a:extLst>
            <a:ext uri="{909E8E84-426E-40DD-AFC4-6F175D3DCCD1}">
              <a14:hiddenFill xmlns:a14="http://schemas.microsoft.com/office/drawing/2010/main">
                <a:solidFill>
                  <a:srgbClr val="FFFFFF"/>
                </a:solidFill>
              </a14:hiddenFill>
            </a:ext>
          </a:extLst>
        </p:spPr>
      </p:pic>
      <p:sp>
        <p:nvSpPr>
          <p:cNvPr id="45" name="矩形 1"/>
          <p:cNvSpPr/>
          <p:nvPr/>
        </p:nvSpPr>
        <p:spPr>
          <a:xfrm>
            <a:off x="3329787" y="-8694"/>
            <a:ext cx="5814452" cy="5152194"/>
          </a:xfrm>
          <a:custGeom>
            <a:avLst/>
            <a:gdLst>
              <a:gd name="connsiteX0" fmla="*/ 0 w 5591151"/>
              <a:gd name="connsiteY0" fmla="*/ 0 h 6858000"/>
              <a:gd name="connsiteX1" fmla="*/ 5591151 w 5591151"/>
              <a:gd name="connsiteY1" fmla="*/ 0 h 6858000"/>
              <a:gd name="connsiteX2" fmla="*/ 5591151 w 5591151"/>
              <a:gd name="connsiteY2" fmla="*/ 6858000 h 6858000"/>
              <a:gd name="connsiteX3" fmla="*/ 0 w 5591151"/>
              <a:gd name="connsiteY3" fmla="*/ 6858000 h 6858000"/>
              <a:gd name="connsiteX4" fmla="*/ 0 w 5591151"/>
              <a:gd name="connsiteY4" fmla="*/ 0 h 6858000"/>
              <a:gd name="connsiteX0-1" fmla="*/ 1783080 w 7374231"/>
              <a:gd name="connsiteY0-2" fmla="*/ 0 h 6873240"/>
              <a:gd name="connsiteX1-3" fmla="*/ 7374231 w 7374231"/>
              <a:gd name="connsiteY1-4" fmla="*/ 0 h 6873240"/>
              <a:gd name="connsiteX2-5" fmla="*/ 7374231 w 7374231"/>
              <a:gd name="connsiteY2-6" fmla="*/ 6858000 h 6873240"/>
              <a:gd name="connsiteX3-7" fmla="*/ 0 w 7374231"/>
              <a:gd name="connsiteY3-8" fmla="*/ 6873240 h 6873240"/>
              <a:gd name="connsiteX4-9" fmla="*/ 1783080 w 7374231"/>
              <a:gd name="connsiteY4-10" fmla="*/ 0 h 6873240"/>
              <a:gd name="connsiteX0-11" fmla="*/ 3370313 w 8961464"/>
              <a:gd name="connsiteY0-12" fmla="*/ 0 h 6858000"/>
              <a:gd name="connsiteX1-13" fmla="*/ 8961464 w 8961464"/>
              <a:gd name="connsiteY1-14" fmla="*/ 0 h 6858000"/>
              <a:gd name="connsiteX2-15" fmla="*/ 8961464 w 8961464"/>
              <a:gd name="connsiteY2-16" fmla="*/ 6858000 h 6858000"/>
              <a:gd name="connsiteX3-17" fmla="*/ 0 w 8961464"/>
              <a:gd name="connsiteY3-18" fmla="*/ 6827520 h 6858000"/>
              <a:gd name="connsiteX4-19" fmla="*/ 3370313 w 8961464"/>
              <a:gd name="connsiteY4-20" fmla="*/ 0 h 6858000"/>
              <a:gd name="connsiteX0-21" fmla="*/ 3468290 w 9059441"/>
              <a:gd name="connsiteY0-22" fmla="*/ 0 h 6858000"/>
              <a:gd name="connsiteX1-23" fmla="*/ 9059441 w 9059441"/>
              <a:gd name="connsiteY1-24" fmla="*/ 0 h 6858000"/>
              <a:gd name="connsiteX2-25" fmla="*/ 9059441 w 9059441"/>
              <a:gd name="connsiteY2-26" fmla="*/ 6858000 h 6858000"/>
              <a:gd name="connsiteX3-27" fmla="*/ 0 w 9059441"/>
              <a:gd name="connsiteY3-28" fmla="*/ 6842760 h 6858000"/>
              <a:gd name="connsiteX4-29" fmla="*/ 3468290 w 9059441"/>
              <a:gd name="connsiteY4-30" fmla="*/ 0 h 6858000"/>
              <a:gd name="connsiteX0-31" fmla="*/ 3484848 w 9075999"/>
              <a:gd name="connsiteY0-32" fmla="*/ 0 h 6868518"/>
              <a:gd name="connsiteX1-33" fmla="*/ 9075999 w 9075999"/>
              <a:gd name="connsiteY1-34" fmla="*/ 0 h 6868518"/>
              <a:gd name="connsiteX2-35" fmla="*/ 9075999 w 9075999"/>
              <a:gd name="connsiteY2-36" fmla="*/ 6858000 h 6868518"/>
              <a:gd name="connsiteX3-37" fmla="*/ 0 w 9075999"/>
              <a:gd name="connsiteY3-38" fmla="*/ 6868518 h 6868518"/>
              <a:gd name="connsiteX4-39" fmla="*/ 3484848 w 9075999"/>
              <a:gd name="connsiteY4-40" fmla="*/ 0 h 6868518"/>
              <a:gd name="connsiteX0-41" fmla="*/ 3392550 w 9075999"/>
              <a:gd name="connsiteY0-42" fmla="*/ 0 h 6868518"/>
              <a:gd name="connsiteX1-43" fmla="*/ 9075999 w 9075999"/>
              <a:gd name="connsiteY1-44" fmla="*/ 0 h 6868518"/>
              <a:gd name="connsiteX2-45" fmla="*/ 9075999 w 9075999"/>
              <a:gd name="connsiteY2-46" fmla="*/ 6858000 h 6868518"/>
              <a:gd name="connsiteX3-47" fmla="*/ 0 w 9075999"/>
              <a:gd name="connsiteY3-48" fmla="*/ 6868518 h 6868518"/>
              <a:gd name="connsiteX4-49" fmla="*/ 3392550 w 9075999"/>
              <a:gd name="connsiteY4-50" fmla="*/ 0 h 6868518"/>
              <a:gd name="connsiteX0-51" fmla="*/ 3244873 w 9075999"/>
              <a:gd name="connsiteY0-52" fmla="*/ 0 h 6868518"/>
              <a:gd name="connsiteX1-53" fmla="*/ 9075999 w 9075999"/>
              <a:gd name="connsiteY1-54" fmla="*/ 0 h 6868518"/>
              <a:gd name="connsiteX2-55" fmla="*/ 9075999 w 9075999"/>
              <a:gd name="connsiteY2-56" fmla="*/ 6858000 h 6868518"/>
              <a:gd name="connsiteX3-57" fmla="*/ 0 w 9075999"/>
              <a:gd name="connsiteY3-58" fmla="*/ 6868518 h 6868518"/>
              <a:gd name="connsiteX4-59" fmla="*/ 3244873 w 9075999"/>
              <a:gd name="connsiteY4-60" fmla="*/ 0 h 68685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75999" h="6868518">
                <a:moveTo>
                  <a:pt x="3244873" y="0"/>
                </a:moveTo>
                <a:lnTo>
                  <a:pt x="9075999" y="0"/>
                </a:lnTo>
                <a:lnTo>
                  <a:pt x="9075999" y="6858000"/>
                </a:lnTo>
                <a:lnTo>
                  <a:pt x="0" y="6868518"/>
                </a:lnTo>
                <a:lnTo>
                  <a:pt x="3244873" y="0"/>
                </a:lnTo>
                <a:close/>
              </a:path>
            </a:pathLst>
          </a:cu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6" name="矩形 19"/>
          <p:cNvSpPr/>
          <p:nvPr/>
        </p:nvSpPr>
        <p:spPr>
          <a:xfrm rot="8596509">
            <a:off x="4292118" y="2394988"/>
            <a:ext cx="821393" cy="3338945"/>
          </a:xfrm>
          <a:custGeom>
            <a:avLst/>
            <a:gdLst>
              <a:gd name="connsiteX0" fmla="*/ 0 w 1080120"/>
              <a:gd name="connsiteY0" fmla="*/ 0 h 4908462"/>
              <a:gd name="connsiteX1" fmla="*/ 1080120 w 1080120"/>
              <a:gd name="connsiteY1" fmla="*/ 0 h 4908462"/>
              <a:gd name="connsiteX2" fmla="*/ 1080120 w 1080120"/>
              <a:gd name="connsiteY2" fmla="*/ 4908462 h 4908462"/>
              <a:gd name="connsiteX3" fmla="*/ 0 w 1080120"/>
              <a:gd name="connsiteY3" fmla="*/ 4908462 h 4908462"/>
              <a:gd name="connsiteX4" fmla="*/ 0 w 1080120"/>
              <a:gd name="connsiteY4" fmla="*/ 0 h 4908462"/>
              <a:gd name="connsiteX0-1" fmla="*/ 0 w 1086762"/>
              <a:gd name="connsiteY0-2" fmla="*/ 428885 h 4908462"/>
              <a:gd name="connsiteX1-3" fmla="*/ 1086762 w 1086762"/>
              <a:gd name="connsiteY1-4" fmla="*/ 0 h 4908462"/>
              <a:gd name="connsiteX2-5" fmla="*/ 1086762 w 1086762"/>
              <a:gd name="connsiteY2-6" fmla="*/ 4908462 h 4908462"/>
              <a:gd name="connsiteX3-7" fmla="*/ 6642 w 1086762"/>
              <a:gd name="connsiteY3-8" fmla="*/ 4908462 h 4908462"/>
              <a:gd name="connsiteX4-9" fmla="*/ 0 w 1086762"/>
              <a:gd name="connsiteY4-10" fmla="*/ 428885 h 4908462"/>
              <a:gd name="connsiteX0-11" fmla="*/ 0 w 1089940"/>
              <a:gd name="connsiteY0-12" fmla="*/ 0 h 4479577"/>
              <a:gd name="connsiteX1-13" fmla="*/ 1089940 w 1089940"/>
              <a:gd name="connsiteY1-14" fmla="*/ 826801 h 4479577"/>
              <a:gd name="connsiteX2-15" fmla="*/ 1086762 w 1089940"/>
              <a:gd name="connsiteY2-16" fmla="*/ 4479577 h 4479577"/>
              <a:gd name="connsiteX3-17" fmla="*/ 6642 w 1089940"/>
              <a:gd name="connsiteY3-18" fmla="*/ 4479577 h 4479577"/>
              <a:gd name="connsiteX4-19" fmla="*/ 0 w 1089940"/>
              <a:gd name="connsiteY4-20" fmla="*/ 0 h 4479577"/>
              <a:gd name="connsiteX0-21" fmla="*/ 0 w 1095020"/>
              <a:gd name="connsiteY0-22" fmla="*/ 0 h 4451231"/>
              <a:gd name="connsiteX1-23" fmla="*/ 1095020 w 1095020"/>
              <a:gd name="connsiteY1-24" fmla="*/ 798455 h 4451231"/>
              <a:gd name="connsiteX2-25" fmla="*/ 1091842 w 1095020"/>
              <a:gd name="connsiteY2-26" fmla="*/ 4451231 h 4451231"/>
              <a:gd name="connsiteX3-27" fmla="*/ 11722 w 1095020"/>
              <a:gd name="connsiteY3-28" fmla="*/ 4451231 h 4451231"/>
              <a:gd name="connsiteX4-29" fmla="*/ 0 w 1095020"/>
              <a:gd name="connsiteY4-30" fmla="*/ 0 h 445123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95020" h="4451231">
                <a:moveTo>
                  <a:pt x="0" y="0"/>
                </a:moveTo>
                <a:lnTo>
                  <a:pt x="1095020" y="798455"/>
                </a:lnTo>
                <a:cubicBezTo>
                  <a:pt x="1093961" y="2016047"/>
                  <a:pt x="1092901" y="3233639"/>
                  <a:pt x="1091842" y="4451231"/>
                </a:cubicBezTo>
                <a:lnTo>
                  <a:pt x="11722" y="4451231"/>
                </a:lnTo>
                <a:cubicBezTo>
                  <a:pt x="7815" y="2967487"/>
                  <a:pt x="3907" y="1483744"/>
                  <a:pt x="0" y="0"/>
                </a:cubicBezTo>
                <a:close/>
              </a:path>
            </a:pathLst>
          </a:custGeom>
          <a:solidFill>
            <a:srgbClr val="198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2"/>
          <p:cNvSpPr/>
          <p:nvPr/>
        </p:nvSpPr>
        <p:spPr>
          <a:xfrm rot="1270607">
            <a:off x="3892178" y="-297079"/>
            <a:ext cx="811874" cy="4009961"/>
          </a:xfrm>
          <a:custGeom>
            <a:avLst/>
            <a:gdLst>
              <a:gd name="connsiteX0" fmla="*/ 0 w 1080120"/>
              <a:gd name="connsiteY0" fmla="*/ 0 h 5749572"/>
              <a:gd name="connsiteX1" fmla="*/ 1080120 w 1080120"/>
              <a:gd name="connsiteY1" fmla="*/ 0 h 5749572"/>
              <a:gd name="connsiteX2" fmla="*/ 1080120 w 1080120"/>
              <a:gd name="connsiteY2" fmla="*/ 5749572 h 5749572"/>
              <a:gd name="connsiteX3" fmla="*/ 0 w 1080120"/>
              <a:gd name="connsiteY3" fmla="*/ 5749572 h 5749572"/>
              <a:gd name="connsiteX4" fmla="*/ 0 w 1080120"/>
              <a:gd name="connsiteY4" fmla="*/ 0 h 5749572"/>
              <a:gd name="connsiteX0-1" fmla="*/ 0 w 1080120"/>
              <a:gd name="connsiteY0-2" fmla="*/ 0 h 6404054"/>
              <a:gd name="connsiteX1-3" fmla="*/ 1080120 w 1080120"/>
              <a:gd name="connsiteY1-4" fmla="*/ 0 h 6404054"/>
              <a:gd name="connsiteX2-5" fmla="*/ 1062305 w 1080120"/>
              <a:gd name="connsiteY2-6" fmla="*/ 6404054 h 6404054"/>
              <a:gd name="connsiteX3-7" fmla="*/ 0 w 1080120"/>
              <a:gd name="connsiteY3-8" fmla="*/ 5749572 h 6404054"/>
              <a:gd name="connsiteX4-9" fmla="*/ 0 w 1080120"/>
              <a:gd name="connsiteY4-10" fmla="*/ 0 h 6404054"/>
              <a:gd name="connsiteX0-11" fmla="*/ 0 w 1086693"/>
              <a:gd name="connsiteY0-12" fmla="*/ 1480384 h 6404054"/>
              <a:gd name="connsiteX1-13" fmla="*/ 1086693 w 1086693"/>
              <a:gd name="connsiteY1-14" fmla="*/ 0 h 6404054"/>
              <a:gd name="connsiteX2-15" fmla="*/ 1068878 w 1086693"/>
              <a:gd name="connsiteY2-16" fmla="*/ 6404054 h 6404054"/>
              <a:gd name="connsiteX3-17" fmla="*/ 6573 w 1086693"/>
              <a:gd name="connsiteY3-18" fmla="*/ 5749572 h 6404054"/>
              <a:gd name="connsiteX4-19" fmla="*/ 0 w 1086693"/>
              <a:gd name="connsiteY4-20" fmla="*/ 1480384 h 6404054"/>
              <a:gd name="connsiteX0-21" fmla="*/ 0 w 1082330"/>
              <a:gd name="connsiteY0-22" fmla="*/ 422109 h 5345779"/>
              <a:gd name="connsiteX1-23" fmla="*/ 1082330 w 1082330"/>
              <a:gd name="connsiteY1-24" fmla="*/ 0 h 5345779"/>
              <a:gd name="connsiteX2-25" fmla="*/ 1068878 w 1082330"/>
              <a:gd name="connsiteY2-26" fmla="*/ 5345779 h 5345779"/>
              <a:gd name="connsiteX3-27" fmla="*/ 6573 w 1082330"/>
              <a:gd name="connsiteY3-28" fmla="*/ 4691297 h 5345779"/>
              <a:gd name="connsiteX4-29" fmla="*/ 0 w 1082330"/>
              <a:gd name="connsiteY4-30" fmla="*/ 422109 h 534577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82330" h="5345779">
                <a:moveTo>
                  <a:pt x="0" y="422109"/>
                </a:moveTo>
                <a:lnTo>
                  <a:pt x="1082330" y="0"/>
                </a:lnTo>
                <a:cubicBezTo>
                  <a:pt x="1076392" y="2134685"/>
                  <a:pt x="1074816" y="3211094"/>
                  <a:pt x="1068878" y="5345779"/>
                </a:cubicBezTo>
                <a:lnTo>
                  <a:pt x="6573" y="4691297"/>
                </a:lnTo>
                <a:lnTo>
                  <a:pt x="0" y="422109"/>
                </a:lnTo>
                <a:close/>
              </a:path>
            </a:pathLst>
          </a:custGeom>
          <a:solidFill>
            <a:srgbClr val="097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7" name="TextBox 59"/>
          <p:cNvSpPr>
            <a:spLocks noChangeArrowheads="1"/>
          </p:cNvSpPr>
          <p:nvPr/>
        </p:nvSpPr>
        <p:spPr bwMode="auto">
          <a:xfrm flipH="1">
            <a:off x="4801870" y="2658745"/>
            <a:ext cx="366141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5400" b="1" dirty="0">
                <a:solidFill>
                  <a:srgbClr val="0973DD"/>
                </a:solidFill>
                <a:latin typeface="微软雅黑" panose="020B0503020204020204" pitchFamily="34" charset="-122"/>
                <a:ea typeface="微软雅黑" panose="020B0503020204020204" pitchFamily="34" charset="-122"/>
                <a:sym typeface="方正兰亭黑_GBK" pitchFamily="2" charset="-122"/>
              </a:rPr>
              <a:t>谢 谢 大 家</a:t>
            </a:r>
            <a:endParaRPr lang="zh-CN" altLang="en-US" sz="5400" b="1" dirty="0">
              <a:solidFill>
                <a:srgbClr val="0973DD"/>
              </a:solidFill>
              <a:latin typeface="微软雅黑" panose="020B0503020204020204" pitchFamily="34" charset="-122"/>
              <a:ea typeface="微软雅黑" panose="020B0503020204020204" pitchFamily="34" charset="-122"/>
              <a:sym typeface="方正兰亭黑_GBK"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1+#ppt_w/2"/>
                                          </p:val>
                                        </p:tav>
                                        <p:tav tm="100000">
                                          <p:val>
                                            <p:strVal val="#ppt_x"/>
                                          </p:val>
                                        </p:tav>
                                      </p:tavLst>
                                    </p:anim>
                                    <p:anim calcmode="lin" valueType="num">
                                      <p:cBhvr additive="base">
                                        <p:cTn id="8" dur="500" fill="hold"/>
                                        <p:tgtEl>
                                          <p:spTgt spid="45"/>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50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fill="hold"/>
                                        <p:tgtEl>
                                          <p:spTgt spid="47"/>
                                        </p:tgtEl>
                                        <p:attrNameLst>
                                          <p:attrName>ppt_x</p:attrName>
                                        </p:attrNameLst>
                                      </p:cBhvr>
                                      <p:tavLst>
                                        <p:tav tm="0">
                                          <p:val>
                                            <p:strVal val="#ppt_x"/>
                                          </p:val>
                                        </p:tav>
                                        <p:tav tm="100000">
                                          <p:val>
                                            <p:strVal val="#ppt_x"/>
                                          </p:val>
                                        </p:tav>
                                      </p:tavLst>
                                    </p:anim>
                                    <p:anim calcmode="lin" valueType="num">
                                      <p:cBhvr additive="base">
                                        <p:cTn id="12" dur="500" fill="hold"/>
                                        <p:tgtEl>
                                          <p:spTgt spid="47"/>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ppt_x"/>
                                          </p:val>
                                        </p:tav>
                                        <p:tav tm="100000">
                                          <p:val>
                                            <p:strVal val="#ppt_x"/>
                                          </p:val>
                                        </p:tav>
                                      </p:tavLst>
                                    </p:anim>
                                    <p:anim calcmode="lin" valueType="num">
                                      <p:cBhvr additive="base">
                                        <p:cTn id="16" dur="500" fill="hold"/>
                                        <p:tgtEl>
                                          <p:spTgt spid="46"/>
                                        </p:tgtEl>
                                        <p:attrNameLst>
                                          <p:attrName>ppt_y</p:attrName>
                                        </p:attrNameLst>
                                      </p:cBhvr>
                                      <p:tavLst>
                                        <p:tav tm="0">
                                          <p:val>
                                            <p:strVal val="1+#ppt_h/2"/>
                                          </p:val>
                                        </p:tav>
                                        <p:tav tm="100000">
                                          <p:val>
                                            <p:strVal val="#ppt_y"/>
                                          </p:val>
                                        </p:tav>
                                      </p:tavLst>
                                    </p:anim>
                                  </p:childTnLst>
                                </p:cTn>
                              </p:par>
                              <p:par>
                                <p:cTn id="17" presetID="12" presetClass="entr" presetSubtype="4" fill="hold" grpId="0" nodeType="withEffect">
                                  <p:stCondLst>
                                    <p:cond delay="1000"/>
                                  </p:stCondLst>
                                  <p:childTnLst>
                                    <p:set>
                                      <p:cBhvr>
                                        <p:cTn id="18" dur="1" fill="hold">
                                          <p:stCondLst>
                                            <p:cond delay="0"/>
                                          </p:stCondLst>
                                        </p:cTn>
                                        <p:tgtEl>
                                          <p:spTgt spid="57"/>
                                        </p:tgtEl>
                                        <p:attrNameLst>
                                          <p:attrName>style.visibility</p:attrName>
                                        </p:attrNameLst>
                                      </p:cBhvr>
                                      <p:to>
                                        <p:strVal val="visible"/>
                                      </p:to>
                                    </p:set>
                                    <p:anim calcmode="lin" valueType="num">
                                      <p:cBhvr additive="base">
                                        <p:cTn id="19" dur="500"/>
                                        <p:tgtEl>
                                          <p:spTgt spid="57"/>
                                        </p:tgtEl>
                                        <p:attrNameLst>
                                          <p:attrName>ppt_y</p:attrName>
                                        </p:attrNameLst>
                                      </p:cBhvr>
                                      <p:tavLst>
                                        <p:tav tm="0">
                                          <p:val>
                                            <p:strVal val="#ppt_y+#ppt_h*1.125000"/>
                                          </p:val>
                                        </p:tav>
                                        <p:tav tm="100000">
                                          <p:val>
                                            <p:strVal val="#ppt_y"/>
                                          </p:val>
                                        </p:tav>
                                      </p:tavLst>
                                    </p:anim>
                                    <p:animEffect transition="in" filter="wipe(up)">
                                      <p:cBhvr>
                                        <p:cTn id="20"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ldLvl="0" animBg="1"/>
      <p:bldP spid="46" grpId="0" bldLvl="0" animBg="1"/>
      <p:bldP spid="47" grpId="0" bldLvl="0" animBg="1"/>
      <p:bldP spid="57"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15812</Words>
  <Application>WPS 演示</Application>
  <PresentationFormat>全屏显示(16:9)</PresentationFormat>
  <Paragraphs>1251</Paragraphs>
  <Slides>98</Slides>
  <Notes>98</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5</vt:i4>
      </vt:variant>
      <vt:variant>
        <vt:lpstr>幻灯片标题</vt:lpstr>
      </vt:variant>
      <vt:variant>
        <vt:i4>98</vt:i4>
      </vt:variant>
    </vt:vector>
  </HeadingPairs>
  <TitlesOfParts>
    <vt:vector size="114" baseType="lpstr">
      <vt:lpstr>Arial</vt:lpstr>
      <vt:lpstr>宋体</vt:lpstr>
      <vt:lpstr>Wingdings</vt:lpstr>
      <vt:lpstr>微软雅黑</vt:lpstr>
      <vt:lpstr>方正兰亭黑_GBK</vt:lpstr>
      <vt:lpstr>黑体</vt:lpstr>
      <vt:lpstr>Arial Unicode MS</vt:lpstr>
      <vt:lpstr>Calibri</vt:lpstr>
      <vt:lpstr>Arial Unicode MS</vt:lpstr>
      <vt:lpstr>Calibri</vt:lpstr>
      <vt:lpstr>Office 主题​​</vt:lpstr>
      <vt:lpstr>Visio.Drawing.11</vt:lpstr>
      <vt:lpstr>Visio.Drawing.11</vt:lpstr>
      <vt:lpstr>Visio.Drawing.11</vt:lpstr>
      <vt:lpstr>Visio.Drawing.11</vt:lpstr>
      <vt:lpstr>Visio.Drawing.11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A呀土豆baby</cp:lastModifiedBy>
  <cp:revision>4</cp:revision>
  <dcterms:created xsi:type="dcterms:W3CDTF">1900-01-01T00:00:00Z</dcterms:created>
  <dcterms:modified xsi:type="dcterms:W3CDTF">2021-03-29T12:38:35Z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