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Lst>
  <p:notesMasterIdLst>
    <p:notesMasterId r:id="rId116"/>
  </p:notesMasterIdLst>
  <p:sldIdLst>
    <p:sldId id="333" r:id="rId4"/>
    <p:sldId id="292" r:id="rId5"/>
    <p:sldId id="865" r:id="rId6"/>
    <p:sldId id="866" r:id="rId7"/>
    <p:sldId id="444" r:id="rId8"/>
    <p:sldId id="295" r:id="rId9"/>
    <p:sldId id="267" r:id="rId10"/>
    <p:sldId id="445" r:id="rId11"/>
    <p:sldId id="446" r:id="rId12"/>
    <p:sldId id="447" r:id="rId13"/>
    <p:sldId id="448" r:id="rId14"/>
    <p:sldId id="449" r:id="rId15"/>
    <p:sldId id="450" r:id="rId16"/>
    <p:sldId id="451" r:id="rId17"/>
    <p:sldId id="452" r:id="rId18"/>
    <p:sldId id="453" r:id="rId19"/>
    <p:sldId id="454" r:id="rId20"/>
    <p:sldId id="455" r:id="rId21"/>
    <p:sldId id="639" r:id="rId22"/>
    <p:sldId id="456" r:id="rId23"/>
    <p:sldId id="457" r:id="rId24"/>
    <p:sldId id="549" r:id="rId25"/>
    <p:sldId id="550" r:id="rId26"/>
    <p:sldId id="551" r:id="rId27"/>
    <p:sldId id="552" r:id="rId28"/>
    <p:sldId id="553" r:id="rId29"/>
    <p:sldId id="554" r:id="rId30"/>
    <p:sldId id="555" r:id="rId31"/>
    <p:sldId id="556" r:id="rId32"/>
    <p:sldId id="638" r:id="rId33"/>
    <p:sldId id="640" r:id="rId34"/>
    <p:sldId id="641" r:id="rId35"/>
    <p:sldId id="642" r:id="rId36"/>
    <p:sldId id="643" r:id="rId37"/>
    <p:sldId id="644" r:id="rId38"/>
    <p:sldId id="645" r:id="rId39"/>
    <p:sldId id="646" r:id="rId40"/>
    <p:sldId id="727" r:id="rId41"/>
    <p:sldId id="728" r:id="rId42"/>
    <p:sldId id="729" r:id="rId43"/>
    <p:sldId id="730" r:id="rId44"/>
    <p:sldId id="731" r:id="rId45"/>
    <p:sldId id="732" r:id="rId46"/>
    <p:sldId id="733" r:id="rId47"/>
    <p:sldId id="735" r:id="rId48"/>
    <p:sldId id="736" r:id="rId49"/>
    <p:sldId id="737" r:id="rId50"/>
    <p:sldId id="734" r:id="rId51"/>
    <p:sldId id="738" r:id="rId52"/>
    <p:sldId id="739" r:id="rId53"/>
    <p:sldId id="740" r:id="rId54"/>
    <p:sldId id="741" r:id="rId55"/>
    <p:sldId id="742" r:id="rId56"/>
    <p:sldId id="799" r:id="rId57"/>
    <p:sldId id="800" r:id="rId58"/>
    <p:sldId id="801" r:id="rId59"/>
    <p:sldId id="802" r:id="rId60"/>
    <p:sldId id="803" r:id="rId61"/>
    <p:sldId id="804" r:id="rId62"/>
    <p:sldId id="805" r:id="rId63"/>
    <p:sldId id="806" r:id="rId64"/>
    <p:sldId id="807" r:id="rId65"/>
    <p:sldId id="808" r:id="rId66"/>
    <p:sldId id="809" r:id="rId67"/>
    <p:sldId id="810" r:id="rId68"/>
    <p:sldId id="852" r:id="rId69"/>
    <p:sldId id="853" r:id="rId70"/>
    <p:sldId id="854" r:id="rId71"/>
    <p:sldId id="855" r:id="rId72"/>
    <p:sldId id="856" r:id="rId73"/>
    <p:sldId id="859" r:id="rId74"/>
    <p:sldId id="860" r:id="rId75"/>
    <p:sldId id="867" r:id="rId76"/>
    <p:sldId id="868" r:id="rId77"/>
    <p:sldId id="869" r:id="rId78"/>
    <p:sldId id="870" r:id="rId79"/>
    <p:sldId id="871" r:id="rId80"/>
    <p:sldId id="872" r:id="rId81"/>
    <p:sldId id="873" r:id="rId82"/>
    <p:sldId id="874" r:id="rId83"/>
    <p:sldId id="875" r:id="rId84"/>
    <p:sldId id="876" r:id="rId85"/>
    <p:sldId id="877" r:id="rId86"/>
    <p:sldId id="878" r:id="rId87"/>
    <p:sldId id="879" r:id="rId88"/>
    <p:sldId id="880" r:id="rId89"/>
    <p:sldId id="881" r:id="rId90"/>
    <p:sldId id="882" r:id="rId91"/>
    <p:sldId id="883" r:id="rId92"/>
    <p:sldId id="884" r:id="rId93"/>
    <p:sldId id="885" r:id="rId94"/>
    <p:sldId id="886" r:id="rId95"/>
    <p:sldId id="887" r:id="rId96"/>
    <p:sldId id="888" r:id="rId97"/>
    <p:sldId id="889" r:id="rId98"/>
    <p:sldId id="890" r:id="rId99"/>
    <p:sldId id="891" r:id="rId100"/>
    <p:sldId id="892" r:id="rId101"/>
    <p:sldId id="893" r:id="rId102"/>
    <p:sldId id="894" r:id="rId103"/>
    <p:sldId id="895" r:id="rId104"/>
    <p:sldId id="896" r:id="rId105"/>
    <p:sldId id="897" r:id="rId106"/>
    <p:sldId id="898" r:id="rId107"/>
    <p:sldId id="899" r:id="rId108"/>
    <p:sldId id="900" r:id="rId109"/>
    <p:sldId id="901" r:id="rId110"/>
    <p:sldId id="902" r:id="rId111"/>
    <p:sldId id="861" r:id="rId112"/>
    <p:sldId id="862" r:id="rId113"/>
    <p:sldId id="863" r:id="rId114"/>
    <p:sldId id="864" r:id="rId1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B4C"/>
    <a:srgbClr val="B77792"/>
    <a:srgbClr val="915D9F"/>
    <a:srgbClr val="A16599"/>
    <a:srgbClr val="456BB4"/>
    <a:srgbClr val="015FAF"/>
    <a:srgbClr val="205381"/>
    <a:srgbClr val="FFFFFF"/>
    <a:srgbClr val="FFC56C"/>
    <a:srgbClr val="FF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301" autoAdjust="0"/>
  </p:normalViewPr>
  <p:slideViewPr>
    <p:cSldViewPr snapToGrid="0" showGuides="1">
      <p:cViewPr varScale="1">
        <p:scale>
          <a:sx n="96" d="100"/>
          <a:sy n="96" d="100"/>
        </p:scale>
        <p:origin x="594" y="78"/>
      </p:cViewPr>
      <p:guideLst>
        <p:guide orient="horz" pos="1620"/>
        <p:guide pos="2880"/>
      </p:guideLst>
    </p:cSldViewPr>
  </p:slideViewPr>
  <p:notesTextViewPr>
    <p:cViewPr>
      <p:scale>
        <a:sx n="1" d="1"/>
        <a:sy n="1" d="1"/>
      </p:scale>
      <p:origin x="0" y="0"/>
    </p:cViewPr>
  </p:notesTextViewPr>
  <p:sorterViewPr>
    <p:cViewPr>
      <p:scale>
        <a:sx n="39" d="100"/>
        <a:sy n="39"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slide" Target="slides/slide112.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71020-DED3-4C3E-9FAD-4BC43B367B12}" type="datetimeFigureOut">
              <a:rPr lang="zh-CN" altLang="en-US" smtClean="0"/>
              <a:t>2021/8/17</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FC3E1-71E7-408F-9C24-6F1687104BF7}" type="slidenum">
              <a:rPr lang="zh-CN" altLang="en-US" smtClean="0"/>
              <a:t>‹#›</a:t>
            </a:fld>
            <a:endParaRPr lang="zh-CN" altLang="en-US"/>
          </a:p>
        </p:txBody>
      </p:sp>
    </p:spTree>
    <p:extLst>
      <p:ext uri="{BB962C8B-B14F-4D97-AF65-F5344CB8AC3E}">
        <p14:creationId xmlns:p14="http://schemas.microsoft.com/office/powerpoint/2010/main" val="260940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spc="100" baseline="0" noProof="0" dirty="0" smtClean="0">
                <a:ln>
                  <a:noFill/>
                </a:ln>
                <a:solidFill>
                  <a:schemeClr val="bg1">
                    <a:lumMod val="95000"/>
                  </a:schemeClr>
                </a:solidFill>
                <a:effectLst/>
                <a:uLnTx/>
                <a:uFillTx/>
                <a:latin typeface="微软雅黑" charset="-122"/>
                <a:ea typeface="微软雅黑" charset="-122"/>
                <a:cs typeface="微软雅黑" charset="-122"/>
              </a:rPr>
              <a:t>6S</a:t>
            </a:r>
            <a:r>
              <a:rPr kumimoji="0" lang="zh-CN" altLang="en-US" sz="1200" b="1" i="0" spc="100" baseline="0" noProof="0" dirty="0" smtClean="0">
                <a:ln>
                  <a:noFill/>
                </a:ln>
                <a:solidFill>
                  <a:schemeClr val="bg1">
                    <a:lumMod val="95000"/>
                  </a:schemeClr>
                </a:solidFill>
                <a:effectLst/>
                <a:uLnTx/>
                <a:uFillTx/>
                <a:latin typeface="微软雅黑" charset="-122"/>
                <a:ea typeface="微软雅黑" charset="-122"/>
                <a:cs typeface="微软雅黑" charset="-122"/>
              </a:rPr>
              <a:t>管理培训</a:t>
            </a:r>
          </a:p>
        </p:txBody>
      </p:sp>
      <p:sp>
        <p:nvSpPr>
          <p:cNvPr id="4" name="灯片编号占位符 3"/>
          <p:cNvSpPr>
            <a:spLocks noGrp="1"/>
          </p:cNvSpPr>
          <p:nvPr>
            <p:ph type="sldNum" sz="quarter" idx="10"/>
          </p:nvPr>
        </p:nvSpPr>
        <p:spPr/>
        <p:txBody>
          <a:bodyPr/>
          <a:lstStyle/>
          <a:p>
            <a:fld id="{331EC5DD-2C2E-4DC7-B8E1-B2DA8D4E2E8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4128320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45</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46</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48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49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6</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53</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54</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55</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56</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57</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58</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59</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7</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61</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62</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63</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64</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65</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66</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67</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68</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69</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70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8</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71</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72</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2E8203-EB08-4F0D-830A-C288DDF96F6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06815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C8D575-42EB-4EAD-9BB8-D26B637ACC14}" type="slidenum">
              <a:rPr lang="zh-CN" altLang="en-US" smtClean="0"/>
              <a:t>83</a:t>
            </a:fld>
            <a:endParaRPr lang="zh-CN" altLang="en-US"/>
          </a:p>
        </p:txBody>
      </p:sp>
    </p:spTree>
    <p:extLst>
      <p:ext uri="{BB962C8B-B14F-4D97-AF65-F5344CB8AC3E}">
        <p14:creationId xmlns:p14="http://schemas.microsoft.com/office/powerpoint/2010/main" val="12546992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C8D575-42EB-4EAD-9BB8-D26B637ACC14}" type="slidenum">
              <a:rPr lang="zh-CN" altLang="en-US" smtClean="0"/>
              <a:t>89</a:t>
            </a:fld>
            <a:endParaRPr lang="zh-CN" altLang="en-US"/>
          </a:p>
        </p:txBody>
      </p:sp>
    </p:spTree>
    <p:extLst>
      <p:ext uri="{BB962C8B-B14F-4D97-AF65-F5344CB8AC3E}">
        <p14:creationId xmlns:p14="http://schemas.microsoft.com/office/powerpoint/2010/main" val="3786115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C8D575-42EB-4EAD-9BB8-D26B637ACC14}" type="slidenum">
              <a:rPr lang="zh-CN" altLang="en-US" smtClean="0"/>
              <a:t>90</a:t>
            </a:fld>
            <a:endParaRPr lang="zh-CN" altLang="en-US"/>
          </a:p>
        </p:txBody>
      </p:sp>
    </p:spTree>
    <p:extLst>
      <p:ext uri="{BB962C8B-B14F-4D97-AF65-F5344CB8AC3E}">
        <p14:creationId xmlns:p14="http://schemas.microsoft.com/office/powerpoint/2010/main" val="21141526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97</a:t>
            </a:fld>
            <a:endParaRPr lang="zh-CN" altLang="en-US">
              <a:solidFill>
                <a:prstClr val="black"/>
              </a:solidFill>
            </a:endParaRPr>
          </a:p>
        </p:txBody>
      </p:sp>
    </p:spTree>
    <p:extLst>
      <p:ext uri="{BB962C8B-B14F-4D97-AF65-F5344CB8AC3E}">
        <p14:creationId xmlns:p14="http://schemas.microsoft.com/office/powerpoint/2010/main" val="2172076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109</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110</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9</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DC121-02EB-4531-B536-1449C2741569}"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9E14F46-C9AF-4B3D-9CB7-152F7A7C3754}" type="datetimeFigureOut">
              <a:rPr lang="zh-CN" altLang="en-US" smtClean="0"/>
              <a:t>2021/8/17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8EFA37-7BD1-4C1E-B418-2A5338BE2131}" type="slidenum">
              <a:rPr lang="zh-CN" altLang="en-US" smtClean="0"/>
              <a:t>‹#›</a:t>
            </a:fld>
            <a:endParaRPr lang="zh-CN" altLang="en-US"/>
          </a:p>
        </p:txBody>
      </p:sp>
      <p:grpSp>
        <p:nvGrpSpPr>
          <p:cNvPr id="7" name="组合 6"/>
          <p:cNvGrpSpPr/>
          <p:nvPr userDrawn="1"/>
        </p:nvGrpSpPr>
        <p:grpSpPr>
          <a:xfrm flipH="1">
            <a:off x="0" y="55245"/>
            <a:ext cx="9144000" cy="581025"/>
            <a:chOff x="0" y="-580956"/>
            <a:chExt cx="12192000" cy="5527522"/>
          </a:xfrm>
        </p:grpSpPr>
        <p:sp>
          <p:nvSpPr>
            <p:cNvPr id="8" name="矩形 7"/>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9" name="矩形: 圆角 5"/>
            <p:cNvSpPr/>
            <p:nvPr/>
          </p:nvSpPr>
          <p:spPr>
            <a:xfrm>
              <a:off x="11672147" y="-580956"/>
              <a:ext cx="519853" cy="5527522"/>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2021/8/17</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
        <p:nvSpPr>
          <p:cNvPr id="5" name="矩形 4"/>
          <p:cNvSpPr/>
          <p:nvPr userDrawn="1"/>
        </p:nvSpPr>
        <p:spPr>
          <a:xfrm>
            <a:off x="3481705" y="1633855"/>
            <a:ext cx="5666105" cy="1713865"/>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E14F46-C9AF-4B3D-9CB7-152F7A7C3754}" type="datetimeFigureOut">
              <a:rPr lang="zh-CN" altLang="en-US" smtClean="0"/>
              <a:t>2021/8/17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8EFA37-7BD1-4C1E-B418-2A5338BE2131}" type="slidenum">
              <a:rPr lang="zh-CN" altLang="en-US" smtClean="0"/>
              <a:t>‹#›</a:t>
            </a:fld>
            <a:endParaRPr lang="zh-CN" altLang="en-US"/>
          </a:p>
        </p:txBody>
      </p:sp>
      <p:grpSp>
        <p:nvGrpSpPr>
          <p:cNvPr id="7" name="组合 6"/>
          <p:cNvGrpSpPr/>
          <p:nvPr userDrawn="1"/>
        </p:nvGrpSpPr>
        <p:grpSpPr>
          <a:xfrm flipH="1">
            <a:off x="0" y="55245"/>
            <a:ext cx="9144000" cy="581025"/>
            <a:chOff x="0" y="-580956"/>
            <a:chExt cx="12192000" cy="5527522"/>
          </a:xfrm>
        </p:grpSpPr>
        <p:sp>
          <p:nvSpPr>
            <p:cNvPr id="8" name="矩形 7"/>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9" name="矩形: 圆角 5"/>
            <p:cNvSpPr/>
            <p:nvPr/>
          </p:nvSpPr>
          <p:spPr>
            <a:xfrm>
              <a:off x="11672147" y="-580956"/>
              <a:ext cx="519853" cy="5527522"/>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E14F46-C9AF-4B3D-9CB7-152F7A7C3754}" type="datetimeFigureOut">
              <a:rPr lang="zh-CN" altLang="en-US" smtClean="0"/>
              <a:t>2021/8/17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8EFA37-7BD1-4C1E-B418-2A5338BE2131}" type="slidenum">
              <a:rPr lang="zh-CN" altLang="en-US" smtClean="0"/>
              <a:t>‹#›</a:t>
            </a:fld>
            <a:endParaRPr lang="zh-CN" altLang="en-US"/>
          </a:p>
        </p:txBody>
      </p:sp>
      <p:grpSp>
        <p:nvGrpSpPr>
          <p:cNvPr id="3" name="组合 2"/>
          <p:cNvGrpSpPr/>
          <p:nvPr userDrawn="1"/>
        </p:nvGrpSpPr>
        <p:grpSpPr>
          <a:xfrm>
            <a:off x="0" y="55245"/>
            <a:ext cx="9144000" cy="581025"/>
            <a:chOff x="0" y="55245"/>
            <a:chExt cx="9144000" cy="581025"/>
          </a:xfrm>
        </p:grpSpPr>
        <p:grpSp>
          <p:nvGrpSpPr>
            <p:cNvPr id="7" name="组合 6"/>
            <p:cNvGrpSpPr/>
            <p:nvPr userDrawn="1"/>
          </p:nvGrpSpPr>
          <p:grpSpPr>
            <a:xfrm flipH="1">
              <a:off x="0" y="55245"/>
              <a:ext cx="9144000" cy="581025"/>
              <a:chOff x="0" y="-580956"/>
              <a:chExt cx="12192000" cy="5527522"/>
            </a:xfrm>
          </p:grpSpPr>
          <p:sp>
            <p:nvSpPr>
              <p:cNvPr id="8" name="矩形 7"/>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9" name="矩形: 圆角 5"/>
              <p:cNvSpPr/>
              <p:nvPr/>
            </p:nvSpPr>
            <p:spPr>
              <a:xfrm>
                <a:off x="11672147" y="-580956"/>
                <a:ext cx="519853" cy="5527522"/>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 name="矩形 1"/>
            <p:cNvSpPr/>
            <p:nvPr userDrawn="1"/>
          </p:nvSpPr>
          <p:spPr>
            <a:xfrm>
              <a:off x="389890" y="55245"/>
              <a:ext cx="4432624" cy="461665"/>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896353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cxnSp>
        <p:nvCxnSpPr>
          <p:cNvPr id="12" name="直接连接符 11"/>
          <p:cNvCxnSpPr/>
          <p:nvPr userDrawn="1"/>
        </p:nvCxnSpPr>
        <p:spPr>
          <a:xfrm>
            <a:off x="0" y="843751"/>
            <a:ext cx="9144067" cy="0"/>
          </a:xfrm>
          <a:prstGeom prst="line">
            <a:avLst/>
          </a:prstGeom>
          <a:ln w="635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95E6892-3D0E-40B1-89BB-B043924F3C83}" type="datetimeFigureOut">
              <a:rPr lang="en-US" smtClean="0"/>
              <a:t>8/17/2021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4E2C9E1-264B-499B-85B4-94D54510CEF4}" type="slidenum">
              <a:rPr lang="en-US" smtClean="0"/>
              <a:t>‹#›</a:t>
            </a:fld>
            <a:endParaRPr lang="en-US"/>
          </a:p>
        </p:txBody>
      </p:sp>
    </p:spTree>
    <p:extLst>
      <p:ext uri="{BB962C8B-B14F-4D97-AF65-F5344CB8AC3E}">
        <p14:creationId xmlns:p14="http://schemas.microsoft.com/office/powerpoint/2010/main" val="13232731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0" y="252133"/>
            <a:ext cx="615203" cy="282389"/>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userDrawn="1"/>
        </p:nvSpPr>
        <p:spPr>
          <a:xfrm>
            <a:off x="615203" y="252133"/>
            <a:ext cx="1045155" cy="28238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Tree>
    <p:extLst>
      <p:ext uri="{BB962C8B-B14F-4D97-AF65-F5344CB8AC3E}">
        <p14:creationId xmlns:p14="http://schemas.microsoft.com/office/powerpoint/2010/main" val="235342729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F64DD99-87F9-453F-9079-F6FF817C2EC5}" type="datetimeFigureOut">
              <a:rPr lang="en-US" smtClean="0"/>
              <a:t>8/17/2021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9001FEE7-084D-4A96-8EA0-40E78BE16633}" type="slidenum">
              <a:rPr lang="en-US" smtClean="0"/>
              <a:t>‹#›</a:t>
            </a:fld>
            <a:endParaRPr lang="en-US"/>
          </a:p>
        </p:txBody>
      </p:sp>
    </p:spTree>
    <p:extLst>
      <p:ext uri="{BB962C8B-B14F-4D97-AF65-F5344CB8AC3E}">
        <p14:creationId xmlns:p14="http://schemas.microsoft.com/office/powerpoint/2010/main" val="55035086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82718"/>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2021/8/17</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8/17/2021</a:t>
            </a:fld>
            <a:endParaRPr lang="en-US" dirty="0"/>
          </a:p>
        </p:txBody>
      </p:sp>
      <p:sp>
        <p:nvSpPr>
          <p:cNvPr id="5" name="Footer Placeholder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6" r:id="rId5"/>
    <p:sldLayoutId id="2147483657" r:id="rId6"/>
    <p:sldLayoutId id="2147483658" r:id="rId7"/>
    <p:sldLayoutId id="2147483659"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3"/>
          <a:stretch>
            <a:fillRect/>
          </a:stretch>
        </p:blipFill>
        <p:spPr>
          <a:xfrm>
            <a:off x="577759" y="535957"/>
            <a:ext cx="1559651" cy="1322144"/>
          </a:xfrm>
          <a:prstGeom prst="rect">
            <a:avLst/>
          </a:prstGeom>
        </p:spPr>
      </p:pic>
      <p:pic>
        <p:nvPicPr>
          <p:cNvPr id="12" name="图片 11"/>
          <p:cNvPicPr>
            <a:picLocks noChangeAspect="1"/>
          </p:cNvPicPr>
          <p:nvPr userDrawn="1"/>
        </p:nvPicPr>
        <p:blipFill>
          <a:blip r:embed="rId4"/>
          <a:stretch>
            <a:fillRect/>
          </a:stretch>
        </p:blipFill>
        <p:spPr>
          <a:xfrm>
            <a:off x="724535" y="2159000"/>
            <a:ext cx="2298700" cy="1537335"/>
          </a:xfrm>
          <a:prstGeom prst="rect">
            <a:avLst/>
          </a:prstGeom>
        </p:spPr>
      </p:pic>
      <p:pic>
        <p:nvPicPr>
          <p:cNvPr id="13" name="图片 12"/>
          <p:cNvPicPr>
            <a:picLocks noChangeAspect="1"/>
          </p:cNvPicPr>
          <p:nvPr userDrawn="1"/>
        </p:nvPicPr>
        <p:blipFill>
          <a:blip r:embed="rId5"/>
          <a:stretch>
            <a:fillRect/>
          </a:stretch>
        </p:blipFill>
        <p:spPr>
          <a:xfrm>
            <a:off x="3781697" y="3743325"/>
            <a:ext cx="2847068" cy="901922"/>
          </a:xfrm>
          <a:prstGeom prst="rect">
            <a:avLst/>
          </a:prstGeom>
        </p:spPr>
      </p:pic>
      <p:pic>
        <p:nvPicPr>
          <p:cNvPr id="15" name="图片 14"/>
          <p:cNvPicPr>
            <a:picLocks noChangeAspect="1"/>
          </p:cNvPicPr>
          <p:nvPr userDrawn="1"/>
        </p:nvPicPr>
        <p:blipFill>
          <a:blip r:embed="rId4"/>
          <a:stretch>
            <a:fillRect/>
          </a:stretch>
        </p:blipFill>
        <p:spPr>
          <a:xfrm>
            <a:off x="461010" y="3358515"/>
            <a:ext cx="2298700" cy="1537335"/>
          </a:xfrm>
          <a:prstGeom prst="rect">
            <a:avLst/>
          </a:prstGeom>
        </p:spPr>
      </p:pic>
      <p:pic>
        <p:nvPicPr>
          <p:cNvPr id="16" name="图片 15"/>
          <p:cNvPicPr>
            <a:picLocks noChangeAspect="1"/>
          </p:cNvPicPr>
          <p:nvPr userDrawn="1"/>
        </p:nvPicPr>
        <p:blipFill>
          <a:blip r:embed="rId4"/>
          <a:stretch>
            <a:fillRect/>
          </a:stretch>
        </p:blipFill>
        <p:spPr>
          <a:xfrm>
            <a:off x="2137410" y="2159000"/>
            <a:ext cx="2298700" cy="1537335"/>
          </a:xfrm>
          <a:prstGeom prst="rect">
            <a:avLst/>
          </a:prstGeom>
        </p:spPr>
      </p:pic>
      <p:sp>
        <p:nvSpPr>
          <p:cNvPr id="10" name="矩形 9"/>
          <p:cNvSpPr/>
          <p:nvPr userDrawn="1"/>
        </p:nvSpPr>
        <p:spPr>
          <a:xfrm>
            <a:off x="-3810" y="1915160"/>
            <a:ext cx="9144067" cy="1713865"/>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stretch>
            <a:fillRect/>
          </a:stretch>
        </p:blipFill>
        <p:spPr>
          <a:xfrm>
            <a:off x="14605" y="20320"/>
            <a:ext cx="9105265" cy="510667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75.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15" y="1598559"/>
            <a:ext cx="5822185"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14" name="组合 13"/>
          <p:cNvGrpSpPr/>
          <p:nvPr/>
        </p:nvGrpSpPr>
        <p:grpSpPr>
          <a:xfrm>
            <a:off x="3636010" y="703580"/>
            <a:ext cx="1871980" cy="401320"/>
            <a:chOff x="5737" y="1715"/>
            <a:chExt cx="2948" cy="632"/>
          </a:xfrm>
        </p:grpSpPr>
        <p:sp>
          <p:nvSpPr>
            <p:cNvPr id="15" name="文本框 14"/>
            <p:cNvSpPr txBox="1"/>
            <p:nvPr/>
          </p:nvSpPr>
          <p:spPr>
            <a:xfrm>
              <a:off x="5742" y="1715"/>
              <a:ext cx="291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6S与管理体系</a:t>
              </a:r>
            </a:p>
          </p:txBody>
        </p:sp>
        <p:cxnSp>
          <p:nvCxnSpPr>
            <p:cNvPr id="26" name="直接箭头连接符 25"/>
            <p:cNvCxnSpPr/>
            <p:nvPr/>
          </p:nvCxnSpPr>
          <p:spPr>
            <a:xfrm rot="16200000">
              <a:off x="7211" y="873"/>
              <a:ext cx="0" cy="294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280478" y="923244"/>
            <a:ext cx="6583045" cy="4133895"/>
            <a:chOff x="2812" y="422"/>
            <a:chExt cx="10367" cy="6510"/>
          </a:xfrm>
        </p:grpSpPr>
        <p:grpSp>
          <p:nvGrpSpPr>
            <p:cNvPr id="12291" name="组合 21"/>
            <p:cNvGrpSpPr/>
            <p:nvPr/>
          </p:nvGrpSpPr>
          <p:grpSpPr>
            <a:xfrm>
              <a:off x="4247" y="422"/>
              <a:ext cx="6835" cy="4680"/>
              <a:chOff x="2071670" y="357166"/>
              <a:chExt cx="5786478" cy="3961691"/>
            </a:xfrm>
          </p:grpSpPr>
          <p:sp>
            <p:nvSpPr>
              <p:cNvPr id="17" name="矩形 16"/>
              <p:cNvSpPr/>
              <p:nvPr/>
            </p:nvSpPr>
            <p:spPr bwMode="auto">
              <a:xfrm>
                <a:off x="2071670" y="3643299"/>
                <a:ext cx="1000132" cy="675558"/>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b="0" i="0" u="none" strike="noStrike" kern="1200" cap="none" spc="0" normalizeH="0" baseline="0" noProof="0">
                  <a:ln>
                    <a:noFill/>
                  </a:ln>
                  <a:solidFill>
                    <a:srgbClr val="0000FF"/>
                  </a:solidFill>
                  <a:effectLst/>
                  <a:uLnTx/>
                  <a:uFillTx/>
                  <a:latin typeface="宋体" charset="-122"/>
                  <a:ea typeface="宋体" charset="-122"/>
                  <a:cs typeface="+mn-cs"/>
                </a:endParaRPr>
              </a:p>
            </p:txBody>
          </p:sp>
          <p:sp>
            <p:nvSpPr>
              <p:cNvPr id="18" name="矩形 17"/>
              <p:cNvSpPr/>
              <p:nvPr/>
            </p:nvSpPr>
            <p:spPr bwMode="auto">
              <a:xfrm>
                <a:off x="3071802" y="3000359"/>
                <a:ext cx="1000132" cy="675558"/>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b="0" i="0" u="none" strike="noStrike" kern="1200" cap="none" spc="0" normalizeH="0" baseline="0" noProof="0">
                  <a:ln>
                    <a:noFill/>
                  </a:ln>
                  <a:solidFill>
                    <a:srgbClr val="0000FF"/>
                  </a:solidFill>
                  <a:effectLst/>
                  <a:uLnTx/>
                  <a:uFillTx/>
                  <a:latin typeface="宋体" charset="-122"/>
                  <a:ea typeface="宋体" charset="-122"/>
                  <a:cs typeface="+mn-cs"/>
                </a:endParaRPr>
              </a:p>
            </p:txBody>
          </p:sp>
          <p:sp>
            <p:nvSpPr>
              <p:cNvPr id="19" name="矩形 18"/>
              <p:cNvSpPr/>
              <p:nvPr/>
            </p:nvSpPr>
            <p:spPr bwMode="auto">
              <a:xfrm>
                <a:off x="4071934" y="2357421"/>
                <a:ext cx="1000132" cy="675558"/>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b="0" i="0" u="none" strike="noStrike" kern="1200" cap="none" spc="0" normalizeH="0" baseline="0" noProof="0">
                  <a:ln>
                    <a:noFill/>
                  </a:ln>
                  <a:solidFill>
                    <a:srgbClr val="0000FF"/>
                  </a:solidFill>
                  <a:effectLst/>
                  <a:uLnTx/>
                  <a:uFillTx/>
                  <a:latin typeface="宋体" charset="-122"/>
                  <a:ea typeface="宋体" charset="-122"/>
                  <a:cs typeface="+mn-cs"/>
                </a:endParaRPr>
              </a:p>
            </p:txBody>
          </p:sp>
          <p:sp>
            <p:nvSpPr>
              <p:cNvPr id="20" name="矩形 19"/>
              <p:cNvSpPr/>
              <p:nvPr/>
            </p:nvSpPr>
            <p:spPr bwMode="auto">
              <a:xfrm>
                <a:off x="5072066" y="1785919"/>
                <a:ext cx="1000132" cy="675558"/>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b="0" i="0" u="none" strike="noStrike" kern="1200" cap="none" spc="0" normalizeH="0" baseline="0" noProof="0">
                  <a:ln>
                    <a:noFill/>
                  </a:ln>
                  <a:solidFill>
                    <a:srgbClr val="0000FF"/>
                  </a:solidFill>
                  <a:effectLst/>
                  <a:uLnTx/>
                  <a:uFillTx/>
                  <a:latin typeface="宋体" charset="-122"/>
                  <a:ea typeface="宋体" charset="-122"/>
                  <a:cs typeface="+mn-cs"/>
                </a:endParaRPr>
              </a:p>
            </p:txBody>
          </p:sp>
          <p:sp>
            <p:nvSpPr>
              <p:cNvPr id="21" name="右箭头 20"/>
              <p:cNvSpPr/>
              <p:nvPr/>
            </p:nvSpPr>
            <p:spPr bwMode="auto">
              <a:xfrm>
                <a:off x="6072198" y="357166"/>
                <a:ext cx="1785950" cy="2390068"/>
              </a:xfrm>
              <a:prstGeom prst="rightArrow">
                <a:avLst/>
              </a:prstGeom>
              <a:solidFill>
                <a:schemeClr val="tx1">
                  <a:lumMod val="50000"/>
                  <a:lumOff val="50000"/>
                </a:schemeClr>
              </a:solidFill>
              <a:ln w="25400" cap="flat" cmpd="sng" algn="ctr">
                <a:noFill/>
                <a:prstDash val="solid"/>
                <a:round/>
                <a:headEnd type="none" w="med" len="med"/>
                <a:tailEnd type="none" w="med" len="med"/>
              </a:ln>
              <a:effectLst/>
              <a:scene3d>
                <a:camera prst="orthographicFront"/>
                <a:lightRig rig="threePt" dir="t"/>
              </a:scene3d>
              <a:sp3d>
                <a:bevelT/>
              </a:sp3d>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b="0" i="0" u="none" strike="noStrike" kern="1200" cap="none" spc="0" normalizeH="0" baseline="0" noProof="0">
                  <a:ln>
                    <a:noFill/>
                  </a:ln>
                  <a:solidFill>
                    <a:srgbClr val="0000FF"/>
                  </a:solidFill>
                  <a:effectLst/>
                  <a:uLnTx/>
                  <a:uFillTx/>
                  <a:latin typeface="宋体" charset="-122"/>
                  <a:ea typeface="宋体" charset="-122"/>
                  <a:cs typeface="+mn-cs"/>
                </a:endParaRPr>
              </a:p>
            </p:txBody>
          </p:sp>
        </p:grpSp>
        <p:sp>
          <p:nvSpPr>
            <p:cNvPr id="12293" name="TextBox 24"/>
            <p:cNvSpPr txBox="1"/>
            <p:nvPr/>
          </p:nvSpPr>
          <p:spPr>
            <a:xfrm>
              <a:off x="3825" y="6352"/>
              <a:ext cx="9354"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l"/>
              <a:r>
                <a:rPr lang="zh-CN" altLang="en-US" b="1" dirty="0">
                  <a:solidFill>
                    <a:schemeClr val="bg1">
                      <a:lumMod val="95000"/>
                    </a:schemeClr>
                  </a:solidFill>
                  <a:latin typeface="微软雅黑" charset="-122"/>
                  <a:ea typeface="微软雅黑" charset="-122"/>
                </a:rPr>
                <a:t>现场管理的基石：整理，整顿，清扫，安全，清洁，素养</a:t>
              </a:r>
            </a:p>
          </p:txBody>
        </p:sp>
        <p:sp>
          <p:nvSpPr>
            <p:cNvPr id="224270" name="TextBox 26"/>
            <p:cNvSpPr txBox="1"/>
            <p:nvPr/>
          </p:nvSpPr>
          <p:spPr>
            <a:xfrm>
              <a:off x="2812" y="6352"/>
              <a:ext cx="1013" cy="580"/>
            </a:xfrm>
            <a:prstGeom prst="rect">
              <a:avLst/>
            </a:prstGeom>
            <a:noFill/>
            <a:ln w="9525">
              <a:noFill/>
            </a:ln>
          </p:spPr>
          <p:txBody>
            <a:bodyPr>
              <a:spAutoFit/>
            </a:bodyPr>
            <a:lstStyle/>
            <a:p>
              <a:pPr algn="ctr"/>
              <a:r>
                <a:rPr lang="en-US" altLang="zh-CN" b="1" spc="100" dirty="0">
                  <a:solidFill>
                    <a:srgbClr val="011B4C"/>
                  </a:solidFill>
                  <a:uFillTx/>
                  <a:latin typeface="微软雅黑" charset="-122"/>
                  <a:ea typeface="微软雅黑" charset="-122"/>
                </a:rPr>
                <a:t>6S</a:t>
              </a:r>
            </a:p>
          </p:txBody>
        </p:sp>
        <p:sp>
          <p:nvSpPr>
            <p:cNvPr id="12296" name="TextBox 28"/>
            <p:cNvSpPr txBox="1"/>
            <p:nvPr/>
          </p:nvSpPr>
          <p:spPr>
            <a:xfrm>
              <a:off x="5111" y="5722"/>
              <a:ext cx="3713" cy="580"/>
            </a:xfrm>
            <a:prstGeom prst="rect">
              <a:avLst/>
            </a:prstGeom>
            <a:solidFill>
              <a:srgbClr val="011B4C"/>
            </a:solidFill>
            <a:ln w="9525" cap="flat" cmpd="sng">
              <a:noFill/>
              <a:prstDash val="solid"/>
              <a:miter/>
              <a:headEnd type="none" w="med" len="med"/>
              <a:tailEnd type="none" w="med" len="med"/>
            </a:ln>
          </p:spPr>
          <p:txBody>
            <a:bodyPr anchor="ctr" anchorCtr="0">
              <a:spAutoFit/>
            </a:bodyPr>
            <a:lstStyle/>
            <a:p>
              <a:pPr algn="ctr"/>
              <a:r>
                <a:rPr lang="zh-CN" altLang="en-US" b="1" dirty="0">
                  <a:solidFill>
                    <a:schemeClr val="bg1">
                      <a:lumMod val="95000"/>
                    </a:schemeClr>
                  </a:solidFill>
                  <a:latin typeface="微软雅黑" charset="-122"/>
                  <a:ea typeface="微软雅黑" charset="-122"/>
                </a:rPr>
                <a:t>打破现状的改善活动</a:t>
              </a:r>
            </a:p>
          </p:txBody>
        </p:sp>
        <p:sp>
          <p:nvSpPr>
            <p:cNvPr id="12297" name="TextBox 29"/>
            <p:cNvSpPr txBox="1"/>
            <p:nvPr/>
          </p:nvSpPr>
          <p:spPr>
            <a:xfrm>
              <a:off x="4942" y="3759"/>
              <a:ext cx="581" cy="1888"/>
            </a:xfrm>
            <a:prstGeom prst="rect">
              <a:avLst/>
            </a:prstGeom>
            <a:solidFill>
              <a:srgbClr val="011B4C"/>
            </a:solidFill>
            <a:ln w="9525" cap="flat" cmpd="sng">
              <a:noFill/>
              <a:prstDash val="solid"/>
              <a:miter/>
              <a:headEnd type="none" w="med" len="med"/>
              <a:tailEnd type="none" w="med" len="med"/>
            </a:ln>
          </p:spPr>
          <p:txBody>
            <a:bodyPr anchor="ctr" anchorCtr="0">
              <a:spAutoFit/>
            </a:bodyPr>
            <a:lstStyle/>
            <a:p>
              <a:pPr algn="ctr"/>
              <a:r>
                <a:rPr lang="zh-CN" altLang="en-US" b="1" dirty="0">
                  <a:solidFill>
                    <a:schemeClr val="bg1">
                      <a:lumMod val="95000"/>
                    </a:schemeClr>
                  </a:solidFill>
                  <a:latin typeface="微软雅黑" charset="-122"/>
                  <a:ea typeface="微软雅黑" charset="-122"/>
                </a:rPr>
                <a:t>品质提升</a:t>
              </a:r>
            </a:p>
          </p:txBody>
        </p:sp>
        <p:sp>
          <p:nvSpPr>
            <p:cNvPr id="12298" name="TextBox 30"/>
            <p:cNvSpPr txBox="1"/>
            <p:nvPr/>
          </p:nvSpPr>
          <p:spPr>
            <a:xfrm>
              <a:off x="6028" y="3759"/>
              <a:ext cx="581" cy="1888"/>
            </a:xfrm>
            <a:prstGeom prst="rect">
              <a:avLst/>
            </a:prstGeom>
            <a:solidFill>
              <a:srgbClr val="011B4C"/>
            </a:solidFill>
            <a:ln w="9525" cap="flat" cmpd="sng">
              <a:noFill/>
              <a:prstDash val="solid"/>
              <a:miter/>
              <a:headEnd type="none" w="med" len="med"/>
              <a:tailEnd type="none" w="med" len="med"/>
            </a:ln>
          </p:spPr>
          <p:txBody>
            <a:bodyPr anchor="ctr" anchorCtr="0">
              <a:spAutoFit/>
            </a:bodyPr>
            <a:lstStyle/>
            <a:p>
              <a:pPr algn="ctr"/>
              <a:r>
                <a:rPr lang="zh-CN" altLang="en-US" b="1" dirty="0">
                  <a:solidFill>
                    <a:schemeClr val="bg1">
                      <a:lumMod val="95000"/>
                    </a:schemeClr>
                  </a:solidFill>
                  <a:latin typeface="微软雅黑" charset="-122"/>
                  <a:ea typeface="微软雅黑" charset="-122"/>
                </a:rPr>
                <a:t>效率调高</a:t>
              </a:r>
            </a:p>
          </p:txBody>
        </p:sp>
        <p:sp>
          <p:nvSpPr>
            <p:cNvPr id="12299" name="TextBox 31"/>
            <p:cNvSpPr txBox="1"/>
            <p:nvPr/>
          </p:nvSpPr>
          <p:spPr>
            <a:xfrm>
              <a:off x="7200" y="3759"/>
              <a:ext cx="581" cy="1888"/>
            </a:xfrm>
            <a:prstGeom prst="rect">
              <a:avLst/>
            </a:prstGeom>
            <a:solidFill>
              <a:srgbClr val="011B4C"/>
            </a:solidFill>
            <a:ln w="9525" cap="flat" cmpd="sng">
              <a:noFill/>
              <a:prstDash val="solid"/>
              <a:miter/>
              <a:headEnd type="none" w="med" len="med"/>
              <a:tailEnd type="none" w="med" len="med"/>
            </a:ln>
          </p:spPr>
          <p:txBody>
            <a:bodyPr anchor="ctr" anchorCtr="0">
              <a:spAutoFit/>
            </a:bodyPr>
            <a:lstStyle/>
            <a:p>
              <a:pPr algn="ctr"/>
              <a:r>
                <a:rPr lang="zh-CN" altLang="en-US" b="1" dirty="0">
                  <a:solidFill>
                    <a:schemeClr val="bg1">
                      <a:lumMod val="95000"/>
                    </a:schemeClr>
                  </a:solidFill>
                  <a:latin typeface="微软雅黑" charset="-122"/>
                  <a:ea typeface="微软雅黑" charset="-122"/>
                </a:rPr>
                <a:t>成本降低</a:t>
              </a:r>
            </a:p>
          </p:txBody>
        </p:sp>
        <p:sp>
          <p:nvSpPr>
            <p:cNvPr id="12300" name="TextBox 32"/>
            <p:cNvSpPr txBox="1"/>
            <p:nvPr/>
          </p:nvSpPr>
          <p:spPr>
            <a:xfrm>
              <a:off x="8391" y="3759"/>
              <a:ext cx="581" cy="1888"/>
            </a:xfrm>
            <a:prstGeom prst="rect">
              <a:avLst/>
            </a:prstGeom>
            <a:solidFill>
              <a:srgbClr val="011B4C"/>
            </a:solidFill>
            <a:ln w="9525" cap="flat" cmpd="sng">
              <a:noFill/>
              <a:prstDash val="solid"/>
              <a:miter/>
              <a:headEnd type="none" w="med" len="med"/>
              <a:tailEnd type="none" w="med" len="med"/>
            </a:ln>
          </p:spPr>
          <p:txBody>
            <a:bodyPr anchor="ctr" anchorCtr="0">
              <a:spAutoFit/>
            </a:bodyPr>
            <a:lstStyle/>
            <a:p>
              <a:pPr algn="ctr"/>
              <a:r>
                <a:rPr lang="zh-CN" altLang="en-US" b="1" dirty="0">
                  <a:solidFill>
                    <a:schemeClr val="bg1">
                      <a:lumMod val="95000"/>
                    </a:schemeClr>
                  </a:solidFill>
                  <a:latin typeface="微软雅黑" charset="-122"/>
                  <a:ea typeface="微软雅黑" charset="-122"/>
                </a:rPr>
                <a:t>事业拓展</a:t>
              </a:r>
            </a:p>
          </p:txBody>
        </p:sp>
        <p:sp>
          <p:nvSpPr>
            <p:cNvPr id="12301" name="TextBox 33"/>
            <p:cNvSpPr txBox="1"/>
            <p:nvPr/>
          </p:nvSpPr>
          <p:spPr>
            <a:xfrm>
              <a:off x="3825" y="3038"/>
              <a:ext cx="6582"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低成本，高效率，高品质服务满足客户</a:t>
              </a:r>
            </a:p>
          </p:txBody>
        </p:sp>
        <p:sp>
          <p:nvSpPr>
            <p:cNvPr id="12302" name="TextBox 34"/>
            <p:cNvSpPr txBox="1"/>
            <p:nvPr/>
          </p:nvSpPr>
          <p:spPr>
            <a:xfrm>
              <a:off x="2981" y="2278"/>
              <a:ext cx="1961"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满足客户</a:t>
              </a:r>
            </a:p>
          </p:txBody>
        </p:sp>
        <p:sp>
          <p:nvSpPr>
            <p:cNvPr id="12303" name="TextBox 35"/>
            <p:cNvSpPr txBox="1"/>
            <p:nvPr/>
          </p:nvSpPr>
          <p:spPr>
            <a:xfrm>
              <a:off x="5111" y="2278"/>
              <a:ext cx="1921"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满足公司</a:t>
              </a:r>
            </a:p>
          </p:txBody>
        </p:sp>
        <p:sp>
          <p:nvSpPr>
            <p:cNvPr id="12304" name="TextBox 36"/>
            <p:cNvSpPr txBox="1"/>
            <p:nvPr/>
          </p:nvSpPr>
          <p:spPr>
            <a:xfrm>
              <a:off x="7200" y="2278"/>
              <a:ext cx="1772"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满足员工</a:t>
              </a:r>
            </a:p>
          </p:txBody>
        </p:sp>
        <p:sp>
          <p:nvSpPr>
            <p:cNvPr id="12305" name="TextBox 37"/>
            <p:cNvSpPr txBox="1"/>
            <p:nvPr/>
          </p:nvSpPr>
          <p:spPr>
            <a:xfrm>
              <a:off x="9071" y="2278"/>
              <a:ext cx="2011"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满足社会</a:t>
              </a:r>
            </a:p>
          </p:txBody>
        </p:sp>
        <p:sp>
          <p:nvSpPr>
            <p:cNvPr id="12306" name="TextBox 38"/>
            <p:cNvSpPr txBox="1"/>
            <p:nvPr/>
          </p:nvSpPr>
          <p:spPr>
            <a:xfrm>
              <a:off x="4563" y="1395"/>
              <a:ext cx="4494" cy="580"/>
            </a:xfrm>
            <a:prstGeom prst="rect">
              <a:avLst/>
            </a:prstGeom>
            <a:solidFill>
              <a:srgbClr val="011B4C"/>
            </a:solidFill>
            <a:ln w="9525" cap="flat" cmpd="sng">
              <a:noFill/>
              <a:prstDash val="solid"/>
              <a:miter/>
              <a:headEnd type="none" w="med" len="med"/>
              <a:tailEnd type="none" w="med" len="med"/>
            </a:ln>
          </p:spPr>
          <p:txBody>
            <a:bodyPr wrap="square" anchor="ctr" anchorCtr="0">
              <a:spAutoFit/>
            </a:bodyPr>
            <a:lstStyle/>
            <a:p>
              <a:pPr algn="ctr"/>
              <a:r>
                <a:rPr lang="zh-CN" altLang="en-US" b="1" dirty="0">
                  <a:solidFill>
                    <a:schemeClr val="bg1">
                      <a:lumMod val="95000"/>
                    </a:schemeClr>
                  </a:solidFill>
                  <a:latin typeface="微软雅黑" charset="-122"/>
                  <a:ea typeface="微软雅黑" charset="-122"/>
                </a:rPr>
                <a:t>具有持续发展动力的企业</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18443" y="736600"/>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清洁篇</a:t>
            </a:r>
            <a:endParaRPr lang="zh-CN" altLang="en-US" sz="3200" b="1" dirty="0">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10" name="矩形 9"/>
          <p:cNvSpPr/>
          <p:nvPr/>
        </p:nvSpPr>
        <p:spPr>
          <a:xfrm>
            <a:off x="3563888" y="3147814"/>
            <a:ext cx="4104456" cy="1116781"/>
          </a:xfrm>
          <a:prstGeom prst="rect">
            <a:avLst/>
          </a:prstGeom>
        </p:spPr>
        <p:txBody>
          <a:bodyPr wrap="square">
            <a:spAutoFit/>
          </a:bodyPr>
          <a:lstStyle/>
          <a:p>
            <a:pPr defTabSz="1087755">
              <a:lnSpc>
                <a:spcPct val="200000"/>
              </a:lnSpc>
            </a:pPr>
            <a:r>
              <a:rPr lang="zh-CN" altLang="zh-CN" b="1" dirty="0" smtClean="0">
                <a:latin typeface="微软雅黑" panose="020B0503020204020204" pitchFamily="34" charset="-122"/>
                <a:ea typeface="微软雅黑" panose="020B0503020204020204" pitchFamily="34" charset="-122"/>
              </a:rPr>
              <a:t>目视管理：利用工具，诸如利用图表、看板、颜色、场所的区域规划</a:t>
            </a:r>
            <a:endParaRPr lang="en-US" altLang="zh-CN" b="1" dirty="0" smtClean="0">
              <a:latin typeface="微软雅黑" panose="020B0503020204020204" pitchFamily="34" charset="-122"/>
              <a:ea typeface="微软雅黑" panose="020B0503020204020204" pitchFamily="34" charset="-122"/>
            </a:endParaRPr>
          </a:p>
        </p:txBody>
      </p:sp>
      <p:pic>
        <p:nvPicPr>
          <p:cNvPr id="11" name="Picture 1"/>
          <p:cNvPicPr>
            <a:picLocks noChangeAspect="1" noChangeArrowheads="1"/>
          </p:cNvPicPr>
          <p:nvPr/>
        </p:nvPicPr>
        <p:blipFill>
          <a:blip r:embed="rId2" cstate="print"/>
          <a:srcRect/>
          <a:stretch>
            <a:fillRect/>
          </a:stretch>
        </p:blipFill>
        <p:spPr bwMode="auto">
          <a:xfrm>
            <a:off x="395536" y="1059582"/>
            <a:ext cx="2376264" cy="1497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3" cstate="print"/>
          <a:srcRect/>
          <a:stretch>
            <a:fillRect/>
          </a:stretch>
        </p:blipFill>
        <p:spPr bwMode="auto">
          <a:xfrm>
            <a:off x="395536" y="3075806"/>
            <a:ext cx="2520280" cy="159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矩形 12"/>
          <p:cNvSpPr/>
          <p:nvPr/>
        </p:nvSpPr>
        <p:spPr>
          <a:xfrm>
            <a:off x="3528392" y="1347614"/>
            <a:ext cx="4572000" cy="1116781"/>
          </a:xfrm>
          <a:prstGeom prst="rect">
            <a:avLst/>
          </a:prstGeom>
        </p:spPr>
        <p:txBody>
          <a:bodyPr>
            <a:spAutoFit/>
          </a:bodyPr>
          <a:lstStyle/>
          <a:p>
            <a:pPr defTabSz="1087755">
              <a:lnSpc>
                <a:spcPct val="200000"/>
              </a:lnSpc>
            </a:pPr>
            <a:r>
              <a:rPr lang="zh-CN" altLang="zh-CN" b="1" dirty="0" smtClean="0">
                <a:latin typeface="微软雅黑" panose="020B0503020204020204" pitchFamily="34" charset="-122"/>
                <a:ea typeface="微软雅黑" panose="020B0503020204020204" pitchFamily="34" charset="-122"/>
              </a:rPr>
              <a:t>红牌作战</a:t>
            </a: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：即在车间内，找到问题点，并悬挂红牌，让大家都明白并积极地</a:t>
            </a:r>
            <a:r>
              <a:rPr lang="zh-CN" altLang="en-US" b="1" dirty="0" smtClean="0">
                <a:latin typeface="微软雅黑" panose="020B0503020204020204" pitchFamily="34" charset="-122"/>
                <a:ea typeface="微软雅黑" panose="020B0503020204020204" pitchFamily="34" charset="-122"/>
              </a:rPr>
              <a:t>改善</a:t>
            </a:r>
            <a:endParaRPr lang="en-US" altLang="zh-CN" b="1" dirty="0" smtClean="0">
              <a:latin typeface="微软雅黑" panose="020B0503020204020204" pitchFamily="34" charset="-122"/>
              <a:ea typeface="微软雅黑" panose="020B0503020204020204" pitchFamily="34" charset="-122"/>
            </a:endParaRPr>
          </a:p>
        </p:txBody>
      </p:sp>
      <p:grpSp>
        <p:nvGrpSpPr>
          <p:cNvPr id="9" name="组合 8"/>
          <p:cNvGrpSpPr/>
          <p:nvPr/>
        </p:nvGrpSpPr>
        <p:grpSpPr>
          <a:xfrm>
            <a:off x="1691680" y="2080"/>
            <a:ext cx="7452320" cy="581025"/>
            <a:chOff x="0" y="55245"/>
            <a:chExt cx="9144000" cy="581025"/>
          </a:xfrm>
        </p:grpSpPr>
        <p:grpSp>
          <p:nvGrpSpPr>
            <p:cNvPr id="14" name="组合 13"/>
            <p:cNvGrpSpPr/>
            <p:nvPr userDrawn="1"/>
          </p:nvGrpSpPr>
          <p:grpSpPr>
            <a:xfrm flipH="1">
              <a:off x="0" y="55245"/>
              <a:ext cx="9144000" cy="581025"/>
              <a:chOff x="0" y="-580956"/>
              <a:chExt cx="12192000" cy="5527518"/>
            </a:xfrm>
          </p:grpSpPr>
          <p:sp>
            <p:nvSpPr>
              <p:cNvPr id="16" name="矩形 15"/>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7"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5" name="矩形 14"/>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639714161"/>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1200150"/>
            <a:ext cx="5827236" cy="461665"/>
          </a:xfrm>
          <a:prstGeom prst="rect">
            <a:avLst/>
          </a:prstGeom>
          <a:solidFill>
            <a:schemeClr val="accent5">
              <a:lumMod val="20000"/>
              <a:lumOff val="80000"/>
            </a:schemeClr>
          </a:solidFill>
          <a:ln w="9525">
            <a:noFill/>
            <a:miter lim="800000"/>
          </a:ln>
          <a:effectLst/>
        </p:spPr>
        <p:txBody>
          <a:bodyPr wrap="square">
            <a:spAutoFit/>
          </a:bodyPr>
          <a:lstStyle/>
          <a:p>
            <a:r>
              <a:rPr lang="zh-CN" altLang="zh-CN" sz="2400" b="1" dirty="0" smtClean="0">
                <a:latin typeface="微软雅黑" panose="020B0503020204020204" pitchFamily="34" charset="-122"/>
                <a:ea typeface="微软雅黑" panose="020B0503020204020204" pitchFamily="34" charset="-122"/>
              </a:rPr>
              <a:t>流动红旗法：定期评比，良性竞争；</a:t>
            </a:r>
            <a:endParaRPr lang="zh-CN" altLang="en-US" sz="2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0" y="661541"/>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清洁篇</a:t>
            </a:r>
            <a:endParaRPr lang="zh-CN" altLang="en-US" sz="3200" b="1" dirty="0">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9" name="图片 8" descr="6.jpg"/>
          <p:cNvPicPr>
            <a:picLocks noChangeAspect="1"/>
          </p:cNvPicPr>
          <p:nvPr/>
        </p:nvPicPr>
        <p:blipFill>
          <a:blip r:embed="rId2" cstate="print"/>
          <a:stretch>
            <a:fillRect/>
          </a:stretch>
        </p:blipFill>
        <p:spPr>
          <a:xfrm>
            <a:off x="5652120" y="1923678"/>
            <a:ext cx="2160240" cy="232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3"/>
          <p:cNvSpPr>
            <a:spLocks noChangeArrowheads="1"/>
          </p:cNvSpPr>
          <p:nvPr/>
        </p:nvSpPr>
        <p:spPr bwMode="auto">
          <a:xfrm>
            <a:off x="827584" y="1995686"/>
            <a:ext cx="3635896"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
                <a:srgbClr val="2FC9FF"/>
              </a:buClr>
              <a:buSzTx/>
              <a:buFont typeface="Wingdings" panose="05000000000000000000" pitchFamily="2" charset="2"/>
              <a:buChar char="u"/>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流动红旗的目的：</a:t>
            </a:r>
            <a:r>
              <a:rPr kumimoji="0" lang="zh-CN" altLang="en-US" sz="1600" b="0" i="0" u="none" strike="noStrike" cap="none" normalizeH="0" baseline="0" dirty="0" smtClean="0">
                <a:ln>
                  <a:noFill/>
                </a:ln>
                <a:solidFill>
                  <a:schemeClr val="tx1"/>
                </a:solidFill>
                <a:effectLst/>
                <a:latin typeface="Arial" panose="020B0604020202020204"/>
                <a:ea typeface="微软雅黑" panose="020B0503020204020204" pitchFamily="34" charset="-122"/>
                <a:cs typeface="Times New Roman" panose="02020603050405020304" pitchFamily="18" charset="0"/>
              </a:rPr>
              <a:t> </a:t>
            </a:r>
            <a:endParaRPr kumimoji="0" lang="en-US" altLang="zh-CN" sz="1600" b="0" i="0" u="none" strike="noStrike" cap="none" normalizeH="0" baseline="0" dirty="0" smtClean="0">
              <a:ln>
                <a:noFill/>
              </a:ln>
              <a:solidFill>
                <a:schemeClr val="tx1"/>
              </a:solidFill>
              <a:effectLst/>
              <a:latin typeface="Arial" panose="020B0604020202020204"/>
              <a:ea typeface="微软雅黑" panose="020B0503020204020204" pitchFamily="34" charset="-122"/>
              <a:cs typeface="Times New Roman" panose="02020603050405020304" pitchFamily="18" charset="0"/>
            </a:endParaRPr>
          </a:p>
          <a:p>
            <a:pPr marL="342900" lvl="0" indent="-342900" fontAlgn="base">
              <a:lnSpc>
                <a:spcPct val="150000"/>
              </a:lnSpc>
              <a:spcBef>
                <a:spcPct val="0"/>
              </a:spcBef>
              <a:spcAft>
                <a:spcPct val="0"/>
              </a:spcAft>
              <a:buFont typeface="+mj-lt"/>
              <a:buAutoNum type="alphaLcParenR"/>
            </a:pP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表彰先进，引起重视；</a:t>
            </a: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base">
              <a:lnSpc>
                <a:spcPct val="150000"/>
              </a:lnSpc>
              <a:spcBef>
                <a:spcPct val="0"/>
              </a:spcBef>
              <a:spcAft>
                <a:spcPct val="0"/>
              </a:spcAft>
              <a:buFont typeface="+mj-lt"/>
              <a:buAutoNum type="alphaLcParenR"/>
            </a:pP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形成内部良性竞争。</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2FC9FF"/>
              </a:buClr>
              <a:buSzTx/>
              <a:buFont typeface="Wingdings" panose="05000000000000000000" pitchFamily="2" charset="2"/>
              <a:buChar char="u"/>
            </a:pPr>
            <a:r>
              <a:rPr kumimoji="0" lang="en-US" altLang="zh-CN" sz="1600" b="0" i="0" u="none" strike="noStrike" cap="none" normalizeH="0" baseline="0" dirty="0" smtClean="0">
                <a:ln>
                  <a:noFill/>
                </a:ln>
                <a:solidFill>
                  <a:schemeClr val="tx1"/>
                </a:solidFill>
                <a:effectLst/>
                <a:latin typeface="Arial" panose="020B0604020202020204"/>
                <a:ea typeface="微软雅黑" panose="020B0503020204020204" pitchFamily="34" charset="-122"/>
                <a:cs typeface="Times New Roman" panose="02020603050405020304" pitchFamily="18" charset="0"/>
              </a:rPr>
              <a:t>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流动红旗的实施</a:t>
            </a:r>
            <a:r>
              <a:rPr kumimoji="0" lang="zh-CN" altLang="en-US" sz="1600" b="0" i="0" u="none" strike="noStrike" cap="none" normalizeH="0" baseline="0" dirty="0" smtClean="0">
                <a:ln>
                  <a:noFill/>
                </a:ln>
                <a:solidFill>
                  <a:schemeClr val="tx1"/>
                </a:solidFill>
                <a:effectLst/>
                <a:latin typeface="Arial" panose="020B0604020202020204"/>
                <a:ea typeface="微软雅黑" panose="020B0503020204020204" pitchFamily="34" charset="-122"/>
                <a:cs typeface="Times New Roman" panose="02020603050405020304" pitchFamily="18" charset="0"/>
              </a:rPr>
              <a:t>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lphaLcParenR"/>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6S</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检查评比得分最高者授予红旗；</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lphaLcParenR"/>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循环评比。</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1691680" y="2080"/>
            <a:ext cx="7452320" cy="581025"/>
            <a:chOff x="0" y="55245"/>
            <a:chExt cx="9144000" cy="581025"/>
          </a:xfrm>
        </p:grpSpPr>
        <p:grpSp>
          <p:nvGrpSpPr>
            <p:cNvPr id="11" name="组合 10"/>
            <p:cNvGrpSpPr/>
            <p:nvPr userDrawn="1"/>
          </p:nvGrpSpPr>
          <p:grpSpPr>
            <a:xfrm flipH="1">
              <a:off x="0" y="55245"/>
              <a:ext cx="9144000" cy="581025"/>
              <a:chOff x="0" y="-580956"/>
              <a:chExt cx="12192000" cy="5527518"/>
            </a:xfrm>
          </p:grpSpPr>
          <p:sp>
            <p:nvSpPr>
              <p:cNvPr id="13" name="矩形 1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2" name="矩形 1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812022749"/>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1241341"/>
            <a:ext cx="7391350" cy="2554545"/>
          </a:xfrm>
          <a:prstGeom prst="rect">
            <a:avLst/>
          </a:prstGeom>
          <a:solidFill>
            <a:schemeClr val="accent5">
              <a:lumMod val="20000"/>
              <a:lumOff val="80000"/>
            </a:schemeClr>
          </a:solidFill>
          <a:ln w="9525">
            <a:noFill/>
            <a:miter lim="800000"/>
          </a:ln>
          <a:effectLst/>
        </p:spPr>
        <p:txBody>
          <a:bodyPr wrap="square">
            <a:spAutoFit/>
          </a:bodyPr>
          <a:lstStyle/>
          <a:p>
            <a:pPr algn="ctr" defTabSz="1087755">
              <a:lnSpc>
                <a:spcPct val="200000"/>
              </a:lnSpc>
            </a:pPr>
            <a:r>
              <a:rPr lang="en-US" altLang="zh-CN" sz="1600" b="1" dirty="0" smtClean="0">
                <a:latin typeface="微软雅黑" panose="020B0503020204020204" pitchFamily="34" charset="-122"/>
                <a:ea typeface="微软雅黑" panose="020B0503020204020204" pitchFamily="34" charset="-122"/>
              </a:rPr>
              <a:t>3U-MEMO</a:t>
            </a:r>
            <a:r>
              <a:rPr lang="zh-CN" altLang="zh-CN" sz="1600" b="1" dirty="0" smtClean="0">
                <a:latin typeface="微软雅黑" panose="020B0503020204020204" pitchFamily="34" charset="-122"/>
                <a:ea typeface="微软雅黑" panose="020B0503020204020204" pitchFamily="34" charset="-122"/>
              </a:rPr>
              <a:t>法：</a:t>
            </a:r>
            <a:endParaRPr lang="en-US" altLang="zh-CN" sz="1600" dirty="0" smtClean="0">
              <a:latin typeface="微软雅黑" panose="020B0503020204020204" pitchFamily="34" charset="-122"/>
              <a:ea typeface="微软雅黑" panose="020B0503020204020204" pitchFamily="34" charset="-122"/>
            </a:endParaRPr>
          </a:p>
          <a:p>
            <a:pPr defTabSz="1087755">
              <a:lnSpc>
                <a:spcPct val="200000"/>
              </a:lnSpc>
            </a:pPr>
            <a:r>
              <a:rPr lang="en-US" altLang="zh-CN" sz="1600" dirty="0" smtClean="0">
                <a:latin typeface="微软雅黑" panose="020B0503020204020204" pitchFamily="34" charset="-122"/>
                <a:ea typeface="微软雅黑" panose="020B0503020204020204" pitchFamily="34" charset="-122"/>
              </a:rPr>
              <a:t>3U memo</a:t>
            </a:r>
            <a:r>
              <a:rPr lang="zh-CN" altLang="zh-CN" sz="1600" dirty="0" smtClean="0">
                <a:latin typeface="微软雅黑" panose="020B0503020204020204" pitchFamily="34" charset="-122"/>
                <a:ea typeface="微软雅黑" panose="020B0503020204020204" pitchFamily="34" charset="-122"/>
              </a:rPr>
              <a:t>其实就是</a:t>
            </a:r>
            <a:r>
              <a:rPr lang="en-US" altLang="zh-CN" sz="1600" dirty="0" smtClean="0">
                <a:latin typeface="微软雅黑" panose="020B0503020204020204" pitchFamily="34" charset="-122"/>
                <a:ea typeface="微软雅黑" panose="020B0503020204020204" pitchFamily="34" charset="-122"/>
              </a:rPr>
              <a:t>IE</a:t>
            </a:r>
            <a:r>
              <a:rPr lang="zh-CN" altLang="zh-CN" sz="1600" dirty="0" smtClean="0">
                <a:latin typeface="微软雅黑" panose="020B0503020204020204" pitchFamily="34" charset="-122"/>
                <a:ea typeface="微软雅黑" panose="020B0503020204020204" pitchFamily="34" charset="-122"/>
              </a:rPr>
              <a:t>工程中讲的“三不原则”，也就是</a:t>
            </a:r>
            <a:r>
              <a:rPr lang="zh-CN" altLang="zh-CN" sz="1600" b="1" dirty="0" smtClean="0">
                <a:latin typeface="微软雅黑" panose="020B0503020204020204" pitchFamily="34" charset="-122"/>
                <a:ea typeface="微软雅黑" panose="020B0503020204020204" pitchFamily="34" charset="-122"/>
              </a:rPr>
              <a:t>不合理、不经济、不平衡</a:t>
            </a:r>
            <a:r>
              <a:rPr lang="zh-CN" altLang="zh-CN" sz="1600" dirty="0" smtClean="0">
                <a:latin typeface="微软雅黑" panose="020B0503020204020204" pitchFamily="34" charset="-122"/>
                <a:ea typeface="微软雅黑" panose="020B0503020204020204" pitchFamily="34" charset="-122"/>
              </a:rPr>
              <a:t>，以“</a:t>
            </a:r>
            <a:r>
              <a:rPr lang="en-US" altLang="zh-CN" sz="1600" dirty="0" smtClean="0">
                <a:latin typeface="微软雅黑" panose="020B0503020204020204" pitchFamily="34" charset="-122"/>
                <a:ea typeface="微软雅黑" panose="020B0503020204020204" pitchFamily="34" charset="-122"/>
              </a:rPr>
              <a:t>3U</a:t>
            </a:r>
            <a:r>
              <a:rPr lang="zh-CN" altLang="zh-CN" sz="1600" dirty="0" smtClean="0">
                <a:latin typeface="微软雅黑" panose="020B0503020204020204" pitchFamily="34" charset="-122"/>
                <a:ea typeface="微软雅黑" panose="020B0503020204020204" pitchFamily="34" charset="-122"/>
              </a:rPr>
              <a:t>”作为改善活动成果的统计工具，以消除“</a:t>
            </a:r>
            <a:r>
              <a:rPr lang="en-US" altLang="zh-CN" sz="1600" dirty="0" smtClean="0">
                <a:latin typeface="微软雅黑" panose="020B0503020204020204" pitchFamily="34" charset="-122"/>
                <a:ea typeface="微软雅黑" panose="020B0503020204020204" pitchFamily="34" charset="-122"/>
              </a:rPr>
              <a:t>3U</a:t>
            </a:r>
            <a:r>
              <a:rPr lang="zh-CN" altLang="zh-CN" sz="1600" dirty="0" smtClean="0">
                <a:latin typeface="微软雅黑" panose="020B0503020204020204" pitchFamily="34" charset="-122"/>
                <a:ea typeface="微软雅黑" panose="020B0503020204020204" pitchFamily="34" charset="-122"/>
              </a:rPr>
              <a:t>”为目标，有效地开展自主管理改善。长期积累的改善经验需要得到归纳总结，并建立科学的知识管理制度，就可以使解决问题的过程步骤化、标准化。</a:t>
            </a:r>
            <a:r>
              <a:rPr lang="zh-CN" altLang="zh-CN" sz="1600" b="1" dirty="0" smtClean="0">
                <a:latin typeface="微软雅黑" panose="020B0503020204020204" pitchFamily="34" charset="-122"/>
                <a:ea typeface="微软雅黑" panose="020B0503020204020204" pitchFamily="34" charset="-122"/>
              </a:rPr>
              <a:t> </a:t>
            </a:r>
            <a:endPar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 name="Text Box 7"/>
          <p:cNvSpPr txBox="1">
            <a:spLocks noChangeArrowheads="1"/>
          </p:cNvSpPr>
          <p:nvPr/>
        </p:nvSpPr>
        <p:spPr bwMode="auto">
          <a:xfrm>
            <a:off x="0" y="702732"/>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清洁篇</a:t>
            </a:r>
            <a:endParaRPr lang="zh-CN" altLang="en-US" sz="3200" b="1" dirty="0">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nvGrpSpPr>
          <p:cNvPr id="5" name="组合 4"/>
          <p:cNvGrpSpPr/>
          <p:nvPr/>
        </p:nvGrpSpPr>
        <p:grpSpPr>
          <a:xfrm>
            <a:off x="1691680" y="2080"/>
            <a:ext cx="7452320" cy="581025"/>
            <a:chOff x="0" y="55245"/>
            <a:chExt cx="9144000" cy="581025"/>
          </a:xfrm>
        </p:grpSpPr>
        <p:grpSp>
          <p:nvGrpSpPr>
            <p:cNvPr id="8" name="组合 7"/>
            <p:cNvGrpSpPr/>
            <p:nvPr userDrawn="1"/>
          </p:nvGrpSpPr>
          <p:grpSpPr>
            <a:xfrm flipH="1">
              <a:off x="0" y="55245"/>
              <a:ext cx="9144000" cy="581025"/>
              <a:chOff x="0" y="-580956"/>
              <a:chExt cx="12192000" cy="5527518"/>
            </a:xfrm>
          </p:grpSpPr>
          <p:sp>
            <p:nvSpPr>
              <p:cNvPr id="10" name="矩形 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9" name="矩形 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318783798"/>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5S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安全篇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231711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7179" y="736427"/>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安全篇</a:t>
            </a:r>
            <a:endParaRPr lang="zh-CN" altLang="en-US" sz="3200" b="1" dirty="0">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251520" y="915566"/>
            <a:ext cx="3009991" cy="3724596"/>
          </a:xfrm>
          <a:prstGeom prst="rect">
            <a:avLst/>
          </a:prstGeom>
        </p:spPr>
      </p:pic>
      <p:sp>
        <p:nvSpPr>
          <p:cNvPr id="6" name="Rectangle 5"/>
          <p:cNvSpPr/>
          <p:nvPr/>
        </p:nvSpPr>
        <p:spPr>
          <a:xfrm>
            <a:off x="3494286" y="1635646"/>
            <a:ext cx="5326185" cy="44477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buFont typeface="Wingdings" panose="05000000000000000000" pitchFamily="2" charset="2"/>
              <a:buChar char="u"/>
            </a:pPr>
            <a:r>
              <a:rPr lang="zh-CN" altLang="zh-CN"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制订各类标准（作业程序，事情处理程序</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sz="16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7" name="Rectangle 6"/>
          <p:cNvSpPr/>
          <p:nvPr/>
        </p:nvSpPr>
        <p:spPr>
          <a:xfrm>
            <a:off x="3494286" y="2050145"/>
            <a:ext cx="5326185" cy="41786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buFont typeface="Wingdings" panose="05000000000000000000" pitchFamily="2" charset="2"/>
              <a:buChar char="u"/>
            </a:pP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做好前面</a:t>
            </a:r>
            <a:r>
              <a:rPr lang="en-US" altLang="zh-CN"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5S</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内容，减少乃至杜绝生产现场存在的隐患；</a:t>
            </a:r>
            <a:endParaRPr lang="en-US" altLang="zh-CN" sz="16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9" name="Rectangle 8"/>
          <p:cNvSpPr/>
          <p:nvPr/>
        </p:nvSpPr>
        <p:spPr>
          <a:xfrm>
            <a:off x="3491880" y="2469145"/>
            <a:ext cx="5330260" cy="44477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buFont typeface="Wingdings" panose="05000000000000000000" pitchFamily="2" charset="2"/>
              <a:buChar char="u"/>
            </a:pP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生产管理者的教育、引导、培训、督促；</a:t>
            </a:r>
            <a:endParaRPr lang="en-US" altLang="zh-CN" sz="16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10" name="Rectangle 9"/>
          <p:cNvSpPr/>
          <p:nvPr/>
        </p:nvSpPr>
        <p:spPr>
          <a:xfrm>
            <a:off x="3491880" y="2883644"/>
            <a:ext cx="5330260" cy="44477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buFont typeface="Wingdings" panose="05000000000000000000" pitchFamily="2" charset="2"/>
              <a:buChar char="u"/>
            </a:pP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员工的自我保护意识（劳动防护用品穿戴等）</a:t>
            </a:r>
            <a:endParaRPr lang="en-US" altLang="zh-CN" sz="16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11" name="Rectangle 10"/>
          <p:cNvSpPr/>
          <p:nvPr/>
        </p:nvSpPr>
        <p:spPr>
          <a:xfrm>
            <a:off x="3494286" y="3296656"/>
            <a:ext cx="5326185" cy="44477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
                <a:schemeClr val="bg1"/>
              </a:buClr>
              <a:buFont typeface="Wingdings" panose="05000000000000000000" pitchFamily="2" charset="2"/>
              <a:buChar char="u"/>
            </a:pP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将安全工作融入生产工作的计划、布置、检查、总结；</a:t>
            </a:r>
            <a:endParaRPr lang="zh-CN" altLang="en-US" sz="16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12" name="Rectangle 11"/>
          <p:cNvSpPr/>
          <p:nvPr/>
        </p:nvSpPr>
        <p:spPr>
          <a:xfrm>
            <a:off x="3494286" y="3711155"/>
            <a:ext cx="5326185" cy="44477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
                <a:schemeClr val="bg1"/>
              </a:buClr>
              <a:buFont typeface="Wingdings" panose="05000000000000000000" pitchFamily="2" charset="2"/>
              <a:buChar char="u"/>
            </a:pP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应急措施的预案。</a:t>
            </a:r>
            <a:endParaRPr lang="zh-CN" altLang="en-US" sz="16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107522" name="Picture 2"/>
          <p:cNvPicPr>
            <a:picLocks noChangeAspect="1" noChangeArrowheads="1"/>
          </p:cNvPicPr>
          <p:nvPr/>
        </p:nvPicPr>
        <p:blipFill>
          <a:blip r:embed="rId3" cstate="print"/>
          <a:srcRect/>
          <a:stretch>
            <a:fillRect/>
          </a:stretch>
        </p:blipFill>
        <p:spPr bwMode="auto">
          <a:xfrm>
            <a:off x="731739" y="1275606"/>
            <a:ext cx="2112069" cy="2862047"/>
          </a:xfrm>
          <a:prstGeom prst="rect">
            <a:avLst/>
          </a:prstGeom>
          <a:noFill/>
          <a:ln w="9525">
            <a:noFill/>
            <a:miter lim="800000"/>
            <a:headEnd/>
            <a:tailEnd/>
          </a:ln>
        </p:spPr>
      </p:pic>
      <p:grpSp>
        <p:nvGrpSpPr>
          <p:cNvPr id="13" name="组合 12"/>
          <p:cNvGrpSpPr/>
          <p:nvPr/>
        </p:nvGrpSpPr>
        <p:grpSpPr>
          <a:xfrm>
            <a:off x="1691680" y="2080"/>
            <a:ext cx="7452320" cy="581025"/>
            <a:chOff x="0" y="55245"/>
            <a:chExt cx="9144000" cy="581025"/>
          </a:xfrm>
        </p:grpSpPr>
        <p:grpSp>
          <p:nvGrpSpPr>
            <p:cNvPr id="14" name="组合 13"/>
            <p:cNvGrpSpPr/>
            <p:nvPr userDrawn="1"/>
          </p:nvGrpSpPr>
          <p:grpSpPr>
            <a:xfrm flipH="1">
              <a:off x="0" y="55245"/>
              <a:ext cx="9144000" cy="581025"/>
              <a:chOff x="0" y="-580956"/>
              <a:chExt cx="12192000" cy="5527518"/>
            </a:xfrm>
          </p:grpSpPr>
          <p:sp>
            <p:nvSpPr>
              <p:cNvPr id="16" name="矩形 15"/>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7"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5" name="矩形 14"/>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87512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50" fill="hold"/>
                                        <p:tgtEl>
                                          <p:spTgt spid="4"/>
                                        </p:tgtEl>
                                        <p:attrNameLst>
                                          <p:attrName>ppt_x</p:attrName>
                                        </p:attrNameLst>
                                      </p:cBhvr>
                                      <p:tavLst>
                                        <p:tav tm="0">
                                          <p:val>
                                            <p:strVal val="#ppt_x"/>
                                          </p:val>
                                        </p:tav>
                                        <p:tav tm="100000">
                                          <p:val>
                                            <p:strVal val="#ppt_x"/>
                                          </p:val>
                                        </p:tav>
                                      </p:tavLst>
                                    </p:anim>
                                    <p:anim calcmode="lin" valueType="num">
                                      <p:cBhvr additive="base">
                                        <p:cTn id="25" dur="25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50" fill="hold"/>
                                        <p:tgtEl>
                                          <p:spTgt spid="6"/>
                                        </p:tgtEl>
                                        <p:attrNameLst>
                                          <p:attrName>ppt_x</p:attrName>
                                        </p:attrNameLst>
                                      </p:cBhvr>
                                      <p:tavLst>
                                        <p:tav tm="0">
                                          <p:val>
                                            <p:strVal val="#ppt_x"/>
                                          </p:val>
                                        </p:tav>
                                        <p:tav tm="100000">
                                          <p:val>
                                            <p:strVal val="#ppt_x"/>
                                          </p:val>
                                        </p:tav>
                                      </p:tavLst>
                                    </p:anim>
                                    <p:anim calcmode="lin" valueType="num">
                                      <p:cBhvr additive="base">
                                        <p:cTn id="30" dur="25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50" fill="hold"/>
                                        <p:tgtEl>
                                          <p:spTgt spid="7"/>
                                        </p:tgtEl>
                                        <p:attrNameLst>
                                          <p:attrName>ppt_x</p:attrName>
                                        </p:attrNameLst>
                                      </p:cBhvr>
                                      <p:tavLst>
                                        <p:tav tm="0">
                                          <p:val>
                                            <p:strVal val="#ppt_x"/>
                                          </p:val>
                                        </p:tav>
                                        <p:tav tm="100000">
                                          <p:val>
                                            <p:strVal val="#ppt_x"/>
                                          </p:val>
                                        </p:tav>
                                      </p:tavLst>
                                    </p:anim>
                                    <p:anim calcmode="lin" valueType="num">
                                      <p:cBhvr additive="base">
                                        <p:cTn id="35" dur="25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50" fill="hold"/>
                                        <p:tgtEl>
                                          <p:spTgt spid="9"/>
                                        </p:tgtEl>
                                        <p:attrNameLst>
                                          <p:attrName>ppt_x</p:attrName>
                                        </p:attrNameLst>
                                      </p:cBhvr>
                                      <p:tavLst>
                                        <p:tav tm="0">
                                          <p:val>
                                            <p:strVal val="#ppt_x"/>
                                          </p:val>
                                        </p:tav>
                                        <p:tav tm="100000">
                                          <p:val>
                                            <p:strVal val="#ppt_x"/>
                                          </p:val>
                                        </p:tav>
                                      </p:tavLst>
                                    </p:anim>
                                    <p:anim calcmode="lin" valueType="num">
                                      <p:cBhvr additive="base">
                                        <p:cTn id="40" dur="25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250" fill="hold"/>
                                        <p:tgtEl>
                                          <p:spTgt spid="10"/>
                                        </p:tgtEl>
                                        <p:attrNameLst>
                                          <p:attrName>ppt_x</p:attrName>
                                        </p:attrNameLst>
                                      </p:cBhvr>
                                      <p:tavLst>
                                        <p:tav tm="0">
                                          <p:val>
                                            <p:strVal val="#ppt_x"/>
                                          </p:val>
                                        </p:tav>
                                        <p:tav tm="100000">
                                          <p:val>
                                            <p:strVal val="#ppt_x"/>
                                          </p:val>
                                        </p:tav>
                                      </p:tavLst>
                                    </p:anim>
                                    <p:anim calcmode="lin" valueType="num">
                                      <p:cBhvr additive="base">
                                        <p:cTn id="45" dur="25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50" fill="hold"/>
                                        <p:tgtEl>
                                          <p:spTgt spid="11"/>
                                        </p:tgtEl>
                                        <p:attrNameLst>
                                          <p:attrName>ppt_x</p:attrName>
                                        </p:attrNameLst>
                                      </p:cBhvr>
                                      <p:tavLst>
                                        <p:tav tm="0">
                                          <p:val>
                                            <p:strVal val="#ppt_x"/>
                                          </p:val>
                                        </p:tav>
                                        <p:tav tm="100000">
                                          <p:val>
                                            <p:strVal val="#ppt_x"/>
                                          </p:val>
                                        </p:tav>
                                      </p:tavLst>
                                    </p:anim>
                                    <p:anim calcmode="lin" valueType="num">
                                      <p:cBhvr additive="base">
                                        <p:cTn id="50" dur="25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250" fill="hold"/>
                                        <p:tgtEl>
                                          <p:spTgt spid="12"/>
                                        </p:tgtEl>
                                        <p:attrNameLst>
                                          <p:attrName>ppt_x</p:attrName>
                                        </p:attrNameLst>
                                      </p:cBhvr>
                                      <p:tavLst>
                                        <p:tav tm="0">
                                          <p:val>
                                            <p:strVal val="#ppt_x"/>
                                          </p:val>
                                        </p:tav>
                                        <p:tav tm="100000">
                                          <p:val>
                                            <p:strVal val="#ppt_x"/>
                                          </p:val>
                                        </p:tav>
                                      </p:tavLst>
                                    </p:anim>
                                    <p:anim calcmode="lin" valueType="num">
                                      <p:cBhvr additive="base">
                                        <p:cTn id="55"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0" grpId="0" animBg="1"/>
      <p:bldP spid="11"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5694" y="581688"/>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安全篇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11560" y="1204714"/>
            <a:ext cx="2675951" cy="3311252"/>
          </a:xfrm>
          <a:prstGeom prst="rect">
            <a:avLst/>
          </a:prstGeom>
        </p:spPr>
      </p:pic>
      <p:sp>
        <p:nvSpPr>
          <p:cNvPr id="15" name="Rectangle 6"/>
          <p:cNvSpPr>
            <a:spLocks noChangeArrowheads="1"/>
          </p:cNvSpPr>
          <p:nvPr/>
        </p:nvSpPr>
        <p:spPr bwMode="auto">
          <a:xfrm>
            <a:off x="3604796" y="1266895"/>
            <a:ext cx="5359692"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zh-CN" sz="2000" b="1" dirty="0" smtClean="0">
                <a:latin typeface="微软雅黑" panose="020B0503020204020204" pitchFamily="34" charset="-122"/>
                <a:ea typeface="微软雅黑" panose="020B0503020204020204" pitchFamily="34" charset="-122"/>
              </a:rPr>
              <a:t>安全管理的方法</a:t>
            </a:r>
            <a:endParaRPr lang="zh-CN" altLang="zh-CN" sz="2000" dirty="0">
              <a:latin typeface="微软雅黑" panose="020B0503020204020204" pitchFamily="34" charset="-122"/>
              <a:ea typeface="微软雅黑" panose="020B0503020204020204" pitchFamily="34" charset="-122"/>
            </a:endParaRPr>
          </a:p>
        </p:txBody>
      </p:sp>
      <p:sp>
        <p:nvSpPr>
          <p:cNvPr id="19" name="Oval 5"/>
          <p:cNvSpPr/>
          <p:nvPr/>
        </p:nvSpPr>
        <p:spPr>
          <a:xfrm>
            <a:off x="3779912" y="1779662"/>
            <a:ext cx="541585" cy="544692"/>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0" name="Text Box 10"/>
          <p:cNvSpPr txBox="1">
            <a:spLocks noChangeArrowheads="1"/>
          </p:cNvSpPr>
          <p:nvPr/>
        </p:nvSpPr>
        <p:spPr bwMode="auto">
          <a:xfrm>
            <a:off x="4590736" y="1915512"/>
            <a:ext cx="2501544" cy="477054"/>
          </a:xfrm>
          <a:prstGeom prst="rect">
            <a:avLst/>
          </a:prstGeom>
          <a:noFill/>
          <a:ln w="9525">
            <a:noFill/>
            <a:miter lim="800000"/>
          </a:ln>
        </p:spPr>
        <p:txBody>
          <a:bodyPr wrap="square" lIns="45720" tIns="22860" rIns="45720" bIns="22860">
            <a:spAutoFit/>
          </a:bodyPr>
          <a:lstStyle/>
          <a:p>
            <a:pPr lvl="0" algn="ctr"/>
            <a:r>
              <a:rPr lang="zh-CN" altLang="zh-CN" sz="1400" b="1" dirty="0" smtClean="0">
                <a:latin typeface="微软雅黑" panose="020B0503020204020204" pitchFamily="34" charset="-122"/>
                <a:ea typeface="微软雅黑" panose="020B0503020204020204" pitchFamily="34" charset="-122"/>
              </a:rPr>
              <a:t>建立安全工作责任制，将安全工作落实到每一个人身上；</a:t>
            </a:r>
          </a:p>
        </p:txBody>
      </p:sp>
      <p:sp>
        <p:nvSpPr>
          <p:cNvPr id="21" name="Oval 11"/>
          <p:cNvSpPr/>
          <p:nvPr/>
        </p:nvSpPr>
        <p:spPr>
          <a:xfrm>
            <a:off x="3796944" y="2583234"/>
            <a:ext cx="541585" cy="544692"/>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2" name="Text Box 10"/>
          <p:cNvSpPr txBox="1">
            <a:spLocks noChangeArrowheads="1"/>
          </p:cNvSpPr>
          <p:nvPr/>
        </p:nvSpPr>
        <p:spPr bwMode="auto">
          <a:xfrm>
            <a:off x="4535760" y="2677512"/>
            <a:ext cx="2556520" cy="477054"/>
          </a:xfrm>
          <a:prstGeom prst="rect">
            <a:avLst/>
          </a:prstGeom>
          <a:noFill/>
          <a:ln w="9525">
            <a:noFill/>
            <a:miter lim="800000"/>
          </a:ln>
        </p:spPr>
        <p:txBody>
          <a:bodyPr wrap="square" lIns="45720" tIns="22860" rIns="45720" bIns="22860">
            <a:spAutoFit/>
          </a:bodyPr>
          <a:lstStyle/>
          <a:p>
            <a:pPr lvl="0" algn="ctr"/>
            <a:r>
              <a:rPr lang="zh-CN" altLang="zh-CN" sz="1400" b="1" dirty="0" smtClean="0">
                <a:latin typeface="微软雅黑" panose="020B0503020204020204" pitchFamily="34" charset="-122"/>
                <a:ea typeface="微软雅黑" panose="020B0503020204020204" pitchFamily="34" charset="-122"/>
              </a:rPr>
              <a:t>定期和不定期地组织安全检查，使事故苗头和隐患得到及时；</a:t>
            </a:r>
          </a:p>
        </p:txBody>
      </p:sp>
      <p:sp>
        <p:nvSpPr>
          <p:cNvPr id="23" name="Oval 13"/>
          <p:cNvSpPr/>
          <p:nvPr/>
        </p:nvSpPr>
        <p:spPr>
          <a:xfrm>
            <a:off x="3796944" y="3368570"/>
            <a:ext cx="541585" cy="544692"/>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Text Box 10"/>
          <p:cNvSpPr txBox="1">
            <a:spLocks noChangeArrowheads="1"/>
          </p:cNvSpPr>
          <p:nvPr/>
        </p:nvSpPr>
        <p:spPr bwMode="auto">
          <a:xfrm>
            <a:off x="4535760" y="3462848"/>
            <a:ext cx="2556520" cy="477054"/>
          </a:xfrm>
          <a:prstGeom prst="rect">
            <a:avLst/>
          </a:prstGeom>
          <a:noFill/>
          <a:ln w="9525">
            <a:noFill/>
            <a:miter lim="800000"/>
          </a:ln>
        </p:spPr>
        <p:txBody>
          <a:bodyPr wrap="square" lIns="45720" tIns="22860" rIns="45720" bIns="22860">
            <a:spAutoFit/>
          </a:bodyPr>
          <a:lstStyle/>
          <a:p>
            <a:pPr lvl="0" algn="ctr"/>
            <a:r>
              <a:rPr lang="zh-CN" altLang="zh-CN" sz="1400" b="1" dirty="0" smtClean="0">
                <a:latin typeface="微软雅黑" panose="020B0503020204020204" pitchFamily="34" charset="-122"/>
                <a:ea typeface="微软雅黑" panose="020B0503020204020204" pitchFamily="34" charset="-122"/>
              </a:rPr>
              <a:t>发现、纠正和及时排除。</a:t>
            </a:r>
            <a:endParaRPr lang="en-US" altLang="zh-CN" sz="1400" b="1" dirty="0" smtClean="0">
              <a:latin typeface="微软雅黑" panose="020B0503020204020204" pitchFamily="34" charset="-122"/>
              <a:ea typeface="微软雅黑" panose="020B0503020204020204" pitchFamily="34" charset="-122"/>
            </a:endParaRPr>
          </a:p>
          <a:p>
            <a:pPr lvl="0"/>
            <a:r>
              <a:rPr lang="zh-CN" altLang="zh-CN" sz="1400" b="1" dirty="0" smtClean="0">
                <a:latin typeface="微软雅黑" panose="020B0503020204020204" pitchFamily="34" charset="-122"/>
                <a:ea typeface="微软雅黑" panose="020B0503020204020204" pitchFamily="34" charset="-122"/>
              </a:rPr>
              <a:t>（将安全隐患控制在萌芽状态）</a:t>
            </a:r>
          </a:p>
        </p:txBody>
      </p:sp>
      <p:sp>
        <p:nvSpPr>
          <p:cNvPr id="25" name="Freeform 34"/>
          <p:cNvSpPr/>
          <p:nvPr/>
        </p:nvSpPr>
        <p:spPr bwMode="auto">
          <a:xfrm>
            <a:off x="3907140" y="3498953"/>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6" name="Group 16"/>
          <p:cNvGrpSpPr/>
          <p:nvPr/>
        </p:nvGrpSpPr>
        <p:grpSpPr>
          <a:xfrm>
            <a:off x="3893470" y="1897269"/>
            <a:ext cx="314468" cy="309477"/>
            <a:chOff x="1587575" y="2265358"/>
            <a:chExt cx="314468" cy="309477"/>
          </a:xfrm>
          <a:solidFill>
            <a:schemeClr val="bg1"/>
          </a:solidFill>
        </p:grpSpPr>
        <p:sp>
          <p:nvSpPr>
            <p:cNvPr id="2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 name="Group 19"/>
          <p:cNvGrpSpPr/>
          <p:nvPr/>
        </p:nvGrpSpPr>
        <p:grpSpPr>
          <a:xfrm>
            <a:off x="3928465" y="2716122"/>
            <a:ext cx="278543" cy="316964"/>
            <a:chOff x="2927811" y="2108124"/>
            <a:chExt cx="361887" cy="411804"/>
          </a:xfrm>
          <a:solidFill>
            <a:schemeClr val="bg1"/>
          </a:solidFill>
        </p:grpSpPr>
        <p:sp>
          <p:nvSpPr>
            <p:cNvPr id="30"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4" name="TextBox 33"/>
          <p:cNvSpPr txBox="1"/>
          <p:nvPr/>
        </p:nvSpPr>
        <p:spPr>
          <a:xfrm>
            <a:off x="4716016" y="4155926"/>
            <a:ext cx="2016224" cy="523220"/>
          </a:xfrm>
          <a:prstGeom prst="rect">
            <a:avLst/>
          </a:prstGeom>
          <a:noFill/>
        </p:spPr>
        <p:txBody>
          <a:bodyPr wrap="square" rtlCol="0">
            <a:spAutoFit/>
          </a:bodyPr>
          <a:lstStyle/>
          <a:p>
            <a:pPr lvl="0"/>
            <a:r>
              <a:rPr lang="zh-CN" altLang="zh-CN" sz="1400" b="1" dirty="0" smtClean="0">
                <a:latin typeface="微软雅黑" panose="020B0503020204020204" pitchFamily="34" charset="-122"/>
                <a:ea typeface="微软雅黑" panose="020B0503020204020204" pitchFamily="34" charset="-122"/>
              </a:rPr>
              <a:t>加强安全教育培训，增强一线员工的安全意识</a:t>
            </a:r>
            <a:endParaRPr lang="zh-CN" altLang="en-US" sz="1400" b="1" dirty="0">
              <a:latin typeface="微软雅黑" panose="020B0503020204020204" pitchFamily="34" charset="-122"/>
              <a:ea typeface="微软雅黑" panose="020B0503020204020204" pitchFamily="34" charset="-122"/>
            </a:endParaRPr>
          </a:p>
        </p:txBody>
      </p:sp>
      <p:sp>
        <p:nvSpPr>
          <p:cNvPr id="35" name="Oval 13"/>
          <p:cNvSpPr/>
          <p:nvPr/>
        </p:nvSpPr>
        <p:spPr>
          <a:xfrm>
            <a:off x="3779912" y="4106906"/>
            <a:ext cx="541585" cy="544692"/>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36" name="Freeform 20"/>
          <p:cNvSpPr>
            <a:spLocks noEditPoints="1"/>
          </p:cNvSpPr>
          <p:nvPr/>
        </p:nvSpPr>
        <p:spPr bwMode="auto">
          <a:xfrm>
            <a:off x="3851920" y="4219550"/>
            <a:ext cx="432048" cy="288032"/>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pic>
        <p:nvPicPr>
          <p:cNvPr id="37" name="Picture 2"/>
          <p:cNvPicPr>
            <a:picLocks noChangeAspect="1" noChangeArrowheads="1"/>
          </p:cNvPicPr>
          <p:nvPr/>
        </p:nvPicPr>
        <p:blipFill>
          <a:blip r:embed="rId3" cstate="print"/>
          <a:srcRect/>
          <a:stretch>
            <a:fillRect/>
          </a:stretch>
        </p:blipFill>
        <p:spPr bwMode="auto">
          <a:xfrm>
            <a:off x="1043608" y="1492746"/>
            <a:ext cx="1912110" cy="2592288"/>
          </a:xfrm>
          <a:prstGeom prst="rect">
            <a:avLst/>
          </a:prstGeom>
          <a:noFill/>
          <a:ln w="9525">
            <a:noFill/>
            <a:miter lim="800000"/>
            <a:headEnd/>
            <a:tailEnd/>
          </a:ln>
        </p:spPr>
      </p:pic>
      <p:grpSp>
        <p:nvGrpSpPr>
          <p:cNvPr id="38" name="组合 37"/>
          <p:cNvGrpSpPr/>
          <p:nvPr/>
        </p:nvGrpSpPr>
        <p:grpSpPr>
          <a:xfrm>
            <a:off x="1691680" y="2080"/>
            <a:ext cx="7452320" cy="581025"/>
            <a:chOff x="0" y="55245"/>
            <a:chExt cx="9144000" cy="581025"/>
          </a:xfrm>
        </p:grpSpPr>
        <p:grpSp>
          <p:nvGrpSpPr>
            <p:cNvPr id="39" name="组合 38"/>
            <p:cNvGrpSpPr/>
            <p:nvPr userDrawn="1"/>
          </p:nvGrpSpPr>
          <p:grpSpPr>
            <a:xfrm flipH="1">
              <a:off x="0" y="55245"/>
              <a:ext cx="9144000" cy="581025"/>
              <a:chOff x="0" y="-580956"/>
              <a:chExt cx="12192000" cy="5527518"/>
            </a:xfrm>
          </p:grpSpPr>
          <p:sp>
            <p:nvSpPr>
              <p:cNvPr id="41" name="矩形 4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4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40" name="矩形 3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41353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fill="hold"/>
                                        <p:tgtEl>
                                          <p:spTgt spid="19"/>
                                        </p:tgtEl>
                                        <p:attrNameLst>
                                          <p:attrName>ppt_x</p:attrName>
                                        </p:attrNameLst>
                                      </p:cBhvr>
                                      <p:tavLst>
                                        <p:tav tm="0">
                                          <p:val>
                                            <p:strVal val="#ppt_x"/>
                                          </p:val>
                                        </p:tav>
                                        <p:tav tm="100000">
                                          <p:val>
                                            <p:strVal val="#ppt_x"/>
                                          </p:val>
                                        </p:tav>
                                      </p:tavLst>
                                    </p:anim>
                                    <p:anim calcmode="lin" valueType="num">
                                      <p:cBhvr additive="base">
                                        <p:cTn id="13" dur="25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250" fill="hold"/>
                                        <p:tgtEl>
                                          <p:spTgt spid="20"/>
                                        </p:tgtEl>
                                        <p:attrNameLst>
                                          <p:attrName>ppt_x</p:attrName>
                                        </p:attrNameLst>
                                      </p:cBhvr>
                                      <p:tavLst>
                                        <p:tav tm="0">
                                          <p:val>
                                            <p:strVal val="#ppt_x"/>
                                          </p:val>
                                        </p:tav>
                                        <p:tav tm="100000">
                                          <p:val>
                                            <p:strVal val="#ppt_x"/>
                                          </p:val>
                                        </p:tav>
                                      </p:tavLst>
                                    </p:anim>
                                    <p:anim calcmode="lin" valueType="num">
                                      <p:cBhvr additive="base">
                                        <p:cTn id="23" dur="25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ppt_x"/>
                                          </p:val>
                                        </p:tav>
                                        <p:tav tm="100000">
                                          <p:val>
                                            <p:strVal val="#ppt_x"/>
                                          </p:val>
                                        </p:tav>
                                      </p:tavLst>
                                    </p:anim>
                                    <p:anim calcmode="lin" valueType="num">
                                      <p:cBhvr additive="base">
                                        <p:cTn id="28" dur="25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50" fill="hold"/>
                                        <p:tgtEl>
                                          <p:spTgt spid="22"/>
                                        </p:tgtEl>
                                        <p:attrNameLst>
                                          <p:attrName>ppt_x</p:attrName>
                                        </p:attrNameLst>
                                      </p:cBhvr>
                                      <p:tavLst>
                                        <p:tav tm="0">
                                          <p:val>
                                            <p:strVal val="#ppt_x"/>
                                          </p:val>
                                        </p:tav>
                                        <p:tav tm="100000">
                                          <p:val>
                                            <p:strVal val="#ppt_x"/>
                                          </p:val>
                                        </p:tav>
                                      </p:tavLst>
                                    </p:anim>
                                    <p:anim calcmode="lin" valueType="num">
                                      <p:cBhvr additive="base">
                                        <p:cTn id="38" dur="25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250" fill="hold"/>
                                        <p:tgtEl>
                                          <p:spTgt spid="23"/>
                                        </p:tgtEl>
                                        <p:attrNameLst>
                                          <p:attrName>ppt_x</p:attrName>
                                        </p:attrNameLst>
                                      </p:cBhvr>
                                      <p:tavLst>
                                        <p:tav tm="0">
                                          <p:val>
                                            <p:strVal val="#ppt_x"/>
                                          </p:val>
                                        </p:tav>
                                        <p:tav tm="100000">
                                          <p:val>
                                            <p:strVal val="#ppt_x"/>
                                          </p:val>
                                        </p:tav>
                                      </p:tavLst>
                                    </p:anim>
                                    <p:anim calcmode="lin" valueType="num">
                                      <p:cBhvr additive="base">
                                        <p:cTn id="43" dur="25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250" fill="hold"/>
                                        <p:tgtEl>
                                          <p:spTgt spid="25"/>
                                        </p:tgtEl>
                                        <p:attrNameLst>
                                          <p:attrName>ppt_x</p:attrName>
                                        </p:attrNameLst>
                                      </p:cBhvr>
                                      <p:tavLst>
                                        <p:tav tm="0">
                                          <p:val>
                                            <p:strVal val="#ppt_x"/>
                                          </p:val>
                                        </p:tav>
                                        <p:tav tm="100000">
                                          <p:val>
                                            <p:strVal val="#ppt_x"/>
                                          </p:val>
                                        </p:tav>
                                      </p:tavLst>
                                    </p:anim>
                                    <p:anim calcmode="lin" valueType="num">
                                      <p:cBhvr additive="base">
                                        <p:cTn id="48" dur="250" fill="hold"/>
                                        <p:tgtEl>
                                          <p:spTgt spid="2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250" fill="hold"/>
                                        <p:tgtEl>
                                          <p:spTgt spid="24"/>
                                        </p:tgtEl>
                                        <p:attrNameLst>
                                          <p:attrName>ppt_x</p:attrName>
                                        </p:attrNameLst>
                                      </p:cBhvr>
                                      <p:tavLst>
                                        <p:tav tm="0">
                                          <p:val>
                                            <p:strVal val="#ppt_x"/>
                                          </p:val>
                                        </p:tav>
                                        <p:tav tm="100000">
                                          <p:val>
                                            <p:strVal val="#ppt_x"/>
                                          </p:val>
                                        </p:tav>
                                      </p:tavLst>
                                    </p:anim>
                                    <p:anim calcmode="lin" valueType="num">
                                      <p:cBhvr additive="base">
                                        <p:cTn id="53" dur="25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50" fill="hold"/>
                                        <p:tgtEl>
                                          <p:spTgt spid="35"/>
                                        </p:tgtEl>
                                        <p:attrNameLst>
                                          <p:attrName>ppt_x</p:attrName>
                                        </p:attrNameLst>
                                      </p:cBhvr>
                                      <p:tavLst>
                                        <p:tav tm="0">
                                          <p:val>
                                            <p:strVal val="#ppt_x"/>
                                          </p:val>
                                        </p:tav>
                                        <p:tav tm="100000">
                                          <p:val>
                                            <p:strVal val="#ppt_x"/>
                                          </p:val>
                                        </p:tav>
                                      </p:tavLst>
                                    </p:anim>
                                    <p:anim calcmode="lin" valueType="num">
                                      <p:cBhvr additive="base">
                                        <p:cTn id="58" dur="250" fill="hold"/>
                                        <p:tgtEl>
                                          <p:spTgt spid="3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250" fill="hold"/>
                                        <p:tgtEl>
                                          <p:spTgt spid="36"/>
                                        </p:tgtEl>
                                        <p:attrNameLst>
                                          <p:attrName>ppt_x</p:attrName>
                                        </p:attrNameLst>
                                      </p:cBhvr>
                                      <p:tavLst>
                                        <p:tav tm="0">
                                          <p:val>
                                            <p:strVal val="#ppt_x"/>
                                          </p:val>
                                        </p:tav>
                                        <p:tav tm="100000">
                                          <p:val>
                                            <p:strVal val="#ppt_x"/>
                                          </p:val>
                                        </p:tav>
                                      </p:tavLst>
                                    </p:anim>
                                    <p:anim calcmode="lin" valueType="num">
                                      <p:cBhvr additive="base">
                                        <p:cTn id="63"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3" grpId="0" animBg="1"/>
      <p:bldP spid="24" grpId="0"/>
      <p:bldP spid="25" grpId="0" animBg="1"/>
      <p:bldP spid="35" grpId="0" animBg="1"/>
      <p:bldP spid="3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6S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素养篇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096278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1203598"/>
            <a:ext cx="3699641" cy="1058095"/>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71800" y="2305743"/>
            <a:ext cx="3699641" cy="1058095"/>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1800" y="3385863"/>
            <a:ext cx="3699641" cy="1058095"/>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0"/>
          <p:cNvSpPr txBox="1">
            <a:spLocks noChangeArrowheads="1"/>
          </p:cNvSpPr>
          <p:nvPr/>
        </p:nvSpPr>
        <p:spPr bwMode="auto">
          <a:xfrm>
            <a:off x="4199545" y="1347614"/>
            <a:ext cx="1668599" cy="828240"/>
          </a:xfrm>
          <a:prstGeom prst="rect">
            <a:avLst/>
          </a:prstGeom>
          <a:noFill/>
          <a:ln w="9525">
            <a:noFill/>
            <a:miter lim="800000"/>
          </a:ln>
        </p:spPr>
        <p:txBody>
          <a:bodyPr wrap="square" lIns="45720" tIns="22860" rIns="45720" bIns="22860">
            <a:spAutoFit/>
          </a:bodyPr>
          <a:lstStyle/>
          <a:p>
            <a:pPr lvl="0">
              <a:lnSpc>
                <a:spcPct val="150000"/>
              </a:lnSpc>
            </a:pPr>
            <a:r>
              <a:rPr lang="zh-CN" altLang="zh-CN" b="1" dirty="0" smtClean="0">
                <a:solidFill>
                  <a:schemeClr val="bg1"/>
                </a:solidFill>
                <a:latin typeface="微软雅黑" panose="020B0503020204020204" pitchFamily="34" charset="-122"/>
                <a:ea typeface="微软雅黑" panose="020B0503020204020204" pitchFamily="34" charset="-122"/>
              </a:rPr>
              <a:t>继续推动以上</a:t>
            </a:r>
            <a:r>
              <a:rPr lang="en-US" altLang="zh-CN" b="1" dirty="0" smtClean="0">
                <a:solidFill>
                  <a:schemeClr val="bg1"/>
                </a:solidFill>
                <a:latin typeface="微软雅黑" panose="020B0503020204020204" pitchFamily="34" charset="-122"/>
                <a:ea typeface="微软雅黑" panose="020B0503020204020204" pitchFamily="34" charset="-122"/>
              </a:rPr>
              <a:t>4S</a:t>
            </a:r>
            <a:r>
              <a:rPr lang="zh-CN" altLang="zh-CN" b="1" dirty="0" smtClean="0">
                <a:solidFill>
                  <a:schemeClr val="bg1"/>
                </a:solidFill>
                <a:latin typeface="微软雅黑" panose="020B0503020204020204" pitchFamily="34" charset="-122"/>
                <a:ea typeface="微软雅黑" panose="020B0503020204020204" pitchFamily="34" charset="-122"/>
              </a:rPr>
              <a:t>直至习惯化</a:t>
            </a:r>
          </a:p>
        </p:txBody>
      </p:sp>
      <p:sp>
        <p:nvSpPr>
          <p:cNvPr id="8" name="Text Box 10"/>
          <p:cNvSpPr txBox="1">
            <a:spLocks noChangeArrowheads="1"/>
          </p:cNvSpPr>
          <p:nvPr/>
        </p:nvSpPr>
        <p:spPr bwMode="auto">
          <a:xfrm>
            <a:off x="3444702" y="2447677"/>
            <a:ext cx="1271314" cy="828240"/>
          </a:xfrm>
          <a:prstGeom prst="rect">
            <a:avLst/>
          </a:prstGeom>
          <a:noFill/>
          <a:ln w="9525">
            <a:noFill/>
            <a:miter lim="800000"/>
          </a:ln>
        </p:spPr>
        <p:txBody>
          <a:bodyPr wrap="square" lIns="45720" tIns="22860" rIns="45720" bIns="22860">
            <a:spAutoFit/>
          </a:bodyPr>
          <a:lstStyle/>
          <a:p>
            <a:pPr lvl="0">
              <a:lnSpc>
                <a:spcPct val="150000"/>
              </a:lnSpc>
            </a:pPr>
            <a:r>
              <a:rPr lang="zh-CN" altLang="zh-CN" b="1" dirty="0" smtClean="0">
                <a:solidFill>
                  <a:schemeClr val="bg1"/>
                </a:solidFill>
                <a:latin typeface="微软雅黑" panose="020B0503020204020204" pitchFamily="34" charset="-122"/>
                <a:ea typeface="微软雅黑" panose="020B0503020204020204" pitchFamily="34" charset="-122"/>
              </a:rPr>
              <a:t>制定相应的规章制度</a:t>
            </a:r>
          </a:p>
        </p:txBody>
      </p:sp>
      <p:sp>
        <p:nvSpPr>
          <p:cNvPr id="9" name="Text Box 10"/>
          <p:cNvSpPr txBox="1">
            <a:spLocks noChangeArrowheads="1"/>
          </p:cNvSpPr>
          <p:nvPr/>
        </p:nvSpPr>
        <p:spPr bwMode="auto">
          <a:xfrm>
            <a:off x="3995936" y="3464009"/>
            <a:ext cx="2304256" cy="907941"/>
          </a:xfrm>
          <a:prstGeom prst="rect">
            <a:avLst/>
          </a:prstGeom>
          <a:noFill/>
          <a:ln w="9525">
            <a:noFill/>
            <a:miter lim="800000"/>
          </a:ln>
        </p:spPr>
        <p:txBody>
          <a:bodyPr wrap="square" lIns="45720" tIns="22860" rIns="45720" bIns="22860">
            <a:spAutoFit/>
          </a:bodyPr>
          <a:lstStyle/>
          <a:p>
            <a:pPr lvl="0"/>
            <a:r>
              <a:rPr lang="zh-CN" altLang="zh-CN" sz="1400" b="1" dirty="0" smtClean="0">
                <a:solidFill>
                  <a:schemeClr val="bg1"/>
                </a:solidFill>
                <a:latin typeface="微软雅黑" panose="020B0503020204020204" pitchFamily="34" charset="-122"/>
                <a:ea typeface="微软雅黑" panose="020B0503020204020204" pitchFamily="34" charset="-122"/>
              </a:rPr>
              <a:t>教育培训、激励，将外在的管理要求转化为员工自身的习惯、意识，使上述各项活动成自觉行动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5229873" y="2539844"/>
            <a:ext cx="638271" cy="535962"/>
            <a:chOff x="4572000" y="3414713"/>
            <a:chExt cx="374651" cy="277813"/>
          </a:xfrm>
          <a:solidFill>
            <a:schemeClr val="bg1"/>
          </a:solidFill>
        </p:grpSpPr>
        <p:sp>
          <p:nvSpPr>
            <p:cNvPr id="1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3" name="Group 12"/>
          <p:cNvGrpSpPr/>
          <p:nvPr/>
        </p:nvGrpSpPr>
        <p:grpSpPr>
          <a:xfrm>
            <a:off x="3063606" y="3579242"/>
            <a:ext cx="600697" cy="586626"/>
            <a:chOff x="2905125" y="4002088"/>
            <a:chExt cx="249238" cy="244475"/>
          </a:xfrm>
          <a:solidFill>
            <a:schemeClr val="bg1"/>
          </a:solidFill>
        </p:grpSpPr>
        <p:sp>
          <p:nvSpPr>
            <p:cNvPr id="1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 name="Group 15"/>
          <p:cNvGrpSpPr/>
          <p:nvPr/>
        </p:nvGrpSpPr>
        <p:grpSpPr>
          <a:xfrm>
            <a:off x="3035325" y="1453519"/>
            <a:ext cx="713909" cy="524927"/>
            <a:chOff x="3052763" y="2647950"/>
            <a:chExt cx="346075" cy="255588"/>
          </a:xfrm>
          <a:solidFill>
            <a:schemeClr val="bg1"/>
          </a:solidFill>
        </p:grpSpPr>
        <p:sp>
          <p:nvSpPr>
            <p:cNvPr id="1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0" name="Text Box 10"/>
          <p:cNvSpPr txBox="1">
            <a:spLocks noChangeArrowheads="1"/>
          </p:cNvSpPr>
          <p:nvPr/>
        </p:nvSpPr>
        <p:spPr bwMode="auto">
          <a:xfrm>
            <a:off x="6781800" y="2580169"/>
            <a:ext cx="1600200" cy="464358"/>
          </a:xfrm>
          <a:prstGeom prst="rect">
            <a:avLst/>
          </a:prstGeom>
          <a:noFill/>
          <a:ln w="9525">
            <a:noFill/>
            <a:miter lim="800000"/>
          </a:ln>
        </p:spPr>
        <p:txBody>
          <a:bodyPr wrap="square" lIns="45720" tIns="22860" rIns="45720" bIns="22860">
            <a:spAutoFit/>
          </a:bodyPr>
          <a:lstStyle/>
          <a:p>
            <a:pPr algn="ctr" defTabSz="1087755">
              <a:lnSpc>
                <a:spcPct val="200000"/>
              </a:lnSpc>
            </a:pPr>
            <a:r>
              <a:rPr lang="zh-CN" altLang="en-US" sz="1600" b="1" dirty="0" smtClean="0">
                <a:latin typeface="微软雅黑" panose="020B0503020204020204" pitchFamily="34" charset="-122"/>
                <a:ea typeface="微软雅黑" panose="020B0503020204020204" pitchFamily="34" charset="-122"/>
                <a:cs typeface="Open Sans" pitchFamily="34" charset="0"/>
              </a:rPr>
              <a:t>制度要求习惯化</a:t>
            </a:r>
            <a:endParaRPr lang="en-US" sz="1600" b="1" dirty="0" smtClean="0">
              <a:latin typeface="微软雅黑" panose="020B0503020204020204" pitchFamily="34" charset="-122"/>
              <a:ea typeface="微软雅黑" panose="020B0503020204020204" pitchFamily="34" charset="-122"/>
              <a:cs typeface="Open Sans" pitchFamily="34" charset="0"/>
            </a:endParaRPr>
          </a:p>
        </p:txBody>
      </p:sp>
      <p:sp>
        <p:nvSpPr>
          <p:cNvPr id="21" name="Oval 20"/>
          <p:cNvSpPr/>
          <p:nvPr/>
        </p:nvSpPr>
        <p:spPr>
          <a:xfrm>
            <a:off x="7167045" y="1794324"/>
            <a:ext cx="829711" cy="829711"/>
          </a:xfrm>
          <a:prstGeom prst="ellipse">
            <a:avLst/>
          </a:prstGeom>
          <a:noFill/>
          <a:ln w="127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811560" y="2554238"/>
            <a:ext cx="1600200" cy="464358"/>
          </a:xfrm>
          <a:prstGeom prst="rect">
            <a:avLst/>
          </a:prstGeom>
          <a:noFill/>
          <a:ln w="9525">
            <a:noFill/>
            <a:miter lim="800000"/>
          </a:ln>
        </p:spPr>
        <p:txBody>
          <a:bodyPr wrap="square" lIns="45720" tIns="22860" rIns="45720" bIns="22860">
            <a:spAutoFit/>
          </a:bodyPr>
          <a:lstStyle/>
          <a:p>
            <a:pPr algn="ctr" defTabSz="1087755">
              <a:lnSpc>
                <a:spcPct val="200000"/>
              </a:lnSpc>
            </a:pPr>
            <a:r>
              <a:rPr lang="zh-CN" altLang="en-US" sz="1600" b="1" dirty="0" smtClean="0">
                <a:latin typeface="微软雅黑" panose="020B0503020204020204" pitchFamily="34" charset="-122"/>
                <a:ea typeface="微软雅黑" panose="020B0503020204020204" pitchFamily="34" charset="-122"/>
                <a:cs typeface="Open Sans" pitchFamily="34" charset="0"/>
              </a:rPr>
              <a:t>行为规范制度化</a:t>
            </a:r>
            <a:endParaRPr lang="en-US" sz="1600" b="1" dirty="0" smtClean="0">
              <a:latin typeface="微软雅黑" panose="020B0503020204020204" pitchFamily="34" charset="-122"/>
              <a:ea typeface="微软雅黑" panose="020B0503020204020204" pitchFamily="34" charset="-122"/>
              <a:cs typeface="Open Sans" pitchFamily="34" charset="0"/>
            </a:endParaRPr>
          </a:p>
        </p:txBody>
      </p:sp>
      <p:sp>
        <p:nvSpPr>
          <p:cNvPr id="26" name="Oval 25"/>
          <p:cNvSpPr/>
          <p:nvPr/>
        </p:nvSpPr>
        <p:spPr>
          <a:xfrm>
            <a:off x="1147245" y="1794324"/>
            <a:ext cx="829711" cy="829711"/>
          </a:xfrm>
          <a:prstGeom prst="ellipse">
            <a:avLst/>
          </a:prstGeom>
          <a:noFill/>
          <a:ln w="127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291094" y="1980618"/>
            <a:ext cx="542011" cy="439179"/>
            <a:chOff x="2336800" y="1054100"/>
            <a:chExt cx="401638" cy="325438"/>
          </a:xfrm>
          <a:solidFill>
            <a:srgbClr val="4BACC6"/>
          </a:solidFill>
        </p:grpSpPr>
        <p:sp>
          <p:nvSpPr>
            <p:cNvPr id="31" name="Freeform 5"/>
            <p:cNvSpPr>
              <a:spLocks noEditPoints="1"/>
            </p:cNvSpPr>
            <p:nvPr/>
          </p:nvSpPr>
          <p:spPr bwMode="auto">
            <a:xfrm>
              <a:off x="2336800" y="1054100"/>
              <a:ext cx="401638" cy="325438"/>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6"/>
            <p:cNvSpPr/>
            <p:nvPr/>
          </p:nvSpPr>
          <p:spPr bwMode="auto">
            <a:xfrm>
              <a:off x="2651125" y="1093788"/>
              <a:ext cx="39688" cy="80963"/>
            </a:xfrm>
            <a:custGeom>
              <a:avLst/>
              <a:gdLst>
                <a:gd name="T0" fmla="*/ 25 w 25"/>
                <a:gd name="T1" fmla="*/ 51 h 51"/>
                <a:gd name="T2" fmla="*/ 25 w 25"/>
                <a:gd name="T3" fmla="*/ 0 h 51"/>
                <a:gd name="T4" fmla="*/ 0 w 25"/>
                <a:gd name="T5" fmla="*/ 0 h 51"/>
                <a:gd name="T6" fmla="*/ 0 w 25"/>
                <a:gd name="T7" fmla="*/ 29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25" y="0"/>
                  </a:lnTo>
                  <a:lnTo>
                    <a:pt x="0" y="0"/>
                  </a:lnTo>
                  <a:lnTo>
                    <a:pt x="0" y="29"/>
                  </a:lnTo>
                  <a:lnTo>
                    <a:pt x="2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Oval 7"/>
            <p:cNvSpPr>
              <a:spLocks noChangeArrowheads="1"/>
            </p:cNvSpPr>
            <p:nvPr/>
          </p:nvSpPr>
          <p:spPr bwMode="auto">
            <a:xfrm>
              <a:off x="2513013" y="1187450"/>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5" name="Group 34"/>
          <p:cNvGrpSpPr/>
          <p:nvPr/>
        </p:nvGrpSpPr>
        <p:grpSpPr>
          <a:xfrm>
            <a:off x="7422517" y="1958648"/>
            <a:ext cx="318765" cy="416166"/>
            <a:chOff x="2887663" y="3362325"/>
            <a:chExt cx="285750" cy="373063"/>
          </a:xfrm>
          <a:solidFill>
            <a:srgbClr val="4BACC6"/>
          </a:solidFill>
        </p:grpSpPr>
        <p:sp>
          <p:nvSpPr>
            <p:cNvPr id="36" name="Freeform 37"/>
            <p:cNvSpPr>
              <a:spLocks noEditPoints="1"/>
            </p:cNvSpPr>
            <p:nvPr/>
          </p:nvSpPr>
          <p:spPr bwMode="auto">
            <a:xfrm>
              <a:off x="2887663" y="3362325"/>
              <a:ext cx="285750" cy="373063"/>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8"/>
            <p:cNvSpPr/>
            <p:nvPr/>
          </p:nvSpPr>
          <p:spPr bwMode="auto">
            <a:xfrm>
              <a:off x="3009900" y="3616325"/>
              <a:ext cx="38100" cy="84138"/>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4" name="Text Box 7"/>
          <p:cNvSpPr txBox="1">
            <a:spLocks noChangeArrowheads="1"/>
          </p:cNvSpPr>
          <p:nvPr/>
        </p:nvSpPr>
        <p:spPr bwMode="auto">
          <a:xfrm>
            <a:off x="36578" y="642964"/>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素养篇</a:t>
            </a:r>
            <a:endParaRPr lang="zh-CN" altLang="en-US" sz="3200" b="1"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691680" y="2080"/>
            <a:ext cx="7452320" cy="581025"/>
            <a:chOff x="0" y="55245"/>
            <a:chExt cx="9144000" cy="581025"/>
          </a:xfrm>
        </p:grpSpPr>
        <p:grpSp>
          <p:nvGrpSpPr>
            <p:cNvPr id="39" name="组合 38"/>
            <p:cNvGrpSpPr/>
            <p:nvPr userDrawn="1"/>
          </p:nvGrpSpPr>
          <p:grpSpPr>
            <a:xfrm flipH="1">
              <a:off x="0" y="55245"/>
              <a:ext cx="9144000" cy="581025"/>
              <a:chOff x="0" y="-580956"/>
              <a:chExt cx="12192000" cy="5527518"/>
            </a:xfrm>
          </p:grpSpPr>
          <p:sp>
            <p:nvSpPr>
              <p:cNvPr id="41" name="矩形 4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4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40" name="矩形 3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4027335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fill="hold"/>
                                        <p:tgtEl>
                                          <p:spTgt spid="16"/>
                                        </p:tgtEl>
                                        <p:attrNameLst>
                                          <p:attrName>ppt_x</p:attrName>
                                        </p:attrNameLst>
                                      </p:cBhvr>
                                      <p:tavLst>
                                        <p:tav tm="0">
                                          <p:val>
                                            <p:strVal val="#ppt_x"/>
                                          </p:val>
                                        </p:tav>
                                        <p:tav tm="100000">
                                          <p:val>
                                            <p:strVal val="#ppt_x"/>
                                          </p:val>
                                        </p:tav>
                                      </p:tavLst>
                                    </p:anim>
                                    <p:anim calcmode="lin" valueType="num">
                                      <p:cBhvr additive="base">
                                        <p:cTn id="13" dur="25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ppt_x"/>
                                          </p:val>
                                        </p:tav>
                                        <p:tav tm="100000">
                                          <p:val>
                                            <p:strVal val="#ppt_x"/>
                                          </p:val>
                                        </p:tav>
                                      </p:tavLst>
                                    </p:anim>
                                    <p:anim calcmode="lin" valueType="num">
                                      <p:cBhvr additive="base">
                                        <p:cTn id="28" dur="25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fill="hold"/>
                                        <p:tgtEl>
                                          <p:spTgt spid="8"/>
                                        </p:tgtEl>
                                        <p:attrNameLst>
                                          <p:attrName>ppt_x</p:attrName>
                                        </p:attrNameLst>
                                      </p:cBhvr>
                                      <p:tavLst>
                                        <p:tav tm="0">
                                          <p:val>
                                            <p:strVal val="#ppt_x"/>
                                          </p:val>
                                        </p:tav>
                                        <p:tav tm="100000">
                                          <p:val>
                                            <p:strVal val="#ppt_x"/>
                                          </p:val>
                                        </p:tav>
                                      </p:tavLst>
                                    </p:anim>
                                    <p:anim calcmode="lin" valueType="num">
                                      <p:cBhvr additive="base">
                                        <p:cTn id="33" dur="25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50" fill="hold"/>
                                        <p:tgtEl>
                                          <p:spTgt spid="6"/>
                                        </p:tgtEl>
                                        <p:attrNameLst>
                                          <p:attrName>ppt_x</p:attrName>
                                        </p:attrNameLst>
                                      </p:cBhvr>
                                      <p:tavLst>
                                        <p:tav tm="0">
                                          <p:val>
                                            <p:strVal val="#ppt_x"/>
                                          </p:val>
                                        </p:tav>
                                        <p:tav tm="100000">
                                          <p:val>
                                            <p:strVal val="#ppt_x"/>
                                          </p:val>
                                        </p:tav>
                                      </p:tavLst>
                                    </p:anim>
                                    <p:anim calcmode="lin" valueType="num">
                                      <p:cBhvr additive="base">
                                        <p:cTn id="38" dur="25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250" fill="hold"/>
                                        <p:tgtEl>
                                          <p:spTgt spid="26"/>
                                        </p:tgtEl>
                                        <p:attrNameLst>
                                          <p:attrName>ppt_x</p:attrName>
                                        </p:attrNameLst>
                                      </p:cBhvr>
                                      <p:tavLst>
                                        <p:tav tm="0">
                                          <p:val>
                                            <p:strVal val="#ppt_x"/>
                                          </p:val>
                                        </p:tav>
                                        <p:tav tm="100000">
                                          <p:val>
                                            <p:strVal val="#ppt_x"/>
                                          </p:val>
                                        </p:tav>
                                      </p:tavLst>
                                    </p:anim>
                                    <p:anim calcmode="lin" valueType="num">
                                      <p:cBhvr additive="base">
                                        <p:cTn id="53" dur="25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250" fill="hold"/>
                                        <p:tgtEl>
                                          <p:spTgt spid="30"/>
                                        </p:tgtEl>
                                        <p:attrNameLst>
                                          <p:attrName>ppt_x</p:attrName>
                                        </p:attrNameLst>
                                      </p:cBhvr>
                                      <p:tavLst>
                                        <p:tav tm="0">
                                          <p:val>
                                            <p:strVal val="#ppt_x"/>
                                          </p:val>
                                        </p:tav>
                                        <p:tav tm="100000">
                                          <p:val>
                                            <p:strVal val="#ppt_x"/>
                                          </p:val>
                                        </p:tav>
                                      </p:tavLst>
                                    </p:anim>
                                    <p:anim calcmode="lin" valueType="num">
                                      <p:cBhvr additive="base">
                                        <p:cTn id="58" dur="25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250" fill="hold"/>
                                        <p:tgtEl>
                                          <p:spTgt spid="25"/>
                                        </p:tgtEl>
                                        <p:attrNameLst>
                                          <p:attrName>ppt_x</p:attrName>
                                        </p:attrNameLst>
                                      </p:cBhvr>
                                      <p:tavLst>
                                        <p:tav tm="0">
                                          <p:val>
                                            <p:strVal val="#ppt_x"/>
                                          </p:val>
                                        </p:tav>
                                        <p:tav tm="100000">
                                          <p:val>
                                            <p:strVal val="#ppt_x"/>
                                          </p:val>
                                        </p:tav>
                                      </p:tavLst>
                                    </p:anim>
                                    <p:anim calcmode="lin" valueType="num">
                                      <p:cBhvr additive="base">
                                        <p:cTn id="63" dur="250" fill="hold"/>
                                        <p:tgtEl>
                                          <p:spTgt spid="2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50" fill="hold"/>
                                        <p:tgtEl>
                                          <p:spTgt spid="21"/>
                                        </p:tgtEl>
                                        <p:attrNameLst>
                                          <p:attrName>ppt_x</p:attrName>
                                        </p:attrNameLst>
                                      </p:cBhvr>
                                      <p:tavLst>
                                        <p:tav tm="0">
                                          <p:val>
                                            <p:strVal val="#ppt_x"/>
                                          </p:val>
                                        </p:tav>
                                        <p:tav tm="100000">
                                          <p:val>
                                            <p:strVal val="#ppt_x"/>
                                          </p:val>
                                        </p:tav>
                                      </p:tavLst>
                                    </p:anim>
                                    <p:anim calcmode="lin" valueType="num">
                                      <p:cBhvr additive="base">
                                        <p:cTn id="68" dur="25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250" fill="hold"/>
                                        <p:tgtEl>
                                          <p:spTgt spid="35"/>
                                        </p:tgtEl>
                                        <p:attrNameLst>
                                          <p:attrName>ppt_x</p:attrName>
                                        </p:attrNameLst>
                                      </p:cBhvr>
                                      <p:tavLst>
                                        <p:tav tm="0">
                                          <p:val>
                                            <p:strVal val="#ppt_x"/>
                                          </p:val>
                                        </p:tav>
                                        <p:tav tm="100000">
                                          <p:val>
                                            <p:strVal val="#ppt_x"/>
                                          </p:val>
                                        </p:tav>
                                      </p:tavLst>
                                    </p:anim>
                                    <p:anim calcmode="lin" valueType="num">
                                      <p:cBhvr additive="base">
                                        <p:cTn id="73" dur="250" fill="hold"/>
                                        <p:tgtEl>
                                          <p:spTgt spid="3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250" fill="hold"/>
                                        <p:tgtEl>
                                          <p:spTgt spid="20"/>
                                        </p:tgtEl>
                                        <p:attrNameLst>
                                          <p:attrName>ppt_x</p:attrName>
                                        </p:attrNameLst>
                                      </p:cBhvr>
                                      <p:tavLst>
                                        <p:tav tm="0">
                                          <p:val>
                                            <p:strVal val="#ppt_x"/>
                                          </p:val>
                                        </p:tav>
                                        <p:tav tm="100000">
                                          <p:val>
                                            <p:strVal val="#ppt_x"/>
                                          </p:val>
                                        </p:tav>
                                      </p:tavLst>
                                    </p:anim>
                                    <p:anim calcmode="lin" valueType="num">
                                      <p:cBhvr additive="base">
                                        <p:cTn id="78"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20" grpId="0"/>
      <p:bldP spid="21" grpId="0" animBg="1"/>
      <p:bldP spid="25" grpId="0"/>
      <p:bldP spid="2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827" y="1504954"/>
            <a:ext cx="1831777" cy="175260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64630" y="1504953"/>
            <a:ext cx="1831777" cy="175260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6607" y="1504951"/>
            <a:ext cx="1831777" cy="175260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6407" y="1504950"/>
            <a:ext cx="1831777" cy="175260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858793" y="3392582"/>
            <a:ext cx="1600200" cy="1123384"/>
          </a:xfrm>
          <a:prstGeom prst="rect">
            <a:avLst/>
          </a:prstGeom>
          <a:noFill/>
          <a:ln w="9525">
            <a:noFill/>
            <a:miter lim="800000"/>
          </a:ln>
        </p:spPr>
        <p:txBody>
          <a:bodyPr wrap="square" lIns="45720" tIns="22860" rIns="45720" bIns="22860">
            <a:spAutoFit/>
          </a:bodyPr>
          <a:lstStyle/>
          <a:p>
            <a:pPr lvl="0" algn="ctr"/>
            <a:r>
              <a:rPr lang="zh-CN" altLang="zh-CN" sz="1400" b="1" dirty="0" smtClean="0">
                <a:solidFill>
                  <a:srgbClr val="4BACC6"/>
                </a:solidFill>
                <a:latin typeface="微软雅黑" panose="020B0503020204020204" pitchFamily="34" charset="-122"/>
                <a:ea typeface="微软雅黑" panose="020B0503020204020204" pitchFamily="34" charset="-122"/>
                <a:cs typeface="Open Sans" pitchFamily="34" charset="0"/>
              </a:rPr>
              <a:t>营造团队精神，持续地推进前</a:t>
            </a:r>
            <a:r>
              <a:rPr lang="en-US" altLang="zh-CN" sz="1400" b="1" dirty="0" smtClean="0">
                <a:solidFill>
                  <a:srgbClr val="4BACC6"/>
                </a:solidFill>
                <a:latin typeface="微软雅黑" panose="020B0503020204020204" pitchFamily="34" charset="-122"/>
                <a:ea typeface="微软雅黑" panose="020B0503020204020204" pitchFamily="34" charset="-122"/>
                <a:cs typeface="Open Sans" pitchFamily="34" charset="0"/>
              </a:rPr>
              <a:t>4S</a:t>
            </a:r>
            <a:r>
              <a:rPr lang="zh-CN" altLang="en-US" sz="1400" b="1" dirty="0" smtClean="0">
                <a:solidFill>
                  <a:srgbClr val="4BACC6"/>
                </a:solidFill>
                <a:latin typeface="微软雅黑" panose="020B0503020204020204" pitchFamily="34" charset="-122"/>
                <a:ea typeface="微软雅黑" panose="020B0503020204020204" pitchFamily="34" charset="-122"/>
                <a:cs typeface="Open Sans" pitchFamily="34" charset="0"/>
              </a:rPr>
              <a:t>：</a:t>
            </a:r>
            <a:endParaRPr lang="en-US" altLang="zh-CN" sz="1400" b="1" dirty="0" smtClean="0">
              <a:solidFill>
                <a:srgbClr val="4BACC6"/>
              </a:solidFill>
              <a:latin typeface="微软雅黑" panose="020B0503020204020204" pitchFamily="34" charset="-122"/>
              <a:ea typeface="微软雅黑" panose="020B0503020204020204" pitchFamily="34" charset="-122"/>
              <a:cs typeface="Open Sans" pitchFamily="34" charset="0"/>
            </a:endParaRPr>
          </a:p>
          <a:p>
            <a:pPr lvl="0" algn="ctr"/>
            <a:r>
              <a:rPr lang="zh-CN" altLang="zh-CN" sz="1400" b="1" dirty="0" smtClean="0">
                <a:latin typeface="微软雅黑" panose="020B0503020204020204" pitchFamily="34" charset="-122"/>
                <a:ea typeface="微软雅黑" panose="020B0503020204020204" pitchFamily="34" charset="-122"/>
              </a:rPr>
              <a:t>（固化—标准化—秩序化</a:t>
            </a:r>
            <a:r>
              <a:rPr lang="en-US" altLang="zh-CN" sz="1400" b="1" dirty="0" smtClean="0">
                <a:latin typeface="微软雅黑" panose="020B0503020204020204" pitchFamily="34" charset="-122"/>
                <a:ea typeface="微软雅黑" panose="020B0503020204020204" pitchFamily="34" charset="-122"/>
              </a:rPr>
              <a:t>--</a:t>
            </a:r>
            <a:r>
              <a:rPr lang="zh-CN" altLang="zh-CN" sz="1400" b="1" dirty="0" smtClean="0">
                <a:latin typeface="微软雅黑" panose="020B0503020204020204" pitchFamily="34" charset="-122"/>
                <a:ea typeface="微软雅黑" panose="020B0503020204020204" pitchFamily="34" charset="-122"/>
              </a:rPr>
              <a:t>习惯化—活力化）</a:t>
            </a:r>
            <a:endParaRPr lang="zh-CN" altLang="zh-CN" sz="1400" dirty="0">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691596" y="3392582"/>
            <a:ext cx="1600200" cy="869854"/>
          </a:xfrm>
          <a:prstGeom prst="rect">
            <a:avLst/>
          </a:prstGeom>
          <a:noFill/>
          <a:ln w="9525">
            <a:noFill/>
            <a:miter lim="800000"/>
          </a:ln>
        </p:spPr>
        <p:txBody>
          <a:bodyPr wrap="square" lIns="45720" tIns="22860" rIns="45720" bIns="22860">
            <a:spAutoFit/>
          </a:bodyPr>
          <a:lstStyle/>
          <a:p>
            <a:pPr lvl="0" algn="ctr"/>
            <a:r>
              <a:rPr lang="zh-CN" altLang="zh-CN" sz="1400" b="1" dirty="0" smtClean="0">
                <a:solidFill>
                  <a:srgbClr val="45C1A4"/>
                </a:solidFill>
                <a:latin typeface="微软雅黑" panose="020B0503020204020204" pitchFamily="34" charset="-122"/>
                <a:ea typeface="微软雅黑" panose="020B0503020204020204" pitchFamily="34" charset="-122"/>
                <a:cs typeface="Open Sans" pitchFamily="34" charset="0"/>
              </a:rPr>
              <a:t>制定礼仪及守则：</a:t>
            </a:r>
          </a:p>
          <a:p>
            <a:pPr lvl="0">
              <a:lnSpc>
                <a:spcPct val="150000"/>
              </a:lnSpc>
              <a:buClr>
                <a:srgbClr val="27D4EB"/>
              </a:buClr>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完善礼仪标准</a:t>
            </a:r>
            <a:endParaRPr lang="en-US" altLang="zh-CN" sz="1400" b="1" dirty="0" smtClean="0">
              <a:latin typeface="微软雅黑" panose="020B0503020204020204" pitchFamily="34" charset="-122"/>
              <a:ea typeface="微软雅黑" panose="020B0503020204020204" pitchFamily="34" charset="-122"/>
            </a:endParaRPr>
          </a:p>
          <a:p>
            <a:pPr lvl="0">
              <a:lnSpc>
                <a:spcPct val="150000"/>
              </a:lnSpc>
              <a:buClr>
                <a:srgbClr val="27D4EB"/>
              </a:buClr>
              <a:buFont typeface="Wingdings" panose="05000000000000000000" pitchFamily="2" charset="2"/>
              <a:buChar char="u"/>
            </a:pPr>
            <a:r>
              <a:rPr lang="zh-CN" altLang="zh-CN" sz="1400" b="1" dirty="0" smtClean="0">
                <a:latin typeface="微软雅黑" panose="020B0503020204020204" pitchFamily="34" charset="-122"/>
                <a:ea typeface="微软雅黑" panose="020B0503020204020204" pitchFamily="34" charset="-122"/>
              </a:rPr>
              <a:t>规则应目视化</a:t>
            </a:r>
            <a:endParaRPr lang="zh-CN" altLang="zh-CN" sz="1400" b="1" dirty="0">
              <a:latin typeface="微软雅黑" panose="020B0503020204020204" pitchFamily="34" charset="-122"/>
              <a:ea typeface="微软雅黑" panose="020B0503020204020204" pitchFamily="34" charset="-122"/>
            </a:endParaRPr>
          </a:p>
        </p:txBody>
      </p:sp>
      <p:sp>
        <p:nvSpPr>
          <p:cNvPr id="12" name="Text Box 10"/>
          <p:cNvSpPr txBox="1">
            <a:spLocks noChangeArrowheads="1"/>
          </p:cNvSpPr>
          <p:nvPr/>
        </p:nvSpPr>
        <p:spPr bwMode="auto">
          <a:xfrm>
            <a:off x="4555976" y="3392582"/>
            <a:ext cx="1600200" cy="907941"/>
          </a:xfrm>
          <a:prstGeom prst="rect">
            <a:avLst/>
          </a:prstGeom>
          <a:noFill/>
          <a:ln w="9525">
            <a:noFill/>
            <a:miter lim="800000"/>
          </a:ln>
        </p:spPr>
        <p:txBody>
          <a:bodyPr wrap="square" lIns="45720" tIns="22860" rIns="45720" bIns="22860">
            <a:spAutoFit/>
          </a:bodyPr>
          <a:lstStyle/>
          <a:p>
            <a:pPr lvl="0" algn="ctr"/>
            <a:r>
              <a:rPr lang="zh-CN" altLang="zh-CN" sz="1400" b="1" dirty="0" smtClean="0">
                <a:solidFill>
                  <a:srgbClr val="4BACC6"/>
                </a:solidFill>
                <a:latin typeface="微软雅黑" panose="020B0503020204020204" pitchFamily="34" charset="-122"/>
                <a:ea typeface="微软雅黑" panose="020B0503020204020204" pitchFamily="34" charset="-122"/>
                <a:cs typeface="Open Sans" pitchFamily="34" charset="0"/>
              </a:rPr>
              <a:t>培训强化</a:t>
            </a:r>
            <a:endParaRPr lang="en-US" altLang="zh-CN" sz="1400" b="1" dirty="0" smtClean="0">
              <a:solidFill>
                <a:srgbClr val="4BACC6"/>
              </a:solidFill>
              <a:latin typeface="微软雅黑" panose="020B0503020204020204" pitchFamily="34" charset="-122"/>
              <a:ea typeface="微软雅黑" panose="020B0503020204020204" pitchFamily="34" charset="-122"/>
              <a:cs typeface="Open Sans" pitchFamily="34" charset="0"/>
            </a:endParaRPr>
          </a:p>
          <a:p>
            <a:pPr lvl="0" algn="ctr"/>
            <a:r>
              <a:rPr lang="zh-CN" altLang="zh-CN" sz="1400" b="1" dirty="0" smtClean="0">
                <a:latin typeface="微软雅黑" panose="020B0503020204020204" pitchFamily="34" charset="-122"/>
                <a:ea typeface="微软雅黑" panose="020B0503020204020204" pitchFamily="34" charset="-122"/>
              </a:rPr>
              <a:t>推动各种精神提升活动，如每天的早会推行礼貌活动</a:t>
            </a:r>
            <a:endParaRPr lang="zh-CN" altLang="zh-CN" sz="1400" dirty="0" smtClean="0">
              <a:latin typeface="微软雅黑" panose="020B0503020204020204" pitchFamily="34" charset="-122"/>
              <a:ea typeface="微软雅黑" panose="020B0503020204020204" pitchFamily="34" charset="-122"/>
            </a:endParaRPr>
          </a:p>
        </p:txBody>
      </p:sp>
      <p:sp>
        <p:nvSpPr>
          <p:cNvPr id="13" name="Text Box 10"/>
          <p:cNvSpPr txBox="1">
            <a:spLocks noChangeArrowheads="1"/>
          </p:cNvSpPr>
          <p:nvPr/>
        </p:nvSpPr>
        <p:spPr bwMode="auto">
          <a:xfrm>
            <a:off x="6356176" y="3392582"/>
            <a:ext cx="1600200" cy="261610"/>
          </a:xfrm>
          <a:prstGeom prst="rect">
            <a:avLst/>
          </a:prstGeom>
          <a:noFill/>
          <a:ln w="9525">
            <a:noFill/>
            <a:miter lim="800000"/>
          </a:ln>
        </p:spPr>
        <p:txBody>
          <a:bodyPr wrap="square" lIns="45720" tIns="22860" rIns="45720" bIns="22860">
            <a:spAutoFit/>
          </a:bodyPr>
          <a:lstStyle/>
          <a:p>
            <a:pPr lvl="0" algn="ctr"/>
            <a:r>
              <a:rPr lang="en-US" altLang="zh-CN" sz="1400" b="1" dirty="0" smtClean="0">
                <a:solidFill>
                  <a:srgbClr val="45C1A4"/>
                </a:solidFill>
                <a:latin typeface="微软雅黑" panose="020B0503020204020204" pitchFamily="34" charset="-122"/>
                <a:ea typeface="微软雅黑" panose="020B0503020204020204" pitchFamily="34" charset="-122"/>
                <a:cs typeface="Open Sans" pitchFamily="34" charset="0"/>
              </a:rPr>
              <a:t>6S</a:t>
            </a:r>
            <a:r>
              <a:rPr lang="zh-CN" altLang="zh-CN" sz="1400" b="1" dirty="0" smtClean="0">
                <a:solidFill>
                  <a:srgbClr val="45C1A4"/>
                </a:solidFill>
                <a:latin typeface="微软雅黑" panose="020B0503020204020204" pitchFamily="34" charset="-122"/>
                <a:ea typeface="微软雅黑" panose="020B0503020204020204" pitchFamily="34" charset="-122"/>
                <a:cs typeface="Open Sans" pitchFamily="34" charset="0"/>
              </a:rPr>
              <a:t>竞赛活动</a:t>
            </a:r>
            <a:endParaRPr lang="zh-CN" altLang="zh-CN" sz="1400" dirty="0">
              <a:latin typeface="微软雅黑" panose="020B0503020204020204" pitchFamily="34" charset="-122"/>
              <a:ea typeface="微软雅黑" panose="020B0503020204020204" pitchFamily="34" charset="-122"/>
            </a:endParaRPr>
          </a:p>
        </p:txBody>
      </p:sp>
      <p:grpSp>
        <p:nvGrpSpPr>
          <p:cNvPr id="24" name="Group 23"/>
          <p:cNvGrpSpPr/>
          <p:nvPr/>
        </p:nvGrpSpPr>
        <p:grpSpPr>
          <a:xfrm>
            <a:off x="4972091" y="1937094"/>
            <a:ext cx="680408" cy="888312"/>
            <a:chOff x="2887663" y="3362325"/>
            <a:chExt cx="285750" cy="373063"/>
          </a:xfrm>
          <a:solidFill>
            <a:schemeClr val="bg1"/>
          </a:solidFill>
        </p:grpSpPr>
        <p:sp>
          <p:nvSpPr>
            <p:cNvPr id="25" name="Freeform 37"/>
            <p:cNvSpPr>
              <a:spLocks noEditPoints="1"/>
            </p:cNvSpPr>
            <p:nvPr/>
          </p:nvSpPr>
          <p:spPr bwMode="auto">
            <a:xfrm>
              <a:off x="2887663" y="3362325"/>
              <a:ext cx="285750" cy="373063"/>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38"/>
            <p:cNvSpPr/>
            <p:nvPr/>
          </p:nvSpPr>
          <p:spPr bwMode="auto">
            <a:xfrm>
              <a:off x="3009900" y="3616325"/>
              <a:ext cx="38100" cy="84138"/>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7" name="Group 26"/>
          <p:cNvGrpSpPr/>
          <p:nvPr/>
        </p:nvGrpSpPr>
        <p:grpSpPr>
          <a:xfrm>
            <a:off x="6646366" y="2032821"/>
            <a:ext cx="877962" cy="696859"/>
            <a:chOff x="2732088" y="4337050"/>
            <a:chExt cx="354013" cy="280988"/>
          </a:xfrm>
          <a:solidFill>
            <a:schemeClr val="bg1"/>
          </a:solidFill>
        </p:grpSpPr>
        <p:sp>
          <p:nvSpPr>
            <p:cNvPr id="28" name="Rectangle 60"/>
            <p:cNvSpPr>
              <a:spLocks noChangeArrowheads="1"/>
            </p:cNvSpPr>
            <p:nvPr/>
          </p:nvSpPr>
          <p:spPr bwMode="auto">
            <a:xfrm>
              <a:off x="2989263" y="4389438"/>
              <a:ext cx="841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61"/>
            <p:cNvSpPr>
              <a:spLocks noChangeArrowheads="1"/>
            </p:cNvSpPr>
            <p:nvPr/>
          </p:nvSpPr>
          <p:spPr bwMode="auto">
            <a:xfrm>
              <a:off x="2989263" y="4411663"/>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62"/>
            <p:cNvSpPr>
              <a:spLocks noChangeArrowheads="1"/>
            </p:cNvSpPr>
            <p:nvPr/>
          </p:nvSpPr>
          <p:spPr bwMode="auto">
            <a:xfrm>
              <a:off x="2989263" y="4351338"/>
              <a:ext cx="841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Freeform 63"/>
            <p:cNvSpPr>
              <a:spLocks noEditPoints="1"/>
            </p:cNvSpPr>
            <p:nvPr/>
          </p:nvSpPr>
          <p:spPr bwMode="auto">
            <a:xfrm>
              <a:off x="2976563" y="4337050"/>
              <a:ext cx="109538" cy="276225"/>
            </a:xfrm>
            <a:custGeom>
              <a:avLst/>
              <a:gdLst>
                <a:gd name="T0" fmla="*/ 0 w 69"/>
                <a:gd name="T1" fmla="*/ 0 h 174"/>
                <a:gd name="T2" fmla="*/ 0 w 69"/>
                <a:gd name="T3" fmla="*/ 174 h 174"/>
                <a:gd name="T4" fmla="*/ 69 w 69"/>
                <a:gd name="T5" fmla="*/ 174 h 174"/>
                <a:gd name="T6" fmla="*/ 69 w 69"/>
                <a:gd name="T7" fmla="*/ 0 h 174"/>
                <a:gd name="T8" fmla="*/ 0 w 69"/>
                <a:gd name="T9" fmla="*/ 0 h 174"/>
                <a:gd name="T10" fmla="*/ 64 w 69"/>
                <a:gd name="T11" fmla="*/ 164 h 174"/>
                <a:gd name="T12" fmla="*/ 5 w 69"/>
                <a:gd name="T13" fmla="*/ 164 h 174"/>
                <a:gd name="T14" fmla="*/ 5 w 69"/>
                <a:gd name="T15" fmla="*/ 5 h 174"/>
                <a:gd name="T16" fmla="*/ 64 w 69"/>
                <a:gd name="T17" fmla="*/ 5 h 174"/>
                <a:gd name="T18" fmla="*/ 64 w 69"/>
                <a:gd name="T19"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Rectangle 64"/>
            <p:cNvSpPr>
              <a:spLocks noChangeArrowheads="1"/>
            </p:cNvSpPr>
            <p:nvPr/>
          </p:nvSpPr>
          <p:spPr bwMode="auto">
            <a:xfrm>
              <a:off x="2989263" y="4432300"/>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Freeform 65"/>
            <p:cNvSpPr>
              <a:spLocks noEditPoints="1"/>
            </p:cNvSpPr>
            <p:nvPr/>
          </p:nvSpPr>
          <p:spPr bwMode="auto">
            <a:xfrm>
              <a:off x="3005138" y="4502150"/>
              <a:ext cx="55563" cy="55563"/>
            </a:xfrm>
            <a:custGeom>
              <a:avLst/>
              <a:gdLst>
                <a:gd name="T0" fmla="*/ 10 w 21"/>
                <a:gd name="T1" fmla="*/ 0 h 21"/>
                <a:gd name="T2" fmla="*/ 0 w 21"/>
                <a:gd name="T3" fmla="*/ 10 h 21"/>
                <a:gd name="T4" fmla="*/ 10 w 21"/>
                <a:gd name="T5" fmla="*/ 21 h 21"/>
                <a:gd name="T6" fmla="*/ 21 w 21"/>
                <a:gd name="T7" fmla="*/ 10 h 21"/>
                <a:gd name="T8" fmla="*/ 10 w 21"/>
                <a:gd name="T9" fmla="*/ 0 h 21"/>
                <a:gd name="T10" fmla="*/ 10 w 21"/>
                <a:gd name="T11" fmla="*/ 17 h 21"/>
                <a:gd name="T12" fmla="*/ 4 w 21"/>
                <a:gd name="T13" fmla="*/ 10 h 21"/>
                <a:gd name="T14" fmla="*/ 10 w 21"/>
                <a:gd name="T15" fmla="*/ 4 h 21"/>
                <a:gd name="T16" fmla="*/ 17 w 21"/>
                <a:gd name="T17" fmla="*/ 10 h 21"/>
                <a:gd name="T18" fmla="*/ 10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66"/>
            <p:cNvSpPr>
              <a:spLocks noEditPoints="1"/>
            </p:cNvSpPr>
            <p:nvPr/>
          </p:nvSpPr>
          <p:spPr bwMode="auto">
            <a:xfrm>
              <a:off x="2732088" y="4397375"/>
              <a:ext cx="231775" cy="220663"/>
            </a:xfrm>
            <a:custGeom>
              <a:avLst/>
              <a:gdLst>
                <a:gd name="T0" fmla="*/ 10 w 146"/>
                <a:gd name="T1" fmla="*/ 0 h 139"/>
                <a:gd name="T2" fmla="*/ 0 w 146"/>
                <a:gd name="T3" fmla="*/ 0 h 139"/>
                <a:gd name="T4" fmla="*/ 0 w 146"/>
                <a:gd name="T5" fmla="*/ 10 h 139"/>
                <a:gd name="T6" fmla="*/ 0 w 146"/>
                <a:gd name="T7" fmla="*/ 99 h 139"/>
                <a:gd name="T8" fmla="*/ 0 w 146"/>
                <a:gd name="T9" fmla="*/ 109 h 139"/>
                <a:gd name="T10" fmla="*/ 58 w 146"/>
                <a:gd name="T11" fmla="*/ 109 h 139"/>
                <a:gd name="T12" fmla="*/ 58 w 146"/>
                <a:gd name="T13" fmla="*/ 134 h 139"/>
                <a:gd name="T14" fmla="*/ 45 w 146"/>
                <a:gd name="T15" fmla="*/ 134 h 139"/>
                <a:gd name="T16" fmla="*/ 45 w 146"/>
                <a:gd name="T17" fmla="*/ 139 h 139"/>
                <a:gd name="T18" fmla="*/ 58 w 146"/>
                <a:gd name="T19" fmla="*/ 139 h 139"/>
                <a:gd name="T20" fmla="*/ 88 w 146"/>
                <a:gd name="T21" fmla="*/ 139 h 139"/>
                <a:gd name="T22" fmla="*/ 103 w 146"/>
                <a:gd name="T23" fmla="*/ 139 h 139"/>
                <a:gd name="T24" fmla="*/ 103 w 146"/>
                <a:gd name="T25" fmla="*/ 134 h 139"/>
                <a:gd name="T26" fmla="*/ 88 w 146"/>
                <a:gd name="T27" fmla="*/ 134 h 139"/>
                <a:gd name="T28" fmla="*/ 88 w 146"/>
                <a:gd name="T29" fmla="*/ 109 h 139"/>
                <a:gd name="T30" fmla="*/ 146 w 146"/>
                <a:gd name="T31" fmla="*/ 109 h 139"/>
                <a:gd name="T32" fmla="*/ 146 w 146"/>
                <a:gd name="T33" fmla="*/ 99 h 139"/>
                <a:gd name="T34" fmla="*/ 146 w 146"/>
                <a:gd name="T35" fmla="*/ 10 h 139"/>
                <a:gd name="T36" fmla="*/ 146 w 146"/>
                <a:gd name="T37" fmla="*/ 0 h 139"/>
                <a:gd name="T38" fmla="*/ 137 w 146"/>
                <a:gd name="T39" fmla="*/ 0 h 139"/>
                <a:gd name="T40" fmla="*/ 10 w 146"/>
                <a:gd name="T41" fmla="*/ 0 h 139"/>
                <a:gd name="T42" fmla="*/ 139 w 146"/>
                <a:gd name="T43" fmla="*/ 101 h 139"/>
                <a:gd name="T44" fmla="*/ 10 w 146"/>
                <a:gd name="T45" fmla="*/ 101 h 139"/>
                <a:gd name="T46" fmla="*/ 10 w 146"/>
                <a:gd name="T47" fmla="*/ 10 h 139"/>
                <a:gd name="T48" fmla="*/ 139 w 146"/>
                <a:gd name="T49" fmla="*/ 10 h 139"/>
                <a:gd name="T50" fmla="*/ 139 w 146"/>
                <a:gd name="T51"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5" name="Freeform 20"/>
          <p:cNvSpPr>
            <a:spLocks noEditPoints="1"/>
          </p:cNvSpPr>
          <p:nvPr/>
        </p:nvSpPr>
        <p:spPr bwMode="auto">
          <a:xfrm>
            <a:off x="1115616" y="2064930"/>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36" name="Group 15"/>
          <p:cNvGrpSpPr/>
          <p:nvPr/>
        </p:nvGrpSpPr>
        <p:grpSpPr>
          <a:xfrm>
            <a:off x="3059832" y="2000340"/>
            <a:ext cx="892416" cy="761821"/>
            <a:chOff x="3440113" y="1050925"/>
            <a:chExt cx="390525" cy="333376"/>
          </a:xfrm>
          <a:solidFill>
            <a:schemeClr val="bg1"/>
          </a:solidFill>
        </p:grpSpPr>
        <p:sp>
          <p:nvSpPr>
            <p:cNvPr id="3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3" name="Text Box 7"/>
          <p:cNvSpPr txBox="1">
            <a:spLocks noChangeArrowheads="1"/>
          </p:cNvSpPr>
          <p:nvPr/>
        </p:nvSpPr>
        <p:spPr bwMode="auto">
          <a:xfrm>
            <a:off x="-188635" y="702406"/>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素养篇</a:t>
            </a:r>
            <a:endParaRPr lang="zh-CN" altLang="en-US" sz="3200" b="1"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691680" y="2080"/>
            <a:ext cx="7452320" cy="581025"/>
            <a:chOff x="0" y="55245"/>
            <a:chExt cx="9144000" cy="581025"/>
          </a:xfrm>
        </p:grpSpPr>
        <p:grpSp>
          <p:nvGrpSpPr>
            <p:cNvPr id="45" name="组合 44"/>
            <p:cNvGrpSpPr/>
            <p:nvPr userDrawn="1"/>
          </p:nvGrpSpPr>
          <p:grpSpPr>
            <a:xfrm flipH="1">
              <a:off x="0" y="55245"/>
              <a:ext cx="9144000" cy="581025"/>
              <a:chOff x="0" y="-580956"/>
              <a:chExt cx="12192000" cy="5527518"/>
            </a:xfrm>
          </p:grpSpPr>
          <p:sp>
            <p:nvSpPr>
              <p:cNvPr id="47" name="矩形 46"/>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48"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46" name="矩形 45"/>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918452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250" fill="hold"/>
                                        <p:tgtEl>
                                          <p:spTgt spid="27"/>
                                        </p:tgtEl>
                                        <p:attrNameLst>
                                          <p:attrName>ppt_x</p:attrName>
                                        </p:attrNameLst>
                                      </p:cBhvr>
                                      <p:tavLst>
                                        <p:tav tm="0">
                                          <p:val>
                                            <p:strVal val="#ppt_x"/>
                                          </p:val>
                                        </p:tav>
                                        <p:tav tm="100000">
                                          <p:val>
                                            <p:strVal val="#ppt_x"/>
                                          </p:val>
                                        </p:tav>
                                      </p:tavLst>
                                    </p:anim>
                                    <p:anim calcmode="lin" valueType="num">
                                      <p:cBhvr additive="base">
                                        <p:cTn id="13" dur="25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ppt_x"/>
                                          </p:val>
                                        </p:tav>
                                        <p:tav tm="100000">
                                          <p:val>
                                            <p:strVal val="#ppt_x"/>
                                          </p:val>
                                        </p:tav>
                                      </p:tavLst>
                                    </p:anim>
                                    <p:anim calcmode="lin" valueType="num">
                                      <p:cBhvr additive="base">
                                        <p:cTn id="18" dur="2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ppt_x"/>
                                          </p:val>
                                        </p:tav>
                                        <p:tav tm="100000">
                                          <p:val>
                                            <p:strVal val="#ppt_x"/>
                                          </p:val>
                                        </p:tav>
                                      </p:tavLst>
                                    </p:anim>
                                    <p:anim calcmode="lin" valueType="num">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ppt_x"/>
                                          </p:val>
                                        </p:tav>
                                        <p:tav tm="100000">
                                          <p:val>
                                            <p:strVal val="#ppt_x"/>
                                          </p:val>
                                        </p:tav>
                                      </p:tavLst>
                                    </p:anim>
                                    <p:anim calcmode="lin" valueType="num">
                                      <p:cBhvr additive="base">
                                        <p:cTn id="38" dur="25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50" fill="hold"/>
                                        <p:tgtEl>
                                          <p:spTgt spid="8"/>
                                        </p:tgtEl>
                                        <p:attrNameLst>
                                          <p:attrName>ppt_x</p:attrName>
                                        </p:attrNameLst>
                                      </p:cBhvr>
                                      <p:tavLst>
                                        <p:tav tm="0">
                                          <p:val>
                                            <p:strVal val="#ppt_x"/>
                                          </p:val>
                                        </p:tav>
                                        <p:tav tm="100000">
                                          <p:val>
                                            <p:strVal val="#ppt_x"/>
                                          </p:val>
                                        </p:tav>
                                      </p:tavLst>
                                    </p:anim>
                                    <p:anim calcmode="lin" valueType="num">
                                      <p:cBhvr additive="base">
                                        <p:cTn id="48" dur="25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250" fill="hold"/>
                                        <p:tgtEl>
                                          <p:spTgt spid="24"/>
                                        </p:tgtEl>
                                        <p:attrNameLst>
                                          <p:attrName>ppt_x</p:attrName>
                                        </p:attrNameLst>
                                      </p:cBhvr>
                                      <p:tavLst>
                                        <p:tav tm="0">
                                          <p:val>
                                            <p:strVal val="#ppt_x"/>
                                          </p:val>
                                        </p:tav>
                                        <p:tav tm="100000">
                                          <p:val>
                                            <p:strVal val="#ppt_x"/>
                                          </p:val>
                                        </p:tav>
                                      </p:tavLst>
                                    </p:anim>
                                    <p:anim calcmode="lin" valueType="num">
                                      <p:cBhvr additive="base">
                                        <p:cTn id="53" dur="25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50" fill="hold"/>
                                        <p:tgtEl>
                                          <p:spTgt spid="35"/>
                                        </p:tgtEl>
                                        <p:attrNameLst>
                                          <p:attrName>ppt_x</p:attrName>
                                        </p:attrNameLst>
                                      </p:cBhvr>
                                      <p:tavLst>
                                        <p:tav tm="0">
                                          <p:val>
                                            <p:strVal val="#ppt_x"/>
                                          </p:val>
                                        </p:tav>
                                        <p:tav tm="100000">
                                          <p:val>
                                            <p:strVal val="#ppt_x"/>
                                          </p:val>
                                        </p:tav>
                                      </p:tavLst>
                                    </p:anim>
                                    <p:anim calcmode="lin" valueType="num">
                                      <p:cBhvr additive="base">
                                        <p:cTn id="58" dur="250" fill="hold"/>
                                        <p:tgtEl>
                                          <p:spTgt spid="3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250" fill="hold"/>
                                        <p:tgtEl>
                                          <p:spTgt spid="36"/>
                                        </p:tgtEl>
                                        <p:attrNameLst>
                                          <p:attrName>ppt_x</p:attrName>
                                        </p:attrNameLst>
                                      </p:cBhvr>
                                      <p:tavLst>
                                        <p:tav tm="0">
                                          <p:val>
                                            <p:strVal val="#ppt_x"/>
                                          </p:val>
                                        </p:tav>
                                        <p:tav tm="100000">
                                          <p:val>
                                            <p:strVal val="#ppt_x"/>
                                          </p:val>
                                        </p:tav>
                                      </p:tavLst>
                                    </p:anim>
                                    <p:anim calcmode="lin" valueType="num">
                                      <p:cBhvr additive="base">
                                        <p:cTn id="63"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p:bldP spid="11" grpId="0"/>
      <p:bldP spid="12" grpId="0"/>
      <p:bldP spid="13" grpId="0"/>
      <p:bldP spid="3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270" y="2372678"/>
            <a:ext cx="7521575" cy="70675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4000" b="1" spc="100" dirty="0">
                <a:solidFill>
                  <a:schemeClr val="bg1">
                    <a:lumMod val="95000"/>
                  </a:schemeClr>
                </a:solidFill>
                <a:uFillTx/>
                <a:latin typeface="微软雅黑" charset="-122"/>
                <a:ea typeface="微软雅黑" charset="-122"/>
                <a:cs typeface="微软雅黑" charset="-122"/>
                <a:sym typeface="+mn-ea"/>
              </a:rPr>
              <a:t>制订切实可行的行动计划书</a:t>
            </a:r>
          </a:p>
        </p:txBody>
      </p:sp>
      <p:sp>
        <p:nvSpPr>
          <p:cNvPr id="7" name="文本框 6"/>
          <p:cNvSpPr txBox="1"/>
          <p:nvPr/>
        </p:nvSpPr>
        <p:spPr>
          <a:xfrm>
            <a:off x="462158" y="2311083"/>
            <a:ext cx="813044" cy="830997"/>
          </a:xfrm>
          <a:prstGeom prst="rect">
            <a:avLst/>
          </a:prstGeom>
          <a:noFill/>
        </p:spPr>
        <p:txBody>
          <a:bodyPr wrap="none" rtlCol="0" anchor="t">
            <a:spAutoFit/>
          </a:bodyPr>
          <a:lstStyle/>
          <a:p>
            <a:pPr algn="ctr"/>
            <a:r>
              <a:rPr lang="zh-CN" altLang="en-US" sz="4800" b="1" spc="100" dirty="0">
                <a:solidFill>
                  <a:schemeClr val="bg1">
                    <a:lumMod val="95000"/>
                  </a:schemeClr>
                </a:solidFill>
                <a:latin typeface="微软雅黑" charset="-122"/>
                <a:ea typeface="微软雅黑" charset="-122"/>
                <a:cs typeface="微软雅黑" charset="-122"/>
                <a:sym typeface="+mn-ea"/>
              </a:rPr>
              <a:t>八</a:t>
            </a:r>
            <a:endParaRPr lang="zh-CN" altLang="en-US" sz="4800" b="1" spc="100" dirty="0">
              <a:solidFill>
                <a:schemeClr val="bg1">
                  <a:lumMod val="95000"/>
                </a:schemeClr>
              </a:solidFill>
              <a:uFillTx/>
              <a:latin typeface="微软雅黑" charset="-122"/>
              <a:ea typeface="微软雅黑" charset="-122"/>
              <a:cs typeface="微软雅黑"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14" name="组合 13"/>
          <p:cNvGrpSpPr/>
          <p:nvPr/>
        </p:nvGrpSpPr>
        <p:grpSpPr>
          <a:xfrm>
            <a:off x="3114040" y="892175"/>
            <a:ext cx="2915920" cy="713105"/>
            <a:chOff x="4907" y="1715"/>
            <a:chExt cx="4592" cy="1123"/>
          </a:xfrm>
        </p:grpSpPr>
        <p:sp>
          <p:nvSpPr>
            <p:cNvPr id="15" name="文本框 14"/>
            <p:cNvSpPr txBox="1"/>
            <p:nvPr/>
          </p:nvSpPr>
          <p:spPr>
            <a:xfrm>
              <a:off x="4918" y="1715"/>
              <a:ext cx="4566"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6S现场管理--意识层面</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6S的意义与作用</a:t>
              </a:r>
            </a:p>
          </p:txBody>
        </p:sp>
        <p:cxnSp>
          <p:nvCxnSpPr>
            <p:cNvPr id="26" name="直接箭头连接符 25"/>
            <p:cNvCxnSpPr/>
            <p:nvPr/>
          </p:nvCxnSpPr>
          <p:spPr>
            <a:xfrm rot="16200000">
              <a:off x="7203" y="542"/>
              <a:ext cx="0" cy="459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494155" y="1855470"/>
            <a:ext cx="6155690" cy="2906395"/>
            <a:chOff x="810" y="2247"/>
            <a:chExt cx="9694" cy="4577"/>
          </a:xfrm>
        </p:grpSpPr>
        <p:sp>
          <p:nvSpPr>
            <p:cNvPr id="118" name="Rectangle 2"/>
            <p:cNvSpPr/>
            <p:nvPr/>
          </p:nvSpPr>
          <p:spPr>
            <a:xfrm>
              <a:off x="810" y="2827"/>
              <a:ext cx="9695" cy="19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1、被客户称赞为干净整洁的企业，顾客对这样的企业有信心，乐于与之合作，并口碑相传，会有很多人来企业参观学习。</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2、整洁明朗的环境，会使大家希望到这样的企业工作。</a:t>
              </a:r>
            </a:p>
          </p:txBody>
        </p:sp>
        <p:sp>
          <p:nvSpPr>
            <p:cNvPr id="3" name="文本框 2"/>
            <p:cNvSpPr txBox="1"/>
            <p:nvPr/>
          </p:nvSpPr>
          <p:spPr>
            <a:xfrm>
              <a:off x="810" y="2247"/>
              <a:ext cx="5211" cy="580"/>
            </a:xfrm>
            <a:prstGeom prst="rect">
              <a:avLst/>
            </a:prstGeom>
            <a:noFill/>
          </p:spPr>
          <p:txBody>
            <a:bodyPr wrap="none" rtlCol="0" anchor="t">
              <a:spAutoFit/>
            </a:bodyPr>
            <a:lstStyle/>
            <a:p>
              <a:pPr marL="285750" indent="-285750" algn="l">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cs typeface="微软雅黑" charset="-122"/>
                  <a:sym typeface="+mn-ea"/>
                </a:rPr>
                <a:t>6S是最佳推销员（Sales）</a:t>
              </a:r>
            </a:p>
          </p:txBody>
        </p:sp>
        <p:sp>
          <p:nvSpPr>
            <p:cNvPr id="4" name="文本框 3"/>
            <p:cNvSpPr txBox="1"/>
            <p:nvPr/>
          </p:nvSpPr>
          <p:spPr>
            <a:xfrm>
              <a:off x="810" y="4768"/>
              <a:ext cx="4361" cy="580"/>
            </a:xfrm>
            <a:prstGeom prst="rect">
              <a:avLst/>
            </a:prstGeom>
            <a:noFill/>
          </p:spPr>
          <p:txBody>
            <a:bodyPr wrap="none" rtlCol="0" anchor="t">
              <a:spAutoFit/>
            </a:bodyPr>
            <a:lstStyle/>
            <a:p>
              <a:pPr marL="285750" indent="-285750" algn="l">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cs typeface="微软雅黑" charset="-122"/>
                  <a:sym typeface="+mn-ea"/>
                </a:rPr>
                <a:t>6S是节约（Saving）</a:t>
              </a:r>
            </a:p>
          </p:txBody>
        </p:sp>
        <p:sp>
          <p:nvSpPr>
            <p:cNvPr id="5" name="Rectangle 2"/>
            <p:cNvSpPr/>
            <p:nvPr/>
          </p:nvSpPr>
          <p:spPr>
            <a:xfrm>
              <a:off x="810" y="5348"/>
              <a:ext cx="9695" cy="1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1、降低很多不必要的材料及工具的浪费，减少“寻找”的浪费，节约很多宝贵的时间。</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2、能降低工时，提高效率。</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4673074" cy="46166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latin typeface="微软雅黑" charset="-122"/>
                <a:ea typeface="微软雅黑" charset="-122"/>
                <a:cs typeface="微软雅黑" charset="-122"/>
                <a:sym typeface="+mn-ea"/>
              </a:rPr>
              <a:t>八</a:t>
            </a:r>
            <a:r>
              <a:rPr lang="zh-CN" sz="2400" b="1" spc="100" dirty="0" smtClean="0">
                <a:solidFill>
                  <a:schemeClr val="tx1">
                    <a:lumMod val="95000"/>
                    <a:lumOff val="5000"/>
                  </a:schemeClr>
                </a:solidFill>
                <a:uFillTx/>
                <a:latin typeface="微软雅黑" charset="-122"/>
                <a:ea typeface="微软雅黑" charset="-122"/>
                <a:cs typeface="微软雅黑" charset="-122"/>
                <a:sym typeface="+mn-ea"/>
              </a:rPr>
              <a:t>、</a:t>
            </a:r>
            <a:r>
              <a:rPr sz="2400" b="1" spc="100" dirty="0">
                <a:solidFill>
                  <a:schemeClr val="tx1">
                    <a:lumMod val="95000"/>
                    <a:lumOff val="5000"/>
                  </a:schemeClr>
                </a:solidFill>
                <a:uFillTx/>
                <a:latin typeface="微软雅黑" charset="-122"/>
                <a:ea typeface="微软雅黑" charset="-122"/>
                <a:cs typeface="微软雅黑" charset="-122"/>
                <a:sym typeface="+mn-ea"/>
              </a:rPr>
              <a:t>制订切实可行的行动计划书</a:t>
            </a:r>
          </a:p>
        </p:txBody>
      </p:sp>
      <p:grpSp>
        <p:nvGrpSpPr>
          <p:cNvPr id="2" name="组合 1"/>
          <p:cNvGrpSpPr/>
          <p:nvPr/>
        </p:nvGrpSpPr>
        <p:grpSpPr>
          <a:xfrm>
            <a:off x="3813810" y="1184910"/>
            <a:ext cx="1516380" cy="398780"/>
            <a:chOff x="6016" y="1715"/>
            <a:chExt cx="2388" cy="628"/>
          </a:xfrm>
        </p:grpSpPr>
        <p:sp>
          <p:nvSpPr>
            <p:cNvPr id="5" name="文本框 4"/>
            <p:cNvSpPr txBox="1"/>
            <p:nvPr/>
          </p:nvSpPr>
          <p:spPr>
            <a:xfrm>
              <a:off x="6016" y="1715"/>
              <a:ext cx="238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行动计划书</a:t>
              </a:r>
            </a:p>
          </p:txBody>
        </p:sp>
        <p:cxnSp>
          <p:nvCxnSpPr>
            <p:cNvPr id="6" name="直接箭头连接符 5"/>
            <p:cNvCxnSpPr/>
            <p:nvPr/>
          </p:nvCxnSpPr>
          <p:spPr>
            <a:xfrm rot="16200000">
              <a:off x="7207" y="1152"/>
              <a:ext cx="0" cy="238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371408" y="2450465"/>
            <a:ext cx="4401185" cy="1620520"/>
            <a:chOff x="1950" y="3814"/>
            <a:chExt cx="6931" cy="2552"/>
          </a:xfrm>
        </p:grpSpPr>
        <p:sp>
          <p:nvSpPr>
            <p:cNvPr id="9" name="文本框 8"/>
            <p:cNvSpPr txBox="1"/>
            <p:nvPr/>
          </p:nvSpPr>
          <p:spPr>
            <a:xfrm>
              <a:off x="1950" y="4776"/>
              <a:ext cx="2388" cy="628"/>
            </a:xfrm>
            <a:prstGeom prst="rect">
              <a:avLst/>
            </a:prstGeom>
            <a:noFill/>
          </p:spPr>
          <p:txBody>
            <a:bodyPr wrap="none" rtlCol="0" anchor="t">
              <a:spAutoFit/>
            </a:bodyPr>
            <a:lstStyle/>
            <a:p>
              <a:pPr algn="l">
                <a:lnSpc>
                  <a:spcPct val="100000"/>
                </a:lnSpc>
              </a:pPr>
              <a:r>
                <a:rPr lang="zh-CN" altLang="en-US" sz="2000" b="1" spc="100" dirty="0">
                  <a:solidFill>
                    <a:srgbClr val="011B4C"/>
                  </a:solidFill>
                  <a:uFillTx/>
                  <a:latin typeface="微软雅黑" charset="-122"/>
                  <a:ea typeface="微软雅黑" charset="-122"/>
                  <a:sym typeface="+mn-ea"/>
                </a:rPr>
                <a:t>寻找我们的</a:t>
              </a:r>
            </a:p>
          </p:txBody>
        </p:sp>
        <p:sp>
          <p:nvSpPr>
            <p:cNvPr id="10" name="Rectangle 2"/>
            <p:cNvSpPr/>
            <p:nvPr/>
          </p:nvSpPr>
          <p:spPr>
            <a:xfrm>
              <a:off x="5265" y="3814"/>
              <a:ext cx="3616" cy="2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S   优势</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W  劣势</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O  机会</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T   风险</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4673074" cy="46166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latin typeface="微软雅黑" charset="-122"/>
                <a:ea typeface="微软雅黑" charset="-122"/>
                <a:cs typeface="微软雅黑" charset="-122"/>
                <a:sym typeface="+mn-ea"/>
              </a:rPr>
              <a:t>八</a:t>
            </a:r>
            <a:r>
              <a:rPr lang="zh-CN" sz="2400" b="1" spc="100" dirty="0" smtClean="0">
                <a:solidFill>
                  <a:schemeClr val="tx1">
                    <a:lumMod val="95000"/>
                    <a:lumOff val="5000"/>
                  </a:schemeClr>
                </a:solidFill>
                <a:uFillTx/>
                <a:latin typeface="微软雅黑" charset="-122"/>
                <a:ea typeface="微软雅黑" charset="-122"/>
                <a:cs typeface="微软雅黑" charset="-122"/>
                <a:sym typeface="+mn-ea"/>
              </a:rPr>
              <a:t>、</a:t>
            </a:r>
            <a:r>
              <a:rPr sz="2400" b="1" spc="100" dirty="0">
                <a:solidFill>
                  <a:schemeClr val="tx1">
                    <a:lumMod val="95000"/>
                    <a:lumOff val="5000"/>
                  </a:schemeClr>
                </a:solidFill>
                <a:uFillTx/>
                <a:latin typeface="微软雅黑" charset="-122"/>
                <a:ea typeface="微软雅黑" charset="-122"/>
                <a:cs typeface="微软雅黑" charset="-122"/>
                <a:sym typeface="+mn-ea"/>
              </a:rPr>
              <a:t>制订切实可行的行动计划书</a:t>
            </a:r>
          </a:p>
        </p:txBody>
      </p:sp>
      <p:grpSp>
        <p:nvGrpSpPr>
          <p:cNvPr id="2" name="组合 1"/>
          <p:cNvGrpSpPr/>
          <p:nvPr/>
        </p:nvGrpSpPr>
        <p:grpSpPr>
          <a:xfrm>
            <a:off x="3814445" y="956310"/>
            <a:ext cx="1516380" cy="398780"/>
            <a:chOff x="6016" y="1715"/>
            <a:chExt cx="2388" cy="628"/>
          </a:xfrm>
        </p:grpSpPr>
        <p:sp>
          <p:nvSpPr>
            <p:cNvPr id="5" name="文本框 4"/>
            <p:cNvSpPr txBox="1"/>
            <p:nvPr/>
          </p:nvSpPr>
          <p:spPr>
            <a:xfrm>
              <a:off x="6016" y="1715"/>
              <a:ext cx="238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行动计划书</a:t>
              </a:r>
            </a:p>
          </p:txBody>
        </p:sp>
        <p:cxnSp>
          <p:nvCxnSpPr>
            <p:cNvPr id="6" name="直接箭头连接符 5"/>
            <p:cNvCxnSpPr/>
            <p:nvPr/>
          </p:nvCxnSpPr>
          <p:spPr>
            <a:xfrm rot="16200000">
              <a:off x="7207" y="1152"/>
              <a:ext cx="0" cy="238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3"/>
          <a:stretch>
            <a:fillRect/>
          </a:stretch>
        </p:blipFill>
        <p:spPr>
          <a:xfrm>
            <a:off x="1514793" y="1605280"/>
            <a:ext cx="6114415" cy="3247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38088" y="1891815"/>
            <a:ext cx="5153975" cy="120032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7200" b="1" i="0" spc="100" baseline="0" noProof="0" dirty="0" smtClean="0">
                <a:ln>
                  <a:noFill/>
                </a:ln>
                <a:solidFill>
                  <a:schemeClr val="bg1">
                    <a:lumMod val="95000"/>
                  </a:schemeClr>
                </a:solidFill>
                <a:effectLst/>
                <a:uLnTx/>
                <a:uFillTx/>
                <a:latin typeface="微软雅黑" charset="-122"/>
                <a:ea typeface="微软雅黑" charset="-122"/>
                <a:cs typeface="微软雅黑" charset="-122"/>
              </a:rPr>
              <a:t>谢谢</a:t>
            </a:r>
            <a:r>
              <a:rPr kumimoji="0" lang="en-US" altLang="zh-CN" sz="7200" b="1" i="0" spc="100" baseline="0" noProof="0" dirty="0" smtClean="0">
                <a:ln>
                  <a:noFill/>
                </a:ln>
                <a:solidFill>
                  <a:schemeClr val="bg1">
                    <a:lumMod val="95000"/>
                  </a:schemeClr>
                </a:solidFill>
                <a:effectLst/>
                <a:uLnTx/>
                <a:uFillTx/>
                <a:latin typeface="微软雅黑" charset="-122"/>
                <a:ea typeface="微软雅黑" charset="-122"/>
                <a:cs typeface="微软雅黑" charset="-122"/>
              </a:rPr>
              <a:t> </a:t>
            </a:r>
            <a:r>
              <a:rPr kumimoji="0" lang="zh-CN" altLang="en-US" sz="7200" b="1" i="0" spc="100" baseline="0" noProof="0" dirty="0" smtClean="0">
                <a:ln>
                  <a:noFill/>
                </a:ln>
                <a:solidFill>
                  <a:schemeClr val="bg1">
                    <a:lumMod val="95000"/>
                  </a:schemeClr>
                </a:solidFill>
                <a:effectLst/>
                <a:uLnTx/>
                <a:uFillTx/>
                <a:latin typeface="微软雅黑" charset="-122"/>
                <a:ea typeface="微软雅黑" charset="-122"/>
                <a:cs typeface="微软雅黑" charset="-122"/>
              </a:rPr>
              <a:t>请指教</a:t>
            </a:r>
            <a:endParaRPr kumimoji="0" lang="zh-CN" sz="7200" b="1" i="0" spc="100" baseline="0" noProof="0" dirty="0" smtClean="0">
              <a:ln>
                <a:noFill/>
              </a:ln>
              <a:solidFill>
                <a:schemeClr val="bg1">
                  <a:lumMod val="95000"/>
                </a:schemeClr>
              </a:solidFill>
              <a:effectLst/>
              <a:uLnTx/>
              <a:uFillTx/>
              <a:latin typeface="微软雅黑" charset="-122"/>
              <a:ea typeface="微软雅黑" charset="-122"/>
              <a:cs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6" name="组合 5"/>
          <p:cNvGrpSpPr/>
          <p:nvPr/>
        </p:nvGrpSpPr>
        <p:grpSpPr>
          <a:xfrm>
            <a:off x="1494155" y="1855470"/>
            <a:ext cx="6156325" cy="2906395"/>
            <a:chOff x="810" y="2247"/>
            <a:chExt cx="9695" cy="4577"/>
          </a:xfrm>
        </p:grpSpPr>
        <p:sp>
          <p:nvSpPr>
            <p:cNvPr id="118" name="Rectangle 2"/>
            <p:cNvSpPr/>
            <p:nvPr/>
          </p:nvSpPr>
          <p:spPr>
            <a:xfrm>
              <a:off x="810" y="2827"/>
              <a:ext cx="9695" cy="1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1、宽广明亮，视野开阔的工作场所，流、物一目了然。</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2、遵守安全制度，标识明晰，危险处一目了然。</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3、走道明确，不会造成杂乱情形而影响工作的顺畅。</a:t>
              </a:r>
            </a:p>
          </p:txBody>
        </p:sp>
        <p:sp>
          <p:nvSpPr>
            <p:cNvPr id="3" name="文本框 2"/>
            <p:cNvSpPr txBox="1"/>
            <p:nvPr/>
          </p:nvSpPr>
          <p:spPr>
            <a:xfrm>
              <a:off x="810" y="2247"/>
              <a:ext cx="5418" cy="580"/>
            </a:xfrm>
            <a:prstGeom prst="rect">
              <a:avLst/>
            </a:prstGeom>
            <a:noFill/>
          </p:spPr>
          <p:txBody>
            <a:bodyPr wrap="none" rtlCol="0" anchor="t">
              <a:spAutoFit/>
            </a:bodyPr>
            <a:lstStyle/>
            <a:p>
              <a:pPr marL="285750" indent="-285750" algn="l">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cs typeface="微软雅黑" charset="-122"/>
                  <a:sym typeface="+mn-ea"/>
                </a:rPr>
                <a:t>6S对安全有保障（Safety）</a:t>
              </a:r>
            </a:p>
          </p:txBody>
        </p:sp>
        <p:sp>
          <p:nvSpPr>
            <p:cNvPr id="4" name="文本框 3"/>
            <p:cNvSpPr txBox="1"/>
            <p:nvPr/>
          </p:nvSpPr>
          <p:spPr>
            <a:xfrm>
              <a:off x="810" y="4394"/>
              <a:ext cx="7990" cy="580"/>
            </a:xfrm>
            <a:prstGeom prst="rect">
              <a:avLst/>
            </a:prstGeom>
            <a:noFill/>
          </p:spPr>
          <p:txBody>
            <a:bodyPr wrap="none" rtlCol="0" anchor="t">
              <a:spAutoFit/>
            </a:bodyPr>
            <a:lstStyle/>
            <a:p>
              <a:pPr marL="285750" indent="-285750" algn="l">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cs typeface="微软雅黑" charset="-122"/>
                  <a:sym typeface="+mn-ea"/>
                </a:rPr>
                <a:t>6S是标准化的推动者（Standardization）</a:t>
              </a:r>
            </a:p>
          </p:txBody>
        </p:sp>
        <p:sp>
          <p:nvSpPr>
            <p:cNvPr id="5" name="Rectangle 2"/>
            <p:cNvSpPr/>
            <p:nvPr/>
          </p:nvSpPr>
          <p:spPr>
            <a:xfrm>
              <a:off x="810" y="4974"/>
              <a:ext cx="9695" cy="1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1、“三定（定点、定容、定量）”、“三要素（场所、方法、标识）”原则规范现场操作。</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2、大家都正确的按照规定执行任务。</a:t>
              </a:r>
            </a:p>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3、程序稳定，带来服务品质稳定，成本受控。</a:t>
              </a:r>
            </a:p>
          </p:txBody>
        </p:sp>
      </p:grpSp>
      <p:grpSp>
        <p:nvGrpSpPr>
          <p:cNvPr id="14" name="组合 13"/>
          <p:cNvGrpSpPr/>
          <p:nvPr/>
        </p:nvGrpSpPr>
        <p:grpSpPr>
          <a:xfrm>
            <a:off x="3114040" y="892175"/>
            <a:ext cx="2915920" cy="713105"/>
            <a:chOff x="4907" y="1715"/>
            <a:chExt cx="4592" cy="1123"/>
          </a:xfrm>
        </p:grpSpPr>
        <p:sp>
          <p:nvSpPr>
            <p:cNvPr id="15" name="文本框 14"/>
            <p:cNvSpPr txBox="1"/>
            <p:nvPr/>
          </p:nvSpPr>
          <p:spPr>
            <a:xfrm>
              <a:off x="4918" y="1715"/>
              <a:ext cx="4566"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6S现场管理--意识层面</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6S的意义与作用</a:t>
              </a:r>
            </a:p>
          </p:txBody>
        </p:sp>
        <p:cxnSp>
          <p:nvCxnSpPr>
            <p:cNvPr id="26" name="直接箭头连接符 25"/>
            <p:cNvCxnSpPr/>
            <p:nvPr/>
          </p:nvCxnSpPr>
          <p:spPr>
            <a:xfrm rot="16200000">
              <a:off x="7203" y="542"/>
              <a:ext cx="0" cy="459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6" name="组合 5"/>
          <p:cNvGrpSpPr/>
          <p:nvPr/>
        </p:nvGrpSpPr>
        <p:grpSpPr>
          <a:xfrm>
            <a:off x="2156778" y="2417445"/>
            <a:ext cx="4830445" cy="2211070"/>
            <a:chOff x="810" y="1692"/>
            <a:chExt cx="7607" cy="3482"/>
          </a:xfrm>
        </p:grpSpPr>
        <p:sp>
          <p:nvSpPr>
            <p:cNvPr id="118" name="Rectangle 2"/>
            <p:cNvSpPr/>
            <p:nvPr/>
          </p:nvSpPr>
          <p:spPr>
            <a:xfrm>
              <a:off x="810" y="2827"/>
              <a:ext cx="7607" cy="23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lnSpc>
                  <a:spcPct val="200000"/>
                </a:lnSpc>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1、明亮、清洁的工作场所。</a:t>
              </a:r>
            </a:p>
            <a:p>
              <a:pPr indent="0" algn="just" fontAlgn="auto">
                <a:lnSpc>
                  <a:spcPct val="200000"/>
                </a:lnSpc>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2、员工动手做改善、有成就感。</a:t>
              </a:r>
            </a:p>
          </p:txBody>
        </p:sp>
        <p:sp>
          <p:nvSpPr>
            <p:cNvPr id="3" name="文本框 2"/>
            <p:cNvSpPr txBox="1"/>
            <p:nvPr/>
          </p:nvSpPr>
          <p:spPr>
            <a:xfrm>
              <a:off x="810" y="1692"/>
              <a:ext cx="7607" cy="580"/>
            </a:xfrm>
            <a:prstGeom prst="rect">
              <a:avLst/>
            </a:prstGeom>
            <a:noFill/>
          </p:spPr>
          <p:txBody>
            <a:bodyPr wrap="none" rtlCol="0" anchor="t">
              <a:spAutoFit/>
            </a:bodyPr>
            <a:lstStyle/>
            <a:p>
              <a:pPr marL="285750" indent="-285750" algn="l">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cs typeface="微软雅黑" charset="-122"/>
                  <a:sym typeface="+mn-ea"/>
                </a:rPr>
                <a:t>6S形成令人满意的职场（Satisfaction）</a:t>
              </a:r>
            </a:p>
          </p:txBody>
        </p:sp>
      </p:grpSp>
      <p:grpSp>
        <p:nvGrpSpPr>
          <p:cNvPr id="14" name="组合 13"/>
          <p:cNvGrpSpPr/>
          <p:nvPr/>
        </p:nvGrpSpPr>
        <p:grpSpPr>
          <a:xfrm>
            <a:off x="3114040" y="1073150"/>
            <a:ext cx="2915920" cy="713105"/>
            <a:chOff x="4907" y="1715"/>
            <a:chExt cx="4592" cy="1123"/>
          </a:xfrm>
        </p:grpSpPr>
        <p:sp>
          <p:nvSpPr>
            <p:cNvPr id="15" name="文本框 14"/>
            <p:cNvSpPr txBox="1"/>
            <p:nvPr/>
          </p:nvSpPr>
          <p:spPr>
            <a:xfrm>
              <a:off x="4918" y="1715"/>
              <a:ext cx="4566"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6S现场管理--意识层面</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6S的意义与作用</a:t>
              </a:r>
            </a:p>
          </p:txBody>
        </p:sp>
        <p:cxnSp>
          <p:nvCxnSpPr>
            <p:cNvPr id="26" name="直接箭头连接符 25"/>
            <p:cNvCxnSpPr/>
            <p:nvPr/>
          </p:nvCxnSpPr>
          <p:spPr>
            <a:xfrm rot="16200000">
              <a:off x="7203" y="542"/>
              <a:ext cx="0" cy="459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14" name="组合 13"/>
          <p:cNvGrpSpPr/>
          <p:nvPr/>
        </p:nvGrpSpPr>
        <p:grpSpPr>
          <a:xfrm>
            <a:off x="3088005" y="887730"/>
            <a:ext cx="2967990" cy="706755"/>
            <a:chOff x="4864" y="1715"/>
            <a:chExt cx="4674" cy="1113"/>
          </a:xfrm>
        </p:grpSpPr>
        <p:sp>
          <p:nvSpPr>
            <p:cNvPr id="15" name="文本框 14"/>
            <p:cNvSpPr txBox="1"/>
            <p:nvPr/>
          </p:nvSpPr>
          <p:spPr>
            <a:xfrm>
              <a:off x="4864" y="1715"/>
              <a:ext cx="4674"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6S现场管理--6S的盲点</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6S与工作的关系</a:t>
              </a:r>
            </a:p>
          </p:txBody>
        </p:sp>
        <p:cxnSp>
          <p:nvCxnSpPr>
            <p:cNvPr id="26" name="直接箭头连接符 25"/>
            <p:cNvCxnSpPr/>
            <p:nvPr/>
          </p:nvCxnSpPr>
          <p:spPr>
            <a:xfrm rot="16200000">
              <a:off x="7188" y="503"/>
              <a:ext cx="0" cy="464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4" name="Rectangle 2"/>
          <p:cNvSpPr/>
          <p:nvPr/>
        </p:nvSpPr>
        <p:spPr>
          <a:xfrm>
            <a:off x="1925955" y="1877060"/>
            <a:ext cx="5292090" cy="2984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50000"/>
              </a:lnSpc>
              <a:buClr>
                <a:srgbClr val="011B4C"/>
              </a:buClr>
              <a:buSzPct val="75000"/>
              <a:buFont typeface="Wingdings" charset="2"/>
              <a:buChar char="l"/>
            </a:pPr>
            <a:r>
              <a:rPr sz="1700" spc="100" dirty="0">
                <a:solidFill>
                  <a:schemeClr val="tx1">
                    <a:lumMod val="95000"/>
                    <a:lumOff val="5000"/>
                  </a:schemeClr>
                </a:solidFill>
                <a:uFillTx/>
                <a:latin typeface="微软雅黑" charset="-122"/>
                <a:ea typeface="微软雅黑" charset="-122"/>
                <a:cs typeface="微软雅黑" charset="-122"/>
                <a:sym typeface="+mn-ea"/>
              </a:rPr>
              <a:t>“ 6S是我日常工作中不可分割的一部分。”</a:t>
            </a:r>
          </a:p>
          <a:p>
            <a:pPr marL="285750" indent="-285750" algn="just" fontAlgn="auto">
              <a:lnSpc>
                <a:spcPct val="150000"/>
              </a:lnSpc>
              <a:buClr>
                <a:srgbClr val="011B4C"/>
              </a:buClr>
              <a:buSzPct val="75000"/>
              <a:buFont typeface="Wingdings" charset="2"/>
              <a:buChar char="l"/>
            </a:pPr>
            <a:r>
              <a:rPr sz="1700" spc="100" dirty="0">
                <a:solidFill>
                  <a:schemeClr val="tx1">
                    <a:lumMod val="95000"/>
                    <a:lumOff val="5000"/>
                  </a:schemeClr>
                </a:solidFill>
                <a:uFillTx/>
                <a:latin typeface="微软雅黑" charset="-122"/>
                <a:ea typeface="微软雅黑" charset="-122"/>
                <a:cs typeface="微软雅黑" charset="-122"/>
                <a:sym typeface="+mn-ea"/>
              </a:rPr>
              <a:t> “我是6S工作实施第一执行人，我有责任和义务保持个人责任区域环境整洁明了、物品干净有序的状态！”</a:t>
            </a:r>
          </a:p>
          <a:p>
            <a:pPr marL="285750" indent="-285750" algn="just" fontAlgn="auto">
              <a:lnSpc>
                <a:spcPct val="150000"/>
              </a:lnSpc>
              <a:buClr>
                <a:srgbClr val="011B4C"/>
              </a:buClr>
              <a:buSzPct val="75000"/>
              <a:buFont typeface="Wingdings" charset="2"/>
              <a:buChar char="l"/>
            </a:pPr>
            <a:r>
              <a:rPr sz="1700" spc="100" dirty="0">
                <a:solidFill>
                  <a:schemeClr val="tx1">
                    <a:lumMod val="95000"/>
                    <a:lumOff val="5000"/>
                  </a:schemeClr>
                </a:solidFill>
                <a:uFillTx/>
                <a:latin typeface="微软雅黑" charset="-122"/>
                <a:ea typeface="微软雅黑" charset="-122"/>
                <a:cs typeface="微软雅黑" charset="-122"/>
                <a:sym typeface="+mn-ea"/>
              </a:rPr>
              <a:t>“ 我有责任和义务帮助团队成员察觉6S工作的不足或缺陷，提升我们团队整体的6S水平！”</a:t>
            </a:r>
          </a:p>
          <a:p>
            <a:pPr marL="285750" indent="-285750" algn="just" fontAlgn="auto">
              <a:lnSpc>
                <a:spcPct val="150000"/>
              </a:lnSpc>
              <a:buClr>
                <a:srgbClr val="011B4C"/>
              </a:buClr>
              <a:buSzPct val="75000"/>
              <a:buFont typeface="Wingdings" charset="2"/>
              <a:buChar char="l"/>
            </a:pPr>
            <a:r>
              <a:rPr sz="1700" spc="100" dirty="0">
                <a:solidFill>
                  <a:schemeClr val="tx1">
                    <a:lumMod val="95000"/>
                    <a:lumOff val="5000"/>
                  </a:schemeClr>
                </a:solidFill>
                <a:uFillTx/>
                <a:latin typeface="微软雅黑" charset="-122"/>
                <a:ea typeface="微软雅黑" charset="-122"/>
                <a:cs typeface="微软雅黑" charset="-122"/>
                <a:sym typeface="+mn-ea"/>
              </a:rPr>
              <a:t>“ 工作不息，6S不止。”</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14" name="组合 13"/>
          <p:cNvGrpSpPr/>
          <p:nvPr/>
        </p:nvGrpSpPr>
        <p:grpSpPr>
          <a:xfrm>
            <a:off x="3088005" y="986790"/>
            <a:ext cx="2967990" cy="706755"/>
            <a:chOff x="4864" y="1715"/>
            <a:chExt cx="4674" cy="1113"/>
          </a:xfrm>
        </p:grpSpPr>
        <p:sp>
          <p:nvSpPr>
            <p:cNvPr id="15" name="文本框 14"/>
            <p:cNvSpPr txBox="1"/>
            <p:nvPr/>
          </p:nvSpPr>
          <p:spPr>
            <a:xfrm>
              <a:off x="4864" y="1715"/>
              <a:ext cx="4674"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6S现场管理--6S的盲点</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6S管理的五大对象</a:t>
              </a:r>
            </a:p>
          </p:txBody>
        </p:sp>
        <p:cxnSp>
          <p:nvCxnSpPr>
            <p:cNvPr id="26" name="直接箭头连接符 25"/>
            <p:cNvCxnSpPr/>
            <p:nvPr/>
          </p:nvCxnSpPr>
          <p:spPr>
            <a:xfrm rot="16200000">
              <a:off x="7188" y="503"/>
              <a:ext cx="0" cy="464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703830" y="2305050"/>
            <a:ext cx="3736340" cy="2432685"/>
            <a:chOff x="2165" y="3405"/>
            <a:chExt cx="5884" cy="3831"/>
          </a:xfrm>
        </p:grpSpPr>
        <p:sp>
          <p:nvSpPr>
            <p:cNvPr id="3" name="Rectangle 2"/>
            <p:cNvSpPr/>
            <p:nvPr/>
          </p:nvSpPr>
          <p:spPr>
            <a:xfrm>
              <a:off x="2165" y="3405"/>
              <a:ext cx="3608" cy="38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l"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Man：</a:t>
              </a:r>
            </a:p>
            <a:p>
              <a:pPr marL="285750" indent="-285750" algn="l"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Environment</a:t>
              </a:r>
              <a:r>
                <a:rPr lang="zh-CN" spc="100" dirty="0">
                  <a:solidFill>
                    <a:schemeClr val="tx1">
                      <a:lumMod val="95000"/>
                      <a:lumOff val="5000"/>
                    </a:schemeClr>
                  </a:solidFill>
                  <a:uFillTx/>
                  <a:latin typeface="微软雅黑" charset="-122"/>
                  <a:ea typeface="微软雅黑" charset="-122"/>
                  <a:cs typeface="微软雅黑" charset="-122"/>
                  <a:sym typeface="+mn-ea"/>
                </a:rPr>
                <a:t>：</a:t>
              </a:r>
            </a:p>
            <a:p>
              <a:pPr marL="285750" indent="-285750" algn="l"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Machine：</a:t>
              </a:r>
            </a:p>
            <a:p>
              <a:pPr marL="285750" indent="-285750" algn="l"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Material：</a:t>
              </a:r>
            </a:p>
            <a:p>
              <a:pPr marL="285750" indent="-285750" algn="l"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Method：</a:t>
              </a:r>
            </a:p>
          </p:txBody>
        </p:sp>
        <p:sp>
          <p:nvSpPr>
            <p:cNvPr id="5" name="文本框 4"/>
            <p:cNvSpPr txBox="1"/>
            <p:nvPr/>
          </p:nvSpPr>
          <p:spPr>
            <a:xfrm>
              <a:off x="5773" y="3405"/>
              <a:ext cx="2276" cy="3831"/>
            </a:xfrm>
            <a:prstGeom prst="rect">
              <a:avLst/>
            </a:prstGeom>
            <a:solidFill>
              <a:srgbClr val="011B4C"/>
            </a:solidFill>
          </p:spPr>
          <p:txBody>
            <a:bodyPr wrap="square" lIns="179705" tIns="71755" rIns="179705" bIns="71755" rtlCol="0" anchor="ctr" anchorCtr="0">
              <a:noAutofit/>
            </a:bodyPr>
            <a:lstStyle/>
            <a:p>
              <a:pPr>
                <a:lnSpc>
                  <a:spcPct val="150000"/>
                </a:lnSpc>
              </a:pPr>
              <a:r>
                <a:rPr b="1" spc="100" dirty="0">
                  <a:solidFill>
                    <a:schemeClr val="bg1">
                      <a:lumMod val="95000"/>
                    </a:schemeClr>
                  </a:solidFill>
                  <a:uFillTx/>
                  <a:latin typeface="微软雅黑" charset="-122"/>
                  <a:ea typeface="微软雅黑" charset="-122"/>
                  <a:cs typeface="微软雅黑" charset="-122"/>
                  <a:sym typeface="+mn-ea"/>
                </a:rPr>
                <a:t>人员</a:t>
              </a:r>
            </a:p>
            <a:p>
              <a:pPr>
                <a:lnSpc>
                  <a:spcPct val="150000"/>
                </a:lnSpc>
              </a:pPr>
              <a:r>
                <a:rPr lang="zh-CN" altLang="en-US" b="1" spc="100" dirty="0">
                  <a:solidFill>
                    <a:schemeClr val="bg1">
                      <a:lumMod val="95000"/>
                    </a:schemeClr>
                  </a:solidFill>
                  <a:uFillTx/>
                  <a:latin typeface="微软雅黑" charset="-122"/>
                  <a:ea typeface="微软雅黑" charset="-122"/>
                  <a:cs typeface="微软雅黑" charset="-122"/>
                  <a:sym typeface="+mn-ea"/>
                </a:rPr>
                <a:t>环境</a:t>
              </a:r>
            </a:p>
            <a:p>
              <a:pPr>
                <a:lnSpc>
                  <a:spcPct val="150000"/>
                </a:lnSpc>
              </a:pPr>
              <a:r>
                <a:rPr lang="zh-CN" altLang="en-US" b="1" spc="100" dirty="0">
                  <a:solidFill>
                    <a:schemeClr val="bg1">
                      <a:lumMod val="95000"/>
                    </a:schemeClr>
                  </a:solidFill>
                  <a:uFillTx/>
                  <a:latin typeface="微软雅黑" charset="-122"/>
                  <a:ea typeface="微软雅黑" charset="-122"/>
                  <a:cs typeface="微软雅黑" charset="-122"/>
                  <a:sym typeface="+mn-ea"/>
                </a:rPr>
                <a:t>设备</a:t>
              </a:r>
              <a:r>
                <a:rPr lang="en-US" altLang="zh-CN" b="1" spc="100" dirty="0">
                  <a:solidFill>
                    <a:schemeClr val="bg1">
                      <a:lumMod val="95000"/>
                    </a:schemeClr>
                  </a:solidFill>
                  <a:uFillTx/>
                  <a:latin typeface="微软雅黑" charset="-122"/>
                  <a:ea typeface="微软雅黑" charset="-122"/>
                  <a:cs typeface="微软雅黑" charset="-122"/>
                  <a:sym typeface="+mn-ea"/>
                </a:rPr>
                <a:t>/</a:t>
              </a:r>
              <a:r>
                <a:rPr lang="zh-CN" altLang="en-US" b="1" spc="100" dirty="0">
                  <a:solidFill>
                    <a:schemeClr val="bg1">
                      <a:lumMod val="95000"/>
                    </a:schemeClr>
                  </a:solidFill>
                  <a:uFillTx/>
                  <a:latin typeface="微软雅黑" charset="-122"/>
                  <a:ea typeface="微软雅黑" charset="-122"/>
                  <a:cs typeface="微软雅黑" charset="-122"/>
                  <a:sym typeface="+mn-ea"/>
                </a:rPr>
                <a:t>工具</a:t>
              </a:r>
            </a:p>
            <a:p>
              <a:pPr>
                <a:lnSpc>
                  <a:spcPct val="150000"/>
                </a:lnSpc>
              </a:pPr>
              <a:r>
                <a:rPr lang="zh-CN" altLang="en-US" b="1" spc="100" dirty="0">
                  <a:solidFill>
                    <a:schemeClr val="bg1">
                      <a:lumMod val="95000"/>
                    </a:schemeClr>
                  </a:solidFill>
                  <a:uFillTx/>
                  <a:latin typeface="微软雅黑" charset="-122"/>
                  <a:ea typeface="微软雅黑" charset="-122"/>
                  <a:cs typeface="微软雅黑" charset="-122"/>
                  <a:sym typeface="+mn-ea"/>
                </a:rPr>
                <a:t>物品</a:t>
              </a:r>
            </a:p>
            <a:p>
              <a:pPr>
                <a:lnSpc>
                  <a:spcPct val="150000"/>
                </a:lnSpc>
              </a:pPr>
              <a:r>
                <a:rPr lang="zh-CN" altLang="en-US" b="1" spc="100" dirty="0">
                  <a:solidFill>
                    <a:schemeClr val="bg1">
                      <a:lumMod val="95000"/>
                    </a:schemeClr>
                  </a:solidFill>
                  <a:uFillTx/>
                  <a:latin typeface="微软雅黑" charset="-122"/>
                  <a:ea typeface="微软雅黑" charset="-122"/>
                  <a:cs typeface="微软雅黑" charset="-122"/>
                  <a:sym typeface="+mn-ea"/>
                </a:rPr>
                <a:t>方法</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pic>
        <p:nvPicPr>
          <p:cNvPr id="20484" name="Picture 173"/>
          <p:cNvPicPr>
            <a:picLocks noChangeAspect="1"/>
          </p:cNvPicPr>
          <p:nvPr/>
        </p:nvPicPr>
        <p:blipFill>
          <a:blip r:embed="rId3"/>
          <a:stretch>
            <a:fillRect/>
          </a:stretch>
        </p:blipFill>
        <p:spPr>
          <a:xfrm>
            <a:off x="1264285" y="779780"/>
            <a:ext cx="6615430" cy="423418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pic>
        <p:nvPicPr>
          <p:cNvPr id="3" name="图片 2"/>
          <p:cNvPicPr>
            <a:picLocks noChangeAspect="1"/>
          </p:cNvPicPr>
          <p:nvPr/>
        </p:nvPicPr>
        <p:blipFill>
          <a:blip r:embed="rId3"/>
          <a:stretch>
            <a:fillRect/>
          </a:stretch>
        </p:blipFill>
        <p:spPr>
          <a:xfrm>
            <a:off x="1495743" y="1574165"/>
            <a:ext cx="6152515" cy="3507105"/>
          </a:xfrm>
          <a:prstGeom prst="rect">
            <a:avLst/>
          </a:prstGeom>
        </p:spPr>
      </p:pic>
      <p:grpSp>
        <p:nvGrpSpPr>
          <p:cNvPr id="14" name="组合 13"/>
          <p:cNvGrpSpPr/>
          <p:nvPr/>
        </p:nvGrpSpPr>
        <p:grpSpPr>
          <a:xfrm>
            <a:off x="2889885" y="935990"/>
            <a:ext cx="3364230" cy="398780"/>
            <a:chOff x="4551" y="1715"/>
            <a:chExt cx="5298" cy="628"/>
          </a:xfrm>
        </p:grpSpPr>
        <p:sp>
          <p:nvSpPr>
            <p:cNvPr id="15" name="文本框 14"/>
            <p:cNvSpPr txBox="1"/>
            <p:nvPr/>
          </p:nvSpPr>
          <p:spPr>
            <a:xfrm>
              <a:off x="4551" y="1715"/>
              <a:ext cx="529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游戏：比比看谁找的快……</a:t>
              </a:r>
            </a:p>
          </p:txBody>
        </p:sp>
        <p:cxnSp>
          <p:nvCxnSpPr>
            <p:cNvPr id="26" name="直接箭头连接符 25"/>
            <p:cNvCxnSpPr/>
            <p:nvPr/>
          </p:nvCxnSpPr>
          <p:spPr>
            <a:xfrm rot="16200000">
              <a:off x="7187" y="-294"/>
              <a:ext cx="0" cy="527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aphicFrame>
        <p:nvGraphicFramePr>
          <p:cNvPr id="22530" name="表格 22529"/>
          <p:cNvGraphicFramePr/>
          <p:nvPr/>
        </p:nvGraphicFramePr>
        <p:xfrm>
          <a:off x="1763078" y="1602672"/>
          <a:ext cx="5617845" cy="3362325"/>
        </p:xfrm>
        <a:graphic>
          <a:graphicData uri="http://schemas.openxmlformats.org/drawingml/2006/table">
            <a:tbl>
              <a:tblPr/>
              <a:tblGrid>
                <a:gridCol w="702310">
                  <a:extLst>
                    <a:ext uri="{9D8B030D-6E8A-4147-A177-3AD203B41FA5}">
                      <a16:colId xmlns:a16="http://schemas.microsoft.com/office/drawing/2014/main" val="20000"/>
                    </a:ext>
                  </a:extLst>
                </a:gridCol>
                <a:gridCol w="728980">
                  <a:extLst>
                    <a:ext uri="{9D8B030D-6E8A-4147-A177-3AD203B41FA5}">
                      <a16:colId xmlns:a16="http://schemas.microsoft.com/office/drawing/2014/main" val="20001"/>
                    </a:ext>
                  </a:extLst>
                </a:gridCol>
                <a:gridCol w="689610">
                  <a:extLst>
                    <a:ext uri="{9D8B030D-6E8A-4147-A177-3AD203B41FA5}">
                      <a16:colId xmlns:a16="http://schemas.microsoft.com/office/drawing/2014/main" val="20002"/>
                    </a:ext>
                  </a:extLst>
                </a:gridCol>
                <a:gridCol w="688340">
                  <a:extLst>
                    <a:ext uri="{9D8B030D-6E8A-4147-A177-3AD203B41FA5}">
                      <a16:colId xmlns:a16="http://schemas.microsoft.com/office/drawing/2014/main" val="20003"/>
                    </a:ext>
                  </a:extLst>
                </a:gridCol>
                <a:gridCol w="702310">
                  <a:extLst>
                    <a:ext uri="{9D8B030D-6E8A-4147-A177-3AD203B41FA5}">
                      <a16:colId xmlns:a16="http://schemas.microsoft.com/office/drawing/2014/main" val="20004"/>
                    </a:ext>
                  </a:extLst>
                </a:gridCol>
                <a:gridCol w="702945">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2310">
                  <a:extLst>
                    <a:ext uri="{9D8B030D-6E8A-4147-A177-3AD203B41FA5}">
                      <a16:colId xmlns:a16="http://schemas.microsoft.com/office/drawing/2014/main" val="20007"/>
                    </a:ext>
                  </a:extLst>
                </a:gridCol>
              </a:tblGrid>
              <a:tr h="55880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a:t>
                      </a:r>
                    </a:p>
                  </a:txBody>
                  <a:tcPr marL="68588" marR="68588" marT="34294" marB="3429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4</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5</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6</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7</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8</a:t>
                      </a:r>
                    </a:p>
                  </a:txBody>
                  <a:tcPr marL="68588" marR="68588" marT="34294" marB="3429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4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9</a:t>
                      </a:r>
                    </a:p>
                  </a:txBody>
                  <a:tcPr marL="68588" marR="68588" marT="34294" marB="3429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10</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11</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12</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13</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14</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15</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16</a:t>
                      </a:r>
                    </a:p>
                  </a:txBody>
                  <a:tcPr marL="68588" marR="68588" marT="34294" marB="3429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77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17</a:t>
                      </a:r>
                    </a:p>
                  </a:txBody>
                  <a:tcPr marL="68588" marR="68588" marT="34294" marB="3429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18</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19</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20</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21</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22</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23</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24</a:t>
                      </a:r>
                    </a:p>
                  </a:txBody>
                  <a:tcPr marL="68588" marR="68588" marT="34294" marB="3429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67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25</a:t>
                      </a:r>
                    </a:p>
                  </a:txBody>
                  <a:tcPr marL="68588" marR="68588" marT="34294" marB="3429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26</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27</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28</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endParaRPr lang="en-US" altLang="zh-CN" sz="1800" b="1" dirty="0">
                        <a:solidFill>
                          <a:schemeClr val="tx1">
                            <a:lumMod val="95000"/>
                            <a:lumOff val="5000"/>
                          </a:schemeClr>
                        </a:solidFill>
                        <a:latin typeface="微软雅黑" charset="-122"/>
                        <a:ea typeface="微软雅黑" charset="-122"/>
                      </a:endParaRP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30</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31</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32</a:t>
                      </a:r>
                    </a:p>
                  </a:txBody>
                  <a:tcPr marL="68588" marR="68588" marT="34294" marB="3429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33</a:t>
                      </a:r>
                    </a:p>
                  </a:txBody>
                  <a:tcPr marL="68588" marR="68588" marT="34294" marB="3429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34</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35</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36</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endParaRPr lang="en-US" altLang="zh-CN" sz="1800" b="1" dirty="0">
                        <a:solidFill>
                          <a:schemeClr val="tx1">
                            <a:lumMod val="95000"/>
                            <a:lumOff val="5000"/>
                          </a:schemeClr>
                        </a:solidFill>
                        <a:latin typeface="微软雅黑" charset="-122"/>
                        <a:ea typeface="微软雅黑" charset="-122"/>
                      </a:endParaRP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38</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39</a:t>
                      </a:r>
                    </a:p>
                  </a:txBody>
                  <a:tcPr marL="68588" marR="68588" marT="34294" marB="3429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buNone/>
                      </a:pPr>
                      <a:r>
                        <a:rPr lang="en-US" altLang="zh-CN" sz="1800" b="1" dirty="0">
                          <a:solidFill>
                            <a:schemeClr val="tx1">
                              <a:lumMod val="95000"/>
                              <a:lumOff val="5000"/>
                            </a:schemeClr>
                          </a:solidFill>
                          <a:latin typeface="微软雅黑" charset="-122"/>
                          <a:ea typeface="微软雅黑" charset="-122"/>
                        </a:rPr>
                        <a:t>40</a:t>
                      </a:r>
                    </a:p>
                  </a:txBody>
                  <a:tcPr marL="68588" marR="68588" marT="34294" marB="3429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组合 2"/>
          <p:cNvGrpSpPr/>
          <p:nvPr/>
        </p:nvGrpSpPr>
        <p:grpSpPr>
          <a:xfrm>
            <a:off x="2889885" y="935990"/>
            <a:ext cx="3364230" cy="398780"/>
            <a:chOff x="4551" y="1715"/>
            <a:chExt cx="5298" cy="628"/>
          </a:xfrm>
        </p:grpSpPr>
        <p:sp>
          <p:nvSpPr>
            <p:cNvPr id="4" name="文本框 3"/>
            <p:cNvSpPr txBox="1"/>
            <p:nvPr/>
          </p:nvSpPr>
          <p:spPr>
            <a:xfrm>
              <a:off x="4551" y="1715"/>
              <a:ext cx="529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游戏：比比看谁找的快……</a:t>
              </a:r>
            </a:p>
          </p:txBody>
        </p:sp>
        <p:cxnSp>
          <p:nvCxnSpPr>
            <p:cNvPr id="5" name="直接箭头连接符 4"/>
            <p:cNvCxnSpPr/>
            <p:nvPr/>
          </p:nvCxnSpPr>
          <p:spPr>
            <a:xfrm rot="16200000">
              <a:off x="7187" y="-294"/>
              <a:ext cx="0" cy="527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34185" y="2434590"/>
            <a:ext cx="6696710" cy="58356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掌握6S活动的详细推行步骤和技巧</a:t>
            </a:r>
          </a:p>
        </p:txBody>
      </p:sp>
      <p:sp>
        <p:nvSpPr>
          <p:cNvPr id="7" name="文本框 6"/>
          <p:cNvSpPr txBox="1"/>
          <p:nvPr/>
        </p:nvSpPr>
        <p:spPr>
          <a:xfrm>
            <a:off x="6565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二</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2739753" y="39065"/>
            <a:ext cx="3664494" cy="783590"/>
          </a:xfrm>
          <a:prstGeom prst="rect">
            <a:avLst/>
          </a:prstGeom>
          <a:noFill/>
        </p:spPr>
        <p:txBody>
          <a:bodyPr wrap="square" rtlCol="0">
            <a:spAutoFit/>
            <a:scene3d>
              <a:camera prst="orthographicFront"/>
              <a:lightRig rig="threePt" dir="t"/>
            </a:scene3d>
            <a:sp3d contourW="12700"/>
          </a:bodyPr>
          <a:lstStyle/>
          <a:p>
            <a:pPr algn="ctr" fontAlgn="auto">
              <a:lnSpc>
                <a:spcPct val="100000"/>
              </a:lnSpc>
            </a:pPr>
            <a:r>
              <a:rPr lang="zh-CN" altLang="en-US" sz="4500" b="1" spc="100" dirty="0" smtClean="0">
                <a:solidFill>
                  <a:srgbClr val="011B4C"/>
                </a:solidFill>
                <a:uFillTx/>
                <a:latin typeface="微软雅黑" charset="-122"/>
                <a:ea typeface="微软雅黑" charset="-122"/>
              </a:rPr>
              <a:t>目  录</a:t>
            </a:r>
          </a:p>
        </p:txBody>
      </p:sp>
      <p:grpSp>
        <p:nvGrpSpPr>
          <p:cNvPr id="10" name="组合 9"/>
          <p:cNvGrpSpPr/>
          <p:nvPr/>
        </p:nvGrpSpPr>
        <p:grpSpPr>
          <a:xfrm>
            <a:off x="991959" y="1003150"/>
            <a:ext cx="7564755" cy="4049146"/>
            <a:chOff x="1124" y="2545"/>
            <a:chExt cx="11913" cy="5827"/>
          </a:xfrm>
        </p:grpSpPr>
        <p:sp>
          <p:nvSpPr>
            <p:cNvPr id="3" name="文本框 2"/>
            <p:cNvSpPr txBox="1"/>
            <p:nvPr/>
          </p:nvSpPr>
          <p:spPr>
            <a:xfrm>
              <a:off x="1124" y="2545"/>
              <a:ext cx="11913" cy="663"/>
            </a:xfrm>
            <a:prstGeom prst="rect">
              <a:avLst/>
            </a:prstGeom>
            <a:noFill/>
          </p:spPr>
          <p:txBody>
            <a:bodyPr wrap="square" rtlCol="0" anchor="t">
              <a:spAutoFit/>
            </a:bodyPr>
            <a:lstStyle/>
            <a:p>
              <a:pPr algn="l">
                <a:spcBef>
                  <a:spcPct val="50000"/>
                </a:spcBef>
              </a:pPr>
              <a:r>
                <a:rPr lang="zh-CN" altLang="en-US" sz="2400" b="1" spc="100" dirty="0">
                  <a:solidFill>
                    <a:srgbClr val="011B4C"/>
                  </a:solidFill>
                  <a:uFillTx/>
                  <a:latin typeface="微软雅黑" charset="-122"/>
                  <a:ea typeface="微软雅黑" charset="-122"/>
                  <a:cs typeface="微软雅黑" charset="-122"/>
                  <a:sym typeface="+mn-ea"/>
                </a:rPr>
                <a:t>一、认识我们的问题并深刻理解</a:t>
              </a:r>
              <a:r>
                <a:rPr lang="en-US" altLang="zh-CN" sz="2400" b="1" spc="100" dirty="0">
                  <a:solidFill>
                    <a:srgbClr val="011B4C"/>
                  </a:solidFill>
                  <a:uFillTx/>
                  <a:latin typeface="微软雅黑" charset="-122"/>
                  <a:ea typeface="微软雅黑" charset="-122"/>
                  <a:cs typeface="微软雅黑" charset="-122"/>
                  <a:sym typeface="+mn-ea"/>
                </a:rPr>
                <a:t>6S</a:t>
              </a:r>
              <a:r>
                <a:rPr lang="zh-CN" altLang="en-US" sz="2400" b="1" spc="100" dirty="0">
                  <a:solidFill>
                    <a:srgbClr val="011B4C"/>
                  </a:solidFill>
                  <a:uFillTx/>
                  <a:latin typeface="微软雅黑" charset="-122"/>
                  <a:ea typeface="微软雅黑" charset="-122"/>
                  <a:cs typeface="微软雅黑" charset="-122"/>
                  <a:sym typeface="+mn-ea"/>
                </a:rPr>
                <a:t>的真正意义和作用</a:t>
              </a:r>
            </a:p>
          </p:txBody>
        </p:sp>
        <p:sp>
          <p:nvSpPr>
            <p:cNvPr id="4" name="文本框 3"/>
            <p:cNvSpPr txBox="1"/>
            <p:nvPr/>
          </p:nvSpPr>
          <p:spPr>
            <a:xfrm>
              <a:off x="1124" y="3270"/>
              <a:ext cx="8913" cy="663"/>
            </a:xfrm>
            <a:prstGeom prst="rect">
              <a:avLst/>
            </a:prstGeom>
            <a:noFill/>
          </p:spPr>
          <p:txBody>
            <a:bodyPr wrap="square" rtlCol="0" anchor="t">
              <a:spAutoFit/>
            </a:bodyPr>
            <a:lstStyle/>
            <a:p>
              <a:pPr algn="l">
                <a:spcBef>
                  <a:spcPct val="50000"/>
                </a:spcBef>
              </a:pPr>
              <a:r>
                <a:rPr lang="zh-CN" sz="2400" b="1" spc="100" dirty="0">
                  <a:solidFill>
                    <a:srgbClr val="011B4C"/>
                  </a:solidFill>
                  <a:uFillTx/>
                  <a:latin typeface="微软雅黑" charset="-122"/>
                  <a:ea typeface="微软雅黑" charset="-122"/>
                  <a:cs typeface="微软雅黑" charset="-122"/>
                  <a:sym typeface="+mn-ea"/>
                </a:rPr>
                <a:t>二、</a:t>
              </a:r>
              <a:r>
                <a:rPr sz="2400" b="1" spc="100" dirty="0">
                  <a:solidFill>
                    <a:srgbClr val="011B4C"/>
                  </a:solidFill>
                  <a:uFillTx/>
                  <a:latin typeface="微软雅黑" charset="-122"/>
                  <a:ea typeface="微软雅黑" charset="-122"/>
                  <a:cs typeface="微软雅黑" charset="-122"/>
                  <a:sym typeface="+mn-ea"/>
                </a:rPr>
                <a:t>掌握6S活动的详细推行步骤和技巧</a:t>
              </a:r>
            </a:p>
          </p:txBody>
        </p:sp>
        <p:sp>
          <p:nvSpPr>
            <p:cNvPr id="5" name="文本框 4"/>
            <p:cNvSpPr txBox="1"/>
            <p:nvPr/>
          </p:nvSpPr>
          <p:spPr>
            <a:xfrm>
              <a:off x="1124" y="3995"/>
              <a:ext cx="9372" cy="663"/>
            </a:xfrm>
            <a:prstGeom prst="rect">
              <a:avLst/>
            </a:prstGeom>
            <a:noFill/>
          </p:spPr>
          <p:txBody>
            <a:bodyPr wrap="square" rtlCol="0" anchor="t">
              <a:spAutoFit/>
            </a:bodyPr>
            <a:lstStyle/>
            <a:p>
              <a:pPr algn="l">
                <a:spcBef>
                  <a:spcPct val="50000"/>
                </a:spcBef>
              </a:pPr>
              <a:r>
                <a:rPr lang="zh-CN" sz="2400" b="1" spc="100" dirty="0">
                  <a:solidFill>
                    <a:srgbClr val="011B4C"/>
                  </a:solidFill>
                  <a:uFillTx/>
                  <a:latin typeface="微软雅黑" charset="-122"/>
                  <a:ea typeface="微软雅黑" charset="-122"/>
                  <a:cs typeface="微软雅黑" charset="-122"/>
                  <a:sym typeface="+mn-ea"/>
                </a:rPr>
                <a:t>三、</a:t>
              </a:r>
              <a:r>
                <a:rPr sz="2400" b="1" spc="100" dirty="0">
                  <a:solidFill>
                    <a:srgbClr val="011B4C"/>
                  </a:solidFill>
                  <a:uFillTx/>
                  <a:latin typeface="微软雅黑" charset="-122"/>
                  <a:ea typeface="微软雅黑" charset="-122"/>
                  <a:cs typeface="微软雅黑" charset="-122"/>
                  <a:sym typeface="+mn-ea"/>
                </a:rPr>
                <a:t>掌握如何运用PDCA循环推进6S工作</a:t>
              </a:r>
            </a:p>
          </p:txBody>
        </p:sp>
        <p:sp>
          <p:nvSpPr>
            <p:cNvPr id="6" name="文本框 5"/>
            <p:cNvSpPr txBox="1"/>
            <p:nvPr/>
          </p:nvSpPr>
          <p:spPr>
            <a:xfrm>
              <a:off x="1124" y="4720"/>
              <a:ext cx="9913" cy="663"/>
            </a:xfrm>
            <a:prstGeom prst="rect">
              <a:avLst/>
            </a:prstGeom>
            <a:noFill/>
          </p:spPr>
          <p:txBody>
            <a:bodyPr wrap="square" rtlCol="0" anchor="t">
              <a:spAutoFit/>
            </a:bodyPr>
            <a:lstStyle/>
            <a:p>
              <a:pPr algn="l">
                <a:spcBef>
                  <a:spcPct val="50000"/>
                </a:spcBef>
              </a:pPr>
              <a:r>
                <a:rPr lang="zh-CN" sz="2400" b="1" spc="100" dirty="0">
                  <a:solidFill>
                    <a:srgbClr val="011B4C"/>
                  </a:solidFill>
                  <a:uFillTx/>
                  <a:latin typeface="微软雅黑" charset="-122"/>
                  <a:ea typeface="微软雅黑" charset="-122"/>
                  <a:cs typeface="微软雅黑" charset="-122"/>
                  <a:sym typeface="+mn-ea"/>
                </a:rPr>
                <a:t>四、</a:t>
              </a:r>
              <a:r>
                <a:rPr sz="2400" b="1" spc="100" dirty="0">
                  <a:solidFill>
                    <a:srgbClr val="011B4C"/>
                  </a:solidFill>
                  <a:uFillTx/>
                  <a:latin typeface="微软雅黑" charset="-122"/>
                  <a:ea typeface="微软雅黑" charset="-122"/>
                  <a:cs typeface="微软雅黑" charset="-122"/>
                  <a:sym typeface="+mn-ea"/>
                </a:rPr>
                <a:t>了解推进6S活动的难点并掌握应对措施</a:t>
              </a:r>
            </a:p>
          </p:txBody>
        </p:sp>
        <p:sp>
          <p:nvSpPr>
            <p:cNvPr id="7" name="文本框 6"/>
            <p:cNvSpPr txBox="1"/>
            <p:nvPr/>
          </p:nvSpPr>
          <p:spPr>
            <a:xfrm>
              <a:off x="1124" y="5445"/>
              <a:ext cx="8913" cy="663"/>
            </a:xfrm>
            <a:prstGeom prst="rect">
              <a:avLst/>
            </a:prstGeom>
            <a:noFill/>
          </p:spPr>
          <p:txBody>
            <a:bodyPr wrap="square" rtlCol="0" anchor="t">
              <a:spAutoFit/>
            </a:bodyPr>
            <a:lstStyle/>
            <a:p>
              <a:pPr algn="l">
                <a:spcBef>
                  <a:spcPct val="50000"/>
                </a:spcBef>
              </a:pPr>
              <a:r>
                <a:rPr lang="zh-CN" sz="2400" b="1" spc="100" dirty="0">
                  <a:solidFill>
                    <a:srgbClr val="011B4C"/>
                  </a:solidFill>
                  <a:uFillTx/>
                  <a:latin typeface="微软雅黑" charset="-122"/>
                  <a:ea typeface="微软雅黑" charset="-122"/>
                  <a:cs typeface="微软雅黑" charset="-122"/>
                  <a:sym typeface="+mn-ea"/>
                </a:rPr>
                <a:t>五、</a:t>
              </a:r>
              <a:r>
                <a:rPr sz="2400" b="1" spc="100" dirty="0">
                  <a:solidFill>
                    <a:srgbClr val="011B4C"/>
                  </a:solidFill>
                  <a:uFillTx/>
                  <a:latin typeface="微软雅黑" charset="-122"/>
                  <a:ea typeface="微软雅黑" charset="-122"/>
                  <a:cs typeface="微软雅黑" charset="-122"/>
                  <a:sym typeface="+mn-ea"/>
                </a:rPr>
                <a:t>熟练运用6S推进过程中的激励手段</a:t>
              </a:r>
            </a:p>
          </p:txBody>
        </p:sp>
        <p:sp>
          <p:nvSpPr>
            <p:cNvPr id="8" name="文本框 7"/>
            <p:cNvSpPr txBox="1"/>
            <p:nvPr/>
          </p:nvSpPr>
          <p:spPr>
            <a:xfrm>
              <a:off x="1124" y="6170"/>
              <a:ext cx="7413" cy="663"/>
            </a:xfrm>
            <a:prstGeom prst="rect">
              <a:avLst/>
            </a:prstGeom>
            <a:noFill/>
          </p:spPr>
          <p:txBody>
            <a:bodyPr wrap="square" rtlCol="0" anchor="t">
              <a:spAutoFit/>
            </a:bodyPr>
            <a:lstStyle/>
            <a:p>
              <a:pPr algn="l">
                <a:spcBef>
                  <a:spcPct val="50000"/>
                </a:spcBef>
              </a:pPr>
              <a:r>
                <a:rPr lang="zh-CN" sz="2400" b="1" spc="100" dirty="0">
                  <a:solidFill>
                    <a:srgbClr val="011B4C"/>
                  </a:solidFill>
                  <a:uFillTx/>
                  <a:latin typeface="微软雅黑" charset="-122"/>
                  <a:ea typeface="微软雅黑" charset="-122"/>
                  <a:cs typeface="微软雅黑" charset="-122"/>
                  <a:sym typeface="+mn-ea"/>
                </a:rPr>
                <a:t>六、</a:t>
              </a:r>
              <a:r>
                <a:rPr sz="2400" b="1" spc="100" dirty="0">
                  <a:solidFill>
                    <a:srgbClr val="011B4C"/>
                  </a:solidFill>
                  <a:uFillTx/>
                  <a:latin typeface="微软雅黑" charset="-122"/>
                  <a:ea typeface="微软雅黑" charset="-122"/>
                  <a:cs typeface="微软雅黑" charset="-122"/>
                  <a:sym typeface="+mn-ea"/>
                </a:rPr>
                <a:t>6S推行方法的固化和标准化</a:t>
              </a:r>
            </a:p>
          </p:txBody>
        </p:sp>
        <p:sp>
          <p:nvSpPr>
            <p:cNvPr id="9" name="文本框 8"/>
            <p:cNvSpPr txBox="1"/>
            <p:nvPr/>
          </p:nvSpPr>
          <p:spPr>
            <a:xfrm>
              <a:off x="1124" y="6910"/>
              <a:ext cx="7288" cy="1462"/>
            </a:xfrm>
            <a:prstGeom prst="rect">
              <a:avLst/>
            </a:prstGeom>
            <a:noFill/>
          </p:spPr>
          <p:txBody>
            <a:bodyPr wrap="square" rtlCol="0" anchor="t">
              <a:spAutoFit/>
            </a:bodyPr>
            <a:lstStyle/>
            <a:p>
              <a:pPr>
                <a:spcBef>
                  <a:spcPct val="50000"/>
                </a:spcBef>
              </a:pPr>
              <a:r>
                <a:rPr lang="zh-CN" sz="2400" b="1" spc="100" dirty="0">
                  <a:solidFill>
                    <a:srgbClr val="011B4C"/>
                  </a:solidFill>
                  <a:uFillTx/>
                  <a:latin typeface="微软雅黑" charset="-122"/>
                  <a:ea typeface="微软雅黑" charset="-122"/>
                  <a:cs typeface="微软雅黑" charset="-122"/>
                  <a:sym typeface="+mn-ea"/>
                </a:rPr>
                <a:t>七</a:t>
              </a:r>
              <a:r>
                <a:rPr lang="zh-CN" sz="2400" b="1" spc="100" dirty="0" smtClean="0">
                  <a:solidFill>
                    <a:srgbClr val="011B4C"/>
                  </a:solidFill>
                  <a:uFillTx/>
                  <a:latin typeface="微软雅黑" charset="-122"/>
                  <a:ea typeface="微软雅黑" charset="-122"/>
                  <a:cs typeface="微软雅黑" charset="-122"/>
                  <a:sym typeface="+mn-ea"/>
                </a:rPr>
                <a:t>、</a:t>
              </a:r>
              <a:r>
                <a:rPr lang="zh-CN" altLang="en-US" sz="2400" b="1" spc="100" dirty="0">
                  <a:solidFill>
                    <a:srgbClr val="011B4C"/>
                  </a:solidFill>
                  <a:latin typeface="微软雅黑" charset="-122"/>
                  <a:ea typeface="微软雅黑" charset="-122"/>
                  <a:cs typeface="微软雅黑" charset="-122"/>
                  <a:sym typeface="+mn-ea"/>
                </a:rPr>
                <a:t>图示解析</a:t>
              </a:r>
              <a:r>
                <a:rPr lang="en-US" altLang="zh-CN" sz="2400" b="1" spc="100" dirty="0">
                  <a:solidFill>
                    <a:srgbClr val="011B4C"/>
                  </a:solidFill>
                  <a:latin typeface="微软雅黑" charset="-122"/>
                  <a:ea typeface="微软雅黑" charset="-122"/>
                  <a:cs typeface="微软雅黑" charset="-122"/>
                  <a:sym typeface="+mn-ea"/>
                </a:rPr>
                <a:t>6S</a:t>
              </a:r>
              <a:r>
                <a:rPr lang="zh-CN" altLang="en-US" sz="2400" b="1" spc="100" dirty="0">
                  <a:solidFill>
                    <a:srgbClr val="011B4C"/>
                  </a:solidFill>
                  <a:latin typeface="微软雅黑" charset="-122"/>
                  <a:ea typeface="微软雅黑" charset="-122"/>
                  <a:cs typeface="微软雅黑" charset="-122"/>
                  <a:sym typeface="+mn-ea"/>
                </a:rPr>
                <a:t>具体实施步骤</a:t>
              </a:r>
            </a:p>
            <a:p>
              <a:pPr>
                <a:spcBef>
                  <a:spcPct val="50000"/>
                </a:spcBef>
              </a:pPr>
              <a:r>
                <a:rPr lang="zh-CN" altLang="en-US" sz="2400" b="1" spc="100" dirty="0" smtClean="0">
                  <a:solidFill>
                    <a:srgbClr val="011B4C"/>
                  </a:solidFill>
                  <a:latin typeface="微软雅黑" charset="-122"/>
                  <a:ea typeface="微软雅黑" charset="-122"/>
                  <a:cs typeface="微软雅黑" charset="-122"/>
                  <a:sym typeface="+mn-ea"/>
                </a:rPr>
                <a:t>八、</a:t>
              </a:r>
              <a:r>
                <a:rPr lang="zh-CN" altLang="en-US" sz="2400" b="1" spc="100" dirty="0">
                  <a:solidFill>
                    <a:srgbClr val="011B4C"/>
                  </a:solidFill>
                  <a:latin typeface="微软雅黑" charset="-122"/>
                  <a:ea typeface="微软雅黑" charset="-122"/>
                  <a:cs typeface="微软雅黑" charset="-122"/>
                  <a:sym typeface="+mn-ea"/>
                </a:rPr>
                <a:t>制订切实可行的行动计划</a:t>
              </a:r>
              <a:r>
                <a:rPr lang="zh-CN" altLang="en-US" sz="2400" b="1" spc="100" dirty="0" smtClean="0">
                  <a:solidFill>
                    <a:srgbClr val="011B4C"/>
                  </a:solidFill>
                  <a:latin typeface="微软雅黑" charset="-122"/>
                  <a:ea typeface="微软雅黑" charset="-122"/>
                  <a:cs typeface="微软雅黑" charset="-122"/>
                  <a:sym typeface="+mn-ea"/>
                </a:rPr>
                <a:t>书</a:t>
              </a:r>
              <a:endParaRPr lang="zh-CN" altLang="en-US" sz="2400" b="1" spc="100" dirty="0">
                <a:solidFill>
                  <a:srgbClr val="011B4C"/>
                </a:solidFill>
                <a:latin typeface="微软雅黑" charset="-122"/>
                <a:ea typeface="微软雅黑" charset="-122"/>
                <a:cs typeface="微软雅黑"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4" name="组合 13"/>
          <p:cNvGrpSpPr/>
          <p:nvPr/>
        </p:nvGrpSpPr>
        <p:grpSpPr>
          <a:xfrm>
            <a:off x="2979420" y="724535"/>
            <a:ext cx="3185160" cy="398780"/>
            <a:chOff x="4692" y="1715"/>
            <a:chExt cx="5016" cy="628"/>
          </a:xfrm>
        </p:grpSpPr>
        <p:sp>
          <p:nvSpPr>
            <p:cNvPr id="15" name="文本框 14"/>
            <p:cNvSpPr txBox="1"/>
            <p:nvPr/>
          </p:nvSpPr>
          <p:spPr>
            <a:xfrm>
              <a:off x="4692" y="1715"/>
              <a:ext cx="501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6S管理的推行步骤与技巧</a:t>
              </a:r>
            </a:p>
          </p:txBody>
        </p:sp>
        <p:cxnSp>
          <p:nvCxnSpPr>
            <p:cNvPr id="26" name="直接箭头连接符 25"/>
            <p:cNvCxnSpPr/>
            <p:nvPr/>
          </p:nvCxnSpPr>
          <p:spPr>
            <a:xfrm rot="16200000">
              <a:off x="7187" y="-153"/>
              <a:ext cx="0" cy="498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18" name="Rectangle 2"/>
          <p:cNvSpPr/>
          <p:nvPr/>
        </p:nvSpPr>
        <p:spPr>
          <a:xfrm>
            <a:off x="1061974" y="1229360"/>
            <a:ext cx="7020052" cy="38373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381000" algn="just" fontAlgn="auto">
              <a:buClr>
                <a:srgbClr val="011B4C"/>
              </a:buClr>
              <a:buSzPct val="75000"/>
              <a:buFont typeface="Wingdings" charset="2"/>
              <a:buNone/>
            </a:pPr>
            <a:r>
              <a:rPr sz="1400" spc="100" dirty="0">
                <a:solidFill>
                  <a:schemeClr val="tx1">
                    <a:lumMod val="95000"/>
                    <a:lumOff val="5000"/>
                  </a:schemeClr>
                </a:solidFill>
                <a:uFillTx/>
                <a:latin typeface="微软雅黑" charset="-122"/>
                <a:ea typeface="微软雅黑" charset="-122"/>
                <a:cs typeface="微软雅黑" charset="-122"/>
                <a:sym typeface="+mn-ea"/>
              </a:rPr>
              <a:t>6S起源于日本,是对生产现场中</a:t>
            </a:r>
            <a:r>
              <a:rPr sz="1400" b="1" spc="100" dirty="0">
                <a:solidFill>
                  <a:srgbClr val="011B4C"/>
                </a:solidFill>
                <a:uFillTx/>
                <a:latin typeface="微软雅黑" charset="-122"/>
                <a:ea typeface="微软雅黑" charset="-122"/>
                <a:cs typeface="微软雅黑" charset="-122"/>
                <a:sym typeface="+mn-ea"/>
              </a:rPr>
              <a:t>人员、环境、机器、物料、方法</a:t>
            </a:r>
            <a:r>
              <a:rPr sz="1400" spc="100" dirty="0">
                <a:solidFill>
                  <a:schemeClr val="tx1">
                    <a:lumMod val="95000"/>
                    <a:lumOff val="5000"/>
                  </a:schemeClr>
                </a:solidFill>
                <a:uFillTx/>
                <a:latin typeface="微软雅黑" charset="-122"/>
                <a:ea typeface="微软雅黑" charset="-122"/>
                <a:cs typeface="微软雅黑" charset="-122"/>
                <a:sym typeface="+mn-ea"/>
              </a:rPr>
              <a:t>等生产要素进行有效的管理，是日本企业独特的一种管理方法。1955年，日本的5S的宣传口号为“安全始于整理，终于整顿”。当时只推行了前两个S，其目的仅为了确保作业空间和安全。后因生产和品质控制的需要而又逐步提出了3S，也就是清扫、清洁、修养，从而使5S的应用空间及适用范围进一步拓展，到了1986年，日本的5S的著作逐渐问世，从而对当时的整个现场管理模式起到了冲击的作用，并由此掀起了5S管理的热潮。</a:t>
            </a:r>
          </a:p>
          <a:p>
            <a:pPr indent="381000" algn="just" fontAlgn="auto">
              <a:buClr>
                <a:srgbClr val="011B4C"/>
              </a:buClr>
              <a:buSzPct val="75000"/>
              <a:buFont typeface="Wingdings" charset="2"/>
              <a:buNone/>
            </a:pPr>
            <a:r>
              <a:rPr sz="1400" spc="100" dirty="0">
                <a:solidFill>
                  <a:schemeClr val="tx1">
                    <a:lumMod val="95000"/>
                    <a:lumOff val="5000"/>
                  </a:schemeClr>
                </a:solidFill>
                <a:uFillTx/>
                <a:latin typeface="微软雅黑" charset="-122"/>
                <a:ea typeface="微软雅黑" charset="-122"/>
                <a:cs typeface="微软雅黑" charset="-122"/>
                <a:sym typeface="+mn-ea"/>
              </a:rPr>
              <a:t>在第二次世界大战后，日本式企业将5S运动作为各项管理工作的基础，推行各种品质管理手法，产品品质得以迅速地提升，奠定了经济大国的地位；在丰田公司的倡导推行下，5S对于塑造企业的形象、降低成本、准时交货、安全生产、高度的标准化、创造令人心旷神怡的工作场所、现场改善等方面发挥了巨大的作用，取得了令人瞩目的效果，5S逐渐被各国的管理界认识。随着世界经济的发展，5S已经成为工厂管理的一股新潮流。</a:t>
            </a:r>
          </a:p>
          <a:p>
            <a:pPr indent="381000" algn="just" fontAlgn="auto">
              <a:buClr>
                <a:srgbClr val="011B4C"/>
              </a:buClr>
              <a:buSzPct val="75000"/>
              <a:buFont typeface="Wingdings" charset="2"/>
              <a:buNone/>
            </a:pPr>
            <a:r>
              <a:rPr sz="1400" spc="100" dirty="0">
                <a:solidFill>
                  <a:schemeClr val="tx1">
                    <a:lumMod val="95000"/>
                    <a:lumOff val="5000"/>
                  </a:schemeClr>
                </a:solidFill>
                <a:uFillTx/>
                <a:latin typeface="微软雅黑" charset="-122"/>
                <a:ea typeface="微软雅黑" charset="-122"/>
                <a:cs typeface="微软雅黑" charset="-122"/>
                <a:sym typeface="+mn-ea"/>
              </a:rPr>
              <a:t>根据企业进一步发展的需要，有的公司在原来5S的基础上又增加了节约（Save）及</a:t>
            </a:r>
            <a:r>
              <a:rPr sz="1400" b="1" spc="100" dirty="0">
                <a:solidFill>
                  <a:srgbClr val="011B4C"/>
                </a:solidFill>
                <a:uFillTx/>
                <a:latin typeface="微软雅黑" charset="-122"/>
                <a:ea typeface="微软雅黑" charset="-122"/>
                <a:cs typeface="微软雅黑" charset="-122"/>
                <a:sym typeface="+mn-ea"/>
              </a:rPr>
              <a:t>安全（Safety）</a:t>
            </a:r>
            <a:r>
              <a:rPr sz="1400" spc="100" dirty="0">
                <a:solidFill>
                  <a:schemeClr val="tx1">
                    <a:lumMod val="95000"/>
                    <a:lumOff val="5000"/>
                  </a:schemeClr>
                </a:solidFill>
                <a:uFillTx/>
                <a:latin typeface="微软雅黑" charset="-122"/>
                <a:ea typeface="微软雅黑" charset="-122"/>
                <a:cs typeface="微软雅黑" charset="-122"/>
                <a:sym typeface="+mn-ea"/>
              </a:rPr>
              <a:t>这两个要素，形成了“7S”，也有的企来加上习惯化（Shiukanka）、服务（Service）、及坚持（Shikoku）,形成了“10S”。但是万变不离其宗，所谓“7S”、“10S”都是从“5S”里衍生出来的。</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051493" y="953135"/>
            <a:ext cx="3041015" cy="706755"/>
            <a:chOff x="4805" y="1715"/>
            <a:chExt cx="4789" cy="1113"/>
          </a:xfrm>
        </p:grpSpPr>
        <p:sp>
          <p:nvSpPr>
            <p:cNvPr id="15" name="文本框 14"/>
            <p:cNvSpPr txBox="1"/>
            <p:nvPr/>
          </p:nvSpPr>
          <p:spPr>
            <a:xfrm>
              <a:off x="4806" y="1715"/>
              <a:ext cx="4788"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First S: Organization</a:t>
              </a:r>
            </a:p>
            <a:p>
              <a:pPr algn="ctr"/>
              <a:r>
                <a:rPr lang="zh-CN" altLang="en-US" sz="2000" b="1" spc="100" dirty="0">
                  <a:solidFill>
                    <a:schemeClr val="tx1">
                      <a:lumMod val="95000"/>
                      <a:lumOff val="5000"/>
                    </a:schemeClr>
                  </a:solidFill>
                  <a:uFillTx/>
                  <a:latin typeface="微软雅黑" charset="-122"/>
                  <a:ea typeface="微软雅黑" charset="-122"/>
                  <a:sym typeface="+mn-ea"/>
                </a:rPr>
                <a:t>(SEIRI)第一个S：整理</a:t>
              </a:r>
            </a:p>
          </p:txBody>
        </p:sp>
        <p:cxnSp>
          <p:nvCxnSpPr>
            <p:cNvPr id="26" name="直接箭头连接符 25"/>
            <p:cNvCxnSpPr/>
            <p:nvPr/>
          </p:nvCxnSpPr>
          <p:spPr>
            <a:xfrm rot="16200000">
              <a:off x="7186" y="447"/>
              <a:ext cx="0" cy="476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443355" y="2421255"/>
            <a:ext cx="6257290" cy="2211705"/>
            <a:chOff x="2273" y="3348"/>
            <a:chExt cx="9854" cy="3483"/>
          </a:xfrm>
        </p:grpSpPr>
        <p:grpSp>
          <p:nvGrpSpPr>
            <p:cNvPr id="7" name="组合 6"/>
            <p:cNvGrpSpPr/>
            <p:nvPr/>
          </p:nvGrpSpPr>
          <p:grpSpPr>
            <a:xfrm>
              <a:off x="2273" y="3348"/>
              <a:ext cx="9855" cy="580"/>
              <a:chOff x="3111" y="3348"/>
              <a:chExt cx="9855"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8268" cy="580"/>
              </a:xfrm>
              <a:prstGeom prst="rect">
                <a:avLst/>
              </a:prstGeom>
              <a:noFill/>
            </p:spPr>
            <p:txBody>
              <a:bodyPr wrap="none" rtlCol="0" anchor="t">
                <a:spAutoFit/>
              </a:bodyPr>
              <a:lstStyle/>
              <a:p>
                <a:r>
                  <a:rPr lang="zh-CN" altLang="en-US" spc="100" dirty="0">
                    <a:solidFill>
                      <a:schemeClr val="tx1">
                        <a:lumMod val="95000"/>
                        <a:lumOff val="5000"/>
                      </a:schemeClr>
                    </a:solidFill>
                    <a:uFillTx/>
                    <a:latin typeface="微软雅黑" charset="-122"/>
                    <a:ea typeface="微软雅黑" charset="-122"/>
                    <a:sym typeface="+mn-ea"/>
                  </a:rPr>
                  <a:t>要与不要，一留一弃。（区分存废、去芜存菁）</a:t>
                </a:r>
              </a:p>
            </p:txBody>
          </p:sp>
        </p:grpSp>
        <p:grpSp>
          <p:nvGrpSpPr>
            <p:cNvPr id="10" name="组合 9"/>
            <p:cNvGrpSpPr/>
            <p:nvPr/>
          </p:nvGrpSpPr>
          <p:grpSpPr>
            <a:xfrm>
              <a:off x="2273" y="4799"/>
              <a:ext cx="9855" cy="580"/>
              <a:chOff x="3219" y="4793"/>
              <a:chExt cx="9855"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8268"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把</a:t>
                </a:r>
                <a:r>
                  <a:rPr lang="zh-CN" altLang="en-US" b="1" spc="100" dirty="0">
                    <a:solidFill>
                      <a:srgbClr val="011B4C"/>
                    </a:solidFill>
                    <a:uFillTx/>
                    <a:latin typeface="微软雅黑" charset="-122"/>
                    <a:ea typeface="微软雅黑" charset="-122"/>
                    <a:sym typeface="+mn-ea"/>
                  </a:rPr>
                  <a:t>要与不要</a:t>
                </a:r>
                <a:r>
                  <a:rPr lang="zh-CN" altLang="en-US" spc="100" dirty="0">
                    <a:solidFill>
                      <a:schemeClr val="tx1">
                        <a:lumMod val="95000"/>
                        <a:lumOff val="5000"/>
                      </a:schemeClr>
                    </a:solidFill>
                    <a:uFillTx/>
                    <a:latin typeface="微软雅黑" charset="-122"/>
                    <a:ea typeface="微软雅黑" charset="-122"/>
                    <a:sym typeface="+mn-ea"/>
                  </a:rPr>
                  <a:t>区分开，把没用的东西快速</a:t>
                </a:r>
                <a:r>
                  <a:rPr lang="zh-CN" altLang="en-US" b="1" spc="100" dirty="0">
                    <a:solidFill>
                      <a:srgbClr val="011B4C"/>
                    </a:solidFill>
                    <a:uFillTx/>
                    <a:latin typeface="微软雅黑" charset="-122"/>
                    <a:ea typeface="微软雅黑" charset="-122"/>
                    <a:sym typeface="+mn-ea"/>
                  </a:rPr>
                  <a:t>处理</a:t>
                </a:r>
                <a:r>
                  <a:rPr lang="zh-CN" altLang="en-US" spc="100" dirty="0">
                    <a:solidFill>
                      <a:schemeClr val="tx1">
                        <a:lumMod val="95000"/>
                        <a:lumOff val="5000"/>
                      </a:schemeClr>
                    </a:solidFill>
                    <a:uFillTx/>
                    <a:latin typeface="微软雅黑" charset="-122"/>
                    <a:ea typeface="微软雅黑" charset="-122"/>
                    <a:sym typeface="+mn-ea"/>
                  </a:rPr>
                  <a:t>掉。</a:t>
                </a:r>
              </a:p>
            </p:txBody>
          </p:sp>
        </p:grpSp>
        <p:grpSp>
          <p:nvGrpSpPr>
            <p:cNvPr id="11" name="组合 10"/>
            <p:cNvGrpSpPr/>
            <p:nvPr/>
          </p:nvGrpSpPr>
          <p:grpSpPr>
            <a:xfrm>
              <a:off x="2273" y="6251"/>
              <a:ext cx="3015" cy="580"/>
              <a:chOff x="3111" y="6251"/>
              <a:chExt cx="301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1428" cy="580"/>
              </a:xfrm>
              <a:prstGeom prst="rect">
                <a:avLst/>
              </a:prstGeom>
              <a:noFill/>
            </p:spPr>
            <p:txBody>
              <a:bodyPr wrap="none" rtlCol="0" anchor="t">
                <a:spAutoFit/>
              </a:bodyPr>
              <a:lstStyle/>
              <a:p>
                <a:r>
                  <a:rPr lang="zh-CN" altLang="en-US" b="1" spc="100" dirty="0">
                    <a:solidFill>
                      <a:srgbClr val="011B4C"/>
                    </a:solidFill>
                    <a:uFillTx/>
                    <a:latin typeface="微软雅黑" charset="-122"/>
                    <a:ea typeface="微软雅黑" charset="-122"/>
                    <a:sym typeface="+mn-ea"/>
                  </a:rPr>
                  <a:t>空间</a:t>
                </a:r>
                <a:r>
                  <a:rPr lang="zh-CN" altLang="en-US" spc="100" dirty="0">
                    <a:solidFill>
                      <a:schemeClr val="tx1">
                        <a:lumMod val="95000"/>
                        <a:lumOff val="5000"/>
                      </a:schemeClr>
                    </a:solidFill>
                    <a:uFillTx/>
                    <a:latin typeface="微软雅黑" charset="-122"/>
                    <a:ea typeface="微软雅黑" charset="-122"/>
                    <a:sym typeface="+mn-ea"/>
                  </a:rPr>
                  <a:t>。</a:t>
                </a:r>
              </a:p>
            </p:txBody>
          </p:sp>
        </p:grpSp>
      </p:grpSp>
      <p:sp>
        <p:nvSpPr>
          <p:cNvPr id="17" name="文本框 16"/>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69895" y="953135"/>
            <a:ext cx="3204210" cy="706755"/>
            <a:chOff x="4678" y="1715"/>
            <a:chExt cx="5046" cy="1113"/>
          </a:xfrm>
        </p:grpSpPr>
        <p:sp>
          <p:nvSpPr>
            <p:cNvPr id="15" name="文本框 14"/>
            <p:cNvSpPr txBox="1"/>
            <p:nvPr/>
          </p:nvSpPr>
          <p:spPr>
            <a:xfrm>
              <a:off x="4678" y="1715"/>
              <a:ext cx="5044"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SecondS: Orderliness</a:t>
              </a:r>
            </a:p>
            <a:p>
              <a:pPr algn="ctr"/>
              <a:r>
                <a:rPr lang="zh-CN" altLang="en-US" sz="2000" b="1" spc="100" dirty="0">
                  <a:solidFill>
                    <a:schemeClr val="tx1">
                      <a:lumMod val="95000"/>
                      <a:lumOff val="5000"/>
                    </a:schemeClr>
                  </a:solidFill>
                  <a:uFillTx/>
                  <a:latin typeface="微软雅黑" charset="-122"/>
                  <a:ea typeface="微软雅黑" charset="-122"/>
                  <a:sym typeface="+mn-ea"/>
                </a:rPr>
                <a:t>(SEITON)第二个S：整顿</a:t>
              </a:r>
            </a:p>
          </p:txBody>
        </p:sp>
        <p:cxnSp>
          <p:nvCxnSpPr>
            <p:cNvPr id="26" name="直接箭头连接符 25"/>
            <p:cNvCxnSpPr/>
            <p:nvPr/>
          </p:nvCxnSpPr>
          <p:spPr>
            <a:xfrm rot="16200000">
              <a:off x="7201" y="304"/>
              <a:ext cx="0" cy="5046"/>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322388" y="2421255"/>
            <a:ext cx="6499225" cy="2211705"/>
            <a:chOff x="2273" y="3348"/>
            <a:chExt cx="10235" cy="3483"/>
          </a:xfrm>
        </p:grpSpPr>
        <p:grpSp>
          <p:nvGrpSpPr>
            <p:cNvPr id="7" name="组合 6"/>
            <p:cNvGrpSpPr/>
            <p:nvPr/>
          </p:nvGrpSpPr>
          <p:grpSpPr>
            <a:xfrm>
              <a:off x="2273" y="3348"/>
              <a:ext cx="9095" cy="580"/>
              <a:chOff x="3111" y="3348"/>
              <a:chExt cx="9095"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7508"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分门别类、各就各位（目视管理、三定）。</a:t>
                </a:r>
              </a:p>
            </p:txBody>
          </p:sp>
        </p:grpSp>
        <p:grpSp>
          <p:nvGrpSpPr>
            <p:cNvPr id="10" name="组合 9"/>
            <p:cNvGrpSpPr/>
            <p:nvPr/>
          </p:nvGrpSpPr>
          <p:grpSpPr>
            <a:xfrm>
              <a:off x="2273" y="4799"/>
              <a:ext cx="10235" cy="580"/>
              <a:chOff x="3219" y="4793"/>
              <a:chExt cx="10235"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8648"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追求合乎品质、效率、安全要求的物品放置方法。</a:t>
                </a:r>
              </a:p>
            </p:txBody>
          </p:sp>
        </p:grpSp>
        <p:grpSp>
          <p:nvGrpSpPr>
            <p:cNvPr id="11" name="组合 10"/>
            <p:cNvGrpSpPr/>
            <p:nvPr/>
          </p:nvGrpSpPr>
          <p:grpSpPr>
            <a:xfrm>
              <a:off x="2273" y="6251"/>
              <a:ext cx="2835" cy="580"/>
              <a:chOff x="3111" y="6251"/>
              <a:chExt cx="283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1248" cy="580"/>
              </a:xfrm>
              <a:prstGeom prst="rect">
                <a:avLst/>
              </a:prstGeom>
              <a:noFill/>
            </p:spPr>
            <p:txBody>
              <a:bodyPr wrap="none" rtlCol="0" anchor="t">
                <a:spAutoFit/>
              </a:bodyPr>
              <a:lstStyle/>
              <a:p>
                <a:r>
                  <a:rPr lang="zh-CN" altLang="en-US" b="1" spc="100" dirty="0">
                    <a:solidFill>
                      <a:srgbClr val="011B4C"/>
                    </a:solidFill>
                    <a:uFillTx/>
                    <a:latin typeface="微软雅黑" charset="-122"/>
                    <a:ea typeface="微软雅黑" charset="-122"/>
                    <a:sym typeface="+mn-ea"/>
                  </a:rPr>
                  <a:t>时间</a:t>
                </a:r>
                <a:r>
                  <a:rPr lang="zh-CN" altLang="en-US" spc="100" dirty="0">
                    <a:solidFill>
                      <a:schemeClr val="tx1">
                        <a:lumMod val="95000"/>
                        <a:lumOff val="5000"/>
                      </a:schemeClr>
                    </a:solidFill>
                    <a:uFillTx/>
                    <a:latin typeface="微软雅黑" charset="-122"/>
                    <a:ea typeface="微软雅黑" charset="-122"/>
                    <a:sym typeface="+mn-ea"/>
                  </a:rPr>
                  <a:t>。</a:t>
                </a:r>
              </a:p>
            </p:txBody>
          </p:sp>
        </p:grpSp>
      </p:grpSp>
      <p:sp>
        <p:nvSpPr>
          <p:cNvPr id="13" name="文本框 1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2388" y="2421255"/>
            <a:ext cx="6499225" cy="2211705"/>
            <a:chOff x="2273" y="3348"/>
            <a:chExt cx="10235" cy="3483"/>
          </a:xfrm>
        </p:grpSpPr>
        <p:grpSp>
          <p:nvGrpSpPr>
            <p:cNvPr id="7" name="组合 6"/>
            <p:cNvGrpSpPr/>
            <p:nvPr/>
          </p:nvGrpSpPr>
          <p:grpSpPr>
            <a:xfrm>
              <a:off x="2273" y="3348"/>
              <a:ext cx="5675" cy="580"/>
              <a:chOff x="3111" y="3348"/>
              <a:chExt cx="5675"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4088"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环境设备、清扫维护。</a:t>
                </a:r>
              </a:p>
            </p:txBody>
          </p:sp>
        </p:grpSp>
        <p:grpSp>
          <p:nvGrpSpPr>
            <p:cNvPr id="10" name="组合 9"/>
            <p:cNvGrpSpPr/>
            <p:nvPr/>
          </p:nvGrpSpPr>
          <p:grpSpPr>
            <a:xfrm>
              <a:off x="2273" y="4799"/>
              <a:ext cx="10235" cy="580"/>
              <a:chOff x="3219" y="4793"/>
              <a:chExt cx="10235"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8648"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保持设备清洁干净，使设备、工具保持</a:t>
                </a:r>
                <a:r>
                  <a:rPr lang="zh-CN" altLang="en-US" b="1" spc="100" dirty="0">
                    <a:solidFill>
                      <a:srgbClr val="011B4C"/>
                    </a:solidFill>
                    <a:uFillTx/>
                    <a:latin typeface="微软雅黑" charset="-122"/>
                    <a:ea typeface="微软雅黑" charset="-122"/>
                    <a:sym typeface="+mn-ea"/>
                  </a:rPr>
                  <a:t>最佳状态</a:t>
                </a:r>
                <a:r>
                  <a:rPr lang="zh-CN" altLang="en-US" spc="100" dirty="0">
                    <a:uFillTx/>
                    <a:latin typeface="微软雅黑" charset="-122"/>
                    <a:ea typeface="微软雅黑" charset="-122"/>
                    <a:sym typeface="+mn-ea"/>
                  </a:rPr>
                  <a:t>。</a:t>
                </a:r>
              </a:p>
            </p:txBody>
          </p:sp>
        </p:grpSp>
        <p:grpSp>
          <p:nvGrpSpPr>
            <p:cNvPr id="11" name="组合 10"/>
            <p:cNvGrpSpPr/>
            <p:nvPr/>
          </p:nvGrpSpPr>
          <p:grpSpPr>
            <a:xfrm>
              <a:off x="2273" y="6251"/>
              <a:ext cx="5295" cy="580"/>
              <a:chOff x="3111" y="6251"/>
              <a:chExt cx="529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3708"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物品、工具、环境。</a:t>
                </a:r>
              </a:p>
            </p:txBody>
          </p:sp>
        </p:grpSp>
      </p:grpSp>
      <p:grpSp>
        <p:nvGrpSpPr>
          <p:cNvPr id="18" name="组合 17"/>
          <p:cNvGrpSpPr/>
          <p:nvPr/>
        </p:nvGrpSpPr>
        <p:grpSpPr>
          <a:xfrm>
            <a:off x="2138680" y="914400"/>
            <a:ext cx="4885055" cy="786130"/>
            <a:chOff x="4853" y="1440"/>
            <a:chExt cx="7693" cy="1238"/>
          </a:xfrm>
        </p:grpSpPr>
        <p:grpSp>
          <p:nvGrpSpPr>
            <p:cNvPr id="14" name="组合 13"/>
            <p:cNvGrpSpPr/>
            <p:nvPr/>
          </p:nvGrpSpPr>
          <p:grpSpPr>
            <a:xfrm>
              <a:off x="4853" y="1501"/>
              <a:ext cx="4706" cy="1177"/>
              <a:chOff x="4853" y="1715"/>
              <a:chExt cx="4706" cy="1177"/>
            </a:xfrm>
          </p:grpSpPr>
          <p:sp>
            <p:nvSpPr>
              <p:cNvPr id="15" name="文本框 14"/>
              <p:cNvSpPr txBox="1"/>
              <p:nvPr/>
            </p:nvSpPr>
            <p:spPr>
              <a:xfrm>
                <a:off x="4854" y="1715"/>
                <a:ext cx="4693"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ThirdS: Cleanliness</a:t>
                </a:r>
              </a:p>
              <a:p>
                <a:pPr algn="ctr"/>
                <a:r>
                  <a:rPr lang="zh-CN" altLang="en-US" sz="2000" b="1" spc="100" dirty="0">
                    <a:solidFill>
                      <a:schemeClr val="tx1">
                        <a:lumMod val="95000"/>
                        <a:lumOff val="5000"/>
                      </a:schemeClr>
                    </a:solidFill>
                    <a:uFillTx/>
                    <a:latin typeface="微软雅黑" charset="-122"/>
                    <a:ea typeface="微软雅黑" charset="-122"/>
                    <a:sym typeface="+mn-ea"/>
                  </a:rPr>
                  <a:t>(SEISO)第三个S：清扫</a:t>
                </a:r>
              </a:p>
            </p:txBody>
          </p:sp>
          <p:cxnSp>
            <p:nvCxnSpPr>
              <p:cNvPr id="26" name="直接箭头连接符 25"/>
              <p:cNvCxnSpPr/>
              <p:nvPr/>
            </p:nvCxnSpPr>
            <p:spPr>
              <a:xfrm rot="16200000">
                <a:off x="7206" y="539"/>
                <a:ext cx="0" cy="4706"/>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11118" y="1766"/>
              <a:ext cx="1428" cy="580"/>
            </a:xfrm>
            <a:prstGeom prst="rect">
              <a:avLst/>
            </a:prstGeom>
            <a:noFill/>
          </p:spPr>
          <p:txBody>
            <a:bodyPr wrap="none" rtlCol="0" anchor="t">
              <a:spAutoFit/>
            </a:bodyPr>
            <a:lstStyle/>
            <a:p>
              <a:pPr algn="ctr"/>
              <a:r>
                <a:rPr lang="zh-CN" altLang="en-US" b="1" spc="100" dirty="0">
                  <a:solidFill>
                    <a:srgbClr val="011B4C"/>
                  </a:solidFill>
                  <a:uFillTx/>
                  <a:latin typeface="微软雅黑" charset="-122"/>
                  <a:ea typeface="微软雅黑" charset="-122"/>
                  <a:sym typeface="+mn-ea"/>
                </a:rPr>
                <a:t>闪光的</a:t>
              </a:r>
            </a:p>
          </p:txBody>
        </p:sp>
        <p:sp>
          <p:nvSpPr>
            <p:cNvPr id="17" name="十字星 16"/>
            <p:cNvSpPr/>
            <p:nvPr/>
          </p:nvSpPr>
          <p:spPr bwMode="auto">
            <a:xfrm>
              <a:off x="9655" y="1440"/>
              <a:ext cx="1463" cy="1238"/>
            </a:xfrm>
            <a:prstGeom prst="star4">
              <a:avLst/>
            </a:prstGeom>
            <a:solidFill>
              <a:srgbClr val="011B4C"/>
            </a:solidFill>
            <a:ln w="9525" cap="flat" cmpd="sng" algn="ctr">
              <a:noFill/>
              <a:prstDash val="solid"/>
              <a:round/>
              <a:headEnd type="none" w="med" len="med"/>
              <a:tailEnd type="none" w="med" len="med"/>
            </a:ln>
            <a:effectLst/>
          </p:spPr>
          <p:txBody>
            <a:bodyPr>
              <a:spAutoFit/>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charset="2"/>
                <a:buChar char="n"/>
                <a:defRPr/>
              </a:pPr>
              <a:endParaRPr kumimoji="0" lang="zh-CN" altLang="en-US" sz="2400" b="0" i="0" u="none" strike="noStrike" kern="1200" cap="none" spc="0" normalizeH="0" baseline="0" noProof="0">
                <a:ln>
                  <a:noFill/>
                </a:ln>
                <a:solidFill>
                  <a:srgbClr val="0000FF"/>
                </a:solidFill>
                <a:effectLst/>
                <a:uLnTx/>
                <a:uFillTx/>
                <a:latin typeface="宋体" charset="-122"/>
                <a:ea typeface="宋体" charset="-122"/>
                <a:cs typeface="+mn-cs"/>
              </a:endParaRPr>
            </a:p>
          </p:txBody>
        </p:sp>
      </p:grpSp>
      <p:sp>
        <p:nvSpPr>
          <p:cNvPr id="19" name="文本框 18"/>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81088" y="2421255"/>
            <a:ext cx="6981825" cy="2211705"/>
            <a:chOff x="2273" y="3348"/>
            <a:chExt cx="10995" cy="3483"/>
          </a:xfrm>
        </p:grpSpPr>
        <p:grpSp>
          <p:nvGrpSpPr>
            <p:cNvPr id="7" name="组合 6"/>
            <p:cNvGrpSpPr/>
            <p:nvPr/>
          </p:nvGrpSpPr>
          <p:grpSpPr>
            <a:xfrm>
              <a:off x="2273" y="3348"/>
              <a:ext cx="8335" cy="580"/>
              <a:chOff x="3111" y="3348"/>
              <a:chExt cx="8335"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6748"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消除隐患、排除险情，预防安全事故。</a:t>
                </a:r>
              </a:p>
            </p:txBody>
          </p:sp>
        </p:grpSp>
        <p:grpSp>
          <p:nvGrpSpPr>
            <p:cNvPr id="10" name="组合 9"/>
            <p:cNvGrpSpPr/>
            <p:nvPr/>
          </p:nvGrpSpPr>
          <p:grpSpPr>
            <a:xfrm>
              <a:off x="2273" y="4799"/>
              <a:ext cx="10995" cy="580"/>
              <a:chOff x="3219" y="4793"/>
              <a:chExt cx="10995"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9408"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保障员工人身安全、保障运营连续性、减少经济损失。</a:t>
                </a:r>
              </a:p>
            </p:txBody>
          </p:sp>
        </p:grpSp>
        <p:grpSp>
          <p:nvGrpSpPr>
            <p:cNvPr id="11" name="组合 10"/>
            <p:cNvGrpSpPr/>
            <p:nvPr/>
          </p:nvGrpSpPr>
          <p:grpSpPr>
            <a:xfrm>
              <a:off x="2273" y="6251"/>
              <a:ext cx="7575" cy="580"/>
              <a:chOff x="3111" y="6251"/>
              <a:chExt cx="757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5988" cy="580"/>
              </a:xfrm>
              <a:prstGeom prst="rect">
                <a:avLst/>
              </a:prstGeom>
              <a:noFill/>
            </p:spPr>
            <p:txBody>
              <a:bodyPr wrap="none" rtlCol="0" anchor="t">
                <a:spAutoFit/>
              </a:bodyPr>
              <a:lstStyle/>
              <a:p>
                <a:pPr algn="l"/>
                <a:r>
                  <a:rPr lang="zh-CN" altLang="en-US" b="1" spc="100" dirty="0">
                    <a:solidFill>
                      <a:srgbClr val="011B4C"/>
                    </a:solidFill>
                    <a:uFillTx/>
                    <a:latin typeface="微软雅黑" charset="-122"/>
                    <a:ea typeface="微软雅黑" charset="-122"/>
                    <a:sym typeface="+mn-ea"/>
                  </a:rPr>
                  <a:t>人员、机器、物料、环境、方法</a:t>
                </a:r>
                <a:r>
                  <a:rPr lang="zh-CN" altLang="en-US" spc="100" dirty="0">
                    <a:uFillTx/>
                    <a:latin typeface="微软雅黑" charset="-122"/>
                    <a:ea typeface="微软雅黑" charset="-122"/>
                    <a:sym typeface="+mn-ea"/>
                  </a:rPr>
                  <a:t>。</a:t>
                </a:r>
              </a:p>
            </p:txBody>
          </p:sp>
        </p:grpSp>
      </p:grpSp>
      <p:grpSp>
        <p:nvGrpSpPr>
          <p:cNvPr id="14" name="组合 13"/>
          <p:cNvGrpSpPr/>
          <p:nvPr/>
        </p:nvGrpSpPr>
        <p:grpSpPr>
          <a:xfrm>
            <a:off x="2969895" y="953135"/>
            <a:ext cx="3204210" cy="707390"/>
            <a:chOff x="4694" y="1715"/>
            <a:chExt cx="5046" cy="1114"/>
          </a:xfrm>
        </p:grpSpPr>
        <p:sp>
          <p:nvSpPr>
            <p:cNvPr id="15" name="文本框 14"/>
            <p:cNvSpPr txBox="1"/>
            <p:nvPr/>
          </p:nvSpPr>
          <p:spPr>
            <a:xfrm>
              <a:off x="4696" y="1715"/>
              <a:ext cx="5012"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SixS: Security</a:t>
              </a:r>
            </a:p>
            <a:p>
              <a:pPr algn="ctr"/>
              <a:r>
                <a:rPr lang="zh-CN" altLang="en-US" sz="2000" b="1" spc="100" dirty="0">
                  <a:solidFill>
                    <a:schemeClr val="tx1">
                      <a:lumMod val="95000"/>
                      <a:lumOff val="5000"/>
                    </a:schemeClr>
                  </a:solidFill>
                  <a:uFillTx/>
                  <a:latin typeface="微软雅黑" charset="-122"/>
                  <a:ea typeface="微软雅黑" charset="-122"/>
                  <a:sym typeface="+mn-ea"/>
                </a:rPr>
                <a:t>(FAFETY)第四个S：安全</a:t>
              </a:r>
            </a:p>
          </p:txBody>
        </p:sp>
        <p:cxnSp>
          <p:nvCxnSpPr>
            <p:cNvPr id="26" name="直接箭头连接符 25"/>
            <p:cNvCxnSpPr/>
            <p:nvPr/>
          </p:nvCxnSpPr>
          <p:spPr>
            <a:xfrm rot="16200000">
              <a:off x="7217" y="306"/>
              <a:ext cx="0" cy="5046"/>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79905" y="2421255"/>
            <a:ext cx="5584190" cy="2211705"/>
            <a:chOff x="2273" y="3348"/>
            <a:chExt cx="8794" cy="3483"/>
          </a:xfrm>
        </p:grpSpPr>
        <p:grpSp>
          <p:nvGrpSpPr>
            <p:cNvPr id="7" name="组合 6"/>
            <p:cNvGrpSpPr/>
            <p:nvPr/>
          </p:nvGrpSpPr>
          <p:grpSpPr>
            <a:xfrm>
              <a:off x="2273" y="3348"/>
              <a:ext cx="5374" cy="580"/>
              <a:chOff x="3111" y="3348"/>
              <a:chExt cx="5374"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3787"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3S彻底、一尘不染。</a:t>
                </a:r>
              </a:p>
            </p:txBody>
          </p:sp>
        </p:grpSp>
        <p:grpSp>
          <p:nvGrpSpPr>
            <p:cNvPr id="10" name="组合 9"/>
            <p:cNvGrpSpPr/>
            <p:nvPr/>
          </p:nvGrpSpPr>
          <p:grpSpPr>
            <a:xfrm>
              <a:off x="2273" y="4799"/>
              <a:ext cx="8794" cy="580"/>
              <a:chOff x="3219" y="4793"/>
              <a:chExt cx="8794"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7207"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通过</a:t>
                </a:r>
                <a:r>
                  <a:rPr lang="zh-CN" altLang="en-US" b="1" spc="100" dirty="0">
                    <a:solidFill>
                      <a:srgbClr val="011B4C"/>
                    </a:solidFill>
                    <a:uFillTx/>
                    <a:latin typeface="微软雅黑" charset="-122"/>
                    <a:ea typeface="微软雅黑" charset="-122"/>
                    <a:sym typeface="+mn-ea"/>
                  </a:rPr>
                  <a:t>标准化</a:t>
                </a:r>
                <a:r>
                  <a:rPr lang="zh-CN" altLang="en-US" spc="100" dirty="0">
                    <a:uFillTx/>
                    <a:latin typeface="微软雅黑" charset="-122"/>
                    <a:ea typeface="微软雅黑" charset="-122"/>
                    <a:sym typeface="+mn-ea"/>
                  </a:rPr>
                  <a:t>彻底维护以上3S的良好水平。</a:t>
                </a:r>
              </a:p>
            </p:txBody>
          </p:sp>
        </p:grpSp>
        <p:grpSp>
          <p:nvGrpSpPr>
            <p:cNvPr id="11" name="组合 10"/>
            <p:cNvGrpSpPr/>
            <p:nvPr/>
          </p:nvGrpSpPr>
          <p:grpSpPr>
            <a:xfrm>
              <a:off x="2273" y="6251"/>
              <a:ext cx="3015" cy="580"/>
              <a:chOff x="3111" y="6251"/>
              <a:chExt cx="301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1428"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制度。</a:t>
                </a:r>
              </a:p>
            </p:txBody>
          </p:sp>
        </p:grpSp>
      </p:grpSp>
      <p:grpSp>
        <p:nvGrpSpPr>
          <p:cNvPr id="14" name="组合 13"/>
          <p:cNvGrpSpPr/>
          <p:nvPr/>
        </p:nvGrpSpPr>
        <p:grpSpPr>
          <a:xfrm>
            <a:off x="2826068" y="953135"/>
            <a:ext cx="3491865" cy="706755"/>
            <a:chOff x="4454" y="1715"/>
            <a:chExt cx="5499" cy="1113"/>
          </a:xfrm>
        </p:grpSpPr>
        <p:sp>
          <p:nvSpPr>
            <p:cNvPr id="15" name="文本框 14"/>
            <p:cNvSpPr txBox="1"/>
            <p:nvPr/>
          </p:nvSpPr>
          <p:spPr>
            <a:xfrm>
              <a:off x="4454" y="1715"/>
              <a:ext cx="5496"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FourthS：Adherence</a:t>
              </a:r>
            </a:p>
            <a:p>
              <a:pPr algn="ctr"/>
              <a:r>
                <a:rPr lang="zh-CN" altLang="en-US" sz="2000" b="1" spc="100" dirty="0">
                  <a:solidFill>
                    <a:schemeClr val="tx1">
                      <a:lumMod val="95000"/>
                      <a:lumOff val="5000"/>
                    </a:schemeClr>
                  </a:solidFill>
                  <a:uFillTx/>
                  <a:latin typeface="微软雅黑" charset="-122"/>
                  <a:ea typeface="微软雅黑" charset="-122"/>
                  <a:sym typeface="+mn-ea"/>
                </a:rPr>
                <a:t>(SEIKETSU)第五个S：清洁</a:t>
              </a:r>
            </a:p>
          </p:txBody>
        </p:sp>
        <p:cxnSp>
          <p:nvCxnSpPr>
            <p:cNvPr id="26" name="直接箭头连接符 25"/>
            <p:cNvCxnSpPr/>
            <p:nvPr/>
          </p:nvCxnSpPr>
          <p:spPr>
            <a:xfrm rot="16200000">
              <a:off x="7203" y="78"/>
              <a:ext cx="0" cy="549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pic>
        <p:nvPicPr>
          <p:cNvPr id="18" name="图片 17" descr="微信推广图片2-17"/>
          <p:cNvPicPr>
            <a:picLocks noChangeAspect="1"/>
          </p:cNvPicPr>
          <p:nvPr/>
        </p:nvPicPr>
        <p:blipFill>
          <a:blip r:embed="rId3"/>
          <a:stretch>
            <a:fillRect/>
          </a:stretch>
        </p:blipFill>
        <p:spPr>
          <a:xfrm>
            <a:off x="7940675" y="15875"/>
            <a:ext cx="1120775" cy="501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76655" y="2421255"/>
            <a:ext cx="6790690" cy="2211705"/>
            <a:chOff x="2273" y="3348"/>
            <a:chExt cx="10694" cy="3483"/>
          </a:xfrm>
        </p:grpSpPr>
        <p:grpSp>
          <p:nvGrpSpPr>
            <p:cNvPr id="7" name="组合 6"/>
            <p:cNvGrpSpPr/>
            <p:nvPr/>
          </p:nvGrpSpPr>
          <p:grpSpPr>
            <a:xfrm>
              <a:off x="2273" y="3348"/>
              <a:ext cx="7195" cy="580"/>
              <a:chOff x="3111" y="3348"/>
              <a:chExt cx="7195" cy="580"/>
            </a:xfrm>
          </p:grpSpPr>
          <p:sp>
            <p:nvSpPr>
              <p:cNvPr id="3" name="Rectangle 2"/>
              <p:cNvSpPr/>
              <p:nvPr/>
            </p:nvSpPr>
            <p:spPr>
              <a:xfrm>
                <a:off x="3111" y="336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6" name="文本框 5"/>
              <p:cNvSpPr txBox="1"/>
              <p:nvPr/>
            </p:nvSpPr>
            <p:spPr>
              <a:xfrm>
                <a:off x="4698" y="3348"/>
                <a:ext cx="5608" cy="580"/>
              </a:xfrm>
              <a:prstGeom prst="rect">
                <a:avLst/>
              </a:prstGeom>
              <a:noFill/>
            </p:spPr>
            <p:txBody>
              <a:bodyPr wrap="none" rtlCol="0" anchor="t">
                <a:spAutoFit/>
              </a:bodyPr>
              <a:lstStyle/>
              <a:p>
                <a:pPr algn="l"/>
                <a:r>
                  <a:rPr lang="zh-CN" altLang="en-US" spc="100" dirty="0">
                    <a:solidFill>
                      <a:schemeClr val="tx1">
                        <a:lumMod val="95000"/>
                        <a:lumOff val="5000"/>
                      </a:schemeClr>
                    </a:solidFill>
                    <a:uFillTx/>
                    <a:latin typeface="微软雅黑" charset="-122"/>
                    <a:ea typeface="微软雅黑" charset="-122"/>
                    <a:sym typeface="+mn-ea"/>
                  </a:rPr>
                  <a:t>人人依规定行事、养成好习惯。</a:t>
                </a:r>
              </a:p>
            </p:txBody>
          </p:sp>
        </p:grpSp>
        <p:grpSp>
          <p:nvGrpSpPr>
            <p:cNvPr id="10" name="组合 9"/>
            <p:cNvGrpSpPr/>
            <p:nvPr/>
          </p:nvGrpSpPr>
          <p:grpSpPr>
            <a:xfrm>
              <a:off x="2273" y="4799"/>
              <a:ext cx="10694" cy="580"/>
              <a:chOff x="3219" y="4793"/>
              <a:chExt cx="10694" cy="580"/>
            </a:xfrm>
          </p:grpSpPr>
          <p:sp>
            <p:nvSpPr>
              <p:cNvPr id="4" name="Rectangle 2"/>
              <p:cNvSpPr/>
              <p:nvPr/>
            </p:nvSpPr>
            <p:spPr>
              <a:xfrm>
                <a:off x="3219" y="4806"/>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意  义</a:t>
                </a:r>
              </a:p>
            </p:txBody>
          </p:sp>
          <p:sp>
            <p:nvSpPr>
              <p:cNvPr id="8" name="文本框 7"/>
              <p:cNvSpPr txBox="1"/>
              <p:nvPr/>
            </p:nvSpPr>
            <p:spPr>
              <a:xfrm>
                <a:off x="4806" y="4793"/>
                <a:ext cx="9107" cy="580"/>
              </a:xfrm>
              <a:prstGeom prst="rect">
                <a:avLst/>
              </a:prstGeom>
              <a:noFill/>
            </p:spPr>
            <p:txBody>
              <a:bodyPr wrap="none" rtlCol="0" anchor="t">
                <a:spAutoFit/>
              </a:bodyPr>
              <a:lstStyle/>
              <a:p>
                <a:pPr algn="l"/>
                <a:r>
                  <a:rPr lang="zh-CN" altLang="en-US" spc="100" dirty="0">
                    <a:uFillTx/>
                    <a:latin typeface="微软雅黑" charset="-122"/>
                    <a:ea typeface="微软雅黑" charset="-122"/>
                    <a:sym typeface="+mn-ea"/>
                  </a:rPr>
                  <a:t>将5S要求视为分内工作，养成自动自发施行的习惯。</a:t>
                </a:r>
              </a:p>
            </p:txBody>
          </p:sp>
        </p:grpSp>
        <p:grpSp>
          <p:nvGrpSpPr>
            <p:cNvPr id="11" name="组合 10"/>
            <p:cNvGrpSpPr/>
            <p:nvPr/>
          </p:nvGrpSpPr>
          <p:grpSpPr>
            <a:xfrm>
              <a:off x="2273" y="6251"/>
              <a:ext cx="3015" cy="580"/>
              <a:chOff x="3111" y="6251"/>
              <a:chExt cx="3015" cy="580"/>
            </a:xfrm>
          </p:grpSpPr>
          <p:sp>
            <p:nvSpPr>
              <p:cNvPr id="5" name="Rectangle 2"/>
              <p:cNvSpPr/>
              <p:nvPr/>
            </p:nvSpPr>
            <p:spPr>
              <a:xfrm>
                <a:off x="3111" y="6251"/>
                <a:ext cx="1587"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ctr" fontAlgn="auto">
                  <a:buClr>
                    <a:srgbClr val="011B4C"/>
                  </a:buClr>
                  <a:buSzPct val="75000"/>
                  <a:buFont typeface="Wingdings" charset="2"/>
                  <a:buNone/>
                </a:pPr>
                <a:r>
                  <a:rPr lang="zh-CN" b="1"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9" name="文本框 8"/>
              <p:cNvSpPr txBox="1"/>
              <p:nvPr/>
            </p:nvSpPr>
            <p:spPr>
              <a:xfrm>
                <a:off x="4698" y="6251"/>
                <a:ext cx="1428" cy="580"/>
              </a:xfrm>
              <a:prstGeom prst="rect">
                <a:avLst/>
              </a:prstGeom>
              <a:noFill/>
            </p:spPr>
            <p:txBody>
              <a:bodyPr wrap="none" rtlCol="0" anchor="t">
                <a:spAutoFit/>
              </a:bodyPr>
              <a:lstStyle/>
              <a:p>
                <a:pPr algn="l"/>
                <a:r>
                  <a:rPr lang="zh-CN" altLang="en-US" b="1" spc="100" dirty="0">
                    <a:solidFill>
                      <a:srgbClr val="011B4C"/>
                    </a:solidFill>
                    <a:uFillTx/>
                    <a:latin typeface="微软雅黑" charset="-122"/>
                    <a:ea typeface="微软雅黑" charset="-122"/>
                    <a:sym typeface="+mn-ea"/>
                  </a:rPr>
                  <a:t>习惯</a:t>
                </a:r>
                <a:r>
                  <a:rPr lang="zh-CN" altLang="en-US" spc="100" dirty="0">
                    <a:uFillTx/>
                    <a:latin typeface="微软雅黑" charset="-122"/>
                    <a:ea typeface="微软雅黑" charset="-122"/>
                    <a:sym typeface="+mn-ea"/>
                  </a:rPr>
                  <a:t>。</a:t>
                </a:r>
              </a:p>
            </p:txBody>
          </p:sp>
        </p:grpSp>
      </p:grpSp>
      <p:grpSp>
        <p:nvGrpSpPr>
          <p:cNvPr id="14" name="组合 13"/>
          <p:cNvGrpSpPr/>
          <p:nvPr/>
        </p:nvGrpSpPr>
        <p:grpSpPr>
          <a:xfrm>
            <a:off x="2796223" y="953135"/>
            <a:ext cx="3551555" cy="706755"/>
            <a:chOff x="4406" y="1715"/>
            <a:chExt cx="5593" cy="1113"/>
          </a:xfrm>
        </p:grpSpPr>
        <p:sp>
          <p:nvSpPr>
            <p:cNvPr id="15" name="文本框 14"/>
            <p:cNvSpPr txBox="1"/>
            <p:nvPr/>
          </p:nvSpPr>
          <p:spPr>
            <a:xfrm>
              <a:off x="4406" y="1715"/>
              <a:ext cx="5593" cy="1113"/>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FifthS：Self-Discipline</a:t>
              </a:r>
            </a:p>
            <a:p>
              <a:pPr algn="ctr"/>
              <a:r>
                <a:rPr lang="zh-CN" altLang="en-US" sz="2000" b="1" spc="100" dirty="0">
                  <a:solidFill>
                    <a:schemeClr val="tx1">
                      <a:lumMod val="95000"/>
                      <a:lumOff val="5000"/>
                    </a:schemeClr>
                  </a:solidFill>
                  <a:uFillTx/>
                  <a:latin typeface="微软雅黑" charset="-122"/>
                  <a:ea typeface="微软雅黑" charset="-122"/>
                  <a:sym typeface="+mn-ea"/>
                </a:rPr>
                <a:t>(SHITSUKE)第六个S：素养</a:t>
              </a:r>
            </a:p>
          </p:txBody>
        </p:sp>
        <p:cxnSp>
          <p:nvCxnSpPr>
            <p:cNvPr id="26" name="直接箭头连接符 25"/>
            <p:cNvCxnSpPr/>
            <p:nvPr/>
          </p:nvCxnSpPr>
          <p:spPr>
            <a:xfrm rot="16200000">
              <a:off x="7184" y="50"/>
              <a:ext cx="0" cy="5556"/>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09963" y="915035"/>
            <a:ext cx="2124075" cy="399415"/>
            <a:chOff x="5531" y="1715"/>
            <a:chExt cx="3345" cy="629"/>
          </a:xfrm>
        </p:grpSpPr>
        <p:sp>
          <p:nvSpPr>
            <p:cNvPr id="17" name="文本框 16"/>
            <p:cNvSpPr txBox="1"/>
            <p:nvPr/>
          </p:nvSpPr>
          <p:spPr>
            <a:xfrm>
              <a:off x="5532" y="1715"/>
              <a:ext cx="333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6个S之间的关系</a:t>
              </a:r>
            </a:p>
          </p:txBody>
        </p:sp>
        <p:cxnSp>
          <p:nvCxnSpPr>
            <p:cNvPr id="18" name="直接箭头连接符 17"/>
            <p:cNvCxnSpPr/>
            <p:nvPr/>
          </p:nvCxnSpPr>
          <p:spPr>
            <a:xfrm rot="16200000">
              <a:off x="7203" y="671"/>
              <a:ext cx="0" cy="334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1834833" y="1805305"/>
            <a:ext cx="5474335" cy="3021330"/>
            <a:chOff x="2856" y="2198"/>
            <a:chExt cx="8621" cy="4758"/>
          </a:xfrm>
        </p:grpSpPr>
        <p:sp>
          <p:nvSpPr>
            <p:cNvPr id="23" name="文本框 22"/>
            <p:cNvSpPr txBox="1"/>
            <p:nvPr/>
          </p:nvSpPr>
          <p:spPr>
            <a:xfrm>
              <a:off x="6410" y="2198"/>
              <a:ext cx="1580" cy="662"/>
            </a:xfrm>
            <a:prstGeom prst="rect">
              <a:avLst/>
            </a:prstGeom>
            <a:solidFill>
              <a:srgbClr val="011B4C"/>
            </a:solidFill>
          </p:spPr>
          <p:txBody>
            <a:bodyPr wrap="none" lIns="179705" tIns="71755" rIns="179705" bIns="71755"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素  养</a:t>
              </a:r>
            </a:p>
          </p:txBody>
        </p:sp>
        <p:grpSp>
          <p:nvGrpSpPr>
            <p:cNvPr id="35" name="组合 34"/>
            <p:cNvGrpSpPr/>
            <p:nvPr/>
          </p:nvGrpSpPr>
          <p:grpSpPr>
            <a:xfrm>
              <a:off x="3553" y="3750"/>
              <a:ext cx="7294" cy="3207"/>
              <a:chOff x="3553" y="3750"/>
              <a:chExt cx="7294" cy="3207"/>
            </a:xfrm>
          </p:grpSpPr>
          <p:sp>
            <p:nvSpPr>
              <p:cNvPr id="24" name="文本框 23"/>
              <p:cNvSpPr txBox="1"/>
              <p:nvPr/>
            </p:nvSpPr>
            <p:spPr>
              <a:xfrm>
                <a:off x="6410" y="6295"/>
                <a:ext cx="1580" cy="662"/>
              </a:xfrm>
              <a:prstGeom prst="rect">
                <a:avLst/>
              </a:prstGeom>
              <a:solidFill>
                <a:srgbClr val="011B4C"/>
              </a:solidFill>
            </p:spPr>
            <p:txBody>
              <a:bodyPr wrap="none" lIns="179705" tIns="71755" rIns="179705" bIns="71755"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清  洁</a:t>
                </a:r>
              </a:p>
            </p:txBody>
          </p:sp>
          <p:grpSp>
            <p:nvGrpSpPr>
              <p:cNvPr id="32" name="组合 31"/>
              <p:cNvGrpSpPr/>
              <p:nvPr/>
            </p:nvGrpSpPr>
            <p:grpSpPr>
              <a:xfrm>
                <a:off x="3553" y="3750"/>
                <a:ext cx="7294" cy="1320"/>
                <a:chOff x="2979" y="3750"/>
                <a:chExt cx="7294" cy="1320"/>
              </a:xfrm>
            </p:grpSpPr>
            <p:grpSp>
              <p:nvGrpSpPr>
                <p:cNvPr id="28" name="组合 27"/>
                <p:cNvGrpSpPr/>
                <p:nvPr/>
              </p:nvGrpSpPr>
              <p:grpSpPr>
                <a:xfrm>
                  <a:off x="2979" y="3750"/>
                  <a:ext cx="7295" cy="662"/>
                  <a:chOff x="2709" y="3450"/>
                  <a:chExt cx="7295" cy="662"/>
                </a:xfrm>
              </p:grpSpPr>
              <p:sp>
                <p:nvSpPr>
                  <p:cNvPr id="20" name="文本框 19"/>
                  <p:cNvSpPr txBox="1"/>
                  <p:nvPr/>
                </p:nvSpPr>
                <p:spPr>
                  <a:xfrm>
                    <a:off x="2709" y="3450"/>
                    <a:ext cx="1582" cy="662"/>
                  </a:xfrm>
                  <a:prstGeom prst="rect">
                    <a:avLst/>
                  </a:prstGeom>
                  <a:solidFill>
                    <a:srgbClr val="011B4C"/>
                  </a:solidFill>
                </p:spPr>
                <p:txBody>
                  <a:bodyPr wrap="none" lIns="179705" tIns="71755" rIns="179705" bIns="71755"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整  理</a:t>
                    </a:r>
                  </a:p>
                </p:txBody>
              </p:sp>
              <p:sp>
                <p:nvSpPr>
                  <p:cNvPr id="21" name="文本框 20"/>
                  <p:cNvSpPr txBox="1"/>
                  <p:nvPr/>
                </p:nvSpPr>
                <p:spPr>
                  <a:xfrm>
                    <a:off x="5562" y="3450"/>
                    <a:ext cx="1580" cy="662"/>
                  </a:xfrm>
                  <a:prstGeom prst="rect">
                    <a:avLst/>
                  </a:prstGeom>
                  <a:solidFill>
                    <a:srgbClr val="011B4C"/>
                  </a:solidFill>
                </p:spPr>
                <p:txBody>
                  <a:bodyPr wrap="none" lIns="179705" tIns="71755" rIns="179705" bIns="71755"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整  顿</a:t>
                    </a:r>
                  </a:p>
                </p:txBody>
              </p:sp>
              <p:sp>
                <p:nvSpPr>
                  <p:cNvPr id="22" name="文本框 21"/>
                  <p:cNvSpPr txBox="1"/>
                  <p:nvPr/>
                </p:nvSpPr>
                <p:spPr>
                  <a:xfrm>
                    <a:off x="8424" y="3450"/>
                    <a:ext cx="1580" cy="662"/>
                  </a:xfrm>
                  <a:prstGeom prst="rect">
                    <a:avLst/>
                  </a:prstGeom>
                  <a:solidFill>
                    <a:srgbClr val="011B4C"/>
                  </a:solidFill>
                </p:spPr>
                <p:txBody>
                  <a:bodyPr wrap="none" lIns="179705" tIns="71755" rIns="179705" bIns="71755"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清  扫</a:t>
                    </a:r>
                  </a:p>
                </p:txBody>
              </p:sp>
              <p:cxnSp>
                <p:nvCxnSpPr>
                  <p:cNvPr id="25" name="直接箭头连接符 24"/>
                  <p:cNvCxnSpPr/>
                  <p:nvPr/>
                </p:nvCxnSpPr>
                <p:spPr>
                  <a:xfrm rot="16200000">
                    <a:off x="4902" y="3214"/>
                    <a:ext cx="0" cy="1134"/>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rot="16200000">
                    <a:off x="7753" y="3214"/>
                    <a:ext cx="0" cy="1134"/>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29" name="直接箭头连接符 28"/>
                <p:cNvCxnSpPr/>
                <p:nvPr/>
              </p:nvCxnSpPr>
              <p:spPr>
                <a:xfrm rot="10800000">
                  <a:off x="9484" y="4446"/>
                  <a:ext cx="0" cy="624"/>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10800000">
                  <a:off x="3770" y="4502"/>
                  <a:ext cx="0" cy="567"/>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rot="5400000">
                  <a:off x="6626" y="2178"/>
                  <a:ext cx="0" cy="5783"/>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直接箭头连接符 33"/>
              <p:cNvCxnSpPr/>
              <p:nvPr/>
            </p:nvCxnSpPr>
            <p:spPr>
              <a:xfrm>
                <a:off x="7200" y="5070"/>
                <a:ext cx="0" cy="1134"/>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36" name="直接箭头连接符 35"/>
            <p:cNvCxnSpPr/>
            <p:nvPr/>
          </p:nvCxnSpPr>
          <p:spPr>
            <a:xfrm rot="5400000">
              <a:off x="9748" y="799"/>
              <a:ext cx="0" cy="3458"/>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rot="5400000">
              <a:off x="9776" y="4925"/>
              <a:ext cx="0" cy="3402"/>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11447" y="2529"/>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flipH="1">
              <a:off x="2856" y="2529"/>
              <a:ext cx="3458" cy="4098"/>
              <a:chOff x="8219" y="2728"/>
              <a:chExt cx="3458" cy="4098"/>
            </a:xfrm>
          </p:grpSpPr>
          <p:cxnSp>
            <p:nvCxnSpPr>
              <p:cNvPr id="39" name="直接箭头连接符 38"/>
              <p:cNvCxnSpPr/>
              <p:nvPr/>
            </p:nvCxnSpPr>
            <p:spPr>
              <a:xfrm rot="5400000">
                <a:off x="9948" y="999"/>
                <a:ext cx="0" cy="3458"/>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9976" y="5125"/>
                <a:ext cx="0" cy="340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1647" y="2729"/>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34110" y="1410335"/>
            <a:ext cx="6875780" cy="3622040"/>
            <a:chOff x="1673" y="2221"/>
            <a:chExt cx="10828" cy="5704"/>
          </a:xfrm>
        </p:grpSpPr>
        <p:sp>
          <p:nvSpPr>
            <p:cNvPr id="118" name="Rectangle 2"/>
            <p:cNvSpPr/>
            <p:nvPr/>
          </p:nvSpPr>
          <p:spPr>
            <a:xfrm>
              <a:off x="1673" y="2221"/>
              <a:ext cx="10828" cy="1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整理、整顿、清扫、安全、清洁、素养这6个S并不是各自独立，互不相关的。它们之间是一种相辅相成，缺一不可的关系。</a:t>
              </a:r>
            </a:p>
          </p:txBody>
        </p:sp>
        <p:sp>
          <p:nvSpPr>
            <p:cNvPr id="3" name="文本框 2"/>
            <p:cNvSpPr txBox="1"/>
            <p:nvPr/>
          </p:nvSpPr>
          <p:spPr>
            <a:xfrm>
              <a:off x="1673" y="3419"/>
              <a:ext cx="10827" cy="4506"/>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cs typeface="微软雅黑" charset="-122"/>
                  <a:sym typeface="+mn-ea"/>
                </a:rPr>
                <a:t>（一）整理是整顿的基础，整顿又是整理的巩固，清扫是显现整理、整顿的效果，安全是对人的保护，没有安全就没有幸福可言。而通过清洁（各种规章制度）对四项进行规范。工作的开展与完成，关键是人员，通过人员修养的提高，才能把前</a:t>
              </a:r>
              <a:r>
                <a:rPr lang="en-US" altLang="zh-CN" spc="100" dirty="0">
                  <a:solidFill>
                    <a:schemeClr val="tx1">
                      <a:lumMod val="95000"/>
                      <a:lumOff val="5000"/>
                    </a:schemeClr>
                  </a:solidFill>
                  <a:uFillTx/>
                  <a:latin typeface="微软雅黑" charset="-122"/>
                  <a:ea typeface="微软雅黑" charset="-122"/>
                  <a:cs typeface="微软雅黑" charset="-122"/>
                  <a:sym typeface="+mn-ea"/>
                </a:rPr>
                <a:t>5S</a:t>
              </a:r>
              <a:r>
                <a:rPr lang="zh-CN" altLang="en-US" spc="100" dirty="0">
                  <a:solidFill>
                    <a:schemeClr val="tx1">
                      <a:lumMod val="95000"/>
                      <a:lumOff val="5000"/>
                    </a:schemeClr>
                  </a:solidFill>
                  <a:uFillTx/>
                  <a:latin typeface="微软雅黑" charset="-122"/>
                  <a:ea typeface="微软雅黑" charset="-122"/>
                  <a:cs typeface="微软雅黑" charset="-122"/>
                  <a:sym typeface="+mn-ea"/>
                </a:rPr>
                <a:t>做实，素养提升了，才能通过清洁（各种制度）、对整理、整顿以及清扫、安全的效果进行保持体现。</a:t>
              </a:r>
              <a:endParaRPr lang="zh-CN" altLang="en-US" spc="100" dirty="0">
                <a:solidFill>
                  <a:schemeClr val="tx1">
                    <a:lumMod val="95000"/>
                    <a:lumOff val="5000"/>
                  </a:schemeClr>
                </a:solidFill>
                <a:uFillTx/>
                <a:latin typeface="微软雅黑" charset="-122"/>
                <a:ea typeface="微软雅黑" charset="-122"/>
                <a:cs typeface="微软雅黑" charset="-122"/>
              </a:endParaRPr>
            </a:p>
            <a:p>
              <a:pPr algn="just" fontAlgn="auto"/>
              <a:r>
                <a:rPr lang="zh-CN" altLang="en-US" spc="100" dirty="0">
                  <a:solidFill>
                    <a:schemeClr val="tx1">
                      <a:lumMod val="95000"/>
                      <a:lumOff val="5000"/>
                    </a:schemeClr>
                  </a:solidFill>
                  <a:uFillTx/>
                  <a:latin typeface="微软雅黑" charset="-122"/>
                  <a:ea typeface="微软雅黑" charset="-122"/>
                  <a:cs typeface="微软雅黑" charset="-122"/>
                  <a:sym typeface="+mn-ea"/>
                </a:rPr>
                <a:t>（二）“整理、整顿、清扫”以空间、时间、物品等“硬环境”为对象，是</a:t>
              </a:r>
              <a:r>
                <a:rPr lang="en-US" altLang="zh-CN"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pc="100" dirty="0">
                  <a:solidFill>
                    <a:schemeClr val="tx1">
                      <a:lumMod val="95000"/>
                      <a:lumOff val="5000"/>
                    </a:schemeClr>
                  </a:solidFill>
                  <a:uFillTx/>
                  <a:latin typeface="微软雅黑" charset="-122"/>
                  <a:ea typeface="微软雅黑" charset="-122"/>
                  <a:cs typeface="微软雅黑" charset="-122"/>
                  <a:sym typeface="+mn-ea"/>
                </a:rPr>
                <a:t>中关于现场状况改进提升的三个基本行动。“安全、清洁、素养”主要以行为、制度、习惯等“软环境”为对象，促进</a:t>
              </a:r>
              <a:r>
                <a:rPr lang="en-US" altLang="zh-CN"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pc="100" dirty="0">
                  <a:solidFill>
                    <a:schemeClr val="tx1">
                      <a:lumMod val="95000"/>
                      <a:lumOff val="5000"/>
                    </a:schemeClr>
                  </a:solidFill>
                  <a:uFillTx/>
                  <a:latin typeface="微软雅黑" charset="-122"/>
                  <a:ea typeface="微软雅黑" charset="-122"/>
                  <a:cs typeface="微软雅黑" charset="-122"/>
                  <a:sym typeface="+mn-ea"/>
                </a:rPr>
                <a:t>向“形式化</a:t>
              </a:r>
              <a:r>
                <a:rPr lang="en-US" altLang="zh-CN" spc="100" dirty="0">
                  <a:solidFill>
                    <a:schemeClr val="tx1">
                      <a:lumMod val="95000"/>
                      <a:lumOff val="5000"/>
                    </a:schemeClr>
                  </a:solidFill>
                  <a:uFillTx/>
                  <a:latin typeface="微软雅黑" charset="-122"/>
                  <a:ea typeface="微软雅黑" charset="-122"/>
                  <a:cs typeface="微软雅黑" charset="-122"/>
                  <a:sym typeface="+mn-ea"/>
                </a:rPr>
                <a:t>——</a:t>
              </a:r>
              <a:r>
                <a:rPr lang="zh-CN" altLang="en-US" spc="100" dirty="0">
                  <a:solidFill>
                    <a:schemeClr val="tx1">
                      <a:lumMod val="95000"/>
                      <a:lumOff val="5000"/>
                    </a:schemeClr>
                  </a:solidFill>
                  <a:uFillTx/>
                  <a:latin typeface="微软雅黑" charset="-122"/>
                  <a:ea typeface="微软雅黑" charset="-122"/>
                  <a:cs typeface="微软雅黑" charset="-122"/>
                  <a:sym typeface="+mn-ea"/>
                </a:rPr>
                <a:t>行事化</a:t>
              </a:r>
              <a:r>
                <a:rPr lang="en-US" altLang="zh-CN" spc="100" dirty="0">
                  <a:solidFill>
                    <a:schemeClr val="tx1">
                      <a:lumMod val="95000"/>
                      <a:lumOff val="5000"/>
                    </a:schemeClr>
                  </a:solidFill>
                  <a:uFillTx/>
                  <a:latin typeface="微软雅黑" charset="-122"/>
                  <a:ea typeface="微软雅黑" charset="-122"/>
                  <a:cs typeface="微软雅黑" charset="-122"/>
                  <a:sym typeface="+mn-ea"/>
                </a:rPr>
                <a:t>——</a:t>
              </a:r>
              <a:r>
                <a:rPr lang="zh-CN" altLang="en-US" spc="100" dirty="0">
                  <a:solidFill>
                    <a:schemeClr val="tx1">
                      <a:lumMod val="95000"/>
                      <a:lumOff val="5000"/>
                    </a:schemeClr>
                  </a:solidFill>
                  <a:uFillTx/>
                  <a:latin typeface="微软雅黑" charset="-122"/>
                  <a:ea typeface="微软雅黑" charset="-122"/>
                  <a:cs typeface="微软雅黑" charset="-122"/>
                  <a:sym typeface="+mn-ea"/>
                </a:rPr>
                <a:t>习惯化”演变。</a:t>
              </a:r>
            </a:p>
          </p:txBody>
        </p:sp>
      </p:grpSp>
      <p:sp>
        <p:nvSpPr>
          <p:cNvPr id="5" name="文本框 4"/>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2" name="组合 1"/>
          <p:cNvGrpSpPr/>
          <p:nvPr/>
        </p:nvGrpSpPr>
        <p:grpSpPr>
          <a:xfrm>
            <a:off x="3509963" y="810260"/>
            <a:ext cx="2124075" cy="399415"/>
            <a:chOff x="5531" y="1715"/>
            <a:chExt cx="3345" cy="629"/>
          </a:xfrm>
        </p:grpSpPr>
        <p:sp>
          <p:nvSpPr>
            <p:cNvPr id="6" name="文本框 5"/>
            <p:cNvSpPr txBox="1"/>
            <p:nvPr/>
          </p:nvSpPr>
          <p:spPr>
            <a:xfrm>
              <a:off x="5532" y="1715"/>
              <a:ext cx="333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6个S之间的关系</a:t>
              </a:r>
            </a:p>
          </p:txBody>
        </p:sp>
        <p:cxnSp>
          <p:nvCxnSpPr>
            <p:cNvPr id="7" name="直接箭头连接符 6"/>
            <p:cNvCxnSpPr/>
            <p:nvPr/>
          </p:nvCxnSpPr>
          <p:spPr>
            <a:xfrm rot="16200000">
              <a:off x="7203" y="671"/>
              <a:ext cx="0" cy="334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636010" y="791210"/>
            <a:ext cx="1871980" cy="401955"/>
            <a:chOff x="5737" y="1715"/>
            <a:chExt cx="2948" cy="633"/>
          </a:xfrm>
        </p:grpSpPr>
        <p:sp>
          <p:nvSpPr>
            <p:cNvPr id="17" name="文本框 16"/>
            <p:cNvSpPr txBox="1"/>
            <p:nvPr/>
          </p:nvSpPr>
          <p:spPr>
            <a:xfrm>
              <a:off x="5742" y="1715"/>
              <a:ext cx="291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6S推行的层次</a:t>
              </a:r>
            </a:p>
          </p:txBody>
        </p:sp>
        <p:cxnSp>
          <p:nvCxnSpPr>
            <p:cNvPr id="18" name="直接箭头连接符 17"/>
            <p:cNvCxnSpPr/>
            <p:nvPr/>
          </p:nvCxnSpPr>
          <p:spPr>
            <a:xfrm rot="16200000" flipH="1">
              <a:off x="7211" y="874"/>
              <a:ext cx="0" cy="294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pic>
        <p:nvPicPr>
          <p:cNvPr id="33796" name="Picture 5"/>
          <p:cNvPicPr>
            <a:picLocks noChangeAspect="1"/>
          </p:cNvPicPr>
          <p:nvPr/>
        </p:nvPicPr>
        <p:blipFill>
          <a:blip r:embed="rId3"/>
          <a:stretch>
            <a:fillRect/>
          </a:stretch>
        </p:blipFill>
        <p:spPr>
          <a:xfrm>
            <a:off x="1412240" y="1322705"/>
            <a:ext cx="6319520" cy="3710305"/>
          </a:xfrm>
          <a:prstGeom prst="rect">
            <a:avLst/>
          </a:prstGeom>
          <a:noFill/>
          <a:ln w="9525">
            <a:noFill/>
          </a:ln>
        </p:spPr>
      </p:pic>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p:nvPr/>
        </p:nvSpPr>
        <p:spPr bwMode="auto">
          <a:xfrm>
            <a:off x="0" y="1314344"/>
            <a:ext cx="3771955" cy="1371715"/>
          </a:xfrm>
          <a:prstGeom prst="rect">
            <a:avLst/>
          </a:prstGeom>
          <a:solidFill>
            <a:srgbClr val="000000"/>
          </a:solidFill>
          <a:ln w="25400"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algn="ctr" fontAlgn="base">
              <a:spcBef>
                <a:spcPct val="0"/>
              </a:spcBef>
              <a:spcAft>
                <a:spcPct val="0"/>
              </a:spcAft>
              <a:defRPr/>
            </a:pPr>
            <a:endParaRPr lang="en-US" sz="4400" kern="0" dirty="0" smtClean="0">
              <a:solidFill>
                <a:srgbClr val="000000"/>
              </a:solidFill>
              <a:latin typeface="微软雅黑" panose="020B0503020204020204" pitchFamily="34" charset="-122"/>
              <a:ea typeface="微软雅黑" panose="020B0503020204020204" pitchFamily="34" charset="-122"/>
              <a:cs typeface="ヒラギノ角ゴ ProN W3" charset="0"/>
              <a:sym typeface="Gill Sans" charset="0"/>
            </a:endParaRPr>
          </a:p>
        </p:txBody>
      </p:sp>
      <p:pic>
        <p:nvPicPr>
          <p:cNvPr id="112"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91" y="1514779"/>
            <a:ext cx="723326" cy="970846"/>
          </a:xfrm>
          <a:prstGeom prst="rect">
            <a:avLst/>
          </a:prstGeom>
        </p:spPr>
      </p:pic>
      <p:grpSp>
        <p:nvGrpSpPr>
          <p:cNvPr id="2" name="组合 114"/>
          <p:cNvGrpSpPr/>
          <p:nvPr/>
        </p:nvGrpSpPr>
        <p:grpSpPr>
          <a:xfrm>
            <a:off x="1937151" y="1645290"/>
            <a:ext cx="1663366" cy="714449"/>
            <a:chOff x="2440944" y="2057762"/>
            <a:chExt cx="2095957" cy="900117"/>
          </a:xfrm>
        </p:grpSpPr>
        <p:sp>
          <p:nvSpPr>
            <p:cNvPr id="113" name="TextBox 112"/>
            <p:cNvSpPr txBox="1"/>
            <p:nvPr/>
          </p:nvSpPr>
          <p:spPr>
            <a:xfrm>
              <a:off x="2440944" y="2705834"/>
              <a:ext cx="2095957" cy="252045"/>
            </a:xfrm>
            <a:prstGeom prst="rect">
              <a:avLst/>
            </a:prstGeom>
            <a:noFill/>
          </p:spPr>
          <p:txBody>
            <a:bodyPr wrap="square" lIns="0" tIns="0" rIns="0" bIns="0" rtlCol="0">
              <a:spAutoFit/>
            </a:bodyPr>
            <a:lstStyle/>
            <a:p>
              <a:pPr defTabSz="933450"/>
              <a:endParaRPr lang="en-US" sz="1300" dirty="0">
                <a:solidFill>
                  <a:srgbClr val="FFFFFF"/>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2444806" y="2057762"/>
              <a:ext cx="2088232" cy="615553"/>
            </a:xfrm>
            <a:prstGeom prst="rect">
              <a:avLst/>
            </a:prstGeom>
            <a:noFill/>
          </p:spPr>
          <p:txBody>
            <a:bodyPr wrap="square" lIns="0" tIns="0" rIns="0" bIns="0" rtlCol="0">
              <a:spAutoFit/>
            </a:bodyPr>
            <a:lstStyle/>
            <a:p>
              <a:pPr defTabSz="933450"/>
              <a:r>
                <a:rPr lang="zh-CN" altLang="en-US" sz="3200" dirty="0" smtClean="0">
                  <a:solidFill>
                    <a:srgbClr val="FFFFFF"/>
                  </a:solidFill>
                  <a:latin typeface="微软雅黑" panose="020B0503020204020204" pitchFamily="34" charset="-122"/>
                  <a:ea typeface="微软雅黑" panose="020B0503020204020204" pitchFamily="34" charset="-122"/>
                </a:rPr>
                <a:t>培训愿景</a:t>
              </a:r>
              <a:endParaRPr lang="en-US" sz="3200" dirty="0" smtClean="0">
                <a:solidFill>
                  <a:srgbClr val="FFFFFF"/>
                </a:solidFill>
                <a:latin typeface="微软雅黑" panose="020B0503020204020204" pitchFamily="34" charset="-122"/>
                <a:ea typeface="微软雅黑" panose="020B0503020204020204" pitchFamily="34" charset="-122"/>
              </a:endParaRPr>
            </a:p>
          </p:txBody>
        </p:sp>
      </p:grpSp>
      <p:sp>
        <p:nvSpPr>
          <p:cNvPr id="116" name="矩形 115"/>
          <p:cNvSpPr/>
          <p:nvPr/>
        </p:nvSpPr>
        <p:spPr>
          <a:xfrm>
            <a:off x="4355976" y="923005"/>
            <a:ext cx="4499992" cy="3409573"/>
          </a:xfrm>
          <a:prstGeom prst="rect">
            <a:avLst/>
          </a:prstGeom>
        </p:spPr>
        <p:txBody>
          <a:bodyPr wrap="square" lIns="72567" tIns="36283" rIns="72567" bIns="36283">
            <a:spAutoFit/>
          </a:bodyPr>
          <a:lstStyle/>
          <a:p>
            <a:pPr algn="ctr">
              <a:lnSpc>
                <a:spcPct val="170000"/>
              </a:lnSpc>
              <a:spcBef>
                <a:spcPct val="50000"/>
              </a:spcBef>
            </a:pPr>
            <a:r>
              <a:rPr lang="zh-CN" altLang="en-US" sz="2400" b="1" dirty="0" smtClean="0">
                <a:solidFill>
                  <a:srgbClr val="00B0F0"/>
                </a:solidFill>
                <a:latin typeface="微软雅黑" panose="020B0503020204020204" pitchFamily="34" charset="-122"/>
                <a:ea typeface="微软雅黑" panose="020B0503020204020204" pitchFamily="34" charset="-122"/>
                <a:cs typeface="华文琥珀" panose="02010800040101010101" charset="-122"/>
              </a:rPr>
              <a:t>细节决定成败</a:t>
            </a:r>
            <a:endParaRPr lang="en-US" altLang="zh-CN" sz="2400" b="1" dirty="0" smtClean="0">
              <a:solidFill>
                <a:srgbClr val="00B0F0"/>
              </a:solidFill>
              <a:latin typeface="微软雅黑" panose="020B0503020204020204" pitchFamily="34" charset="-122"/>
              <a:ea typeface="微软雅黑" panose="020B0503020204020204" pitchFamily="34" charset="-122"/>
              <a:cs typeface="华文琥珀" panose="02010800040101010101" charset="-122"/>
            </a:endParaRPr>
          </a:p>
          <a:p>
            <a:pPr algn="just">
              <a:lnSpc>
                <a:spcPct val="170000"/>
              </a:lnSpc>
              <a:spcBef>
                <a:spcPct val="50000"/>
              </a:spcBef>
            </a:pPr>
            <a:r>
              <a:rPr lang="en-US" altLang="zh-CN" sz="2000" b="1" dirty="0" smtClean="0">
                <a:latin typeface="微软雅黑" panose="020B0503020204020204" pitchFamily="34" charset="-122"/>
                <a:ea typeface="微软雅黑" panose="020B0503020204020204" pitchFamily="34" charset="-122"/>
                <a:cs typeface="楷体_GB2312"/>
              </a:rPr>
              <a:t>1.</a:t>
            </a:r>
            <a:r>
              <a:rPr lang="zh-CN" altLang="en-US" sz="2000" b="1" dirty="0" smtClean="0">
                <a:latin typeface="微软雅黑" panose="020B0503020204020204" pitchFamily="34" charset="-122"/>
                <a:ea typeface="微软雅黑" panose="020B0503020204020204" pitchFamily="34" charset="-122"/>
                <a:cs typeface="楷体_GB2312"/>
              </a:rPr>
              <a:t>种下一种</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思想</a:t>
            </a:r>
            <a:r>
              <a:rPr lang="zh-CN" altLang="en-US" sz="2000" b="1" dirty="0" smtClean="0">
                <a:latin typeface="微软雅黑" panose="020B0503020204020204" pitchFamily="34" charset="-122"/>
                <a:ea typeface="微软雅黑" panose="020B0503020204020204" pitchFamily="34" charset="-122"/>
                <a:cs typeface="楷体_GB2312"/>
              </a:rPr>
              <a:t>，它会改变你的</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行为</a:t>
            </a:r>
            <a:r>
              <a:rPr lang="en-US" altLang="zh-CN" sz="2000" b="1" dirty="0" smtClean="0">
                <a:latin typeface="微软雅黑" panose="020B0503020204020204" pitchFamily="34" charset="-122"/>
                <a:ea typeface="微软雅黑" panose="020B0503020204020204" pitchFamily="34" charset="-122"/>
                <a:cs typeface="楷体_GB2312"/>
              </a:rPr>
              <a:t>;</a:t>
            </a:r>
          </a:p>
          <a:p>
            <a:pPr algn="just">
              <a:lnSpc>
                <a:spcPct val="170000"/>
              </a:lnSpc>
              <a:spcBef>
                <a:spcPct val="50000"/>
              </a:spcBef>
            </a:pPr>
            <a:r>
              <a:rPr lang="en-US" altLang="zh-CN" sz="2000" b="1" dirty="0" smtClean="0">
                <a:latin typeface="微软雅黑" panose="020B0503020204020204" pitchFamily="34" charset="-122"/>
                <a:ea typeface="微软雅黑" panose="020B0503020204020204" pitchFamily="34" charset="-122"/>
                <a:cs typeface="楷体_GB2312"/>
              </a:rPr>
              <a:t>2.</a:t>
            </a:r>
            <a:r>
              <a:rPr lang="zh-CN" altLang="en-US" sz="2000" b="1" dirty="0" smtClean="0">
                <a:latin typeface="微软雅黑" panose="020B0503020204020204" pitchFamily="34" charset="-122"/>
                <a:ea typeface="微软雅黑" panose="020B0503020204020204" pitchFamily="34" charset="-122"/>
                <a:cs typeface="楷体_GB2312"/>
              </a:rPr>
              <a:t>种下一种</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行为</a:t>
            </a:r>
            <a:r>
              <a:rPr lang="zh-CN" altLang="en-US" sz="2000" b="1" dirty="0" smtClean="0">
                <a:latin typeface="微软雅黑" panose="020B0503020204020204" pitchFamily="34" charset="-122"/>
                <a:ea typeface="微软雅黑" panose="020B0503020204020204" pitchFamily="34" charset="-122"/>
                <a:cs typeface="楷体_GB2312"/>
              </a:rPr>
              <a:t>，它会改变你的</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习惯</a:t>
            </a:r>
            <a:r>
              <a:rPr lang="en-US" altLang="zh-CN" sz="2000" b="1" dirty="0" smtClean="0">
                <a:latin typeface="微软雅黑" panose="020B0503020204020204" pitchFamily="34" charset="-122"/>
                <a:ea typeface="微软雅黑" panose="020B0503020204020204" pitchFamily="34" charset="-122"/>
                <a:cs typeface="楷体_GB2312"/>
              </a:rPr>
              <a:t>;</a:t>
            </a:r>
          </a:p>
          <a:p>
            <a:pPr algn="just">
              <a:lnSpc>
                <a:spcPct val="170000"/>
              </a:lnSpc>
              <a:spcBef>
                <a:spcPct val="50000"/>
              </a:spcBef>
            </a:pPr>
            <a:r>
              <a:rPr lang="en-US" altLang="zh-CN" sz="2000" b="1" dirty="0" smtClean="0">
                <a:latin typeface="微软雅黑" panose="020B0503020204020204" pitchFamily="34" charset="-122"/>
                <a:ea typeface="微软雅黑" panose="020B0503020204020204" pitchFamily="34" charset="-122"/>
                <a:cs typeface="楷体_GB2312"/>
              </a:rPr>
              <a:t>3.</a:t>
            </a:r>
            <a:r>
              <a:rPr lang="zh-CN" altLang="en-US" sz="2000" b="1" dirty="0" smtClean="0">
                <a:latin typeface="微软雅黑" panose="020B0503020204020204" pitchFamily="34" charset="-122"/>
                <a:ea typeface="微软雅黑" panose="020B0503020204020204" pitchFamily="34" charset="-122"/>
                <a:cs typeface="楷体_GB2312"/>
              </a:rPr>
              <a:t>种下一种</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习惯</a:t>
            </a:r>
            <a:r>
              <a:rPr lang="zh-CN" altLang="en-US" sz="2000" b="1" dirty="0" smtClean="0">
                <a:latin typeface="微软雅黑" panose="020B0503020204020204" pitchFamily="34" charset="-122"/>
                <a:ea typeface="微软雅黑" panose="020B0503020204020204" pitchFamily="34" charset="-122"/>
                <a:cs typeface="楷体_GB2312"/>
              </a:rPr>
              <a:t>，它会改变你的</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性格</a:t>
            </a:r>
            <a:r>
              <a:rPr lang="en-US" altLang="zh-CN" sz="2000" b="1" dirty="0" smtClean="0">
                <a:latin typeface="微软雅黑" panose="020B0503020204020204" pitchFamily="34" charset="-122"/>
                <a:ea typeface="微软雅黑" panose="020B0503020204020204" pitchFamily="34" charset="-122"/>
                <a:cs typeface="楷体_GB2312"/>
              </a:rPr>
              <a:t>;</a:t>
            </a:r>
          </a:p>
          <a:p>
            <a:pPr algn="just">
              <a:lnSpc>
                <a:spcPct val="170000"/>
              </a:lnSpc>
              <a:spcBef>
                <a:spcPct val="50000"/>
              </a:spcBef>
            </a:pPr>
            <a:r>
              <a:rPr lang="en-US" altLang="zh-CN" sz="2000" b="1" dirty="0" smtClean="0">
                <a:latin typeface="微软雅黑" panose="020B0503020204020204" pitchFamily="34" charset="-122"/>
                <a:ea typeface="微软雅黑" panose="020B0503020204020204" pitchFamily="34" charset="-122"/>
                <a:cs typeface="楷体_GB2312"/>
              </a:rPr>
              <a:t>4.</a:t>
            </a:r>
            <a:r>
              <a:rPr lang="zh-CN" altLang="en-US" sz="2000" b="1" dirty="0" smtClean="0">
                <a:latin typeface="微软雅黑" panose="020B0503020204020204" pitchFamily="34" charset="-122"/>
                <a:ea typeface="微软雅黑" panose="020B0503020204020204" pitchFamily="34" charset="-122"/>
                <a:cs typeface="楷体_GB2312"/>
              </a:rPr>
              <a:t>种下一种</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性格</a:t>
            </a:r>
            <a:r>
              <a:rPr lang="zh-CN" altLang="en-US" sz="2000" b="1" dirty="0" smtClean="0">
                <a:latin typeface="微软雅黑" panose="020B0503020204020204" pitchFamily="34" charset="-122"/>
                <a:ea typeface="微软雅黑" panose="020B0503020204020204" pitchFamily="34" charset="-122"/>
                <a:cs typeface="楷体_GB2312"/>
              </a:rPr>
              <a:t>，它会改变你的</a:t>
            </a:r>
            <a:r>
              <a:rPr lang="zh-CN" altLang="en-US" sz="2000" b="1" dirty="0" smtClean="0">
                <a:solidFill>
                  <a:srgbClr val="FF0000"/>
                </a:solidFill>
                <a:latin typeface="微软雅黑" panose="020B0503020204020204" pitchFamily="34" charset="-122"/>
                <a:ea typeface="微软雅黑" panose="020B0503020204020204" pitchFamily="34" charset="-122"/>
                <a:cs typeface="楷体_GB2312"/>
              </a:rPr>
              <a:t>命运</a:t>
            </a:r>
            <a:r>
              <a:rPr lang="en-US" altLang="zh-CN" sz="2000" b="1" dirty="0" smtClean="0">
                <a:latin typeface="微软雅黑" panose="020B0503020204020204" pitchFamily="34" charset="-122"/>
                <a:ea typeface="微软雅黑" panose="020B0503020204020204" pitchFamily="34" charset="-122"/>
                <a:cs typeface="楷体_GB2312"/>
              </a:rPr>
              <a:t>;</a:t>
            </a:r>
            <a:endParaRPr lang="en-US" altLang="zh-CN" sz="2000" b="1" dirty="0">
              <a:latin typeface="微软雅黑" panose="020B0503020204020204" pitchFamily="34" charset="-122"/>
              <a:ea typeface="微软雅黑" panose="020B0503020204020204" pitchFamily="34" charset="-122"/>
              <a:cs typeface="楷体_GB2312"/>
            </a:endParaRPr>
          </a:p>
        </p:txBody>
      </p:sp>
      <p:pic>
        <p:nvPicPr>
          <p:cNvPr id="11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60162">
            <a:off x="-424385" y="1419894"/>
            <a:ext cx="1734352" cy="2241440"/>
          </a:xfrm>
          <a:prstGeom prst="rect">
            <a:avLst/>
          </a:prstGeom>
        </p:spPr>
      </p:pic>
      <p:sp>
        <p:nvSpPr>
          <p:cNvPr id="11" name="文本框 10"/>
          <p:cNvSpPr txBox="1"/>
          <p:nvPr/>
        </p:nvSpPr>
        <p:spPr>
          <a:xfrm>
            <a:off x="389890" y="55245"/>
            <a:ext cx="3494867" cy="461665"/>
          </a:xfrm>
          <a:prstGeom prst="rect">
            <a:avLst/>
          </a:prstGeom>
          <a:noFill/>
        </p:spPr>
        <p:txBody>
          <a:bodyPr wrap="none" rtlCol="0" anchor="t">
            <a:spAutoFit/>
          </a:bodyPr>
          <a:lstStyle/>
          <a:p>
            <a:r>
              <a:rPr lang="en-US" altLang="zh-CN"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6S</a:t>
            </a:r>
            <a:r>
              <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现场</a:t>
            </a:r>
            <a:r>
              <a:rPr lang="zh-CN" altLang="en-US" sz="2400" b="1" spc="100" noProof="0" dirty="0" smtClean="0">
                <a:ln>
                  <a:noFill/>
                </a:ln>
                <a:solidFill>
                  <a:schemeClr val="tx1">
                    <a:lumMod val="95000"/>
                    <a:lumOff val="5000"/>
                  </a:schemeClr>
                </a:solidFill>
                <a:effectLst/>
                <a:uLnTx/>
                <a:uFillTx/>
                <a:latin typeface="微软雅黑" charset="-122"/>
                <a:ea typeface="微软雅黑" charset="-122"/>
                <a:cs typeface="微软雅黑" charset="-122"/>
                <a:sym typeface="+mn-ea"/>
              </a:rPr>
              <a:t>管理</a:t>
            </a:r>
            <a:r>
              <a:rPr lang="en-US" altLang="zh-CN" sz="2400" b="1" spc="100" noProof="0" dirty="0" smtClean="0">
                <a:ln>
                  <a:noFill/>
                </a:ln>
                <a:solidFill>
                  <a:schemeClr val="tx1">
                    <a:lumMod val="95000"/>
                    <a:lumOff val="5000"/>
                  </a:schemeClr>
                </a:solidFill>
                <a:effectLst/>
                <a:uLnTx/>
                <a:uFillTx/>
                <a:latin typeface="微软雅黑" charset="-122"/>
                <a:ea typeface="微软雅黑" charset="-122"/>
                <a:cs typeface="微软雅黑" charset="-122"/>
                <a:sym typeface="+mn-ea"/>
              </a:rPr>
              <a:t>—</a:t>
            </a:r>
            <a:r>
              <a:rPr lang="zh-CN" altLang="en-US" sz="2400" b="1" spc="100" dirty="0" smtClean="0">
                <a:solidFill>
                  <a:schemeClr val="tx1">
                    <a:lumMod val="95000"/>
                    <a:lumOff val="5000"/>
                  </a:schemeClr>
                </a:solidFill>
                <a:latin typeface="微软雅黑" charset="-122"/>
                <a:ea typeface="微软雅黑" charset="-122"/>
                <a:cs typeface="微软雅黑" charset="-122"/>
                <a:sym typeface="+mn-ea"/>
              </a:rPr>
              <a:t>培训愿景</a:t>
            </a:r>
            <a:endPar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endParaRPr>
          </a:p>
        </p:txBody>
      </p:sp>
    </p:spTree>
    <p:extLst>
      <p:ext uri="{BB962C8B-B14F-4D97-AF65-F5344CB8AC3E}">
        <p14:creationId xmlns:p14="http://schemas.microsoft.com/office/powerpoint/2010/main" val="32951160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250" fill="hold"/>
                                        <p:tgtEl>
                                          <p:spTgt spid="118"/>
                                        </p:tgtEl>
                                        <p:attrNameLst>
                                          <p:attrName>ppt_x</p:attrName>
                                        </p:attrNameLst>
                                      </p:cBhvr>
                                      <p:tavLst>
                                        <p:tav tm="0">
                                          <p:val>
                                            <p:strVal val="0-#ppt_w/2"/>
                                          </p:val>
                                        </p:tav>
                                        <p:tav tm="100000">
                                          <p:val>
                                            <p:strVal val="#ppt_x"/>
                                          </p:val>
                                        </p:tav>
                                      </p:tavLst>
                                    </p:anim>
                                    <p:anim calcmode="lin" valueType="num">
                                      <p:cBhvr additive="base">
                                        <p:cTn id="12" dur="250" fill="hold"/>
                                        <p:tgtEl>
                                          <p:spTgt spid="1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2"/>
                                        </p:tgtEl>
                                        <p:attrNameLst>
                                          <p:attrName>style.visibility</p:attrName>
                                        </p:attrNameLst>
                                      </p:cBhvr>
                                      <p:to>
                                        <p:strVal val="visible"/>
                                      </p:to>
                                    </p:set>
                                    <p:anim calcmode="lin" valueType="num">
                                      <p:cBhvr>
                                        <p:cTn id="16" dur="250" fill="hold"/>
                                        <p:tgtEl>
                                          <p:spTgt spid="112"/>
                                        </p:tgtEl>
                                        <p:attrNameLst>
                                          <p:attrName>ppt_w</p:attrName>
                                        </p:attrNameLst>
                                      </p:cBhvr>
                                      <p:tavLst>
                                        <p:tav tm="0">
                                          <p:val>
                                            <p:fltVal val="0"/>
                                          </p:val>
                                        </p:tav>
                                        <p:tav tm="100000">
                                          <p:val>
                                            <p:strVal val="#ppt_w"/>
                                          </p:val>
                                        </p:tav>
                                      </p:tavLst>
                                    </p:anim>
                                    <p:anim calcmode="lin" valueType="num">
                                      <p:cBhvr>
                                        <p:cTn id="17" dur="250" fill="hold"/>
                                        <p:tgtEl>
                                          <p:spTgt spid="112"/>
                                        </p:tgtEl>
                                        <p:attrNameLst>
                                          <p:attrName>ppt_h</p:attrName>
                                        </p:attrNameLst>
                                      </p:cBhvr>
                                      <p:tavLst>
                                        <p:tav tm="0">
                                          <p:val>
                                            <p:fltVal val="0"/>
                                          </p:val>
                                        </p:tav>
                                        <p:tav tm="100000">
                                          <p:val>
                                            <p:strVal val="#ppt_h"/>
                                          </p:val>
                                        </p:tav>
                                      </p:tavLst>
                                    </p:anim>
                                    <p:animEffect transition="in" filter="fade">
                                      <p:cBhvr>
                                        <p:cTn id="18" dur="250"/>
                                        <p:tgtEl>
                                          <p:spTgt spid="112"/>
                                        </p:tgtEl>
                                      </p:cBhvr>
                                    </p:animEffect>
                                  </p:childTnLst>
                                </p:cTn>
                              </p:par>
                              <p:par>
                                <p:cTn id="19" presetID="22" presetClass="entr" presetSubtype="8"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16"/>
                                        </p:tgtEl>
                                        <p:attrNameLst>
                                          <p:attrName>style.visibility</p:attrName>
                                        </p:attrNameLst>
                                      </p:cBhvr>
                                      <p:to>
                                        <p:strVal val="visible"/>
                                      </p:to>
                                    </p:set>
                                    <p:animEffect transition="in" filter="wipe(left)">
                                      <p:cBhvr>
                                        <p:cTn id="2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245803" y="772160"/>
            <a:ext cx="2652395" cy="399415"/>
            <a:chOff x="5111" y="1715"/>
            <a:chExt cx="4177" cy="629"/>
          </a:xfrm>
        </p:grpSpPr>
        <p:sp>
          <p:nvSpPr>
            <p:cNvPr id="17" name="文本框 16"/>
            <p:cNvSpPr txBox="1"/>
            <p:nvPr/>
          </p:nvSpPr>
          <p:spPr>
            <a:xfrm>
              <a:off x="5112" y="1715"/>
              <a:ext cx="417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6S项目具体推进步骤</a:t>
              </a:r>
            </a:p>
          </p:txBody>
        </p:sp>
        <p:cxnSp>
          <p:nvCxnSpPr>
            <p:cNvPr id="18" name="直接箭头连接符 17"/>
            <p:cNvCxnSpPr/>
            <p:nvPr/>
          </p:nvCxnSpPr>
          <p:spPr>
            <a:xfrm rot="16200000">
              <a:off x="7180" y="274"/>
              <a:ext cx="0" cy="413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25" name="组合 24"/>
          <p:cNvGrpSpPr/>
          <p:nvPr/>
        </p:nvGrpSpPr>
        <p:grpSpPr>
          <a:xfrm>
            <a:off x="1589723" y="1362710"/>
            <a:ext cx="5946140" cy="3658235"/>
            <a:chOff x="1986" y="2146"/>
            <a:chExt cx="9364" cy="5761"/>
          </a:xfrm>
        </p:grpSpPr>
        <p:grpSp>
          <p:nvGrpSpPr>
            <p:cNvPr id="9" name="组合 8"/>
            <p:cNvGrpSpPr/>
            <p:nvPr/>
          </p:nvGrpSpPr>
          <p:grpSpPr>
            <a:xfrm>
              <a:off x="4257" y="2146"/>
              <a:ext cx="7092" cy="1727"/>
              <a:chOff x="1928" y="3016"/>
              <a:chExt cx="7092" cy="1727"/>
            </a:xfrm>
          </p:grpSpPr>
          <p:sp>
            <p:nvSpPr>
              <p:cNvPr id="118" name="Rectangle 2"/>
              <p:cNvSpPr/>
              <p:nvPr/>
            </p:nvSpPr>
            <p:spPr>
              <a:xfrm>
                <a:off x="1928" y="3016"/>
                <a:ext cx="7093"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l"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第一步：外行看热闹，树立正确的意识</a:t>
                </a:r>
              </a:p>
            </p:txBody>
          </p:sp>
          <p:sp>
            <p:nvSpPr>
              <p:cNvPr id="5" name="文本框 4"/>
              <p:cNvSpPr txBox="1"/>
              <p:nvPr/>
            </p:nvSpPr>
            <p:spPr>
              <a:xfrm>
                <a:off x="1928" y="3583"/>
                <a:ext cx="6368" cy="580"/>
              </a:xfrm>
              <a:prstGeom prst="rect">
                <a:avLst/>
              </a:prstGeom>
              <a:noFill/>
            </p:spPr>
            <p:txBody>
              <a:bodyPr wrap="none" rtlCol="0" anchor="t">
                <a:spAutoFit/>
              </a:bodyPr>
              <a:lstStyle/>
              <a:p>
                <a:pPr fontAlgn="auto"/>
                <a:r>
                  <a:rPr lang="zh-CN" altLang="en-US" spc="100" dirty="0">
                    <a:solidFill>
                      <a:schemeClr val="tx1">
                        <a:lumMod val="95000"/>
                        <a:lumOff val="5000"/>
                      </a:schemeClr>
                    </a:solidFill>
                    <a:uFillTx/>
                    <a:latin typeface="微软雅黑" charset="-122"/>
                    <a:ea typeface="微软雅黑" charset="-122"/>
                    <a:sym typeface="+mn-ea"/>
                  </a:rPr>
                  <a:t>地、物明朗有序，管理状态清清楚楚</a:t>
                </a:r>
              </a:p>
            </p:txBody>
          </p:sp>
          <p:sp>
            <p:nvSpPr>
              <p:cNvPr id="6" name="文本框 5"/>
              <p:cNvSpPr txBox="1"/>
              <p:nvPr/>
            </p:nvSpPr>
            <p:spPr>
              <a:xfrm>
                <a:off x="1928" y="4163"/>
                <a:ext cx="294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重在改善、维持</a:t>
                </a:r>
              </a:p>
            </p:txBody>
          </p:sp>
        </p:grpSp>
        <p:grpSp>
          <p:nvGrpSpPr>
            <p:cNvPr id="8" name="组合 7"/>
            <p:cNvGrpSpPr/>
            <p:nvPr/>
          </p:nvGrpSpPr>
          <p:grpSpPr>
            <a:xfrm>
              <a:off x="1986" y="3775"/>
              <a:ext cx="776" cy="2504"/>
              <a:chOff x="600" y="3514"/>
              <a:chExt cx="776" cy="2504"/>
            </a:xfrm>
          </p:grpSpPr>
          <p:sp>
            <p:nvSpPr>
              <p:cNvPr id="4" name="文本框 3"/>
              <p:cNvSpPr txBox="1"/>
              <p:nvPr/>
            </p:nvSpPr>
            <p:spPr>
              <a:xfrm>
                <a:off x="652" y="3974"/>
                <a:ext cx="724" cy="2044"/>
              </a:xfrm>
              <a:prstGeom prst="rect">
                <a:avLst/>
              </a:prstGeom>
              <a:noFill/>
            </p:spPr>
            <p:txBody>
              <a:bodyPr vert="eaVert" wrap="none" rtlCol="0" anchor="ctr" anchorCtr="0">
                <a:spAutoFit/>
              </a:bodyPr>
              <a:lstStyle/>
              <a:p>
                <a:pPr algn="l"/>
                <a:r>
                  <a:rPr lang="zh-CN" altLang="en-US" b="1" spc="100" dirty="0">
                    <a:solidFill>
                      <a:srgbClr val="011B4C"/>
                    </a:solidFill>
                    <a:uFillTx/>
                    <a:latin typeface="微软雅黑" charset="-122"/>
                    <a:ea typeface="微软雅黑" charset="-122"/>
                    <a:sym typeface="+mn-ea"/>
                  </a:rPr>
                  <a:t>推行三部曲</a:t>
                </a:r>
              </a:p>
            </p:txBody>
          </p:sp>
          <p:sp>
            <p:nvSpPr>
              <p:cNvPr id="7" name="文本框 6"/>
              <p:cNvSpPr txBox="1"/>
              <p:nvPr/>
            </p:nvSpPr>
            <p:spPr>
              <a:xfrm>
                <a:off x="600" y="3514"/>
                <a:ext cx="767" cy="580"/>
              </a:xfrm>
              <a:prstGeom prst="rect">
                <a:avLst/>
              </a:prstGeom>
              <a:noFill/>
            </p:spPr>
            <p:txBody>
              <a:bodyPr wrap="none" rtlCol="0" anchor="ctr" anchorCtr="0">
                <a:spAutoFit/>
              </a:bodyPr>
              <a:lstStyle/>
              <a:p>
                <a:pPr algn="l"/>
                <a:r>
                  <a:rPr lang="zh-CN" altLang="en-US" b="1" spc="100" dirty="0">
                    <a:solidFill>
                      <a:srgbClr val="011B4C"/>
                    </a:solidFill>
                    <a:uFillTx/>
                    <a:latin typeface="微软雅黑" charset="-122"/>
                    <a:ea typeface="微软雅黑" charset="-122"/>
                    <a:sym typeface="+mn-ea"/>
                  </a:rPr>
                  <a:t>6S</a:t>
                </a:r>
              </a:p>
            </p:txBody>
          </p:sp>
        </p:grpSp>
        <p:grpSp>
          <p:nvGrpSpPr>
            <p:cNvPr id="15" name="组合 14"/>
            <p:cNvGrpSpPr/>
            <p:nvPr/>
          </p:nvGrpSpPr>
          <p:grpSpPr>
            <a:xfrm>
              <a:off x="4257" y="6180"/>
              <a:ext cx="7093" cy="1727"/>
              <a:chOff x="1928" y="3016"/>
              <a:chExt cx="7093" cy="1727"/>
            </a:xfrm>
          </p:grpSpPr>
          <p:sp>
            <p:nvSpPr>
              <p:cNvPr id="16" name="Rectangle 2"/>
              <p:cNvSpPr/>
              <p:nvPr/>
            </p:nvSpPr>
            <p:spPr>
              <a:xfrm>
                <a:off x="1928" y="3016"/>
                <a:ext cx="7093"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l"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第三步：企业看文化，凡事彻底执行</a:t>
                </a:r>
              </a:p>
            </p:txBody>
          </p:sp>
          <p:sp>
            <p:nvSpPr>
              <p:cNvPr id="20" name="文本框 19"/>
              <p:cNvSpPr txBox="1"/>
              <p:nvPr/>
            </p:nvSpPr>
            <p:spPr>
              <a:xfrm>
                <a:off x="1928" y="3583"/>
                <a:ext cx="180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循序渐进</a:t>
                </a:r>
              </a:p>
            </p:txBody>
          </p:sp>
          <p:sp>
            <p:nvSpPr>
              <p:cNvPr id="21" name="文本框 20"/>
              <p:cNvSpPr txBox="1"/>
              <p:nvPr/>
            </p:nvSpPr>
            <p:spPr>
              <a:xfrm>
                <a:off x="1928" y="4163"/>
                <a:ext cx="370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持之以恒，不断突破</a:t>
                </a:r>
              </a:p>
            </p:txBody>
          </p:sp>
        </p:grpSp>
        <p:grpSp>
          <p:nvGrpSpPr>
            <p:cNvPr id="23" name="组合 22"/>
            <p:cNvGrpSpPr/>
            <p:nvPr/>
          </p:nvGrpSpPr>
          <p:grpSpPr>
            <a:xfrm>
              <a:off x="4257" y="3873"/>
              <a:ext cx="7092" cy="2307"/>
              <a:chOff x="1836" y="3873"/>
              <a:chExt cx="7092" cy="2307"/>
            </a:xfrm>
          </p:grpSpPr>
          <p:grpSp>
            <p:nvGrpSpPr>
              <p:cNvPr id="10" name="组合 9"/>
              <p:cNvGrpSpPr/>
              <p:nvPr/>
            </p:nvGrpSpPr>
            <p:grpSpPr>
              <a:xfrm>
                <a:off x="1836" y="3873"/>
                <a:ext cx="7093" cy="1727"/>
                <a:chOff x="1928" y="3016"/>
                <a:chExt cx="7093" cy="1727"/>
              </a:xfrm>
            </p:grpSpPr>
            <p:sp>
              <p:nvSpPr>
                <p:cNvPr id="11" name="Rectangle 2"/>
                <p:cNvSpPr/>
                <p:nvPr/>
              </p:nvSpPr>
              <p:spPr>
                <a:xfrm>
                  <a:off x="1928" y="3016"/>
                  <a:ext cx="7093"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l"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第二步：内行看门道，明确岗位规范</a:t>
                  </a:r>
                </a:p>
              </p:txBody>
            </p:sp>
            <p:sp>
              <p:nvSpPr>
                <p:cNvPr id="12" name="文本框 11"/>
                <p:cNvSpPr txBox="1"/>
                <p:nvPr/>
              </p:nvSpPr>
              <p:spPr>
                <a:xfrm>
                  <a:off x="1928" y="3583"/>
                  <a:ext cx="218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管理的精细</a:t>
                  </a:r>
                </a:p>
              </p:txBody>
            </p:sp>
            <p:sp>
              <p:nvSpPr>
                <p:cNvPr id="14" name="文本框 13"/>
                <p:cNvSpPr txBox="1"/>
                <p:nvPr/>
              </p:nvSpPr>
              <p:spPr>
                <a:xfrm>
                  <a:off x="1928" y="4163"/>
                  <a:ext cx="218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管理的精确</a:t>
                  </a:r>
                </a:p>
              </p:txBody>
            </p:sp>
          </p:grpSp>
          <p:sp>
            <p:nvSpPr>
              <p:cNvPr id="22" name="文本框 21"/>
              <p:cNvSpPr txBox="1"/>
              <p:nvPr/>
            </p:nvSpPr>
            <p:spPr>
              <a:xfrm>
                <a:off x="1836" y="5600"/>
                <a:ext cx="218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管理的精益</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62" name="组合 61"/>
          <p:cNvGrpSpPr/>
          <p:nvPr/>
        </p:nvGrpSpPr>
        <p:grpSpPr>
          <a:xfrm>
            <a:off x="1783715" y="668020"/>
            <a:ext cx="5576570" cy="4433570"/>
            <a:chOff x="2809" y="1052"/>
            <a:chExt cx="8782" cy="6982"/>
          </a:xfrm>
        </p:grpSpPr>
        <p:grpSp>
          <p:nvGrpSpPr>
            <p:cNvPr id="13" name="组合 12"/>
            <p:cNvGrpSpPr/>
            <p:nvPr/>
          </p:nvGrpSpPr>
          <p:grpSpPr>
            <a:xfrm>
              <a:off x="2809" y="2976"/>
              <a:ext cx="772" cy="3134"/>
              <a:chOff x="6934" y="3248"/>
              <a:chExt cx="772" cy="3134"/>
            </a:xfrm>
          </p:grpSpPr>
          <p:sp>
            <p:nvSpPr>
              <p:cNvPr id="17" name="文本框 16"/>
              <p:cNvSpPr txBox="1"/>
              <p:nvPr/>
            </p:nvSpPr>
            <p:spPr>
              <a:xfrm>
                <a:off x="6934" y="3268"/>
                <a:ext cx="772" cy="3084"/>
              </a:xfrm>
              <a:prstGeom prst="rect">
                <a:avLst/>
              </a:prstGeom>
              <a:noFill/>
            </p:spPr>
            <p:txBody>
              <a:bodyPr vert="eaVert" wrap="none" rtlCol="0" anchor="ctr" anchorCtr="0">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整理推行流程图</a:t>
                </a:r>
              </a:p>
            </p:txBody>
          </p:sp>
          <p:cxnSp>
            <p:nvCxnSpPr>
              <p:cNvPr id="18" name="直接箭头连接符 17"/>
              <p:cNvCxnSpPr/>
              <p:nvPr/>
            </p:nvCxnSpPr>
            <p:spPr>
              <a:xfrm rot="16200000">
                <a:off x="7319" y="2933"/>
                <a:ext cx="0" cy="62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6200000">
                <a:off x="7320" y="6067"/>
                <a:ext cx="0" cy="62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5107" y="1052"/>
              <a:ext cx="6484" cy="6982"/>
              <a:chOff x="3459" y="1007"/>
              <a:chExt cx="6484" cy="6982"/>
            </a:xfrm>
          </p:grpSpPr>
          <p:grpSp>
            <p:nvGrpSpPr>
              <p:cNvPr id="48" name="组合 47"/>
              <p:cNvGrpSpPr/>
              <p:nvPr/>
            </p:nvGrpSpPr>
            <p:grpSpPr>
              <a:xfrm>
                <a:off x="3927" y="1007"/>
                <a:ext cx="5984" cy="6982"/>
                <a:chOff x="3927" y="1007"/>
                <a:chExt cx="5984" cy="6982"/>
              </a:xfrm>
            </p:grpSpPr>
            <p:sp>
              <p:nvSpPr>
                <p:cNvPr id="2" name="文本框 1"/>
                <p:cNvSpPr txBox="1"/>
                <p:nvPr/>
              </p:nvSpPr>
              <p:spPr>
                <a:xfrm>
                  <a:off x="6374" y="1007"/>
                  <a:ext cx="1090"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开  始</a:t>
                  </a:r>
                </a:p>
              </p:txBody>
            </p:sp>
            <p:sp>
              <p:nvSpPr>
                <p:cNvPr id="24" name="文本框 23"/>
                <p:cNvSpPr txBox="1"/>
                <p:nvPr/>
              </p:nvSpPr>
              <p:spPr>
                <a:xfrm>
                  <a:off x="5127" y="1706"/>
                  <a:ext cx="35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在工作现场选择一处地方</a:t>
                  </a:r>
                </a:p>
              </p:txBody>
            </p:sp>
            <p:sp>
              <p:nvSpPr>
                <p:cNvPr id="26" name="文本框 25"/>
                <p:cNvSpPr txBox="1"/>
                <p:nvPr/>
              </p:nvSpPr>
              <p:spPr>
                <a:xfrm>
                  <a:off x="3927" y="2416"/>
                  <a:ext cx="59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设定准则：将需要和不需要的物品分开出来</a:t>
                  </a:r>
                </a:p>
              </p:txBody>
            </p:sp>
            <p:sp>
              <p:nvSpPr>
                <p:cNvPr id="27" name="文本框 26"/>
                <p:cNvSpPr txBox="1"/>
                <p:nvPr/>
              </p:nvSpPr>
              <p:spPr>
                <a:xfrm>
                  <a:off x="5127" y="3852"/>
                  <a:ext cx="35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小组中有不同的意见吗？</a:t>
                  </a:r>
                </a:p>
              </p:txBody>
            </p:sp>
            <p:sp>
              <p:nvSpPr>
                <p:cNvPr id="28" name="文本框 27"/>
                <p:cNvSpPr txBox="1"/>
                <p:nvPr/>
              </p:nvSpPr>
              <p:spPr>
                <a:xfrm>
                  <a:off x="5277" y="4581"/>
                  <a:ext cx="32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沟通并需求解决的方法</a:t>
                  </a:r>
                </a:p>
              </p:txBody>
            </p:sp>
            <p:sp>
              <p:nvSpPr>
                <p:cNvPr id="29" name="文本框 28"/>
                <p:cNvSpPr txBox="1"/>
                <p:nvPr/>
              </p:nvSpPr>
              <p:spPr>
                <a:xfrm>
                  <a:off x="6627" y="7501"/>
                  <a:ext cx="5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完</a:t>
                  </a:r>
                </a:p>
              </p:txBody>
            </p:sp>
            <p:sp>
              <p:nvSpPr>
                <p:cNvPr id="32" name="文本框 31"/>
                <p:cNvSpPr txBox="1"/>
                <p:nvPr/>
              </p:nvSpPr>
              <p:spPr>
                <a:xfrm>
                  <a:off x="3927" y="6772"/>
                  <a:ext cx="59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处理不需要的物品包括丢弃放回仓库或卖掉</a:t>
                  </a:r>
                </a:p>
              </p:txBody>
            </p:sp>
            <p:sp>
              <p:nvSpPr>
                <p:cNvPr id="33" name="文本框 32"/>
                <p:cNvSpPr txBox="1"/>
                <p:nvPr/>
              </p:nvSpPr>
              <p:spPr>
                <a:xfrm>
                  <a:off x="5277" y="6034"/>
                  <a:ext cx="32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把不需要的物品再分类</a:t>
                  </a:r>
                </a:p>
              </p:txBody>
            </p:sp>
            <p:sp>
              <p:nvSpPr>
                <p:cNvPr id="34" name="文本框 33"/>
                <p:cNvSpPr txBox="1"/>
                <p:nvPr/>
              </p:nvSpPr>
              <p:spPr>
                <a:xfrm>
                  <a:off x="4677" y="5312"/>
                  <a:ext cx="44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把红色纸片张贴在不需要的物品</a:t>
                  </a:r>
                </a:p>
              </p:txBody>
            </p:sp>
            <p:sp>
              <p:nvSpPr>
                <p:cNvPr id="35" name="文本框 34"/>
                <p:cNvSpPr txBox="1"/>
                <p:nvPr/>
              </p:nvSpPr>
              <p:spPr>
                <a:xfrm>
                  <a:off x="5577" y="3137"/>
                  <a:ext cx="26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确定不需要的物品</a:t>
                  </a:r>
                </a:p>
              </p:txBody>
            </p:sp>
            <p:cxnSp>
              <p:nvCxnSpPr>
                <p:cNvPr id="39" name="直接箭头连接符 38"/>
                <p:cNvCxnSpPr/>
                <p:nvPr/>
              </p:nvCxnSpPr>
              <p:spPr>
                <a:xfrm>
                  <a:off x="6919" y="1488"/>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6919" y="2190"/>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6919" y="2900"/>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6919" y="3621"/>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6919" y="4351"/>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6919" y="5065"/>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6919" y="5796"/>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6919" y="6533"/>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6919" y="7271"/>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9161" y="4183"/>
                <a:ext cx="783" cy="483"/>
              </a:xfrm>
              <a:prstGeom prst="rect">
                <a:avLst/>
              </a:prstGeom>
              <a:noFill/>
            </p:spPr>
            <p:txBody>
              <a:bodyPr wrap="none" rtlCol="0" anchor="t">
                <a:spAutoFit/>
              </a:bodyPr>
              <a:lstStyle/>
              <a:p>
                <a:pPr algn="ctr" fontAlgn="auto"/>
                <a:r>
                  <a:rPr lang="en-US" altLang="zh-CN" sz="1400" spc="100" dirty="0">
                    <a:solidFill>
                      <a:schemeClr val="tx1">
                        <a:lumMod val="95000"/>
                        <a:lumOff val="5000"/>
                      </a:schemeClr>
                    </a:solidFill>
                    <a:uFillTx/>
                    <a:latin typeface="微软雅黑" charset="-122"/>
                    <a:ea typeface="微软雅黑" charset="-122"/>
                    <a:sym typeface="+mn-ea"/>
                  </a:rPr>
                  <a:t>yes</a:t>
                </a:r>
              </a:p>
            </p:txBody>
          </p:sp>
          <p:grpSp>
            <p:nvGrpSpPr>
              <p:cNvPr id="53" name="组合 52"/>
              <p:cNvGrpSpPr/>
              <p:nvPr/>
            </p:nvGrpSpPr>
            <p:grpSpPr>
              <a:xfrm>
                <a:off x="8717" y="4021"/>
                <a:ext cx="444" cy="810"/>
                <a:chOff x="8053" y="3173"/>
                <a:chExt cx="3458" cy="4098"/>
              </a:xfrm>
            </p:grpSpPr>
            <p:cxnSp>
              <p:nvCxnSpPr>
                <p:cNvPr id="50" name="直接箭头连接符 49"/>
                <p:cNvCxnSpPr/>
                <p:nvPr/>
              </p:nvCxnSpPr>
              <p:spPr>
                <a:xfrm rot="5400000">
                  <a:off x="9782" y="1444"/>
                  <a:ext cx="0" cy="3458"/>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5400000">
                  <a:off x="9810" y="5570"/>
                  <a:ext cx="0" cy="3402"/>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1481" y="3174"/>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flipH="1">
                <a:off x="3459" y="4590"/>
                <a:ext cx="679" cy="483"/>
              </a:xfrm>
              <a:prstGeom prst="rect">
                <a:avLst/>
              </a:prstGeom>
              <a:noFill/>
            </p:spPr>
            <p:txBody>
              <a:bodyPr wrap="none" rtlCol="0" anchor="t">
                <a:spAutoFit/>
              </a:bodyPr>
              <a:lstStyle/>
              <a:p>
                <a:pPr algn="ctr" fontAlgn="auto"/>
                <a:r>
                  <a:rPr lang="en-US" altLang="zh-CN" sz="1400" spc="100" dirty="0">
                    <a:solidFill>
                      <a:schemeClr val="tx1">
                        <a:lumMod val="95000"/>
                        <a:lumOff val="5000"/>
                      </a:schemeClr>
                    </a:solidFill>
                    <a:uFillTx/>
                    <a:latin typeface="微软雅黑" charset="-122"/>
                    <a:ea typeface="微软雅黑" charset="-122"/>
                    <a:sym typeface="+mn-ea"/>
                  </a:rPr>
                  <a:t>no</a:t>
                </a:r>
              </a:p>
            </p:txBody>
          </p:sp>
          <p:grpSp>
            <p:nvGrpSpPr>
              <p:cNvPr id="55" name="组合 54"/>
              <p:cNvGrpSpPr/>
              <p:nvPr/>
            </p:nvGrpSpPr>
            <p:grpSpPr>
              <a:xfrm flipH="1">
                <a:off x="4134" y="4035"/>
                <a:ext cx="964" cy="1516"/>
                <a:chOff x="4003" y="3171"/>
                <a:chExt cx="7508" cy="4100"/>
              </a:xfrm>
            </p:grpSpPr>
            <p:cxnSp>
              <p:nvCxnSpPr>
                <p:cNvPr id="56" name="直接箭头连接符 55"/>
                <p:cNvCxnSpPr/>
                <p:nvPr/>
              </p:nvCxnSpPr>
              <p:spPr>
                <a:xfrm rot="5400000">
                  <a:off x="7756" y="-582"/>
                  <a:ext cx="0" cy="7506"/>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5400000">
                  <a:off x="9810" y="5570"/>
                  <a:ext cx="0" cy="3402"/>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11481" y="3174"/>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4" name="组合 3"/>
          <p:cNvGrpSpPr/>
          <p:nvPr/>
        </p:nvGrpSpPr>
        <p:grpSpPr>
          <a:xfrm>
            <a:off x="3858578" y="1086485"/>
            <a:ext cx="1426845" cy="400050"/>
            <a:chOff x="6077" y="1715"/>
            <a:chExt cx="2247" cy="630"/>
          </a:xfrm>
        </p:grpSpPr>
        <p:sp>
          <p:nvSpPr>
            <p:cNvPr id="5" name="文本框 4"/>
            <p:cNvSpPr txBox="1"/>
            <p:nvPr/>
          </p:nvSpPr>
          <p:spPr>
            <a:xfrm>
              <a:off x="6079" y="1715"/>
              <a:ext cx="2245"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整理SEIRI</a:t>
              </a:r>
            </a:p>
          </p:txBody>
        </p:sp>
        <p:cxnSp>
          <p:nvCxnSpPr>
            <p:cNvPr id="6" name="直接箭头连接符 5"/>
            <p:cNvCxnSpPr/>
            <p:nvPr/>
          </p:nvCxnSpPr>
          <p:spPr>
            <a:xfrm rot="16200000">
              <a:off x="7182" y="1239"/>
              <a:ext cx="0" cy="221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87120" y="2051685"/>
            <a:ext cx="6970395" cy="2856230"/>
            <a:chOff x="1711" y="3036"/>
            <a:chExt cx="10977" cy="4498"/>
          </a:xfrm>
        </p:grpSpPr>
        <p:grpSp>
          <p:nvGrpSpPr>
            <p:cNvPr id="11" name="组合 10"/>
            <p:cNvGrpSpPr/>
            <p:nvPr/>
          </p:nvGrpSpPr>
          <p:grpSpPr>
            <a:xfrm>
              <a:off x="1711" y="3036"/>
              <a:ext cx="5807" cy="580"/>
              <a:chOff x="2819" y="2995"/>
              <a:chExt cx="5807" cy="580"/>
            </a:xfrm>
          </p:grpSpPr>
          <p:sp>
            <p:nvSpPr>
              <p:cNvPr id="118" name="Rectangle 2"/>
              <p:cNvSpPr/>
              <p:nvPr/>
            </p:nvSpPr>
            <p:spPr>
              <a:xfrm>
                <a:off x="2819" y="2995"/>
                <a:ext cx="2099"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对  象</a:t>
                </a:r>
              </a:p>
            </p:txBody>
          </p:sp>
          <p:sp>
            <p:nvSpPr>
              <p:cNvPr id="12" name="文本框 11"/>
              <p:cNvSpPr txBox="1"/>
              <p:nvPr/>
            </p:nvSpPr>
            <p:spPr>
              <a:xfrm>
                <a:off x="4918" y="2995"/>
                <a:ext cx="370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工作场所的所有东西</a:t>
                </a:r>
              </a:p>
            </p:txBody>
          </p:sp>
        </p:grpSp>
        <p:grpSp>
          <p:nvGrpSpPr>
            <p:cNvPr id="14" name="组合 13"/>
            <p:cNvGrpSpPr/>
            <p:nvPr/>
          </p:nvGrpSpPr>
          <p:grpSpPr>
            <a:xfrm>
              <a:off x="1712" y="3614"/>
              <a:ext cx="10977" cy="1452"/>
              <a:chOff x="2820" y="3977"/>
              <a:chExt cx="10977" cy="1452"/>
            </a:xfrm>
          </p:grpSpPr>
          <p:sp>
            <p:nvSpPr>
              <p:cNvPr id="9" name="Rectangle 2"/>
              <p:cNvSpPr/>
              <p:nvPr/>
            </p:nvSpPr>
            <p:spPr>
              <a:xfrm>
                <a:off x="2820" y="4414"/>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基本内容</a:t>
                </a:r>
              </a:p>
            </p:txBody>
          </p:sp>
          <p:sp>
            <p:nvSpPr>
              <p:cNvPr id="10" name="文本框 9"/>
              <p:cNvSpPr txBox="1"/>
              <p:nvPr/>
            </p:nvSpPr>
            <p:spPr>
              <a:xfrm>
                <a:off x="4918" y="3977"/>
                <a:ext cx="8879" cy="1452"/>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1、将工作场所的所有东西区分为必要的与不必要的</a:t>
                </a:r>
              </a:p>
              <a:p>
                <a:pPr algn="l" fontAlgn="auto"/>
                <a:r>
                  <a:rPr lang="zh-CN" altLang="en-US" spc="100" dirty="0">
                    <a:solidFill>
                      <a:schemeClr val="tx1">
                        <a:lumMod val="95000"/>
                        <a:lumOff val="5000"/>
                      </a:schemeClr>
                    </a:solidFill>
                    <a:uFillTx/>
                    <a:latin typeface="微软雅黑" charset="-122"/>
                    <a:ea typeface="微软雅黑" charset="-122"/>
                    <a:sym typeface="+mn-ea"/>
                  </a:rPr>
                  <a:t>2、把必要与不必要的东西明确地、严格地区分开来</a:t>
                </a:r>
              </a:p>
              <a:p>
                <a:pPr algn="l" fontAlgn="auto"/>
                <a:r>
                  <a:rPr lang="zh-CN" altLang="en-US" spc="100" dirty="0">
                    <a:solidFill>
                      <a:schemeClr val="tx1">
                        <a:lumMod val="95000"/>
                        <a:lumOff val="5000"/>
                      </a:schemeClr>
                    </a:solidFill>
                    <a:uFillTx/>
                    <a:latin typeface="微软雅黑" charset="-122"/>
                    <a:ea typeface="微软雅黑" charset="-122"/>
                    <a:sym typeface="+mn-ea"/>
                  </a:rPr>
                  <a:t>3、不必要的东西要尽快处理掉</a:t>
                </a:r>
              </a:p>
            </p:txBody>
          </p:sp>
        </p:grpSp>
        <p:grpSp>
          <p:nvGrpSpPr>
            <p:cNvPr id="15" name="组合 14"/>
            <p:cNvGrpSpPr/>
            <p:nvPr/>
          </p:nvGrpSpPr>
          <p:grpSpPr>
            <a:xfrm>
              <a:off x="1712" y="5066"/>
              <a:ext cx="6417" cy="1452"/>
              <a:chOff x="2820" y="3977"/>
              <a:chExt cx="6417" cy="1452"/>
            </a:xfrm>
          </p:grpSpPr>
          <p:sp>
            <p:nvSpPr>
              <p:cNvPr id="16" name="Rectangle 2"/>
              <p:cNvSpPr/>
              <p:nvPr/>
            </p:nvSpPr>
            <p:spPr>
              <a:xfrm>
                <a:off x="2820" y="4414"/>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目  的</a:t>
                </a:r>
              </a:p>
            </p:txBody>
          </p:sp>
          <p:sp>
            <p:nvSpPr>
              <p:cNvPr id="20" name="文本框 19"/>
              <p:cNvSpPr txBox="1"/>
              <p:nvPr/>
            </p:nvSpPr>
            <p:spPr>
              <a:xfrm>
                <a:off x="4918" y="3977"/>
                <a:ext cx="4319" cy="1452"/>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1、腾出空间、空间活用</a:t>
                </a:r>
              </a:p>
              <a:p>
                <a:pPr algn="l" fontAlgn="auto"/>
                <a:r>
                  <a:rPr lang="zh-CN" altLang="en-US" spc="100" dirty="0">
                    <a:solidFill>
                      <a:schemeClr val="tx1">
                        <a:lumMod val="95000"/>
                        <a:lumOff val="5000"/>
                      </a:schemeClr>
                    </a:solidFill>
                    <a:uFillTx/>
                    <a:latin typeface="微软雅黑" charset="-122"/>
                    <a:ea typeface="微软雅黑" charset="-122"/>
                    <a:sym typeface="+mn-ea"/>
                  </a:rPr>
                  <a:t>2、防止误用、误送</a:t>
                </a:r>
              </a:p>
              <a:p>
                <a:pPr algn="l" fontAlgn="auto"/>
                <a:r>
                  <a:rPr lang="zh-CN" altLang="en-US" spc="100" dirty="0">
                    <a:solidFill>
                      <a:schemeClr val="tx1">
                        <a:lumMod val="95000"/>
                        <a:lumOff val="5000"/>
                      </a:schemeClr>
                    </a:solidFill>
                    <a:uFillTx/>
                    <a:latin typeface="微软雅黑" charset="-122"/>
                    <a:ea typeface="微软雅黑" charset="-122"/>
                    <a:sym typeface="+mn-ea"/>
                  </a:rPr>
                  <a:t>3、塑造清爽的工作场所</a:t>
                </a:r>
              </a:p>
            </p:txBody>
          </p:sp>
        </p:grpSp>
        <p:grpSp>
          <p:nvGrpSpPr>
            <p:cNvPr id="21" name="组合 20"/>
            <p:cNvGrpSpPr/>
            <p:nvPr/>
          </p:nvGrpSpPr>
          <p:grpSpPr>
            <a:xfrm>
              <a:off x="1712" y="6518"/>
              <a:ext cx="7937" cy="1016"/>
              <a:chOff x="2820" y="3977"/>
              <a:chExt cx="7937" cy="1016"/>
            </a:xfrm>
          </p:grpSpPr>
          <p:sp>
            <p:nvSpPr>
              <p:cNvPr id="22" name="Rectangle 2"/>
              <p:cNvSpPr/>
              <p:nvPr/>
            </p:nvSpPr>
            <p:spPr>
              <a:xfrm>
                <a:off x="2820" y="4196"/>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原  则</a:t>
                </a:r>
              </a:p>
            </p:txBody>
          </p:sp>
          <p:sp>
            <p:nvSpPr>
              <p:cNvPr id="23" name="文本框 22"/>
              <p:cNvSpPr txBox="1"/>
              <p:nvPr/>
            </p:nvSpPr>
            <p:spPr>
              <a:xfrm>
                <a:off x="4918" y="3977"/>
                <a:ext cx="5839" cy="1016"/>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1、清理：区分需要品和不需要品</a:t>
                </a:r>
              </a:p>
              <a:p>
                <a:pPr algn="l" fontAlgn="auto"/>
                <a:r>
                  <a:rPr lang="zh-CN" altLang="en-US" spc="100" dirty="0">
                    <a:solidFill>
                      <a:schemeClr val="tx1">
                        <a:lumMod val="95000"/>
                        <a:lumOff val="5000"/>
                      </a:schemeClr>
                    </a:solidFill>
                    <a:uFillTx/>
                    <a:latin typeface="微软雅黑" charset="-122"/>
                    <a:ea typeface="微软雅黑" charset="-122"/>
                    <a:sym typeface="+mn-ea"/>
                  </a:rPr>
                  <a:t>2、处理：处理不需要品</a:t>
                </a:r>
              </a:p>
            </p:txBody>
          </p:sp>
        </p:grpSp>
      </p:grpSp>
      <p:pic>
        <p:nvPicPr>
          <p:cNvPr id="19" name="图片 18" descr="微信推广图片2-17"/>
          <p:cNvPicPr>
            <a:picLocks noChangeAspect="1"/>
          </p:cNvPicPr>
          <p:nvPr/>
        </p:nvPicPr>
        <p:blipFill>
          <a:blip r:embed="rId3"/>
          <a:stretch>
            <a:fillRect/>
          </a:stretch>
        </p:blipFill>
        <p:spPr>
          <a:xfrm>
            <a:off x="7940675" y="15875"/>
            <a:ext cx="1120775" cy="501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27" name="组合 26"/>
          <p:cNvGrpSpPr/>
          <p:nvPr/>
        </p:nvGrpSpPr>
        <p:grpSpPr>
          <a:xfrm>
            <a:off x="351155" y="1816100"/>
            <a:ext cx="8308340" cy="3192145"/>
            <a:chOff x="573" y="2665"/>
            <a:chExt cx="13084" cy="5027"/>
          </a:xfrm>
        </p:grpSpPr>
        <p:grpSp>
          <p:nvGrpSpPr>
            <p:cNvPr id="25" name="组合 24"/>
            <p:cNvGrpSpPr/>
            <p:nvPr/>
          </p:nvGrpSpPr>
          <p:grpSpPr>
            <a:xfrm>
              <a:off x="573" y="2665"/>
              <a:ext cx="10545" cy="5027"/>
              <a:chOff x="1142" y="2755"/>
              <a:chExt cx="10545" cy="5027"/>
            </a:xfrm>
          </p:grpSpPr>
          <p:grpSp>
            <p:nvGrpSpPr>
              <p:cNvPr id="11" name="组合 10"/>
              <p:cNvGrpSpPr/>
              <p:nvPr/>
            </p:nvGrpSpPr>
            <p:grpSpPr>
              <a:xfrm>
                <a:off x="1142" y="2755"/>
                <a:ext cx="9752" cy="2943"/>
                <a:chOff x="2250" y="2714"/>
                <a:chExt cx="9752" cy="2943"/>
              </a:xfrm>
            </p:grpSpPr>
            <p:sp>
              <p:nvSpPr>
                <p:cNvPr id="118" name="Rectangle 2"/>
                <p:cNvSpPr/>
                <p:nvPr/>
              </p:nvSpPr>
              <p:spPr>
                <a:xfrm>
                  <a:off x="2250" y="3914"/>
                  <a:ext cx="2495"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实施步骤</a:t>
                  </a:r>
                </a:p>
              </p:txBody>
            </p:sp>
            <p:sp>
              <p:nvSpPr>
                <p:cNvPr id="12" name="文本框 11"/>
                <p:cNvSpPr txBox="1"/>
                <p:nvPr/>
              </p:nvSpPr>
              <p:spPr>
                <a:xfrm>
                  <a:off x="4745" y="2714"/>
                  <a:ext cx="7257" cy="2943"/>
                </a:xfrm>
                <a:prstGeom prst="rect">
                  <a:avLst/>
                </a:prstGeom>
                <a:noFill/>
              </p:spPr>
              <p:txBody>
                <a:bodyPr wrap="square" rtlCol="0" anchor="t">
                  <a:spAutoFit/>
                </a:bodyPr>
                <a:lstStyle/>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1、将工作场所全面检查，包括看到的和看不到的</a:t>
                  </a:r>
                </a:p>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2、制定“要”和“不要”判别基准</a:t>
                  </a:r>
                </a:p>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3、将不要的物品清除出工作场所</a:t>
                  </a:r>
                </a:p>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4、对需要的调查使用频率，决定日常用量及放置位置 （转下页）</a:t>
                  </a:r>
                </a:p>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5、制定废弃物处理方法</a:t>
                  </a:r>
                </a:p>
                <a:p>
                  <a:pPr algn="just" fontAlgn="auto">
                    <a:lnSpc>
                      <a:spcPct val="110000"/>
                    </a:lnSpc>
                    <a:spcBef>
                      <a:spcPts val="0"/>
                    </a:spcBef>
                    <a:spcAft>
                      <a:spcPts val="0"/>
                    </a:spcAft>
                  </a:pPr>
                  <a:r>
                    <a:rPr lang="zh-CN" altLang="en-US" sz="1500" spc="100" dirty="0">
                      <a:solidFill>
                        <a:schemeClr val="tx1">
                          <a:lumMod val="95000"/>
                          <a:lumOff val="5000"/>
                        </a:schemeClr>
                      </a:solidFill>
                      <a:uFillTx/>
                      <a:latin typeface="微软雅黑" charset="-122"/>
                      <a:ea typeface="微软雅黑" charset="-122"/>
                      <a:sym typeface="+mn-ea"/>
                    </a:rPr>
                    <a:t>6、每日自我检查</a:t>
                  </a:r>
                </a:p>
              </p:txBody>
            </p:sp>
          </p:grpSp>
          <p:grpSp>
            <p:nvGrpSpPr>
              <p:cNvPr id="21" name="组合 20"/>
              <p:cNvGrpSpPr/>
              <p:nvPr/>
            </p:nvGrpSpPr>
            <p:grpSpPr>
              <a:xfrm>
                <a:off x="1142" y="5821"/>
                <a:ext cx="10545" cy="1961"/>
                <a:chOff x="2250" y="3280"/>
                <a:chExt cx="10545" cy="1961"/>
              </a:xfrm>
            </p:grpSpPr>
            <p:sp>
              <p:nvSpPr>
                <p:cNvPr id="22" name="Rectangle 2"/>
                <p:cNvSpPr/>
                <p:nvPr/>
              </p:nvSpPr>
              <p:spPr>
                <a:xfrm>
                  <a:off x="2250" y="3725"/>
                  <a:ext cx="2495" cy="1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“不要”整理实施要点</a:t>
                  </a:r>
                </a:p>
              </p:txBody>
            </p:sp>
            <p:sp>
              <p:nvSpPr>
                <p:cNvPr id="23" name="文本框 22"/>
                <p:cNvSpPr txBox="1"/>
                <p:nvPr/>
              </p:nvSpPr>
              <p:spPr>
                <a:xfrm>
                  <a:off x="4745" y="3280"/>
                  <a:ext cx="8050" cy="1961"/>
                </a:xfrm>
                <a:prstGeom prst="rect">
                  <a:avLst/>
                </a:prstGeom>
                <a:noFill/>
              </p:spPr>
              <p:txBody>
                <a:bodyPr wrap="square" rtlCol="0" anchor="t">
                  <a:spAutoFit/>
                </a:bodyPr>
                <a:lstStyle/>
                <a:p>
                  <a:pPr algn="just" fontAlgn="auto"/>
                  <a:r>
                    <a:rPr lang="zh-CN" altLang="en-US" sz="1500" spc="100" dirty="0">
                      <a:solidFill>
                        <a:schemeClr val="tx1">
                          <a:lumMod val="95000"/>
                          <a:lumOff val="5000"/>
                        </a:schemeClr>
                      </a:solidFill>
                      <a:uFillTx/>
                      <a:latin typeface="微软雅黑" charset="-122"/>
                      <a:ea typeface="微软雅黑" charset="-122"/>
                      <a:sym typeface="+mn-ea"/>
                    </a:rPr>
                    <a:t>1、专门设定不要物品放置处。</a:t>
                  </a:r>
                </a:p>
                <a:p>
                  <a:pPr algn="just" fontAlgn="auto"/>
                  <a:r>
                    <a:rPr lang="zh-CN" altLang="en-US" sz="1500" spc="100" dirty="0">
                      <a:solidFill>
                        <a:schemeClr val="tx1">
                          <a:lumMod val="95000"/>
                          <a:lumOff val="5000"/>
                        </a:schemeClr>
                      </a:solidFill>
                      <a:uFillTx/>
                      <a:latin typeface="微软雅黑" charset="-122"/>
                      <a:ea typeface="微软雅黑" charset="-122"/>
                      <a:sym typeface="+mn-ea"/>
                    </a:rPr>
                    <a:t>2、将工作场所找到的不要物品放到不要物品处</a:t>
                  </a:r>
                </a:p>
                <a:p>
                  <a:pPr algn="just" fontAlgn="auto"/>
                  <a:r>
                    <a:rPr lang="zh-CN" altLang="en-US" sz="1500" spc="100" dirty="0">
                      <a:solidFill>
                        <a:schemeClr val="tx1">
                          <a:lumMod val="95000"/>
                          <a:lumOff val="5000"/>
                        </a:schemeClr>
                      </a:solidFill>
                      <a:uFillTx/>
                      <a:latin typeface="微软雅黑" charset="-122"/>
                      <a:ea typeface="微软雅黑" charset="-122"/>
                      <a:sym typeface="+mn-ea"/>
                    </a:rPr>
                    <a:t>3、将不要的物品、设备、工具、文件资料等造册</a:t>
                  </a:r>
                </a:p>
                <a:p>
                  <a:pPr algn="just" fontAlgn="auto"/>
                  <a:r>
                    <a:rPr lang="zh-CN" altLang="en-US" sz="1500" spc="100" dirty="0">
                      <a:solidFill>
                        <a:schemeClr val="tx1">
                          <a:lumMod val="95000"/>
                          <a:lumOff val="5000"/>
                        </a:schemeClr>
                      </a:solidFill>
                      <a:uFillTx/>
                      <a:latin typeface="微软雅黑" charset="-122"/>
                      <a:ea typeface="微软雅黑" charset="-122"/>
                      <a:sym typeface="+mn-ea"/>
                    </a:rPr>
                    <a:t>4、审核批准后废弃</a:t>
                  </a:r>
                </a:p>
                <a:p>
                  <a:pPr algn="just" fontAlgn="auto"/>
                  <a:r>
                    <a:rPr lang="zh-CN" altLang="en-US" sz="1500" spc="100" dirty="0">
                      <a:solidFill>
                        <a:schemeClr val="tx1">
                          <a:lumMod val="95000"/>
                          <a:lumOff val="5000"/>
                        </a:schemeClr>
                      </a:solidFill>
                      <a:uFillTx/>
                      <a:latin typeface="微软雅黑" charset="-122"/>
                      <a:ea typeface="微软雅黑" charset="-122"/>
                      <a:sym typeface="+mn-ea"/>
                    </a:rPr>
                    <a:t>5、制定废弃不要物品的标准制度。（变成日常业务）</a:t>
                  </a:r>
                </a:p>
              </p:txBody>
            </p:sp>
          </p:grpSp>
        </p:grpSp>
        <p:sp>
          <p:nvSpPr>
            <p:cNvPr id="19" name="Rectangle 2"/>
            <p:cNvSpPr/>
            <p:nvPr/>
          </p:nvSpPr>
          <p:spPr>
            <a:xfrm>
              <a:off x="10199" y="2665"/>
              <a:ext cx="3458" cy="2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l" fontAlgn="auto">
                <a:lnSpc>
                  <a:spcPct val="100000"/>
                </a:lnSpc>
                <a:buClr>
                  <a:srgbClr val="011B4C"/>
                </a:buClr>
                <a:buSzPct val="75000"/>
                <a:buFont typeface="Wingdings" charset="2"/>
                <a:buChar char="l"/>
              </a:pPr>
              <a:r>
                <a:rPr sz="1400" b="1" spc="100" dirty="0">
                  <a:solidFill>
                    <a:srgbClr val="011B4C"/>
                  </a:solidFill>
                  <a:uFillTx/>
                  <a:latin typeface="微软雅黑" charset="-122"/>
                  <a:ea typeface="微软雅黑" charset="-122"/>
                  <a:cs typeface="微软雅黑" charset="-122"/>
                  <a:sym typeface="+mn-ea"/>
                </a:rPr>
                <a:t>“不要” ：</a:t>
              </a:r>
              <a:r>
                <a:rPr sz="1400" spc="100" dirty="0">
                  <a:solidFill>
                    <a:schemeClr val="tx1">
                      <a:lumMod val="95000"/>
                      <a:lumOff val="5000"/>
                    </a:schemeClr>
                  </a:solidFill>
                  <a:uFillTx/>
                  <a:latin typeface="微软雅黑" charset="-122"/>
                  <a:ea typeface="微软雅黑" charset="-122"/>
                  <a:cs typeface="微软雅黑" charset="-122"/>
                  <a:sym typeface="+mn-ea"/>
                </a:rPr>
                <a:t>不知道是什么？</a:t>
              </a:r>
            </a:p>
            <a:p>
              <a:pPr marL="285750" indent="-285750" algn="l" fontAlgn="auto">
                <a:lnSpc>
                  <a:spcPct val="100000"/>
                </a:lnSpc>
                <a:buClr>
                  <a:srgbClr val="011B4C"/>
                </a:buClr>
                <a:buSzPct val="75000"/>
                <a:buFont typeface="Wingdings" charset="2"/>
                <a:buChar char="l"/>
              </a:pPr>
              <a:r>
                <a:rPr sz="1400" spc="100" dirty="0">
                  <a:solidFill>
                    <a:schemeClr val="tx1">
                      <a:lumMod val="95000"/>
                      <a:lumOff val="5000"/>
                    </a:schemeClr>
                  </a:solidFill>
                  <a:uFillTx/>
                  <a:latin typeface="微软雅黑" charset="-122"/>
                  <a:ea typeface="微软雅黑" charset="-122"/>
                  <a:cs typeface="微软雅黑" charset="-122"/>
                  <a:sym typeface="+mn-ea"/>
                </a:rPr>
                <a:t>不清楚有什么用？</a:t>
              </a:r>
            </a:p>
            <a:p>
              <a:pPr marL="285750" indent="-285750" algn="l" fontAlgn="auto">
                <a:lnSpc>
                  <a:spcPct val="100000"/>
                </a:lnSpc>
                <a:buClr>
                  <a:srgbClr val="011B4C"/>
                </a:buClr>
                <a:buSzPct val="75000"/>
                <a:buFont typeface="Wingdings" charset="2"/>
                <a:buChar char="l"/>
              </a:pPr>
              <a:r>
                <a:rPr sz="1400" spc="100" dirty="0">
                  <a:solidFill>
                    <a:schemeClr val="tx1">
                      <a:lumMod val="95000"/>
                      <a:lumOff val="5000"/>
                    </a:schemeClr>
                  </a:solidFill>
                  <a:uFillTx/>
                  <a:latin typeface="微软雅黑" charset="-122"/>
                  <a:ea typeface="微软雅黑" charset="-122"/>
                  <a:cs typeface="微软雅黑" charset="-122"/>
                  <a:sym typeface="+mn-ea"/>
                </a:rPr>
                <a:t>没有人负责？</a:t>
              </a:r>
            </a:p>
            <a:p>
              <a:pPr marL="285750" indent="-285750" algn="l" fontAlgn="auto">
                <a:lnSpc>
                  <a:spcPct val="100000"/>
                </a:lnSpc>
                <a:buClr>
                  <a:srgbClr val="011B4C"/>
                </a:buClr>
                <a:buSzPct val="75000"/>
                <a:buFont typeface="Wingdings" charset="2"/>
                <a:buChar char="l"/>
              </a:pPr>
              <a:r>
                <a:rPr sz="1400" spc="100" dirty="0">
                  <a:solidFill>
                    <a:schemeClr val="tx1">
                      <a:lumMod val="95000"/>
                      <a:lumOff val="5000"/>
                    </a:schemeClr>
                  </a:solidFill>
                  <a:uFillTx/>
                  <a:latin typeface="微软雅黑" charset="-122"/>
                  <a:ea typeface="微软雅黑" charset="-122"/>
                  <a:cs typeface="微软雅黑" charset="-122"/>
                  <a:sym typeface="+mn-ea"/>
                </a:rPr>
                <a:t>超过保存期限</a:t>
              </a:r>
            </a:p>
            <a:p>
              <a:pPr marL="285750" indent="-285750" algn="l" fontAlgn="auto">
                <a:lnSpc>
                  <a:spcPct val="100000"/>
                </a:lnSpc>
                <a:buClr>
                  <a:srgbClr val="011B4C"/>
                </a:buClr>
                <a:buSzPct val="75000"/>
                <a:buFont typeface="Wingdings" charset="2"/>
                <a:buChar char="l"/>
              </a:pPr>
              <a:r>
                <a:rPr sz="1400" spc="100" dirty="0">
                  <a:solidFill>
                    <a:schemeClr val="tx1">
                      <a:lumMod val="95000"/>
                      <a:lumOff val="5000"/>
                    </a:schemeClr>
                  </a:solidFill>
                  <a:uFillTx/>
                  <a:latin typeface="微软雅黑" charset="-122"/>
                  <a:ea typeface="微软雅黑" charset="-122"/>
                  <a:cs typeface="微软雅黑" charset="-122"/>
                  <a:sym typeface="+mn-ea"/>
                </a:rPr>
                <a:t>破损严重无法使用</a:t>
              </a:r>
            </a:p>
            <a:p>
              <a:pPr marL="285750" indent="-285750" algn="l" fontAlgn="auto">
                <a:lnSpc>
                  <a:spcPct val="100000"/>
                </a:lnSpc>
                <a:buClr>
                  <a:srgbClr val="011B4C"/>
                </a:buClr>
                <a:buSzPct val="75000"/>
                <a:buFont typeface="Wingdings" charset="2"/>
                <a:buChar char="l"/>
              </a:pPr>
              <a:r>
                <a:rPr sz="1400" spc="100" dirty="0">
                  <a:solidFill>
                    <a:schemeClr val="tx1">
                      <a:lumMod val="95000"/>
                      <a:lumOff val="5000"/>
                    </a:schemeClr>
                  </a:solidFill>
                  <a:uFillTx/>
                  <a:latin typeface="微软雅黑" charset="-122"/>
                  <a:ea typeface="微软雅黑" charset="-122"/>
                  <a:cs typeface="微软雅黑" charset="-122"/>
                  <a:sym typeface="+mn-ea"/>
                </a:rPr>
                <a:t>没有价值的。</a:t>
              </a:r>
            </a:p>
          </p:txBody>
        </p:sp>
        <p:sp>
          <p:nvSpPr>
            <p:cNvPr id="40969" name="Line 9"/>
            <p:cNvSpPr/>
            <p:nvPr/>
          </p:nvSpPr>
          <p:spPr>
            <a:xfrm>
              <a:off x="7421" y="3165"/>
              <a:ext cx="2778" cy="0"/>
            </a:xfrm>
            <a:prstGeom prst="line">
              <a:avLst/>
            </a:prstGeom>
            <a:ln w="38100" cap="flat" cmpd="sng">
              <a:solidFill>
                <a:schemeClr val="tx1">
                  <a:lumMod val="50000"/>
                  <a:lumOff val="50000"/>
                </a:schemeClr>
              </a:solidFill>
              <a:prstDash val="solid"/>
              <a:headEnd type="none" w="med" len="med"/>
              <a:tailEnd type="triangle" w="med" len="med"/>
            </a:ln>
          </p:spPr>
        </p:sp>
        <p:grpSp>
          <p:nvGrpSpPr>
            <p:cNvPr id="24" name="组合 23"/>
            <p:cNvGrpSpPr/>
            <p:nvPr/>
          </p:nvGrpSpPr>
          <p:grpSpPr>
            <a:xfrm>
              <a:off x="1908" y="3760"/>
              <a:ext cx="6582" cy="2416"/>
              <a:chOff x="1638" y="2860"/>
              <a:chExt cx="6582" cy="2416"/>
            </a:xfrm>
          </p:grpSpPr>
          <p:sp>
            <p:nvSpPr>
              <p:cNvPr id="40970" name="Line 10"/>
              <p:cNvSpPr/>
              <p:nvPr/>
            </p:nvSpPr>
            <p:spPr>
              <a:xfrm rot="16200000" flipH="1">
                <a:off x="1354" y="4992"/>
                <a:ext cx="567" cy="0"/>
              </a:xfrm>
              <a:prstGeom prst="line">
                <a:avLst/>
              </a:prstGeom>
              <a:ln w="19050" cap="flat" cmpd="sng">
                <a:solidFill>
                  <a:schemeClr val="tx1">
                    <a:lumMod val="50000"/>
                    <a:lumOff val="50000"/>
                  </a:schemeClr>
                </a:solidFill>
                <a:prstDash val="dash"/>
                <a:headEnd type="none" w="med" len="med"/>
                <a:tailEnd type="triangle" w="med" len="med"/>
              </a:ln>
            </p:spPr>
          </p:sp>
          <p:sp>
            <p:nvSpPr>
              <p:cNvPr id="40971" name="Line 11"/>
              <p:cNvSpPr/>
              <p:nvPr/>
            </p:nvSpPr>
            <p:spPr>
              <a:xfrm>
                <a:off x="8220" y="2860"/>
                <a:ext cx="0" cy="1814"/>
              </a:xfrm>
              <a:prstGeom prst="line">
                <a:avLst/>
              </a:prstGeom>
              <a:ln w="19050" cap="flat" cmpd="sng">
                <a:solidFill>
                  <a:schemeClr val="tx1">
                    <a:lumMod val="50000"/>
                    <a:lumOff val="50000"/>
                  </a:schemeClr>
                </a:solidFill>
                <a:prstDash val="dash"/>
                <a:headEnd type="none" w="med" len="med"/>
                <a:tailEnd type="none" w="med" len="med"/>
              </a:ln>
            </p:spPr>
          </p:sp>
          <p:sp>
            <p:nvSpPr>
              <p:cNvPr id="40972" name="Line 12"/>
              <p:cNvSpPr/>
              <p:nvPr/>
            </p:nvSpPr>
            <p:spPr>
              <a:xfrm flipH="1">
                <a:off x="7881" y="2860"/>
                <a:ext cx="339" cy="0"/>
              </a:xfrm>
              <a:prstGeom prst="line">
                <a:avLst/>
              </a:prstGeom>
              <a:ln w="19050" cap="flat" cmpd="sng">
                <a:solidFill>
                  <a:schemeClr val="tx1">
                    <a:lumMod val="50000"/>
                    <a:lumOff val="50000"/>
                  </a:schemeClr>
                </a:solidFill>
                <a:prstDash val="dash"/>
                <a:headEnd type="none" w="med" len="med"/>
                <a:tailEnd type="none" w="med" len="med"/>
              </a:ln>
            </p:spPr>
          </p:sp>
        </p:grpSp>
        <p:sp>
          <p:nvSpPr>
            <p:cNvPr id="26" name="Line 11"/>
            <p:cNvSpPr/>
            <p:nvPr/>
          </p:nvSpPr>
          <p:spPr>
            <a:xfrm rot="16200000">
              <a:off x="5196" y="2336"/>
              <a:ext cx="0" cy="6576"/>
            </a:xfrm>
            <a:prstGeom prst="line">
              <a:avLst/>
            </a:prstGeom>
            <a:ln w="19050" cap="flat" cmpd="sng">
              <a:solidFill>
                <a:schemeClr val="tx1">
                  <a:lumMod val="50000"/>
                  <a:lumOff val="50000"/>
                </a:schemeClr>
              </a:solidFill>
              <a:prstDash val="dash"/>
              <a:headEnd type="none" w="med" len="med"/>
              <a:tailEnd type="none" w="med" len="med"/>
            </a:ln>
          </p:spPr>
        </p:sp>
      </p:grpSp>
      <p:grpSp>
        <p:nvGrpSpPr>
          <p:cNvPr id="2" name="组合 1"/>
          <p:cNvGrpSpPr/>
          <p:nvPr/>
        </p:nvGrpSpPr>
        <p:grpSpPr>
          <a:xfrm>
            <a:off x="3858578" y="1086485"/>
            <a:ext cx="1426845" cy="400050"/>
            <a:chOff x="6077" y="1715"/>
            <a:chExt cx="2247" cy="630"/>
          </a:xfrm>
        </p:grpSpPr>
        <p:sp>
          <p:nvSpPr>
            <p:cNvPr id="8" name="文本框 7"/>
            <p:cNvSpPr txBox="1"/>
            <p:nvPr/>
          </p:nvSpPr>
          <p:spPr>
            <a:xfrm>
              <a:off x="6079" y="1715"/>
              <a:ext cx="2245"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整理SEIRI</a:t>
              </a:r>
            </a:p>
          </p:txBody>
        </p:sp>
        <p:cxnSp>
          <p:nvCxnSpPr>
            <p:cNvPr id="9" name="直接箭头连接符 8"/>
            <p:cNvCxnSpPr/>
            <p:nvPr/>
          </p:nvCxnSpPr>
          <p:spPr>
            <a:xfrm rot="16200000">
              <a:off x="7182" y="1239"/>
              <a:ext cx="0" cy="221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48" name="组合 47"/>
          <p:cNvGrpSpPr/>
          <p:nvPr/>
        </p:nvGrpSpPr>
        <p:grpSpPr>
          <a:xfrm>
            <a:off x="546100" y="1887855"/>
            <a:ext cx="8051800" cy="3154045"/>
            <a:chOff x="860" y="2763"/>
            <a:chExt cx="12680" cy="4967"/>
          </a:xfrm>
        </p:grpSpPr>
        <p:grpSp>
          <p:nvGrpSpPr>
            <p:cNvPr id="6" name="组合 5"/>
            <p:cNvGrpSpPr/>
            <p:nvPr/>
          </p:nvGrpSpPr>
          <p:grpSpPr>
            <a:xfrm>
              <a:off x="861" y="2763"/>
              <a:ext cx="11385" cy="580"/>
              <a:chOff x="1902" y="3688"/>
              <a:chExt cx="11385" cy="580"/>
            </a:xfrm>
          </p:grpSpPr>
          <p:sp>
            <p:nvSpPr>
              <p:cNvPr id="4" name="Rectangle 2"/>
              <p:cNvSpPr/>
              <p:nvPr/>
            </p:nvSpPr>
            <p:spPr>
              <a:xfrm>
                <a:off x="1902" y="3701"/>
                <a:ext cx="4025"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“要”整理实施要点</a:t>
                </a:r>
              </a:p>
            </p:txBody>
          </p:sp>
          <p:sp>
            <p:nvSpPr>
              <p:cNvPr id="5" name="文本框 4"/>
              <p:cNvSpPr txBox="1"/>
              <p:nvPr/>
            </p:nvSpPr>
            <p:spPr>
              <a:xfrm>
                <a:off x="5927" y="3688"/>
                <a:ext cx="7360"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调查使用频率，决定日常用量及放置位置。</a:t>
                </a:r>
              </a:p>
            </p:txBody>
          </p:sp>
        </p:grpSp>
        <p:grpSp>
          <p:nvGrpSpPr>
            <p:cNvPr id="47" name="组合 46"/>
            <p:cNvGrpSpPr/>
            <p:nvPr/>
          </p:nvGrpSpPr>
          <p:grpSpPr>
            <a:xfrm>
              <a:off x="860" y="3718"/>
              <a:ext cx="12680" cy="4012"/>
              <a:chOff x="290" y="3718"/>
              <a:chExt cx="12680" cy="4012"/>
            </a:xfrm>
          </p:grpSpPr>
          <p:grpSp>
            <p:nvGrpSpPr>
              <p:cNvPr id="16" name="组合 15"/>
              <p:cNvGrpSpPr/>
              <p:nvPr/>
            </p:nvGrpSpPr>
            <p:grpSpPr>
              <a:xfrm>
                <a:off x="290" y="3718"/>
                <a:ext cx="12680" cy="584"/>
                <a:chOff x="558" y="4573"/>
                <a:chExt cx="12680" cy="584"/>
              </a:xfrm>
            </p:grpSpPr>
            <p:grpSp>
              <p:nvGrpSpPr>
                <p:cNvPr id="8" name="组合 7"/>
                <p:cNvGrpSpPr/>
                <p:nvPr/>
              </p:nvGrpSpPr>
              <p:grpSpPr>
                <a:xfrm>
                  <a:off x="558" y="4573"/>
                  <a:ext cx="4779" cy="584"/>
                  <a:chOff x="1925" y="418"/>
                  <a:chExt cx="4779" cy="584"/>
                </a:xfrm>
              </p:grpSpPr>
              <p:sp>
                <p:nvSpPr>
                  <p:cNvPr id="7" name="文本框 6"/>
                  <p:cNvSpPr txBox="1"/>
                  <p:nvPr/>
                </p:nvSpPr>
                <p:spPr>
                  <a:xfrm>
                    <a:off x="1925" y="418"/>
                    <a:ext cx="4464" cy="584"/>
                  </a:xfrm>
                  <a:prstGeom prst="rect">
                    <a:avLst/>
                  </a:prstGeom>
                  <a:solidFill>
                    <a:srgbClr val="011B4C"/>
                  </a:solidFill>
                </p:spPr>
                <p:txBody>
                  <a:bodyPr wrap="square" lIns="90170" tIns="46990" rIns="90170" bIns="46990" rtlCol="0" anchor="ctr" anchorCtr="0">
                    <a:noAutofit/>
                  </a:bodyPr>
                  <a:lstStyle/>
                  <a:p>
                    <a:pPr algn="ctr"/>
                    <a:r>
                      <a:rPr lang="zh-CN" altLang="en-US" b="1" spc="100" dirty="0">
                        <a:solidFill>
                          <a:schemeClr val="bg1">
                            <a:lumMod val="95000"/>
                          </a:schemeClr>
                        </a:solidFill>
                        <a:uFillTx/>
                        <a:latin typeface="微软雅黑" charset="-122"/>
                        <a:ea typeface="微软雅黑" charset="-122"/>
                        <a:sym typeface="+mn-ea"/>
                      </a:rPr>
                      <a:t>每天到每周用一次</a:t>
                    </a:r>
                  </a:p>
                </p:txBody>
              </p:sp>
              <p:cxnSp>
                <p:nvCxnSpPr>
                  <p:cNvPr id="40" name="直接箭头连接符 39"/>
                  <p:cNvCxnSpPr/>
                  <p:nvPr/>
                </p:nvCxnSpPr>
                <p:spPr>
                  <a:xfrm rot="16200000">
                    <a:off x="6562" y="568"/>
                    <a:ext cx="0" cy="283"/>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427" y="4573"/>
                  <a:ext cx="1424" cy="584"/>
                </a:xfrm>
                <a:prstGeom prst="rect">
                  <a:avLst/>
                </a:prstGeom>
                <a:solidFill>
                  <a:srgbClr val="011B4C"/>
                </a:solidFill>
              </p:spPr>
              <p:txBody>
                <a:bodyPr wrap="none" lIns="90170" tIns="46990" rIns="90170" bIns="46990"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经常用</a:t>
                  </a:r>
                </a:p>
              </p:txBody>
            </p:sp>
            <p:sp>
              <p:nvSpPr>
                <p:cNvPr id="10" name="文本框 9"/>
                <p:cNvSpPr txBox="1"/>
                <p:nvPr/>
              </p:nvSpPr>
              <p:spPr>
                <a:xfrm>
                  <a:off x="7254" y="4573"/>
                  <a:ext cx="5984" cy="584"/>
                </a:xfrm>
                <a:prstGeom prst="rect">
                  <a:avLst/>
                </a:prstGeom>
                <a:solidFill>
                  <a:srgbClr val="011B4C"/>
                </a:solidFill>
              </p:spPr>
              <p:txBody>
                <a:bodyPr wrap="none" lIns="90170" tIns="46990" rIns="90170" bIns="46990" rtlCol="0" anchor="ctr" anchorCtr="0">
                  <a:spAutoFit/>
                </a:bodyPr>
                <a:lstStyle/>
                <a:p>
                  <a:pPr algn="l"/>
                  <a:r>
                    <a:rPr lang="zh-CN" altLang="en-US" b="1" spc="100" dirty="0">
                      <a:solidFill>
                        <a:schemeClr val="bg1">
                          <a:lumMod val="95000"/>
                        </a:schemeClr>
                      </a:solidFill>
                      <a:uFillTx/>
                      <a:latin typeface="微软雅黑" charset="-122"/>
                      <a:ea typeface="微软雅黑" charset="-122"/>
                      <a:sym typeface="+mn-ea"/>
                    </a:rPr>
                    <a:t>放在工作场所。如：抽屉、文件架</a:t>
                  </a:r>
                </a:p>
              </p:txBody>
            </p:sp>
            <p:cxnSp>
              <p:nvCxnSpPr>
                <p:cNvPr id="15" name="直接箭头连接符 14"/>
                <p:cNvCxnSpPr/>
                <p:nvPr/>
              </p:nvCxnSpPr>
              <p:spPr>
                <a:xfrm rot="16200000">
                  <a:off x="7022" y="4723"/>
                  <a:ext cx="0" cy="283"/>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291" y="4729"/>
                <a:ext cx="12679" cy="1020"/>
                <a:chOff x="559" y="4355"/>
                <a:chExt cx="12679" cy="1020"/>
              </a:xfrm>
            </p:grpSpPr>
            <p:grpSp>
              <p:nvGrpSpPr>
                <p:cNvPr id="28" name="组合 27"/>
                <p:cNvGrpSpPr/>
                <p:nvPr/>
              </p:nvGrpSpPr>
              <p:grpSpPr>
                <a:xfrm>
                  <a:off x="559" y="4355"/>
                  <a:ext cx="4778" cy="1020"/>
                  <a:chOff x="1926" y="200"/>
                  <a:chExt cx="4778" cy="1020"/>
                </a:xfrm>
              </p:grpSpPr>
              <p:sp>
                <p:nvSpPr>
                  <p:cNvPr id="29" name="文本框 28"/>
                  <p:cNvSpPr txBox="1"/>
                  <p:nvPr/>
                </p:nvSpPr>
                <p:spPr>
                  <a:xfrm>
                    <a:off x="1926" y="200"/>
                    <a:ext cx="4463" cy="1020"/>
                  </a:xfrm>
                  <a:prstGeom prst="rect">
                    <a:avLst/>
                  </a:prstGeom>
                  <a:solidFill>
                    <a:srgbClr val="011B4C"/>
                  </a:solidFill>
                </p:spPr>
                <p:txBody>
                  <a:bodyPr wrap="square" lIns="90170" tIns="46990" rIns="90170" bIns="46990" rtlCol="0" anchor="ctr" anchorCtr="0">
                    <a:noAutofit/>
                  </a:bodyPr>
                  <a:lstStyle/>
                  <a:p>
                    <a:pPr algn="ctr"/>
                    <a:r>
                      <a:rPr lang="zh-CN" altLang="en-US" b="1" spc="100" dirty="0">
                        <a:solidFill>
                          <a:schemeClr val="bg1">
                            <a:lumMod val="95000"/>
                          </a:schemeClr>
                        </a:solidFill>
                        <a:uFillTx/>
                        <a:latin typeface="微软雅黑" charset="-122"/>
                        <a:ea typeface="微软雅黑" charset="-122"/>
                        <a:sym typeface="+mn-ea"/>
                      </a:rPr>
                      <a:t>1个月到3个月</a:t>
                    </a:r>
                  </a:p>
                  <a:p>
                    <a:pPr algn="ctr"/>
                    <a:r>
                      <a:rPr lang="zh-CN" altLang="en-US" b="1" spc="100" dirty="0">
                        <a:solidFill>
                          <a:schemeClr val="bg1">
                            <a:lumMod val="95000"/>
                          </a:schemeClr>
                        </a:solidFill>
                        <a:uFillTx/>
                        <a:latin typeface="微软雅黑" charset="-122"/>
                        <a:ea typeface="微软雅黑" charset="-122"/>
                        <a:sym typeface="+mn-ea"/>
                      </a:rPr>
                      <a:t>左右用一次</a:t>
                    </a:r>
                  </a:p>
                </p:txBody>
              </p:sp>
              <p:cxnSp>
                <p:nvCxnSpPr>
                  <p:cNvPr id="30" name="直接箭头连接符 29"/>
                  <p:cNvCxnSpPr/>
                  <p:nvPr/>
                </p:nvCxnSpPr>
                <p:spPr>
                  <a:xfrm rot="16200000">
                    <a:off x="6562" y="568"/>
                    <a:ext cx="0" cy="283"/>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5427" y="4573"/>
                  <a:ext cx="1424" cy="584"/>
                </a:xfrm>
                <a:prstGeom prst="rect">
                  <a:avLst/>
                </a:prstGeom>
                <a:solidFill>
                  <a:srgbClr val="011B4C"/>
                </a:solidFill>
              </p:spPr>
              <p:txBody>
                <a:bodyPr wrap="none" lIns="90170" tIns="46990" rIns="90170" bIns="46990"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少使用</a:t>
                  </a:r>
                </a:p>
              </p:txBody>
            </p:sp>
            <p:sp>
              <p:nvSpPr>
                <p:cNvPr id="32" name="文本框 31"/>
                <p:cNvSpPr txBox="1"/>
                <p:nvPr/>
              </p:nvSpPr>
              <p:spPr>
                <a:xfrm>
                  <a:off x="7254" y="4573"/>
                  <a:ext cx="5984" cy="584"/>
                </a:xfrm>
                <a:prstGeom prst="rect">
                  <a:avLst/>
                </a:prstGeom>
                <a:solidFill>
                  <a:srgbClr val="011B4C"/>
                </a:solidFill>
              </p:spPr>
              <p:txBody>
                <a:bodyPr wrap="none" lIns="90170" tIns="46990" rIns="90170" bIns="46990" rtlCol="0" anchor="ctr" anchorCtr="0">
                  <a:noAutofit/>
                </a:bodyPr>
                <a:lstStyle/>
                <a:p>
                  <a:pPr algn="l"/>
                  <a:r>
                    <a:rPr lang="zh-CN" altLang="en-US" b="1" spc="100" dirty="0">
                      <a:solidFill>
                        <a:schemeClr val="bg1">
                          <a:lumMod val="95000"/>
                        </a:schemeClr>
                      </a:solidFill>
                      <a:uFillTx/>
                      <a:latin typeface="微软雅黑" charset="-122"/>
                      <a:ea typeface="微软雅黑" charset="-122"/>
                      <a:sym typeface="+mn-ea"/>
                    </a:rPr>
                    <a:t>放档案柜底层、储存室</a:t>
                  </a:r>
                </a:p>
              </p:txBody>
            </p:sp>
            <p:cxnSp>
              <p:nvCxnSpPr>
                <p:cNvPr id="33" name="直接箭头连接符 32"/>
                <p:cNvCxnSpPr/>
                <p:nvPr/>
              </p:nvCxnSpPr>
              <p:spPr>
                <a:xfrm rot="16200000">
                  <a:off x="7022" y="4723"/>
                  <a:ext cx="0" cy="283"/>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5159" y="6631"/>
                <a:ext cx="7811" cy="584"/>
                <a:chOff x="5159" y="6698"/>
                <a:chExt cx="7811" cy="584"/>
              </a:xfrm>
            </p:grpSpPr>
            <p:sp>
              <p:nvSpPr>
                <p:cNvPr id="38" name="文本框 37"/>
                <p:cNvSpPr txBox="1"/>
                <p:nvPr/>
              </p:nvSpPr>
              <p:spPr>
                <a:xfrm>
                  <a:off x="5159" y="6698"/>
                  <a:ext cx="1424" cy="584"/>
                </a:xfrm>
                <a:prstGeom prst="rect">
                  <a:avLst/>
                </a:prstGeom>
                <a:solidFill>
                  <a:srgbClr val="011B4C"/>
                </a:solidFill>
              </p:spPr>
              <p:txBody>
                <a:bodyPr wrap="none" lIns="90170" tIns="46990" rIns="90170" bIns="46990"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很少用</a:t>
                  </a:r>
                </a:p>
              </p:txBody>
            </p:sp>
            <p:sp>
              <p:nvSpPr>
                <p:cNvPr id="39" name="文本框 38"/>
                <p:cNvSpPr txBox="1"/>
                <p:nvPr/>
              </p:nvSpPr>
              <p:spPr>
                <a:xfrm>
                  <a:off x="6986" y="6698"/>
                  <a:ext cx="5984" cy="584"/>
                </a:xfrm>
                <a:prstGeom prst="rect">
                  <a:avLst/>
                </a:prstGeom>
                <a:solidFill>
                  <a:srgbClr val="011B4C"/>
                </a:solidFill>
              </p:spPr>
              <p:txBody>
                <a:bodyPr wrap="none" lIns="90170" tIns="46990" rIns="90170" bIns="46990" rtlCol="0" anchor="ctr" anchorCtr="0">
                  <a:noAutofit/>
                </a:bodyPr>
                <a:lstStyle/>
                <a:p>
                  <a:pPr algn="l"/>
                  <a:r>
                    <a:rPr lang="zh-CN" altLang="en-US" b="1" spc="100" dirty="0">
                      <a:solidFill>
                        <a:schemeClr val="bg1">
                          <a:lumMod val="95000"/>
                        </a:schemeClr>
                      </a:solidFill>
                      <a:uFillTx/>
                      <a:latin typeface="微软雅黑" charset="-122"/>
                      <a:ea typeface="微软雅黑" charset="-122"/>
                      <a:sym typeface="+mn-ea"/>
                    </a:rPr>
                    <a:t>放储藏室、仓库内</a:t>
                  </a:r>
                </a:p>
              </p:txBody>
            </p:sp>
            <p:cxnSp>
              <p:nvCxnSpPr>
                <p:cNvPr id="41" name="直接箭头连接符 40"/>
                <p:cNvCxnSpPr/>
                <p:nvPr/>
              </p:nvCxnSpPr>
              <p:spPr>
                <a:xfrm rot="16200000">
                  <a:off x="6754" y="6848"/>
                  <a:ext cx="0" cy="283"/>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90" y="6114"/>
                <a:ext cx="4465" cy="1617"/>
                <a:chOff x="290" y="6114"/>
                <a:chExt cx="4465" cy="1617"/>
              </a:xfrm>
            </p:grpSpPr>
            <p:sp>
              <p:nvSpPr>
                <p:cNvPr id="36" name="文本框 35"/>
                <p:cNvSpPr txBox="1"/>
                <p:nvPr/>
              </p:nvSpPr>
              <p:spPr>
                <a:xfrm>
                  <a:off x="290" y="6114"/>
                  <a:ext cx="4463" cy="584"/>
                </a:xfrm>
                <a:prstGeom prst="rect">
                  <a:avLst/>
                </a:prstGeom>
                <a:solidFill>
                  <a:srgbClr val="011B4C"/>
                </a:solidFill>
              </p:spPr>
              <p:txBody>
                <a:bodyPr wrap="none" lIns="90170" tIns="46990" rIns="90170" bIns="46990" rtlCol="0" anchor="ctr" anchorCtr="0">
                  <a:noAutofit/>
                </a:bodyPr>
                <a:lstStyle/>
                <a:p>
                  <a:pPr algn="ctr"/>
                  <a:r>
                    <a:rPr lang="zh-CN" altLang="en-US" b="1" spc="100" dirty="0">
                      <a:solidFill>
                        <a:schemeClr val="bg1">
                          <a:lumMod val="95000"/>
                        </a:schemeClr>
                      </a:solidFill>
                      <a:uFillTx/>
                      <a:latin typeface="微软雅黑" charset="-122"/>
                      <a:ea typeface="微软雅黑" charset="-122"/>
                      <a:sym typeface="+mn-ea"/>
                    </a:rPr>
                    <a:t>6个月到1年左右用一次</a:t>
                  </a:r>
                </a:p>
              </p:txBody>
            </p:sp>
            <p:sp>
              <p:nvSpPr>
                <p:cNvPr id="42" name="文本框 41"/>
                <p:cNvSpPr txBox="1"/>
                <p:nvPr/>
              </p:nvSpPr>
              <p:spPr>
                <a:xfrm>
                  <a:off x="291" y="7147"/>
                  <a:ext cx="4464" cy="584"/>
                </a:xfrm>
                <a:prstGeom prst="rect">
                  <a:avLst/>
                </a:prstGeom>
                <a:solidFill>
                  <a:srgbClr val="011B4C"/>
                </a:solidFill>
              </p:spPr>
              <p:txBody>
                <a:bodyPr wrap="none" lIns="90170" tIns="46990" rIns="90170" bIns="46990" rtlCol="0" anchor="ctr" anchorCtr="0">
                  <a:spAutoFit/>
                </a:bodyPr>
                <a:lstStyle/>
                <a:p>
                  <a:pPr algn="ctr"/>
                  <a:r>
                    <a:rPr lang="zh-CN" altLang="en-US" b="1" spc="100" dirty="0">
                      <a:solidFill>
                        <a:schemeClr val="bg1">
                          <a:lumMod val="95000"/>
                        </a:schemeClr>
                      </a:solidFill>
                      <a:uFillTx/>
                      <a:latin typeface="微软雅黑" charset="-122"/>
                      <a:ea typeface="微软雅黑" charset="-122"/>
                      <a:sym typeface="+mn-ea"/>
                    </a:rPr>
                    <a:t>可能会再使用（一年内）</a:t>
                  </a:r>
                </a:p>
              </p:txBody>
            </p:sp>
          </p:grpSp>
          <p:cxnSp>
            <p:nvCxnSpPr>
              <p:cNvPr id="43" name="肘形连接符 42"/>
              <p:cNvCxnSpPr/>
              <p:nvPr/>
            </p:nvCxnSpPr>
            <p:spPr>
              <a:xfrm>
                <a:off x="4786" y="6358"/>
                <a:ext cx="283" cy="454"/>
              </a:xfrm>
              <a:prstGeom prst="bentConnector3">
                <a:avLst>
                  <a:gd name="adj1" fmla="val 50115"/>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4786" y="7042"/>
                <a:ext cx="283" cy="454"/>
              </a:xfrm>
              <a:prstGeom prst="bentConnector3">
                <a:avLst>
                  <a:gd name="adj1" fmla="val 50115"/>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3858578" y="1086485"/>
            <a:ext cx="1426845" cy="400050"/>
            <a:chOff x="6077" y="1715"/>
            <a:chExt cx="2247" cy="630"/>
          </a:xfrm>
        </p:grpSpPr>
        <p:sp>
          <p:nvSpPr>
            <p:cNvPr id="13" name="文本框 12"/>
            <p:cNvSpPr txBox="1"/>
            <p:nvPr/>
          </p:nvSpPr>
          <p:spPr>
            <a:xfrm>
              <a:off x="6079" y="1715"/>
              <a:ext cx="2245"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整理SEIRI</a:t>
              </a:r>
            </a:p>
          </p:txBody>
        </p:sp>
        <p:cxnSp>
          <p:nvCxnSpPr>
            <p:cNvPr id="17" name="直接箭头连接符 16"/>
            <p:cNvCxnSpPr/>
            <p:nvPr/>
          </p:nvCxnSpPr>
          <p:spPr>
            <a:xfrm rot="16200000">
              <a:off x="7182" y="1239"/>
              <a:ext cx="0" cy="221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62" name="组合 61"/>
          <p:cNvGrpSpPr/>
          <p:nvPr/>
        </p:nvGrpSpPr>
        <p:grpSpPr>
          <a:xfrm>
            <a:off x="1317625" y="848995"/>
            <a:ext cx="6508750" cy="4021455"/>
            <a:chOff x="2809" y="992"/>
            <a:chExt cx="10250" cy="6333"/>
          </a:xfrm>
        </p:grpSpPr>
        <p:grpSp>
          <p:nvGrpSpPr>
            <p:cNvPr id="11" name="组合 10"/>
            <p:cNvGrpSpPr/>
            <p:nvPr/>
          </p:nvGrpSpPr>
          <p:grpSpPr>
            <a:xfrm>
              <a:off x="2809" y="2976"/>
              <a:ext cx="772" cy="3134"/>
              <a:chOff x="6934" y="3248"/>
              <a:chExt cx="772" cy="3134"/>
            </a:xfrm>
          </p:grpSpPr>
          <p:sp>
            <p:nvSpPr>
              <p:cNvPr id="12" name="文本框 11"/>
              <p:cNvSpPr txBox="1"/>
              <p:nvPr/>
            </p:nvSpPr>
            <p:spPr>
              <a:xfrm>
                <a:off x="6934" y="3268"/>
                <a:ext cx="772" cy="3084"/>
              </a:xfrm>
              <a:prstGeom prst="rect">
                <a:avLst/>
              </a:prstGeom>
              <a:noFill/>
            </p:spPr>
            <p:txBody>
              <a:bodyPr vert="eaVert" wrap="none" rtlCol="0" anchor="ctr" anchorCtr="0">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整顿推行流程图</a:t>
                </a:r>
              </a:p>
            </p:txBody>
          </p:sp>
          <p:cxnSp>
            <p:nvCxnSpPr>
              <p:cNvPr id="14" name="直接箭头连接符 13"/>
              <p:cNvCxnSpPr/>
              <p:nvPr/>
            </p:nvCxnSpPr>
            <p:spPr>
              <a:xfrm rot="16200000">
                <a:off x="7319" y="2933"/>
                <a:ext cx="0" cy="62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6200000">
                <a:off x="7320" y="6067"/>
                <a:ext cx="0" cy="629"/>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4075" y="992"/>
              <a:ext cx="8984" cy="6333"/>
              <a:chOff x="2427" y="947"/>
              <a:chExt cx="8984" cy="6333"/>
            </a:xfrm>
          </p:grpSpPr>
          <p:grpSp>
            <p:nvGrpSpPr>
              <p:cNvPr id="21" name="组合 20"/>
              <p:cNvGrpSpPr/>
              <p:nvPr/>
            </p:nvGrpSpPr>
            <p:grpSpPr>
              <a:xfrm>
                <a:off x="2427" y="947"/>
                <a:ext cx="8984" cy="6333"/>
                <a:chOff x="2427" y="947"/>
                <a:chExt cx="8984" cy="6333"/>
              </a:xfrm>
            </p:grpSpPr>
            <p:sp>
              <p:nvSpPr>
                <p:cNvPr id="22" name="文本框 21"/>
                <p:cNvSpPr txBox="1"/>
                <p:nvPr/>
              </p:nvSpPr>
              <p:spPr>
                <a:xfrm>
                  <a:off x="6374" y="947"/>
                  <a:ext cx="1090"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开  始</a:t>
                  </a:r>
                </a:p>
              </p:txBody>
            </p:sp>
            <p:sp>
              <p:nvSpPr>
                <p:cNvPr id="24" name="文本框 23"/>
                <p:cNvSpPr txBox="1"/>
                <p:nvPr/>
              </p:nvSpPr>
              <p:spPr>
                <a:xfrm>
                  <a:off x="4077" y="1691"/>
                  <a:ext cx="56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在工作现场选择适当的地方摆放需要物品</a:t>
                  </a:r>
                </a:p>
              </p:txBody>
            </p:sp>
            <p:sp>
              <p:nvSpPr>
                <p:cNvPr id="26" name="文本框 25"/>
                <p:cNvSpPr txBox="1"/>
                <p:nvPr/>
              </p:nvSpPr>
              <p:spPr>
                <a:xfrm>
                  <a:off x="5427" y="2416"/>
                  <a:ext cx="29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决定物品属于哪一类</a:t>
                  </a:r>
                </a:p>
              </p:txBody>
            </p:sp>
            <p:sp>
              <p:nvSpPr>
                <p:cNvPr id="27" name="文本框 26"/>
                <p:cNvSpPr txBox="1"/>
                <p:nvPr/>
              </p:nvSpPr>
              <p:spPr>
                <a:xfrm>
                  <a:off x="5127" y="3852"/>
                  <a:ext cx="35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小组中有不同的意见吗？</a:t>
                  </a:r>
                </a:p>
              </p:txBody>
            </p:sp>
            <p:sp>
              <p:nvSpPr>
                <p:cNvPr id="23" name="文本框 22"/>
                <p:cNvSpPr txBox="1"/>
                <p:nvPr/>
              </p:nvSpPr>
              <p:spPr>
                <a:xfrm>
                  <a:off x="5277" y="4581"/>
                  <a:ext cx="32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沟通并需求解决的方法</a:t>
                  </a:r>
                </a:p>
              </p:txBody>
            </p:sp>
            <p:sp>
              <p:nvSpPr>
                <p:cNvPr id="25" name="文本框 24"/>
                <p:cNvSpPr txBox="1"/>
                <p:nvPr/>
              </p:nvSpPr>
              <p:spPr>
                <a:xfrm>
                  <a:off x="6627" y="6793"/>
                  <a:ext cx="5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完</a:t>
                  </a:r>
                </a:p>
              </p:txBody>
            </p:sp>
            <p:sp>
              <p:nvSpPr>
                <p:cNvPr id="35" name="文本框 34"/>
                <p:cNvSpPr txBox="1"/>
                <p:nvPr/>
              </p:nvSpPr>
              <p:spPr>
                <a:xfrm>
                  <a:off x="3027" y="6034"/>
                  <a:ext cx="77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有条理存储需要的物品（以员工易于找到和取得为原则）</a:t>
                  </a:r>
                </a:p>
              </p:txBody>
            </p:sp>
            <p:sp>
              <p:nvSpPr>
                <p:cNvPr id="37" name="文本框 36"/>
                <p:cNvSpPr txBox="1"/>
                <p:nvPr/>
              </p:nvSpPr>
              <p:spPr>
                <a:xfrm>
                  <a:off x="5877" y="5312"/>
                  <a:ext cx="20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推行识别系统</a:t>
                  </a:r>
                </a:p>
              </p:txBody>
            </p:sp>
            <p:sp>
              <p:nvSpPr>
                <p:cNvPr id="49" name="文本框 48"/>
                <p:cNvSpPr txBox="1"/>
                <p:nvPr/>
              </p:nvSpPr>
              <p:spPr>
                <a:xfrm>
                  <a:off x="2427" y="3137"/>
                  <a:ext cx="8984" cy="48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建立识别工作区域及物品的系统（列明物品名称存放位置及数量）</a:t>
                  </a:r>
                </a:p>
              </p:txBody>
            </p:sp>
            <p:cxnSp>
              <p:nvCxnSpPr>
                <p:cNvPr id="50" name="直接箭头连接符 49"/>
                <p:cNvCxnSpPr/>
                <p:nvPr/>
              </p:nvCxnSpPr>
              <p:spPr>
                <a:xfrm>
                  <a:off x="6919" y="1443"/>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6919" y="2190"/>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6919" y="2900"/>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919" y="3621"/>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6919" y="4351"/>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6919" y="5065"/>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6919" y="5796"/>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6919" y="6533"/>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9161" y="4183"/>
                <a:ext cx="783" cy="483"/>
              </a:xfrm>
              <a:prstGeom prst="rect">
                <a:avLst/>
              </a:prstGeom>
              <a:noFill/>
            </p:spPr>
            <p:txBody>
              <a:bodyPr wrap="none" rtlCol="0" anchor="t">
                <a:spAutoFit/>
              </a:bodyPr>
              <a:lstStyle/>
              <a:p>
                <a:pPr algn="ctr" fontAlgn="auto"/>
                <a:r>
                  <a:rPr lang="en-US" altLang="zh-CN" sz="1400" spc="100" dirty="0">
                    <a:solidFill>
                      <a:schemeClr val="tx1">
                        <a:lumMod val="95000"/>
                        <a:lumOff val="5000"/>
                      </a:schemeClr>
                    </a:solidFill>
                    <a:uFillTx/>
                    <a:latin typeface="微软雅黑" charset="-122"/>
                    <a:ea typeface="微软雅黑" charset="-122"/>
                    <a:sym typeface="+mn-ea"/>
                  </a:rPr>
                  <a:t>yes</a:t>
                </a:r>
              </a:p>
            </p:txBody>
          </p:sp>
          <p:grpSp>
            <p:nvGrpSpPr>
              <p:cNvPr id="61" name="组合 60"/>
              <p:cNvGrpSpPr/>
              <p:nvPr/>
            </p:nvGrpSpPr>
            <p:grpSpPr>
              <a:xfrm>
                <a:off x="8717" y="4021"/>
                <a:ext cx="444" cy="810"/>
                <a:chOff x="8053" y="3173"/>
                <a:chExt cx="3458" cy="4098"/>
              </a:xfrm>
            </p:grpSpPr>
            <p:cxnSp>
              <p:nvCxnSpPr>
                <p:cNvPr id="63" name="直接箭头连接符 62"/>
                <p:cNvCxnSpPr/>
                <p:nvPr/>
              </p:nvCxnSpPr>
              <p:spPr>
                <a:xfrm rot="5400000">
                  <a:off x="9782" y="1444"/>
                  <a:ext cx="0" cy="3458"/>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9810" y="5570"/>
                  <a:ext cx="0" cy="3402"/>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11481" y="3174"/>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flipH="1">
                <a:off x="3459" y="4590"/>
                <a:ext cx="679" cy="483"/>
              </a:xfrm>
              <a:prstGeom prst="rect">
                <a:avLst/>
              </a:prstGeom>
              <a:noFill/>
            </p:spPr>
            <p:txBody>
              <a:bodyPr wrap="none" rtlCol="0" anchor="t">
                <a:spAutoFit/>
              </a:bodyPr>
              <a:lstStyle/>
              <a:p>
                <a:pPr algn="ctr" fontAlgn="auto"/>
                <a:r>
                  <a:rPr lang="en-US" altLang="zh-CN" sz="1400" spc="100" dirty="0">
                    <a:solidFill>
                      <a:schemeClr val="tx1">
                        <a:lumMod val="95000"/>
                        <a:lumOff val="5000"/>
                      </a:schemeClr>
                    </a:solidFill>
                    <a:uFillTx/>
                    <a:latin typeface="微软雅黑" charset="-122"/>
                    <a:ea typeface="微软雅黑" charset="-122"/>
                    <a:sym typeface="+mn-ea"/>
                  </a:rPr>
                  <a:t>no</a:t>
                </a:r>
              </a:p>
            </p:txBody>
          </p:sp>
          <p:grpSp>
            <p:nvGrpSpPr>
              <p:cNvPr id="67" name="组合 66"/>
              <p:cNvGrpSpPr/>
              <p:nvPr/>
            </p:nvGrpSpPr>
            <p:grpSpPr>
              <a:xfrm flipH="1">
                <a:off x="4133" y="4035"/>
                <a:ext cx="1644" cy="1520"/>
                <a:chOff x="-1285" y="3171"/>
                <a:chExt cx="12805" cy="4110"/>
              </a:xfrm>
            </p:grpSpPr>
            <p:cxnSp>
              <p:nvCxnSpPr>
                <p:cNvPr id="68" name="直接箭头连接符 67"/>
                <p:cNvCxnSpPr/>
                <p:nvPr/>
              </p:nvCxnSpPr>
              <p:spPr>
                <a:xfrm rot="5400000">
                  <a:off x="7756" y="-582"/>
                  <a:ext cx="0" cy="7506"/>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rot="5400000">
                  <a:off x="5118" y="878"/>
                  <a:ext cx="0" cy="12805"/>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11481" y="3174"/>
                  <a:ext cx="0" cy="4082"/>
                </a:xfrm>
                <a:prstGeom prst="straightConnector1">
                  <a:avLst/>
                </a:prstGeom>
                <a:ln w="25400" cmpd="sng">
                  <a:solidFill>
                    <a:schemeClr val="tx1">
                      <a:lumMod val="50000"/>
                      <a:lumOff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8" name="组合 7"/>
          <p:cNvGrpSpPr/>
          <p:nvPr/>
        </p:nvGrpSpPr>
        <p:grpSpPr>
          <a:xfrm>
            <a:off x="2195830" y="743585"/>
            <a:ext cx="4752340" cy="4257675"/>
            <a:chOff x="4077" y="1003"/>
            <a:chExt cx="7484" cy="6705"/>
          </a:xfrm>
        </p:grpSpPr>
        <p:sp>
          <p:nvSpPr>
            <p:cNvPr id="22" name="文本框 21"/>
            <p:cNvSpPr txBox="1"/>
            <p:nvPr/>
          </p:nvSpPr>
          <p:spPr>
            <a:xfrm>
              <a:off x="6927" y="1003"/>
              <a:ext cx="17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宣传、培训</a:t>
              </a:r>
            </a:p>
          </p:txBody>
        </p:sp>
        <p:sp>
          <p:nvSpPr>
            <p:cNvPr id="24" name="文本框 23"/>
            <p:cNvSpPr txBox="1"/>
            <p:nvPr/>
          </p:nvSpPr>
          <p:spPr>
            <a:xfrm>
              <a:off x="5877" y="1610"/>
              <a:ext cx="38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责任区域明确，选择样板区</a:t>
              </a:r>
            </a:p>
          </p:txBody>
        </p:sp>
        <p:sp>
          <p:nvSpPr>
            <p:cNvPr id="26" name="文本框 25"/>
            <p:cNvSpPr txBox="1"/>
            <p:nvPr/>
          </p:nvSpPr>
          <p:spPr>
            <a:xfrm>
              <a:off x="6477" y="2224"/>
              <a:ext cx="26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要与不要物的判定</a:t>
              </a:r>
            </a:p>
          </p:txBody>
        </p:sp>
        <p:sp>
          <p:nvSpPr>
            <p:cNvPr id="27" name="文本框 26"/>
            <p:cNvSpPr txBox="1"/>
            <p:nvPr/>
          </p:nvSpPr>
          <p:spPr>
            <a:xfrm>
              <a:off x="6027" y="3474"/>
              <a:ext cx="35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不要物登记处理（车间）</a:t>
              </a:r>
            </a:p>
          </p:txBody>
        </p:sp>
        <p:sp>
          <p:nvSpPr>
            <p:cNvPr id="23" name="文本框 22"/>
            <p:cNvSpPr txBox="1"/>
            <p:nvPr/>
          </p:nvSpPr>
          <p:spPr>
            <a:xfrm>
              <a:off x="4077" y="4105"/>
              <a:ext cx="74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划线、定位、标识设计、实施（“三定三要素”原则）</a:t>
              </a:r>
            </a:p>
          </p:txBody>
        </p:sp>
        <p:sp>
          <p:nvSpPr>
            <p:cNvPr id="25" name="文本框 24"/>
            <p:cNvSpPr txBox="1"/>
            <p:nvPr/>
          </p:nvSpPr>
          <p:spPr>
            <a:xfrm>
              <a:off x="4637" y="6009"/>
              <a:ext cx="6365"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责任区域、清扫标准明确（6S日常检查确认）</a:t>
              </a:r>
            </a:p>
          </p:txBody>
        </p:sp>
        <p:sp>
          <p:nvSpPr>
            <p:cNvPr id="35" name="文本框 34"/>
            <p:cNvSpPr txBox="1"/>
            <p:nvPr/>
          </p:nvSpPr>
          <p:spPr>
            <a:xfrm>
              <a:off x="6887" y="5378"/>
              <a:ext cx="1865"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6S考核评比</a:t>
              </a:r>
            </a:p>
          </p:txBody>
        </p:sp>
        <p:sp>
          <p:nvSpPr>
            <p:cNvPr id="37" name="文本框 36"/>
            <p:cNvSpPr txBox="1"/>
            <p:nvPr/>
          </p:nvSpPr>
          <p:spPr>
            <a:xfrm>
              <a:off x="7077" y="4724"/>
              <a:ext cx="14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红牌作战</a:t>
              </a:r>
            </a:p>
          </p:txBody>
        </p:sp>
        <p:sp>
          <p:nvSpPr>
            <p:cNvPr id="49" name="文本框 48"/>
            <p:cNvSpPr txBox="1"/>
            <p:nvPr/>
          </p:nvSpPr>
          <p:spPr>
            <a:xfrm>
              <a:off x="5877" y="2843"/>
              <a:ext cx="38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不要物放置区指定（部门）</a:t>
              </a:r>
            </a:p>
          </p:txBody>
        </p:sp>
        <p:cxnSp>
          <p:nvCxnSpPr>
            <p:cNvPr id="50" name="直接箭头连接符 49"/>
            <p:cNvCxnSpPr/>
            <p:nvPr/>
          </p:nvCxnSpPr>
          <p:spPr>
            <a:xfrm>
              <a:off x="7819" y="1388"/>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7819" y="2012"/>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819" y="2624"/>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7819" y="3243"/>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819" y="3875"/>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7819" y="4505"/>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819" y="5124"/>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7819" y="5777"/>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028" y="6650"/>
              <a:ext cx="3584" cy="1058"/>
              <a:chOff x="5972" y="5337"/>
              <a:chExt cx="3584" cy="1058"/>
            </a:xfrm>
          </p:grpSpPr>
          <p:sp>
            <p:nvSpPr>
              <p:cNvPr id="2" name="文本框 1"/>
              <p:cNvSpPr txBox="1"/>
              <p:nvPr/>
            </p:nvSpPr>
            <p:spPr>
              <a:xfrm>
                <a:off x="6878" y="5998"/>
                <a:ext cx="1770"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PDCA循环</a:t>
                </a:r>
              </a:p>
            </p:txBody>
          </p:sp>
          <p:sp>
            <p:nvSpPr>
              <p:cNvPr id="4" name="文本框 3"/>
              <p:cNvSpPr txBox="1"/>
              <p:nvPr/>
            </p:nvSpPr>
            <p:spPr>
              <a:xfrm>
                <a:off x="5972" y="5337"/>
                <a:ext cx="3584" cy="397"/>
              </a:xfrm>
              <a:prstGeom prst="rect">
                <a:avLst/>
              </a:prstGeom>
              <a:solidFill>
                <a:srgbClr val="011B4C"/>
              </a:solidFill>
            </p:spPr>
            <p:txBody>
              <a:bodyPr wrap="none" lIns="90170" tIns="46990" rIns="90170" bIns="46990" rtlCol="0" anchor="ctr" anchorCtr="0">
                <a:spAutoFit/>
              </a:bodyPr>
              <a:lstStyle/>
              <a:p>
                <a:pPr algn="ctr"/>
                <a:r>
                  <a:rPr lang="zh-CN" altLang="en-US" sz="1400" b="1" spc="100" dirty="0">
                    <a:solidFill>
                      <a:schemeClr val="bg1">
                        <a:lumMod val="95000"/>
                      </a:schemeClr>
                    </a:solidFill>
                    <a:uFillTx/>
                    <a:latin typeface="微软雅黑" charset="-122"/>
                    <a:ea typeface="微软雅黑" charset="-122"/>
                    <a:sym typeface="+mn-ea"/>
                  </a:rPr>
                  <a:t>目视管理、看板管理强化</a:t>
                </a:r>
              </a:p>
            </p:txBody>
          </p:sp>
          <p:cxnSp>
            <p:nvCxnSpPr>
              <p:cNvPr id="5" name="直接箭头连接符 4"/>
              <p:cNvCxnSpPr/>
              <p:nvPr/>
            </p:nvCxnSpPr>
            <p:spPr>
              <a:xfrm>
                <a:off x="7763" y="5754"/>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直接箭头连接符 6"/>
            <p:cNvCxnSpPr/>
            <p:nvPr/>
          </p:nvCxnSpPr>
          <p:spPr>
            <a:xfrm>
              <a:off x="7820" y="6406"/>
              <a:ext cx="0" cy="170"/>
            </a:xfrm>
            <a:prstGeom prst="straightConnector1">
              <a:avLst/>
            </a:prstGeom>
            <a:ln w="25400" cmpd="sng">
              <a:solidFill>
                <a:schemeClr val="tx1">
                  <a:lumMod val="50000"/>
                  <a:lumOff val="5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698558" y="991235"/>
            <a:ext cx="1746885" cy="399415"/>
            <a:chOff x="5827" y="1715"/>
            <a:chExt cx="2751" cy="629"/>
          </a:xfrm>
        </p:grpSpPr>
        <p:sp>
          <p:nvSpPr>
            <p:cNvPr id="12" name="文本框 11"/>
            <p:cNvSpPr txBox="1"/>
            <p:nvPr/>
          </p:nvSpPr>
          <p:spPr>
            <a:xfrm>
              <a:off x="5827" y="1715"/>
              <a:ext cx="2751"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整顿SEITON</a:t>
              </a:r>
            </a:p>
          </p:txBody>
        </p:sp>
        <p:cxnSp>
          <p:nvCxnSpPr>
            <p:cNvPr id="14" name="直接箭头连接符 13"/>
            <p:cNvCxnSpPr/>
            <p:nvPr/>
          </p:nvCxnSpPr>
          <p:spPr>
            <a:xfrm rot="16200000">
              <a:off x="7187" y="983"/>
              <a:ext cx="0" cy="272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051685" y="1823085"/>
            <a:ext cx="5040630" cy="3042285"/>
            <a:chOff x="1711" y="3036"/>
            <a:chExt cx="7938" cy="4791"/>
          </a:xfrm>
        </p:grpSpPr>
        <p:grpSp>
          <p:nvGrpSpPr>
            <p:cNvPr id="2" name="组合 1"/>
            <p:cNvGrpSpPr/>
            <p:nvPr/>
          </p:nvGrpSpPr>
          <p:grpSpPr>
            <a:xfrm>
              <a:off x="1711" y="3036"/>
              <a:ext cx="5427" cy="580"/>
              <a:chOff x="2819" y="2995"/>
              <a:chExt cx="5427" cy="580"/>
            </a:xfrm>
          </p:grpSpPr>
          <p:sp>
            <p:nvSpPr>
              <p:cNvPr id="118" name="Rectangle 2"/>
              <p:cNvSpPr/>
              <p:nvPr/>
            </p:nvSpPr>
            <p:spPr>
              <a:xfrm>
                <a:off x="2819" y="2995"/>
                <a:ext cx="2099"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整顿对象</a:t>
                </a:r>
              </a:p>
            </p:txBody>
          </p:sp>
          <p:sp>
            <p:nvSpPr>
              <p:cNvPr id="4" name="文本框 3"/>
              <p:cNvSpPr txBox="1"/>
              <p:nvPr/>
            </p:nvSpPr>
            <p:spPr>
              <a:xfrm>
                <a:off x="4918" y="2995"/>
                <a:ext cx="3328" cy="580"/>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所有“要”的东西</a:t>
                </a:r>
              </a:p>
            </p:txBody>
          </p:sp>
        </p:grpSp>
        <p:grpSp>
          <p:nvGrpSpPr>
            <p:cNvPr id="5" name="组合 4"/>
            <p:cNvGrpSpPr/>
            <p:nvPr/>
          </p:nvGrpSpPr>
          <p:grpSpPr>
            <a:xfrm>
              <a:off x="1712" y="3614"/>
              <a:ext cx="7937" cy="1452"/>
              <a:chOff x="2820" y="3977"/>
              <a:chExt cx="7937" cy="1452"/>
            </a:xfrm>
          </p:grpSpPr>
          <p:sp>
            <p:nvSpPr>
              <p:cNvPr id="9" name="Rectangle 2"/>
              <p:cNvSpPr/>
              <p:nvPr/>
            </p:nvSpPr>
            <p:spPr>
              <a:xfrm>
                <a:off x="2820" y="4414"/>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整顿目标</a:t>
                </a:r>
              </a:p>
            </p:txBody>
          </p:sp>
          <p:sp>
            <p:nvSpPr>
              <p:cNvPr id="10" name="文本框 9"/>
              <p:cNvSpPr txBox="1"/>
              <p:nvPr/>
            </p:nvSpPr>
            <p:spPr>
              <a:xfrm>
                <a:off x="4918" y="3977"/>
                <a:ext cx="5839" cy="1452"/>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1、区域明确（场所规划图）</a:t>
                </a:r>
              </a:p>
              <a:p>
                <a:pPr algn="l" fontAlgn="auto"/>
                <a:r>
                  <a:rPr lang="zh-CN" altLang="en-US" spc="100" dirty="0">
                    <a:solidFill>
                      <a:schemeClr val="tx1">
                        <a:lumMod val="95000"/>
                        <a:lumOff val="5000"/>
                      </a:schemeClr>
                    </a:solidFill>
                    <a:uFillTx/>
                    <a:latin typeface="微软雅黑" charset="-122"/>
                    <a:ea typeface="微软雅黑" charset="-122"/>
                    <a:sym typeface="+mn-ea"/>
                  </a:rPr>
                  <a:t>2、物料取用方便，标识清晰设定</a:t>
                </a:r>
              </a:p>
              <a:p>
                <a:pPr algn="l" fontAlgn="auto"/>
                <a:r>
                  <a:rPr lang="zh-CN" altLang="en-US" spc="100" dirty="0">
                    <a:solidFill>
                      <a:schemeClr val="tx1">
                        <a:lumMod val="95000"/>
                        <a:lumOff val="5000"/>
                      </a:schemeClr>
                    </a:solidFill>
                    <a:uFillTx/>
                    <a:latin typeface="微软雅黑" charset="-122"/>
                    <a:ea typeface="微软雅黑" charset="-122"/>
                    <a:sym typeface="+mn-ea"/>
                  </a:rPr>
                  <a:t>3、工具摆放经济，标识明确</a:t>
                </a:r>
              </a:p>
            </p:txBody>
          </p:sp>
        </p:grpSp>
        <p:grpSp>
          <p:nvGrpSpPr>
            <p:cNvPr id="15" name="组合 14"/>
            <p:cNvGrpSpPr/>
            <p:nvPr/>
          </p:nvGrpSpPr>
          <p:grpSpPr>
            <a:xfrm>
              <a:off x="1712" y="5066"/>
              <a:ext cx="6417" cy="2761"/>
              <a:chOff x="2820" y="3977"/>
              <a:chExt cx="6417" cy="2761"/>
            </a:xfrm>
          </p:grpSpPr>
          <p:sp>
            <p:nvSpPr>
              <p:cNvPr id="16" name="Rectangle 2"/>
              <p:cNvSpPr/>
              <p:nvPr/>
            </p:nvSpPr>
            <p:spPr>
              <a:xfrm>
                <a:off x="2820" y="5069"/>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基本内容</a:t>
                </a:r>
              </a:p>
            </p:txBody>
          </p:sp>
          <p:sp>
            <p:nvSpPr>
              <p:cNvPr id="20" name="文本框 19"/>
              <p:cNvSpPr txBox="1"/>
              <p:nvPr/>
            </p:nvSpPr>
            <p:spPr>
              <a:xfrm>
                <a:off x="4918" y="3977"/>
                <a:ext cx="4319" cy="2761"/>
              </a:xfrm>
              <a:prstGeom prst="rect">
                <a:avLst/>
              </a:prstGeom>
              <a:noFill/>
            </p:spPr>
            <p:txBody>
              <a:bodyPr wrap="non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1、节约时间</a:t>
                </a:r>
              </a:p>
              <a:p>
                <a:pPr algn="l" fontAlgn="auto"/>
                <a:r>
                  <a:rPr lang="zh-CN" altLang="en-US" spc="100" dirty="0">
                    <a:solidFill>
                      <a:schemeClr val="tx1">
                        <a:lumMod val="95000"/>
                        <a:lumOff val="5000"/>
                      </a:schemeClr>
                    </a:solidFill>
                    <a:uFillTx/>
                    <a:latin typeface="微软雅黑" charset="-122"/>
                    <a:ea typeface="微软雅黑" charset="-122"/>
                    <a:sym typeface="+mn-ea"/>
                  </a:rPr>
                  <a:t>2、规划放置场所及位置</a:t>
                </a:r>
              </a:p>
              <a:p>
                <a:pPr algn="l" fontAlgn="auto"/>
                <a:r>
                  <a:rPr lang="zh-CN" altLang="en-US" spc="100" dirty="0">
                    <a:solidFill>
                      <a:schemeClr val="tx1">
                        <a:lumMod val="95000"/>
                        <a:lumOff val="5000"/>
                      </a:schemeClr>
                    </a:solidFill>
                    <a:uFillTx/>
                    <a:latin typeface="微软雅黑" charset="-122"/>
                    <a:ea typeface="微软雅黑" charset="-122"/>
                    <a:sym typeface="+mn-ea"/>
                  </a:rPr>
                  <a:t>3、规划放置的数量</a:t>
                </a:r>
              </a:p>
              <a:p>
                <a:pPr algn="l" fontAlgn="auto"/>
                <a:r>
                  <a:rPr lang="zh-CN" altLang="en-US" spc="100" dirty="0">
                    <a:solidFill>
                      <a:schemeClr val="tx1">
                        <a:lumMod val="95000"/>
                        <a:lumOff val="5000"/>
                      </a:schemeClr>
                    </a:solidFill>
                    <a:uFillTx/>
                    <a:latin typeface="微软雅黑" charset="-122"/>
                    <a:ea typeface="微软雅黑" charset="-122"/>
                    <a:sym typeface="+mn-ea"/>
                  </a:rPr>
                  <a:t>4、限定放置的数量</a:t>
                </a:r>
              </a:p>
              <a:p>
                <a:pPr algn="l" fontAlgn="auto"/>
                <a:r>
                  <a:rPr lang="zh-CN" altLang="en-US" spc="100" dirty="0">
                    <a:solidFill>
                      <a:schemeClr val="tx1">
                        <a:lumMod val="95000"/>
                        <a:lumOff val="5000"/>
                      </a:schemeClr>
                    </a:solidFill>
                    <a:uFillTx/>
                    <a:latin typeface="微软雅黑" charset="-122"/>
                    <a:ea typeface="微软雅黑" charset="-122"/>
                    <a:sym typeface="+mn-ea"/>
                  </a:rPr>
                  <a:t>5、放置标识、看板</a:t>
                </a:r>
              </a:p>
              <a:p>
                <a:pPr algn="l" fontAlgn="auto"/>
                <a:r>
                  <a:rPr lang="zh-CN" altLang="en-US" spc="100" dirty="0">
                    <a:solidFill>
                      <a:schemeClr val="tx1">
                        <a:lumMod val="95000"/>
                        <a:lumOff val="5000"/>
                      </a:schemeClr>
                    </a:solidFill>
                    <a:uFillTx/>
                    <a:latin typeface="微软雅黑" charset="-122"/>
                    <a:ea typeface="微软雅黑" charset="-122"/>
                    <a:sym typeface="+mn-ea"/>
                  </a:rPr>
                  <a:t>6、摆放整齐、明朗</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7" name="组合 16"/>
          <p:cNvGrpSpPr/>
          <p:nvPr/>
        </p:nvGrpSpPr>
        <p:grpSpPr>
          <a:xfrm>
            <a:off x="754380" y="1584960"/>
            <a:ext cx="7635240" cy="3407410"/>
            <a:chOff x="1762" y="2676"/>
            <a:chExt cx="12024" cy="5366"/>
          </a:xfrm>
        </p:grpSpPr>
        <p:grpSp>
          <p:nvGrpSpPr>
            <p:cNvPr id="25" name="组合 24"/>
            <p:cNvGrpSpPr/>
            <p:nvPr/>
          </p:nvGrpSpPr>
          <p:grpSpPr>
            <a:xfrm>
              <a:off x="1762" y="2676"/>
              <a:ext cx="12024" cy="2610"/>
              <a:chOff x="1187" y="3036"/>
              <a:chExt cx="12024" cy="2610"/>
            </a:xfrm>
          </p:grpSpPr>
          <p:grpSp>
            <p:nvGrpSpPr>
              <p:cNvPr id="2" name="组合 1"/>
              <p:cNvGrpSpPr/>
              <p:nvPr/>
            </p:nvGrpSpPr>
            <p:grpSpPr>
              <a:xfrm>
                <a:off x="1187" y="3036"/>
                <a:ext cx="12024" cy="580"/>
                <a:chOff x="2295" y="2995"/>
                <a:chExt cx="12024" cy="580"/>
              </a:xfrm>
            </p:grpSpPr>
            <p:sp>
              <p:nvSpPr>
                <p:cNvPr id="118" name="Rectangle 2"/>
                <p:cNvSpPr/>
                <p:nvPr/>
              </p:nvSpPr>
              <p:spPr>
                <a:xfrm>
                  <a:off x="2295" y="2995"/>
                  <a:ext cx="2623"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整顿三要素</a:t>
                  </a:r>
                </a:p>
              </p:txBody>
            </p:sp>
            <p:sp>
              <p:nvSpPr>
                <p:cNvPr id="4" name="文本框 3"/>
                <p:cNvSpPr txBox="1"/>
                <p:nvPr/>
              </p:nvSpPr>
              <p:spPr>
                <a:xfrm>
                  <a:off x="4918" y="2995"/>
                  <a:ext cx="9401"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场所  方法  标识 （体现好的整顿现象是：容易放回去）</a:t>
                  </a:r>
                </a:p>
              </p:txBody>
            </p:sp>
          </p:grpSp>
          <p:sp>
            <p:nvSpPr>
              <p:cNvPr id="10" name="文本框 9"/>
              <p:cNvSpPr txBox="1"/>
              <p:nvPr/>
            </p:nvSpPr>
            <p:spPr>
              <a:xfrm>
                <a:off x="1187" y="3614"/>
                <a:ext cx="2430" cy="580"/>
              </a:xfrm>
              <a:prstGeom prst="rect">
                <a:avLst/>
              </a:prstGeom>
              <a:noFill/>
            </p:spPr>
            <p:txBody>
              <a:bodyPr wrap="none" rtlCol="0" anchor="t">
                <a:spAutoFit/>
              </a:bodyPr>
              <a:lstStyle/>
              <a:p>
                <a:pPr algn="l" fontAlgn="auto"/>
                <a:r>
                  <a:rPr lang="zh-CN" altLang="en-US" b="1" spc="100" dirty="0">
                    <a:solidFill>
                      <a:srgbClr val="011B4C"/>
                    </a:solidFill>
                    <a:uFillTx/>
                    <a:latin typeface="微软雅黑" charset="-122"/>
                    <a:ea typeface="微软雅黑" charset="-122"/>
                    <a:sym typeface="+mn-ea"/>
                  </a:rPr>
                  <a:t>1、放置场所</a:t>
                </a:r>
              </a:p>
            </p:txBody>
          </p:sp>
          <p:sp>
            <p:nvSpPr>
              <p:cNvPr id="20" name="文本框 19"/>
              <p:cNvSpPr txBox="1"/>
              <p:nvPr/>
            </p:nvSpPr>
            <p:spPr>
              <a:xfrm>
                <a:off x="1187" y="4194"/>
                <a:ext cx="7809" cy="1452"/>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物品的放置场所原则上要100%设定</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物品的保管要实施3定：定点、定容、定量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个人办公区域内只能放真正需要的物品</a:t>
                </a:r>
              </a:p>
            </p:txBody>
          </p:sp>
        </p:grpSp>
        <p:sp>
          <p:nvSpPr>
            <p:cNvPr id="6" name="文本框 5"/>
            <p:cNvSpPr txBox="1"/>
            <p:nvPr/>
          </p:nvSpPr>
          <p:spPr>
            <a:xfrm>
              <a:off x="1762" y="5286"/>
              <a:ext cx="2430" cy="580"/>
            </a:xfrm>
            <a:prstGeom prst="rect">
              <a:avLst/>
            </a:prstGeom>
            <a:noFill/>
          </p:spPr>
          <p:txBody>
            <a:bodyPr wrap="none" rtlCol="0" anchor="t">
              <a:spAutoFit/>
            </a:bodyPr>
            <a:lstStyle/>
            <a:p>
              <a:pPr algn="l" fontAlgn="auto"/>
              <a:r>
                <a:rPr lang="zh-CN" altLang="en-US" b="1" spc="100" dirty="0">
                  <a:solidFill>
                    <a:srgbClr val="011B4C"/>
                  </a:solidFill>
                  <a:uFillTx/>
                  <a:latin typeface="微软雅黑" charset="-122"/>
                  <a:ea typeface="微软雅黑" charset="-122"/>
                  <a:sym typeface="+mn-ea"/>
                </a:rPr>
                <a:t>2、放置方法</a:t>
              </a:r>
            </a:p>
          </p:txBody>
        </p:sp>
        <p:sp>
          <p:nvSpPr>
            <p:cNvPr id="7" name="文本框 6"/>
            <p:cNvSpPr txBox="1"/>
            <p:nvPr/>
          </p:nvSpPr>
          <p:spPr>
            <a:xfrm>
              <a:off x="1762" y="5866"/>
              <a:ext cx="4538" cy="1016"/>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易取放</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在放置方法上多下功夫</a:t>
              </a:r>
            </a:p>
          </p:txBody>
        </p:sp>
        <p:sp>
          <p:nvSpPr>
            <p:cNvPr id="8" name="文本框 7"/>
            <p:cNvSpPr txBox="1"/>
            <p:nvPr/>
          </p:nvSpPr>
          <p:spPr>
            <a:xfrm>
              <a:off x="1762" y="6882"/>
              <a:ext cx="1924" cy="580"/>
            </a:xfrm>
            <a:prstGeom prst="rect">
              <a:avLst/>
            </a:prstGeom>
            <a:noFill/>
          </p:spPr>
          <p:txBody>
            <a:bodyPr wrap="none" rtlCol="0" anchor="t">
              <a:spAutoFit/>
            </a:bodyPr>
            <a:lstStyle/>
            <a:p>
              <a:pPr algn="l" fontAlgn="auto"/>
              <a:r>
                <a:rPr lang="zh-CN" altLang="en-US" b="1" spc="100" dirty="0">
                  <a:solidFill>
                    <a:srgbClr val="011B4C"/>
                  </a:solidFill>
                  <a:uFillTx/>
                  <a:latin typeface="微软雅黑" charset="-122"/>
                  <a:ea typeface="微软雅黑" charset="-122"/>
                  <a:sym typeface="+mn-ea"/>
                </a:rPr>
                <a:t>3、标  识</a:t>
              </a:r>
            </a:p>
          </p:txBody>
        </p:sp>
        <p:sp>
          <p:nvSpPr>
            <p:cNvPr id="13" name="文本框 12"/>
            <p:cNvSpPr txBox="1"/>
            <p:nvPr/>
          </p:nvSpPr>
          <p:spPr>
            <a:xfrm>
              <a:off x="1762" y="7462"/>
              <a:ext cx="11378" cy="580"/>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制定公司统一规定的标识，将标识作为企业文化形象的一部分。</a:t>
              </a:r>
            </a:p>
          </p:txBody>
        </p:sp>
      </p:grpSp>
      <p:grpSp>
        <p:nvGrpSpPr>
          <p:cNvPr id="5" name="组合 4"/>
          <p:cNvGrpSpPr/>
          <p:nvPr/>
        </p:nvGrpSpPr>
        <p:grpSpPr>
          <a:xfrm>
            <a:off x="3698558" y="867410"/>
            <a:ext cx="1746885" cy="399415"/>
            <a:chOff x="5827" y="1715"/>
            <a:chExt cx="2751" cy="629"/>
          </a:xfrm>
        </p:grpSpPr>
        <p:sp>
          <p:nvSpPr>
            <p:cNvPr id="9" name="文本框 8"/>
            <p:cNvSpPr txBox="1"/>
            <p:nvPr/>
          </p:nvSpPr>
          <p:spPr>
            <a:xfrm>
              <a:off x="5827" y="1715"/>
              <a:ext cx="2751"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整顿SEITON</a:t>
              </a:r>
            </a:p>
          </p:txBody>
        </p:sp>
        <p:cxnSp>
          <p:nvCxnSpPr>
            <p:cNvPr id="15" name="直接箭头连接符 14"/>
            <p:cNvCxnSpPr/>
            <p:nvPr/>
          </p:nvCxnSpPr>
          <p:spPr>
            <a:xfrm rot="16200000">
              <a:off x="7187" y="983"/>
              <a:ext cx="0" cy="272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6" name="组合 15"/>
          <p:cNvGrpSpPr/>
          <p:nvPr/>
        </p:nvGrpSpPr>
        <p:grpSpPr>
          <a:xfrm>
            <a:off x="820738" y="1880870"/>
            <a:ext cx="7502525" cy="2967990"/>
            <a:chOff x="1712" y="1597"/>
            <a:chExt cx="11815" cy="4674"/>
          </a:xfrm>
        </p:grpSpPr>
        <p:sp>
          <p:nvSpPr>
            <p:cNvPr id="4" name="文本框 3"/>
            <p:cNvSpPr txBox="1"/>
            <p:nvPr/>
          </p:nvSpPr>
          <p:spPr>
            <a:xfrm>
              <a:off x="3811" y="1597"/>
              <a:ext cx="9716" cy="3805"/>
            </a:xfrm>
            <a:prstGeom prst="rect">
              <a:avLst/>
            </a:prstGeom>
            <a:noFill/>
          </p:spPr>
          <p:txBody>
            <a:bodyPr wrap="square" rtlCol="0" anchor="t">
              <a:spAutoFit/>
            </a:bodyPr>
            <a:lstStyle/>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1、在工作现场选择适当地方摆放需要物品</a:t>
              </a:r>
            </a:p>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2、决定物品属于哪一类别</a:t>
              </a:r>
            </a:p>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3、建立标识工作区域及物品的系统（列明物品名称存放位置及数量）</a:t>
              </a:r>
            </a:p>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4、小组沟通，寻求解决方法</a:t>
              </a:r>
            </a:p>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5、推行识别系统</a:t>
              </a:r>
            </a:p>
            <a:p>
              <a:pPr algn="l" fontAlgn="auto">
                <a:lnSpc>
                  <a:spcPct val="120000"/>
                </a:lnSpc>
                <a:spcBef>
                  <a:spcPts val="0"/>
                </a:spcBef>
                <a:spcAft>
                  <a:spcPts val="0"/>
                </a:spcAft>
              </a:pPr>
              <a:r>
                <a:rPr lang="zh-CN" altLang="en-US" spc="100" dirty="0">
                  <a:solidFill>
                    <a:schemeClr val="tx1">
                      <a:lumMod val="95000"/>
                      <a:lumOff val="5000"/>
                    </a:schemeClr>
                  </a:solidFill>
                  <a:uFillTx/>
                  <a:latin typeface="微软雅黑" charset="-122"/>
                  <a:ea typeface="微软雅黑" charset="-122"/>
                  <a:sym typeface="+mn-ea"/>
                </a:rPr>
                <a:t>6、有条理储存需要物品（</a:t>
              </a:r>
              <a:r>
                <a:rPr lang="zh-CN" altLang="en-US" b="1" spc="100" dirty="0">
                  <a:solidFill>
                    <a:srgbClr val="011B4C"/>
                  </a:solidFill>
                  <a:uFillTx/>
                  <a:latin typeface="微软雅黑" charset="-122"/>
                  <a:ea typeface="微软雅黑" charset="-122"/>
                  <a:sym typeface="+mn-ea"/>
                </a:rPr>
                <a:t>以员工易于找到和取得为原则</a:t>
              </a:r>
              <a:r>
                <a:rPr lang="zh-CN" altLang="en-US" spc="100" dirty="0">
                  <a:solidFill>
                    <a:schemeClr val="tx1">
                      <a:lumMod val="95000"/>
                      <a:lumOff val="5000"/>
                    </a:schemeClr>
                  </a:solidFill>
                  <a:uFillTx/>
                  <a:latin typeface="微软雅黑" charset="-122"/>
                  <a:ea typeface="微软雅黑" charset="-122"/>
                  <a:sym typeface="+mn-ea"/>
                </a:rPr>
                <a:t>）</a:t>
              </a:r>
            </a:p>
          </p:txBody>
        </p:sp>
        <p:sp>
          <p:nvSpPr>
            <p:cNvPr id="5" name="Rectangle 2"/>
            <p:cNvSpPr/>
            <p:nvPr/>
          </p:nvSpPr>
          <p:spPr>
            <a:xfrm>
              <a:off x="1712" y="3211"/>
              <a:ext cx="2099"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实施步骤</a:t>
              </a:r>
            </a:p>
          </p:txBody>
        </p:sp>
        <p:sp>
          <p:nvSpPr>
            <p:cNvPr id="9" name="Rectangle 2"/>
            <p:cNvSpPr/>
            <p:nvPr/>
          </p:nvSpPr>
          <p:spPr>
            <a:xfrm>
              <a:off x="1712" y="5693"/>
              <a:ext cx="2099"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整顿技巧</a:t>
              </a:r>
            </a:p>
          </p:txBody>
        </p:sp>
        <p:sp>
          <p:nvSpPr>
            <p:cNvPr id="15" name="文本框 14"/>
            <p:cNvSpPr txBox="1"/>
            <p:nvPr/>
          </p:nvSpPr>
          <p:spPr>
            <a:xfrm>
              <a:off x="3811" y="5691"/>
              <a:ext cx="6552"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标识 显示板 摆放 区划线 定位标示</a:t>
              </a:r>
            </a:p>
          </p:txBody>
        </p:sp>
      </p:grpSp>
      <p:grpSp>
        <p:nvGrpSpPr>
          <p:cNvPr id="2" name="组合 1"/>
          <p:cNvGrpSpPr/>
          <p:nvPr/>
        </p:nvGrpSpPr>
        <p:grpSpPr>
          <a:xfrm>
            <a:off x="3698558" y="991235"/>
            <a:ext cx="1746885" cy="399415"/>
            <a:chOff x="5827" y="1715"/>
            <a:chExt cx="2751" cy="629"/>
          </a:xfrm>
        </p:grpSpPr>
        <p:sp>
          <p:nvSpPr>
            <p:cNvPr id="6" name="文本框 5"/>
            <p:cNvSpPr txBox="1"/>
            <p:nvPr/>
          </p:nvSpPr>
          <p:spPr>
            <a:xfrm>
              <a:off x="5827" y="1715"/>
              <a:ext cx="2751"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整顿SEITON</a:t>
              </a:r>
            </a:p>
          </p:txBody>
        </p:sp>
        <p:cxnSp>
          <p:nvCxnSpPr>
            <p:cNvPr id="7" name="直接箭头连接符 6"/>
            <p:cNvCxnSpPr/>
            <p:nvPr/>
          </p:nvCxnSpPr>
          <p:spPr>
            <a:xfrm rot="16200000">
              <a:off x="7187" y="983"/>
              <a:ext cx="0" cy="272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bwMode="auto">
          <a:xfrm>
            <a:off x="0" y="1314344"/>
            <a:ext cx="3771955" cy="1371715"/>
          </a:xfrm>
          <a:prstGeom prst="rect">
            <a:avLst/>
          </a:prstGeom>
          <a:solidFill>
            <a:srgbClr val="000000"/>
          </a:solidFill>
          <a:ln w="25400"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algn="ctr" fontAlgn="base">
              <a:spcBef>
                <a:spcPct val="0"/>
              </a:spcBef>
              <a:spcAft>
                <a:spcPct val="0"/>
              </a:spcAft>
              <a:defRPr/>
            </a:pPr>
            <a:endParaRPr lang="en-US" sz="4400" kern="0" dirty="0" smtClean="0">
              <a:solidFill>
                <a:srgbClr val="000000"/>
              </a:solidFill>
              <a:latin typeface="微软雅黑" panose="020B0503020204020204" pitchFamily="34" charset="-122"/>
              <a:ea typeface="微软雅黑" panose="020B0503020204020204" pitchFamily="34" charset="-122"/>
              <a:cs typeface="ヒラギノ角ゴ ProN W3" charset="0"/>
              <a:sym typeface="Gill Sans" charset="0"/>
            </a:endParaRPr>
          </a:p>
        </p:txBody>
      </p: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91" y="1514779"/>
            <a:ext cx="723326" cy="970846"/>
          </a:xfrm>
          <a:prstGeom prst="rect">
            <a:avLst/>
          </a:prstGeom>
        </p:spPr>
      </p:pic>
      <p:grpSp>
        <p:nvGrpSpPr>
          <p:cNvPr id="8" name="组合 114"/>
          <p:cNvGrpSpPr/>
          <p:nvPr/>
        </p:nvGrpSpPr>
        <p:grpSpPr>
          <a:xfrm>
            <a:off x="1937151" y="1645290"/>
            <a:ext cx="1663366" cy="714449"/>
            <a:chOff x="2440944" y="2057762"/>
            <a:chExt cx="2095957" cy="900117"/>
          </a:xfrm>
        </p:grpSpPr>
        <p:sp>
          <p:nvSpPr>
            <p:cNvPr id="9" name="TextBox 8"/>
            <p:cNvSpPr txBox="1"/>
            <p:nvPr/>
          </p:nvSpPr>
          <p:spPr>
            <a:xfrm>
              <a:off x="2440944" y="2705834"/>
              <a:ext cx="2095957" cy="252045"/>
            </a:xfrm>
            <a:prstGeom prst="rect">
              <a:avLst/>
            </a:prstGeom>
            <a:noFill/>
          </p:spPr>
          <p:txBody>
            <a:bodyPr wrap="square" lIns="0" tIns="0" rIns="0" bIns="0" rtlCol="0">
              <a:spAutoFit/>
            </a:bodyPr>
            <a:lstStyle/>
            <a:p>
              <a:pPr defTabSz="933450"/>
              <a:endParaRPr lang="en-US" sz="1300" dirty="0">
                <a:solidFill>
                  <a:srgbClr val="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44806" y="2057762"/>
              <a:ext cx="2088232" cy="615553"/>
            </a:xfrm>
            <a:prstGeom prst="rect">
              <a:avLst/>
            </a:prstGeom>
            <a:noFill/>
          </p:spPr>
          <p:txBody>
            <a:bodyPr wrap="square" lIns="0" tIns="0" rIns="0" bIns="0" rtlCol="0">
              <a:spAutoFit/>
            </a:bodyPr>
            <a:lstStyle/>
            <a:p>
              <a:pPr defTabSz="933450"/>
              <a:r>
                <a:rPr lang="zh-CN" altLang="en-US" sz="3200" dirty="0" smtClean="0">
                  <a:solidFill>
                    <a:srgbClr val="FFFFFF"/>
                  </a:solidFill>
                  <a:latin typeface="微软雅黑" panose="020B0503020204020204" pitchFamily="34" charset="-122"/>
                  <a:ea typeface="微软雅黑" panose="020B0503020204020204" pitchFamily="34" charset="-122"/>
                </a:rPr>
                <a:t>培训目的</a:t>
              </a:r>
              <a:endParaRPr lang="en-US" sz="3200" dirty="0" smtClean="0">
                <a:solidFill>
                  <a:srgbClr val="FFFFFF"/>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4211960" y="1131590"/>
            <a:ext cx="4032448" cy="1919934"/>
          </a:xfrm>
          <a:prstGeom prst="rect">
            <a:avLst/>
          </a:prstGeom>
        </p:spPr>
        <p:txBody>
          <a:bodyPr wrap="square" lIns="72567" tIns="36283" rIns="72567" bIns="36283">
            <a:spAutoFit/>
          </a:bodyPr>
          <a:lstStyle/>
          <a:p>
            <a:pPr fontAlgn="auto">
              <a:lnSpc>
                <a:spcPct val="200000"/>
              </a:lnSpc>
              <a:spcBef>
                <a:spcPts val="0"/>
              </a:spcBef>
              <a:spcAft>
                <a:spcPts val="0"/>
              </a:spcAft>
              <a:buClr>
                <a:srgbClr val="00B0F0"/>
              </a:buClr>
              <a:buFont typeface="Wingdings" panose="05000000000000000000" pitchFamily="2" charset="2"/>
              <a:buChar char="u"/>
              <a:defRPr/>
            </a:pPr>
            <a:r>
              <a:rPr lang="zh-CN" altLang="en-US" sz="2000" b="1" dirty="0" smtClean="0">
                <a:latin typeface="微软雅黑" panose="020B0503020204020204" pitchFamily="34" charset="-122"/>
                <a:ea typeface="微软雅黑" panose="020B0503020204020204" pitchFamily="34" charset="-122"/>
              </a:rPr>
              <a:t>追求低成本、高效率、高品质</a:t>
            </a:r>
          </a:p>
          <a:p>
            <a:pPr fontAlgn="auto">
              <a:lnSpc>
                <a:spcPct val="200000"/>
              </a:lnSpc>
              <a:spcBef>
                <a:spcPts val="0"/>
              </a:spcBef>
              <a:spcAft>
                <a:spcPts val="0"/>
              </a:spcAft>
              <a:buClr>
                <a:srgbClr val="00B0F0"/>
              </a:buClr>
              <a:buFont typeface="Wingdings" panose="05000000000000000000" pitchFamily="2" charset="2"/>
              <a:buChar char="u"/>
              <a:defRPr/>
            </a:pPr>
            <a:r>
              <a:rPr lang="zh-CN" altLang="en-US" sz="2000" b="1" dirty="0" smtClean="0">
                <a:latin typeface="微软雅黑" panose="020B0503020204020204" pitchFamily="34" charset="-122"/>
                <a:ea typeface="微软雅黑" panose="020B0503020204020204" pitchFamily="34" charset="-122"/>
              </a:rPr>
              <a:t>消除浪费，实现企业利润最大化</a:t>
            </a:r>
            <a:endParaRPr lang="en-US" altLang="zh-CN" sz="2000" b="1" dirty="0" smtClean="0">
              <a:latin typeface="微软雅黑" panose="020B0503020204020204" pitchFamily="34" charset="-122"/>
              <a:ea typeface="微软雅黑" panose="020B0503020204020204" pitchFamily="34" charset="-122"/>
            </a:endParaRPr>
          </a:p>
          <a:p>
            <a:pPr>
              <a:lnSpc>
                <a:spcPct val="200000"/>
              </a:lnSpc>
              <a:buClr>
                <a:srgbClr val="00B0F0"/>
              </a:buClr>
              <a:buFont typeface="Wingdings" panose="05000000000000000000" pitchFamily="2" charset="2"/>
              <a:buChar char="u"/>
              <a:defRPr/>
            </a:pPr>
            <a:r>
              <a:rPr lang="zh-CN" altLang="en-US" sz="2000" b="1" dirty="0" smtClean="0">
                <a:latin typeface="微软雅黑" panose="020B0503020204020204" pitchFamily="34" charset="-122"/>
                <a:ea typeface="微软雅黑" panose="020B0503020204020204" pitchFamily="34" charset="-122"/>
              </a:rPr>
              <a:t>提升人的品质，优化人文环境</a:t>
            </a:r>
          </a:p>
        </p:txBody>
      </p:sp>
      <p:pic>
        <p:nvPicPr>
          <p:cNvPr id="12"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60162">
            <a:off x="-424385" y="1419894"/>
            <a:ext cx="1734352" cy="2241440"/>
          </a:xfrm>
          <a:prstGeom prst="rect">
            <a:avLst/>
          </a:prstGeom>
        </p:spPr>
      </p:pic>
      <p:sp>
        <p:nvSpPr>
          <p:cNvPr id="13" name="文本框 12"/>
          <p:cNvSpPr txBox="1"/>
          <p:nvPr/>
        </p:nvSpPr>
        <p:spPr>
          <a:xfrm>
            <a:off x="389890" y="55245"/>
            <a:ext cx="3494867" cy="461665"/>
          </a:xfrm>
          <a:prstGeom prst="rect">
            <a:avLst/>
          </a:prstGeom>
          <a:noFill/>
        </p:spPr>
        <p:txBody>
          <a:bodyPr wrap="none" rtlCol="0" anchor="t">
            <a:spAutoFit/>
          </a:bodyPr>
          <a:lstStyle/>
          <a:p>
            <a:r>
              <a:rPr lang="en-US" altLang="zh-CN"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6S</a:t>
            </a:r>
            <a:r>
              <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现场</a:t>
            </a:r>
            <a:r>
              <a:rPr lang="zh-CN" altLang="en-US" sz="2400" b="1" spc="100" noProof="0" dirty="0" smtClean="0">
                <a:ln>
                  <a:noFill/>
                </a:ln>
                <a:solidFill>
                  <a:schemeClr val="tx1">
                    <a:lumMod val="95000"/>
                    <a:lumOff val="5000"/>
                  </a:schemeClr>
                </a:solidFill>
                <a:effectLst/>
                <a:uLnTx/>
                <a:uFillTx/>
                <a:latin typeface="微软雅黑" charset="-122"/>
                <a:ea typeface="微软雅黑" charset="-122"/>
                <a:cs typeface="微软雅黑" charset="-122"/>
                <a:sym typeface="+mn-ea"/>
              </a:rPr>
              <a:t>管理</a:t>
            </a:r>
            <a:r>
              <a:rPr lang="en-US" altLang="zh-CN" sz="2400" b="1" spc="100" noProof="0" dirty="0" smtClean="0">
                <a:ln>
                  <a:noFill/>
                </a:ln>
                <a:solidFill>
                  <a:schemeClr val="tx1">
                    <a:lumMod val="95000"/>
                    <a:lumOff val="5000"/>
                  </a:schemeClr>
                </a:solidFill>
                <a:effectLst/>
                <a:uLnTx/>
                <a:uFillTx/>
                <a:latin typeface="微软雅黑" charset="-122"/>
                <a:ea typeface="微软雅黑" charset="-122"/>
                <a:cs typeface="微软雅黑" charset="-122"/>
                <a:sym typeface="+mn-ea"/>
              </a:rPr>
              <a:t>—</a:t>
            </a:r>
            <a:r>
              <a:rPr lang="zh-CN" altLang="en-US" sz="2400" b="1" spc="100" dirty="0" smtClean="0">
                <a:solidFill>
                  <a:schemeClr val="tx1">
                    <a:lumMod val="95000"/>
                    <a:lumOff val="5000"/>
                  </a:schemeClr>
                </a:solidFill>
                <a:latin typeface="微软雅黑" charset="-122"/>
                <a:ea typeface="微软雅黑" charset="-122"/>
                <a:cs typeface="微软雅黑" charset="-122"/>
                <a:sym typeface="+mn-ea"/>
              </a:rPr>
              <a:t>培训目的</a:t>
            </a:r>
            <a:endPar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endParaRPr>
          </a:p>
        </p:txBody>
      </p:sp>
    </p:spTree>
    <p:extLst>
      <p:ext uri="{BB962C8B-B14F-4D97-AF65-F5344CB8AC3E}">
        <p14:creationId xmlns:p14="http://schemas.microsoft.com/office/powerpoint/2010/main" val="21672254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50" fill="hold"/>
                                        <p:tgtEl>
                                          <p:spTgt spid="7"/>
                                        </p:tgtEl>
                                        <p:attrNameLst>
                                          <p:attrName>ppt_w</p:attrName>
                                        </p:attrNameLst>
                                      </p:cBhvr>
                                      <p:tavLst>
                                        <p:tav tm="0">
                                          <p:val>
                                            <p:fltVal val="0"/>
                                          </p:val>
                                        </p:tav>
                                        <p:tav tm="100000">
                                          <p:val>
                                            <p:strVal val="#ppt_w"/>
                                          </p:val>
                                        </p:tav>
                                      </p:tavLst>
                                    </p:anim>
                                    <p:anim calcmode="lin" valueType="num">
                                      <p:cBhvr>
                                        <p:cTn id="17" dur="250" fill="hold"/>
                                        <p:tgtEl>
                                          <p:spTgt spid="7"/>
                                        </p:tgtEl>
                                        <p:attrNameLst>
                                          <p:attrName>ppt_h</p:attrName>
                                        </p:attrNameLst>
                                      </p:cBhvr>
                                      <p:tavLst>
                                        <p:tav tm="0">
                                          <p:val>
                                            <p:fltVal val="0"/>
                                          </p:val>
                                        </p:tav>
                                        <p:tav tm="100000">
                                          <p:val>
                                            <p:strVal val="#ppt_h"/>
                                          </p:val>
                                        </p:tav>
                                      </p:tavLst>
                                    </p:anim>
                                    <p:animEffect transition="in" filter="fade">
                                      <p:cBhvr>
                                        <p:cTn id="18" dur="250"/>
                                        <p:tgtEl>
                                          <p:spTgt spid="7"/>
                                        </p:tgtEl>
                                      </p:cBhvr>
                                    </p:animEffect>
                                  </p:childTnLst>
                                </p:cTn>
                              </p:par>
                              <p:par>
                                <p:cTn id="19" presetID="22" presetClass="entr" presetSubtype="8"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809365" y="1124585"/>
            <a:ext cx="1525270" cy="400050"/>
            <a:chOff x="6001" y="1715"/>
            <a:chExt cx="2402" cy="630"/>
          </a:xfrm>
        </p:grpSpPr>
        <p:sp>
          <p:nvSpPr>
            <p:cNvPr id="12" name="文本框 11"/>
            <p:cNvSpPr txBox="1"/>
            <p:nvPr/>
          </p:nvSpPr>
          <p:spPr>
            <a:xfrm>
              <a:off x="6003" y="1715"/>
              <a:ext cx="2400"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清扫SEISO</a:t>
              </a:r>
            </a:p>
          </p:txBody>
        </p:sp>
        <p:cxnSp>
          <p:nvCxnSpPr>
            <p:cNvPr id="14" name="直接箭头连接符 13"/>
            <p:cNvCxnSpPr/>
            <p:nvPr/>
          </p:nvCxnSpPr>
          <p:spPr>
            <a:xfrm rot="16200000">
              <a:off x="7191" y="1154"/>
              <a:ext cx="0" cy="238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365250" y="2175510"/>
            <a:ext cx="6413500" cy="2489200"/>
            <a:chOff x="1669" y="2496"/>
            <a:chExt cx="10100" cy="3920"/>
          </a:xfrm>
        </p:grpSpPr>
        <p:sp>
          <p:nvSpPr>
            <p:cNvPr id="118" name="Rectangle 2"/>
            <p:cNvSpPr/>
            <p:nvPr/>
          </p:nvSpPr>
          <p:spPr>
            <a:xfrm>
              <a:off x="1669" y="2496"/>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清扫对象</a:t>
              </a:r>
            </a:p>
          </p:txBody>
        </p:sp>
        <p:sp>
          <p:nvSpPr>
            <p:cNvPr id="2" name="文本框 1"/>
            <p:cNvSpPr txBox="1"/>
            <p:nvPr/>
          </p:nvSpPr>
          <p:spPr>
            <a:xfrm>
              <a:off x="3811" y="2496"/>
              <a:ext cx="5996"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工作场所环境、物品、设备/工具。</a:t>
              </a:r>
            </a:p>
          </p:txBody>
        </p:sp>
        <p:sp>
          <p:nvSpPr>
            <p:cNvPr id="6" name="Rectangle 2"/>
            <p:cNvSpPr/>
            <p:nvPr/>
          </p:nvSpPr>
          <p:spPr>
            <a:xfrm>
              <a:off x="1669" y="3731"/>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清扫目的</a:t>
              </a:r>
            </a:p>
          </p:txBody>
        </p:sp>
        <p:sp>
          <p:nvSpPr>
            <p:cNvPr id="20" name="文本框 19"/>
            <p:cNvSpPr txBox="1"/>
            <p:nvPr/>
          </p:nvSpPr>
          <p:spPr>
            <a:xfrm>
              <a:off x="3811" y="3076"/>
              <a:ext cx="7958" cy="1888"/>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消除脏污，‘保持工作场所干净、亮丽’</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保持工具和设备在最佳状态，随时可以使用</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稳定办公室高效工作“品质”</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减少意外伤害</a:t>
              </a:r>
            </a:p>
          </p:txBody>
        </p:sp>
        <p:sp>
          <p:nvSpPr>
            <p:cNvPr id="7" name="Rectangle 2"/>
            <p:cNvSpPr/>
            <p:nvPr/>
          </p:nvSpPr>
          <p:spPr>
            <a:xfrm>
              <a:off x="1669" y="5401"/>
              <a:ext cx="323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清扫的三扫原则</a:t>
              </a:r>
            </a:p>
          </p:txBody>
        </p:sp>
        <p:sp>
          <p:nvSpPr>
            <p:cNvPr id="8" name="文本框 7"/>
            <p:cNvSpPr txBox="1"/>
            <p:nvPr/>
          </p:nvSpPr>
          <p:spPr>
            <a:xfrm>
              <a:off x="4901" y="4964"/>
              <a:ext cx="4918" cy="1452"/>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扫漏：清扫角落</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扫黑：清除落下物</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扫怪：扫清不对劲的地方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553778" y="848360"/>
            <a:ext cx="2036445" cy="401955"/>
            <a:chOff x="5598" y="1715"/>
            <a:chExt cx="3207" cy="633"/>
          </a:xfrm>
        </p:grpSpPr>
        <p:sp>
          <p:nvSpPr>
            <p:cNvPr id="12" name="文本框 11"/>
            <p:cNvSpPr txBox="1"/>
            <p:nvPr/>
          </p:nvSpPr>
          <p:spPr>
            <a:xfrm>
              <a:off x="5602" y="1715"/>
              <a:ext cx="3203"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清洁SEIKETSU</a:t>
              </a:r>
            </a:p>
          </p:txBody>
        </p:sp>
        <p:cxnSp>
          <p:nvCxnSpPr>
            <p:cNvPr id="14" name="直接箭头连接符 13"/>
            <p:cNvCxnSpPr/>
            <p:nvPr/>
          </p:nvCxnSpPr>
          <p:spPr>
            <a:xfrm rot="16200000">
              <a:off x="7185" y="760"/>
              <a:ext cx="0" cy="317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742315" y="1527810"/>
            <a:ext cx="7659370" cy="3501390"/>
            <a:chOff x="1109" y="2076"/>
            <a:chExt cx="12062" cy="5514"/>
          </a:xfrm>
        </p:grpSpPr>
        <p:grpSp>
          <p:nvGrpSpPr>
            <p:cNvPr id="25" name="组合 24"/>
            <p:cNvGrpSpPr/>
            <p:nvPr/>
          </p:nvGrpSpPr>
          <p:grpSpPr>
            <a:xfrm>
              <a:off x="1109" y="2076"/>
              <a:ext cx="12062" cy="4500"/>
              <a:chOff x="1109" y="3051"/>
              <a:chExt cx="12062" cy="4500"/>
            </a:xfrm>
          </p:grpSpPr>
          <p:grpSp>
            <p:nvGrpSpPr>
              <p:cNvPr id="15" name="组合 14"/>
              <p:cNvGrpSpPr/>
              <p:nvPr/>
            </p:nvGrpSpPr>
            <p:grpSpPr>
              <a:xfrm>
                <a:off x="1109" y="3051"/>
                <a:ext cx="12062" cy="580"/>
                <a:chOff x="1595" y="3291"/>
                <a:chExt cx="12062" cy="580"/>
              </a:xfrm>
            </p:grpSpPr>
            <p:sp>
              <p:nvSpPr>
                <p:cNvPr id="4" name="Rectangle 2"/>
                <p:cNvSpPr/>
                <p:nvPr/>
              </p:nvSpPr>
              <p:spPr>
                <a:xfrm>
                  <a:off x="1595" y="3291"/>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基本内容</a:t>
                  </a:r>
                </a:p>
              </p:txBody>
            </p:sp>
            <p:sp>
              <p:nvSpPr>
                <p:cNvPr id="5" name="文本框 4"/>
                <p:cNvSpPr txBox="1"/>
                <p:nvPr/>
              </p:nvSpPr>
              <p:spPr>
                <a:xfrm>
                  <a:off x="3737" y="3291"/>
                  <a:ext cx="9921"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将以上3S的做法制度化、规范化，并贯彻执行及维护结果</a:t>
                  </a:r>
                </a:p>
              </p:txBody>
            </p:sp>
          </p:grpSp>
          <p:grpSp>
            <p:nvGrpSpPr>
              <p:cNvPr id="16" name="组合 15"/>
              <p:cNvGrpSpPr/>
              <p:nvPr/>
            </p:nvGrpSpPr>
            <p:grpSpPr>
              <a:xfrm>
                <a:off x="1109" y="3631"/>
                <a:ext cx="5718" cy="580"/>
                <a:chOff x="1595" y="4541"/>
                <a:chExt cx="5718" cy="580"/>
              </a:xfrm>
            </p:grpSpPr>
            <p:sp>
              <p:nvSpPr>
                <p:cNvPr id="9" name="Rectangle 2"/>
                <p:cNvSpPr/>
                <p:nvPr/>
              </p:nvSpPr>
              <p:spPr>
                <a:xfrm>
                  <a:off x="1595" y="4541"/>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目  的</a:t>
                  </a:r>
                </a:p>
              </p:txBody>
            </p:sp>
            <p:sp>
              <p:nvSpPr>
                <p:cNvPr id="13" name="文本框 12"/>
                <p:cNvSpPr txBox="1"/>
                <p:nvPr/>
              </p:nvSpPr>
              <p:spPr>
                <a:xfrm>
                  <a:off x="3737" y="4541"/>
                  <a:ext cx="3576" cy="580"/>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维护上面3S的结果</a:t>
                  </a:r>
                </a:p>
              </p:txBody>
            </p:sp>
          </p:grpSp>
          <p:grpSp>
            <p:nvGrpSpPr>
              <p:cNvPr id="21" name="组合 20"/>
              <p:cNvGrpSpPr/>
              <p:nvPr/>
            </p:nvGrpSpPr>
            <p:grpSpPr>
              <a:xfrm>
                <a:off x="1109" y="4211"/>
                <a:ext cx="11848" cy="1888"/>
                <a:chOff x="1169" y="4996"/>
                <a:chExt cx="11848" cy="1888"/>
              </a:xfrm>
            </p:grpSpPr>
            <p:sp>
              <p:nvSpPr>
                <p:cNvPr id="17" name="Rectangle 2"/>
                <p:cNvSpPr/>
                <p:nvPr/>
              </p:nvSpPr>
              <p:spPr>
                <a:xfrm>
                  <a:off x="1169" y="5651"/>
                  <a:ext cx="323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实施步骤和要点</a:t>
                  </a:r>
                </a:p>
              </p:txBody>
            </p:sp>
            <p:sp>
              <p:nvSpPr>
                <p:cNvPr id="18" name="文本框 17"/>
                <p:cNvSpPr txBox="1"/>
                <p:nvPr/>
              </p:nvSpPr>
              <p:spPr>
                <a:xfrm>
                  <a:off x="4401" y="4996"/>
                  <a:ext cx="8617" cy="1888"/>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1、落实前面3S工作</a:t>
                  </a:r>
                </a:p>
                <a:p>
                  <a:pPr algn="l" fontAlgn="auto"/>
                  <a:r>
                    <a:rPr lang="zh-CN" altLang="en-US" spc="100" dirty="0">
                      <a:solidFill>
                        <a:schemeClr val="tx1">
                          <a:lumMod val="95000"/>
                          <a:lumOff val="5000"/>
                        </a:schemeClr>
                      </a:solidFill>
                      <a:uFillTx/>
                      <a:latin typeface="微软雅黑" charset="-122"/>
                      <a:ea typeface="微软雅黑" charset="-122"/>
                      <a:sym typeface="+mn-ea"/>
                    </a:rPr>
                    <a:t>2、制定6S实施办法，制定目视、看板管理的标准</a:t>
                  </a:r>
                </a:p>
                <a:p>
                  <a:pPr algn="l" fontAlgn="auto"/>
                  <a:r>
                    <a:rPr lang="zh-CN" altLang="en-US" spc="100" dirty="0">
                      <a:solidFill>
                        <a:schemeClr val="tx1">
                          <a:lumMod val="95000"/>
                          <a:lumOff val="5000"/>
                        </a:schemeClr>
                      </a:solidFill>
                      <a:uFillTx/>
                      <a:latin typeface="微软雅黑" charset="-122"/>
                      <a:ea typeface="微软雅黑" charset="-122"/>
                      <a:sym typeface="+mn-ea"/>
                    </a:rPr>
                    <a:t>3、制定奖惩制度并执行</a:t>
                  </a:r>
                </a:p>
                <a:p>
                  <a:pPr algn="l" fontAlgn="auto"/>
                  <a:r>
                    <a:rPr lang="zh-CN" altLang="en-US" spc="100" dirty="0">
                      <a:solidFill>
                        <a:schemeClr val="tx1">
                          <a:lumMod val="95000"/>
                          <a:lumOff val="5000"/>
                        </a:schemeClr>
                      </a:solidFill>
                      <a:uFillTx/>
                      <a:latin typeface="微软雅黑" charset="-122"/>
                      <a:ea typeface="微软雅黑" charset="-122"/>
                      <a:sym typeface="+mn-ea"/>
                    </a:rPr>
                    <a:t>4、高阶主管经常带头巡查，重视6S活动</a:t>
                  </a:r>
                </a:p>
              </p:txBody>
            </p:sp>
          </p:grpSp>
          <p:grpSp>
            <p:nvGrpSpPr>
              <p:cNvPr id="22" name="组合 21"/>
              <p:cNvGrpSpPr/>
              <p:nvPr/>
            </p:nvGrpSpPr>
            <p:grpSpPr>
              <a:xfrm>
                <a:off x="1109" y="6099"/>
                <a:ext cx="5718" cy="1452"/>
                <a:chOff x="1595" y="3291"/>
                <a:chExt cx="5718" cy="1452"/>
              </a:xfrm>
            </p:grpSpPr>
            <p:sp>
              <p:nvSpPr>
                <p:cNvPr id="23" name="Rectangle 2"/>
                <p:cNvSpPr/>
                <p:nvPr/>
              </p:nvSpPr>
              <p:spPr>
                <a:xfrm>
                  <a:off x="1595" y="3291"/>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实施原则</a:t>
                  </a:r>
                </a:p>
              </p:txBody>
            </p:sp>
            <p:sp>
              <p:nvSpPr>
                <p:cNvPr id="24" name="文本框 23"/>
                <p:cNvSpPr txBox="1"/>
                <p:nvPr/>
              </p:nvSpPr>
              <p:spPr>
                <a:xfrm>
                  <a:off x="3737" y="3291"/>
                  <a:ext cx="3576" cy="1452"/>
                </a:xfrm>
                <a:prstGeom prst="rect">
                  <a:avLst/>
                </a:prstGeom>
                <a:noFill/>
              </p:spPr>
              <p:txBody>
                <a:bodyPr wrap="square" rtlCol="0" anchor="t">
                  <a:spAutoFit/>
                </a:bodyPr>
                <a:lstStyle/>
                <a:p>
                  <a:pPr algn="l" fontAlgn="auto"/>
                  <a:r>
                    <a:rPr lang="zh-CN" altLang="en-US" b="1" spc="100" dirty="0">
                      <a:solidFill>
                        <a:srgbClr val="011B4C"/>
                      </a:solidFill>
                      <a:uFillTx/>
                      <a:latin typeface="微软雅黑" charset="-122"/>
                      <a:ea typeface="微软雅黑" charset="-122"/>
                      <a:sym typeface="+mn-ea"/>
                    </a:rPr>
                    <a:t>维持</a:t>
                  </a:r>
                  <a:r>
                    <a:rPr lang="zh-CN" altLang="en-US" spc="100" dirty="0">
                      <a:solidFill>
                        <a:schemeClr val="tx1">
                          <a:lumMod val="95000"/>
                          <a:lumOff val="5000"/>
                        </a:schemeClr>
                      </a:solidFill>
                      <a:uFillTx/>
                      <a:latin typeface="微软雅黑" charset="-122"/>
                      <a:ea typeface="微软雅黑" charset="-122"/>
                      <a:sym typeface="+mn-ea"/>
                    </a:rPr>
                    <a:t>   不制造脏乱</a:t>
                  </a:r>
                </a:p>
                <a:p>
                  <a:pPr algn="l" fontAlgn="auto"/>
                  <a:r>
                    <a:rPr lang="zh-CN" altLang="en-US" b="1" spc="100" dirty="0">
                      <a:solidFill>
                        <a:srgbClr val="011B4C"/>
                      </a:solidFill>
                      <a:uFillTx/>
                      <a:latin typeface="微软雅黑" charset="-122"/>
                      <a:ea typeface="微软雅黑" charset="-122"/>
                      <a:sym typeface="+mn-ea"/>
                    </a:rPr>
                    <a:t>保持</a:t>
                  </a:r>
                  <a:r>
                    <a:rPr lang="zh-CN" altLang="en-US" spc="100" dirty="0">
                      <a:solidFill>
                        <a:schemeClr val="tx1">
                          <a:lumMod val="95000"/>
                          <a:lumOff val="5000"/>
                        </a:schemeClr>
                      </a:solidFill>
                      <a:uFillTx/>
                      <a:latin typeface="微软雅黑" charset="-122"/>
                      <a:ea typeface="微软雅黑" charset="-122"/>
                      <a:sym typeface="+mn-ea"/>
                    </a:rPr>
                    <a:t>   不扩散脏乱</a:t>
                  </a:r>
                </a:p>
                <a:p>
                  <a:pPr algn="l" fontAlgn="auto"/>
                  <a:r>
                    <a:rPr lang="zh-CN" altLang="en-US" b="1" spc="100" dirty="0">
                      <a:solidFill>
                        <a:srgbClr val="011B4C"/>
                      </a:solidFill>
                      <a:uFillTx/>
                      <a:latin typeface="微软雅黑" charset="-122"/>
                      <a:ea typeface="微软雅黑" charset="-122"/>
                      <a:sym typeface="+mn-ea"/>
                    </a:rPr>
                    <a:t>坚持</a:t>
                  </a:r>
                  <a:r>
                    <a:rPr lang="zh-CN" altLang="en-US" spc="100" dirty="0">
                      <a:solidFill>
                        <a:schemeClr val="tx1">
                          <a:lumMod val="95000"/>
                          <a:lumOff val="5000"/>
                        </a:schemeClr>
                      </a:solidFill>
                      <a:uFillTx/>
                      <a:latin typeface="微软雅黑" charset="-122"/>
                      <a:ea typeface="微软雅黑" charset="-122"/>
                      <a:sym typeface="+mn-ea"/>
                    </a:rPr>
                    <a:t>   不恢复脏乱</a:t>
                  </a:r>
                </a:p>
              </p:txBody>
            </p:sp>
          </p:grpSp>
        </p:grpSp>
        <p:sp>
          <p:nvSpPr>
            <p:cNvPr id="26" name="Rectangle 2"/>
            <p:cNvSpPr/>
            <p:nvPr/>
          </p:nvSpPr>
          <p:spPr>
            <a:xfrm>
              <a:off x="1109" y="6576"/>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spc="100" dirty="0">
                  <a:solidFill>
                    <a:schemeClr val="tx1">
                      <a:lumMod val="95000"/>
                      <a:lumOff val="5000"/>
                    </a:schemeClr>
                  </a:solidFill>
                  <a:uFillTx/>
                  <a:latin typeface="微软雅黑" charset="-122"/>
                  <a:ea typeface="微软雅黑" charset="-122"/>
                  <a:cs typeface="微软雅黑" charset="-122"/>
                  <a:sym typeface="+mn-ea"/>
                </a:rPr>
                <a:t>常用技巧</a:t>
              </a:r>
            </a:p>
          </p:txBody>
        </p:sp>
        <p:sp>
          <p:nvSpPr>
            <p:cNvPr id="27" name="文本框 26"/>
            <p:cNvSpPr txBox="1"/>
            <p:nvPr/>
          </p:nvSpPr>
          <p:spPr>
            <a:xfrm>
              <a:off x="3251" y="6574"/>
              <a:ext cx="7147" cy="1016"/>
            </a:xfrm>
            <a:prstGeom prst="rect">
              <a:avLst/>
            </a:prstGeom>
            <a:noFill/>
          </p:spPr>
          <p:txBody>
            <a:bodyPr wrap="square" rtlCol="0" anchor="t">
              <a:spAutoFit/>
            </a:bodyPr>
            <a:lstStyle/>
            <a:p>
              <a:pPr algn="l" fontAlgn="auto"/>
              <a:r>
                <a:rPr lang="zh-CN" altLang="en-US" spc="100" dirty="0">
                  <a:solidFill>
                    <a:schemeClr val="tx1">
                      <a:lumMod val="95000"/>
                      <a:lumOff val="5000"/>
                    </a:schemeClr>
                  </a:solidFill>
                  <a:uFillTx/>
                  <a:latin typeface="微软雅黑" charset="-122"/>
                  <a:ea typeface="微软雅黑" charset="-122"/>
                  <a:sym typeface="+mn-ea"/>
                </a:rPr>
                <a:t>1、红牌标签 2、摄影作战 3、目视管理</a:t>
              </a:r>
            </a:p>
            <a:p>
              <a:pPr algn="l" fontAlgn="auto"/>
              <a:r>
                <a:rPr lang="zh-CN" altLang="en-US" spc="100" dirty="0">
                  <a:solidFill>
                    <a:schemeClr val="tx1">
                      <a:lumMod val="95000"/>
                      <a:lumOff val="5000"/>
                    </a:schemeClr>
                  </a:solidFill>
                  <a:uFillTx/>
                  <a:latin typeface="微软雅黑" charset="-122"/>
                  <a:ea typeface="微软雅黑" charset="-122"/>
                  <a:sym typeface="+mn-ea"/>
                </a:rPr>
                <a:t>4、看板管理 5、检查表    6、区域改善</a:t>
              </a:r>
            </a:p>
          </p:txBody>
        </p:sp>
      </p:grpSp>
      <p:pic>
        <p:nvPicPr>
          <p:cNvPr id="29" name="图片 28" descr="微信推广图片2-17"/>
          <p:cNvPicPr>
            <a:picLocks noChangeAspect="1"/>
          </p:cNvPicPr>
          <p:nvPr/>
        </p:nvPicPr>
        <p:blipFill>
          <a:blip r:embed="rId3"/>
          <a:stretch>
            <a:fillRect/>
          </a:stretch>
        </p:blipFill>
        <p:spPr>
          <a:xfrm>
            <a:off x="7940675" y="15875"/>
            <a:ext cx="1120775" cy="501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532823" y="1019810"/>
            <a:ext cx="2078355" cy="401955"/>
            <a:chOff x="5565" y="1715"/>
            <a:chExt cx="3273" cy="633"/>
          </a:xfrm>
        </p:grpSpPr>
        <p:sp>
          <p:nvSpPr>
            <p:cNvPr id="12" name="文本框 11"/>
            <p:cNvSpPr txBox="1"/>
            <p:nvPr/>
          </p:nvSpPr>
          <p:spPr>
            <a:xfrm>
              <a:off x="5570" y="1715"/>
              <a:ext cx="32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安全SECURITY</a:t>
              </a:r>
            </a:p>
          </p:txBody>
        </p:sp>
        <p:cxnSp>
          <p:nvCxnSpPr>
            <p:cNvPr id="14" name="直接箭头连接符 13"/>
            <p:cNvCxnSpPr/>
            <p:nvPr/>
          </p:nvCxnSpPr>
          <p:spPr>
            <a:xfrm rot="16200000">
              <a:off x="7152" y="760"/>
              <a:ext cx="0" cy="317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85850" y="2029460"/>
            <a:ext cx="6972300" cy="2857500"/>
            <a:chOff x="2040" y="2461"/>
            <a:chExt cx="10980" cy="4500"/>
          </a:xfrm>
        </p:grpSpPr>
        <p:grpSp>
          <p:nvGrpSpPr>
            <p:cNvPr id="7" name="组合 6"/>
            <p:cNvGrpSpPr/>
            <p:nvPr/>
          </p:nvGrpSpPr>
          <p:grpSpPr>
            <a:xfrm>
              <a:off x="2040" y="2461"/>
              <a:ext cx="10979" cy="1016"/>
              <a:chOff x="1169" y="2986"/>
              <a:chExt cx="10979" cy="1016"/>
            </a:xfrm>
          </p:grpSpPr>
          <p:sp>
            <p:nvSpPr>
              <p:cNvPr id="2" name="Rectangle 2"/>
              <p:cNvSpPr/>
              <p:nvPr/>
            </p:nvSpPr>
            <p:spPr>
              <a:xfrm>
                <a:off x="1169" y="2986"/>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目  的</a:t>
                </a:r>
              </a:p>
            </p:txBody>
          </p:sp>
          <p:sp>
            <p:nvSpPr>
              <p:cNvPr id="6" name="文本框 5"/>
              <p:cNvSpPr txBox="1"/>
              <p:nvPr/>
            </p:nvSpPr>
            <p:spPr>
              <a:xfrm>
                <a:off x="3311" y="2986"/>
                <a:ext cx="8837" cy="1016"/>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清除安全隐患、防止安全事故发生、安全操作、正确操作。</a:t>
                </a:r>
              </a:p>
            </p:txBody>
          </p:sp>
        </p:grpSp>
        <p:sp>
          <p:nvSpPr>
            <p:cNvPr id="8" name="Rectangle 2"/>
            <p:cNvSpPr/>
            <p:nvPr/>
          </p:nvSpPr>
          <p:spPr>
            <a:xfrm>
              <a:off x="2040" y="3477"/>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实施要诀</a:t>
              </a:r>
            </a:p>
          </p:txBody>
        </p:sp>
        <p:sp>
          <p:nvSpPr>
            <p:cNvPr id="10" name="文本框 9"/>
            <p:cNvSpPr txBox="1"/>
            <p:nvPr/>
          </p:nvSpPr>
          <p:spPr>
            <a:xfrm>
              <a:off x="4182" y="3477"/>
              <a:ext cx="8837" cy="1452"/>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清查设备有效时间及保养记录卡；清查电源线路，各类管道；化学原辅材料安全放置，定点、定量放置；安全预防设施，建立安全责任人，定期清查。</a:t>
              </a:r>
            </a:p>
          </p:txBody>
        </p:sp>
        <p:sp>
          <p:nvSpPr>
            <p:cNvPr id="20" name="Rectangle 2"/>
            <p:cNvSpPr/>
            <p:nvPr/>
          </p:nvSpPr>
          <p:spPr>
            <a:xfrm>
              <a:off x="2040" y="4929"/>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类  别</a:t>
              </a:r>
            </a:p>
          </p:txBody>
        </p:sp>
        <p:sp>
          <p:nvSpPr>
            <p:cNvPr id="29" name="文本框 28"/>
            <p:cNvSpPr txBox="1"/>
            <p:nvPr/>
          </p:nvSpPr>
          <p:spPr>
            <a:xfrm>
              <a:off x="4182" y="4929"/>
              <a:ext cx="8838" cy="1016"/>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1、人身财产安全类 2、交通安全类 3、消防安全类。</a:t>
              </a:r>
            </a:p>
            <a:p>
              <a:pPr algn="just" fontAlgn="auto"/>
              <a:r>
                <a:rPr lang="zh-CN" altLang="en-US" spc="100" dirty="0">
                  <a:solidFill>
                    <a:schemeClr val="tx1">
                      <a:lumMod val="95000"/>
                      <a:lumOff val="5000"/>
                    </a:schemeClr>
                  </a:solidFill>
                  <a:uFillTx/>
                  <a:latin typeface="微软雅黑" charset="-122"/>
                  <a:ea typeface="微软雅黑" charset="-122"/>
                  <a:sym typeface="+mn-ea"/>
                </a:rPr>
                <a:t>4、资金安全类       5、工伤类      6、货物安全类。</a:t>
              </a:r>
            </a:p>
          </p:txBody>
        </p:sp>
        <p:sp>
          <p:nvSpPr>
            <p:cNvPr id="30" name="Rectangle 2"/>
            <p:cNvSpPr/>
            <p:nvPr/>
          </p:nvSpPr>
          <p:spPr>
            <a:xfrm>
              <a:off x="2040" y="5945"/>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原  则</a:t>
              </a:r>
            </a:p>
          </p:txBody>
        </p:sp>
        <p:sp>
          <p:nvSpPr>
            <p:cNvPr id="31" name="文本框 30"/>
            <p:cNvSpPr txBox="1"/>
            <p:nvPr/>
          </p:nvSpPr>
          <p:spPr>
            <a:xfrm>
              <a:off x="4182" y="5945"/>
              <a:ext cx="7579" cy="1016"/>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无不安全设备    无不安全场所</a:t>
              </a:r>
            </a:p>
            <a:p>
              <a:pPr algn="just" fontAlgn="auto"/>
              <a:r>
                <a:rPr lang="zh-CN" altLang="en-US" spc="100" dirty="0">
                  <a:solidFill>
                    <a:schemeClr val="tx1">
                      <a:lumMod val="95000"/>
                      <a:lumOff val="5000"/>
                    </a:schemeClr>
                  </a:solidFill>
                  <a:uFillTx/>
                  <a:latin typeface="微软雅黑" charset="-122"/>
                  <a:ea typeface="微软雅黑" charset="-122"/>
                  <a:sym typeface="+mn-ea"/>
                </a:rPr>
                <a:t>无不安全作业    无不安全人员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553460" y="1038860"/>
            <a:ext cx="2037080" cy="401955"/>
            <a:chOff x="5598" y="1715"/>
            <a:chExt cx="3208" cy="633"/>
          </a:xfrm>
        </p:grpSpPr>
        <p:sp>
          <p:nvSpPr>
            <p:cNvPr id="12" name="文本框 11"/>
            <p:cNvSpPr txBox="1"/>
            <p:nvPr/>
          </p:nvSpPr>
          <p:spPr>
            <a:xfrm>
              <a:off x="5603" y="1715"/>
              <a:ext cx="3203"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清洁SEIKETSU</a:t>
              </a:r>
            </a:p>
          </p:txBody>
        </p:sp>
        <p:cxnSp>
          <p:nvCxnSpPr>
            <p:cNvPr id="14" name="直接箭头连接符 13"/>
            <p:cNvCxnSpPr/>
            <p:nvPr/>
          </p:nvCxnSpPr>
          <p:spPr>
            <a:xfrm rot="16200000">
              <a:off x="7185" y="760"/>
              <a:ext cx="0" cy="317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521778" y="1962785"/>
            <a:ext cx="6100445" cy="2711450"/>
            <a:chOff x="2470" y="3091"/>
            <a:chExt cx="9607" cy="4270"/>
          </a:xfrm>
        </p:grpSpPr>
        <p:sp>
          <p:nvSpPr>
            <p:cNvPr id="6" name="Rectangle 2"/>
            <p:cNvSpPr/>
            <p:nvPr/>
          </p:nvSpPr>
          <p:spPr>
            <a:xfrm>
              <a:off x="7065" y="3821"/>
              <a:ext cx="5012" cy="35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just" fontAlgn="auto">
                <a:lnSpc>
                  <a:spcPct val="150000"/>
                </a:lnSpc>
                <a:buClr>
                  <a:srgbClr val="011B4C"/>
                </a:buClr>
                <a:buSzPct val="75000"/>
                <a:buFont typeface="Wingdings" charset="2"/>
                <a:buNone/>
              </a:pPr>
              <a:endParaRPr lang="zh-CN" spc="100" dirty="0">
                <a:solidFill>
                  <a:schemeClr val="tx1">
                    <a:lumMod val="95000"/>
                    <a:lumOff val="5000"/>
                  </a:schemeClr>
                </a:solidFill>
                <a:uFillTx/>
                <a:latin typeface="微软雅黑" charset="-122"/>
                <a:ea typeface="微软雅黑" charset="-122"/>
                <a:cs typeface="微软雅黑" charset="-122"/>
                <a:sym typeface="+mn-ea"/>
              </a:endParaRPr>
            </a:p>
          </p:txBody>
        </p:sp>
        <p:sp>
          <p:nvSpPr>
            <p:cNvPr id="2" name="Rectangle 2"/>
            <p:cNvSpPr/>
            <p:nvPr/>
          </p:nvSpPr>
          <p:spPr>
            <a:xfrm>
              <a:off x="2470" y="3821"/>
              <a:ext cx="4472" cy="35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just" fontAlgn="auto">
                <a:lnSpc>
                  <a:spcPct val="150000"/>
                </a:lnSpc>
                <a:buClr>
                  <a:srgbClr val="011B4C"/>
                </a:buClr>
                <a:buSzPct val="75000"/>
                <a:buFont typeface="Wingdings" charset="2"/>
                <a:buNone/>
              </a:pPr>
              <a:endParaRPr lang="zh-CN" spc="100" dirty="0">
                <a:solidFill>
                  <a:schemeClr val="tx1">
                    <a:lumMod val="95000"/>
                    <a:lumOff val="5000"/>
                  </a:schemeClr>
                </a:solidFill>
                <a:uFillTx/>
                <a:latin typeface="微软雅黑" charset="-122"/>
                <a:ea typeface="微软雅黑" charset="-122"/>
                <a:cs typeface="微软雅黑" charset="-122"/>
                <a:sym typeface="+mn-ea"/>
              </a:endParaRPr>
            </a:p>
          </p:txBody>
        </p:sp>
        <p:grpSp>
          <p:nvGrpSpPr>
            <p:cNvPr id="21" name="组合 20"/>
            <p:cNvGrpSpPr/>
            <p:nvPr/>
          </p:nvGrpSpPr>
          <p:grpSpPr>
            <a:xfrm>
              <a:off x="2470" y="3091"/>
              <a:ext cx="9462" cy="4176"/>
              <a:chOff x="1720" y="2626"/>
              <a:chExt cx="9462" cy="4176"/>
            </a:xfrm>
          </p:grpSpPr>
          <p:grpSp>
            <p:nvGrpSpPr>
              <p:cNvPr id="13" name="组合 12"/>
              <p:cNvGrpSpPr/>
              <p:nvPr/>
            </p:nvGrpSpPr>
            <p:grpSpPr>
              <a:xfrm>
                <a:off x="1720" y="2626"/>
                <a:ext cx="4473" cy="4174"/>
                <a:chOff x="1710" y="2941"/>
                <a:chExt cx="4473" cy="4174"/>
              </a:xfrm>
            </p:grpSpPr>
            <p:sp>
              <p:nvSpPr>
                <p:cNvPr id="4" name="Rectangle 2"/>
                <p:cNvSpPr/>
                <p:nvPr/>
              </p:nvSpPr>
              <p:spPr>
                <a:xfrm>
                  <a:off x="1710" y="2941"/>
                  <a:ext cx="2142"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清洁步骤</a:t>
                  </a:r>
                </a:p>
              </p:txBody>
            </p:sp>
            <p:sp>
              <p:nvSpPr>
                <p:cNvPr id="5" name="文本框 4"/>
                <p:cNvSpPr txBox="1"/>
                <p:nvPr/>
              </p:nvSpPr>
              <p:spPr>
                <a:xfrm>
                  <a:off x="1710" y="3776"/>
                  <a:ext cx="4473" cy="580"/>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现场产生的5大初始资料</a:t>
                  </a:r>
                </a:p>
              </p:txBody>
            </p:sp>
            <p:sp>
              <p:nvSpPr>
                <p:cNvPr id="9" name="文本框 8"/>
                <p:cNvSpPr txBox="1"/>
                <p:nvPr/>
              </p:nvSpPr>
              <p:spPr>
                <a:xfrm>
                  <a:off x="1710" y="4356"/>
                  <a:ext cx="3477" cy="2759"/>
                </a:xfrm>
                <a:prstGeom prst="rect">
                  <a:avLst/>
                </a:prstGeom>
                <a:noFill/>
              </p:spPr>
              <p:txBody>
                <a:bodyPr wrap="none" rtlCol="0" anchor="t">
                  <a:spAutoFit/>
                </a:bodyPr>
                <a:lstStyle/>
                <a:p>
                  <a:pPr marL="285750" indent="-285750" algn="l"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物品清单</a:t>
                  </a:r>
                </a:p>
                <a:p>
                  <a:pPr marL="285750" indent="-285750" algn="l"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定制图</a:t>
                  </a:r>
                </a:p>
                <a:p>
                  <a:pPr marL="285750" indent="-285750" algn="l"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目视档案</a:t>
                  </a:r>
                </a:p>
                <a:p>
                  <a:pPr marL="285750" indent="-285750" algn="l"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清扫责任区图</a:t>
                  </a:r>
                </a:p>
                <a:p>
                  <a:pPr marL="285750" indent="-285750" algn="l"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5S点检、巡检表</a:t>
                  </a:r>
                </a:p>
              </p:txBody>
            </p:sp>
          </p:grpSp>
          <p:grpSp>
            <p:nvGrpSpPr>
              <p:cNvPr id="15" name="组合 14"/>
              <p:cNvGrpSpPr/>
              <p:nvPr/>
            </p:nvGrpSpPr>
            <p:grpSpPr>
              <a:xfrm>
                <a:off x="6565" y="3461"/>
                <a:ext cx="4617" cy="3341"/>
                <a:chOff x="1710" y="3776"/>
                <a:chExt cx="4617" cy="3341"/>
              </a:xfrm>
            </p:grpSpPr>
            <p:sp>
              <p:nvSpPr>
                <p:cNvPr id="17" name="文本框 16"/>
                <p:cNvSpPr txBox="1"/>
                <p:nvPr/>
              </p:nvSpPr>
              <p:spPr>
                <a:xfrm>
                  <a:off x="1710" y="3776"/>
                  <a:ext cx="4473" cy="580"/>
                </a:xfrm>
                <a:prstGeom prst="rect">
                  <a:avLst/>
                </a:prstGeom>
                <a:noFill/>
              </p:spPr>
              <p:txBody>
                <a:bodyPr wrap="square" rtlCol="0" anchor="t">
                  <a:spAutoFit/>
                </a:bodyPr>
                <a:lstStyle/>
                <a:p>
                  <a:pPr algn="just" fontAlgn="auto"/>
                  <a:r>
                    <a:rPr lang="zh-CN" altLang="en-US" spc="100" dirty="0">
                      <a:solidFill>
                        <a:schemeClr val="tx1">
                          <a:lumMod val="95000"/>
                          <a:lumOff val="5000"/>
                        </a:schemeClr>
                      </a:solidFill>
                      <a:uFillTx/>
                      <a:latin typeface="微软雅黑" charset="-122"/>
                      <a:ea typeface="微软雅黑" charset="-122"/>
                      <a:sym typeface="+mn-ea"/>
                    </a:rPr>
                    <a:t>编写6大程序文件</a:t>
                  </a:r>
                </a:p>
              </p:txBody>
            </p:sp>
            <p:sp>
              <p:nvSpPr>
                <p:cNvPr id="18" name="文本框 17"/>
                <p:cNvSpPr txBox="1"/>
                <p:nvPr/>
              </p:nvSpPr>
              <p:spPr>
                <a:xfrm>
                  <a:off x="1710" y="4356"/>
                  <a:ext cx="4617" cy="2761"/>
                </a:xfrm>
                <a:prstGeom prst="rect">
                  <a:avLst/>
                </a:prstGeom>
                <a:noFill/>
              </p:spPr>
              <p:txBody>
                <a:bodyPr wrap="none" rtlCol="0" anchor="t">
                  <a:spAutoFit/>
                </a:bodyPr>
                <a:lstStyle/>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红单程序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定制管理与标识程序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目视管理程序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光洁管理程序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5S检查与评比制度程序</a:t>
                  </a:r>
                </a:p>
                <a:p>
                  <a:pPr marL="285750" indent="-285750" algn="l"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5S激励制度程序</a:t>
                  </a:r>
                </a:p>
              </p:txBody>
            </p:sp>
          </p:gr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635058" y="1038860"/>
            <a:ext cx="1873885" cy="401320"/>
            <a:chOff x="5728" y="1715"/>
            <a:chExt cx="2951" cy="632"/>
          </a:xfrm>
        </p:grpSpPr>
        <p:sp>
          <p:nvSpPr>
            <p:cNvPr id="12" name="文本框 11"/>
            <p:cNvSpPr txBox="1"/>
            <p:nvPr/>
          </p:nvSpPr>
          <p:spPr>
            <a:xfrm>
              <a:off x="5732" y="1715"/>
              <a:ext cx="2947"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素养shitsuke</a:t>
              </a:r>
            </a:p>
          </p:txBody>
        </p:sp>
        <p:cxnSp>
          <p:nvCxnSpPr>
            <p:cNvPr id="14" name="直接箭头连接符 13"/>
            <p:cNvCxnSpPr/>
            <p:nvPr/>
          </p:nvCxnSpPr>
          <p:spPr>
            <a:xfrm rot="16200000">
              <a:off x="7202" y="873"/>
              <a:ext cx="0" cy="294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99185" y="1837690"/>
            <a:ext cx="6945630" cy="2675255"/>
            <a:chOff x="1731" y="2339"/>
            <a:chExt cx="10938" cy="4213"/>
          </a:xfrm>
        </p:grpSpPr>
        <p:grpSp>
          <p:nvGrpSpPr>
            <p:cNvPr id="7" name="组合 6"/>
            <p:cNvGrpSpPr/>
            <p:nvPr/>
          </p:nvGrpSpPr>
          <p:grpSpPr>
            <a:xfrm>
              <a:off x="1731" y="2339"/>
              <a:ext cx="10939" cy="2107"/>
              <a:chOff x="2605" y="2339"/>
              <a:chExt cx="10939" cy="2107"/>
            </a:xfrm>
          </p:grpSpPr>
          <p:sp>
            <p:nvSpPr>
              <p:cNvPr id="2" name="Rectangle 2"/>
              <p:cNvSpPr/>
              <p:nvPr/>
            </p:nvSpPr>
            <p:spPr>
              <a:xfrm>
                <a:off x="2605" y="3104"/>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基本内容</a:t>
                </a:r>
              </a:p>
            </p:txBody>
          </p:sp>
          <p:sp>
            <p:nvSpPr>
              <p:cNvPr id="6" name="文本框 5"/>
              <p:cNvSpPr txBox="1"/>
              <p:nvPr/>
            </p:nvSpPr>
            <p:spPr>
              <a:xfrm>
                <a:off x="4747" y="2339"/>
                <a:ext cx="8797" cy="2107"/>
              </a:xfrm>
              <a:prstGeom prst="rect">
                <a:avLst/>
              </a:prstGeom>
              <a:noFill/>
            </p:spPr>
            <p:txBody>
              <a:bodyPr wrap="none" rtlCol="0" anchor="t">
                <a:spAutoFit/>
              </a:bodyPr>
              <a:lstStyle/>
              <a:p>
                <a:pPr marL="285750" indent="-285750" algn="l" fontAlgn="auto">
                  <a:lnSpc>
                    <a:spcPct val="15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通过晨会等手段，提高全员文明礼貌水准</a:t>
                </a:r>
              </a:p>
              <a:p>
                <a:pPr marL="285750" indent="-285750" algn="l" fontAlgn="auto">
                  <a:lnSpc>
                    <a:spcPct val="15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培养每位成员养成良好的习惯，并遵守规则做事</a:t>
                </a:r>
              </a:p>
              <a:p>
                <a:pPr marL="285750" indent="-285750" algn="l" fontAlgn="auto">
                  <a:lnSpc>
                    <a:spcPct val="15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开展6S容易，但长时间的坚持必须靠素养的提升</a:t>
                </a:r>
              </a:p>
            </p:txBody>
          </p:sp>
        </p:grpSp>
        <p:grpSp>
          <p:nvGrpSpPr>
            <p:cNvPr id="8" name="组合 7"/>
            <p:cNvGrpSpPr/>
            <p:nvPr/>
          </p:nvGrpSpPr>
          <p:grpSpPr>
            <a:xfrm>
              <a:off x="1731" y="4446"/>
              <a:ext cx="7820" cy="2107"/>
              <a:chOff x="2605" y="2339"/>
              <a:chExt cx="7820" cy="2107"/>
            </a:xfrm>
          </p:grpSpPr>
          <p:sp>
            <p:nvSpPr>
              <p:cNvPr id="10" name="Rectangle 2"/>
              <p:cNvSpPr/>
              <p:nvPr/>
            </p:nvSpPr>
            <p:spPr>
              <a:xfrm>
                <a:off x="2605" y="3104"/>
                <a:ext cx="2142"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目  的</a:t>
                </a:r>
              </a:p>
            </p:txBody>
          </p:sp>
          <p:sp>
            <p:nvSpPr>
              <p:cNvPr id="20" name="文本框 19"/>
              <p:cNvSpPr txBox="1"/>
              <p:nvPr/>
            </p:nvSpPr>
            <p:spPr>
              <a:xfrm>
                <a:off x="4747" y="2339"/>
                <a:ext cx="5678" cy="2107"/>
              </a:xfrm>
              <a:prstGeom prst="rect">
                <a:avLst/>
              </a:prstGeom>
              <a:noFill/>
            </p:spPr>
            <p:txBody>
              <a:bodyPr wrap="none" rtlCol="0" anchor="t">
                <a:spAutoFit/>
              </a:bodyPr>
              <a:lstStyle/>
              <a:p>
                <a:pPr marL="285750" indent="-285750" algn="l" fontAlgn="auto">
                  <a:lnSpc>
                    <a:spcPct val="15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提高员工有好习惯，遵守规则</a:t>
                </a:r>
              </a:p>
              <a:p>
                <a:pPr marL="285750" indent="-285750" algn="l" fontAlgn="auto">
                  <a:lnSpc>
                    <a:spcPct val="15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提高员工文明礼貌水准</a:t>
                </a:r>
              </a:p>
              <a:p>
                <a:pPr marL="285750" indent="-285750" algn="l" fontAlgn="auto">
                  <a:lnSpc>
                    <a:spcPct val="15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营造团队精神</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7" name="组合 16"/>
          <p:cNvGrpSpPr/>
          <p:nvPr/>
        </p:nvGrpSpPr>
        <p:grpSpPr>
          <a:xfrm>
            <a:off x="735648" y="1578610"/>
            <a:ext cx="7672705" cy="3228340"/>
            <a:chOff x="1696" y="1616"/>
            <a:chExt cx="12083" cy="5084"/>
          </a:xfrm>
        </p:grpSpPr>
        <p:grpSp>
          <p:nvGrpSpPr>
            <p:cNvPr id="22" name="组合 21"/>
            <p:cNvGrpSpPr/>
            <p:nvPr/>
          </p:nvGrpSpPr>
          <p:grpSpPr>
            <a:xfrm>
              <a:off x="1696" y="1616"/>
              <a:ext cx="11010" cy="3415"/>
              <a:chOff x="2605" y="1247"/>
              <a:chExt cx="11010" cy="3415"/>
            </a:xfrm>
          </p:grpSpPr>
          <p:sp>
            <p:nvSpPr>
              <p:cNvPr id="23" name="Rectangle 2"/>
              <p:cNvSpPr/>
              <p:nvPr/>
            </p:nvSpPr>
            <p:spPr>
              <a:xfrm>
                <a:off x="2605" y="2666"/>
                <a:ext cx="2891"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实施步骤要点</a:t>
                </a:r>
              </a:p>
            </p:txBody>
          </p:sp>
          <p:sp>
            <p:nvSpPr>
              <p:cNvPr id="24" name="文本框 23"/>
              <p:cNvSpPr txBox="1"/>
              <p:nvPr/>
            </p:nvSpPr>
            <p:spPr>
              <a:xfrm>
                <a:off x="5496" y="1247"/>
                <a:ext cx="8119" cy="3415"/>
              </a:xfrm>
              <a:prstGeom prst="rect">
                <a:avLst/>
              </a:prstGeom>
              <a:noFill/>
            </p:spPr>
            <p:txBody>
              <a:bodyPr wrap="none" rtlCol="0" anchor="t">
                <a:spAutoFit/>
              </a:bodyPr>
              <a:lstStyle/>
              <a:p>
                <a:pPr indent="0" algn="l" fontAlgn="auto">
                  <a:lnSpc>
                    <a:spcPct val="150000"/>
                  </a:lnSpc>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1、制定服装、仪容、识别证标准</a:t>
                </a:r>
              </a:p>
              <a:p>
                <a:pPr indent="0" algn="l" fontAlgn="auto">
                  <a:lnSpc>
                    <a:spcPct val="150000"/>
                  </a:lnSpc>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2、制定共同遵守的有关规定，规定</a:t>
                </a:r>
              </a:p>
              <a:p>
                <a:pPr indent="0" algn="l" fontAlgn="auto">
                  <a:lnSpc>
                    <a:spcPct val="150000"/>
                  </a:lnSpc>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3、制定礼仪守则             </a:t>
                </a:r>
              </a:p>
              <a:p>
                <a:pPr indent="0" algn="l" fontAlgn="auto">
                  <a:lnSpc>
                    <a:spcPct val="150000"/>
                  </a:lnSpc>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4、教育新人（新人强化5S教育实践）</a:t>
                </a:r>
              </a:p>
              <a:p>
                <a:pPr indent="0" algn="l" fontAlgn="auto">
                  <a:lnSpc>
                    <a:spcPct val="150000"/>
                  </a:lnSpc>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5、提到各种精神提升活动（晨会、礼貌活动）</a:t>
                </a:r>
              </a:p>
            </p:txBody>
          </p:sp>
        </p:grpSp>
        <p:sp>
          <p:nvSpPr>
            <p:cNvPr id="4" name="Rectangle 2"/>
            <p:cNvSpPr/>
            <p:nvPr/>
          </p:nvSpPr>
          <p:spPr>
            <a:xfrm>
              <a:off x="1696" y="5033"/>
              <a:ext cx="2891"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实 施 原 则</a:t>
              </a:r>
            </a:p>
          </p:txBody>
        </p:sp>
        <p:sp>
          <p:nvSpPr>
            <p:cNvPr id="9" name="文本框 8"/>
            <p:cNvSpPr txBox="1"/>
            <p:nvPr/>
          </p:nvSpPr>
          <p:spPr>
            <a:xfrm>
              <a:off x="4587" y="5031"/>
              <a:ext cx="6600" cy="580"/>
            </a:xfrm>
            <a:prstGeom prst="rect">
              <a:avLst/>
            </a:prstGeom>
            <a:noFill/>
          </p:spPr>
          <p:txBody>
            <a:bodyPr wrap="none" rtlCol="0" anchor="t">
              <a:spAutoFit/>
            </a:bodyPr>
            <a:lstStyle/>
            <a:p>
              <a:pPr indent="0" algn="l"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身美的3守原则 守时间 守标准 守规定</a:t>
              </a:r>
            </a:p>
          </p:txBody>
        </p:sp>
        <p:grpSp>
          <p:nvGrpSpPr>
            <p:cNvPr id="16" name="组合 15"/>
            <p:cNvGrpSpPr/>
            <p:nvPr/>
          </p:nvGrpSpPr>
          <p:grpSpPr>
            <a:xfrm>
              <a:off x="1696" y="5684"/>
              <a:ext cx="12083" cy="1016"/>
              <a:chOff x="1696" y="5609"/>
              <a:chExt cx="12083" cy="1016"/>
            </a:xfrm>
          </p:grpSpPr>
          <p:sp>
            <p:nvSpPr>
              <p:cNvPr id="13" name="Rectangle 2"/>
              <p:cNvSpPr/>
              <p:nvPr/>
            </p:nvSpPr>
            <p:spPr>
              <a:xfrm>
                <a:off x="1696" y="5611"/>
                <a:ext cx="2891"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8 大 素 养</a:t>
                </a:r>
              </a:p>
            </p:txBody>
          </p:sp>
          <p:sp>
            <p:nvSpPr>
              <p:cNvPr id="15" name="文本框 14"/>
              <p:cNvSpPr txBox="1"/>
              <p:nvPr/>
            </p:nvSpPr>
            <p:spPr>
              <a:xfrm>
                <a:off x="4587" y="5609"/>
                <a:ext cx="9193" cy="1016"/>
              </a:xfrm>
              <a:prstGeom prst="rect">
                <a:avLst/>
              </a:prstGeom>
              <a:noFill/>
            </p:spPr>
            <p:txBody>
              <a:bodyPr wrap="none" rtlCol="0" anchor="t">
                <a:spAutoFit/>
              </a:bodyPr>
              <a:lstStyle/>
              <a:p>
                <a:pPr indent="0" algn="l"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1、积极主动 2、追求完美 3、社会公德 4、遵守规范</a:t>
                </a:r>
              </a:p>
              <a:p>
                <a:pPr indent="0" algn="l"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5、勇于创新 6、承担责任 7、持续改善 8、坚持不懈</a:t>
                </a:r>
              </a:p>
            </p:txBody>
          </p:sp>
        </p:grpSp>
      </p:grpSp>
      <p:grpSp>
        <p:nvGrpSpPr>
          <p:cNvPr id="2" name="组合 1"/>
          <p:cNvGrpSpPr/>
          <p:nvPr/>
        </p:nvGrpSpPr>
        <p:grpSpPr>
          <a:xfrm>
            <a:off x="3635058" y="943610"/>
            <a:ext cx="1873885" cy="401320"/>
            <a:chOff x="5728" y="1715"/>
            <a:chExt cx="2951" cy="632"/>
          </a:xfrm>
        </p:grpSpPr>
        <p:sp>
          <p:nvSpPr>
            <p:cNvPr id="5" name="文本框 4"/>
            <p:cNvSpPr txBox="1"/>
            <p:nvPr/>
          </p:nvSpPr>
          <p:spPr>
            <a:xfrm>
              <a:off x="5732" y="1715"/>
              <a:ext cx="2947"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素养shitsuke</a:t>
              </a:r>
            </a:p>
          </p:txBody>
        </p:sp>
        <p:cxnSp>
          <p:nvCxnSpPr>
            <p:cNvPr id="6" name="直接箭头连接符 5"/>
            <p:cNvCxnSpPr/>
            <p:nvPr/>
          </p:nvCxnSpPr>
          <p:spPr>
            <a:xfrm rot="16200000">
              <a:off x="7202" y="873"/>
              <a:ext cx="0" cy="294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11" name="组合 10"/>
          <p:cNvGrpSpPr/>
          <p:nvPr/>
        </p:nvGrpSpPr>
        <p:grpSpPr>
          <a:xfrm>
            <a:off x="3240088" y="1038860"/>
            <a:ext cx="2663825" cy="401320"/>
            <a:chOff x="5103" y="1715"/>
            <a:chExt cx="4195" cy="632"/>
          </a:xfrm>
        </p:grpSpPr>
        <p:sp>
          <p:nvSpPr>
            <p:cNvPr id="12" name="文本框 11"/>
            <p:cNvSpPr txBox="1"/>
            <p:nvPr/>
          </p:nvSpPr>
          <p:spPr>
            <a:xfrm>
              <a:off x="5118" y="1715"/>
              <a:ext cx="417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6S效果的确认与调整</a:t>
              </a:r>
            </a:p>
          </p:txBody>
        </p:sp>
        <p:cxnSp>
          <p:nvCxnSpPr>
            <p:cNvPr id="14" name="直接箭头连接符 13"/>
            <p:cNvCxnSpPr/>
            <p:nvPr/>
          </p:nvCxnSpPr>
          <p:spPr>
            <a:xfrm rot="5400000">
              <a:off x="7200" y="249"/>
              <a:ext cx="0" cy="419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710055" y="1894840"/>
            <a:ext cx="5723890" cy="2901315"/>
            <a:chOff x="2283" y="2684"/>
            <a:chExt cx="9014" cy="4569"/>
          </a:xfrm>
        </p:grpSpPr>
        <p:sp>
          <p:nvSpPr>
            <p:cNvPr id="10" name="文本框 9"/>
            <p:cNvSpPr txBox="1"/>
            <p:nvPr/>
          </p:nvSpPr>
          <p:spPr>
            <a:xfrm>
              <a:off x="2283" y="2684"/>
              <a:ext cx="2948" cy="580"/>
            </a:xfrm>
            <a:prstGeom prst="rect">
              <a:avLst/>
            </a:prstGeom>
            <a:noFill/>
          </p:spPr>
          <p:txBody>
            <a:bodyPr wrap="none" rtlCol="0" anchor="t">
              <a:spAutoFit/>
            </a:bodyPr>
            <a:lstStyle/>
            <a:p>
              <a:pPr algn="l" fontAlgn="auto"/>
              <a:r>
                <a:rPr lang="zh-CN" altLang="en-US" b="1" spc="100" dirty="0">
                  <a:solidFill>
                    <a:srgbClr val="011B4C"/>
                  </a:solidFill>
                  <a:uFillTx/>
                  <a:latin typeface="微软雅黑" charset="-122"/>
                  <a:ea typeface="微软雅黑" charset="-122"/>
                  <a:sym typeface="+mn-ea"/>
                </a:rPr>
                <a:t>效果确认及评价</a:t>
              </a:r>
            </a:p>
          </p:txBody>
        </p:sp>
        <p:sp>
          <p:nvSpPr>
            <p:cNvPr id="20" name="文本框 19"/>
            <p:cNvSpPr txBox="1"/>
            <p:nvPr/>
          </p:nvSpPr>
          <p:spPr>
            <a:xfrm>
              <a:off x="2283" y="3654"/>
              <a:ext cx="2638" cy="580"/>
            </a:xfrm>
            <a:prstGeom prst="rect">
              <a:avLst/>
            </a:prstGeom>
            <a:noFill/>
          </p:spPr>
          <p:txBody>
            <a:bodyPr wrap="none" rtlCol="0" anchor="t">
              <a:spAutoFit/>
            </a:bodyPr>
            <a:lstStyle/>
            <a:p>
              <a:pPr marL="285750" indent="-285750" algn="l" fontAlgn="auto">
                <a:lnSpc>
                  <a:spcPct val="10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检讨与奖罚</a:t>
              </a:r>
            </a:p>
          </p:txBody>
        </p:sp>
        <p:sp>
          <p:nvSpPr>
            <p:cNvPr id="2" name="Rectangle 2"/>
            <p:cNvSpPr/>
            <p:nvPr/>
          </p:nvSpPr>
          <p:spPr>
            <a:xfrm>
              <a:off x="2283" y="4609"/>
              <a:ext cx="9014" cy="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just" fontAlgn="auto">
                <a:lnSpc>
                  <a:spcPct val="150000"/>
                </a:lnSpc>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根据每周/月6S考评，公布结果及对应灯号，分析问题原因及敦促改进，鼓励优秀、鞭策落后，创造持续推行的能力</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二、</a:t>
            </a:r>
            <a:r>
              <a:rPr sz="2400" b="1" spc="100" dirty="0">
                <a:solidFill>
                  <a:schemeClr val="tx1">
                    <a:lumMod val="95000"/>
                    <a:lumOff val="5000"/>
                  </a:schemeClr>
                </a:solidFill>
                <a:uFillTx/>
                <a:latin typeface="微软雅黑" charset="-122"/>
                <a:ea typeface="微软雅黑" charset="-122"/>
                <a:cs typeface="微软雅黑" charset="-122"/>
                <a:sym typeface="+mn-ea"/>
              </a:rPr>
              <a:t>掌握6S活动的详细推行步骤和技巧</a:t>
            </a:r>
          </a:p>
        </p:txBody>
      </p:sp>
      <p:grpSp>
        <p:nvGrpSpPr>
          <p:cNvPr id="6" name="组合 5"/>
          <p:cNvGrpSpPr/>
          <p:nvPr/>
        </p:nvGrpSpPr>
        <p:grpSpPr>
          <a:xfrm>
            <a:off x="1710055" y="1996440"/>
            <a:ext cx="5723890" cy="2815590"/>
            <a:chOff x="2283" y="2504"/>
            <a:chExt cx="9014" cy="4434"/>
          </a:xfrm>
        </p:grpSpPr>
        <p:sp>
          <p:nvSpPr>
            <p:cNvPr id="7" name="文本框 6"/>
            <p:cNvSpPr txBox="1"/>
            <p:nvPr/>
          </p:nvSpPr>
          <p:spPr>
            <a:xfrm>
              <a:off x="2283" y="2504"/>
              <a:ext cx="3708" cy="580"/>
            </a:xfrm>
            <a:prstGeom prst="rect">
              <a:avLst/>
            </a:prstGeom>
            <a:noFill/>
          </p:spPr>
          <p:txBody>
            <a:bodyPr wrap="none" rtlCol="0" anchor="t">
              <a:spAutoFit/>
            </a:bodyPr>
            <a:lstStyle/>
            <a:p>
              <a:pPr algn="l" fontAlgn="auto"/>
              <a:r>
                <a:rPr lang="zh-CN" altLang="en-US" b="1" spc="100" dirty="0">
                  <a:solidFill>
                    <a:srgbClr val="011B4C"/>
                  </a:solidFill>
                  <a:uFillTx/>
                  <a:latin typeface="微软雅黑" charset="-122"/>
                  <a:ea typeface="微软雅黑" charset="-122"/>
                  <a:sym typeface="+mn-ea"/>
                </a:rPr>
                <a:t>调整与制度的标准化</a:t>
              </a:r>
            </a:p>
          </p:txBody>
        </p:sp>
        <p:sp>
          <p:nvSpPr>
            <p:cNvPr id="8" name="文本框 7"/>
            <p:cNvSpPr txBox="1"/>
            <p:nvPr/>
          </p:nvSpPr>
          <p:spPr>
            <a:xfrm>
              <a:off x="2283" y="3084"/>
              <a:ext cx="5298" cy="1452"/>
            </a:xfrm>
            <a:prstGeom prst="rect">
              <a:avLst/>
            </a:prstGeom>
            <a:noFill/>
          </p:spPr>
          <p:txBody>
            <a:bodyPr wrap="none" rtlCol="0" anchor="t">
              <a:spAutoFit/>
            </a:bodyPr>
            <a:lstStyle/>
            <a:p>
              <a:pPr marL="285750" indent="-285750" algn="l" fontAlgn="auto">
                <a:lnSpc>
                  <a:spcPct val="10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各种制度的制定、贯彻实施</a:t>
              </a:r>
            </a:p>
            <a:p>
              <a:pPr marL="285750" indent="-285750" algn="l" fontAlgn="auto">
                <a:lnSpc>
                  <a:spcPct val="10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PDCA循环</a:t>
              </a:r>
            </a:p>
            <a:p>
              <a:pPr marL="285750" indent="-285750" algn="l" fontAlgn="auto">
                <a:lnSpc>
                  <a:spcPct val="100000"/>
                </a:lnSpc>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6S发布会</a:t>
              </a:r>
            </a:p>
          </p:txBody>
        </p:sp>
        <p:sp>
          <p:nvSpPr>
            <p:cNvPr id="18" name="Rectangle 2"/>
            <p:cNvSpPr/>
            <p:nvPr/>
          </p:nvSpPr>
          <p:spPr>
            <a:xfrm>
              <a:off x="2283" y="4654"/>
              <a:ext cx="9014" cy="2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just"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在推行过程中消化吸收、理解创新的成功方法与良好经验，加以标准化、制度化、员工行为的习惯化，积累企业的管理财富，进入SDCA阶段，为下一轮PDCA循环展开打下基础</a:t>
              </a:r>
            </a:p>
          </p:txBody>
        </p:sp>
      </p:grpSp>
      <p:grpSp>
        <p:nvGrpSpPr>
          <p:cNvPr id="11" name="组合 10"/>
          <p:cNvGrpSpPr/>
          <p:nvPr/>
        </p:nvGrpSpPr>
        <p:grpSpPr>
          <a:xfrm>
            <a:off x="3240088" y="1038860"/>
            <a:ext cx="2663825" cy="401320"/>
            <a:chOff x="5103" y="1715"/>
            <a:chExt cx="4195" cy="632"/>
          </a:xfrm>
        </p:grpSpPr>
        <p:sp>
          <p:nvSpPr>
            <p:cNvPr id="12" name="文本框 11"/>
            <p:cNvSpPr txBox="1"/>
            <p:nvPr/>
          </p:nvSpPr>
          <p:spPr>
            <a:xfrm>
              <a:off x="5118" y="1715"/>
              <a:ext cx="417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6S效果的确认与调整</a:t>
              </a:r>
            </a:p>
          </p:txBody>
        </p:sp>
        <p:cxnSp>
          <p:nvCxnSpPr>
            <p:cNvPr id="14" name="直接箭头连接符 13"/>
            <p:cNvCxnSpPr/>
            <p:nvPr/>
          </p:nvCxnSpPr>
          <p:spPr>
            <a:xfrm rot="5400000">
              <a:off x="7200" y="249"/>
              <a:ext cx="0" cy="419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48460" y="2434590"/>
            <a:ext cx="7020560" cy="58356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掌握如何运用PDCA循环推进6S工作</a:t>
            </a:r>
          </a:p>
        </p:txBody>
      </p:sp>
      <p:sp>
        <p:nvSpPr>
          <p:cNvPr id="7" name="文本框 6"/>
          <p:cNvSpPr txBox="1"/>
          <p:nvPr/>
        </p:nvSpPr>
        <p:spPr>
          <a:xfrm>
            <a:off x="6565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三</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3220720" y="1038860"/>
            <a:ext cx="2702560" cy="404495"/>
            <a:chOff x="5074" y="1715"/>
            <a:chExt cx="4256" cy="637"/>
          </a:xfrm>
        </p:grpSpPr>
        <p:sp>
          <p:nvSpPr>
            <p:cNvPr id="9" name="文本框 8"/>
            <p:cNvSpPr txBox="1"/>
            <p:nvPr/>
          </p:nvSpPr>
          <p:spPr>
            <a:xfrm>
              <a:off x="5083" y="1715"/>
              <a:ext cx="4247"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PDCA/戴明环的定义</a:t>
              </a:r>
            </a:p>
          </p:txBody>
        </p:sp>
        <p:cxnSp>
          <p:nvCxnSpPr>
            <p:cNvPr id="13" name="直接箭头连接符 12"/>
            <p:cNvCxnSpPr/>
            <p:nvPr/>
          </p:nvCxnSpPr>
          <p:spPr>
            <a:xfrm rot="16200000">
              <a:off x="7200" y="226"/>
              <a:ext cx="0" cy="425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911985" y="2034540"/>
            <a:ext cx="5320030" cy="2659380"/>
            <a:chOff x="3037" y="2949"/>
            <a:chExt cx="8378" cy="4188"/>
          </a:xfrm>
        </p:grpSpPr>
        <p:grpSp>
          <p:nvGrpSpPr>
            <p:cNvPr id="5" name="组合 4"/>
            <p:cNvGrpSpPr/>
            <p:nvPr/>
          </p:nvGrpSpPr>
          <p:grpSpPr>
            <a:xfrm>
              <a:off x="4585" y="2949"/>
              <a:ext cx="5184" cy="4188"/>
              <a:chOff x="4585" y="2589"/>
              <a:chExt cx="5184" cy="4188"/>
            </a:xfrm>
          </p:grpSpPr>
          <p:sp>
            <p:nvSpPr>
              <p:cNvPr id="20490" name="Oval 149"/>
              <p:cNvSpPr>
                <a:spLocks noChangeArrowheads="1"/>
              </p:cNvSpPr>
              <p:nvPr/>
            </p:nvSpPr>
            <p:spPr bwMode="auto">
              <a:xfrm>
                <a:off x="4585" y="3470"/>
                <a:ext cx="375" cy="377"/>
              </a:xfrm>
              <a:prstGeom prst="ellipse">
                <a:avLst/>
              </a:prstGeom>
              <a:solidFill>
                <a:srgbClr val="011B4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122"/>
                  </a:defRPr>
                </a:lvl9pPr>
              </a:lstStyle>
              <a:p>
                <a:pPr algn="ctr" eaLnBrk="1" hangingPunct="1"/>
                <a:endParaRPr lang="en-US" altLang="zh-CN" sz="66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91" name="Oval 150"/>
              <p:cNvSpPr>
                <a:spLocks noChangeArrowheads="1"/>
              </p:cNvSpPr>
              <p:nvPr/>
            </p:nvSpPr>
            <p:spPr bwMode="auto">
              <a:xfrm>
                <a:off x="4585" y="5444"/>
                <a:ext cx="375" cy="37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122"/>
                  </a:defRPr>
                </a:lvl9pPr>
              </a:lstStyle>
              <a:p>
                <a:pPr algn="ctr" eaLnBrk="1" hangingPunct="1"/>
                <a:endParaRPr lang="en-US" altLang="zh-CN" sz="66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89" name="Oval 148"/>
              <p:cNvSpPr>
                <a:spLocks noChangeArrowheads="1"/>
              </p:cNvSpPr>
              <p:nvPr/>
            </p:nvSpPr>
            <p:spPr bwMode="auto">
              <a:xfrm>
                <a:off x="9395" y="3470"/>
                <a:ext cx="375" cy="377"/>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122"/>
                  </a:defRPr>
                </a:lvl9pPr>
              </a:lstStyle>
              <a:p>
                <a:pPr algn="ctr" eaLnBrk="1" hangingPunct="1"/>
                <a:endParaRPr lang="en-US" altLang="zh-CN" sz="66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92" name="Oval 152"/>
              <p:cNvSpPr>
                <a:spLocks noChangeArrowheads="1"/>
              </p:cNvSpPr>
              <p:nvPr/>
            </p:nvSpPr>
            <p:spPr bwMode="auto">
              <a:xfrm>
                <a:off x="9395" y="5440"/>
                <a:ext cx="375" cy="377"/>
              </a:xfrm>
              <a:prstGeom prst="ellipse">
                <a:avLst/>
              </a:prstGeom>
              <a:solidFill>
                <a:srgbClr val="011B4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122"/>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122"/>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122"/>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122"/>
                  </a:defRPr>
                </a:lvl9pPr>
              </a:lstStyle>
              <a:p>
                <a:pPr algn="ctr" eaLnBrk="1" hangingPunct="1"/>
                <a:endParaRPr lang="en-US" altLang="zh-CN" sz="6600">
                  <a:solidFill>
                    <a:schemeClr val="tx1">
                      <a:lumMod val="65000"/>
                      <a:lumOff val="35000"/>
                    </a:schemeClr>
                  </a:solidFill>
                  <a:latin typeface="Impact" pitchFamily="34" charset="0"/>
                  <a:ea typeface="微软雅黑" charset="-122"/>
                  <a:cs typeface="+mn-ea"/>
                  <a:sym typeface="Impact" pitchFamily="34" charset="0"/>
                </a:endParaRPr>
              </a:p>
            </p:txBody>
          </p:sp>
          <p:grpSp>
            <p:nvGrpSpPr>
              <p:cNvPr id="2" name="组合 1"/>
              <p:cNvGrpSpPr/>
              <p:nvPr/>
            </p:nvGrpSpPr>
            <p:grpSpPr>
              <a:xfrm>
                <a:off x="5104" y="2589"/>
                <a:ext cx="4192" cy="4188"/>
                <a:chOff x="4321175" y="2190750"/>
                <a:chExt cx="3549650" cy="3546475"/>
              </a:xfrm>
            </p:grpSpPr>
            <p:sp>
              <p:nvSpPr>
                <p:cNvPr id="20493" name="Freeform 8@|5FFC:4308095|FBC:16777215|LFC:0|LBC:16777215"/>
                <p:cNvSpPr/>
                <p:nvPr/>
              </p:nvSpPr>
              <p:spPr bwMode="auto">
                <a:xfrm>
                  <a:off x="4321175" y="223996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011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94" name="Freeform 5@|5FFC:1554685|FBC:16777215|LFC:0|LBC:16777215"/>
                <p:cNvSpPr/>
                <p:nvPr/>
              </p:nvSpPr>
              <p:spPr bwMode="auto">
                <a:xfrm>
                  <a:off x="5997575" y="219075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95" name="Freeform 7@|5FFC:2381804|FBC:16777215|LFC:0|LBC:16777215"/>
                <p:cNvSpPr/>
                <p:nvPr/>
              </p:nvSpPr>
              <p:spPr bwMode="auto">
                <a:xfrm>
                  <a:off x="4362450" y="388620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65000"/>
                        <a:lumOff val="35000"/>
                      </a:schemeClr>
                    </a:solidFill>
                    <a:latin typeface="Impact" pitchFamily="34" charset="0"/>
                    <a:ea typeface="微软雅黑" charset="-122"/>
                    <a:cs typeface="+mn-ea"/>
                    <a:sym typeface="Impact" pitchFamily="34" charset="0"/>
                  </a:endParaRPr>
                </a:p>
              </p:txBody>
            </p:sp>
            <p:sp>
              <p:nvSpPr>
                <p:cNvPr id="20496" name="Freeform 6@|5FFC:14657585|FBC:16777215|LFC:0|LBC:16777215"/>
                <p:cNvSpPr/>
                <p:nvPr/>
              </p:nvSpPr>
              <p:spPr bwMode="auto">
                <a:xfrm>
                  <a:off x="5986463" y="3932238"/>
                  <a:ext cx="1884362" cy="1763712"/>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011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solidFill>
                      <a:schemeClr val="tx1">
                        <a:lumMod val="65000"/>
                        <a:lumOff val="35000"/>
                      </a:schemeClr>
                    </a:solidFill>
                    <a:latin typeface="Impact" pitchFamily="34" charset="0"/>
                    <a:ea typeface="微软雅黑" charset="-122"/>
                    <a:cs typeface="+mn-ea"/>
                    <a:sym typeface="Impact" pitchFamily="34" charset="0"/>
                  </a:endParaRPr>
                </a:p>
              </p:txBody>
            </p:sp>
          </p:grpSp>
        </p:grpSp>
        <p:sp>
          <p:nvSpPr>
            <p:cNvPr id="10" name="文本框 9"/>
            <p:cNvSpPr txBox="1"/>
            <p:nvPr/>
          </p:nvSpPr>
          <p:spPr>
            <a:xfrm>
              <a:off x="3399" y="3462"/>
              <a:ext cx="1186" cy="1113"/>
            </a:xfrm>
            <a:prstGeom prst="rect">
              <a:avLst/>
            </a:prstGeom>
            <a:noFill/>
          </p:spPr>
          <p:txBody>
            <a:bodyPr wrap="none" rtlCol="0" anchor="t">
              <a:spAutoFit/>
            </a:bodyPr>
            <a:lstStyle/>
            <a:p>
              <a:pPr indent="0" algn="r"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Plan</a:t>
              </a:r>
            </a:p>
            <a:p>
              <a:pPr indent="0" algn="r"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计划</a:t>
              </a:r>
            </a:p>
          </p:txBody>
        </p:sp>
        <p:sp>
          <p:nvSpPr>
            <p:cNvPr id="11" name="文本框 10"/>
            <p:cNvSpPr txBox="1"/>
            <p:nvPr/>
          </p:nvSpPr>
          <p:spPr>
            <a:xfrm>
              <a:off x="9770" y="3462"/>
              <a:ext cx="1128" cy="1113"/>
            </a:xfrm>
            <a:prstGeom prst="rect">
              <a:avLst/>
            </a:prstGeom>
            <a:noFill/>
          </p:spPr>
          <p:txBody>
            <a:bodyPr wrap="none" rtlCol="0" anchor="t">
              <a:spAutoFit/>
            </a:bodyPr>
            <a:lstStyle/>
            <a:p>
              <a:pPr indent="0" algn="l"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Do</a:t>
              </a:r>
            </a:p>
            <a:p>
              <a:pPr indent="0" algn="l"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实施</a:t>
              </a:r>
            </a:p>
          </p:txBody>
        </p:sp>
        <p:sp>
          <p:nvSpPr>
            <p:cNvPr id="12" name="文本框 11"/>
            <p:cNvSpPr txBox="1"/>
            <p:nvPr/>
          </p:nvSpPr>
          <p:spPr>
            <a:xfrm>
              <a:off x="3037" y="5435"/>
              <a:ext cx="1548" cy="1113"/>
            </a:xfrm>
            <a:prstGeom prst="rect">
              <a:avLst/>
            </a:prstGeom>
            <a:noFill/>
          </p:spPr>
          <p:txBody>
            <a:bodyPr wrap="none" rtlCol="0" anchor="t">
              <a:spAutoFit/>
            </a:bodyPr>
            <a:lstStyle/>
            <a:p>
              <a:pPr indent="0" algn="r"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Check</a:t>
              </a:r>
            </a:p>
            <a:p>
              <a:pPr indent="0" algn="r"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检查</a:t>
              </a:r>
            </a:p>
          </p:txBody>
        </p:sp>
        <p:sp>
          <p:nvSpPr>
            <p:cNvPr id="14" name="文本框 13"/>
            <p:cNvSpPr txBox="1"/>
            <p:nvPr/>
          </p:nvSpPr>
          <p:spPr>
            <a:xfrm>
              <a:off x="9770" y="5432"/>
              <a:ext cx="1645" cy="1113"/>
            </a:xfrm>
            <a:prstGeom prst="rect">
              <a:avLst/>
            </a:prstGeom>
            <a:noFill/>
          </p:spPr>
          <p:txBody>
            <a:bodyPr wrap="none" rtlCol="0" anchor="t">
              <a:spAutoFit/>
            </a:bodyPr>
            <a:lstStyle/>
            <a:p>
              <a:pPr indent="0" algn="l"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Action</a:t>
              </a:r>
            </a:p>
            <a:p>
              <a:pPr indent="0" algn="l" fontAlgn="auto">
                <a:lnSpc>
                  <a:spcPct val="100000"/>
                </a:lnSpc>
                <a:buClr>
                  <a:srgbClr val="011B4C"/>
                </a:buClr>
                <a:buSzPct val="75000"/>
                <a:buNone/>
              </a:pPr>
              <a:r>
                <a:rPr lang="zh-CN" altLang="en-US" sz="2000" spc="100" dirty="0">
                  <a:solidFill>
                    <a:schemeClr val="tx1">
                      <a:lumMod val="95000"/>
                      <a:lumOff val="5000"/>
                    </a:schemeClr>
                  </a:solidFill>
                  <a:uFillTx/>
                  <a:latin typeface="微软雅黑" charset="-122"/>
                  <a:ea typeface="微软雅黑" charset="-122"/>
                  <a:sym typeface="+mn-ea"/>
                </a:rPr>
                <a:t>改进</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9890" y="55245"/>
            <a:ext cx="3411855" cy="460375"/>
          </a:xfrm>
          <a:prstGeom prst="rect">
            <a:avLst/>
          </a:prstGeom>
          <a:noFill/>
        </p:spPr>
        <p:txBody>
          <a:bodyPr wrap="none" rtlCol="0" anchor="t">
            <a:spAutoFit/>
          </a:bodyPr>
          <a:lstStyle/>
          <a:p>
            <a:r>
              <a:rPr lang="en-US" altLang="zh-CN"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6S</a:t>
            </a:r>
            <a:r>
              <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现场管理</a:t>
            </a:r>
            <a:r>
              <a:rPr lang="en-US" altLang="zh-CN"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a:t>
            </a:r>
            <a:r>
              <a:rPr lang="zh-CN" altLang="en-US" sz="2400" b="1" spc="100" noProof="0" dirty="0">
                <a:ln>
                  <a:noFill/>
                </a:ln>
                <a:solidFill>
                  <a:schemeClr val="tx1">
                    <a:lumMod val="95000"/>
                    <a:lumOff val="5000"/>
                  </a:schemeClr>
                </a:solidFill>
                <a:effectLst/>
                <a:uLnTx/>
                <a:uFillTx/>
                <a:latin typeface="微软雅黑" charset="-122"/>
                <a:ea typeface="微软雅黑" charset="-122"/>
                <a:cs typeface="微软雅黑" charset="-122"/>
                <a:sym typeface="+mn-ea"/>
              </a:rPr>
              <a:t>课程目标</a:t>
            </a:r>
          </a:p>
        </p:txBody>
      </p:sp>
      <p:grpSp>
        <p:nvGrpSpPr>
          <p:cNvPr id="28" name="组合 27"/>
          <p:cNvGrpSpPr/>
          <p:nvPr/>
        </p:nvGrpSpPr>
        <p:grpSpPr>
          <a:xfrm>
            <a:off x="3006090" y="965200"/>
            <a:ext cx="3131820" cy="399415"/>
            <a:chOff x="4745" y="1715"/>
            <a:chExt cx="4932" cy="629"/>
          </a:xfrm>
        </p:grpSpPr>
        <p:sp>
          <p:nvSpPr>
            <p:cNvPr id="9" name="文本框 8"/>
            <p:cNvSpPr txBox="1"/>
            <p:nvPr/>
          </p:nvSpPr>
          <p:spPr>
            <a:xfrm>
              <a:off x="4746" y="1715"/>
              <a:ext cx="490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通过培训可以解决的问题</a:t>
              </a:r>
            </a:p>
          </p:txBody>
        </p:sp>
        <p:cxnSp>
          <p:nvCxnSpPr>
            <p:cNvPr id="26" name="直接箭头连接符 25"/>
            <p:cNvCxnSpPr/>
            <p:nvPr/>
          </p:nvCxnSpPr>
          <p:spPr>
            <a:xfrm rot="16200000">
              <a:off x="7211" y="-122"/>
              <a:ext cx="0" cy="493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256665" y="1671320"/>
            <a:ext cx="6630670" cy="3224530"/>
            <a:chOff x="1822" y="2467"/>
            <a:chExt cx="10442" cy="5078"/>
          </a:xfrm>
        </p:grpSpPr>
        <p:grpSp>
          <p:nvGrpSpPr>
            <p:cNvPr id="25" name="组合 24"/>
            <p:cNvGrpSpPr/>
            <p:nvPr/>
          </p:nvGrpSpPr>
          <p:grpSpPr>
            <a:xfrm>
              <a:off x="3524" y="3391"/>
              <a:ext cx="7139" cy="3329"/>
              <a:chOff x="3563" y="2926"/>
              <a:chExt cx="7139" cy="3329"/>
            </a:xfrm>
          </p:grpSpPr>
          <p:sp>
            <p:nvSpPr>
              <p:cNvPr id="22" name="文本框 21"/>
              <p:cNvSpPr txBox="1"/>
              <p:nvPr/>
            </p:nvSpPr>
            <p:spPr>
              <a:xfrm>
                <a:off x="3563" y="5627"/>
                <a:ext cx="19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意识层面</a:t>
                </a:r>
              </a:p>
            </p:txBody>
          </p:sp>
          <p:sp>
            <p:nvSpPr>
              <p:cNvPr id="23" name="文本框 22"/>
              <p:cNvSpPr txBox="1"/>
              <p:nvPr/>
            </p:nvSpPr>
            <p:spPr>
              <a:xfrm>
                <a:off x="8734" y="5627"/>
                <a:ext cx="19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执行层面</a:t>
                </a:r>
              </a:p>
            </p:txBody>
          </p:sp>
          <p:sp>
            <p:nvSpPr>
              <p:cNvPr id="24" name="文本框 23"/>
              <p:cNvSpPr txBox="1"/>
              <p:nvPr/>
            </p:nvSpPr>
            <p:spPr>
              <a:xfrm>
                <a:off x="7010" y="2926"/>
                <a:ext cx="280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工作指导结果</a:t>
                </a:r>
              </a:p>
            </p:txBody>
          </p:sp>
        </p:grpSp>
        <p:grpSp>
          <p:nvGrpSpPr>
            <p:cNvPr id="40" name="组合 39"/>
            <p:cNvGrpSpPr/>
            <p:nvPr/>
          </p:nvGrpSpPr>
          <p:grpSpPr>
            <a:xfrm>
              <a:off x="1822" y="2467"/>
              <a:ext cx="10443" cy="5078"/>
              <a:chOff x="1979" y="1676"/>
              <a:chExt cx="10443" cy="5078"/>
            </a:xfrm>
          </p:grpSpPr>
          <p:sp>
            <p:nvSpPr>
              <p:cNvPr id="30" name="Freeform 9"/>
              <p:cNvSpPr/>
              <p:nvPr/>
            </p:nvSpPr>
            <p:spPr bwMode="auto">
              <a:xfrm>
                <a:off x="1979" y="1676"/>
                <a:ext cx="10443" cy="5078"/>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rgbClr val="011B4C"/>
              </a:solidFill>
              <a:ln>
                <a:noFill/>
              </a:ln>
            </p:spPr>
            <p:txBody>
              <a:bodyPr vert="horz" wrap="square" lIns="68580" tIns="34290" rIns="68580" bIns="34290" numCol="1" anchor="t" anchorCtr="0" compatLnSpc="1"/>
              <a:lstStyle/>
              <a:p>
                <a:endParaRPr lang="zh-CN" altLang="en-US" sz="1015"/>
              </a:p>
            </p:txBody>
          </p:sp>
          <p:sp>
            <p:nvSpPr>
              <p:cNvPr id="31" name="椭圆 30"/>
              <p:cNvSpPr/>
              <p:nvPr/>
            </p:nvSpPr>
            <p:spPr>
              <a:xfrm>
                <a:off x="5504" y="6046"/>
                <a:ext cx="282" cy="2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lumMod val="95000"/>
                        <a:lumOff val="5000"/>
                      </a:schemeClr>
                    </a:solidFill>
                    <a:latin typeface="微软雅黑" charset="-122"/>
                    <a:ea typeface="微软雅黑" charset="-122"/>
                  </a:rPr>
                  <a:t>1</a:t>
                </a:r>
              </a:p>
            </p:txBody>
          </p:sp>
          <p:sp>
            <p:nvSpPr>
              <p:cNvPr id="32" name="椭圆 31"/>
              <p:cNvSpPr/>
              <p:nvPr/>
            </p:nvSpPr>
            <p:spPr>
              <a:xfrm>
                <a:off x="8349" y="4770"/>
                <a:ext cx="366" cy="3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lumMod val="95000"/>
                        <a:lumOff val="5000"/>
                      </a:schemeClr>
                    </a:solidFill>
                    <a:latin typeface="微软雅黑" charset="-122"/>
                    <a:ea typeface="微软雅黑" charset="-122"/>
                  </a:rPr>
                  <a:t>2</a:t>
                </a:r>
              </a:p>
            </p:txBody>
          </p:sp>
          <p:sp>
            <p:nvSpPr>
              <p:cNvPr id="33" name="椭圆 32"/>
              <p:cNvSpPr/>
              <p:nvPr/>
            </p:nvSpPr>
            <p:spPr>
              <a:xfrm>
                <a:off x="10501" y="3033"/>
                <a:ext cx="465" cy="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lumMod val="95000"/>
                        <a:lumOff val="5000"/>
                      </a:schemeClr>
                    </a:solidFill>
                    <a:latin typeface="微软雅黑" charset="-122"/>
                    <a:ea typeface="微软雅黑" charset="-122"/>
                  </a:rPr>
                  <a:t>3</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pic>
        <p:nvPicPr>
          <p:cNvPr id="7" name="图片 6"/>
          <p:cNvPicPr>
            <a:picLocks noChangeAspect="1"/>
          </p:cNvPicPr>
          <p:nvPr/>
        </p:nvPicPr>
        <p:blipFill>
          <a:blip r:embed="rId3"/>
          <a:stretch>
            <a:fillRect/>
          </a:stretch>
        </p:blipFill>
        <p:spPr>
          <a:xfrm>
            <a:off x="1267143" y="969645"/>
            <a:ext cx="6609715" cy="3858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3052763" y="1219835"/>
            <a:ext cx="3038475" cy="405130"/>
            <a:chOff x="4810" y="1715"/>
            <a:chExt cx="4785" cy="638"/>
          </a:xfrm>
        </p:grpSpPr>
        <p:sp>
          <p:nvSpPr>
            <p:cNvPr id="9" name="文本框 8"/>
            <p:cNvSpPr txBox="1"/>
            <p:nvPr/>
          </p:nvSpPr>
          <p:spPr>
            <a:xfrm>
              <a:off x="4820" y="1715"/>
              <a:ext cx="4775"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PDCA/戴明环与6S推进</a:t>
              </a:r>
            </a:p>
          </p:txBody>
        </p:sp>
        <p:cxnSp>
          <p:nvCxnSpPr>
            <p:cNvPr id="13" name="直接箭头连接符 12"/>
            <p:cNvCxnSpPr/>
            <p:nvPr/>
          </p:nvCxnSpPr>
          <p:spPr>
            <a:xfrm rot="16200000">
              <a:off x="7191" y="-28"/>
              <a:ext cx="0" cy="476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095625" y="2345690"/>
            <a:ext cx="2952750" cy="2305050"/>
            <a:chOff x="954" y="1909"/>
            <a:chExt cx="4650" cy="3630"/>
          </a:xfrm>
        </p:grpSpPr>
        <p:sp>
          <p:nvSpPr>
            <p:cNvPr id="2" name="文本框 1"/>
            <p:cNvSpPr txBox="1"/>
            <p:nvPr/>
          </p:nvSpPr>
          <p:spPr>
            <a:xfrm>
              <a:off x="954" y="3377"/>
              <a:ext cx="1968" cy="628"/>
            </a:xfrm>
            <a:prstGeom prst="rect">
              <a:avLst/>
            </a:prstGeom>
            <a:noFill/>
          </p:spPr>
          <p:txBody>
            <a:bodyPr wrap="none" rtlCol="0" anchor="t">
              <a:spAutoFit/>
            </a:bodyPr>
            <a:lstStyle/>
            <a:p>
              <a:pPr algn="l" fontAlgn="auto"/>
              <a:r>
                <a:rPr lang="zh-CN" altLang="en-US" sz="2000" b="1" spc="100" dirty="0">
                  <a:solidFill>
                    <a:srgbClr val="011B4C"/>
                  </a:solidFill>
                  <a:uFillTx/>
                  <a:latin typeface="微软雅黑" charset="-122"/>
                  <a:ea typeface="微软雅黑" charset="-122"/>
                  <a:sym typeface="+mn-ea"/>
                </a:rPr>
                <a:t>计划</a:t>
              </a:r>
              <a:r>
                <a:rPr lang="zh-CN" altLang="en-US" sz="2000" b="1" spc="100" dirty="0">
                  <a:solidFill>
                    <a:schemeClr val="tx1">
                      <a:lumMod val="95000"/>
                      <a:lumOff val="5000"/>
                    </a:schemeClr>
                  </a:solidFill>
                  <a:uFillTx/>
                  <a:latin typeface="微软雅黑" charset="-122"/>
                  <a:ea typeface="微软雅黑" charset="-122"/>
                  <a:sym typeface="+mn-ea"/>
                </a:rPr>
                <a:t>阶段</a:t>
              </a:r>
            </a:p>
          </p:txBody>
        </p:sp>
        <p:grpSp>
          <p:nvGrpSpPr>
            <p:cNvPr id="10" name="组合 9"/>
            <p:cNvGrpSpPr/>
            <p:nvPr/>
          </p:nvGrpSpPr>
          <p:grpSpPr>
            <a:xfrm>
              <a:off x="4056" y="1909"/>
              <a:ext cx="1548" cy="3630"/>
              <a:chOff x="4056" y="1909"/>
              <a:chExt cx="1548" cy="3630"/>
            </a:xfrm>
          </p:grpSpPr>
          <p:sp>
            <p:nvSpPr>
              <p:cNvPr id="5" name="文本框 4"/>
              <p:cNvSpPr txBox="1"/>
              <p:nvPr/>
            </p:nvSpPr>
            <p:spPr>
              <a:xfrm>
                <a:off x="4056" y="4911"/>
                <a:ext cx="1548" cy="628"/>
              </a:xfrm>
              <a:prstGeom prst="rect">
                <a:avLst/>
              </a:prstGeom>
              <a:noFill/>
            </p:spPr>
            <p:txBody>
              <a:bodyPr wrap="none" rtlCol="0" anchor="t">
                <a:spAutoFit/>
              </a:bodyPr>
              <a:lstStyle/>
              <a:p>
                <a:pPr algn="l" fontAlgn="auto"/>
                <a:r>
                  <a:rPr lang="zh-CN" altLang="en-US" sz="2000" b="1" spc="100" dirty="0">
                    <a:solidFill>
                      <a:schemeClr val="tx1">
                        <a:lumMod val="95000"/>
                        <a:lumOff val="5000"/>
                      </a:schemeClr>
                    </a:solidFill>
                    <a:uFillTx/>
                    <a:latin typeface="微软雅黑" charset="-122"/>
                    <a:ea typeface="微软雅黑" charset="-122"/>
                    <a:sym typeface="+mn-ea"/>
                  </a:rPr>
                  <a:t>找</a:t>
                </a:r>
                <a:r>
                  <a:rPr lang="zh-CN" altLang="en-US" sz="2000" b="1" spc="100" dirty="0">
                    <a:solidFill>
                      <a:srgbClr val="011B4C"/>
                    </a:solidFill>
                    <a:uFillTx/>
                    <a:latin typeface="微软雅黑" charset="-122"/>
                    <a:ea typeface="微软雅黑" charset="-122"/>
                    <a:sym typeface="+mn-ea"/>
                  </a:rPr>
                  <a:t>方法</a:t>
                </a:r>
                <a:endParaRPr lang="zh-CN" altLang="en-US" sz="2000" b="1" spc="100" dirty="0">
                  <a:solidFill>
                    <a:schemeClr val="tx1">
                      <a:lumMod val="95000"/>
                      <a:lumOff val="5000"/>
                    </a:schemeClr>
                  </a:solidFill>
                  <a:uFillTx/>
                  <a:latin typeface="微软雅黑" charset="-122"/>
                  <a:ea typeface="微软雅黑" charset="-122"/>
                  <a:sym typeface="+mn-ea"/>
                </a:endParaRPr>
              </a:p>
            </p:txBody>
          </p:sp>
          <p:sp>
            <p:nvSpPr>
              <p:cNvPr id="6" name="文本框 5"/>
              <p:cNvSpPr txBox="1"/>
              <p:nvPr/>
            </p:nvSpPr>
            <p:spPr>
              <a:xfrm>
                <a:off x="4056" y="1909"/>
                <a:ext cx="1548" cy="628"/>
              </a:xfrm>
              <a:prstGeom prst="rect">
                <a:avLst/>
              </a:prstGeom>
              <a:noFill/>
            </p:spPr>
            <p:txBody>
              <a:bodyPr wrap="none" rtlCol="0" anchor="t">
                <a:spAutoFit/>
              </a:bodyPr>
              <a:lstStyle/>
              <a:p>
                <a:pPr algn="l" fontAlgn="auto"/>
                <a:r>
                  <a:rPr lang="zh-CN" altLang="en-US" sz="2000" b="1" spc="100" dirty="0">
                    <a:solidFill>
                      <a:schemeClr val="tx1">
                        <a:lumMod val="95000"/>
                        <a:lumOff val="5000"/>
                      </a:schemeClr>
                    </a:solidFill>
                    <a:uFillTx/>
                    <a:latin typeface="微软雅黑" charset="-122"/>
                    <a:ea typeface="微软雅黑" charset="-122"/>
                    <a:sym typeface="+mn-ea"/>
                  </a:rPr>
                  <a:t>定</a:t>
                </a:r>
                <a:r>
                  <a:rPr lang="zh-CN" altLang="en-US" sz="2000" b="1" spc="100" dirty="0">
                    <a:solidFill>
                      <a:srgbClr val="011B4C"/>
                    </a:solidFill>
                    <a:uFillTx/>
                    <a:latin typeface="微软雅黑" charset="-122"/>
                    <a:ea typeface="微软雅黑" charset="-122"/>
                    <a:sym typeface="+mn-ea"/>
                  </a:rPr>
                  <a:t>目标</a:t>
                </a:r>
                <a:endParaRPr lang="zh-CN" altLang="en-US" sz="2000" b="1" spc="100" dirty="0">
                  <a:solidFill>
                    <a:schemeClr val="tx1">
                      <a:lumMod val="95000"/>
                      <a:lumOff val="5000"/>
                    </a:schemeClr>
                  </a:solidFill>
                  <a:uFillTx/>
                  <a:latin typeface="微软雅黑" charset="-122"/>
                  <a:ea typeface="微软雅黑" charset="-122"/>
                  <a:sym typeface="+mn-ea"/>
                </a:endParaRPr>
              </a:p>
            </p:txBody>
          </p:sp>
        </p:grpSp>
        <p:cxnSp>
          <p:nvCxnSpPr>
            <p:cNvPr id="8" name="肘形连接符 7"/>
            <p:cNvCxnSpPr/>
            <p:nvPr/>
          </p:nvCxnSpPr>
          <p:spPr>
            <a:xfrm rot="10800000" flipH="1">
              <a:off x="2922" y="2234"/>
              <a:ext cx="1134" cy="1417"/>
            </a:xfrm>
            <a:prstGeom prst="bentConnector3">
              <a:avLst>
                <a:gd name="adj1" fmla="val 50000"/>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a:off x="2922" y="3810"/>
              <a:ext cx="1134" cy="1417"/>
            </a:xfrm>
            <a:prstGeom prst="bentConnector3">
              <a:avLst>
                <a:gd name="adj1" fmla="val 50000"/>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pic>
        <p:nvPicPr>
          <p:cNvPr id="14" name="图片 13" descr="微信推广图片2-17"/>
          <p:cNvPicPr>
            <a:picLocks noChangeAspect="1"/>
          </p:cNvPicPr>
          <p:nvPr/>
        </p:nvPicPr>
        <p:blipFill>
          <a:blip r:embed="rId3"/>
          <a:stretch>
            <a:fillRect/>
          </a:stretch>
        </p:blipFill>
        <p:spPr>
          <a:xfrm>
            <a:off x="7940675" y="15875"/>
            <a:ext cx="1120775" cy="501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3132138" y="1219835"/>
            <a:ext cx="2879725" cy="405130"/>
            <a:chOff x="4938" y="1715"/>
            <a:chExt cx="4535" cy="638"/>
          </a:xfrm>
        </p:grpSpPr>
        <p:sp>
          <p:nvSpPr>
            <p:cNvPr id="9" name="文本框 8"/>
            <p:cNvSpPr txBox="1"/>
            <p:nvPr/>
          </p:nvSpPr>
          <p:spPr>
            <a:xfrm>
              <a:off x="4948" y="1715"/>
              <a:ext cx="4520"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定目标：SMART 原则</a:t>
              </a:r>
            </a:p>
          </p:txBody>
        </p:sp>
        <p:cxnSp>
          <p:nvCxnSpPr>
            <p:cNvPr id="13" name="直接箭头连接符 12"/>
            <p:cNvCxnSpPr/>
            <p:nvPr/>
          </p:nvCxnSpPr>
          <p:spPr>
            <a:xfrm rot="16200000">
              <a:off x="7205" y="85"/>
              <a:ext cx="0" cy="4535"/>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18" name="Rectangle 2"/>
          <p:cNvSpPr/>
          <p:nvPr/>
        </p:nvSpPr>
        <p:spPr>
          <a:xfrm>
            <a:off x="3079750" y="2200910"/>
            <a:ext cx="2984500" cy="245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S</a:t>
            </a:r>
            <a:r>
              <a:rPr lang="zh-CN" spc="100" dirty="0">
                <a:solidFill>
                  <a:schemeClr val="tx1">
                    <a:lumMod val="95000"/>
                    <a:lumOff val="5000"/>
                  </a:schemeClr>
                </a:solidFill>
                <a:uFillTx/>
                <a:latin typeface="微软雅黑" charset="-122"/>
                <a:ea typeface="微软雅黑" charset="-122"/>
                <a:cs typeface="微软雅黑" charset="-122"/>
                <a:sym typeface="+mn-ea"/>
              </a:rPr>
              <a:t>：</a:t>
            </a:r>
            <a:r>
              <a:rPr spc="100" dirty="0">
                <a:solidFill>
                  <a:schemeClr val="tx1">
                    <a:lumMod val="95000"/>
                    <a:lumOff val="5000"/>
                  </a:schemeClr>
                </a:solidFill>
                <a:uFillTx/>
                <a:latin typeface="微软雅黑" charset="-122"/>
                <a:ea typeface="微软雅黑" charset="-122"/>
                <a:cs typeface="微软雅黑" charset="-122"/>
                <a:sym typeface="+mn-ea"/>
              </a:rPr>
              <a:t>具体的</a:t>
            </a:r>
          </a:p>
          <a:p>
            <a:pPr marL="285750" indent="-285750" algn="just"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M：</a:t>
            </a:r>
            <a:r>
              <a:rPr lang="zh-CN" b="1" spc="100" dirty="0">
                <a:solidFill>
                  <a:srgbClr val="011B4C"/>
                </a:solidFill>
                <a:uFillTx/>
                <a:latin typeface="微软雅黑" charset="-122"/>
                <a:ea typeface="微软雅黑" charset="-122"/>
                <a:cs typeface="微软雅黑" charset="-122"/>
                <a:sym typeface="+mn-ea"/>
              </a:rPr>
              <a:t>可衡量的</a:t>
            </a:r>
            <a:endParaRPr spc="100" dirty="0">
              <a:solidFill>
                <a:schemeClr val="tx1">
                  <a:lumMod val="95000"/>
                  <a:lumOff val="5000"/>
                </a:schemeClr>
              </a:solidFill>
              <a:uFillTx/>
              <a:latin typeface="微软雅黑" charset="-122"/>
              <a:ea typeface="微软雅黑" charset="-122"/>
              <a:cs typeface="微软雅黑" charset="-122"/>
              <a:sym typeface="+mn-ea"/>
            </a:endParaRPr>
          </a:p>
          <a:p>
            <a:pPr marL="285750" indent="-285750" algn="just"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A：可实现的</a:t>
            </a:r>
          </a:p>
          <a:p>
            <a:pPr marL="285750" indent="-285750" algn="just"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R：结果导向的</a:t>
            </a:r>
          </a:p>
          <a:p>
            <a:pPr marL="285750" indent="-285750" algn="just" fontAlgn="auto">
              <a:lnSpc>
                <a:spcPct val="150000"/>
              </a:lnSpc>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T：</a:t>
            </a:r>
            <a:r>
              <a:rPr lang="zh-CN" b="1" spc="100" dirty="0">
                <a:solidFill>
                  <a:srgbClr val="011B4C"/>
                </a:solidFill>
                <a:uFillTx/>
                <a:latin typeface="微软雅黑" charset="-122"/>
                <a:ea typeface="微软雅黑" charset="-122"/>
                <a:cs typeface="微软雅黑" charset="-122"/>
                <a:sym typeface="+mn-ea"/>
              </a:rPr>
              <a:t>有时间限制的</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1710055" y="848360"/>
            <a:ext cx="5723890" cy="404495"/>
            <a:chOff x="2701" y="1715"/>
            <a:chExt cx="9014" cy="637"/>
          </a:xfrm>
        </p:grpSpPr>
        <p:sp>
          <p:nvSpPr>
            <p:cNvPr id="9" name="文本框 8"/>
            <p:cNvSpPr txBox="1"/>
            <p:nvPr/>
          </p:nvSpPr>
          <p:spPr>
            <a:xfrm>
              <a:off x="2711" y="1715"/>
              <a:ext cx="8994"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Plan阶段相关工具-鱼骨图法分析问题根本原因</a:t>
              </a:r>
            </a:p>
          </p:txBody>
        </p:sp>
        <p:cxnSp>
          <p:nvCxnSpPr>
            <p:cNvPr id="13" name="直接箭头连接符 12"/>
            <p:cNvCxnSpPr/>
            <p:nvPr/>
          </p:nvCxnSpPr>
          <p:spPr>
            <a:xfrm rot="16200000">
              <a:off x="7208" y="-2155"/>
              <a:ext cx="0" cy="901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151890" y="1538605"/>
            <a:ext cx="6840220" cy="3501390"/>
            <a:chOff x="948" y="2288"/>
            <a:chExt cx="10772" cy="5514"/>
          </a:xfrm>
        </p:grpSpPr>
        <p:grpSp>
          <p:nvGrpSpPr>
            <p:cNvPr id="6" name="组合 5"/>
            <p:cNvGrpSpPr/>
            <p:nvPr/>
          </p:nvGrpSpPr>
          <p:grpSpPr>
            <a:xfrm>
              <a:off x="948" y="2288"/>
              <a:ext cx="10772" cy="1888"/>
              <a:chOff x="918" y="3353"/>
              <a:chExt cx="10772" cy="1888"/>
            </a:xfrm>
          </p:grpSpPr>
          <p:sp>
            <p:nvSpPr>
              <p:cNvPr id="2" name="Rectangle 2"/>
              <p:cNvSpPr/>
              <p:nvPr/>
            </p:nvSpPr>
            <p:spPr>
              <a:xfrm>
                <a:off x="918" y="3353"/>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定  义</a:t>
                </a:r>
              </a:p>
            </p:txBody>
          </p:sp>
          <p:sp>
            <p:nvSpPr>
              <p:cNvPr id="5" name="文本框 4"/>
              <p:cNvSpPr txBox="1"/>
              <p:nvPr/>
            </p:nvSpPr>
            <p:spPr>
              <a:xfrm>
                <a:off x="3016" y="3353"/>
                <a:ext cx="8674" cy="1888"/>
              </a:xfrm>
              <a:prstGeom prst="rect">
                <a:avLst/>
              </a:prstGeom>
              <a:noFill/>
            </p:spPr>
            <p:txBody>
              <a:bodyPr wrap="square" rtlCol="0" anchor="t">
                <a:spAutoFit/>
              </a:bodyPr>
              <a:lstStyle/>
              <a:p>
                <a:pPr indent="0" algn="just"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一个问题的特性（结果）受到一些要因（原因）的影响时，需将这些要因加以整理，成为相互关系而有条理的图形，这种图形称为特性要因图，由于该图型形状如同鱼骨，又叫鱼骨图。</a:t>
                </a:r>
              </a:p>
            </p:txBody>
          </p:sp>
        </p:grpSp>
        <p:sp>
          <p:nvSpPr>
            <p:cNvPr id="7" name="Rectangle 2"/>
            <p:cNvSpPr/>
            <p:nvPr/>
          </p:nvSpPr>
          <p:spPr>
            <a:xfrm>
              <a:off x="948" y="4176"/>
              <a:ext cx="209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制作方法</a:t>
              </a:r>
            </a:p>
          </p:txBody>
        </p:sp>
        <p:sp>
          <p:nvSpPr>
            <p:cNvPr id="8" name="文本框 7"/>
            <p:cNvSpPr txBox="1"/>
            <p:nvPr/>
          </p:nvSpPr>
          <p:spPr>
            <a:xfrm>
              <a:off x="3046" y="4176"/>
              <a:ext cx="7937" cy="58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1、明确决定问题点和期望效果的特性</a:t>
              </a:r>
            </a:p>
          </p:txBody>
        </p:sp>
        <p:sp>
          <p:nvSpPr>
            <p:cNvPr id="10" name="文本框 9"/>
            <p:cNvSpPr txBox="1"/>
            <p:nvPr/>
          </p:nvSpPr>
          <p:spPr>
            <a:xfrm>
              <a:off x="3046" y="4754"/>
              <a:ext cx="8674" cy="1888"/>
            </a:xfrm>
            <a:prstGeom prst="rect">
              <a:avLst/>
            </a:prstGeom>
            <a:noFill/>
          </p:spPr>
          <p:txBody>
            <a:bodyPr wrap="square" rtlCol="0" anchor="t">
              <a:spAutoFit/>
            </a:bodyPr>
            <a:lstStyle/>
            <a:p>
              <a:pPr marL="285750" indent="-285750" algn="just"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问题点：现场脏乱、客户投诉、故障率、物品找不到、外观不整齐等</a:t>
              </a:r>
            </a:p>
            <a:p>
              <a:pPr marL="285750" indent="-285750" algn="just"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期望效果：工作现场洁净、安全、工作效率、品质提升等</a:t>
              </a:r>
            </a:p>
          </p:txBody>
        </p:sp>
        <p:sp>
          <p:nvSpPr>
            <p:cNvPr id="11" name="文本框 10"/>
            <p:cNvSpPr txBox="1"/>
            <p:nvPr/>
          </p:nvSpPr>
          <p:spPr>
            <a:xfrm>
              <a:off x="3046" y="6642"/>
              <a:ext cx="7937" cy="58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2、组成小组</a:t>
              </a:r>
            </a:p>
          </p:txBody>
        </p:sp>
        <p:sp>
          <p:nvSpPr>
            <p:cNvPr id="12" name="文本框 11"/>
            <p:cNvSpPr txBox="1"/>
            <p:nvPr/>
          </p:nvSpPr>
          <p:spPr>
            <a:xfrm>
              <a:off x="3046" y="7222"/>
              <a:ext cx="8674" cy="580"/>
            </a:xfrm>
            <a:prstGeom prst="rect">
              <a:avLst/>
            </a:prstGeom>
            <a:noFill/>
          </p:spPr>
          <p:txBody>
            <a:bodyPr wrap="square" rtlCol="0" anchor="t">
              <a:spAutoFit/>
            </a:bodyPr>
            <a:lstStyle/>
            <a:p>
              <a:pPr marL="285750" indent="-285750" algn="just" fontAlgn="auto">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小组成员：以4～10人组成，成员不受级别限制</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36" name="组合 35"/>
          <p:cNvGrpSpPr/>
          <p:nvPr/>
        </p:nvGrpSpPr>
        <p:grpSpPr>
          <a:xfrm>
            <a:off x="900113" y="1299210"/>
            <a:ext cx="7343775" cy="3740150"/>
            <a:chOff x="1417" y="2301"/>
            <a:chExt cx="11565" cy="5890"/>
          </a:xfrm>
        </p:grpSpPr>
        <p:grpSp>
          <p:nvGrpSpPr>
            <p:cNvPr id="20" name="组合 19"/>
            <p:cNvGrpSpPr/>
            <p:nvPr/>
          </p:nvGrpSpPr>
          <p:grpSpPr>
            <a:xfrm>
              <a:off x="1418" y="2301"/>
              <a:ext cx="11565" cy="1449"/>
              <a:chOff x="2296" y="2301"/>
              <a:chExt cx="11565" cy="1449"/>
            </a:xfrm>
          </p:grpSpPr>
          <p:grpSp>
            <p:nvGrpSpPr>
              <p:cNvPr id="18" name="组合 17"/>
              <p:cNvGrpSpPr/>
              <p:nvPr/>
            </p:nvGrpSpPr>
            <p:grpSpPr>
              <a:xfrm>
                <a:off x="2296" y="2301"/>
                <a:ext cx="9809" cy="1160"/>
                <a:chOff x="1887" y="2631"/>
                <a:chExt cx="9809" cy="1160"/>
              </a:xfrm>
            </p:grpSpPr>
            <p:sp>
              <p:nvSpPr>
                <p:cNvPr id="16" name="文本框 15"/>
                <p:cNvSpPr txBox="1"/>
                <p:nvPr/>
              </p:nvSpPr>
              <p:spPr>
                <a:xfrm>
                  <a:off x="1887" y="2631"/>
                  <a:ext cx="5687" cy="58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3、绘制鱼骨图的骨架（大骨）</a:t>
                  </a:r>
                </a:p>
              </p:txBody>
            </p:sp>
            <p:sp>
              <p:nvSpPr>
                <p:cNvPr id="17" name="文本框 16"/>
                <p:cNvSpPr txBox="1"/>
                <p:nvPr/>
              </p:nvSpPr>
              <p:spPr>
                <a:xfrm>
                  <a:off x="1888" y="3211"/>
                  <a:ext cx="9809" cy="580"/>
                </a:xfrm>
                <a:prstGeom prst="rect">
                  <a:avLst/>
                </a:prstGeom>
                <a:noFill/>
              </p:spPr>
              <p:txBody>
                <a:bodyPr wrap="square" rtlCol="0" anchor="t">
                  <a:spAutoFit/>
                </a:bodyPr>
                <a:lstStyle/>
                <a:p>
                  <a:pPr indent="0" algn="just"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在纸的中央自左到右绘制一条箭头图，在箭头处标明特性</a:t>
                  </a:r>
                </a:p>
              </p:txBody>
            </p:sp>
          </p:grpSp>
          <p:sp>
            <p:nvSpPr>
              <p:cNvPr id="47109" name="Line 7"/>
              <p:cNvSpPr/>
              <p:nvPr/>
            </p:nvSpPr>
            <p:spPr>
              <a:xfrm>
                <a:off x="2297" y="3461"/>
                <a:ext cx="9978" cy="0"/>
              </a:xfrm>
              <a:prstGeom prst="line">
                <a:avLst/>
              </a:prstGeom>
              <a:ln w="63500" cap="flat" cmpd="sng">
                <a:solidFill>
                  <a:schemeClr val="tx1">
                    <a:lumMod val="50000"/>
                    <a:lumOff val="50000"/>
                  </a:schemeClr>
                </a:solidFill>
                <a:prstDash val="solid"/>
                <a:headEnd type="none" w="med" len="med"/>
                <a:tailEnd type="triangle" w="med" len="med"/>
              </a:ln>
            </p:spPr>
          </p:sp>
          <p:sp>
            <p:nvSpPr>
              <p:cNvPr id="19" name="Rectangle 2"/>
              <p:cNvSpPr/>
              <p:nvPr/>
            </p:nvSpPr>
            <p:spPr>
              <a:xfrm>
                <a:off x="12275" y="3172"/>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特  性</a:t>
                </a:r>
              </a:p>
            </p:txBody>
          </p:sp>
        </p:grpSp>
        <p:sp>
          <p:nvSpPr>
            <p:cNvPr id="21" name="文本框 20"/>
            <p:cNvSpPr txBox="1"/>
            <p:nvPr/>
          </p:nvSpPr>
          <p:spPr>
            <a:xfrm>
              <a:off x="1419" y="3461"/>
              <a:ext cx="9809" cy="1888"/>
            </a:xfrm>
            <a:prstGeom prst="rect">
              <a:avLst/>
            </a:prstGeom>
            <a:noFill/>
          </p:spPr>
          <p:txBody>
            <a:bodyPr wrap="square" rtlCol="0" anchor="t">
              <a:spAutoFit/>
            </a:bodyPr>
            <a:lstStyle/>
            <a:p>
              <a:pPr indent="0" algn="just"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4、将大的原因画于中骨上，并以     圈起，一般可将大原因列为4M1E，分别为人（MEN）、机（MACHINE）、料（MATERAL）、法（METHOD）和环境（ENVIRONMENT）。绘制中骨时，一般与主骨成60°</a:t>
              </a:r>
            </a:p>
          </p:txBody>
        </p:sp>
        <p:sp>
          <p:nvSpPr>
            <p:cNvPr id="47113" name="Rectangle 11"/>
            <p:cNvSpPr/>
            <p:nvPr/>
          </p:nvSpPr>
          <p:spPr>
            <a:xfrm>
              <a:off x="7344" y="3555"/>
              <a:ext cx="510" cy="426"/>
            </a:xfrm>
            <a:prstGeom prst="rect">
              <a:avLst/>
            </a:prstGeom>
            <a:solidFill>
              <a:srgbClr val="011B4C"/>
            </a:solidFill>
            <a:ln w="9525" cap="flat" cmpd="sng">
              <a:noFill/>
              <a:prstDash val="solid"/>
              <a:miter/>
              <a:headEnd type="none" w="med" len="med"/>
              <a:tailEnd type="none" w="med" len="med"/>
            </a:ln>
          </p:spPr>
          <p:txBody>
            <a:bodyPr wrap="none" anchor="ctr"/>
            <a:lstStyle/>
            <a:p>
              <a:endParaRPr lang="zh-CN" altLang="en-US" dirty="0">
                <a:latin typeface="黑体" charset="-122"/>
              </a:endParaRPr>
            </a:p>
          </p:txBody>
        </p:sp>
        <p:grpSp>
          <p:nvGrpSpPr>
            <p:cNvPr id="35" name="组合 34"/>
            <p:cNvGrpSpPr/>
            <p:nvPr/>
          </p:nvGrpSpPr>
          <p:grpSpPr>
            <a:xfrm>
              <a:off x="1417" y="5349"/>
              <a:ext cx="11565" cy="2843"/>
              <a:chOff x="1417" y="5349"/>
              <a:chExt cx="11565" cy="2843"/>
            </a:xfrm>
          </p:grpSpPr>
          <p:grpSp>
            <p:nvGrpSpPr>
              <p:cNvPr id="24" name="组合 23"/>
              <p:cNvGrpSpPr/>
              <p:nvPr/>
            </p:nvGrpSpPr>
            <p:grpSpPr>
              <a:xfrm>
                <a:off x="1418" y="6507"/>
                <a:ext cx="11564" cy="578"/>
                <a:chOff x="1619" y="3372"/>
                <a:chExt cx="11564" cy="578"/>
              </a:xfrm>
            </p:grpSpPr>
            <p:sp>
              <p:nvSpPr>
                <p:cNvPr id="22" name="Line 7"/>
                <p:cNvSpPr/>
                <p:nvPr/>
              </p:nvSpPr>
              <p:spPr>
                <a:xfrm>
                  <a:off x="1619" y="3661"/>
                  <a:ext cx="9978" cy="0"/>
                </a:xfrm>
                <a:prstGeom prst="line">
                  <a:avLst/>
                </a:prstGeom>
                <a:ln w="63500" cap="flat" cmpd="sng">
                  <a:solidFill>
                    <a:schemeClr val="tx1">
                      <a:lumMod val="50000"/>
                      <a:lumOff val="50000"/>
                    </a:schemeClr>
                  </a:solidFill>
                  <a:prstDash val="solid"/>
                  <a:headEnd type="none" w="med" len="med"/>
                  <a:tailEnd type="triangle" w="med" len="med"/>
                </a:ln>
              </p:spPr>
            </p:sp>
            <p:sp>
              <p:nvSpPr>
                <p:cNvPr id="23" name="Rectangle 2"/>
                <p:cNvSpPr/>
                <p:nvPr/>
              </p:nvSpPr>
              <p:spPr>
                <a:xfrm>
                  <a:off x="11597" y="3372"/>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特  性</a:t>
                  </a:r>
                </a:p>
              </p:txBody>
            </p:sp>
          </p:grpSp>
          <p:sp>
            <p:nvSpPr>
              <p:cNvPr id="25" name="Rectangle 2"/>
              <p:cNvSpPr/>
              <p:nvPr/>
            </p:nvSpPr>
            <p:spPr>
              <a:xfrm>
                <a:off x="1417" y="5349"/>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环  境</a:t>
                </a:r>
              </a:p>
            </p:txBody>
          </p:sp>
          <p:sp>
            <p:nvSpPr>
              <p:cNvPr id="26" name="Line 7"/>
              <p:cNvSpPr/>
              <p:nvPr/>
            </p:nvSpPr>
            <p:spPr>
              <a:xfrm>
                <a:off x="2158" y="5982"/>
                <a:ext cx="1566" cy="724"/>
              </a:xfrm>
              <a:prstGeom prst="line">
                <a:avLst/>
              </a:prstGeom>
              <a:ln w="63500" cap="flat" cmpd="sng">
                <a:solidFill>
                  <a:schemeClr val="tx1">
                    <a:lumMod val="50000"/>
                    <a:lumOff val="50000"/>
                  </a:schemeClr>
                </a:solidFill>
                <a:prstDash val="solid"/>
                <a:headEnd type="none" w="med" len="med"/>
                <a:tailEnd type="triangle" w="med" len="med"/>
              </a:ln>
            </p:spPr>
          </p:sp>
          <p:sp>
            <p:nvSpPr>
              <p:cNvPr id="27" name="Line 7"/>
              <p:cNvSpPr/>
              <p:nvPr/>
            </p:nvSpPr>
            <p:spPr>
              <a:xfrm>
                <a:off x="4901" y="5982"/>
                <a:ext cx="1566" cy="724"/>
              </a:xfrm>
              <a:prstGeom prst="line">
                <a:avLst/>
              </a:prstGeom>
              <a:ln w="63500" cap="flat" cmpd="sng">
                <a:solidFill>
                  <a:schemeClr val="tx1">
                    <a:lumMod val="50000"/>
                    <a:lumOff val="50000"/>
                  </a:schemeClr>
                </a:solidFill>
                <a:prstDash val="solid"/>
                <a:headEnd type="none" w="med" len="med"/>
                <a:tailEnd type="triangle" w="med" len="med"/>
              </a:ln>
            </p:spPr>
          </p:sp>
          <p:sp>
            <p:nvSpPr>
              <p:cNvPr id="28" name="Line 7"/>
              <p:cNvSpPr/>
              <p:nvPr/>
            </p:nvSpPr>
            <p:spPr>
              <a:xfrm>
                <a:off x="7643" y="5982"/>
                <a:ext cx="1566" cy="724"/>
              </a:xfrm>
              <a:prstGeom prst="line">
                <a:avLst/>
              </a:prstGeom>
              <a:ln w="63500" cap="flat" cmpd="sng">
                <a:solidFill>
                  <a:schemeClr val="tx1">
                    <a:lumMod val="50000"/>
                    <a:lumOff val="50000"/>
                  </a:schemeClr>
                </a:solidFill>
                <a:prstDash val="solid"/>
                <a:headEnd type="none" w="med" len="med"/>
                <a:tailEnd type="triangle" w="med" len="med"/>
              </a:ln>
            </p:spPr>
          </p:sp>
          <p:sp>
            <p:nvSpPr>
              <p:cNvPr id="29" name="Line 7"/>
              <p:cNvSpPr/>
              <p:nvPr/>
            </p:nvSpPr>
            <p:spPr>
              <a:xfrm flipV="1">
                <a:off x="3618" y="6890"/>
                <a:ext cx="1566" cy="724"/>
              </a:xfrm>
              <a:prstGeom prst="line">
                <a:avLst/>
              </a:prstGeom>
              <a:ln w="63500" cap="flat" cmpd="sng">
                <a:solidFill>
                  <a:schemeClr val="tx1">
                    <a:lumMod val="50000"/>
                    <a:lumOff val="50000"/>
                  </a:schemeClr>
                </a:solidFill>
                <a:prstDash val="solid"/>
                <a:headEnd type="none" w="med" len="med"/>
                <a:tailEnd type="triangle" w="med" len="med"/>
              </a:ln>
            </p:spPr>
          </p:sp>
          <p:sp>
            <p:nvSpPr>
              <p:cNvPr id="30" name="Line 7"/>
              <p:cNvSpPr/>
              <p:nvPr/>
            </p:nvSpPr>
            <p:spPr>
              <a:xfrm flipV="1">
                <a:off x="6288" y="6890"/>
                <a:ext cx="1566" cy="724"/>
              </a:xfrm>
              <a:prstGeom prst="line">
                <a:avLst/>
              </a:prstGeom>
              <a:ln w="63500" cap="flat" cmpd="sng">
                <a:solidFill>
                  <a:schemeClr val="tx1">
                    <a:lumMod val="50000"/>
                    <a:lumOff val="50000"/>
                  </a:schemeClr>
                </a:solidFill>
                <a:prstDash val="solid"/>
                <a:headEnd type="none" w="med" len="med"/>
                <a:tailEnd type="triangle" w="med" len="med"/>
              </a:ln>
            </p:spPr>
          </p:sp>
          <p:sp>
            <p:nvSpPr>
              <p:cNvPr id="31" name="Rectangle 2"/>
              <p:cNvSpPr/>
              <p:nvPr/>
            </p:nvSpPr>
            <p:spPr>
              <a:xfrm>
                <a:off x="6805" y="5349"/>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人</a:t>
                </a:r>
              </a:p>
            </p:txBody>
          </p:sp>
          <p:sp>
            <p:nvSpPr>
              <p:cNvPr id="32" name="Rectangle 2"/>
              <p:cNvSpPr/>
              <p:nvPr/>
            </p:nvSpPr>
            <p:spPr>
              <a:xfrm>
                <a:off x="4111" y="5349"/>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机</a:t>
                </a:r>
              </a:p>
            </p:txBody>
          </p:sp>
          <p:sp>
            <p:nvSpPr>
              <p:cNvPr id="33" name="Rectangle 2"/>
              <p:cNvSpPr/>
              <p:nvPr/>
            </p:nvSpPr>
            <p:spPr>
              <a:xfrm>
                <a:off x="2862" y="7614"/>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法</a:t>
                </a:r>
              </a:p>
            </p:txBody>
          </p:sp>
          <p:sp>
            <p:nvSpPr>
              <p:cNvPr id="34" name="Rectangle 2"/>
              <p:cNvSpPr/>
              <p:nvPr/>
            </p:nvSpPr>
            <p:spPr>
              <a:xfrm>
                <a:off x="5530" y="7614"/>
                <a:ext cx="1587" cy="578"/>
              </a:xfrm>
              <a:prstGeom prst="rect">
                <a:avLst/>
              </a:prstGeom>
              <a:solidFill>
                <a:srgbClr val="011B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b="1" spc="100" dirty="0">
                    <a:solidFill>
                      <a:schemeClr val="bg1">
                        <a:lumMod val="95000"/>
                      </a:schemeClr>
                    </a:solidFill>
                    <a:uFillTx/>
                    <a:latin typeface="微软雅黑" charset="-122"/>
                    <a:ea typeface="微软雅黑" charset="-122"/>
                    <a:cs typeface="微软雅黑" charset="-122"/>
                    <a:sym typeface="+mn-ea"/>
                  </a:rPr>
                  <a:t>料</a:t>
                </a:r>
              </a:p>
            </p:txBody>
          </p:sp>
        </p:grpSp>
      </p:grpSp>
      <p:grpSp>
        <p:nvGrpSpPr>
          <p:cNvPr id="2" name="组合 1"/>
          <p:cNvGrpSpPr/>
          <p:nvPr/>
        </p:nvGrpSpPr>
        <p:grpSpPr>
          <a:xfrm>
            <a:off x="1710055" y="810260"/>
            <a:ext cx="5723890" cy="404495"/>
            <a:chOff x="2701" y="1715"/>
            <a:chExt cx="9014" cy="637"/>
          </a:xfrm>
        </p:grpSpPr>
        <p:sp>
          <p:nvSpPr>
            <p:cNvPr id="5" name="文本框 4"/>
            <p:cNvSpPr txBox="1"/>
            <p:nvPr/>
          </p:nvSpPr>
          <p:spPr>
            <a:xfrm>
              <a:off x="2711" y="1715"/>
              <a:ext cx="8994"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Plan阶段相关工具-鱼骨图法分析问题根本原因</a:t>
              </a:r>
            </a:p>
          </p:txBody>
        </p:sp>
        <p:cxnSp>
          <p:nvCxnSpPr>
            <p:cNvPr id="6" name="直接箭头连接符 5"/>
            <p:cNvCxnSpPr/>
            <p:nvPr/>
          </p:nvCxnSpPr>
          <p:spPr>
            <a:xfrm rot="16200000">
              <a:off x="7208" y="-2155"/>
              <a:ext cx="0" cy="901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0" name="组合 9"/>
          <p:cNvGrpSpPr/>
          <p:nvPr/>
        </p:nvGrpSpPr>
        <p:grpSpPr>
          <a:xfrm>
            <a:off x="954405" y="1346835"/>
            <a:ext cx="7235190" cy="3677920"/>
            <a:chOff x="1503" y="2046"/>
            <a:chExt cx="11394" cy="5792"/>
          </a:xfrm>
        </p:grpSpPr>
        <p:grpSp>
          <p:nvGrpSpPr>
            <p:cNvPr id="6" name="组合 5"/>
            <p:cNvGrpSpPr/>
            <p:nvPr/>
          </p:nvGrpSpPr>
          <p:grpSpPr>
            <a:xfrm>
              <a:off x="1503" y="2046"/>
              <a:ext cx="11394" cy="1596"/>
              <a:chOff x="879" y="2046"/>
              <a:chExt cx="11394" cy="1596"/>
            </a:xfrm>
          </p:grpSpPr>
          <p:sp>
            <p:nvSpPr>
              <p:cNvPr id="2" name="文本框 1"/>
              <p:cNvSpPr txBox="1"/>
              <p:nvPr/>
            </p:nvSpPr>
            <p:spPr>
              <a:xfrm>
                <a:off x="879" y="2046"/>
                <a:ext cx="4592" cy="58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5、探讨原因（脑力激荡）</a:t>
                </a:r>
              </a:p>
            </p:txBody>
          </p:sp>
          <p:sp>
            <p:nvSpPr>
              <p:cNvPr id="5" name="文本框 4"/>
              <p:cNvSpPr txBox="1"/>
              <p:nvPr/>
            </p:nvSpPr>
            <p:spPr>
              <a:xfrm>
                <a:off x="879" y="2626"/>
                <a:ext cx="11395" cy="1016"/>
              </a:xfrm>
              <a:prstGeom prst="rect">
                <a:avLst/>
              </a:prstGeom>
              <a:noFill/>
            </p:spPr>
            <p:txBody>
              <a:bodyPr wrap="square" rtlCol="0" anchor="t">
                <a:spAutoFit/>
              </a:bodyPr>
              <a:lstStyle/>
              <a:p>
                <a:pPr indent="0" algn="just"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运用脑力激荡法，寻找中小要因，一般以3～5个为宜。将各个要因 </a:t>
                </a:r>
              </a:p>
              <a:p>
                <a:pPr indent="0" algn="just" fontAlgn="auto">
                  <a:buClr>
                    <a:srgbClr val="011B4C"/>
                  </a:buClr>
                  <a:buSzPct val="75000"/>
                  <a:buNone/>
                </a:pPr>
                <a:r>
                  <a:rPr lang="zh-CN" altLang="en-US" spc="100" dirty="0">
                    <a:solidFill>
                      <a:schemeClr val="tx1">
                        <a:lumMod val="95000"/>
                        <a:lumOff val="5000"/>
                      </a:schemeClr>
                    </a:solidFill>
                    <a:uFillTx/>
                    <a:latin typeface="微软雅黑" charset="-122"/>
                    <a:ea typeface="微软雅黑" charset="-122"/>
                    <a:sym typeface="+mn-ea"/>
                  </a:rPr>
                  <a:t>绘制中骨上逐层展开找到根本原因（小原因一般与中骨成60°）。</a:t>
                </a:r>
              </a:p>
            </p:txBody>
          </p:sp>
        </p:grpSp>
        <p:sp>
          <p:nvSpPr>
            <p:cNvPr id="7" name="文本框 6"/>
            <p:cNvSpPr txBox="1"/>
            <p:nvPr/>
          </p:nvSpPr>
          <p:spPr>
            <a:xfrm>
              <a:off x="1503" y="3642"/>
              <a:ext cx="9752" cy="58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6、根据根本原因，制定相应的改进措施（SMART原则）</a:t>
              </a:r>
            </a:p>
          </p:txBody>
        </p:sp>
        <p:pic>
          <p:nvPicPr>
            <p:cNvPr id="8" name="图片 7"/>
            <p:cNvPicPr>
              <a:picLocks noChangeAspect="1"/>
            </p:cNvPicPr>
            <p:nvPr/>
          </p:nvPicPr>
          <p:blipFill>
            <a:blip r:embed="rId3"/>
            <a:stretch>
              <a:fillRect/>
            </a:stretch>
          </p:blipFill>
          <p:spPr>
            <a:xfrm>
              <a:off x="1503" y="4222"/>
              <a:ext cx="10364" cy="3617"/>
            </a:xfrm>
            <a:prstGeom prst="rect">
              <a:avLst/>
            </a:prstGeom>
          </p:spPr>
        </p:pic>
      </p:grpSp>
      <p:grpSp>
        <p:nvGrpSpPr>
          <p:cNvPr id="11" name="组合 10"/>
          <p:cNvGrpSpPr/>
          <p:nvPr/>
        </p:nvGrpSpPr>
        <p:grpSpPr>
          <a:xfrm>
            <a:off x="1710055" y="810260"/>
            <a:ext cx="5723890" cy="404495"/>
            <a:chOff x="2701" y="1715"/>
            <a:chExt cx="9014" cy="637"/>
          </a:xfrm>
        </p:grpSpPr>
        <p:sp>
          <p:nvSpPr>
            <p:cNvPr id="12" name="文本框 11"/>
            <p:cNvSpPr txBox="1"/>
            <p:nvPr/>
          </p:nvSpPr>
          <p:spPr>
            <a:xfrm>
              <a:off x="2711" y="1715"/>
              <a:ext cx="8994"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Plan阶段相关工具-鱼骨图法分析问题根本原因</a:t>
              </a:r>
            </a:p>
          </p:txBody>
        </p:sp>
        <p:cxnSp>
          <p:nvCxnSpPr>
            <p:cNvPr id="14" name="直接箭头连接符 13"/>
            <p:cNvCxnSpPr/>
            <p:nvPr/>
          </p:nvCxnSpPr>
          <p:spPr>
            <a:xfrm rot="16200000">
              <a:off x="7208" y="-2155"/>
              <a:ext cx="0" cy="901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pic>
        <p:nvPicPr>
          <p:cNvPr id="11" name="图片 10"/>
          <p:cNvPicPr>
            <a:picLocks noChangeAspect="1"/>
          </p:cNvPicPr>
          <p:nvPr/>
        </p:nvPicPr>
        <p:blipFill>
          <a:blip r:embed="rId3"/>
          <a:stretch>
            <a:fillRect/>
          </a:stretch>
        </p:blipFill>
        <p:spPr>
          <a:xfrm>
            <a:off x="1198245" y="790575"/>
            <a:ext cx="6747510" cy="4185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3813175" y="915035"/>
            <a:ext cx="1517650" cy="400050"/>
            <a:chOff x="6012" y="1715"/>
            <a:chExt cx="2390" cy="630"/>
          </a:xfrm>
        </p:grpSpPr>
        <p:sp>
          <p:nvSpPr>
            <p:cNvPr id="9" name="文本框 8"/>
            <p:cNvSpPr txBox="1"/>
            <p:nvPr/>
          </p:nvSpPr>
          <p:spPr>
            <a:xfrm>
              <a:off x="6014" y="1715"/>
              <a:ext cx="238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计划的设定</a:t>
              </a:r>
            </a:p>
          </p:txBody>
        </p:sp>
        <p:cxnSp>
          <p:nvCxnSpPr>
            <p:cNvPr id="13" name="直接箭头连接符 12"/>
            <p:cNvCxnSpPr/>
            <p:nvPr/>
          </p:nvCxnSpPr>
          <p:spPr>
            <a:xfrm rot="16200000">
              <a:off x="7202" y="1154"/>
              <a:ext cx="0" cy="238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591435" y="1661160"/>
            <a:ext cx="2915920" cy="368300"/>
          </a:xfrm>
          <a:prstGeom prst="rect">
            <a:avLst/>
          </a:prstGeom>
          <a:noFill/>
        </p:spPr>
        <p:txBody>
          <a:bodyPr wrap="square" rtlCol="0" anchor="t">
            <a:spAutoFit/>
          </a:bodyPr>
          <a:lstStyle/>
          <a:p>
            <a:pPr indent="0" algn="l" fontAlgn="auto">
              <a:buClr>
                <a:srgbClr val="011B4C"/>
              </a:buClr>
              <a:buSzPct val="75000"/>
              <a:buNone/>
            </a:pPr>
            <a:r>
              <a:rPr lang="zh-CN" altLang="en-US" b="1" spc="100" dirty="0">
                <a:solidFill>
                  <a:srgbClr val="011B4C"/>
                </a:solidFill>
                <a:uFillTx/>
                <a:latin typeface="微软雅黑" charset="-122"/>
                <a:ea typeface="微软雅黑" charset="-122"/>
                <a:sym typeface="+mn-ea"/>
              </a:rPr>
              <a:t>制定计划包含的要素：</a:t>
            </a:r>
          </a:p>
        </p:txBody>
      </p:sp>
      <p:grpSp>
        <p:nvGrpSpPr>
          <p:cNvPr id="12" name="组合 11"/>
          <p:cNvGrpSpPr/>
          <p:nvPr/>
        </p:nvGrpSpPr>
        <p:grpSpPr>
          <a:xfrm>
            <a:off x="2591435" y="2229485"/>
            <a:ext cx="3961130" cy="2507615"/>
            <a:chOff x="1503" y="2701"/>
            <a:chExt cx="6238" cy="3949"/>
          </a:xfrm>
        </p:grpSpPr>
        <p:sp>
          <p:nvSpPr>
            <p:cNvPr id="7" name="Rectangle 2"/>
            <p:cNvSpPr/>
            <p:nvPr/>
          </p:nvSpPr>
          <p:spPr>
            <a:xfrm>
              <a:off x="1503" y="2701"/>
              <a:ext cx="1757"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定目标</a:t>
              </a:r>
            </a:p>
          </p:txBody>
        </p:sp>
        <p:sp>
          <p:nvSpPr>
            <p:cNvPr id="10" name="文本框 9"/>
            <p:cNvSpPr txBox="1"/>
            <p:nvPr/>
          </p:nvSpPr>
          <p:spPr>
            <a:xfrm>
              <a:off x="3260" y="2701"/>
              <a:ext cx="4481" cy="1713"/>
            </a:xfrm>
            <a:prstGeom prst="rect">
              <a:avLst/>
            </a:prstGeom>
            <a:noFill/>
          </p:spPr>
          <p:txBody>
            <a:bodyPr wrap="square" rtlCol="0" anchor="t">
              <a:spAutoFit/>
            </a:bodyPr>
            <a:lstStyle/>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W：为什么做？</a:t>
              </a:r>
            </a:p>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W：什么时候做？ </a:t>
              </a:r>
            </a:p>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W：什么范围？</a:t>
              </a:r>
            </a:p>
          </p:txBody>
        </p:sp>
        <p:grpSp>
          <p:nvGrpSpPr>
            <p:cNvPr id="8" name="组合 7"/>
            <p:cNvGrpSpPr/>
            <p:nvPr/>
          </p:nvGrpSpPr>
          <p:grpSpPr>
            <a:xfrm>
              <a:off x="1503" y="4414"/>
              <a:ext cx="6238" cy="2236"/>
              <a:chOff x="1703" y="3162"/>
              <a:chExt cx="6238" cy="2236"/>
            </a:xfrm>
          </p:grpSpPr>
          <p:sp>
            <p:nvSpPr>
              <p:cNvPr id="5" name="Rectangle 2"/>
              <p:cNvSpPr/>
              <p:nvPr/>
            </p:nvSpPr>
            <p:spPr>
              <a:xfrm>
                <a:off x="1703" y="3162"/>
                <a:ext cx="1757"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pc="100" dirty="0">
                    <a:solidFill>
                      <a:schemeClr val="tx1">
                        <a:lumMod val="95000"/>
                        <a:lumOff val="5000"/>
                      </a:schemeClr>
                    </a:solidFill>
                    <a:uFillTx/>
                    <a:latin typeface="微软雅黑" charset="-122"/>
                    <a:ea typeface="微软雅黑" charset="-122"/>
                    <a:cs typeface="微软雅黑" charset="-122"/>
                    <a:sym typeface="+mn-ea"/>
                  </a:rPr>
                  <a:t>找方法</a:t>
                </a:r>
              </a:p>
            </p:txBody>
          </p:sp>
          <p:sp>
            <p:nvSpPr>
              <p:cNvPr id="6" name="文本框 5"/>
              <p:cNvSpPr txBox="1"/>
              <p:nvPr/>
            </p:nvSpPr>
            <p:spPr>
              <a:xfrm>
                <a:off x="3460" y="3162"/>
                <a:ext cx="4481" cy="2236"/>
              </a:xfrm>
              <a:prstGeom prst="rect">
                <a:avLst/>
              </a:prstGeom>
              <a:noFill/>
            </p:spPr>
            <p:txBody>
              <a:bodyPr wrap="square" rtlCol="0" anchor="t">
                <a:spAutoFit/>
              </a:bodyPr>
              <a:lstStyle/>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W：做什么？</a:t>
                </a:r>
              </a:p>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W：谁来做？</a:t>
                </a:r>
              </a:p>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H：怎么做？</a:t>
                </a:r>
              </a:p>
              <a:p>
                <a:pPr marL="285750" indent="-285750" algn="just" fontAlgn="auto">
                  <a:lnSpc>
                    <a:spcPct val="120000"/>
                  </a:lnSpc>
                  <a:spcBef>
                    <a:spcPts val="0"/>
                  </a:spcBef>
                  <a:spcAft>
                    <a:spcPts val="0"/>
                  </a:spcAft>
                  <a:buClr>
                    <a:srgbClr val="011B4C"/>
                  </a:buClr>
                  <a:buSzPct val="75000"/>
                  <a:buFont typeface="Wingdings" charset="2"/>
                  <a:buChar char="l"/>
                </a:pPr>
                <a:r>
                  <a:rPr lang="zh-CN" altLang="en-US" spc="100" dirty="0">
                    <a:solidFill>
                      <a:schemeClr val="tx1">
                        <a:lumMod val="95000"/>
                        <a:lumOff val="5000"/>
                      </a:schemeClr>
                    </a:solidFill>
                    <a:uFillTx/>
                    <a:latin typeface="微软雅黑" charset="-122"/>
                    <a:ea typeface="微软雅黑" charset="-122"/>
                    <a:sym typeface="+mn-ea"/>
                  </a:rPr>
                  <a:t>S：给予什么支持？</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3942080" y="915035"/>
            <a:ext cx="1259840" cy="399415"/>
            <a:chOff x="6222" y="1715"/>
            <a:chExt cx="1984" cy="629"/>
          </a:xfrm>
        </p:grpSpPr>
        <p:sp>
          <p:nvSpPr>
            <p:cNvPr id="9" name="文本框 8"/>
            <p:cNvSpPr txBox="1"/>
            <p:nvPr/>
          </p:nvSpPr>
          <p:spPr>
            <a:xfrm>
              <a:off x="6224" y="1715"/>
              <a:ext cx="19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任务分配</a:t>
              </a:r>
            </a:p>
          </p:txBody>
        </p:sp>
        <p:cxnSp>
          <p:nvCxnSpPr>
            <p:cNvPr id="13" name="直接箭头连接符 12"/>
            <p:cNvCxnSpPr/>
            <p:nvPr/>
          </p:nvCxnSpPr>
          <p:spPr>
            <a:xfrm rot="16200000">
              <a:off x="7214" y="1352"/>
              <a:ext cx="0" cy="198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18" name="Rectangle 2"/>
          <p:cNvSpPr/>
          <p:nvPr/>
        </p:nvSpPr>
        <p:spPr>
          <a:xfrm>
            <a:off x="2089150" y="1725295"/>
            <a:ext cx="4965700" cy="3154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说明某项任务如何与整体配合及其结果</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相互同意可衡量的表现标准 </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相互认定必要的技能资源及授权</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确定优先顺序</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检讨及检查对方是否理解及做出承诺</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订立量期进度</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任务分配最好的时间是</a:t>
            </a:r>
            <a:r>
              <a:rPr lang="zh-CN" b="1" spc="100" dirty="0">
                <a:solidFill>
                  <a:srgbClr val="011B4C"/>
                </a:solidFill>
                <a:uFillTx/>
                <a:latin typeface="微软雅黑" charset="-122"/>
                <a:ea typeface="微软雅黑" charset="-122"/>
                <a:cs typeface="微软雅黑" charset="-122"/>
                <a:sym typeface="+mn-ea"/>
              </a:rPr>
              <a:t>目标明确时</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4" name="组合 3"/>
          <p:cNvGrpSpPr/>
          <p:nvPr/>
        </p:nvGrpSpPr>
        <p:grpSpPr>
          <a:xfrm>
            <a:off x="2278063" y="1038860"/>
            <a:ext cx="4587875" cy="408940"/>
            <a:chOff x="3587" y="1715"/>
            <a:chExt cx="7225" cy="644"/>
          </a:xfrm>
        </p:grpSpPr>
        <p:sp>
          <p:nvSpPr>
            <p:cNvPr id="9" name="文本框 8"/>
            <p:cNvSpPr txBox="1"/>
            <p:nvPr/>
          </p:nvSpPr>
          <p:spPr>
            <a:xfrm>
              <a:off x="3604" y="1715"/>
              <a:ext cx="720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Do阶段（任务分配）与执行力的关系</a:t>
              </a:r>
            </a:p>
          </p:txBody>
        </p:sp>
        <p:cxnSp>
          <p:nvCxnSpPr>
            <p:cNvPr id="13" name="直接箭头连接符 12"/>
            <p:cNvCxnSpPr/>
            <p:nvPr/>
          </p:nvCxnSpPr>
          <p:spPr>
            <a:xfrm rot="16200000">
              <a:off x="7187" y="-1241"/>
              <a:ext cx="0" cy="7200"/>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18" name="Rectangle 2"/>
          <p:cNvSpPr/>
          <p:nvPr/>
        </p:nvSpPr>
        <p:spPr>
          <a:xfrm>
            <a:off x="2089150" y="1753870"/>
            <a:ext cx="4965700" cy="1002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任务分配的清晰程度</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工作内容的可量化程度/易检查程度</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工作内容的均衡程度</a:t>
            </a:r>
          </a:p>
        </p:txBody>
      </p:sp>
      <p:grpSp>
        <p:nvGrpSpPr>
          <p:cNvPr id="2" name="组合 1"/>
          <p:cNvGrpSpPr/>
          <p:nvPr/>
        </p:nvGrpSpPr>
        <p:grpSpPr>
          <a:xfrm>
            <a:off x="3678873" y="2994660"/>
            <a:ext cx="1786255" cy="401320"/>
            <a:chOff x="5799" y="1715"/>
            <a:chExt cx="2813" cy="632"/>
          </a:xfrm>
        </p:grpSpPr>
        <p:sp>
          <p:nvSpPr>
            <p:cNvPr id="5" name="文本框 4"/>
            <p:cNvSpPr txBox="1"/>
            <p:nvPr/>
          </p:nvSpPr>
          <p:spPr>
            <a:xfrm>
              <a:off x="5804" y="1715"/>
              <a:ext cx="280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执行的六不要</a:t>
              </a:r>
            </a:p>
          </p:txBody>
        </p:sp>
        <p:cxnSp>
          <p:nvCxnSpPr>
            <p:cNvPr id="6" name="直接箭头连接符 5"/>
            <p:cNvCxnSpPr/>
            <p:nvPr/>
          </p:nvCxnSpPr>
          <p:spPr>
            <a:xfrm rot="16200000">
              <a:off x="7188" y="958"/>
              <a:ext cx="0" cy="277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089468" y="3719195"/>
            <a:ext cx="4965065" cy="1002030"/>
            <a:chOff x="3290" y="5047"/>
            <a:chExt cx="7819" cy="1578"/>
          </a:xfrm>
        </p:grpSpPr>
        <p:sp>
          <p:nvSpPr>
            <p:cNvPr id="8" name="Rectangle 2"/>
            <p:cNvSpPr/>
            <p:nvPr/>
          </p:nvSpPr>
          <p:spPr>
            <a:xfrm>
              <a:off x="3290" y="5047"/>
              <a:ext cx="4101" cy="1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不减少</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不增加</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不折</a:t>
              </a:r>
            </a:p>
          </p:txBody>
        </p:sp>
        <p:sp>
          <p:nvSpPr>
            <p:cNvPr id="10" name="Rectangle 2"/>
            <p:cNvSpPr/>
            <p:nvPr/>
          </p:nvSpPr>
          <p:spPr>
            <a:xfrm>
              <a:off x="7391" y="5047"/>
              <a:ext cx="3718" cy="1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不扣</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不抱怨</a:t>
              </a:r>
            </a:p>
            <a:p>
              <a:pPr marL="285750" indent="-285750" algn="just" fontAlgn="auto">
                <a:lnSpc>
                  <a:spcPct val="1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不找借口</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13915" y="2089785"/>
            <a:ext cx="6193155" cy="1272540"/>
          </a:xfrm>
          <a:prstGeom prst="rect">
            <a:avLst/>
          </a:prstGeom>
          <a:noFill/>
        </p:spPr>
        <p:txBody>
          <a:bodyPr wrap="square" rtlCol="0" anchor="t">
            <a:spAutoFit/>
          </a:bodyPr>
          <a:lstStyle/>
          <a:p>
            <a:pPr algn="ctr" fontAlgn="auto">
              <a:lnSpc>
                <a:spcPct val="12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认识我们的问题</a:t>
            </a:r>
          </a:p>
          <a:p>
            <a:pPr algn="ctr" fontAlgn="auto">
              <a:lnSpc>
                <a:spcPct val="12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并深刻理解</a:t>
            </a:r>
            <a:r>
              <a:rPr lang="en-US" altLang="zh-CN" sz="3200" b="1" spc="100" dirty="0">
                <a:solidFill>
                  <a:schemeClr val="bg1">
                    <a:lumMod val="95000"/>
                  </a:schemeClr>
                </a:solidFill>
                <a:uFillTx/>
                <a:latin typeface="微软雅黑" charset="-122"/>
                <a:ea typeface="微软雅黑" charset="-122"/>
                <a:cs typeface="微软雅黑" charset="-122"/>
                <a:sym typeface="+mn-ea"/>
              </a:rPr>
              <a:t>6S</a:t>
            </a:r>
            <a:r>
              <a:rPr lang="zh-CN" altLang="en-US" sz="3200" b="1" spc="100" dirty="0">
                <a:solidFill>
                  <a:schemeClr val="bg1">
                    <a:lumMod val="95000"/>
                  </a:schemeClr>
                </a:solidFill>
                <a:uFillTx/>
                <a:latin typeface="微软雅黑" charset="-122"/>
                <a:ea typeface="微软雅黑" charset="-122"/>
                <a:cs typeface="微软雅黑" charset="-122"/>
                <a:sym typeface="+mn-ea"/>
              </a:rPr>
              <a:t>的真正意义和作用</a:t>
            </a:r>
          </a:p>
        </p:txBody>
      </p:sp>
      <p:sp>
        <p:nvSpPr>
          <p:cNvPr id="7" name="文本框 6"/>
          <p:cNvSpPr txBox="1"/>
          <p:nvPr/>
        </p:nvSpPr>
        <p:spPr>
          <a:xfrm>
            <a:off x="6565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一</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3813175" y="1038860"/>
            <a:ext cx="1517650" cy="400050"/>
            <a:chOff x="6012" y="1715"/>
            <a:chExt cx="2390" cy="630"/>
          </a:xfrm>
        </p:grpSpPr>
        <p:sp>
          <p:nvSpPr>
            <p:cNvPr id="14" name="文本框 13"/>
            <p:cNvSpPr txBox="1"/>
            <p:nvPr/>
          </p:nvSpPr>
          <p:spPr>
            <a:xfrm>
              <a:off x="6014" y="1715"/>
              <a:ext cx="238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检查的方式</a:t>
              </a:r>
            </a:p>
          </p:txBody>
        </p:sp>
        <p:cxnSp>
          <p:nvCxnSpPr>
            <p:cNvPr id="16" name="直接箭头连接符 15"/>
            <p:cNvCxnSpPr/>
            <p:nvPr/>
          </p:nvCxnSpPr>
          <p:spPr>
            <a:xfrm rot="16200000">
              <a:off x="7202" y="1154"/>
              <a:ext cx="0" cy="238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046923" y="1873250"/>
            <a:ext cx="5050155" cy="2862580"/>
            <a:chOff x="3426" y="2605"/>
            <a:chExt cx="7953" cy="4508"/>
          </a:xfrm>
        </p:grpSpPr>
        <p:sp>
          <p:nvSpPr>
            <p:cNvPr id="18" name="Rectangle 2"/>
            <p:cNvSpPr/>
            <p:nvPr/>
          </p:nvSpPr>
          <p:spPr>
            <a:xfrm>
              <a:off x="3426" y="2867"/>
              <a:ext cx="2811" cy="3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20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检  查</a:t>
              </a:r>
            </a:p>
            <a:p>
              <a:pPr marL="285750" indent="-285750" algn="just" fontAlgn="auto">
                <a:lnSpc>
                  <a:spcPct val="200000"/>
                </a:lnSpc>
                <a:spcBef>
                  <a:spcPts val="0"/>
                </a:spcBef>
                <a:spcAft>
                  <a:spcPts val="0"/>
                </a:spcAft>
                <a:buClr>
                  <a:srgbClr val="011B4C"/>
                </a:buClr>
                <a:buSzPct val="75000"/>
                <a:buFont typeface="Wingdings" charset="2"/>
                <a:buChar char="l"/>
              </a:pPr>
              <a:r>
                <a:rPr lang="zh-CN" b="1" spc="100" dirty="0">
                  <a:solidFill>
                    <a:srgbClr val="011B4C"/>
                  </a:solidFill>
                  <a:uFillTx/>
                  <a:latin typeface="微软雅黑" charset="-122"/>
                  <a:ea typeface="微软雅黑" charset="-122"/>
                  <a:cs typeface="微软雅黑" charset="-122"/>
                  <a:sym typeface="+mn-ea"/>
                </a:rPr>
                <a:t>督  导</a:t>
              </a:r>
              <a:endParaRPr lang="zh-CN" spc="100" dirty="0">
                <a:solidFill>
                  <a:schemeClr val="tx1">
                    <a:lumMod val="95000"/>
                    <a:lumOff val="5000"/>
                  </a:schemeClr>
                </a:solidFill>
                <a:uFillTx/>
                <a:latin typeface="微软雅黑" charset="-122"/>
                <a:ea typeface="微软雅黑" charset="-122"/>
                <a:cs typeface="微软雅黑" charset="-122"/>
                <a:sym typeface="+mn-ea"/>
              </a:endParaRPr>
            </a:p>
            <a:p>
              <a:pPr marL="285750" indent="-285750" algn="just" fontAlgn="auto">
                <a:lnSpc>
                  <a:spcPct val="200000"/>
                </a:lnSpc>
                <a:spcBef>
                  <a:spcPts val="0"/>
                </a:spcBef>
                <a:spcAft>
                  <a:spcPts val="0"/>
                </a:spcAft>
                <a:buClr>
                  <a:srgbClr val="011B4C"/>
                </a:buClr>
                <a:buSzPct val="75000"/>
                <a:buFont typeface="Wingdings" charset="2"/>
                <a:buChar char="l"/>
              </a:pPr>
              <a:r>
                <a:rPr lang="zh-CN" spc="100" dirty="0">
                  <a:solidFill>
                    <a:schemeClr val="tx1">
                      <a:lumMod val="95000"/>
                      <a:lumOff val="5000"/>
                    </a:schemeClr>
                  </a:solidFill>
                  <a:uFillTx/>
                  <a:latin typeface="微软雅黑" charset="-122"/>
                  <a:ea typeface="微软雅黑" charset="-122"/>
                  <a:cs typeface="微软雅黑" charset="-122"/>
                  <a:sym typeface="+mn-ea"/>
                </a:rPr>
                <a:t>汇  报</a:t>
              </a:r>
            </a:p>
            <a:p>
              <a:pPr marL="285750" indent="-285750" algn="just" fontAlgn="auto">
                <a:lnSpc>
                  <a:spcPct val="200000"/>
                </a:lnSpc>
                <a:spcBef>
                  <a:spcPts val="0"/>
                </a:spcBef>
                <a:spcAft>
                  <a:spcPts val="0"/>
                </a:spcAft>
                <a:buClr>
                  <a:srgbClr val="011B4C"/>
                </a:buClr>
                <a:buSzPct val="75000"/>
                <a:buFont typeface="Wingdings" charset="2"/>
                <a:buChar char="l"/>
              </a:pPr>
              <a:r>
                <a:rPr lang="zh-CN" b="1" spc="100" dirty="0">
                  <a:solidFill>
                    <a:srgbClr val="011B4C"/>
                  </a:solidFill>
                  <a:uFillTx/>
                  <a:latin typeface="微软雅黑" charset="-122"/>
                  <a:ea typeface="微软雅黑" charset="-122"/>
                  <a:cs typeface="微软雅黑" charset="-122"/>
                  <a:sym typeface="+mn-ea"/>
                </a:rPr>
                <a:t>会  议</a:t>
              </a:r>
            </a:p>
          </p:txBody>
        </p:sp>
        <p:pic>
          <p:nvPicPr>
            <p:cNvPr id="67594" name="Picture 13" descr="`SC6%K`K@VYTKHX7R40PS~1"/>
            <p:cNvPicPr>
              <a:picLocks noChangeAspect="1"/>
            </p:cNvPicPr>
            <p:nvPr/>
          </p:nvPicPr>
          <p:blipFill>
            <a:blip r:embed="rId3"/>
            <a:stretch>
              <a:fillRect/>
            </a:stretch>
          </p:blipFill>
          <p:spPr>
            <a:xfrm>
              <a:off x="7041" y="2605"/>
              <a:ext cx="4339" cy="4508"/>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2861945" y="1162685"/>
            <a:ext cx="3420110" cy="405765"/>
            <a:chOff x="4511" y="1715"/>
            <a:chExt cx="5386" cy="639"/>
          </a:xfrm>
        </p:grpSpPr>
        <p:sp>
          <p:nvSpPr>
            <p:cNvPr id="14" name="文本框 13"/>
            <p:cNvSpPr txBox="1"/>
            <p:nvPr/>
          </p:nvSpPr>
          <p:spPr>
            <a:xfrm>
              <a:off x="4522" y="1715"/>
              <a:ext cx="5373"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Check阶段与执行力的关系</a:t>
              </a:r>
            </a:p>
          </p:txBody>
        </p:sp>
        <p:cxnSp>
          <p:nvCxnSpPr>
            <p:cNvPr id="16" name="直接箭头连接符 15"/>
            <p:cNvCxnSpPr/>
            <p:nvPr/>
          </p:nvCxnSpPr>
          <p:spPr>
            <a:xfrm rot="16200000">
              <a:off x="7204" y="-339"/>
              <a:ext cx="0" cy="5386"/>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202180" y="2078355"/>
            <a:ext cx="4739640" cy="2218055"/>
            <a:chOff x="2175" y="2944"/>
            <a:chExt cx="7464" cy="3493"/>
          </a:xfrm>
        </p:grpSpPr>
        <p:sp>
          <p:nvSpPr>
            <p:cNvPr id="8" name="文本框 7"/>
            <p:cNvSpPr txBox="1"/>
            <p:nvPr/>
          </p:nvSpPr>
          <p:spPr>
            <a:xfrm>
              <a:off x="2175" y="2944"/>
              <a:ext cx="7464" cy="2082"/>
            </a:xfrm>
            <a:prstGeom prst="rect">
              <a:avLst/>
            </a:prstGeom>
            <a:noFill/>
          </p:spPr>
          <p:txBody>
            <a:bodyPr wrap="square" rtlCol="0" anchor="t">
              <a:spAutoFit/>
            </a:bodyPr>
            <a:lstStyle/>
            <a:p>
              <a:pPr algn="just" fontAlgn="auto">
                <a:lnSpc>
                  <a:spcPct val="200000"/>
                </a:lnSpc>
                <a:spcBef>
                  <a:spcPts val="0"/>
                </a:spcBef>
                <a:spcAft>
                  <a:spcPts val="0"/>
                </a:spcAft>
              </a:pPr>
              <a:r>
                <a:rPr lang="zh-CN" altLang="en-US" sz="2000" spc="100" dirty="0">
                  <a:uFillTx/>
                  <a:latin typeface="微软雅黑" charset="-122"/>
                  <a:ea typeface="微软雅黑" charset="-122"/>
                  <a:cs typeface="微软雅黑" charset="-122"/>
                  <a:sym typeface="+mn-ea"/>
                </a:rPr>
                <a:t>没有人主动做你所</a:t>
              </a:r>
              <a:r>
                <a:rPr lang="zh-CN" altLang="en-US" sz="2000" b="1" spc="100" dirty="0">
                  <a:solidFill>
                    <a:srgbClr val="011B4C"/>
                  </a:solidFill>
                  <a:uFillTx/>
                  <a:latin typeface="微软雅黑" charset="-122"/>
                  <a:ea typeface="微软雅黑" charset="-122"/>
                  <a:cs typeface="微软雅黑" charset="-122"/>
                  <a:sym typeface="+mn-ea"/>
                </a:rPr>
                <a:t>希望</a:t>
              </a:r>
              <a:r>
                <a:rPr lang="zh-CN" altLang="en-US" sz="2000" spc="100" dirty="0">
                  <a:uFillTx/>
                  <a:latin typeface="微软雅黑" charset="-122"/>
                  <a:ea typeface="微软雅黑" charset="-122"/>
                  <a:cs typeface="微软雅黑" charset="-122"/>
                  <a:sym typeface="+mn-ea"/>
                </a:rPr>
                <a:t>的，但几乎所有人都会主动的做你所</a:t>
              </a:r>
              <a:r>
                <a:rPr lang="zh-CN" altLang="en-US" sz="2000" b="1" spc="100" dirty="0">
                  <a:solidFill>
                    <a:srgbClr val="011B4C"/>
                  </a:solidFill>
                  <a:uFillTx/>
                  <a:latin typeface="微软雅黑" charset="-122"/>
                  <a:ea typeface="微软雅黑" charset="-122"/>
                  <a:cs typeface="微软雅黑" charset="-122"/>
                  <a:sym typeface="+mn-ea"/>
                </a:rPr>
                <a:t>检查</a:t>
              </a:r>
              <a:r>
                <a:rPr lang="zh-CN" altLang="en-US" sz="2000" spc="100" dirty="0">
                  <a:uFillTx/>
                  <a:latin typeface="微软雅黑" charset="-122"/>
                  <a:ea typeface="微软雅黑" charset="-122"/>
                  <a:cs typeface="微软雅黑" charset="-122"/>
                  <a:sym typeface="+mn-ea"/>
                </a:rPr>
                <a:t>的。</a:t>
              </a:r>
            </a:p>
          </p:txBody>
        </p:sp>
        <p:sp>
          <p:nvSpPr>
            <p:cNvPr id="4" name="文本框 3"/>
            <p:cNvSpPr txBox="1"/>
            <p:nvPr/>
          </p:nvSpPr>
          <p:spPr>
            <a:xfrm>
              <a:off x="4532" y="5857"/>
              <a:ext cx="5107" cy="580"/>
            </a:xfrm>
            <a:prstGeom prst="rect">
              <a:avLst/>
            </a:prstGeom>
            <a:noFill/>
          </p:spPr>
          <p:txBody>
            <a:bodyPr wrap="none" rtlCol="0" anchor="t">
              <a:spAutoFit/>
            </a:bodyPr>
            <a:lstStyle/>
            <a:p>
              <a:pPr algn="just"/>
              <a:r>
                <a:rPr spc="100" dirty="0">
                  <a:solidFill>
                    <a:schemeClr val="tx1">
                      <a:lumMod val="95000"/>
                      <a:lumOff val="5000"/>
                    </a:schemeClr>
                  </a:solidFill>
                  <a:uFillTx/>
                  <a:latin typeface="微软雅黑" charset="-122"/>
                  <a:ea typeface="微软雅黑" charset="-122"/>
                  <a:cs typeface="微软雅黑" charset="-122"/>
                  <a:sym typeface="+mn-ea"/>
                </a:rPr>
                <a:t>————IBM CEO：郭士纳</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2952115" y="1162685"/>
            <a:ext cx="3239770" cy="405765"/>
            <a:chOff x="4655" y="1715"/>
            <a:chExt cx="5102" cy="639"/>
          </a:xfrm>
        </p:grpSpPr>
        <p:sp>
          <p:nvSpPr>
            <p:cNvPr id="14" name="文本框 13"/>
            <p:cNvSpPr txBox="1"/>
            <p:nvPr/>
          </p:nvSpPr>
          <p:spPr>
            <a:xfrm>
              <a:off x="4666" y="1715"/>
              <a:ext cx="5087"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PDCA/戴明环与推进实例</a:t>
              </a:r>
            </a:p>
          </p:txBody>
        </p:sp>
        <p:cxnSp>
          <p:nvCxnSpPr>
            <p:cNvPr id="16" name="直接箭头连接符 15"/>
            <p:cNvCxnSpPr/>
            <p:nvPr/>
          </p:nvCxnSpPr>
          <p:spPr>
            <a:xfrm rot="16200000">
              <a:off x="7206" y="-197"/>
              <a:ext cx="0" cy="510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885842" y="2029460"/>
            <a:ext cx="3372316" cy="2491105"/>
            <a:chOff x="3691" y="2386"/>
            <a:chExt cx="5311" cy="3923"/>
          </a:xfrm>
        </p:grpSpPr>
        <p:sp>
          <p:nvSpPr>
            <p:cNvPr id="5" name="文本框 4"/>
            <p:cNvSpPr txBox="1"/>
            <p:nvPr/>
          </p:nvSpPr>
          <p:spPr>
            <a:xfrm>
              <a:off x="3691" y="2386"/>
              <a:ext cx="2133" cy="628"/>
            </a:xfrm>
            <a:prstGeom prst="rect">
              <a:avLst/>
            </a:prstGeom>
            <a:noFill/>
          </p:spPr>
          <p:txBody>
            <a:bodyPr wrap="square" rtlCol="0" anchor="t">
              <a:spAutoFit/>
            </a:bodyPr>
            <a:lstStyle/>
            <a:p>
              <a:pPr indent="0" algn="l" fontAlgn="auto">
                <a:buClr>
                  <a:srgbClr val="011B4C"/>
                </a:buClr>
                <a:buSzPct val="75000"/>
                <a:buNone/>
              </a:pPr>
              <a:r>
                <a:rPr lang="zh-CN" altLang="en-US" sz="2000" b="1" spc="100" dirty="0">
                  <a:solidFill>
                    <a:srgbClr val="011B4C"/>
                  </a:solidFill>
                  <a:uFillTx/>
                  <a:latin typeface="微软雅黑" charset="-122"/>
                  <a:ea typeface="微软雅黑" charset="-122"/>
                  <a:sym typeface="+mn-ea"/>
                </a:rPr>
                <a:t>改进过程：</a:t>
              </a:r>
            </a:p>
          </p:txBody>
        </p:sp>
        <p:grpSp>
          <p:nvGrpSpPr>
            <p:cNvPr id="22" name="组合 21"/>
            <p:cNvGrpSpPr/>
            <p:nvPr/>
          </p:nvGrpSpPr>
          <p:grpSpPr>
            <a:xfrm>
              <a:off x="3691" y="3511"/>
              <a:ext cx="5311" cy="2798"/>
              <a:chOff x="3691" y="3511"/>
              <a:chExt cx="5311" cy="2798"/>
            </a:xfrm>
          </p:grpSpPr>
          <p:sp>
            <p:nvSpPr>
              <p:cNvPr id="7" name="Rectangle 2"/>
              <p:cNvSpPr/>
              <p:nvPr/>
            </p:nvSpPr>
            <p:spPr>
              <a:xfrm>
                <a:off x="3691" y="351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spc="100" dirty="0">
                    <a:solidFill>
                      <a:schemeClr val="tx1">
                        <a:lumMod val="95000"/>
                        <a:lumOff val="5000"/>
                      </a:schemeClr>
                    </a:solidFill>
                    <a:uFillTx/>
                    <a:latin typeface="微软雅黑" charset="-122"/>
                    <a:ea typeface="微软雅黑" charset="-122"/>
                    <a:cs typeface="微软雅黑" charset="-122"/>
                    <a:sym typeface="+mn-ea"/>
                  </a:rPr>
                  <a:t>改善建议</a:t>
                </a:r>
              </a:p>
            </p:txBody>
          </p:sp>
          <p:sp>
            <p:nvSpPr>
              <p:cNvPr id="15" name="Rectangle 2"/>
              <p:cNvSpPr/>
              <p:nvPr/>
            </p:nvSpPr>
            <p:spPr>
              <a:xfrm>
                <a:off x="3691" y="462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spc="100" dirty="0">
                    <a:solidFill>
                      <a:schemeClr val="tx1">
                        <a:lumMod val="95000"/>
                        <a:lumOff val="5000"/>
                      </a:schemeClr>
                    </a:solidFill>
                    <a:uFillTx/>
                    <a:latin typeface="微软雅黑" charset="-122"/>
                    <a:ea typeface="微软雅黑" charset="-122"/>
                    <a:cs typeface="微软雅黑" charset="-122"/>
                    <a:sym typeface="+mn-ea"/>
                  </a:rPr>
                  <a:t>鼓励创新</a:t>
                </a:r>
              </a:p>
            </p:txBody>
          </p:sp>
          <p:sp>
            <p:nvSpPr>
              <p:cNvPr id="18" name="Rectangle 2"/>
              <p:cNvSpPr/>
              <p:nvPr/>
            </p:nvSpPr>
            <p:spPr>
              <a:xfrm>
                <a:off x="6734" y="573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b="1" spc="100" dirty="0">
                    <a:solidFill>
                      <a:srgbClr val="011B4C"/>
                    </a:solidFill>
                    <a:uFillTx/>
                    <a:latin typeface="微软雅黑" charset="-122"/>
                    <a:ea typeface="微软雅黑" charset="-122"/>
                    <a:cs typeface="微软雅黑" charset="-122"/>
                    <a:sym typeface="+mn-ea"/>
                  </a:rPr>
                  <a:t>形成制度</a:t>
                </a:r>
              </a:p>
            </p:txBody>
          </p:sp>
          <p:sp>
            <p:nvSpPr>
              <p:cNvPr id="19" name="Rectangle 2"/>
              <p:cNvSpPr/>
              <p:nvPr/>
            </p:nvSpPr>
            <p:spPr>
              <a:xfrm>
                <a:off x="3691" y="573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spc="100" dirty="0">
                    <a:solidFill>
                      <a:schemeClr val="tx1">
                        <a:lumMod val="95000"/>
                        <a:lumOff val="5000"/>
                      </a:schemeClr>
                    </a:solidFill>
                    <a:uFillTx/>
                    <a:latin typeface="微软雅黑" charset="-122"/>
                    <a:ea typeface="微软雅黑" charset="-122"/>
                    <a:cs typeface="微软雅黑" charset="-122"/>
                    <a:sym typeface="+mn-ea"/>
                  </a:rPr>
                  <a:t>确定结果</a:t>
                </a:r>
              </a:p>
            </p:txBody>
          </p:sp>
          <p:sp>
            <p:nvSpPr>
              <p:cNvPr id="20" name="Rectangle 2"/>
              <p:cNvSpPr/>
              <p:nvPr/>
            </p:nvSpPr>
            <p:spPr>
              <a:xfrm>
                <a:off x="6734" y="462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b="1" spc="100" dirty="0">
                    <a:solidFill>
                      <a:srgbClr val="011B4C"/>
                    </a:solidFill>
                    <a:uFillTx/>
                    <a:latin typeface="微软雅黑" charset="-122"/>
                    <a:ea typeface="微软雅黑" charset="-122"/>
                    <a:cs typeface="微软雅黑" charset="-122"/>
                    <a:sym typeface="+mn-ea"/>
                  </a:rPr>
                  <a:t>及时激励</a:t>
                </a:r>
              </a:p>
            </p:txBody>
          </p:sp>
          <p:sp>
            <p:nvSpPr>
              <p:cNvPr id="21" name="Rectangle 2"/>
              <p:cNvSpPr/>
              <p:nvPr/>
            </p:nvSpPr>
            <p:spPr>
              <a:xfrm>
                <a:off x="6734" y="3511"/>
                <a:ext cx="2268" cy="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noAutofit/>
              </a:bodyPr>
              <a:lstStyle/>
              <a:p>
                <a:pPr indent="0" algn="ctr" fontAlgn="auto">
                  <a:buClr>
                    <a:srgbClr val="011B4C"/>
                  </a:buClr>
                  <a:buSzPct val="75000"/>
                  <a:buFont typeface="Wingdings" charset="2"/>
                  <a:buNone/>
                </a:pPr>
                <a:r>
                  <a:rPr lang="zh-CN" sz="2000" spc="100" dirty="0">
                    <a:solidFill>
                      <a:schemeClr val="tx1">
                        <a:lumMod val="95000"/>
                        <a:lumOff val="5000"/>
                      </a:schemeClr>
                    </a:solidFill>
                    <a:uFillTx/>
                    <a:latin typeface="微软雅黑" charset="-122"/>
                    <a:ea typeface="微软雅黑" charset="-122"/>
                    <a:cs typeface="微软雅黑" charset="-122"/>
                    <a:sym typeface="+mn-ea"/>
                  </a:rPr>
                  <a:t>集中讨论</a:t>
                </a:r>
              </a:p>
            </p:txBody>
          </p:sp>
        </p:grpSp>
      </p:grpSp>
      <p:pic>
        <p:nvPicPr>
          <p:cNvPr id="17" name="图片 16" descr="微信推广图片2-17"/>
          <p:cNvPicPr>
            <a:picLocks noChangeAspect="1"/>
          </p:cNvPicPr>
          <p:nvPr/>
        </p:nvPicPr>
        <p:blipFill>
          <a:blip r:embed="rId3"/>
          <a:stretch>
            <a:fillRect/>
          </a:stretch>
        </p:blipFill>
        <p:spPr>
          <a:xfrm>
            <a:off x="7940675" y="15875"/>
            <a:ext cx="1120775" cy="501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3376930" y="1162685"/>
            <a:ext cx="2390140" cy="403225"/>
            <a:chOff x="5324" y="1715"/>
            <a:chExt cx="3764" cy="635"/>
          </a:xfrm>
        </p:grpSpPr>
        <p:sp>
          <p:nvSpPr>
            <p:cNvPr id="14" name="文本框 13"/>
            <p:cNvSpPr txBox="1"/>
            <p:nvPr/>
          </p:nvSpPr>
          <p:spPr>
            <a:xfrm>
              <a:off x="5332" y="1715"/>
              <a:ext cx="375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6S管理推行的技巧</a:t>
              </a:r>
            </a:p>
          </p:txBody>
        </p:sp>
        <p:cxnSp>
          <p:nvCxnSpPr>
            <p:cNvPr id="16" name="直接箭头连接符 15"/>
            <p:cNvCxnSpPr/>
            <p:nvPr/>
          </p:nvCxnSpPr>
          <p:spPr>
            <a:xfrm rot="16200000">
              <a:off x="7195" y="479"/>
              <a:ext cx="0" cy="374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Rectangle 2"/>
          <p:cNvSpPr/>
          <p:nvPr/>
        </p:nvSpPr>
        <p:spPr>
          <a:xfrm>
            <a:off x="2051050" y="2049145"/>
            <a:ext cx="5041900" cy="25298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高质量的培训</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红牌作战</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定点摄影</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稽核及查核表评分结果揭示（评分+灯号）</a:t>
            </a:r>
          </a:p>
          <a:p>
            <a:pPr marL="285750" indent="-285750" algn="just" fontAlgn="auto">
              <a:lnSpc>
                <a:spcPct val="150000"/>
              </a:lnSpc>
              <a:spcBef>
                <a:spcPts val="0"/>
              </a:spcBef>
              <a:spcAft>
                <a:spcPts val="0"/>
              </a:spcAft>
              <a:buClr>
                <a:srgbClr val="011B4C"/>
              </a:buClr>
              <a:buSzPct val="75000"/>
              <a:buFont typeface="Wingdings" charset="2"/>
              <a:buChar char="l"/>
            </a:pPr>
            <a:r>
              <a:rPr spc="100" dirty="0">
                <a:solidFill>
                  <a:schemeClr val="tx1">
                    <a:lumMod val="95000"/>
                    <a:lumOff val="5000"/>
                  </a:schemeClr>
                </a:solidFill>
                <a:uFillTx/>
                <a:latin typeface="微软雅黑" charset="-122"/>
                <a:ea typeface="微软雅黑" charset="-122"/>
                <a:cs typeface="微软雅黑" charset="-122"/>
                <a:sym typeface="+mn-ea"/>
              </a:rPr>
              <a:t>目视管理及看板管理</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3942080" y="924560"/>
            <a:ext cx="1259840" cy="399415"/>
            <a:chOff x="6224" y="1715"/>
            <a:chExt cx="1984" cy="629"/>
          </a:xfrm>
        </p:grpSpPr>
        <p:sp>
          <p:nvSpPr>
            <p:cNvPr id="14" name="文本框 13"/>
            <p:cNvSpPr txBox="1"/>
            <p:nvPr/>
          </p:nvSpPr>
          <p:spPr>
            <a:xfrm>
              <a:off x="6226" y="1715"/>
              <a:ext cx="19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红牌作战</a:t>
              </a:r>
            </a:p>
          </p:txBody>
        </p:sp>
        <p:cxnSp>
          <p:nvCxnSpPr>
            <p:cNvPr id="16" name="直接箭头连接符 15"/>
            <p:cNvCxnSpPr/>
            <p:nvPr/>
          </p:nvCxnSpPr>
          <p:spPr>
            <a:xfrm rot="16200000">
              <a:off x="7216" y="1352"/>
              <a:ext cx="0" cy="198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89343" y="1697990"/>
            <a:ext cx="6965315" cy="3230880"/>
            <a:chOff x="2135" y="2629"/>
            <a:chExt cx="10969" cy="5088"/>
          </a:xfrm>
        </p:grpSpPr>
        <p:sp>
          <p:nvSpPr>
            <p:cNvPr id="4" name="Rectangle 2"/>
            <p:cNvSpPr/>
            <p:nvPr/>
          </p:nvSpPr>
          <p:spPr>
            <a:xfrm>
              <a:off x="2135" y="2748"/>
              <a:ext cx="5401" cy="4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indent="0" algn="just" fontAlgn="auto">
                <a:lnSpc>
                  <a:spcPct val="120000"/>
                </a:lnSpc>
                <a:spcBef>
                  <a:spcPts val="0"/>
                </a:spcBef>
                <a:spcAft>
                  <a:spcPts val="0"/>
                </a:spcAft>
                <a:buClr>
                  <a:srgbClr val="011B4C"/>
                </a:buClr>
                <a:buSzPct val="75000"/>
                <a:buNone/>
              </a:pPr>
              <a:r>
                <a:rPr spc="100" dirty="0">
                  <a:solidFill>
                    <a:schemeClr val="tx1">
                      <a:lumMod val="95000"/>
                      <a:lumOff val="5000"/>
                    </a:schemeClr>
                  </a:solidFill>
                  <a:uFillTx/>
                  <a:latin typeface="微软雅黑" charset="-122"/>
                  <a:ea typeface="微软雅黑" charset="-122"/>
                  <a:cs typeface="微软雅黑" charset="-122"/>
                  <a:sym typeface="+mn-ea"/>
                </a:rPr>
                <a:t>1、“红牌作战”即使用红色的标签对企业各角落的“问题点”，不管是谁，都可以发觉，并加以整理的方法，是6S活动运用的技巧之一。</a:t>
              </a:r>
            </a:p>
            <a:p>
              <a:pPr indent="0" algn="just" fontAlgn="auto">
                <a:lnSpc>
                  <a:spcPct val="120000"/>
                </a:lnSpc>
                <a:spcBef>
                  <a:spcPts val="0"/>
                </a:spcBef>
                <a:spcAft>
                  <a:spcPts val="0"/>
                </a:spcAft>
                <a:buClr>
                  <a:srgbClr val="011B4C"/>
                </a:buClr>
                <a:buSzPct val="75000"/>
                <a:buNone/>
              </a:pPr>
              <a:r>
                <a:rPr spc="100" dirty="0">
                  <a:solidFill>
                    <a:schemeClr val="tx1">
                      <a:lumMod val="95000"/>
                      <a:lumOff val="5000"/>
                    </a:schemeClr>
                  </a:solidFill>
                  <a:uFillTx/>
                  <a:latin typeface="微软雅黑" charset="-122"/>
                  <a:ea typeface="微软雅黑" charset="-122"/>
                  <a:cs typeface="微软雅黑" charset="-122"/>
                  <a:sym typeface="+mn-ea"/>
                </a:rPr>
                <a:t>2、6S导入初期</a:t>
              </a:r>
            </a:p>
            <a:p>
              <a:pPr indent="0" algn="just" fontAlgn="auto">
                <a:lnSpc>
                  <a:spcPct val="120000"/>
                </a:lnSpc>
                <a:spcBef>
                  <a:spcPts val="0"/>
                </a:spcBef>
                <a:spcAft>
                  <a:spcPts val="0"/>
                </a:spcAft>
                <a:buClr>
                  <a:srgbClr val="011B4C"/>
                </a:buClr>
                <a:buSzPct val="75000"/>
                <a:buNone/>
              </a:pPr>
              <a:r>
                <a:rPr spc="100" dirty="0">
                  <a:solidFill>
                    <a:schemeClr val="tx1">
                      <a:lumMod val="95000"/>
                      <a:lumOff val="5000"/>
                    </a:schemeClr>
                  </a:solidFill>
                  <a:uFillTx/>
                  <a:latin typeface="微软雅黑" charset="-122"/>
                  <a:ea typeface="微软雅黑" charset="-122"/>
                  <a:cs typeface="微软雅黑" charset="-122"/>
                  <a:sym typeface="+mn-ea"/>
                </a:rPr>
                <a:t>每周一次、辅导期每月1次，到每季度1次</a:t>
              </a:r>
              <a:r>
                <a:rPr lang="zh-CN" spc="100" dirty="0">
                  <a:solidFill>
                    <a:schemeClr val="tx1">
                      <a:lumMod val="95000"/>
                      <a:lumOff val="5000"/>
                    </a:schemeClr>
                  </a:solidFill>
                  <a:uFillTx/>
                  <a:latin typeface="微软雅黑" charset="-122"/>
                  <a:ea typeface="微软雅黑" charset="-122"/>
                  <a:cs typeface="微软雅黑" charset="-122"/>
                  <a:sym typeface="+mn-ea"/>
                </a:rPr>
                <a:t>。</a:t>
              </a:r>
            </a:p>
          </p:txBody>
        </p:sp>
        <p:pic>
          <p:nvPicPr>
            <p:cNvPr id="72707" name="Picture 8" descr="[OWE91WPBSN$9[@K@J5$ZF8"/>
            <p:cNvPicPr>
              <a:picLocks noChangeAspect="1"/>
            </p:cNvPicPr>
            <p:nvPr/>
          </p:nvPicPr>
          <p:blipFill>
            <a:blip r:embed="rId3"/>
            <a:stretch>
              <a:fillRect/>
            </a:stretch>
          </p:blipFill>
          <p:spPr>
            <a:xfrm>
              <a:off x="7836" y="2629"/>
              <a:ext cx="5268" cy="5089"/>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12" name="组合 11"/>
          <p:cNvGrpSpPr/>
          <p:nvPr/>
        </p:nvGrpSpPr>
        <p:grpSpPr>
          <a:xfrm>
            <a:off x="3942080" y="810260"/>
            <a:ext cx="1259840" cy="398780"/>
            <a:chOff x="6226" y="1715"/>
            <a:chExt cx="1984" cy="628"/>
          </a:xfrm>
        </p:grpSpPr>
        <p:sp>
          <p:nvSpPr>
            <p:cNvPr id="14" name="文本框 13"/>
            <p:cNvSpPr txBox="1"/>
            <p:nvPr/>
          </p:nvSpPr>
          <p:spPr>
            <a:xfrm>
              <a:off x="6226" y="1715"/>
              <a:ext cx="19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定点摄影</a:t>
              </a:r>
            </a:p>
          </p:txBody>
        </p:sp>
        <p:cxnSp>
          <p:nvCxnSpPr>
            <p:cNvPr id="16" name="直接箭头连接符 15"/>
            <p:cNvCxnSpPr/>
            <p:nvPr/>
          </p:nvCxnSpPr>
          <p:spPr>
            <a:xfrm rot="16200000">
              <a:off x="7218" y="1350"/>
              <a:ext cx="0" cy="1984"/>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4" name="Rectangle 2"/>
          <p:cNvSpPr/>
          <p:nvPr/>
        </p:nvSpPr>
        <p:spPr>
          <a:xfrm>
            <a:off x="1343660" y="1393825"/>
            <a:ext cx="6456680" cy="6972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indent="0" algn="just" fontAlgn="auto">
              <a:lnSpc>
                <a:spcPct val="100000"/>
              </a:lnSpc>
              <a:spcBef>
                <a:spcPts val="0"/>
              </a:spcBef>
              <a:spcAft>
                <a:spcPts val="0"/>
              </a:spcAft>
              <a:buClr>
                <a:srgbClr val="011B4C"/>
              </a:buClr>
              <a:buSzPct val="75000"/>
              <a:buNone/>
            </a:pPr>
            <a:r>
              <a:rPr spc="100" dirty="0">
                <a:solidFill>
                  <a:schemeClr val="tx1">
                    <a:lumMod val="95000"/>
                    <a:lumOff val="5000"/>
                  </a:schemeClr>
                </a:solidFill>
                <a:uFillTx/>
                <a:latin typeface="微软雅黑" charset="-122"/>
                <a:ea typeface="微软雅黑" charset="-122"/>
                <a:cs typeface="微软雅黑" charset="-122"/>
                <a:sym typeface="+mn-ea"/>
              </a:rPr>
              <a:t>对问题现场进行</a:t>
            </a:r>
            <a:r>
              <a:rPr lang="zh-CN" b="1" spc="100" dirty="0">
                <a:solidFill>
                  <a:srgbClr val="011B4C"/>
                </a:solidFill>
                <a:uFillTx/>
                <a:latin typeface="微软雅黑" charset="-122"/>
                <a:ea typeface="微软雅黑" charset="-122"/>
                <a:cs typeface="微软雅黑" charset="-122"/>
                <a:sym typeface="+mn-ea"/>
              </a:rPr>
              <a:t>定点摄影</a:t>
            </a:r>
            <a:r>
              <a:rPr spc="100" dirty="0">
                <a:solidFill>
                  <a:schemeClr val="tx1">
                    <a:lumMod val="95000"/>
                    <a:lumOff val="5000"/>
                  </a:schemeClr>
                </a:solidFill>
                <a:uFillTx/>
                <a:latin typeface="微软雅黑" charset="-122"/>
                <a:ea typeface="微软雅黑" charset="-122"/>
                <a:cs typeface="微软雅黑" charset="-122"/>
                <a:sym typeface="+mn-ea"/>
              </a:rPr>
              <a:t>，予以曝光。</a:t>
            </a:r>
          </a:p>
          <a:p>
            <a:pPr indent="0" algn="just" fontAlgn="auto">
              <a:lnSpc>
                <a:spcPct val="100000"/>
              </a:lnSpc>
              <a:spcBef>
                <a:spcPts val="0"/>
              </a:spcBef>
              <a:spcAft>
                <a:spcPts val="0"/>
              </a:spcAft>
              <a:buClr>
                <a:srgbClr val="011B4C"/>
              </a:buClr>
              <a:buSzPct val="75000"/>
              <a:buNone/>
            </a:pPr>
            <a:r>
              <a:rPr spc="100" dirty="0">
                <a:solidFill>
                  <a:schemeClr val="tx1">
                    <a:lumMod val="95000"/>
                    <a:lumOff val="5000"/>
                  </a:schemeClr>
                </a:solidFill>
                <a:uFillTx/>
                <a:latin typeface="微软雅黑" charset="-122"/>
                <a:ea typeface="微软雅黑" charset="-122"/>
                <a:cs typeface="微软雅黑" charset="-122"/>
                <a:sym typeface="+mn-ea"/>
              </a:rPr>
              <a:t>改善后，在同一地点</a:t>
            </a:r>
            <a:r>
              <a:rPr lang="zh-CN" b="1" spc="100" dirty="0">
                <a:solidFill>
                  <a:srgbClr val="011B4C"/>
                </a:solidFill>
                <a:uFillTx/>
                <a:latin typeface="微软雅黑" charset="-122"/>
                <a:ea typeface="微软雅黑" charset="-122"/>
                <a:cs typeface="微软雅黑" charset="-122"/>
                <a:sym typeface="+mn-ea"/>
              </a:rPr>
              <a:t>定点摄影</a:t>
            </a:r>
            <a:r>
              <a:rPr spc="100" dirty="0">
                <a:solidFill>
                  <a:schemeClr val="tx1">
                    <a:lumMod val="95000"/>
                    <a:lumOff val="5000"/>
                  </a:schemeClr>
                </a:solidFill>
                <a:uFillTx/>
                <a:latin typeface="微软雅黑" charset="-122"/>
                <a:ea typeface="微软雅黑" charset="-122"/>
                <a:cs typeface="微软雅黑" charset="-122"/>
                <a:sym typeface="+mn-ea"/>
              </a:rPr>
              <a:t>，予以表扬！</a:t>
            </a:r>
          </a:p>
        </p:txBody>
      </p:sp>
      <p:grpSp>
        <p:nvGrpSpPr>
          <p:cNvPr id="7" name="组合 6"/>
          <p:cNvGrpSpPr/>
          <p:nvPr/>
        </p:nvGrpSpPr>
        <p:grpSpPr>
          <a:xfrm>
            <a:off x="3275965" y="2370455"/>
            <a:ext cx="2592070" cy="403225"/>
            <a:chOff x="5169" y="1715"/>
            <a:chExt cx="4082" cy="635"/>
          </a:xfrm>
        </p:grpSpPr>
        <p:sp>
          <p:nvSpPr>
            <p:cNvPr id="8" name="文本框 7"/>
            <p:cNvSpPr txBox="1"/>
            <p:nvPr/>
          </p:nvSpPr>
          <p:spPr>
            <a:xfrm>
              <a:off x="5176" y="1715"/>
              <a:ext cx="40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目视管理与看板管理</a:t>
              </a:r>
            </a:p>
          </p:txBody>
        </p:sp>
        <p:cxnSp>
          <p:nvCxnSpPr>
            <p:cNvPr id="9" name="直接箭头连接符 8"/>
            <p:cNvCxnSpPr/>
            <p:nvPr/>
          </p:nvCxnSpPr>
          <p:spPr>
            <a:xfrm rot="16200000">
              <a:off x="7210" y="309"/>
              <a:ext cx="0" cy="408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0" name="Rectangle 2"/>
          <p:cNvSpPr/>
          <p:nvPr/>
        </p:nvSpPr>
        <p:spPr>
          <a:xfrm>
            <a:off x="1343025" y="2934018"/>
            <a:ext cx="6457950" cy="2082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indent="0" algn="just" fontAlgn="auto">
              <a:lnSpc>
                <a:spcPct val="100000"/>
              </a:lnSpc>
              <a:spcBef>
                <a:spcPts val="0"/>
              </a:spcBef>
              <a:spcAft>
                <a:spcPts val="0"/>
              </a:spcAft>
              <a:buClr>
                <a:srgbClr val="011B4C"/>
              </a:buClr>
              <a:buSzPct val="75000"/>
              <a:buNone/>
            </a:pPr>
            <a:r>
              <a:rPr lang="zh-CN" spc="100" dirty="0">
                <a:solidFill>
                  <a:schemeClr val="tx1">
                    <a:lumMod val="95000"/>
                    <a:lumOff val="5000"/>
                  </a:schemeClr>
                </a:solidFill>
                <a:uFillTx/>
                <a:latin typeface="微软雅黑" charset="-122"/>
                <a:ea typeface="微软雅黑" charset="-122"/>
                <a:cs typeface="微软雅黑" charset="-122"/>
                <a:sym typeface="+mn-ea"/>
              </a:rPr>
              <a:t>目视管理：通过</a:t>
            </a:r>
            <a:r>
              <a:rPr lang="zh-CN" b="1" spc="100" dirty="0">
                <a:solidFill>
                  <a:srgbClr val="011B4C"/>
                </a:solidFill>
                <a:uFillTx/>
                <a:latin typeface="微软雅黑" charset="-122"/>
                <a:ea typeface="微软雅黑" charset="-122"/>
                <a:cs typeface="微软雅黑" charset="-122"/>
                <a:sym typeface="+mn-ea"/>
              </a:rPr>
              <a:t>视觉</a:t>
            </a:r>
            <a:r>
              <a:rPr lang="zh-CN" spc="100" dirty="0">
                <a:solidFill>
                  <a:schemeClr val="tx1">
                    <a:lumMod val="95000"/>
                    <a:lumOff val="5000"/>
                  </a:schemeClr>
                </a:solidFill>
                <a:uFillTx/>
                <a:latin typeface="微软雅黑" charset="-122"/>
                <a:ea typeface="微软雅黑" charset="-122"/>
                <a:cs typeface="微软雅黑" charset="-122"/>
                <a:sym typeface="+mn-ea"/>
              </a:rPr>
              <a:t>导致人的</a:t>
            </a:r>
            <a:r>
              <a:rPr lang="zh-CN" b="1" spc="100" dirty="0">
                <a:solidFill>
                  <a:srgbClr val="011B4C"/>
                </a:solidFill>
                <a:uFillTx/>
                <a:latin typeface="微软雅黑" charset="-122"/>
                <a:ea typeface="微软雅黑" charset="-122"/>
                <a:cs typeface="微软雅黑" charset="-122"/>
                <a:sym typeface="+mn-ea"/>
              </a:rPr>
              <a:t>意识变化</a:t>
            </a:r>
            <a:r>
              <a:rPr lang="zh-CN" spc="100" dirty="0">
                <a:solidFill>
                  <a:schemeClr val="tx1">
                    <a:lumMod val="95000"/>
                    <a:lumOff val="5000"/>
                  </a:schemeClr>
                </a:solidFill>
                <a:uFillTx/>
                <a:latin typeface="微软雅黑" charset="-122"/>
                <a:ea typeface="微软雅黑" charset="-122"/>
                <a:cs typeface="微软雅黑" charset="-122"/>
                <a:sym typeface="+mn-ea"/>
              </a:rPr>
              <a:t>的一种管理方法。</a:t>
            </a:r>
          </a:p>
          <a:p>
            <a:pPr indent="0" algn="just" fontAlgn="auto">
              <a:lnSpc>
                <a:spcPct val="100000"/>
              </a:lnSpc>
              <a:spcBef>
                <a:spcPts val="0"/>
              </a:spcBef>
              <a:spcAft>
                <a:spcPts val="0"/>
              </a:spcAft>
              <a:buClr>
                <a:srgbClr val="011B4C"/>
              </a:buClr>
              <a:buSzPct val="75000"/>
              <a:buNone/>
            </a:pPr>
            <a:r>
              <a:rPr lang="zh-CN" spc="100" dirty="0">
                <a:solidFill>
                  <a:schemeClr val="tx1">
                    <a:lumMod val="95000"/>
                    <a:lumOff val="5000"/>
                  </a:schemeClr>
                </a:solidFill>
                <a:uFillTx/>
                <a:latin typeface="微软雅黑" charset="-122"/>
                <a:ea typeface="微软雅黑" charset="-122"/>
                <a:cs typeface="微软雅黑" charset="-122"/>
                <a:sym typeface="+mn-ea"/>
              </a:rPr>
              <a:t>何为目视管理：</a:t>
            </a:r>
          </a:p>
          <a:p>
            <a:pPr indent="0" algn="just" fontAlgn="auto">
              <a:lnSpc>
                <a:spcPct val="100000"/>
              </a:lnSpc>
              <a:spcBef>
                <a:spcPts val="0"/>
              </a:spcBef>
              <a:spcAft>
                <a:spcPts val="0"/>
              </a:spcAft>
              <a:buClr>
                <a:srgbClr val="011B4C"/>
              </a:buClr>
              <a:buSzPct val="75000"/>
              <a:buNone/>
            </a:pPr>
            <a:r>
              <a:rPr lang="zh-CN" spc="100" dirty="0">
                <a:solidFill>
                  <a:schemeClr val="tx1">
                    <a:lumMod val="95000"/>
                    <a:lumOff val="5000"/>
                  </a:schemeClr>
                </a:solidFill>
                <a:uFillTx/>
                <a:latin typeface="微软雅黑" charset="-122"/>
                <a:ea typeface="微软雅黑" charset="-122"/>
                <a:cs typeface="微软雅黑" charset="-122"/>
                <a:sym typeface="+mn-ea"/>
              </a:rPr>
              <a:t>目视管理就是通过视觉导致人的意识变化的一种管理方法。据统计，人的行为的</a:t>
            </a:r>
            <a:r>
              <a:rPr lang="en-US" altLang="zh-CN" spc="100" dirty="0">
                <a:solidFill>
                  <a:schemeClr val="tx1">
                    <a:lumMod val="95000"/>
                    <a:lumOff val="5000"/>
                  </a:schemeClr>
                </a:solidFill>
                <a:uFillTx/>
                <a:latin typeface="微软雅黑" charset="-122"/>
                <a:ea typeface="微软雅黑" charset="-122"/>
                <a:cs typeface="微软雅黑" charset="-122"/>
                <a:sym typeface="+mn-ea"/>
              </a:rPr>
              <a:t>60%</a:t>
            </a:r>
            <a:r>
              <a:rPr lang="zh-CN" altLang="en-US" spc="100" dirty="0">
                <a:solidFill>
                  <a:schemeClr val="tx1">
                    <a:lumMod val="95000"/>
                    <a:lumOff val="5000"/>
                  </a:schemeClr>
                </a:solidFill>
                <a:uFillTx/>
                <a:latin typeface="微软雅黑" charset="-122"/>
                <a:ea typeface="微软雅黑" charset="-122"/>
                <a:cs typeface="微软雅黑" charset="-122"/>
                <a:sym typeface="+mn-ea"/>
              </a:rPr>
              <a:t>是从</a:t>
            </a:r>
            <a:r>
              <a:rPr lang="en-US" altLang="zh-CN" spc="100" dirty="0">
                <a:solidFill>
                  <a:schemeClr val="tx1">
                    <a:lumMod val="95000"/>
                    <a:lumOff val="5000"/>
                  </a:schemeClr>
                </a:solidFill>
                <a:uFillTx/>
                <a:latin typeface="微软雅黑" charset="-122"/>
                <a:ea typeface="微软雅黑" charset="-122"/>
                <a:cs typeface="微软雅黑" charset="-122"/>
                <a:sym typeface="+mn-ea"/>
              </a:rPr>
              <a:t>“</a:t>
            </a:r>
            <a:r>
              <a:rPr lang="zh-CN" altLang="en-US" spc="100" dirty="0">
                <a:solidFill>
                  <a:schemeClr val="tx1">
                    <a:lumMod val="95000"/>
                    <a:lumOff val="5000"/>
                  </a:schemeClr>
                </a:solidFill>
                <a:uFillTx/>
                <a:latin typeface="微软雅黑" charset="-122"/>
                <a:ea typeface="微软雅黑" charset="-122"/>
                <a:cs typeface="微软雅黑" charset="-122"/>
                <a:sym typeface="+mn-ea"/>
              </a:rPr>
              <a:t>视觉</a:t>
            </a:r>
            <a:r>
              <a:rPr lang="en-US" altLang="zh-CN" spc="100" dirty="0">
                <a:solidFill>
                  <a:schemeClr val="tx1">
                    <a:lumMod val="95000"/>
                    <a:lumOff val="5000"/>
                  </a:schemeClr>
                </a:solidFill>
                <a:uFillTx/>
                <a:latin typeface="微软雅黑" charset="-122"/>
                <a:ea typeface="微软雅黑" charset="-122"/>
                <a:cs typeface="微软雅黑" charset="-122"/>
                <a:sym typeface="+mn-ea"/>
              </a:rPr>
              <a:t>”</a:t>
            </a:r>
            <a:r>
              <a:rPr lang="zh-CN" altLang="en-US" spc="100" dirty="0">
                <a:solidFill>
                  <a:schemeClr val="tx1">
                    <a:lumMod val="95000"/>
                    <a:lumOff val="5000"/>
                  </a:schemeClr>
                </a:solidFill>
                <a:uFillTx/>
                <a:latin typeface="微软雅黑" charset="-122"/>
                <a:ea typeface="微软雅黑" charset="-122"/>
                <a:cs typeface="微软雅黑" charset="-122"/>
                <a:sym typeface="+mn-ea"/>
              </a:rPr>
              <a:t>的感知开始的。因此，在企业管理中，强调各种管理状态、管理方法清楚明了，达到 </a:t>
            </a:r>
            <a:r>
              <a:rPr lang="en-US" altLang="zh-CN" spc="100" dirty="0">
                <a:solidFill>
                  <a:schemeClr val="tx1">
                    <a:lumMod val="95000"/>
                    <a:lumOff val="5000"/>
                  </a:schemeClr>
                </a:solidFill>
                <a:uFillTx/>
                <a:latin typeface="微软雅黑" charset="-122"/>
                <a:ea typeface="微软雅黑" charset="-122"/>
                <a:cs typeface="微软雅黑" charset="-122"/>
                <a:sym typeface="+mn-ea"/>
              </a:rPr>
              <a:t>[ </a:t>
            </a:r>
            <a:r>
              <a:rPr lang="zh-CN" altLang="en-US" spc="100" dirty="0">
                <a:solidFill>
                  <a:schemeClr val="tx1">
                    <a:lumMod val="95000"/>
                    <a:lumOff val="5000"/>
                  </a:schemeClr>
                </a:solidFill>
                <a:uFillTx/>
                <a:latin typeface="微软雅黑" charset="-122"/>
                <a:ea typeface="微软雅黑" charset="-122"/>
                <a:cs typeface="微软雅黑" charset="-122"/>
                <a:sym typeface="+mn-ea"/>
              </a:rPr>
              <a:t>一目了然 </a:t>
            </a:r>
            <a:r>
              <a:rPr lang="en-US" altLang="zh-CN" spc="100" dirty="0">
                <a:solidFill>
                  <a:schemeClr val="tx1">
                    <a:lumMod val="95000"/>
                    <a:lumOff val="5000"/>
                  </a:schemeClr>
                </a:solidFill>
                <a:uFillTx/>
                <a:latin typeface="微软雅黑" charset="-122"/>
                <a:ea typeface="微软雅黑" charset="-122"/>
                <a:cs typeface="微软雅黑" charset="-122"/>
                <a:sym typeface="+mn-ea"/>
              </a:rPr>
              <a:t>] </a:t>
            </a:r>
            <a:r>
              <a:rPr lang="zh-CN" altLang="en-US" spc="100" dirty="0">
                <a:solidFill>
                  <a:schemeClr val="tx1">
                    <a:lumMod val="95000"/>
                    <a:lumOff val="5000"/>
                  </a:schemeClr>
                </a:solidFill>
                <a:uFillTx/>
                <a:latin typeface="微软雅黑" charset="-122"/>
                <a:ea typeface="微软雅黑" charset="-122"/>
                <a:cs typeface="微软雅黑" charset="-122"/>
                <a:sym typeface="+mn-ea"/>
              </a:rPr>
              <a:t>，从而容易明白、易于遵守，让员工自主性地完全理解、接受、执行各项工作。</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951220"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三、</a:t>
            </a:r>
            <a:r>
              <a:rPr sz="2400" b="1" spc="100" dirty="0">
                <a:solidFill>
                  <a:schemeClr val="tx1">
                    <a:lumMod val="95000"/>
                    <a:lumOff val="5000"/>
                  </a:schemeClr>
                </a:solidFill>
                <a:uFillTx/>
                <a:latin typeface="微软雅黑" charset="-122"/>
                <a:ea typeface="微软雅黑" charset="-122"/>
                <a:cs typeface="微软雅黑" charset="-122"/>
                <a:sym typeface="+mn-ea"/>
              </a:rPr>
              <a:t>掌握如何运用PDCA循环推进6S工作</a:t>
            </a:r>
          </a:p>
        </p:txBody>
      </p:sp>
      <p:grpSp>
        <p:nvGrpSpPr>
          <p:cNvPr id="2" name="组合 1"/>
          <p:cNvGrpSpPr/>
          <p:nvPr/>
        </p:nvGrpSpPr>
        <p:grpSpPr>
          <a:xfrm>
            <a:off x="3275965" y="1051560"/>
            <a:ext cx="2592070" cy="403225"/>
            <a:chOff x="5169" y="1715"/>
            <a:chExt cx="4082" cy="635"/>
          </a:xfrm>
        </p:grpSpPr>
        <p:sp>
          <p:nvSpPr>
            <p:cNvPr id="5" name="文本框 4"/>
            <p:cNvSpPr txBox="1"/>
            <p:nvPr/>
          </p:nvSpPr>
          <p:spPr>
            <a:xfrm>
              <a:off x="5176" y="1715"/>
              <a:ext cx="406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目视管理与看板管理</a:t>
              </a:r>
            </a:p>
          </p:txBody>
        </p:sp>
        <p:cxnSp>
          <p:nvCxnSpPr>
            <p:cNvPr id="6" name="直接箭头连接符 5"/>
            <p:cNvCxnSpPr/>
            <p:nvPr/>
          </p:nvCxnSpPr>
          <p:spPr>
            <a:xfrm rot="16200000">
              <a:off x="7210" y="309"/>
              <a:ext cx="0" cy="408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776413" y="1863725"/>
            <a:ext cx="5591175" cy="2836545"/>
            <a:chOff x="3440" y="2695"/>
            <a:chExt cx="8805" cy="4467"/>
          </a:xfrm>
        </p:grpSpPr>
        <p:sp>
          <p:nvSpPr>
            <p:cNvPr id="8" name="文本框 7"/>
            <p:cNvSpPr txBox="1"/>
            <p:nvPr/>
          </p:nvSpPr>
          <p:spPr>
            <a:xfrm>
              <a:off x="3441" y="2695"/>
              <a:ext cx="2948" cy="580"/>
            </a:xfrm>
            <a:prstGeom prst="rect">
              <a:avLst/>
            </a:prstGeom>
            <a:noFill/>
          </p:spPr>
          <p:txBody>
            <a:bodyPr wrap="none" rtlCol="0" anchor="t">
              <a:spAutoFit/>
            </a:bodyPr>
            <a:lstStyle/>
            <a:p>
              <a:pPr>
                <a:lnSpc>
                  <a:spcPct val="100000"/>
                </a:lnSpc>
              </a:pPr>
              <a:r>
                <a:rPr lang="zh-CN" altLang="en-US" b="1" spc="100" dirty="0">
                  <a:solidFill>
                    <a:srgbClr val="011B4C"/>
                  </a:solidFill>
                  <a:uFillTx/>
                  <a:latin typeface="微软雅黑" charset="-122"/>
                  <a:ea typeface="微软雅黑" charset="-122"/>
                  <a:sym typeface="+mn-ea"/>
                </a:rPr>
                <a:t>效果确认及评价</a:t>
              </a:r>
            </a:p>
          </p:txBody>
        </p:sp>
        <p:sp>
          <p:nvSpPr>
            <p:cNvPr id="10" name="Rectangle 2"/>
            <p:cNvSpPr/>
            <p:nvPr/>
          </p:nvSpPr>
          <p:spPr>
            <a:xfrm>
              <a:off x="3440" y="3275"/>
              <a:ext cx="8805" cy="38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indent="0" algn="just" fontAlgn="auto">
                <a:lnSpc>
                  <a:spcPct val="120000"/>
                </a:lnSpc>
                <a:spcBef>
                  <a:spcPts val="0"/>
                </a:spcBef>
                <a:spcAft>
                  <a:spcPts val="0"/>
                </a:spcAft>
                <a:buClr>
                  <a:srgbClr val="011B4C"/>
                </a:buClr>
                <a:buSzPct val="75000"/>
                <a:buNone/>
              </a:pPr>
              <a:r>
                <a:rPr lang="en-US" spc="100" dirty="0">
                  <a:solidFill>
                    <a:schemeClr val="tx1">
                      <a:lumMod val="95000"/>
                      <a:lumOff val="5000"/>
                    </a:schemeClr>
                  </a:solidFill>
                  <a:uFillTx/>
                  <a:latin typeface="微软雅黑" charset="-122"/>
                  <a:ea typeface="微软雅黑" charset="-122"/>
                  <a:cs typeface="微软雅黑" charset="-122"/>
                  <a:sym typeface="+mn-ea"/>
                </a:rPr>
                <a:t>a</a:t>
              </a:r>
              <a:r>
                <a:rPr lang="zh-CN" altLang="en-US" spc="100" dirty="0">
                  <a:solidFill>
                    <a:schemeClr val="tx1">
                      <a:lumMod val="95000"/>
                      <a:lumOff val="5000"/>
                    </a:schemeClr>
                  </a:solidFill>
                  <a:uFillTx/>
                  <a:latin typeface="微软雅黑" charset="-122"/>
                  <a:ea typeface="微软雅黑" charset="-122"/>
                  <a:cs typeface="微软雅黑" charset="-122"/>
                  <a:sym typeface="+mn-ea"/>
                </a:rPr>
                <a:t>、班前及班后</a:t>
              </a:r>
              <a:r>
                <a:rPr lang="zh-CN" altLang="en-US" b="1" spc="100" dirty="0">
                  <a:solidFill>
                    <a:srgbClr val="011B4C"/>
                  </a:solidFill>
                  <a:uFillTx/>
                  <a:latin typeface="微软雅黑" charset="-122"/>
                  <a:ea typeface="微软雅黑" charset="-122"/>
                  <a:cs typeface="微软雅黑" charset="-122"/>
                  <a:sym typeface="+mn-ea"/>
                </a:rPr>
                <a:t>会议地点</a:t>
              </a:r>
              <a:endParaRPr lang="zh-CN" altLang="en-US" spc="100" dirty="0">
                <a:solidFill>
                  <a:schemeClr val="tx1">
                    <a:lumMod val="95000"/>
                    <a:lumOff val="5000"/>
                  </a:schemeClr>
                </a:solidFill>
                <a:uFillTx/>
                <a:latin typeface="微软雅黑" charset="-122"/>
                <a:ea typeface="微软雅黑" charset="-122"/>
                <a:cs typeface="微软雅黑" charset="-122"/>
                <a:sym typeface="+mn-ea"/>
              </a:endParaRP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b</a:t>
              </a:r>
              <a:r>
                <a:rPr lang="zh-CN" altLang="en-US" spc="100" dirty="0">
                  <a:solidFill>
                    <a:schemeClr val="tx1">
                      <a:lumMod val="95000"/>
                      <a:lumOff val="5000"/>
                    </a:schemeClr>
                  </a:solidFill>
                  <a:uFillTx/>
                  <a:latin typeface="微软雅黑" charset="-122"/>
                  <a:ea typeface="微软雅黑" charset="-122"/>
                  <a:cs typeface="微软雅黑" charset="-122"/>
                  <a:sym typeface="+mn-ea"/>
                </a:rPr>
                <a:t>、及时记录</a:t>
              </a:r>
              <a:r>
                <a:rPr lang="zh-CN" altLang="en-US" b="1" spc="100" dirty="0">
                  <a:solidFill>
                    <a:srgbClr val="011B4C"/>
                  </a:solidFill>
                  <a:uFillTx/>
                  <a:latin typeface="微软雅黑" charset="-122"/>
                  <a:ea typeface="微软雅黑" charset="-122"/>
                  <a:cs typeface="微软雅黑" charset="-122"/>
                  <a:sym typeface="+mn-ea"/>
                </a:rPr>
                <a:t>改善对策</a:t>
              </a:r>
              <a:endParaRPr lang="zh-CN" altLang="en-US" spc="100" dirty="0">
                <a:solidFill>
                  <a:schemeClr val="tx1">
                    <a:lumMod val="95000"/>
                    <a:lumOff val="5000"/>
                  </a:schemeClr>
                </a:solidFill>
                <a:uFillTx/>
                <a:latin typeface="微软雅黑" charset="-122"/>
                <a:ea typeface="微软雅黑" charset="-122"/>
                <a:cs typeface="微软雅黑" charset="-122"/>
                <a:sym typeface="+mn-ea"/>
              </a:endParaRP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c</a:t>
              </a:r>
              <a:r>
                <a:rPr lang="zh-CN" altLang="en-US" spc="100" dirty="0">
                  <a:solidFill>
                    <a:schemeClr val="tx1">
                      <a:lumMod val="95000"/>
                      <a:lumOff val="5000"/>
                    </a:schemeClr>
                  </a:solidFill>
                  <a:uFillTx/>
                  <a:latin typeface="微软雅黑" charset="-122"/>
                  <a:ea typeface="微软雅黑" charset="-122"/>
                  <a:cs typeface="微软雅黑" charset="-122"/>
                  <a:sym typeface="+mn-ea"/>
                </a:rPr>
                <a:t>、宣达实际与计划差异的弥补对策</a:t>
              </a: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d</a:t>
              </a:r>
              <a:r>
                <a:rPr lang="zh-CN" altLang="en-US" spc="100" dirty="0">
                  <a:solidFill>
                    <a:schemeClr val="tx1">
                      <a:lumMod val="95000"/>
                      <a:lumOff val="5000"/>
                    </a:schemeClr>
                  </a:solidFill>
                  <a:uFillTx/>
                  <a:latin typeface="微软雅黑" charset="-122"/>
                  <a:ea typeface="微软雅黑" charset="-122"/>
                  <a:cs typeface="微软雅黑" charset="-122"/>
                  <a:sym typeface="+mn-ea"/>
                </a:rPr>
                <a:t>、改善工作的</a:t>
              </a:r>
              <a:r>
                <a:rPr lang="zh-CN" altLang="en-US" b="1" spc="100" dirty="0">
                  <a:solidFill>
                    <a:srgbClr val="011B4C"/>
                  </a:solidFill>
                  <a:uFillTx/>
                  <a:latin typeface="微软雅黑" charset="-122"/>
                  <a:ea typeface="微软雅黑" charset="-122"/>
                  <a:cs typeface="微软雅黑" charset="-122"/>
                  <a:sym typeface="+mn-ea"/>
                </a:rPr>
                <a:t>过程跟踪</a:t>
              </a:r>
              <a:endParaRPr lang="zh-CN" altLang="en-US" spc="100" dirty="0">
                <a:solidFill>
                  <a:schemeClr val="tx1">
                    <a:lumMod val="95000"/>
                    <a:lumOff val="5000"/>
                  </a:schemeClr>
                </a:solidFill>
                <a:uFillTx/>
                <a:latin typeface="微软雅黑" charset="-122"/>
                <a:ea typeface="微软雅黑" charset="-122"/>
                <a:cs typeface="微软雅黑" charset="-122"/>
                <a:sym typeface="+mn-ea"/>
              </a:endParaRP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e</a:t>
              </a:r>
              <a:r>
                <a:rPr lang="zh-CN" altLang="en-US" spc="100" dirty="0">
                  <a:solidFill>
                    <a:schemeClr val="tx1">
                      <a:lumMod val="95000"/>
                      <a:lumOff val="5000"/>
                    </a:schemeClr>
                  </a:solidFill>
                  <a:uFillTx/>
                  <a:latin typeface="微软雅黑" charset="-122"/>
                  <a:ea typeface="微软雅黑" charset="-122"/>
                  <a:cs typeface="微软雅黑" charset="-122"/>
                  <a:sym typeface="+mn-ea"/>
                </a:rPr>
                <a:t>、针对顾客抱怨及损失的信息进行质量意识提升</a:t>
              </a: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f</a:t>
              </a:r>
              <a:r>
                <a:rPr lang="zh-CN" altLang="en-US" spc="100" dirty="0">
                  <a:solidFill>
                    <a:schemeClr val="tx1">
                      <a:lumMod val="95000"/>
                      <a:lumOff val="5000"/>
                    </a:schemeClr>
                  </a:solidFill>
                  <a:uFillTx/>
                  <a:latin typeface="微软雅黑" charset="-122"/>
                  <a:ea typeface="微软雅黑" charset="-122"/>
                  <a:cs typeface="微软雅黑" charset="-122"/>
                  <a:sym typeface="+mn-ea"/>
                </a:rPr>
                <a:t>、改善及脑力激荡会议的资料取材</a:t>
              </a:r>
            </a:p>
            <a:p>
              <a:pPr indent="0" algn="just" fontAlgn="auto">
                <a:lnSpc>
                  <a:spcPct val="120000"/>
                </a:lnSpc>
                <a:spcBef>
                  <a:spcPts val="0"/>
                </a:spcBef>
                <a:spcAft>
                  <a:spcPts val="0"/>
                </a:spcAft>
                <a:buClr>
                  <a:srgbClr val="011B4C"/>
                </a:buClr>
                <a:buSzPct val="75000"/>
                <a:buNone/>
              </a:pPr>
              <a:r>
                <a:rPr lang="en-US" altLang="zh-CN" spc="100" dirty="0">
                  <a:solidFill>
                    <a:schemeClr val="tx1">
                      <a:lumMod val="95000"/>
                      <a:lumOff val="5000"/>
                    </a:schemeClr>
                  </a:solidFill>
                  <a:uFillTx/>
                  <a:latin typeface="微软雅黑" charset="-122"/>
                  <a:ea typeface="微软雅黑" charset="-122"/>
                  <a:cs typeface="微软雅黑" charset="-122"/>
                  <a:sym typeface="+mn-ea"/>
                </a:rPr>
                <a:t>g</a:t>
              </a:r>
              <a:r>
                <a:rPr lang="zh-CN" altLang="en-US" spc="100" dirty="0">
                  <a:solidFill>
                    <a:schemeClr val="tx1">
                      <a:lumMod val="95000"/>
                      <a:lumOff val="5000"/>
                    </a:schemeClr>
                  </a:solidFill>
                  <a:uFillTx/>
                  <a:latin typeface="微软雅黑" charset="-122"/>
                  <a:ea typeface="微软雅黑" charset="-122"/>
                  <a:cs typeface="微软雅黑" charset="-122"/>
                  <a:sym typeface="+mn-ea"/>
                </a:rPr>
                <a:t>、奖惩事迹说明及</a:t>
              </a:r>
              <a:r>
                <a:rPr lang="zh-CN" altLang="en-US" b="1" spc="100" dirty="0">
                  <a:solidFill>
                    <a:srgbClr val="011B4C"/>
                  </a:solidFill>
                  <a:uFillTx/>
                  <a:latin typeface="微软雅黑" charset="-122"/>
                  <a:ea typeface="微软雅黑" charset="-122"/>
                  <a:cs typeface="微软雅黑" charset="-122"/>
                  <a:sym typeface="+mn-ea"/>
                </a:rPr>
                <a:t>安全示例</a:t>
              </a:r>
              <a:r>
                <a:rPr lang="zh-CN" altLang="en-US" spc="100" dirty="0">
                  <a:solidFill>
                    <a:schemeClr val="tx1">
                      <a:lumMod val="95000"/>
                      <a:lumOff val="5000"/>
                    </a:schemeClr>
                  </a:solidFill>
                  <a:uFillTx/>
                  <a:latin typeface="微软雅黑" charset="-122"/>
                  <a:ea typeface="微软雅黑" charset="-122"/>
                  <a:cs typeface="微软雅黑" charset="-122"/>
                  <a:sym typeface="+mn-ea"/>
                </a:rPr>
                <a:t>检讨</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270" y="2434590"/>
            <a:ext cx="7521575" cy="58356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了解推进6S活动的难点并掌握应对措施</a:t>
            </a:r>
          </a:p>
        </p:txBody>
      </p:sp>
      <p:sp>
        <p:nvSpPr>
          <p:cNvPr id="7" name="文本框 6"/>
          <p:cNvSpPr txBox="1"/>
          <p:nvPr/>
        </p:nvSpPr>
        <p:spPr>
          <a:xfrm>
            <a:off x="4660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四</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6294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四、</a:t>
            </a:r>
            <a:r>
              <a:rPr sz="2400" b="1" spc="100" dirty="0">
                <a:solidFill>
                  <a:schemeClr val="tx1">
                    <a:lumMod val="95000"/>
                    <a:lumOff val="5000"/>
                  </a:schemeClr>
                </a:solidFill>
                <a:uFillTx/>
                <a:latin typeface="微软雅黑" charset="-122"/>
                <a:ea typeface="微软雅黑" charset="-122"/>
                <a:cs typeface="微软雅黑" charset="-122"/>
                <a:sym typeface="+mn-ea"/>
              </a:rPr>
              <a:t>了解推进6S活动的难点并掌握应对措施</a:t>
            </a:r>
          </a:p>
        </p:txBody>
      </p:sp>
      <p:grpSp>
        <p:nvGrpSpPr>
          <p:cNvPr id="2" name="组合 1"/>
          <p:cNvGrpSpPr/>
          <p:nvPr/>
        </p:nvGrpSpPr>
        <p:grpSpPr>
          <a:xfrm>
            <a:off x="3646170" y="1203960"/>
            <a:ext cx="1851660" cy="398780"/>
            <a:chOff x="5752" y="1715"/>
            <a:chExt cx="2916" cy="628"/>
          </a:xfrm>
        </p:grpSpPr>
        <p:sp>
          <p:nvSpPr>
            <p:cNvPr id="5" name="文本框 4"/>
            <p:cNvSpPr txBox="1"/>
            <p:nvPr/>
          </p:nvSpPr>
          <p:spPr>
            <a:xfrm>
              <a:off x="5752" y="1715"/>
              <a:ext cx="291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6S活动的难点</a:t>
              </a:r>
            </a:p>
          </p:txBody>
        </p:sp>
        <p:cxnSp>
          <p:nvCxnSpPr>
            <p:cNvPr id="6" name="直接箭头连接符 5"/>
            <p:cNvCxnSpPr/>
            <p:nvPr/>
          </p:nvCxnSpPr>
          <p:spPr>
            <a:xfrm rot="16200000">
              <a:off x="7201" y="894"/>
              <a:ext cx="0" cy="2891"/>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666558" y="2085340"/>
            <a:ext cx="5810250" cy="2237105"/>
            <a:chOff x="2799" y="2864"/>
            <a:chExt cx="9150" cy="3523"/>
          </a:xfrm>
        </p:grpSpPr>
        <p:grpSp>
          <p:nvGrpSpPr>
            <p:cNvPr id="4" name="组合 3"/>
            <p:cNvGrpSpPr/>
            <p:nvPr/>
          </p:nvGrpSpPr>
          <p:grpSpPr>
            <a:xfrm>
              <a:off x="2799" y="2864"/>
              <a:ext cx="9150" cy="1338"/>
              <a:chOff x="3441" y="2624"/>
              <a:chExt cx="9150" cy="1338"/>
            </a:xfrm>
          </p:grpSpPr>
          <p:sp>
            <p:nvSpPr>
              <p:cNvPr id="7" name="文本框 6"/>
              <p:cNvSpPr txBox="1"/>
              <p:nvPr/>
            </p:nvSpPr>
            <p:spPr>
              <a:xfrm>
                <a:off x="3441" y="2624"/>
                <a:ext cx="1548" cy="628"/>
              </a:xfrm>
              <a:prstGeom prst="rect">
                <a:avLst/>
              </a:prstGeom>
              <a:noFill/>
            </p:spPr>
            <p:txBody>
              <a:bodyPr wrap="none" rtlCol="0" anchor="t">
                <a:spAutoFit/>
              </a:bodyPr>
              <a:lstStyle/>
              <a:p>
                <a:pPr algn="l">
                  <a:lnSpc>
                    <a:spcPct val="100000"/>
                  </a:lnSpc>
                </a:pPr>
                <a:r>
                  <a:rPr lang="zh-CN" altLang="en-US" sz="2000" b="1" spc="100" dirty="0">
                    <a:solidFill>
                      <a:srgbClr val="011B4C"/>
                    </a:solidFill>
                    <a:uFillTx/>
                    <a:latin typeface="微软雅黑" charset="-122"/>
                    <a:ea typeface="微软雅黑" charset="-122"/>
                    <a:sym typeface="+mn-ea"/>
                  </a:rPr>
                  <a:t>参与性</a:t>
                </a:r>
              </a:p>
            </p:txBody>
          </p:sp>
          <p:sp>
            <p:nvSpPr>
              <p:cNvPr id="11" name="Rectangle 2"/>
              <p:cNvSpPr/>
              <p:nvPr/>
            </p:nvSpPr>
            <p:spPr>
              <a:xfrm>
                <a:off x="3441" y="3252"/>
                <a:ext cx="9150" cy="7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indent="0" algn="just" fontAlgn="auto">
                  <a:lnSpc>
                    <a:spcPct val="100000"/>
                  </a:lnSpc>
                  <a:spcBef>
                    <a:spcPts val="0"/>
                  </a:spcBef>
                  <a:spcAft>
                    <a:spcPts val="0"/>
                  </a:spcAft>
                  <a:buClr>
                    <a:srgbClr val="011B4C"/>
                  </a:buClr>
                  <a:buSzPct val="75000"/>
                  <a:buNone/>
                </a:pPr>
                <a:r>
                  <a:rPr sz="2000" spc="100" dirty="0">
                    <a:solidFill>
                      <a:schemeClr val="tx1">
                        <a:lumMod val="95000"/>
                        <a:lumOff val="5000"/>
                      </a:schemeClr>
                    </a:solidFill>
                    <a:uFillTx/>
                    <a:latin typeface="微软雅黑" charset="-122"/>
                    <a:ea typeface="微软雅黑" charset="-122"/>
                    <a:cs typeface="微软雅黑" charset="-122"/>
                    <a:sym typeface="+mn-ea"/>
                  </a:rPr>
                  <a:t>讨论并呈现：如何提高6S活动中的员工参与性</a:t>
                </a:r>
              </a:p>
            </p:txBody>
          </p:sp>
        </p:grpSp>
        <p:grpSp>
          <p:nvGrpSpPr>
            <p:cNvPr id="12" name="组合 11"/>
            <p:cNvGrpSpPr/>
            <p:nvPr/>
          </p:nvGrpSpPr>
          <p:grpSpPr>
            <a:xfrm>
              <a:off x="2799" y="4923"/>
              <a:ext cx="9150" cy="1464"/>
              <a:chOff x="3441" y="3208"/>
              <a:chExt cx="9150" cy="1464"/>
            </a:xfrm>
          </p:grpSpPr>
          <p:sp>
            <p:nvSpPr>
              <p:cNvPr id="13" name="文本框 12"/>
              <p:cNvSpPr txBox="1"/>
              <p:nvPr/>
            </p:nvSpPr>
            <p:spPr>
              <a:xfrm>
                <a:off x="3441" y="3208"/>
                <a:ext cx="1548" cy="628"/>
              </a:xfrm>
              <a:prstGeom prst="rect">
                <a:avLst/>
              </a:prstGeom>
              <a:noFill/>
            </p:spPr>
            <p:txBody>
              <a:bodyPr wrap="none" rtlCol="0" anchor="t">
                <a:spAutoFit/>
              </a:bodyPr>
              <a:lstStyle/>
              <a:p>
                <a:pPr algn="l">
                  <a:lnSpc>
                    <a:spcPct val="100000"/>
                  </a:lnSpc>
                </a:pPr>
                <a:r>
                  <a:rPr lang="zh-CN" altLang="en-US" sz="2000" b="1" spc="100" dirty="0">
                    <a:solidFill>
                      <a:srgbClr val="011B4C"/>
                    </a:solidFill>
                    <a:uFillTx/>
                    <a:latin typeface="微软雅黑" charset="-122"/>
                    <a:ea typeface="微软雅黑" charset="-122"/>
                    <a:sym typeface="+mn-ea"/>
                  </a:rPr>
                  <a:t>持续性</a:t>
                </a:r>
              </a:p>
            </p:txBody>
          </p:sp>
          <p:sp>
            <p:nvSpPr>
              <p:cNvPr id="14" name="Rectangle 2"/>
              <p:cNvSpPr/>
              <p:nvPr/>
            </p:nvSpPr>
            <p:spPr>
              <a:xfrm>
                <a:off x="3441" y="3962"/>
                <a:ext cx="9150" cy="7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indent="0" algn="just" fontAlgn="auto">
                  <a:lnSpc>
                    <a:spcPct val="100000"/>
                  </a:lnSpc>
                  <a:spcBef>
                    <a:spcPts val="0"/>
                  </a:spcBef>
                  <a:spcAft>
                    <a:spcPts val="0"/>
                  </a:spcAft>
                  <a:buClr>
                    <a:srgbClr val="011B4C"/>
                  </a:buClr>
                  <a:buSzPct val="75000"/>
                  <a:buNone/>
                </a:pPr>
                <a:r>
                  <a:rPr sz="2000" spc="100" dirty="0">
                    <a:solidFill>
                      <a:schemeClr val="tx1">
                        <a:lumMod val="95000"/>
                        <a:lumOff val="5000"/>
                      </a:schemeClr>
                    </a:solidFill>
                    <a:uFillTx/>
                    <a:latin typeface="微软雅黑" charset="-122"/>
                    <a:ea typeface="微软雅黑" charset="-122"/>
                    <a:cs typeface="微软雅黑" charset="-122"/>
                    <a:sym typeface="+mn-ea"/>
                  </a:rPr>
                  <a:t>讨论并呈现：如何提高6S活动中的员工持续性</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270" y="2434590"/>
            <a:ext cx="7521575" cy="58356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3200" b="1" spc="100" dirty="0">
                <a:solidFill>
                  <a:schemeClr val="bg1">
                    <a:lumMod val="95000"/>
                  </a:schemeClr>
                </a:solidFill>
                <a:uFillTx/>
                <a:latin typeface="微软雅黑" charset="-122"/>
                <a:ea typeface="微软雅黑" charset="-122"/>
                <a:cs typeface="微软雅黑" charset="-122"/>
                <a:sym typeface="+mn-ea"/>
              </a:rPr>
              <a:t>熟练运用6S推进过程中的激励手段</a:t>
            </a:r>
          </a:p>
        </p:txBody>
      </p:sp>
      <p:sp>
        <p:nvSpPr>
          <p:cNvPr id="7" name="文本框 6"/>
          <p:cNvSpPr txBox="1"/>
          <p:nvPr/>
        </p:nvSpPr>
        <p:spPr>
          <a:xfrm>
            <a:off x="4660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五</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7" name="组合 6"/>
          <p:cNvGrpSpPr/>
          <p:nvPr/>
        </p:nvGrpSpPr>
        <p:grpSpPr>
          <a:xfrm>
            <a:off x="3114040" y="908050"/>
            <a:ext cx="2915920" cy="713105"/>
            <a:chOff x="4906" y="1473"/>
            <a:chExt cx="4592" cy="1123"/>
          </a:xfrm>
        </p:grpSpPr>
        <p:sp>
          <p:nvSpPr>
            <p:cNvPr id="9" name="文本框 8"/>
            <p:cNvSpPr txBox="1"/>
            <p:nvPr/>
          </p:nvSpPr>
          <p:spPr>
            <a:xfrm>
              <a:off x="4917" y="1473"/>
              <a:ext cx="4566" cy="1113"/>
            </a:xfrm>
            <a:prstGeom prst="rect">
              <a:avLst/>
            </a:prstGeom>
            <a:noFill/>
          </p:spPr>
          <p:txBody>
            <a:bodyPr wrap="none" rtlCol="0" anchor="t">
              <a:spAutoFit/>
            </a:bodyPr>
            <a:lstStyle/>
            <a:p>
              <a:pPr algn="ctr"/>
              <a:r>
                <a:rPr lang="zh-CN" altLang="en-US" sz="2000" b="1" spc="100" dirty="0">
                  <a:solidFill>
                    <a:srgbClr val="011B4C"/>
                  </a:solidFill>
                  <a:uFillTx/>
                  <a:latin typeface="微软雅黑" charset="-122"/>
                  <a:ea typeface="微软雅黑" charset="-122"/>
                  <a:sym typeface="+mn-ea"/>
                </a:rPr>
                <a:t>6S现场管理--意识层面</a:t>
              </a:r>
              <a:endParaRPr lang="zh-CN" altLang="en-US" sz="2000" b="1" spc="100" dirty="0">
                <a:solidFill>
                  <a:schemeClr val="tx1">
                    <a:lumMod val="95000"/>
                    <a:lumOff val="5000"/>
                  </a:schemeClr>
                </a:solidFill>
                <a:uFillTx/>
                <a:latin typeface="微软雅黑" charset="-122"/>
                <a:ea typeface="微软雅黑" charset="-122"/>
                <a:sym typeface="+mn-ea"/>
              </a:endParaRPr>
            </a:p>
            <a:p>
              <a:pPr algn="ctr"/>
              <a:r>
                <a:rPr lang="zh-CN" altLang="en-US" sz="2000" b="1" spc="100" dirty="0">
                  <a:solidFill>
                    <a:schemeClr val="tx1">
                      <a:lumMod val="95000"/>
                      <a:lumOff val="5000"/>
                    </a:schemeClr>
                  </a:solidFill>
                  <a:uFillTx/>
                  <a:latin typeface="微软雅黑" charset="-122"/>
                  <a:ea typeface="微软雅黑" charset="-122"/>
                  <a:sym typeface="+mn-ea"/>
                </a:rPr>
                <a:t>认识我们的问题</a:t>
              </a:r>
            </a:p>
          </p:txBody>
        </p:sp>
        <p:cxnSp>
          <p:nvCxnSpPr>
            <p:cNvPr id="26" name="直接箭头连接符 25"/>
            <p:cNvCxnSpPr/>
            <p:nvPr/>
          </p:nvCxnSpPr>
          <p:spPr>
            <a:xfrm rot="16200000">
              <a:off x="7202" y="300"/>
              <a:ext cx="0" cy="4592"/>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2202180" y="2202180"/>
            <a:ext cx="4739640" cy="2218055"/>
            <a:chOff x="2175" y="2944"/>
            <a:chExt cx="7464" cy="3493"/>
          </a:xfrm>
        </p:grpSpPr>
        <p:sp>
          <p:nvSpPr>
            <p:cNvPr id="8" name="文本框 7"/>
            <p:cNvSpPr txBox="1"/>
            <p:nvPr/>
          </p:nvSpPr>
          <p:spPr>
            <a:xfrm>
              <a:off x="2175" y="2944"/>
              <a:ext cx="7464" cy="2082"/>
            </a:xfrm>
            <a:prstGeom prst="rect">
              <a:avLst/>
            </a:prstGeom>
            <a:noFill/>
          </p:spPr>
          <p:txBody>
            <a:bodyPr wrap="square" rtlCol="0" anchor="t">
              <a:spAutoFit/>
            </a:bodyPr>
            <a:lstStyle/>
            <a:p>
              <a:pPr algn="just" fontAlgn="auto">
                <a:lnSpc>
                  <a:spcPct val="200000"/>
                </a:lnSpc>
                <a:spcBef>
                  <a:spcPts val="0"/>
                </a:spcBef>
                <a:spcAft>
                  <a:spcPts val="0"/>
                </a:spcAft>
              </a:pPr>
              <a:r>
                <a:rPr lang="zh-CN" altLang="en-US" sz="2000" spc="100" dirty="0">
                  <a:solidFill>
                    <a:schemeClr val="tx1">
                      <a:lumMod val="95000"/>
                      <a:lumOff val="5000"/>
                    </a:schemeClr>
                  </a:solidFill>
                  <a:uFillTx/>
                  <a:latin typeface="微软雅黑" charset="-122"/>
                  <a:ea typeface="微软雅黑" charset="-122"/>
                  <a:cs typeface="微软雅黑" charset="-122"/>
                  <a:sym typeface="+mn-ea"/>
                </a:rPr>
                <a:t>世界是由</a:t>
              </a:r>
              <a:r>
                <a:rPr lang="zh-CN" altLang="en-US" sz="2000" b="1" spc="100" dirty="0">
                  <a:solidFill>
                    <a:srgbClr val="011B4C"/>
                  </a:solidFill>
                  <a:uFillTx/>
                  <a:latin typeface="微软雅黑" charset="-122"/>
                  <a:ea typeface="微软雅黑" charset="-122"/>
                  <a:cs typeface="微软雅黑" charset="-122"/>
                  <a:sym typeface="+mn-ea"/>
                </a:rPr>
                <a:t>细节</a:t>
              </a:r>
              <a:r>
                <a:rPr lang="zh-CN" altLang="en-US" sz="2000" spc="100" dirty="0">
                  <a:solidFill>
                    <a:schemeClr val="tx1">
                      <a:lumMod val="95000"/>
                      <a:lumOff val="5000"/>
                    </a:schemeClr>
                  </a:solidFill>
                  <a:uFillTx/>
                  <a:latin typeface="微软雅黑" charset="-122"/>
                  <a:ea typeface="微软雅黑" charset="-122"/>
                  <a:cs typeface="微软雅黑" charset="-122"/>
                  <a:sym typeface="+mn-ea"/>
                </a:rPr>
                <a:t>构成</a:t>
              </a:r>
              <a:r>
                <a:rPr lang="zh-CN" altLang="en-US" sz="2000" b="1" spc="100" dirty="0">
                  <a:solidFill>
                    <a:srgbClr val="011B4C"/>
                  </a:solidFill>
                  <a:uFillTx/>
                  <a:latin typeface="微软雅黑" charset="-122"/>
                  <a:ea typeface="微软雅黑" charset="-122"/>
                  <a:cs typeface="微软雅黑" charset="-122"/>
                  <a:sym typeface="+mn-ea"/>
                </a:rPr>
                <a:t>细节</a:t>
              </a:r>
              <a:r>
                <a:rPr lang="zh-CN" altLang="en-US" sz="2000" spc="100" dirty="0">
                  <a:solidFill>
                    <a:schemeClr val="tx1">
                      <a:lumMod val="95000"/>
                      <a:lumOff val="5000"/>
                    </a:schemeClr>
                  </a:solidFill>
                  <a:uFillTx/>
                  <a:latin typeface="微软雅黑" charset="-122"/>
                  <a:ea typeface="微软雅黑" charset="-122"/>
                  <a:cs typeface="微软雅黑" charset="-122"/>
                  <a:sym typeface="+mn-ea"/>
                </a:rPr>
                <a:t>与上帝同在你忽略</a:t>
              </a:r>
              <a:r>
                <a:rPr lang="zh-CN" altLang="en-US" sz="2000" b="1" spc="100" dirty="0">
                  <a:solidFill>
                    <a:srgbClr val="011B4C"/>
                  </a:solidFill>
                  <a:uFillTx/>
                  <a:latin typeface="微软雅黑" charset="-122"/>
                  <a:ea typeface="微软雅黑" charset="-122"/>
                  <a:cs typeface="微软雅黑" charset="-122"/>
                  <a:sym typeface="+mn-ea"/>
                </a:rPr>
                <a:t>细节</a:t>
              </a:r>
              <a:r>
                <a:rPr lang="zh-CN" altLang="en-US" sz="2000" spc="100" dirty="0">
                  <a:solidFill>
                    <a:schemeClr val="tx1">
                      <a:lumMod val="95000"/>
                      <a:lumOff val="5000"/>
                    </a:schemeClr>
                  </a:solidFill>
                  <a:uFillTx/>
                  <a:latin typeface="微软雅黑" charset="-122"/>
                  <a:ea typeface="微软雅黑" charset="-122"/>
                  <a:cs typeface="微软雅黑" charset="-122"/>
                  <a:sym typeface="+mn-ea"/>
                </a:rPr>
                <a:t>。魔鬼就将找上门</a:t>
              </a:r>
            </a:p>
          </p:txBody>
        </p:sp>
        <p:sp>
          <p:nvSpPr>
            <p:cNvPr id="16" name="文本框 15"/>
            <p:cNvSpPr txBox="1"/>
            <p:nvPr/>
          </p:nvSpPr>
          <p:spPr>
            <a:xfrm>
              <a:off x="3155" y="5857"/>
              <a:ext cx="6484" cy="580"/>
            </a:xfrm>
            <a:prstGeom prst="rect">
              <a:avLst/>
            </a:prstGeom>
            <a:noFill/>
          </p:spPr>
          <p:txBody>
            <a:bodyPr wrap="none" rtlCol="0" anchor="t">
              <a:spAutoFit/>
            </a:bodyPr>
            <a:lstStyle/>
            <a:p>
              <a:pPr algn="just"/>
              <a:r>
                <a:rPr lang="en-US" altLang="zh-CN" spc="100" dirty="0">
                  <a:solidFill>
                    <a:schemeClr val="tx1">
                      <a:lumMod val="95000"/>
                      <a:lumOff val="5000"/>
                    </a:schemeClr>
                  </a:solidFill>
                  <a:uFillTx/>
                  <a:latin typeface="微软雅黑" charset="-122"/>
                  <a:ea typeface="微软雅黑" charset="-122"/>
                  <a:cs typeface="微软雅黑" charset="-122"/>
                  <a:sym typeface="+mn-ea"/>
                </a:rPr>
                <a:t>————</a:t>
              </a:r>
              <a:r>
                <a:rPr lang="zh-CN" altLang="en-US" spc="100" dirty="0">
                  <a:solidFill>
                    <a:schemeClr val="tx1">
                      <a:lumMod val="95000"/>
                      <a:lumOff val="5000"/>
                    </a:schemeClr>
                  </a:solidFill>
                  <a:uFillTx/>
                  <a:latin typeface="微软雅黑" charset="-122"/>
                  <a:ea typeface="微软雅黑" charset="-122"/>
                  <a:cs typeface="微软雅黑" charset="-122"/>
                  <a:sym typeface="+mn-ea"/>
                </a:rPr>
                <a:t>西方谚语“魔鬼藏于细节”</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56597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五、</a:t>
            </a:r>
            <a:r>
              <a:rPr sz="2400" b="1" spc="100" dirty="0">
                <a:solidFill>
                  <a:schemeClr val="tx1">
                    <a:lumMod val="95000"/>
                    <a:lumOff val="5000"/>
                  </a:schemeClr>
                </a:solidFill>
                <a:uFillTx/>
                <a:latin typeface="微软雅黑" charset="-122"/>
                <a:ea typeface="微软雅黑" charset="-122"/>
                <a:cs typeface="微软雅黑" charset="-122"/>
                <a:sym typeface="+mn-ea"/>
              </a:rPr>
              <a:t>熟练运用6S推进过程中的激励手段</a:t>
            </a:r>
          </a:p>
        </p:txBody>
      </p:sp>
      <p:grpSp>
        <p:nvGrpSpPr>
          <p:cNvPr id="2" name="组合 1"/>
          <p:cNvGrpSpPr/>
          <p:nvPr/>
        </p:nvGrpSpPr>
        <p:grpSpPr>
          <a:xfrm>
            <a:off x="3680143" y="1203960"/>
            <a:ext cx="1783715" cy="398780"/>
            <a:chOff x="5805" y="1715"/>
            <a:chExt cx="2809" cy="628"/>
          </a:xfrm>
        </p:grpSpPr>
        <p:sp>
          <p:nvSpPr>
            <p:cNvPr id="5" name="文本框 4"/>
            <p:cNvSpPr txBox="1"/>
            <p:nvPr/>
          </p:nvSpPr>
          <p:spPr>
            <a:xfrm>
              <a:off x="5806" y="1715"/>
              <a:ext cx="2808"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激励的三要素</a:t>
              </a:r>
            </a:p>
          </p:txBody>
        </p:sp>
        <p:cxnSp>
          <p:nvCxnSpPr>
            <p:cNvPr id="6" name="直接箭头连接符 5"/>
            <p:cNvCxnSpPr/>
            <p:nvPr/>
          </p:nvCxnSpPr>
          <p:spPr>
            <a:xfrm rot="16200000">
              <a:off x="7194" y="954"/>
              <a:ext cx="0" cy="2778"/>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0" name="Rectangle 2"/>
          <p:cNvSpPr/>
          <p:nvPr/>
        </p:nvSpPr>
        <p:spPr>
          <a:xfrm>
            <a:off x="3014663" y="2328228"/>
            <a:ext cx="3114675" cy="19900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marL="285750" indent="-285750" algn="just" fontAlgn="auto">
              <a:lnSpc>
                <a:spcPct val="20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方向性（正/负向）</a:t>
            </a:r>
          </a:p>
          <a:p>
            <a:pPr marL="285750" indent="-285750" algn="just" fontAlgn="auto">
              <a:lnSpc>
                <a:spcPct val="200000"/>
              </a:lnSpc>
              <a:spcBef>
                <a:spcPts val="0"/>
              </a:spcBef>
              <a:spcAft>
                <a:spcPts val="0"/>
              </a:spcAft>
              <a:buClr>
                <a:srgbClr val="011B4C"/>
              </a:buClr>
              <a:buSzPct val="75000"/>
              <a:buFont typeface="Wingdings" charset="2"/>
              <a:buChar char="l"/>
            </a:pPr>
            <a:r>
              <a:rPr lang="zh-CN" sz="2000" spc="100" dirty="0">
                <a:solidFill>
                  <a:schemeClr val="tx1">
                    <a:lumMod val="95000"/>
                    <a:lumOff val="5000"/>
                  </a:schemeClr>
                </a:solidFill>
                <a:uFillTx/>
                <a:latin typeface="微软雅黑" charset="-122"/>
                <a:ea typeface="微软雅黑" charset="-122"/>
                <a:cs typeface="微软雅黑" charset="-122"/>
                <a:sym typeface="+mn-ea"/>
              </a:rPr>
              <a:t>确定性</a:t>
            </a:r>
          </a:p>
          <a:p>
            <a:pPr marL="285750" indent="-285750" algn="just" fontAlgn="auto">
              <a:lnSpc>
                <a:spcPct val="200000"/>
              </a:lnSpc>
              <a:spcBef>
                <a:spcPts val="0"/>
              </a:spcBef>
              <a:spcAft>
                <a:spcPts val="0"/>
              </a:spcAft>
              <a:buClr>
                <a:srgbClr val="011B4C"/>
              </a:buClr>
              <a:buSzPct val="75000"/>
              <a:buFont typeface="Wingdings" charset="2"/>
              <a:buChar char="l"/>
            </a:pPr>
            <a:r>
              <a:rPr lang="zh-CN" sz="2000" spc="100" dirty="0">
                <a:solidFill>
                  <a:schemeClr val="tx1">
                    <a:lumMod val="95000"/>
                    <a:lumOff val="5000"/>
                  </a:schemeClr>
                </a:solidFill>
                <a:uFillTx/>
                <a:latin typeface="微软雅黑" charset="-122"/>
                <a:ea typeface="微软雅黑" charset="-122"/>
                <a:cs typeface="微软雅黑" charset="-122"/>
                <a:sym typeface="+mn-ea"/>
              </a:rPr>
              <a:t>及时性</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270" y="2372995"/>
            <a:ext cx="7521575" cy="706755"/>
          </a:xfrm>
          <a:prstGeom prst="rect">
            <a:avLst/>
          </a:prstGeom>
          <a:noFill/>
        </p:spPr>
        <p:txBody>
          <a:bodyPr wrap="square" rtlCol="0" anchor="t">
            <a:spAutoFit/>
          </a:bodyPr>
          <a:lstStyle/>
          <a:p>
            <a:pPr algn="ctr" fontAlgn="auto">
              <a:lnSpc>
                <a:spcPct val="100000"/>
              </a:lnSpc>
              <a:spcBef>
                <a:spcPts val="0"/>
              </a:spcBef>
              <a:spcAft>
                <a:spcPts val="0"/>
              </a:spcAft>
            </a:pPr>
            <a:r>
              <a:rPr lang="zh-CN" altLang="en-US" sz="4000" b="1" spc="100" dirty="0">
                <a:solidFill>
                  <a:schemeClr val="bg1">
                    <a:lumMod val="95000"/>
                  </a:schemeClr>
                </a:solidFill>
                <a:uFillTx/>
                <a:latin typeface="微软雅黑" charset="-122"/>
                <a:ea typeface="微软雅黑" charset="-122"/>
                <a:cs typeface="微软雅黑" charset="-122"/>
                <a:sym typeface="+mn-ea"/>
              </a:rPr>
              <a:t>6S推行方法的固化和标准化</a:t>
            </a:r>
          </a:p>
        </p:txBody>
      </p:sp>
      <p:sp>
        <p:nvSpPr>
          <p:cNvPr id="7" name="文本框 6"/>
          <p:cNvSpPr txBox="1"/>
          <p:nvPr/>
        </p:nvSpPr>
        <p:spPr>
          <a:xfrm>
            <a:off x="466090" y="2311083"/>
            <a:ext cx="805180" cy="829945"/>
          </a:xfrm>
          <a:prstGeom prst="rect">
            <a:avLst/>
          </a:prstGeom>
          <a:noFill/>
        </p:spPr>
        <p:txBody>
          <a:bodyPr wrap="none" rtlCol="0" anchor="t">
            <a:spAutoFit/>
          </a:bodyPr>
          <a:lstStyle/>
          <a:p>
            <a:pPr algn="ctr"/>
            <a:r>
              <a:rPr lang="zh-CN" altLang="en-US" sz="4800" b="1" spc="100" dirty="0">
                <a:solidFill>
                  <a:schemeClr val="bg1">
                    <a:lumMod val="95000"/>
                  </a:schemeClr>
                </a:solidFill>
                <a:uFillTx/>
                <a:latin typeface="微软雅黑" charset="-122"/>
                <a:ea typeface="微软雅黑" charset="-122"/>
                <a:cs typeface="微软雅黑" charset="-122"/>
                <a:sym typeface="+mn-ea"/>
              </a:rPr>
              <a:t>六</a:t>
            </a:r>
          </a:p>
        </p:txBody>
      </p:sp>
    </p:spTree>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58420"/>
            <a:ext cx="4707255" cy="460375"/>
          </a:xfrm>
          <a:prstGeom prst="rect">
            <a:avLst/>
          </a:prstGeom>
          <a:noFill/>
        </p:spPr>
        <p:txBody>
          <a:bodyPr wrap="none" rtlCol="0" anchor="t">
            <a:spAutoFit/>
          </a:bodyPr>
          <a:lstStyle/>
          <a:p>
            <a:pPr algn="l">
              <a:spcBef>
                <a:spcPct val="50000"/>
              </a:spcBef>
            </a:pPr>
            <a:r>
              <a:rPr lang="zh-CN" sz="2400" b="1" spc="100" dirty="0">
                <a:solidFill>
                  <a:schemeClr val="tx1">
                    <a:lumMod val="95000"/>
                    <a:lumOff val="5000"/>
                  </a:schemeClr>
                </a:solidFill>
                <a:uFillTx/>
                <a:latin typeface="微软雅黑" charset="-122"/>
                <a:ea typeface="微软雅黑" charset="-122"/>
                <a:cs typeface="微软雅黑" charset="-122"/>
                <a:sym typeface="+mn-ea"/>
              </a:rPr>
              <a:t>六、</a:t>
            </a:r>
            <a:r>
              <a:rPr sz="2400" b="1" spc="100" dirty="0">
                <a:solidFill>
                  <a:schemeClr val="tx1">
                    <a:lumMod val="95000"/>
                    <a:lumOff val="5000"/>
                  </a:schemeClr>
                </a:solidFill>
                <a:uFillTx/>
                <a:latin typeface="微软雅黑" charset="-122"/>
                <a:ea typeface="微软雅黑" charset="-122"/>
                <a:cs typeface="微软雅黑" charset="-122"/>
                <a:sym typeface="+mn-ea"/>
              </a:rPr>
              <a:t>6S推行方法的固化和标准化</a:t>
            </a:r>
          </a:p>
        </p:txBody>
      </p:sp>
      <p:grpSp>
        <p:nvGrpSpPr>
          <p:cNvPr id="2" name="组合 1"/>
          <p:cNvGrpSpPr/>
          <p:nvPr/>
        </p:nvGrpSpPr>
        <p:grpSpPr>
          <a:xfrm>
            <a:off x="2843848" y="1184910"/>
            <a:ext cx="3456305" cy="403225"/>
            <a:chOff x="4486" y="1715"/>
            <a:chExt cx="5443" cy="635"/>
          </a:xfrm>
        </p:grpSpPr>
        <p:sp>
          <p:nvSpPr>
            <p:cNvPr id="5" name="文本框 4"/>
            <p:cNvSpPr txBox="1"/>
            <p:nvPr/>
          </p:nvSpPr>
          <p:spPr>
            <a:xfrm>
              <a:off x="4492" y="1715"/>
              <a:ext cx="5436" cy="628"/>
            </a:xfrm>
            <a:prstGeom prst="rect">
              <a:avLst/>
            </a:prstGeom>
            <a:noFill/>
          </p:spPr>
          <p:txBody>
            <a:bodyPr wrap="none" rtlCol="0" anchor="t">
              <a:spAutoFit/>
            </a:bodyPr>
            <a:lstStyle/>
            <a:p>
              <a:pPr algn="ctr"/>
              <a:r>
                <a:rPr lang="zh-CN" altLang="en-US" sz="2000" b="1" spc="100" dirty="0">
                  <a:solidFill>
                    <a:schemeClr val="tx1">
                      <a:lumMod val="95000"/>
                      <a:lumOff val="5000"/>
                    </a:schemeClr>
                  </a:solidFill>
                  <a:uFillTx/>
                  <a:latin typeface="微软雅黑" charset="-122"/>
                  <a:ea typeface="微软雅黑" charset="-122"/>
                  <a:sym typeface="+mn-ea"/>
                </a:rPr>
                <a:t>6S推进工作的固化和标准化</a:t>
              </a:r>
            </a:p>
          </p:txBody>
        </p:sp>
        <p:cxnSp>
          <p:nvCxnSpPr>
            <p:cNvPr id="6" name="直接箭头连接符 5"/>
            <p:cNvCxnSpPr/>
            <p:nvPr/>
          </p:nvCxnSpPr>
          <p:spPr>
            <a:xfrm rot="16200000">
              <a:off x="7207" y="-372"/>
              <a:ext cx="0" cy="5443"/>
            </a:xfrm>
            <a:prstGeom prst="straightConnector1">
              <a:avLst/>
            </a:prstGeom>
            <a:ln w="2540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2633980" y="1996440"/>
            <a:ext cx="3876040" cy="2757170"/>
            <a:chOff x="2625" y="2994"/>
            <a:chExt cx="6104" cy="4342"/>
          </a:xfrm>
        </p:grpSpPr>
        <p:sp>
          <p:nvSpPr>
            <p:cNvPr id="7" name="文本框 6"/>
            <p:cNvSpPr txBox="1"/>
            <p:nvPr/>
          </p:nvSpPr>
          <p:spPr>
            <a:xfrm>
              <a:off x="2625" y="2994"/>
              <a:ext cx="3756" cy="628"/>
            </a:xfrm>
            <a:prstGeom prst="rect">
              <a:avLst/>
            </a:prstGeom>
            <a:noFill/>
          </p:spPr>
          <p:txBody>
            <a:bodyPr wrap="none" rtlCol="0" anchor="t">
              <a:spAutoFit/>
            </a:bodyPr>
            <a:lstStyle/>
            <a:p>
              <a:pPr algn="l">
                <a:lnSpc>
                  <a:spcPct val="100000"/>
                </a:lnSpc>
              </a:pPr>
              <a:r>
                <a:rPr lang="zh-CN" altLang="en-US" sz="2000" b="1" spc="100" dirty="0">
                  <a:solidFill>
                    <a:srgbClr val="011B4C"/>
                  </a:solidFill>
                  <a:uFillTx/>
                  <a:latin typeface="微软雅黑" charset="-122"/>
                  <a:ea typeface="微软雅黑" charset="-122"/>
                  <a:sym typeface="+mn-ea"/>
                </a:rPr>
                <a:t>6S体系文件的完善</a:t>
              </a:r>
            </a:p>
          </p:txBody>
        </p:sp>
        <p:sp>
          <p:nvSpPr>
            <p:cNvPr id="11" name="Rectangle 2"/>
            <p:cNvSpPr/>
            <p:nvPr/>
          </p:nvSpPr>
          <p:spPr>
            <a:xfrm>
              <a:off x="2625" y="3622"/>
              <a:ext cx="6105" cy="3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71755" rIns="179705" bIns="71755" rtlCol="0" anchor="ctr">
              <a:spAutoFit/>
            </a:bodyPr>
            <a:lstStyle/>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6S推行手册</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6S推行实施办法</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6S标准细则</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6S活动检查评比办法</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6S活动内部审核办法</a:t>
              </a:r>
            </a:p>
            <a:p>
              <a:pPr marL="342900" indent="-342900" algn="just" fontAlgn="auto">
                <a:lnSpc>
                  <a:spcPct val="120000"/>
                </a:lnSpc>
                <a:spcBef>
                  <a:spcPts val="0"/>
                </a:spcBef>
                <a:spcAft>
                  <a:spcPts val="0"/>
                </a:spcAft>
                <a:buClr>
                  <a:srgbClr val="011B4C"/>
                </a:buClr>
                <a:buSzPct val="75000"/>
                <a:buFont typeface="Wingdings" charset="2"/>
                <a:buChar char="l"/>
              </a:pPr>
              <a:r>
                <a:rPr sz="2000" spc="100" dirty="0">
                  <a:solidFill>
                    <a:schemeClr val="tx1">
                      <a:lumMod val="95000"/>
                      <a:lumOff val="5000"/>
                    </a:schemeClr>
                  </a:solidFill>
                  <a:uFillTx/>
                  <a:latin typeface="微软雅黑" charset="-122"/>
                  <a:ea typeface="微软雅黑" charset="-122"/>
                  <a:cs typeface="微软雅黑" charset="-122"/>
                  <a:sym typeface="+mn-ea"/>
                </a:rPr>
                <a:t>6S活动奖惩制度</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69097" y="2434193"/>
            <a:ext cx="6193155" cy="58477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zh-CN" altLang="en-US" sz="3200" b="1" i="0" u="none" strike="noStrike" kern="1200" cap="none" spc="100" normalizeH="0" baseline="0" noProof="0" dirty="0" smtClean="0">
                <a:ln>
                  <a:noFill/>
                </a:ln>
                <a:solidFill>
                  <a:prstClr val="white">
                    <a:lumMod val="95000"/>
                  </a:prstClr>
                </a:solidFill>
                <a:effectLst/>
                <a:uLnTx/>
                <a:uFillTx/>
                <a:latin typeface="微软雅黑" charset="-122"/>
                <a:ea typeface="微软雅黑" charset="-122"/>
                <a:cs typeface="微软雅黑" charset="-122"/>
                <a:sym typeface="+mn-ea"/>
              </a:rPr>
              <a:t>图示</a:t>
            </a:r>
            <a:r>
              <a:rPr kumimoji="0" lang="zh-CN" altLang="en-US" sz="3200" b="1" i="0" u="none" strike="noStrike" kern="1200" cap="none" spc="100" normalizeH="0" baseline="0" noProof="0" dirty="0">
                <a:ln>
                  <a:noFill/>
                </a:ln>
                <a:solidFill>
                  <a:prstClr val="white">
                    <a:lumMod val="95000"/>
                  </a:prstClr>
                </a:solidFill>
                <a:effectLst/>
                <a:uLnTx/>
                <a:uFillTx/>
                <a:latin typeface="微软雅黑" charset="-122"/>
                <a:ea typeface="微软雅黑" charset="-122"/>
                <a:cs typeface="微软雅黑" charset="-122"/>
                <a:sym typeface="+mn-ea"/>
              </a:rPr>
              <a:t>解析</a:t>
            </a:r>
            <a:r>
              <a:rPr kumimoji="0" lang="en-US" altLang="zh-CN" sz="3200" b="1" i="0" u="none" strike="noStrike" kern="1200" cap="none" spc="100" normalizeH="0" baseline="0" noProof="0" dirty="0">
                <a:ln>
                  <a:noFill/>
                </a:ln>
                <a:solidFill>
                  <a:prstClr val="white">
                    <a:lumMod val="95000"/>
                  </a:prstClr>
                </a:solidFill>
                <a:effectLst/>
                <a:uLnTx/>
                <a:uFillTx/>
                <a:latin typeface="微软雅黑" charset="-122"/>
                <a:ea typeface="微软雅黑" charset="-122"/>
                <a:cs typeface="微软雅黑" charset="-122"/>
                <a:sym typeface="+mn-ea"/>
              </a:rPr>
              <a:t>6S</a:t>
            </a:r>
            <a:r>
              <a:rPr kumimoji="0" lang="zh-CN" altLang="en-US" sz="3200" b="1" i="0" u="none" strike="noStrike" kern="1200" cap="none" spc="100" normalizeH="0" baseline="0" noProof="0" dirty="0">
                <a:ln>
                  <a:noFill/>
                </a:ln>
                <a:solidFill>
                  <a:prstClr val="white">
                    <a:lumMod val="95000"/>
                  </a:prstClr>
                </a:solidFill>
                <a:effectLst/>
                <a:uLnTx/>
                <a:uFillTx/>
                <a:latin typeface="微软雅黑" charset="-122"/>
                <a:ea typeface="微软雅黑" charset="-122"/>
                <a:cs typeface="微软雅黑" charset="-122"/>
                <a:sym typeface="+mn-ea"/>
              </a:rPr>
              <a:t>具体实施步骤</a:t>
            </a:r>
          </a:p>
        </p:txBody>
      </p:sp>
      <p:sp>
        <p:nvSpPr>
          <p:cNvPr id="7" name="文本框 6"/>
          <p:cNvSpPr txBox="1"/>
          <p:nvPr/>
        </p:nvSpPr>
        <p:spPr>
          <a:xfrm>
            <a:off x="652658" y="2311083"/>
            <a:ext cx="813044" cy="83099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4800" b="1" spc="100" dirty="0">
                <a:solidFill>
                  <a:prstClr val="white">
                    <a:lumMod val="95000"/>
                  </a:prstClr>
                </a:solidFill>
                <a:latin typeface="微软雅黑" charset="-122"/>
                <a:ea typeface="微软雅黑" charset="-122"/>
                <a:cs typeface="微软雅黑" charset="-122"/>
                <a:sym typeface="+mn-ea"/>
              </a:rPr>
              <a:t>七</a:t>
            </a:r>
            <a:endParaRPr kumimoji="0" lang="zh-CN" altLang="en-US" sz="4800" b="1" i="0" u="none" strike="noStrike" kern="1200" cap="none" spc="100" normalizeH="0" baseline="0" noProof="0" dirty="0">
              <a:ln>
                <a:noFill/>
              </a:ln>
              <a:solidFill>
                <a:prstClr val="white">
                  <a:lumMod val="95000"/>
                </a:prstClr>
              </a:solidFill>
              <a:effectLst/>
              <a:uLnTx/>
              <a:uFillTx/>
              <a:latin typeface="微软雅黑" charset="-122"/>
              <a:ea typeface="微软雅黑" charset="-122"/>
              <a:cs typeface="微软雅黑" charset="-122"/>
              <a:sym typeface="+mn-ea"/>
            </a:endParaRPr>
          </a:p>
        </p:txBody>
      </p:sp>
    </p:spTree>
    <p:extLst>
      <p:ext uri="{BB962C8B-B14F-4D97-AF65-F5344CB8AC3E}">
        <p14:creationId xmlns:p14="http://schemas.microsoft.com/office/powerpoint/2010/main" val="3140028484"/>
      </p:ext>
    </p:extLst>
  </p:cSld>
  <p:clrMapOvr>
    <a:masterClrMapping/>
  </p:clrMapOvr>
  <mc:AlternateContent xmlns:mc="http://schemas.openxmlformats.org/markup-compatibility/2006" xmlns:p14="http://schemas.microsoft.com/office/powerpoint/2010/main">
    <mc:Choice Requires="p14">
      <p:transition spd="slow" p14:dur="1500" advClick="0" advTm="0"/>
    </mc:Choice>
    <mc:Fallback xmlns="">
      <p:transition spd="slow" advClick="0" advTm="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66276" y="195486"/>
            <a:ext cx="1625404" cy="377026"/>
          </a:xfrm>
          <a:prstGeom prst="rect">
            <a:avLst/>
          </a:prstGeom>
          <a:noFill/>
        </p:spPr>
        <p:txBody>
          <a:bodyPr wrap="square" lIns="68580" tIns="34290" rIns="68580" bIns="34290"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6S</a:t>
            </a:r>
            <a:r>
              <a:rPr lang="zh-CN" altLang="en-US" sz="2000" b="1" dirty="0" smtClean="0">
                <a:solidFill>
                  <a:schemeClr val="bg1"/>
                </a:solidFill>
                <a:latin typeface="微软雅黑" panose="020B0503020204020204" pitchFamily="34" charset="-122"/>
                <a:ea typeface="微软雅黑" panose="020B0503020204020204" pitchFamily="34" charset="-122"/>
              </a:rPr>
              <a:t>管理内容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Freeform 6"/>
          <p:cNvSpPr/>
          <p:nvPr/>
        </p:nvSpPr>
        <p:spPr bwMode="auto">
          <a:xfrm>
            <a:off x="2188495" y="1182530"/>
            <a:ext cx="1296591" cy="3505200"/>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7" name="Freeform 7"/>
          <p:cNvSpPr/>
          <p:nvPr/>
        </p:nvSpPr>
        <p:spPr bwMode="auto">
          <a:xfrm>
            <a:off x="3642248" y="1182530"/>
            <a:ext cx="1295400" cy="3505200"/>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F4B4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8" name="Freeform 8"/>
          <p:cNvSpPr/>
          <p:nvPr/>
        </p:nvSpPr>
        <p:spPr bwMode="auto">
          <a:xfrm>
            <a:off x="5096001" y="1182530"/>
            <a:ext cx="1295400" cy="3505200"/>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369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0" name="Oval 10"/>
          <p:cNvSpPr>
            <a:spLocks noChangeArrowheads="1"/>
          </p:cNvSpPr>
          <p:nvPr/>
        </p:nvSpPr>
        <p:spPr bwMode="auto">
          <a:xfrm>
            <a:off x="5269493" y="1257227"/>
            <a:ext cx="967979" cy="9763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1" name="Oval 11"/>
          <p:cNvSpPr>
            <a:spLocks noChangeArrowheads="1"/>
          </p:cNvSpPr>
          <p:nvPr/>
        </p:nvSpPr>
        <p:spPr bwMode="auto">
          <a:xfrm>
            <a:off x="2352215" y="1354287"/>
            <a:ext cx="975122" cy="9763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2" name="Oval 12"/>
          <p:cNvSpPr>
            <a:spLocks noChangeArrowheads="1"/>
          </p:cNvSpPr>
          <p:nvPr/>
        </p:nvSpPr>
        <p:spPr bwMode="auto">
          <a:xfrm>
            <a:off x="3805364" y="1346836"/>
            <a:ext cx="969169" cy="9763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5" name="Oval 15"/>
          <p:cNvSpPr>
            <a:spLocks noChangeArrowheads="1"/>
          </p:cNvSpPr>
          <p:nvPr/>
        </p:nvSpPr>
        <p:spPr bwMode="auto">
          <a:xfrm>
            <a:off x="5342121" y="1329854"/>
            <a:ext cx="822722" cy="823913"/>
          </a:xfrm>
          <a:prstGeom prst="ellipse">
            <a:avLst/>
          </a:pr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0" name="Oval 16"/>
          <p:cNvSpPr>
            <a:spLocks noChangeArrowheads="1"/>
          </p:cNvSpPr>
          <p:nvPr/>
        </p:nvSpPr>
        <p:spPr bwMode="auto">
          <a:xfrm>
            <a:off x="2431987" y="1426914"/>
            <a:ext cx="821531" cy="823913"/>
          </a:xfrm>
          <a:prstGeom prst="ellipse">
            <a:avLst/>
          </a:prstGeom>
          <a:solidFill>
            <a:srgbClr val="F4B4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1" name="Oval 17"/>
          <p:cNvSpPr>
            <a:spLocks noChangeArrowheads="1"/>
          </p:cNvSpPr>
          <p:nvPr/>
        </p:nvSpPr>
        <p:spPr bwMode="auto">
          <a:xfrm>
            <a:off x="3879183" y="1419463"/>
            <a:ext cx="822722" cy="823913"/>
          </a:xfrm>
          <a:prstGeom prst="ellipse">
            <a:avLst/>
          </a:pr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4" name="Oval 18"/>
          <p:cNvSpPr>
            <a:spLocks noChangeArrowheads="1"/>
          </p:cNvSpPr>
          <p:nvPr/>
        </p:nvSpPr>
        <p:spPr bwMode="auto">
          <a:xfrm>
            <a:off x="5404033" y="1391767"/>
            <a:ext cx="704850" cy="7060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5" name="Oval 19"/>
          <p:cNvSpPr>
            <a:spLocks noChangeArrowheads="1"/>
          </p:cNvSpPr>
          <p:nvPr/>
        </p:nvSpPr>
        <p:spPr bwMode="auto">
          <a:xfrm>
            <a:off x="3941095" y="1481376"/>
            <a:ext cx="698897" cy="7060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6" name="Oval 20"/>
          <p:cNvSpPr>
            <a:spLocks noChangeArrowheads="1"/>
          </p:cNvSpPr>
          <p:nvPr/>
        </p:nvSpPr>
        <p:spPr bwMode="auto">
          <a:xfrm>
            <a:off x="2487946" y="1488827"/>
            <a:ext cx="703660" cy="7060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7" name="Freeform 21"/>
          <p:cNvSpPr>
            <a:spLocks noEditPoints="1"/>
          </p:cNvSpPr>
          <p:nvPr/>
        </p:nvSpPr>
        <p:spPr bwMode="auto">
          <a:xfrm>
            <a:off x="2809415" y="1675756"/>
            <a:ext cx="286941" cy="202406"/>
          </a:xfrm>
          <a:custGeom>
            <a:avLst/>
            <a:gdLst>
              <a:gd name="T0" fmla="*/ 0 w 241"/>
              <a:gd name="T1" fmla="*/ 0 h 170"/>
              <a:gd name="T2" fmla="*/ 241 w 241"/>
              <a:gd name="T3" fmla="*/ 0 h 170"/>
              <a:gd name="T4" fmla="*/ 241 w 241"/>
              <a:gd name="T5" fmla="*/ 170 h 170"/>
              <a:gd name="T6" fmla="*/ 0 w 241"/>
              <a:gd name="T7" fmla="*/ 170 h 170"/>
              <a:gd name="T8" fmla="*/ 0 w 241"/>
              <a:gd name="T9" fmla="*/ 0 h 170"/>
              <a:gd name="T10" fmla="*/ 0 w 241"/>
              <a:gd name="T11" fmla="*/ 0 h 170"/>
              <a:gd name="T12" fmla="*/ 33 w 241"/>
              <a:gd name="T13" fmla="*/ 71 h 170"/>
              <a:gd name="T14" fmla="*/ 33 w 241"/>
              <a:gd name="T15" fmla="*/ 33 h 170"/>
              <a:gd name="T16" fmla="*/ 208 w 241"/>
              <a:gd name="T17" fmla="*/ 33 h 170"/>
              <a:gd name="T18" fmla="*/ 33 w 241"/>
              <a:gd name="T19" fmla="*/ 71 h 170"/>
              <a:gd name="T20" fmla="*/ 33 w 241"/>
              <a:gd name="T21" fmla="*/ 71 h 170"/>
              <a:gd name="T22" fmla="*/ 33 w 241"/>
              <a:gd name="T23" fmla="*/ 104 h 170"/>
              <a:gd name="T24" fmla="*/ 33 w 241"/>
              <a:gd name="T25" fmla="*/ 71 h 170"/>
              <a:gd name="T26" fmla="*/ 175 w 241"/>
              <a:gd name="T27" fmla="*/ 71 h 170"/>
              <a:gd name="T28" fmla="*/ 33 w 241"/>
              <a:gd name="T29" fmla="*/ 104 h 170"/>
              <a:gd name="T30" fmla="*/ 33 w 241"/>
              <a:gd name="T31" fmla="*/ 104 h 170"/>
              <a:gd name="T32" fmla="*/ 33 w 241"/>
              <a:gd name="T33" fmla="*/ 142 h 170"/>
              <a:gd name="T34" fmla="*/ 33 w 241"/>
              <a:gd name="T35" fmla="*/ 104 h 170"/>
              <a:gd name="T36" fmla="*/ 132 w 241"/>
              <a:gd name="T37" fmla="*/ 104 h 170"/>
              <a:gd name="T38" fmla="*/ 33 w 241"/>
              <a:gd name="T39" fmla="*/ 142 h 170"/>
              <a:gd name="T40" fmla="*/ 33 w 241"/>
              <a:gd name="T41" fmla="*/ 1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170">
                <a:moveTo>
                  <a:pt x="0" y="0"/>
                </a:moveTo>
                <a:lnTo>
                  <a:pt x="241" y="0"/>
                </a:lnTo>
                <a:lnTo>
                  <a:pt x="241" y="170"/>
                </a:lnTo>
                <a:lnTo>
                  <a:pt x="0" y="170"/>
                </a:lnTo>
                <a:lnTo>
                  <a:pt x="0" y="0"/>
                </a:lnTo>
                <a:lnTo>
                  <a:pt x="0" y="0"/>
                </a:lnTo>
                <a:close/>
                <a:moveTo>
                  <a:pt x="33" y="71"/>
                </a:moveTo>
                <a:lnTo>
                  <a:pt x="33" y="33"/>
                </a:lnTo>
                <a:lnTo>
                  <a:pt x="208" y="33"/>
                </a:lnTo>
                <a:lnTo>
                  <a:pt x="33" y="71"/>
                </a:lnTo>
                <a:lnTo>
                  <a:pt x="33" y="71"/>
                </a:lnTo>
                <a:close/>
                <a:moveTo>
                  <a:pt x="33" y="104"/>
                </a:moveTo>
                <a:lnTo>
                  <a:pt x="33" y="71"/>
                </a:lnTo>
                <a:lnTo>
                  <a:pt x="175" y="71"/>
                </a:lnTo>
                <a:lnTo>
                  <a:pt x="33" y="104"/>
                </a:lnTo>
                <a:lnTo>
                  <a:pt x="33" y="104"/>
                </a:lnTo>
                <a:close/>
                <a:moveTo>
                  <a:pt x="33" y="142"/>
                </a:moveTo>
                <a:lnTo>
                  <a:pt x="33" y="104"/>
                </a:lnTo>
                <a:lnTo>
                  <a:pt x="132" y="104"/>
                </a:lnTo>
                <a:lnTo>
                  <a:pt x="33" y="142"/>
                </a:lnTo>
                <a:lnTo>
                  <a:pt x="33" y="142"/>
                </a:lnTo>
                <a:close/>
              </a:path>
            </a:pathLst>
          </a:cu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8" name="Freeform 22"/>
          <p:cNvSpPr>
            <a:spLocks noEditPoints="1"/>
          </p:cNvSpPr>
          <p:nvPr/>
        </p:nvSpPr>
        <p:spPr bwMode="auto">
          <a:xfrm>
            <a:off x="2583196" y="1725762"/>
            <a:ext cx="513160" cy="294085"/>
          </a:xfrm>
          <a:custGeom>
            <a:avLst/>
            <a:gdLst>
              <a:gd name="T0" fmla="*/ 18 w 91"/>
              <a:gd name="T1" fmla="*/ 34 h 52"/>
              <a:gd name="T2" fmla="*/ 27 w 91"/>
              <a:gd name="T3" fmla="*/ 43 h 52"/>
              <a:gd name="T4" fmla="*/ 18 w 91"/>
              <a:gd name="T5" fmla="*/ 52 h 52"/>
              <a:gd name="T6" fmla="*/ 9 w 91"/>
              <a:gd name="T7" fmla="*/ 43 h 52"/>
              <a:gd name="T8" fmla="*/ 18 w 91"/>
              <a:gd name="T9" fmla="*/ 34 h 52"/>
              <a:gd name="T10" fmla="*/ 2 w 91"/>
              <a:gd name="T11" fmla="*/ 41 h 52"/>
              <a:gd name="T12" fmla="*/ 4 w 91"/>
              <a:gd name="T13" fmla="*/ 41 h 52"/>
              <a:gd name="T14" fmla="*/ 5 w 91"/>
              <a:gd name="T15" fmla="*/ 41 h 52"/>
              <a:gd name="T16" fmla="*/ 18 w 91"/>
              <a:gd name="T17" fmla="*/ 31 h 52"/>
              <a:gd name="T18" fmla="*/ 30 w 91"/>
              <a:gd name="T19" fmla="*/ 41 h 52"/>
              <a:gd name="T20" fmla="*/ 58 w 91"/>
              <a:gd name="T21" fmla="*/ 41 h 52"/>
              <a:gd name="T22" fmla="*/ 70 w 91"/>
              <a:gd name="T23" fmla="*/ 31 h 52"/>
              <a:gd name="T24" fmla="*/ 82 w 91"/>
              <a:gd name="T25" fmla="*/ 41 h 52"/>
              <a:gd name="T26" fmla="*/ 91 w 91"/>
              <a:gd name="T27" fmla="*/ 41 h 52"/>
              <a:gd name="T28" fmla="*/ 91 w 91"/>
              <a:gd name="T29" fmla="*/ 27 h 52"/>
              <a:gd name="T30" fmla="*/ 37 w 91"/>
              <a:gd name="T31" fmla="*/ 27 h 52"/>
              <a:gd name="T32" fmla="*/ 37 w 91"/>
              <a:gd name="T33" fmla="*/ 0 h 52"/>
              <a:gd name="T34" fmla="*/ 12 w 91"/>
              <a:gd name="T35" fmla="*/ 0 h 52"/>
              <a:gd name="T36" fmla="*/ 2 w 91"/>
              <a:gd name="T37" fmla="*/ 18 h 52"/>
              <a:gd name="T38" fmla="*/ 2 w 91"/>
              <a:gd name="T39" fmla="*/ 27 h 52"/>
              <a:gd name="T40" fmla="*/ 2 w 91"/>
              <a:gd name="T41" fmla="*/ 30 h 52"/>
              <a:gd name="T42" fmla="*/ 2 w 91"/>
              <a:gd name="T43" fmla="*/ 35 h 52"/>
              <a:gd name="T44" fmla="*/ 0 w 91"/>
              <a:gd name="T45" fmla="*/ 35 h 52"/>
              <a:gd name="T46" fmla="*/ 0 w 91"/>
              <a:gd name="T47" fmla="*/ 41 h 52"/>
              <a:gd name="T48" fmla="*/ 2 w 91"/>
              <a:gd name="T49" fmla="*/ 41 h 52"/>
              <a:gd name="T50" fmla="*/ 18 w 91"/>
              <a:gd name="T51" fmla="*/ 39 h 52"/>
              <a:gd name="T52" fmla="*/ 22 w 91"/>
              <a:gd name="T53" fmla="*/ 43 h 52"/>
              <a:gd name="T54" fmla="*/ 18 w 91"/>
              <a:gd name="T55" fmla="*/ 48 h 52"/>
              <a:gd name="T56" fmla="*/ 13 w 91"/>
              <a:gd name="T57" fmla="*/ 43 h 52"/>
              <a:gd name="T58" fmla="*/ 18 w 91"/>
              <a:gd name="T59" fmla="*/ 39 h 52"/>
              <a:gd name="T60" fmla="*/ 70 w 91"/>
              <a:gd name="T61" fmla="*/ 34 h 52"/>
              <a:gd name="T62" fmla="*/ 79 w 91"/>
              <a:gd name="T63" fmla="*/ 43 h 52"/>
              <a:gd name="T64" fmla="*/ 70 w 91"/>
              <a:gd name="T65" fmla="*/ 52 h 52"/>
              <a:gd name="T66" fmla="*/ 61 w 91"/>
              <a:gd name="T67" fmla="*/ 43 h 52"/>
              <a:gd name="T68" fmla="*/ 70 w 91"/>
              <a:gd name="T69" fmla="*/ 34 h 52"/>
              <a:gd name="T70" fmla="*/ 70 w 91"/>
              <a:gd name="T71" fmla="*/ 39 h 52"/>
              <a:gd name="T72" fmla="*/ 74 w 91"/>
              <a:gd name="T73" fmla="*/ 43 h 52"/>
              <a:gd name="T74" fmla="*/ 70 w 91"/>
              <a:gd name="T75" fmla="*/ 48 h 52"/>
              <a:gd name="T76" fmla="*/ 66 w 91"/>
              <a:gd name="T77" fmla="*/ 43 h 52"/>
              <a:gd name="T78" fmla="*/ 70 w 91"/>
              <a:gd name="T79" fmla="*/ 39 h 52"/>
              <a:gd name="T80" fmla="*/ 5 w 91"/>
              <a:gd name="T81" fmla="*/ 18 h 52"/>
              <a:gd name="T82" fmla="*/ 12 w 91"/>
              <a:gd name="T83" fmla="*/ 18 h 52"/>
              <a:gd name="T84" fmla="*/ 12 w 91"/>
              <a:gd name="T85" fmla="*/ 5 h 52"/>
              <a:gd name="T86" fmla="*/ 5 w 91"/>
              <a:gd name="T87" fmla="*/ 18 h 52"/>
              <a:gd name="T88" fmla="*/ 15 w 91"/>
              <a:gd name="T89" fmla="*/ 18 h 52"/>
              <a:gd name="T90" fmla="*/ 27 w 91"/>
              <a:gd name="T91" fmla="*/ 18 h 52"/>
              <a:gd name="T92" fmla="*/ 27 w 91"/>
              <a:gd name="T93" fmla="*/ 5 h 52"/>
              <a:gd name="T94" fmla="*/ 15 w 91"/>
              <a:gd name="T95" fmla="*/ 5 h 52"/>
              <a:gd name="T96" fmla="*/ 15 w 91"/>
              <a:gd name="T9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solidFill>
            <a:srgbClr val="369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9" name="Freeform 23"/>
          <p:cNvSpPr/>
          <p:nvPr/>
        </p:nvSpPr>
        <p:spPr bwMode="auto">
          <a:xfrm>
            <a:off x="4064920" y="1617108"/>
            <a:ext cx="422672" cy="417910"/>
          </a:xfrm>
          <a:custGeom>
            <a:avLst/>
            <a:gdLst>
              <a:gd name="T0" fmla="*/ 345 w 355"/>
              <a:gd name="T1" fmla="*/ 48 h 351"/>
              <a:gd name="T2" fmla="*/ 345 w 355"/>
              <a:gd name="T3" fmla="*/ 48 h 351"/>
              <a:gd name="T4" fmla="*/ 355 w 355"/>
              <a:gd name="T5" fmla="*/ 76 h 351"/>
              <a:gd name="T6" fmla="*/ 312 w 355"/>
              <a:gd name="T7" fmla="*/ 123 h 351"/>
              <a:gd name="T8" fmla="*/ 279 w 355"/>
              <a:gd name="T9" fmla="*/ 114 h 351"/>
              <a:gd name="T10" fmla="*/ 279 w 355"/>
              <a:gd name="T11" fmla="*/ 114 h 351"/>
              <a:gd name="T12" fmla="*/ 114 w 355"/>
              <a:gd name="T13" fmla="*/ 275 h 351"/>
              <a:gd name="T14" fmla="*/ 114 w 355"/>
              <a:gd name="T15" fmla="*/ 280 h 351"/>
              <a:gd name="T16" fmla="*/ 123 w 355"/>
              <a:gd name="T17" fmla="*/ 313 h 351"/>
              <a:gd name="T18" fmla="*/ 76 w 355"/>
              <a:gd name="T19" fmla="*/ 351 h 351"/>
              <a:gd name="T20" fmla="*/ 47 w 355"/>
              <a:gd name="T21" fmla="*/ 346 h 351"/>
              <a:gd name="T22" fmla="*/ 47 w 355"/>
              <a:gd name="T23" fmla="*/ 346 h 351"/>
              <a:gd name="T24" fmla="*/ 47 w 355"/>
              <a:gd name="T25" fmla="*/ 341 h 351"/>
              <a:gd name="T26" fmla="*/ 80 w 355"/>
              <a:gd name="T27" fmla="*/ 313 h 351"/>
              <a:gd name="T28" fmla="*/ 66 w 355"/>
              <a:gd name="T29" fmla="*/ 289 h 351"/>
              <a:gd name="T30" fmla="*/ 43 w 355"/>
              <a:gd name="T31" fmla="*/ 275 h 351"/>
              <a:gd name="T32" fmla="*/ 14 w 355"/>
              <a:gd name="T33" fmla="*/ 308 h 351"/>
              <a:gd name="T34" fmla="*/ 9 w 355"/>
              <a:gd name="T35" fmla="*/ 308 h 351"/>
              <a:gd name="T36" fmla="*/ 9 w 355"/>
              <a:gd name="T37" fmla="*/ 308 h 351"/>
              <a:gd name="T38" fmla="*/ 0 w 355"/>
              <a:gd name="T39" fmla="*/ 275 h 351"/>
              <a:gd name="T40" fmla="*/ 43 w 355"/>
              <a:gd name="T41" fmla="*/ 232 h 351"/>
              <a:gd name="T42" fmla="*/ 76 w 355"/>
              <a:gd name="T43" fmla="*/ 242 h 351"/>
              <a:gd name="T44" fmla="*/ 80 w 355"/>
              <a:gd name="T45" fmla="*/ 242 h 351"/>
              <a:gd name="T46" fmla="*/ 241 w 355"/>
              <a:gd name="T47" fmla="*/ 81 h 351"/>
              <a:gd name="T48" fmla="*/ 241 w 355"/>
              <a:gd name="T49" fmla="*/ 76 h 351"/>
              <a:gd name="T50" fmla="*/ 232 w 355"/>
              <a:gd name="T51" fmla="*/ 43 h 351"/>
              <a:gd name="T52" fmla="*/ 279 w 355"/>
              <a:gd name="T53" fmla="*/ 0 h 351"/>
              <a:gd name="T54" fmla="*/ 308 w 355"/>
              <a:gd name="T55" fmla="*/ 10 h 351"/>
              <a:gd name="T56" fmla="*/ 308 w 355"/>
              <a:gd name="T57" fmla="*/ 10 h 351"/>
              <a:gd name="T58" fmla="*/ 308 w 355"/>
              <a:gd name="T59" fmla="*/ 10 h 351"/>
              <a:gd name="T60" fmla="*/ 274 w 355"/>
              <a:gd name="T61" fmla="*/ 43 h 351"/>
              <a:gd name="T62" fmla="*/ 289 w 355"/>
              <a:gd name="T63" fmla="*/ 67 h 351"/>
              <a:gd name="T64" fmla="*/ 312 w 355"/>
              <a:gd name="T65" fmla="*/ 81 h 351"/>
              <a:gd name="T66" fmla="*/ 345 w 355"/>
              <a:gd name="T67" fmla="*/ 48 h 351"/>
              <a:gd name="T68" fmla="*/ 345 w 355"/>
              <a:gd name="T69" fmla="*/ 48 h 351"/>
              <a:gd name="T70" fmla="*/ 345 w 355"/>
              <a:gd name="T71" fmla="*/ 4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 h="351">
                <a:moveTo>
                  <a:pt x="345" y="48"/>
                </a:moveTo>
                <a:lnTo>
                  <a:pt x="345" y="48"/>
                </a:lnTo>
                <a:lnTo>
                  <a:pt x="355" y="76"/>
                </a:lnTo>
                <a:lnTo>
                  <a:pt x="312" y="123"/>
                </a:lnTo>
                <a:lnTo>
                  <a:pt x="279" y="114"/>
                </a:lnTo>
                <a:lnTo>
                  <a:pt x="279" y="114"/>
                </a:lnTo>
                <a:lnTo>
                  <a:pt x="114" y="275"/>
                </a:lnTo>
                <a:lnTo>
                  <a:pt x="114" y="280"/>
                </a:lnTo>
                <a:lnTo>
                  <a:pt x="123" y="313"/>
                </a:lnTo>
                <a:lnTo>
                  <a:pt x="76" y="351"/>
                </a:lnTo>
                <a:lnTo>
                  <a:pt x="47" y="346"/>
                </a:lnTo>
                <a:lnTo>
                  <a:pt x="47" y="346"/>
                </a:lnTo>
                <a:lnTo>
                  <a:pt x="47" y="341"/>
                </a:lnTo>
                <a:lnTo>
                  <a:pt x="80" y="313"/>
                </a:lnTo>
                <a:lnTo>
                  <a:pt x="66" y="289"/>
                </a:lnTo>
                <a:lnTo>
                  <a:pt x="43" y="275"/>
                </a:lnTo>
                <a:lnTo>
                  <a:pt x="14" y="308"/>
                </a:lnTo>
                <a:lnTo>
                  <a:pt x="9" y="308"/>
                </a:lnTo>
                <a:lnTo>
                  <a:pt x="9" y="308"/>
                </a:lnTo>
                <a:lnTo>
                  <a:pt x="0" y="275"/>
                </a:lnTo>
                <a:lnTo>
                  <a:pt x="43" y="232"/>
                </a:lnTo>
                <a:lnTo>
                  <a:pt x="76" y="242"/>
                </a:lnTo>
                <a:lnTo>
                  <a:pt x="80" y="242"/>
                </a:lnTo>
                <a:lnTo>
                  <a:pt x="241" y="81"/>
                </a:lnTo>
                <a:lnTo>
                  <a:pt x="241" y="76"/>
                </a:lnTo>
                <a:lnTo>
                  <a:pt x="232" y="43"/>
                </a:lnTo>
                <a:lnTo>
                  <a:pt x="279" y="0"/>
                </a:lnTo>
                <a:lnTo>
                  <a:pt x="308" y="10"/>
                </a:lnTo>
                <a:lnTo>
                  <a:pt x="308" y="10"/>
                </a:lnTo>
                <a:lnTo>
                  <a:pt x="308" y="10"/>
                </a:lnTo>
                <a:lnTo>
                  <a:pt x="274" y="43"/>
                </a:lnTo>
                <a:lnTo>
                  <a:pt x="289" y="67"/>
                </a:lnTo>
                <a:lnTo>
                  <a:pt x="312" y="81"/>
                </a:lnTo>
                <a:lnTo>
                  <a:pt x="345" y="48"/>
                </a:lnTo>
                <a:lnTo>
                  <a:pt x="345" y="48"/>
                </a:lnTo>
                <a:lnTo>
                  <a:pt x="345" y="48"/>
                </a:lnTo>
                <a:close/>
              </a:path>
            </a:pathLst>
          </a:custGeom>
          <a:solidFill>
            <a:srgbClr val="369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Freeform 24"/>
          <p:cNvSpPr/>
          <p:nvPr/>
        </p:nvSpPr>
        <p:spPr bwMode="auto">
          <a:xfrm>
            <a:off x="4087542" y="1623061"/>
            <a:ext cx="427435" cy="428625"/>
          </a:xfrm>
          <a:custGeom>
            <a:avLst/>
            <a:gdLst>
              <a:gd name="T0" fmla="*/ 21 w 76"/>
              <a:gd name="T1" fmla="*/ 18 h 76"/>
              <a:gd name="T2" fmla="*/ 46 w 76"/>
              <a:gd name="T3" fmla="*/ 43 h 76"/>
              <a:gd name="T4" fmla="*/ 52 w 76"/>
              <a:gd name="T5" fmla="*/ 37 h 76"/>
              <a:gd name="T6" fmla="*/ 55 w 76"/>
              <a:gd name="T7" fmla="*/ 40 h 76"/>
              <a:gd name="T8" fmla="*/ 53 w 76"/>
              <a:gd name="T9" fmla="*/ 42 h 76"/>
              <a:gd name="T10" fmla="*/ 74 w 76"/>
              <a:gd name="T11" fmla="*/ 63 h 76"/>
              <a:gd name="T12" fmla="*/ 73 w 76"/>
              <a:gd name="T13" fmla="*/ 73 h 76"/>
              <a:gd name="T14" fmla="*/ 73 w 76"/>
              <a:gd name="T15" fmla="*/ 73 h 76"/>
              <a:gd name="T16" fmla="*/ 63 w 76"/>
              <a:gd name="T17" fmla="*/ 74 h 76"/>
              <a:gd name="T18" fmla="*/ 42 w 76"/>
              <a:gd name="T19" fmla="*/ 53 h 76"/>
              <a:gd name="T20" fmla="*/ 40 w 76"/>
              <a:gd name="T21" fmla="*/ 55 h 76"/>
              <a:gd name="T22" fmla="*/ 37 w 76"/>
              <a:gd name="T23" fmla="*/ 52 h 76"/>
              <a:gd name="T24" fmla="*/ 43 w 76"/>
              <a:gd name="T25" fmla="*/ 46 h 76"/>
              <a:gd name="T26" fmla="*/ 18 w 76"/>
              <a:gd name="T27" fmla="*/ 21 h 76"/>
              <a:gd name="T28" fmla="*/ 11 w 76"/>
              <a:gd name="T29" fmla="*/ 20 h 76"/>
              <a:gd name="T30" fmla="*/ 0 w 76"/>
              <a:gd name="T31" fmla="*/ 9 h 76"/>
              <a:gd name="T32" fmla="*/ 9 w 76"/>
              <a:gd name="T33" fmla="*/ 0 h 76"/>
              <a:gd name="T34" fmla="*/ 21 w 76"/>
              <a:gd name="T35" fmla="*/ 11 h 76"/>
              <a:gd name="T36" fmla="*/ 21 w 76"/>
              <a:gd name="T3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1" name="Freeform 27"/>
          <p:cNvSpPr/>
          <p:nvPr/>
        </p:nvSpPr>
        <p:spPr bwMode="auto">
          <a:xfrm>
            <a:off x="5545719" y="1747764"/>
            <a:ext cx="421481" cy="191691"/>
          </a:xfrm>
          <a:custGeom>
            <a:avLst/>
            <a:gdLst>
              <a:gd name="T0" fmla="*/ 0 w 75"/>
              <a:gd name="T1" fmla="*/ 16 h 34"/>
              <a:gd name="T2" fmla="*/ 7 w 75"/>
              <a:gd name="T3" fmla="*/ 5 h 34"/>
              <a:gd name="T4" fmla="*/ 25 w 75"/>
              <a:gd name="T5" fmla="*/ 0 h 34"/>
              <a:gd name="T6" fmla="*/ 37 w 75"/>
              <a:gd name="T7" fmla="*/ 21 h 34"/>
              <a:gd name="T8" fmla="*/ 50 w 75"/>
              <a:gd name="T9" fmla="*/ 0 h 34"/>
              <a:gd name="T10" fmla="*/ 67 w 75"/>
              <a:gd name="T11" fmla="*/ 5 h 34"/>
              <a:gd name="T12" fmla="*/ 75 w 75"/>
              <a:gd name="T13" fmla="*/ 16 h 34"/>
              <a:gd name="T14" fmla="*/ 75 w 75"/>
              <a:gd name="T15" fmla="*/ 34 h 34"/>
              <a:gd name="T16" fmla="*/ 37 w 75"/>
              <a:gd name="T17" fmla="*/ 34 h 34"/>
              <a:gd name="T18" fmla="*/ 0 w 75"/>
              <a:gd name="T19" fmla="*/ 34 h 34"/>
              <a:gd name="T20" fmla="*/ 0 w 75"/>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solidFill>
            <a:srgbClr val="369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2" name="Freeform 28"/>
          <p:cNvSpPr/>
          <p:nvPr/>
        </p:nvSpPr>
        <p:spPr bwMode="auto">
          <a:xfrm>
            <a:off x="5657637" y="1516784"/>
            <a:ext cx="197644" cy="230981"/>
          </a:xfrm>
          <a:custGeom>
            <a:avLst/>
            <a:gdLst>
              <a:gd name="T0" fmla="*/ 17 w 35"/>
              <a:gd name="T1" fmla="*/ 41 h 41"/>
              <a:gd name="T2" fmla="*/ 5 w 35"/>
              <a:gd name="T3" fmla="*/ 32 h 41"/>
              <a:gd name="T4" fmla="*/ 1 w 35"/>
              <a:gd name="T5" fmla="*/ 12 h 41"/>
              <a:gd name="T6" fmla="*/ 17 w 35"/>
              <a:gd name="T7" fmla="*/ 0 h 41"/>
              <a:gd name="T8" fmla="*/ 33 w 35"/>
              <a:gd name="T9" fmla="*/ 12 h 41"/>
              <a:gd name="T10" fmla="*/ 29 w 35"/>
              <a:gd name="T11" fmla="*/ 32 h 41"/>
              <a:gd name="T12" fmla="*/ 17 w 3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83" name="Freeform 29"/>
          <p:cNvSpPr/>
          <p:nvPr/>
        </p:nvSpPr>
        <p:spPr bwMode="auto">
          <a:xfrm>
            <a:off x="5820752" y="1848967"/>
            <a:ext cx="84535" cy="57150"/>
          </a:xfrm>
          <a:custGeom>
            <a:avLst/>
            <a:gdLst>
              <a:gd name="T0" fmla="*/ 2 w 15"/>
              <a:gd name="T1" fmla="*/ 0 h 10"/>
              <a:gd name="T2" fmla="*/ 14 w 15"/>
              <a:gd name="T3" fmla="*/ 0 h 10"/>
              <a:gd name="T4" fmla="*/ 15 w 15"/>
              <a:gd name="T5" fmla="*/ 2 h 10"/>
              <a:gd name="T6" fmla="*/ 15 w 15"/>
              <a:gd name="T7" fmla="*/ 8 h 10"/>
              <a:gd name="T8" fmla="*/ 14 w 15"/>
              <a:gd name="T9" fmla="*/ 10 h 10"/>
              <a:gd name="T10" fmla="*/ 2 w 15"/>
              <a:gd name="T11" fmla="*/ 10 h 10"/>
              <a:gd name="T12" fmla="*/ 0 w 15"/>
              <a:gd name="T13" fmla="*/ 8 h 10"/>
              <a:gd name="T14" fmla="*/ 0 w 15"/>
              <a:gd name="T15" fmla="*/ 2 h 10"/>
              <a:gd name="T16" fmla="*/ 2 w 1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2" y="0"/>
                </a:moveTo>
                <a:cubicBezTo>
                  <a:pt x="14" y="0"/>
                  <a:pt x="14" y="0"/>
                  <a:pt x="14" y="0"/>
                </a:cubicBezTo>
                <a:cubicBezTo>
                  <a:pt x="15" y="0"/>
                  <a:pt x="15" y="1"/>
                  <a:pt x="15" y="2"/>
                </a:cubicBezTo>
                <a:cubicBezTo>
                  <a:pt x="15" y="8"/>
                  <a:pt x="15" y="8"/>
                  <a:pt x="15" y="8"/>
                </a:cubicBezTo>
                <a:cubicBezTo>
                  <a:pt x="15" y="9"/>
                  <a:pt x="15" y="10"/>
                  <a:pt x="14" y="10"/>
                </a:cubicBezTo>
                <a:cubicBezTo>
                  <a:pt x="2" y="10"/>
                  <a:pt x="2" y="10"/>
                  <a:pt x="2" y="10"/>
                </a:cubicBezTo>
                <a:cubicBezTo>
                  <a:pt x="1" y="10"/>
                  <a:pt x="0" y="9"/>
                  <a:pt x="0" y="8"/>
                </a:cubicBezTo>
                <a:cubicBezTo>
                  <a:pt x="0" y="2"/>
                  <a:pt x="0" y="2"/>
                  <a:pt x="0" y="2"/>
                </a:cubicBezTo>
                <a:cubicBezTo>
                  <a:pt x="0" y="1"/>
                  <a:pt x="1" y="0"/>
                  <a:pt x="2" y="0"/>
                </a:cubicBezTo>
                <a:close/>
              </a:path>
            </a:pathLst>
          </a:custGeom>
          <a:solidFill>
            <a:srgbClr val="E84A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8" name="文本框 57"/>
          <p:cNvSpPr txBox="1"/>
          <p:nvPr/>
        </p:nvSpPr>
        <p:spPr>
          <a:xfrm>
            <a:off x="2231958" y="2867517"/>
            <a:ext cx="1215717" cy="392415"/>
          </a:xfrm>
          <a:prstGeom prst="rect">
            <a:avLst/>
          </a:prstGeom>
          <a:noFill/>
        </p:spPr>
        <p:txBody>
          <a:bodyPr wrap="none" lIns="68580" tIns="34290" rIns="68580" bIns="34290" rtlCol="0">
            <a:spAutoFit/>
          </a:bodyPr>
          <a:lstStyle/>
          <a:p>
            <a:r>
              <a:rPr lang="zh-CN" altLang="en-US" sz="2100" b="1" dirty="0" smtClean="0">
                <a:solidFill>
                  <a:schemeClr val="bg1"/>
                </a:solidFill>
                <a:latin typeface="微软雅黑" panose="020B0503020204020204" pitchFamily="34" charset="-122"/>
                <a:ea typeface="微软雅黑" panose="020B0503020204020204" pitchFamily="34" charset="-122"/>
              </a:rPr>
              <a:t>整理整顿</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132423" y="2867517"/>
            <a:ext cx="1215717" cy="392415"/>
          </a:xfrm>
          <a:prstGeom prst="rect">
            <a:avLst/>
          </a:prstGeom>
          <a:noFill/>
        </p:spPr>
        <p:txBody>
          <a:bodyPr wrap="none" lIns="68580" tIns="34290" rIns="68580" bIns="34290" rtlCol="0">
            <a:spAutoFit/>
          </a:bodyPr>
          <a:lstStyle/>
          <a:p>
            <a:r>
              <a:rPr lang="zh-CN" altLang="en-US" sz="2100" b="1" dirty="0" smtClean="0">
                <a:solidFill>
                  <a:schemeClr val="bg1"/>
                </a:solidFill>
                <a:latin typeface="微软雅黑" panose="020B0503020204020204" pitchFamily="34" charset="-122"/>
                <a:ea typeface="微软雅黑" panose="020B0503020204020204" pitchFamily="34" charset="-122"/>
              </a:rPr>
              <a:t>安全素养</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682191" y="2867517"/>
            <a:ext cx="1215717" cy="392415"/>
          </a:xfrm>
          <a:prstGeom prst="rect">
            <a:avLst/>
          </a:prstGeom>
          <a:noFill/>
        </p:spPr>
        <p:txBody>
          <a:bodyPr wrap="none" lIns="68580" tIns="34290" rIns="68580" bIns="34290" rtlCol="0">
            <a:spAutoFit/>
          </a:bodyPr>
          <a:lstStyle/>
          <a:p>
            <a:r>
              <a:rPr lang="zh-CN" altLang="en-US" sz="2100" b="1" dirty="0" smtClean="0">
                <a:solidFill>
                  <a:schemeClr val="bg1"/>
                </a:solidFill>
                <a:latin typeface="微软雅黑" panose="020B0503020204020204" pitchFamily="34" charset="-122"/>
                <a:ea typeface="微软雅黑" panose="020B0503020204020204" pitchFamily="34" charset="-122"/>
              </a:rPr>
              <a:t>清扫清洁</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742272" y="3038716"/>
            <a:ext cx="1214445" cy="11809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矩形 41"/>
          <p:cNvSpPr/>
          <p:nvPr/>
        </p:nvSpPr>
        <p:spPr>
          <a:xfrm>
            <a:off x="5171032" y="3038716"/>
            <a:ext cx="1143008" cy="1265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矩形 44"/>
          <p:cNvSpPr/>
          <p:nvPr/>
        </p:nvSpPr>
        <p:spPr>
          <a:xfrm>
            <a:off x="2242074" y="3038716"/>
            <a:ext cx="1214445" cy="11809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7" name="组合 36"/>
          <p:cNvGrpSpPr/>
          <p:nvPr/>
        </p:nvGrpSpPr>
        <p:grpSpPr>
          <a:xfrm>
            <a:off x="1691680" y="2080"/>
            <a:ext cx="7452320" cy="581025"/>
            <a:chOff x="0" y="55245"/>
            <a:chExt cx="9144000" cy="581025"/>
          </a:xfrm>
        </p:grpSpPr>
        <p:grpSp>
          <p:nvGrpSpPr>
            <p:cNvPr id="38" name="组合 37"/>
            <p:cNvGrpSpPr/>
            <p:nvPr userDrawn="1"/>
          </p:nvGrpSpPr>
          <p:grpSpPr>
            <a:xfrm flipH="1">
              <a:off x="0" y="55245"/>
              <a:ext cx="9144000" cy="581025"/>
              <a:chOff x="0" y="-580956"/>
              <a:chExt cx="12192000" cy="5527518"/>
            </a:xfrm>
          </p:grpSpPr>
          <p:sp>
            <p:nvSpPr>
              <p:cNvPr id="40" name="矩形 3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4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39" name="矩形 3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582134131"/>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noChangeAspect="1"/>
          </p:cNvGrpSpPr>
          <p:nvPr/>
        </p:nvGrpSpPr>
        <p:grpSpPr bwMode="auto">
          <a:xfrm>
            <a:off x="467544" y="347547"/>
            <a:ext cx="7272808" cy="4384443"/>
            <a:chOff x="1440" y="853"/>
            <a:chExt cx="10092" cy="6085"/>
          </a:xfrm>
        </p:grpSpPr>
        <p:sp>
          <p:nvSpPr>
            <p:cNvPr id="5" name="AutoShape 47"/>
            <p:cNvSpPr>
              <a:spLocks noChangeAspect="1" noChangeArrowheads="1" noTextEdit="1"/>
            </p:cNvSpPr>
            <p:nvPr/>
          </p:nvSpPr>
          <p:spPr bwMode="auto">
            <a:xfrm>
              <a:off x="1440" y="853"/>
              <a:ext cx="10092" cy="6085"/>
            </a:xfrm>
            <a:prstGeom prst="rect">
              <a:avLst/>
            </a:prstGeom>
            <a:noFill/>
            <a:ln w="9525">
              <a:noFill/>
              <a:miter lim="800000"/>
            </a:ln>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6" name="Group 44"/>
            <p:cNvGrpSpPr/>
            <p:nvPr/>
          </p:nvGrpSpPr>
          <p:grpSpPr bwMode="auto">
            <a:xfrm>
              <a:off x="5652" y="1165"/>
              <a:ext cx="1443" cy="936"/>
              <a:chOff x="5079" y="1784"/>
              <a:chExt cx="1154" cy="766"/>
            </a:xfrm>
          </p:grpSpPr>
          <p:sp>
            <p:nvSpPr>
              <p:cNvPr id="37" name="Text Box 46"/>
              <p:cNvSpPr txBox="1">
                <a:spLocks noChangeArrowheads="1"/>
              </p:cNvSpPr>
              <p:nvPr/>
            </p:nvSpPr>
            <p:spPr bwMode="auto">
              <a:xfrm>
                <a:off x="5080" y="1785"/>
                <a:ext cx="1152" cy="382"/>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38" name="Text Box 45"/>
              <p:cNvSpPr txBox="1">
                <a:spLocks noChangeArrowheads="1"/>
              </p:cNvSpPr>
              <p:nvPr/>
            </p:nvSpPr>
            <p:spPr bwMode="auto">
              <a:xfrm>
                <a:off x="5079"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sz="16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整理</a:t>
                </a:r>
              </a:p>
            </p:txBody>
          </p:sp>
        </p:grpSp>
        <p:grpSp>
          <p:nvGrpSpPr>
            <p:cNvPr id="7" name="Group 41"/>
            <p:cNvGrpSpPr/>
            <p:nvPr/>
          </p:nvGrpSpPr>
          <p:grpSpPr bwMode="auto">
            <a:xfrm>
              <a:off x="2952" y="2725"/>
              <a:ext cx="1440" cy="936"/>
              <a:chOff x="5081" y="1784"/>
              <a:chExt cx="1152" cy="766"/>
            </a:xfrm>
          </p:grpSpPr>
          <p:sp>
            <p:nvSpPr>
              <p:cNvPr id="35" name="Text Box 43"/>
              <p:cNvSpPr txBox="1">
                <a:spLocks noChangeArrowheads="1"/>
              </p:cNvSpPr>
              <p:nvPr/>
            </p:nvSpPr>
            <p:spPr bwMode="auto">
              <a:xfrm>
                <a:off x="5081" y="1785"/>
                <a:ext cx="1152" cy="384"/>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36" name="Text Box 42"/>
              <p:cNvSpPr txBox="1">
                <a:spLocks noChangeArrowheads="1"/>
              </p:cNvSpPr>
              <p:nvPr/>
            </p:nvSpPr>
            <p:spPr bwMode="auto">
              <a:xfrm>
                <a:off x="5081"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sz="16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整顿</a:t>
                </a:r>
              </a:p>
            </p:txBody>
          </p:sp>
        </p:grpSp>
        <p:grpSp>
          <p:nvGrpSpPr>
            <p:cNvPr id="8" name="Group 38"/>
            <p:cNvGrpSpPr/>
            <p:nvPr/>
          </p:nvGrpSpPr>
          <p:grpSpPr bwMode="auto">
            <a:xfrm>
              <a:off x="8172" y="2725"/>
              <a:ext cx="1440" cy="936"/>
              <a:chOff x="5081" y="1784"/>
              <a:chExt cx="1152" cy="766"/>
            </a:xfrm>
          </p:grpSpPr>
          <p:sp>
            <p:nvSpPr>
              <p:cNvPr id="33" name="Text Box 40"/>
              <p:cNvSpPr txBox="1">
                <a:spLocks noChangeArrowheads="1"/>
              </p:cNvSpPr>
              <p:nvPr/>
            </p:nvSpPr>
            <p:spPr bwMode="auto">
              <a:xfrm>
                <a:off x="5081" y="1785"/>
                <a:ext cx="1152" cy="384"/>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34" name="Text Box 39"/>
              <p:cNvSpPr txBox="1">
                <a:spLocks noChangeArrowheads="1"/>
              </p:cNvSpPr>
              <p:nvPr/>
            </p:nvSpPr>
            <p:spPr bwMode="auto">
              <a:xfrm>
                <a:off x="5081"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altLang="en-US" sz="1600" b="1">
                    <a:solidFill>
                      <a:schemeClr val="tx1"/>
                    </a:solidFill>
                    <a:latin typeface="微软雅黑" panose="020B0503020204020204" pitchFamily="34" charset="-122"/>
                    <a:ea typeface="微软雅黑" panose="020B0503020204020204" pitchFamily="34" charset="-122"/>
                  </a:rPr>
                  <a:t>清扫</a:t>
                </a:r>
                <a:endParaRPr lang="zh-CN" sz="1600" b="1">
                  <a:solidFill>
                    <a:schemeClr val="tx1"/>
                  </a:solidFill>
                  <a:latin typeface="微软雅黑" panose="020B0503020204020204" pitchFamily="34" charset="-122"/>
                  <a:ea typeface="微软雅黑" panose="020B0503020204020204" pitchFamily="34" charset="-122"/>
                </a:endParaRPr>
              </a:p>
            </p:txBody>
          </p:sp>
        </p:grpSp>
        <p:grpSp>
          <p:nvGrpSpPr>
            <p:cNvPr id="9" name="Group 35"/>
            <p:cNvGrpSpPr/>
            <p:nvPr/>
          </p:nvGrpSpPr>
          <p:grpSpPr bwMode="auto">
            <a:xfrm>
              <a:off x="5652" y="4285"/>
              <a:ext cx="1440" cy="936"/>
              <a:chOff x="5081" y="1784"/>
              <a:chExt cx="1152" cy="766"/>
            </a:xfrm>
          </p:grpSpPr>
          <p:sp>
            <p:nvSpPr>
              <p:cNvPr id="31" name="Text Box 37"/>
              <p:cNvSpPr txBox="1">
                <a:spLocks noChangeArrowheads="1"/>
              </p:cNvSpPr>
              <p:nvPr/>
            </p:nvSpPr>
            <p:spPr bwMode="auto">
              <a:xfrm>
                <a:off x="5081" y="1784"/>
                <a:ext cx="1152" cy="384"/>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32" name="Text Box 36"/>
              <p:cNvSpPr txBox="1">
                <a:spLocks noChangeArrowheads="1"/>
              </p:cNvSpPr>
              <p:nvPr/>
            </p:nvSpPr>
            <p:spPr bwMode="auto">
              <a:xfrm>
                <a:off x="5081"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sz="16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清洁</a:t>
                </a:r>
              </a:p>
            </p:txBody>
          </p:sp>
        </p:grpSp>
        <p:grpSp>
          <p:nvGrpSpPr>
            <p:cNvPr id="10" name="Group 32"/>
            <p:cNvGrpSpPr/>
            <p:nvPr/>
          </p:nvGrpSpPr>
          <p:grpSpPr bwMode="auto">
            <a:xfrm>
              <a:off x="2772" y="5845"/>
              <a:ext cx="1440" cy="936"/>
              <a:chOff x="5081" y="1784"/>
              <a:chExt cx="1152" cy="766"/>
            </a:xfrm>
          </p:grpSpPr>
          <p:sp>
            <p:nvSpPr>
              <p:cNvPr id="29" name="Text Box 34"/>
              <p:cNvSpPr txBox="1">
                <a:spLocks noChangeArrowheads="1"/>
              </p:cNvSpPr>
              <p:nvPr/>
            </p:nvSpPr>
            <p:spPr bwMode="auto">
              <a:xfrm>
                <a:off x="5080" y="1784"/>
                <a:ext cx="1152" cy="384"/>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6S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30" name="Text Box 33"/>
              <p:cNvSpPr txBox="1">
                <a:spLocks noChangeArrowheads="1"/>
              </p:cNvSpPr>
              <p:nvPr/>
            </p:nvSpPr>
            <p:spPr bwMode="auto">
              <a:xfrm>
                <a:off x="5081"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修养</a:t>
                </a:r>
              </a:p>
            </p:txBody>
          </p:sp>
        </p:grpSp>
        <p:grpSp>
          <p:nvGrpSpPr>
            <p:cNvPr id="11" name="Group 29"/>
            <p:cNvGrpSpPr/>
            <p:nvPr/>
          </p:nvGrpSpPr>
          <p:grpSpPr bwMode="auto">
            <a:xfrm>
              <a:off x="8172" y="5845"/>
              <a:ext cx="1440" cy="936"/>
              <a:chOff x="5081" y="1784"/>
              <a:chExt cx="1152" cy="766"/>
            </a:xfrm>
          </p:grpSpPr>
          <p:sp>
            <p:nvSpPr>
              <p:cNvPr id="27" name="Text Box 31"/>
              <p:cNvSpPr txBox="1">
                <a:spLocks noChangeArrowheads="1"/>
              </p:cNvSpPr>
              <p:nvPr/>
            </p:nvSpPr>
            <p:spPr bwMode="auto">
              <a:xfrm>
                <a:off x="5081" y="1784"/>
                <a:ext cx="1152" cy="384"/>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defRPr/>
                </a:pPr>
                <a:r>
                  <a:rPr lang="en-US" altLang="zh-CN" sz="16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5S</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8" name="Text Box 30"/>
              <p:cNvSpPr txBox="1">
                <a:spLocks noChangeArrowheads="1"/>
              </p:cNvSpPr>
              <p:nvPr/>
            </p:nvSpPr>
            <p:spPr bwMode="auto">
              <a:xfrm>
                <a:off x="5081" y="2167"/>
                <a:ext cx="1152" cy="383"/>
              </a:xfrm>
              <a:prstGeom prst="rect">
                <a:avLst/>
              </a:prstGeom>
            </p:spPr>
            <p:style>
              <a:lnRef idx="3">
                <a:schemeClr val="lt1"/>
              </a:lnRef>
              <a:fillRef idx="1">
                <a:schemeClr val="accent3"/>
              </a:fillRef>
              <a:effectRef idx="1">
                <a:schemeClr val="accent3"/>
              </a:effectRef>
              <a:fontRef idx="minor">
                <a:schemeClr val="lt1"/>
              </a:fontRef>
            </p:style>
            <p:txBody>
              <a:bodyPr/>
              <a:lstStyle/>
              <a:p>
                <a:pPr algn="ctr"/>
                <a:r>
                  <a:rPr lang="zh-CN" sz="16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安全</a:t>
                </a:r>
              </a:p>
            </p:txBody>
          </p:sp>
        </p:grpSp>
        <p:sp>
          <p:nvSpPr>
            <p:cNvPr id="12" name="Line 28"/>
            <p:cNvSpPr>
              <a:spLocks noChangeShapeType="1"/>
            </p:cNvSpPr>
            <p:nvPr/>
          </p:nvSpPr>
          <p:spPr bwMode="auto">
            <a:xfrm>
              <a:off x="6372" y="2101"/>
              <a:ext cx="0" cy="312"/>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3" name="Line 27"/>
            <p:cNvSpPr>
              <a:spLocks noChangeShapeType="1"/>
            </p:cNvSpPr>
            <p:nvPr/>
          </p:nvSpPr>
          <p:spPr bwMode="auto">
            <a:xfrm>
              <a:off x="3672" y="2413"/>
              <a:ext cx="5220" cy="1"/>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4" name="Line 26"/>
            <p:cNvSpPr>
              <a:spLocks noChangeShapeType="1"/>
            </p:cNvSpPr>
            <p:nvPr/>
          </p:nvSpPr>
          <p:spPr bwMode="auto">
            <a:xfrm>
              <a:off x="3672" y="2413"/>
              <a:ext cx="1" cy="312"/>
            </a:xfrm>
            <a:prstGeom prst="line">
              <a:avLst/>
            </a:prstGeom>
            <a:noFill/>
            <a:ln w="9525">
              <a:solidFill>
                <a:srgbClr val="000000"/>
              </a:solidFill>
              <a:round/>
              <a:tailEnd type="triangle" w="med" len="me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5" name="Line 25"/>
            <p:cNvSpPr>
              <a:spLocks noChangeShapeType="1"/>
            </p:cNvSpPr>
            <p:nvPr/>
          </p:nvSpPr>
          <p:spPr bwMode="auto">
            <a:xfrm>
              <a:off x="8892" y="2413"/>
              <a:ext cx="0" cy="312"/>
            </a:xfrm>
            <a:prstGeom prst="line">
              <a:avLst/>
            </a:prstGeom>
            <a:noFill/>
            <a:ln w="9525">
              <a:solidFill>
                <a:srgbClr val="000000"/>
              </a:solidFill>
              <a:round/>
              <a:tailEnd type="triangle" w="med" len="me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6" name="Line 24"/>
            <p:cNvSpPr>
              <a:spLocks noChangeShapeType="1"/>
            </p:cNvSpPr>
            <p:nvPr/>
          </p:nvSpPr>
          <p:spPr bwMode="auto">
            <a:xfrm>
              <a:off x="3672" y="3661"/>
              <a:ext cx="0" cy="312"/>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7" name="Line 23"/>
            <p:cNvSpPr>
              <a:spLocks noChangeShapeType="1"/>
            </p:cNvSpPr>
            <p:nvPr/>
          </p:nvSpPr>
          <p:spPr bwMode="auto">
            <a:xfrm>
              <a:off x="8892" y="3661"/>
              <a:ext cx="0" cy="312"/>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8" name="Line 22"/>
            <p:cNvSpPr>
              <a:spLocks noChangeShapeType="1"/>
            </p:cNvSpPr>
            <p:nvPr/>
          </p:nvSpPr>
          <p:spPr bwMode="auto">
            <a:xfrm>
              <a:off x="3672" y="3973"/>
              <a:ext cx="5220" cy="0"/>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9" name="Line 21"/>
            <p:cNvSpPr>
              <a:spLocks noChangeShapeType="1"/>
            </p:cNvSpPr>
            <p:nvPr/>
          </p:nvSpPr>
          <p:spPr bwMode="auto">
            <a:xfrm>
              <a:off x="6372" y="3973"/>
              <a:ext cx="0" cy="312"/>
            </a:xfrm>
            <a:prstGeom prst="line">
              <a:avLst/>
            </a:prstGeom>
            <a:noFill/>
            <a:ln w="9525">
              <a:solidFill>
                <a:srgbClr val="000000"/>
              </a:solidFill>
              <a:round/>
              <a:tailEnd type="triangle" w="med" len="me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0" name="Line 20"/>
            <p:cNvSpPr>
              <a:spLocks noChangeShapeType="1"/>
            </p:cNvSpPr>
            <p:nvPr/>
          </p:nvSpPr>
          <p:spPr bwMode="auto">
            <a:xfrm>
              <a:off x="6372" y="5221"/>
              <a:ext cx="0" cy="312"/>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3492" y="5533"/>
              <a:ext cx="5400" cy="1"/>
            </a:xfrm>
            <a:prstGeom prst="line">
              <a:avLst/>
            </a:prstGeom>
            <a:noFill/>
            <a:ln w="9525">
              <a:solidFill>
                <a:srgbClr val="000000"/>
              </a:solidFill>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2" name="Line 18"/>
            <p:cNvSpPr>
              <a:spLocks noChangeShapeType="1"/>
            </p:cNvSpPr>
            <p:nvPr/>
          </p:nvSpPr>
          <p:spPr bwMode="auto">
            <a:xfrm>
              <a:off x="3492" y="5533"/>
              <a:ext cx="0" cy="312"/>
            </a:xfrm>
            <a:prstGeom prst="line">
              <a:avLst/>
            </a:prstGeom>
            <a:noFill/>
            <a:ln w="9525">
              <a:solidFill>
                <a:srgbClr val="000000"/>
              </a:solidFill>
              <a:round/>
              <a:tailEnd type="triangle" w="med" len="me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3" name="Line 17"/>
            <p:cNvSpPr>
              <a:spLocks noChangeShapeType="1"/>
            </p:cNvSpPr>
            <p:nvPr/>
          </p:nvSpPr>
          <p:spPr bwMode="auto">
            <a:xfrm>
              <a:off x="8892" y="5533"/>
              <a:ext cx="0" cy="312"/>
            </a:xfrm>
            <a:prstGeom prst="line">
              <a:avLst/>
            </a:prstGeom>
            <a:noFill/>
            <a:ln w="9525">
              <a:solidFill>
                <a:srgbClr val="000000"/>
              </a:solidFill>
              <a:round/>
              <a:tailEnd type="triangle" w="med" len="me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4" name="Line 15"/>
            <p:cNvSpPr>
              <a:spLocks noChangeShapeType="1"/>
            </p:cNvSpPr>
            <p:nvPr/>
          </p:nvSpPr>
          <p:spPr bwMode="auto">
            <a:xfrm>
              <a:off x="2035" y="5339"/>
              <a:ext cx="9197" cy="59"/>
            </a:xfrm>
            <a:prstGeom prst="line">
              <a:avLst/>
            </a:prstGeom>
            <a:noFill/>
            <a:ln w="9525">
              <a:solidFill>
                <a:srgbClr val="000000"/>
              </a:solidFill>
              <a:prstDash val="lgDash"/>
              <a:round/>
            </a:ln>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25" name="Text Box 13"/>
            <p:cNvSpPr txBox="1">
              <a:spLocks noChangeArrowheads="1"/>
            </p:cNvSpPr>
            <p:nvPr/>
          </p:nvSpPr>
          <p:spPr bwMode="auto">
            <a:xfrm>
              <a:off x="1940" y="2705"/>
              <a:ext cx="600" cy="1435"/>
            </a:xfrm>
            <a:prstGeom prst="rect">
              <a:avLst/>
            </a:prstGeom>
          </p:spPr>
          <p:style>
            <a:lnRef idx="0">
              <a:schemeClr val="accent5"/>
            </a:lnRef>
            <a:fillRef idx="3">
              <a:schemeClr val="accent5"/>
            </a:fillRef>
            <a:effectRef idx="3">
              <a:schemeClr val="accent5"/>
            </a:effectRef>
            <a:fontRef idx="minor">
              <a:schemeClr val="lt1"/>
            </a:fontRef>
          </p:style>
          <p:txBody>
            <a:bodyPr vert="eaVert"/>
            <a:lstStyle/>
            <a:p>
              <a:pPr algn="ctr"/>
              <a:r>
                <a:rPr lang="zh-CN" sz="1600" b="1" dirty="0" smtClean="0">
                  <a:latin typeface="微软雅黑" panose="020B0503020204020204" pitchFamily="34" charset="-122"/>
                  <a:ea typeface="微软雅黑" panose="020B0503020204020204" pitchFamily="34" charset="-122"/>
                  <a:cs typeface="Times New Roman" panose="02020603050405020304" pitchFamily="18" charset="0"/>
                </a:rPr>
                <a:t>针</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1600" b="1" dirty="0" smtClean="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1600" b="1" dirty="0" smtClean="0">
                  <a:latin typeface="微软雅黑" panose="020B0503020204020204" pitchFamily="34" charset="-122"/>
                  <a:ea typeface="微软雅黑" panose="020B0503020204020204" pitchFamily="34" charset="-122"/>
                  <a:cs typeface="Times New Roman" panose="02020603050405020304" pitchFamily="18" charset="0"/>
                </a:rPr>
                <a:t>物</a:t>
              </a:r>
              <a:endParaRPr lang="zh-CN" sz="16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0" name="TextBox 56"/>
          <p:cNvSpPr txBox="1">
            <a:spLocks noChangeArrowheads="1"/>
          </p:cNvSpPr>
          <p:nvPr/>
        </p:nvSpPr>
        <p:spPr bwMode="auto">
          <a:xfrm>
            <a:off x="4936164" y="432996"/>
            <a:ext cx="1656183"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区分用与不用的</a:t>
            </a:r>
          </a:p>
        </p:txBody>
      </p:sp>
      <p:sp>
        <p:nvSpPr>
          <p:cNvPr id="42" name="TextBox 62"/>
          <p:cNvSpPr txBox="1">
            <a:spLocks noChangeArrowheads="1"/>
          </p:cNvSpPr>
          <p:nvPr/>
        </p:nvSpPr>
        <p:spPr bwMode="auto">
          <a:xfrm>
            <a:off x="6732240" y="1533756"/>
            <a:ext cx="1665564"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将物品清扫干净</a:t>
            </a:r>
          </a:p>
        </p:txBody>
      </p:sp>
      <p:sp>
        <p:nvSpPr>
          <p:cNvPr id="44" name="TextBox 67"/>
          <p:cNvSpPr txBox="1">
            <a:spLocks noChangeArrowheads="1"/>
          </p:cNvSpPr>
          <p:nvPr/>
        </p:nvSpPr>
        <p:spPr bwMode="auto">
          <a:xfrm>
            <a:off x="4932040" y="2953276"/>
            <a:ext cx="187220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形成制度养成习惯</a:t>
            </a:r>
          </a:p>
        </p:txBody>
      </p:sp>
      <p:sp>
        <p:nvSpPr>
          <p:cNvPr id="45" name="TextBox 75"/>
          <p:cNvSpPr txBox="1">
            <a:spLocks noChangeArrowheads="1"/>
          </p:cNvSpPr>
          <p:nvPr/>
        </p:nvSpPr>
        <p:spPr bwMode="auto">
          <a:xfrm>
            <a:off x="2843808" y="4104558"/>
            <a:ext cx="1934967"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提高修养自我规范</a:t>
            </a:r>
          </a:p>
        </p:txBody>
      </p:sp>
      <p:sp>
        <p:nvSpPr>
          <p:cNvPr id="46" name="TextBox 77"/>
          <p:cNvSpPr txBox="1">
            <a:spLocks noChangeArrowheads="1"/>
          </p:cNvSpPr>
          <p:nvPr/>
        </p:nvSpPr>
        <p:spPr bwMode="auto">
          <a:xfrm>
            <a:off x="6732240" y="4155926"/>
            <a:ext cx="187220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确保</a:t>
            </a:r>
            <a:r>
              <a:rPr lang="zh-CN" altLang="en-US" sz="1600" b="1" dirty="0" smtClean="0">
                <a:latin typeface="微软雅黑" panose="020B0503020204020204" pitchFamily="34" charset="-122"/>
                <a:ea typeface="微软雅黑" panose="020B0503020204020204" pitchFamily="34" charset="-122"/>
              </a:rPr>
              <a:t>人与物的安全</a:t>
            </a:r>
            <a:endParaRPr lang="zh-CN" altLang="en-US" sz="1600" b="1" dirty="0">
              <a:latin typeface="微软雅黑" panose="020B0503020204020204" pitchFamily="34" charset="-122"/>
              <a:ea typeface="微软雅黑" panose="020B0503020204020204" pitchFamily="34" charset="-122"/>
            </a:endParaRPr>
          </a:p>
        </p:txBody>
      </p:sp>
      <p:sp>
        <p:nvSpPr>
          <p:cNvPr id="48" name="TextBox 62"/>
          <p:cNvSpPr txBox="1">
            <a:spLocks noChangeArrowheads="1"/>
          </p:cNvSpPr>
          <p:nvPr/>
        </p:nvSpPr>
        <p:spPr bwMode="auto">
          <a:xfrm>
            <a:off x="2982567" y="1512270"/>
            <a:ext cx="1449540" cy="33855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将要用的标识</a:t>
            </a:r>
            <a:endParaRPr lang="zh-CN" altLang="en-US" sz="16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1" name="Text Box 13"/>
          <p:cNvSpPr txBox="1">
            <a:spLocks noChangeArrowheads="1"/>
          </p:cNvSpPr>
          <p:nvPr/>
        </p:nvSpPr>
        <p:spPr bwMode="auto">
          <a:xfrm>
            <a:off x="827584" y="3698198"/>
            <a:ext cx="432048" cy="1033792"/>
          </a:xfrm>
          <a:prstGeom prst="rect">
            <a:avLst/>
          </a:prstGeom>
        </p:spPr>
        <p:style>
          <a:lnRef idx="0">
            <a:schemeClr val="accent5"/>
          </a:lnRef>
          <a:fillRef idx="3">
            <a:schemeClr val="accent5"/>
          </a:fillRef>
          <a:effectRef idx="3">
            <a:schemeClr val="accent5"/>
          </a:effectRef>
          <a:fontRef idx="minor">
            <a:schemeClr val="lt1"/>
          </a:fontRef>
        </p:style>
        <p:txBody>
          <a:bodyPr vert="eaVert"/>
          <a:lstStyle/>
          <a:p>
            <a:pPr algn="ctr"/>
            <a:r>
              <a:rPr lang="zh-CN" sz="1600" b="1" dirty="0" smtClean="0">
                <a:latin typeface="微软雅黑" panose="020B0503020204020204" pitchFamily="34" charset="-122"/>
                <a:ea typeface="微软雅黑" panose="020B0503020204020204" pitchFamily="34" charset="-122"/>
                <a:cs typeface="Times New Roman" panose="02020603050405020304" pitchFamily="18" charset="0"/>
              </a:rPr>
              <a:t>针</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sz="1600" b="1" dirty="0" smtClean="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smtClean="0">
                <a:latin typeface="微软雅黑" panose="020B0503020204020204" pitchFamily="34" charset="-122"/>
                <a:ea typeface="微软雅黑" panose="020B0503020204020204" pitchFamily="34" charset="-122"/>
                <a:cs typeface="Times New Roman" panose="02020603050405020304" pitchFamily="18" charset="0"/>
              </a:rPr>
              <a:t>人</a:t>
            </a:r>
            <a:endParaRPr lang="zh-CN" sz="1600" b="1"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026" name="AutoShape 2"/>
          <p:cNvCxnSpPr>
            <a:cxnSpLocks noChangeShapeType="1"/>
          </p:cNvCxnSpPr>
          <p:nvPr/>
        </p:nvCxnSpPr>
        <p:spPr bwMode="auto">
          <a:xfrm flipH="1">
            <a:off x="2627785" y="1851670"/>
            <a:ext cx="360039" cy="161925"/>
          </a:xfrm>
          <a:prstGeom prst="straightConnector1">
            <a:avLst/>
          </a:prstGeom>
          <a:noFill/>
          <a:ln w="9525">
            <a:solidFill>
              <a:srgbClr val="000000"/>
            </a:solidFill>
            <a:round/>
            <a:tailEnd type="triangle" w="med" len="med"/>
          </a:ln>
        </p:spPr>
      </p:cxnSp>
      <p:cxnSp>
        <p:nvCxnSpPr>
          <p:cNvPr id="54" name="AutoShape 2"/>
          <p:cNvCxnSpPr>
            <a:cxnSpLocks noChangeShapeType="1"/>
          </p:cNvCxnSpPr>
          <p:nvPr/>
        </p:nvCxnSpPr>
        <p:spPr bwMode="auto">
          <a:xfrm flipH="1">
            <a:off x="2483768" y="4443958"/>
            <a:ext cx="360039" cy="161925"/>
          </a:xfrm>
          <a:prstGeom prst="straightConnector1">
            <a:avLst/>
          </a:prstGeom>
          <a:noFill/>
          <a:ln w="9525">
            <a:solidFill>
              <a:srgbClr val="000000"/>
            </a:solidFill>
            <a:round/>
            <a:tailEnd type="triangle" w="med" len="med"/>
          </a:ln>
        </p:spPr>
      </p:cxnSp>
      <p:cxnSp>
        <p:nvCxnSpPr>
          <p:cNvPr id="55" name="AutoShape 2"/>
          <p:cNvCxnSpPr>
            <a:cxnSpLocks noChangeShapeType="1"/>
          </p:cNvCxnSpPr>
          <p:nvPr/>
        </p:nvCxnSpPr>
        <p:spPr bwMode="auto">
          <a:xfrm flipH="1">
            <a:off x="6372200" y="1851670"/>
            <a:ext cx="360039" cy="161925"/>
          </a:xfrm>
          <a:prstGeom prst="straightConnector1">
            <a:avLst/>
          </a:prstGeom>
          <a:noFill/>
          <a:ln w="9525">
            <a:solidFill>
              <a:srgbClr val="000000"/>
            </a:solidFill>
            <a:round/>
            <a:tailEnd type="triangle" w="med" len="med"/>
          </a:ln>
        </p:spPr>
      </p:cxnSp>
      <p:cxnSp>
        <p:nvCxnSpPr>
          <p:cNvPr id="56" name="AutoShape 2"/>
          <p:cNvCxnSpPr>
            <a:cxnSpLocks noChangeShapeType="1"/>
          </p:cNvCxnSpPr>
          <p:nvPr/>
        </p:nvCxnSpPr>
        <p:spPr bwMode="auto">
          <a:xfrm flipH="1">
            <a:off x="4572000" y="771550"/>
            <a:ext cx="360039" cy="161925"/>
          </a:xfrm>
          <a:prstGeom prst="straightConnector1">
            <a:avLst/>
          </a:prstGeom>
          <a:noFill/>
          <a:ln w="9525">
            <a:solidFill>
              <a:srgbClr val="000000"/>
            </a:solidFill>
            <a:round/>
            <a:tailEnd type="triangle" w="med" len="med"/>
          </a:ln>
        </p:spPr>
      </p:cxnSp>
      <p:cxnSp>
        <p:nvCxnSpPr>
          <p:cNvPr id="57" name="AutoShape 2"/>
          <p:cNvCxnSpPr>
            <a:cxnSpLocks noChangeShapeType="1"/>
          </p:cNvCxnSpPr>
          <p:nvPr/>
        </p:nvCxnSpPr>
        <p:spPr bwMode="auto">
          <a:xfrm flipH="1">
            <a:off x="6372200" y="4443958"/>
            <a:ext cx="360039" cy="161925"/>
          </a:xfrm>
          <a:prstGeom prst="straightConnector1">
            <a:avLst/>
          </a:prstGeom>
          <a:noFill/>
          <a:ln w="9525">
            <a:solidFill>
              <a:srgbClr val="000000"/>
            </a:solidFill>
            <a:round/>
            <a:tailEnd type="triangle" w="med" len="med"/>
          </a:ln>
        </p:spPr>
      </p:cxnSp>
      <p:cxnSp>
        <p:nvCxnSpPr>
          <p:cNvPr id="58" name="AutoShape 2"/>
          <p:cNvCxnSpPr>
            <a:cxnSpLocks noChangeShapeType="1"/>
          </p:cNvCxnSpPr>
          <p:nvPr/>
        </p:nvCxnSpPr>
        <p:spPr bwMode="auto">
          <a:xfrm flipH="1">
            <a:off x="4572000" y="3291830"/>
            <a:ext cx="360039" cy="161925"/>
          </a:xfrm>
          <a:prstGeom prst="straightConnector1">
            <a:avLst/>
          </a:prstGeom>
          <a:noFill/>
          <a:ln w="9525">
            <a:solidFill>
              <a:srgbClr val="000000"/>
            </a:solidFill>
            <a:round/>
            <a:tailEnd type="triangle" w="med" len="med"/>
          </a:ln>
        </p:spPr>
      </p:cxnSp>
      <p:grpSp>
        <p:nvGrpSpPr>
          <p:cNvPr id="49" name="组合 48"/>
          <p:cNvGrpSpPr/>
          <p:nvPr/>
        </p:nvGrpSpPr>
        <p:grpSpPr>
          <a:xfrm>
            <a:off x="2009439" y="2080"/>
            <a:ext cx="7134561" cy="581025"/>
            <a:chOff x="389890" y="55245"/>
            <a:chExt cx="8754110" cy="581025"/>
          </a:xfrm>
        </p:grpSpPr>
        <p:sp>
          <p:nvSpPr>
            <p:cNvPr id="59" name="矩形: 圆角 5"/>
            <p:cNvSpPr/>
            <p:nvPr/>
          </p:nvSpPr>
          <p:spPr>
            <a:xfrm flipH="1">
              <a:off x="8754111" y="55245"/>
              <a:ext cx="389889" cy="581025"/>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52" name="矩形 5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4001988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1S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整理篇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781356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18256"/>
            <a:ext cx="9144000" cy="1725243"/>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49722" y="246044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 name="Oval 5"/>
          <p:cNvSpPr/>
          <p:nvPr/>
        </p:nvSpPr>
        <p:spPr>
          <a:xfrm>
            <a:off x="3030922" y="248203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 name="Oval 6"/>
          <p:cNvSpPr/>
          <p:nvPr/>
        </p:nvSpPr>
        <p:spPr>
          <a:xfrm>
            <a:off x="5088322" y="249219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Oval 7"/>
          <p:cNvSpPr/>
          <p:nvPr/>
        </p:nvSpPr>
        <p:spPr>
          <a:xfrm>
            <a:off x="7069522" y="251378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Text Box 10"/>
          <p:cNvSpPr txBox="1">
            <a:spLocks noChangeArrowheads="1"/>
          </p:cNvSpPr>
          <p:nvPr/>
        </p:nvSpPr>
        <p:spPr bwMode="auto">
          <a:xfrm>
            <a:off x="685800" y="3689325"/>
            <a:ext cx="1752600" cy="292388"/>
          </a:xfrm>
          <a:prstGeom prst="rect">
            <a:avLst/>
          </a:prstGeom>
          <a:noFill/>
          <a:ln w="9525">
            <a:noFill/>
            <a:miter lim="800000"/>
          </a:ln>
        </p:spPr>
        <p:txBody>
          <a:bodyPr wrap="square" lIns="45720" tIns="22860" rIns="45720" bIns="22860">
            <a:spAutoFit/>
          </a:bodyPr>
          <a:lstStyle/>
          <a:p>
            <a:pPr algn="ctr"/>
            <a:r>
              <a:rPr lang="zh-CN" altLang="en-US" sz="1600" b="1" dirty="0" smtClean="0">
                <a:latin typeface="微软雅黑" panose="020B0503020204020204" pitchFamily="34" charset="-122"/>
                <a:ea typeface="微软雅黑" panose="020B0503020204020204" pitchFamily="34" charset="-122"/>
              </a:rPr>
              <a:t>现场检查</a:t>
            </a:r>
          </a:p>
        </p:txBody>
      </p:sp>
      <p:sp>
        <p:nvSpPr>
          <p:cNvPr id="10" name="Text Box 10"/>
          <p:cNvSpPr txBox="1">
            <a:spLocks noChangeArrowheads="1"/>
          </p:cNvSpPr>
          <p:nvPr/>
        </p:nvSpPr>
        <p:spPr bwMode="auto">
          <a:xfrm>
            <a:off x="2658461" y="3689325"/>
            <a:ext cx="1752600" cy="538609"/>
          </a:xfrm>
          <a:prstGeom prst="rect">
            <a:avLst/>
          </a:prstGeom>
          <a:noFill/>
          <a:ln w="9525">
            <a:noFill/>
            <a:miter lim="800000"/>
          </a:ln>
        </p:spPr>
        <p:txBody>
          <a:bodyPr wrap="square" lIns="45720" tIns="22860" rIns="45720" bIns="22860">
            <a:spAutoFit/>
          </a:bodyPr>
          <a:lstStyle/>
          <a:p>
            <a:pPr algn="ctr"/>
            <a:r>
              <a:rPr lang="zh-CN" altLang="en-US" sz="1600" b="1" dirty="0" smtClean="0">
                <a:latin typeface="微软雅黑" panose="020B0503020204020204" pitchFamily="34" charset="-122"/>
                <a:ea typeface="微软雅黑" panose="020B0503020204020204" pitchFamily="34" charset="-122"/>
              </a:rPr>
              <a:t>区分必需品与</a:t>
            </a:r>
            <a:endParaRPr lang="en-US" altLang="zh-CN" sz="1600" b="1" dirty="0" smtClean="0">
              <a:latin typeface="微软雅黑" panose="020B0503020204020204" pitchFamily="34" charset="-122"/>
              <a:ea typeface="微软雅黑" panose="020B0503020204020204" pitchFamily="34" charset="-122"/>
            </a:endParaRPr>
          </a:p>
          <a:p>
            <a:pPr algn="ctr"/>
            <a:r>
              <a:rPr lang="zh-CN" altLang="en-US" sz="1600" b="1" dirty="0" smtClean="0">
                <a:latin typeface="微软雅黑" panose="020B0503020204020204" pitchFamily="34" charset="-122"/>
                <a:ea typeface="微软雅黑" panose="020B0503020204020204" pitchFamily="34" charset="-122"/>
              </a:rPr>
              <a:t>非必需品</a:t>
            </a:r>
            <a:endParaRPr lang="zh-CN" altLang="en-US" sz="1600" b="1" dirty="0">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4715861" y="3689325"/>
            <a:ext cx="1752600" cy="292388"/>
          </a:xfrm>
          <a:prstGeom prst="rect">
            <a:avLst/>
          </a:prstGeom>
          <a:noFill/>
          <a:ln w="9525">
            <a:noFill/>
            <a:miter lim="800000"/>
          </a:ln>
        </p:spPr>
        <p:txBody>
          <a:bodyPr wrap="square" lIns="45720" tIns="22860" rIns="45720" bIns="22860">
            <a:spAutoFit/>
          </a:bodyPr>
          <a:lstStyle/>
          <a:p>
            <a:pPr algn="ctr"/>
            <a:r>
              <a:rPr lang="zh-CN" altLang="en-US" sz="1600" b="1" dirty="0" smtClean="0">
                <a:latin typeface="微软雅黑" panose="020B0503020204020204" pitchFamily="34" charset="-122"/>
                <a:ea typeface="微软雅黑" panose="020B0503020204020204" pitchFamily="34" charset="-122"/>
              </a:rPr>
              <a:t>清理非必需品</a:t>
            </a:r>
            <a:endParaRPr lang="zh-CN" altLang="en-US" sz="1600" b="1" dirty="0">
              <a:latin typeface="微软雅黑" panose="020B0503020204020204" pitchFamily="34" charset="-122"/>
              <a:ea typeface="微软雅黑" panose="020B0503020204020204" pitchFamily="34" charset="-122"/>
            </a:endParaRPr>
          </a:p>
        </p:txBody>
      </p:sp>
      <p:sp>
        <p:nvSpPr>
          <p:cNvPr id="12" name="Text Box 10"/>
          <p:cNvSpPr txBox="1">
            <a:spLocks noChangeArrowheads="1"/>
          </p:cNvSpPr>
          <p:nvPr/>
        </p:nvSpPr>
        <p:spPr bwMode="auto">
          <a:xfrm>
            <a:off x="6697060" y="3689325"/>
            <a:ext cx="1946905" cy="292388"/>
          </a:xfrm>
          <a:prstGeom prst="rect">
            <a:avLst/>
          </a:prstGeom>
          <a:noFill/>
          <a:ln w="9525">
            <a:noFill/>
            <a:miter lim="800000"/>
          </a:ln>
        </p:spPr>
        <p:txBody>
          <a:bodyPr wrap="square" lIns="45720" tIns="22860" rIns="45720" bIns="22860">
            <a:spAutoFit/>
          </a:bodyPr>
          <a:lstStyle/>
          <a:p>
            <a:pPr algn="ctr"/>
            <a:r>
              <a:rPr lang="zh-CN" altLang="en-US" sz="1600" b="1" dirty="0" smtClean="0">
                <a:latin typeface="微软雅黑" panose="020B0503020204020204" pitchFamily="34" charset="-122"/>
                <a:ea typeface="微软雅黑" panose="020B0503020204020204" pitchFamily="34" charset="-122"/>
              </a:rPr>
              <a:t>每日循环整理</a:t>
            </a:r>
            <a:endParaRPr lang="zh-CN" altLang="en-US" sz="1600" b="1" dirty="0">
              <a:latin typeface="微软雅黑" panose="020B0503020204020204" pitchFamily="34" charset="-122"/>
              <a:ea typeface="微软雅黑" panose="020B0503020204020204" pitchFamily="34" charset="-122"/>
            </a:endParaRPr>
          </a:p>
        </p:txBody>
      </p:sp>
      <p:sp>
        <p:nvSpPr>
          <p:cNvPr id="13" name="Oval 12"/>
          <p:cNvSpPr/>
          <p:nvPr/>
        </p:nvSpPr>
        <p:spPr>
          <a:xfrm>
            <a:off x="3810000" y="699542"/>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5400" dirty="0" smtClean="0">
                <a:solidFill>
                  <a:schemeClr val="bg1"/>
                </a:solidFill>
              </a:rPr>
              <a:t>IS</a:t>
            </a:r>
          </a:p>
          <a:p>
            <a:pPr algn="ctr"/>
            <a:r>
              <a:rPr lang="zh-CN" altLang="en-US" sz="3000" dirty="0" smtClean="0">
                <a:solidFill>
                  <a:schemeClr val="bg1"/>
                </a:solidFill>
                <a:latin typeface="微软雅黑" panose="020B0503020204020204" pitchFamily="34" charset="-122"/>
                <a:ea typeface="微软雅黑" panose="020B0503020204020204" pitchFamily="34" charset="-122"/>
              </a:rPr>
              <a:t>整理</a:t>
            </a:r>
            <a:endParaRPr lang="en-US" sz="3000" dirty="0">
              <a:solidFill>
                <a:schemeClr val="bg1"/>
              </a:solidFill>
              <a:latin typeface="微软雅黑" panose="020B0503020204020204" pitchFamily="34" charset="-122"/>
              <a:ea typeface="微软雅黑" panose="020B0503020204020204" pitchFamily="34" charset="-122"/>
            </a:endParaRPr>
          </a:p>
        </p:txBody>
      </p:sp>
      <p:sp>
        <p:nvSpPr>
          <p:cNvPr id="17" name="Arc 16"/>
          <p:cNvSpPr/>
          <p:nvPr/>
        </p:nvSpPr>
        <p:spPr>
          <a:xfrm>
            <a:off x="3534760" y="1393649"/>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1568341" y="1393649"/>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4830161" y="1927049"/>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flipH="1">
            <a:off x="3429000" y="1927049"/>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6" name="图片 55" descr="u=1204492566,242650794&amp;fm=21&amp;gp=0.jpg"/>
          <p:cNvPicPr>
            <a:picLocks noChangeAspect="1"/>
          </p:cNvPicPr>
          <p:nvPr/>
        </p:nvPicPr>
        <p:blipFill>
          <a:blip r:embed="rId2" cstate="print"/>
          <a:stretch>
            <a:fillRect/>
          </a:stretch>
        </p:blipFill>
        <p:spPr>
          <a:xfrm>
            <a:off x="1071538" y="2622097"/>
            <a:ext cx="928694" cy="712611"/>
          </a:xfrm>
          <a:prstGeom prst="ellipse">
            <a:avLst/>
          </a:prstGeom>
          <a:ln>
            <a:noFill/>
          </a:ln>
          <a:effectLst>
            <a:softEdge rad="112500"/>
          </a:effectLst>
        </p:spPr>
      </p:pic>
      <p:pic>
        <p:nvPicPr>
          <p:cNvPr id="57" name="图片 56" descr="baeb0e4b-9c71-491c-af35-d2ed08ba74c6.jpg"/>
          <p:cNvPicPr>
            <a:picLocks noChangeAspect="1"/>
          </p:cNvPicPr>
          <p:nvPr/>
        </p:nvPicPr>
        <p:blipFill>
          <a:blip r:embed="rId3" cstate="print"/>
          <a:stretch>
            <a:fillRect/>
          </a:stretch>
        </p:blipFill>
        <p:spPr>
          <a:xfrm>
            <a:off x="3071802" y="2662879"/>
            <a:ext cx="1000132" cy="750099"/>
          </a:xfrm>
          <a:prstGeom prst="ellipse">
            <a:avLst/>
          </a:prstGeom>
          <a:ln>
            <a:noFill/>
          </a:ln>
          <a:effectLst>
            <a:softEdge rad="112500"/>
          </a:effectLst>
        </p:spPr>
      </p:pic>
      <p:pic>
        <p:nvPicPr>
          <p:cNvPr id="58" name="图片 57" descr="u=1052800019,1122840342&amp;fm=21&amp;gp=0.jpg"/>
          <p:cNvPicPr>
            <a:picLocks noChangeAspect="1"/>
          </p:cNvPicPr>
          <p:nvPr/>
        </p:nvPicPr>
        <p:blipFill>
          <a:blip r:embed="rId4" cstate="print"/>
          <a:stretch>
            <a:fillRect/>
          </a:stretch>
        </p:blipFill>
        <p:spPr>
          <a:xfrm>
            <a:off x="5072066" y="2711615"/>
            <a:ext cx="1000132" cy="676452"/>
          </a:xfrm>
          <a:prstGeom prst="ellipse">
            <a:avLst/>
          </a:prstGeom>
          <a:ln>
            <a:noFill/>
          </a:ln>
          <a:effectLst>
            <a:softEdge rad="112500"/>
          </a:effectLst>
        </p:spPr>
      </p:pic>
      <p:pic>
        <p:nvPicPr>
          <p:cNvPr id="59" name="图片 58" descr="u=1657769258,2324651514&amp;fm=21&amp;gp=0.jpg"/>
          <p:cNvPicPr>
            <a:picLocks noChangeAspect="1"/>
          </p:cNvPicPr>
          <p:nvPr/>
        </p:nvPicPr>
        <p:blipFill>
          <a:blip r:embed="rId5" cstate="print"/>
          <a:stretch>
            <a:fillRect/>
          </a:stretch>
        </p:blipFill>
        <p:spPr>
          <a:xfrm>
            <a:off x="7000892" y="2678040"/>
            <a:ext cx="1115403" cy="743602"/>
          </a:xfrm>
          <a:prstGeom prst="ellipse">
            <a:avLst/>
          </a:prstGeom>
          <a:ln>
            <a:noFill/>
          </a:ln>
          <a:effectLst>
            <a:softEdge rad="112500"/>
          </a:effectLst>
        </p:spPr>
      </p:pic>
      <p:grpSp>
        <p:nvGrpSpPr>
          <p:cNvPr id="21" name="组合 20"/>
          <p:cNvGrpSpPr/>
          <p:nvPr/>
        </p:nvGrpSpPr>
        <p:grpSpPr>
          <a:xfrm>
            <a:off x="1691680" y="2080"/>
            <a:ext cx="7452320" cy="581025"/>
            <a:chOff x="0" y="55245"/>
            <a:chExt cx="9144000" cy="581025"/>
          </a:xfrm>
        </p:grpSpPr>
        <p:grpSp>
          <p:nvGrpSpPr>
            <p:cNvPr id="22" name="组合 21"/>
            <p:cNvGrpSpPr/>
            <p:nvPr userDrawn="1"/>
          </p:nvGrpSpPr>
          <p:grpSpPr>
            <a:xfrm flipH="1">
              <a:off x="0" y="55245"/>
              <a:ext cx="9144000" cy="581025"/>
              <a:chOff x="0" y="-580956"/>
              <a:chExt cx="12192000" cy="5527518"/>
            </a:xfrm>
          </p:grpSpPr>
          <p:sp>
            <p:nvSpPr>
              <p:cNvPr id="24" name="矩形 23"/>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5"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3" name="矩形 22"/>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4262527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ppt_x"/>
                                          </p:val>
                                        </p:tav>
                                        <p:tav tm="100000">
                                          <p:val>
                                            <p:strVal val="#ppt_x"/>
                                          </p:val>
                                        </p:tav>
                                      </p:tavLst>
                                    </p:anim>
                                    <p:anim calcmode="lin" valueType="num">
                                      <p:cBhvr additive="base">
                                        <p:cTn id="18" dur="2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ppt_x"/>
                                          </p:val>
                                        </p:tav>
                                        <p:tav tm="100000">
                                          <p:val>
                                            <p:strVal val="#ppt_x"/>
                                          </p:val>
                                        </p:tav>
                                      </p:tavLst>
                                    </p:anim>
                                    <p:anim calcmode="lin" valueType="num">
                                      <p:cBhvr additive="base">
                                        <p:cTn id="33" dur="25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50" fill="hold"/>
                                        <p:tgtEl>
                                          <p:spTgt spid="6"/>
                                        </p:tgtEl>
                                        <p:attrNameLst>
                                          <p:attrName>ppt_x</p:attrName>
                                        </p:attrNameLst>
                                      </p:cBhvr>
                                      <p:tavLst>
                                        <p:tav tm="0">
                                          <p:val>
                                            <p:strVal val="#ppt_x"/>
                                          </p:val>
                                        </p:tav>
                                        <p:tav tm="100000">
                                          <p:val>
                                            <p:strVal val="#ppt_x"/>
                                          </p:val>
                                        </p:tav>
                                      </p:tavLst>
                                    </p:anim>
                                    <p:anim calcmode="lin" valueType="num">
                                      <p:cBhvr additive="base">
                                        <p:cTn id="38" dur="25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ppt_x"/>
                                          </p:val>
                                        </p:tav>
                                        <p:tav tm="100000">
                                          <p:val>
                                            <p:strVal val="#ppt_x"/>
                                          </p:val>
                                        </p:tav>
                                      </p:tavLst>
                                    </p:anim>
                                    <p:anim calcmode="lin" valueType="num">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50" fill="hold"/>
                                        <p:tgtEl>
                                          <p:spTgt spid="19"/>
                                        </p:tgtEl>
                                        <p:attrNameLst>
                                          <p:attrName>ppt_x</p:attrName>
                                        </p:attrNameLst>
                                      </p:cBhvr>
                                      <p:tavLst>
                                        <p:tav tm="0">
                                          <p:val>
                                            <p:strVal val="#ppt_x"/>
                                          </p:val>
                                        </p:tav>
                                        <p:tav tm="100000">
                                          <p:val>
                                            <p:strVal val="#ppt_x"/>
                                          </p:val>
                                        </p:tav>
                                      </p:tavLst>
                                    </p:anim>
                                    <p:anim calcmode="lin" valueType="num">
                                      <p:cBhvr additive="base">
                                        <p:cTn id="48" dur="25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250" fill="hold"/>
                                        <p:tgtEl>
                                          <p:spTgt spid="7"/>
                                        </p:tgtEl>
                                        <p:attrNameLst>
                                          <p:attrName>ppt_x</p:attrName>
                                        </p:attrNameLst>
                                      </p:cBhvr>
                                      <p:tavLst>
                                        <p:tav tm="0">
                                          <p:val>
                                            <p:strVal val="#ppt_x"/>
                                          </p:val>
                                        </p:tav>
                                        <p:tav tm="100000">
                                          <p:val>
                                            <p:strVal val="#ppt_x"/>
                                          </p:val>
                                        </p:tav>
                                      </p:tavLst>
                                    </p:anim>
                                    <p:anim calcmode="lin" valueType="num">
                                      <p:cBhvr additive="base">
                                        <p:cTn id="53" dur="25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250" fill="hold"/>
                                        <p:tgtEl>
                                          <p:spTgt spid="11"/>
                                        </p:tgtEl>
                                        <p:attrNameLst>
                                          <p:attrName>ppt_x</p:attrName>
                                        </p:attrNameLst>
                                      </p:cBhvr>
                                      <p:tavLst>
                                        <p:tav tm="0">
                                          <p:val>
                                            <p:strVal val="#ppt_x"/>
                                          </p:val>
                                        </p:tav>
                                        <p:tav tm="100000">
                                          <p:val>
                                            <p:strVal val="#ppt_x"/>
                                          </p:val>
                                        </p:tav>
                                      </p:tavLst>
                                    </p:anim>
                                    <p:anim calcmode="lin" valueType="num">
                                      <p:cBhvr additive="base">
                                        <p:cTn id="58" dur="25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ppt_x"/>
                                          </p:val>
                                        </p:tav>
                                        <p:tav tm="100000">
                                          <p:val>
                                            <p:strVal val="#ppt_x"/>
                                          </p:val>
                                        </p:tav>
                                      </p:tavLst>
                                    </p:anim>
                                    <p:anim calcmode="lin" valueType="num">
                                      <p:cBhvr additive="base">
                                        <p:cTn id="63" dur="25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250" fill="hold"/>
                                        <p:tgtEl>
                                          <p:spTgt spid="8"/>
                                        </p:tgtEl>
                                        <p:attrNameLst>
                                          <p:attrName>ppt_x</p:attrName>
                                        </p:attrNameLst>
                                      </p:cBhvr>
                                      <p:tavLst>
                                        <p:tav tm="0">
                                          <p:val>
                                            <p:strVal val="#ppt_x"/>
                                          </p:val>
                                        </p:tav>
                                        <p:tav tm="100000">
                                          <p:val>
                                            <p:strVal val="#ppt_x"/>
                                          </p:val>
                                        </p:tav>
                                      </p:tavLst>
                                    </p:anim>
                                    <p:anim calcmode="lin" valueType="num">
                                      <p:cBhvr additive="base">
                                        <p:cTn id="68" dur="25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250" fill="hold"/>
                                        <p:tgtEl>
                                          <p:spTgt spid="12"/>
                                        </p:tgtEl>
                                        <p:attrNameLst>
                                          <p:attrName>ppt_x</p:attrName>
                                        </p:attrNameLst>
                                      </p:cBhvr>
                                      <p:tavLst>
                                        <p:tav tm="0">
                                          <p:val>
                                            <p:strVal val="#ppt_x"/>
                                          </p:val>
                                        </p:tav>
                                        <p:tav tm="100000">
                                          <p:val>
                                            <p:strVal val="#ppt_x"/>
                                          </p:val>
                                        </p:tav>
                                      </p:tavLst>
                                    </p:anim>
                                    <p:anim calcmode="lin" valueType="num">
                                      <p:cBhvr additive="base">
                                        <p:cTn id="7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animBg="1"/>
      <p:bldP spid="17" grpId="0" animBg="1"/>
      <p:bldP spid="18" grpId="0" animBg="1"/>
      <p:bldP spid="19" grpId="0" animBg="1"/>
      <p:bldP spid="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440754" y="620593"/>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sp>
        <p:nvSpPr>
          <p:cNvPr id="27" name="Rectangle 4"/>
          <p:cNvSpPr>
            <a:spLocks noChangeArrowheads="1"/>
          </p:cNvSpPr>
          <p:nvPr/>
        </p:nvSpPr>
        <p:spPr bwMode="auto">
          <a:xfrm>
            <a:off x="641770" y="1775594"/>
            <a:ext cx="5298382" cy="2308324"/>
          </a:xfrm>
          <a:prstGeom prst="rect">
            <a:avLst/>
          </a:prstGeom>
          <a:noFill/>
          <a:ln w="9525" algn="ctr">
            <a:noFill/>
            <a:miter lim="800000"/>
          </a:ln>
          <a:effectLst/>
        </p:spPr>
        <p:txBody>
          <a:bodyPr wrap="square">
            <a:spAutoFit/>
          </a:bodyPr>
          <a:lstStyle/>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地面上的搬运工具、产品、原料、设备、杂物等；</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工作台（操作台）上的工具、生产用护具、个人物品等；</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办公区域内抽屉和橱柜里的文档、桌上的办公用品、公告板等；</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墙上的指示牌、挂架、风扇、配线、管道等；</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室外的废弃物品、不用的材料等。</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Rectangle 6"/>
          <p:cNvSpPr>
            <a:spLocks noChangeArrowheads="1"/>
          </p:cNvSpPr>
          <p:nvPr/>
        </p:nvSpPr>
        <p:spPr bwMode="auto">
          <a:xfrm>
            <a:off x="781050" y="1200150"/>
            <a:ext cx="6239222" cy="400110"/>
          </a:xfrm>
          <a:prstGeom prst="rect">
            <a:avLst/>
          </a:prstGeom>
          <a:solidFill>
            <a:schemeClr val="accent5">
              <a:lumMod val="20000"/>
              <a:lumOff val="80000"/>
            </a:schemeClr>
          </a:solidFill>
          <a:ln w="9525">
            <a:noFill/>
            <a:miter lim="800000"/>
          </a:ln>
          <a:effectLst/>
        </p:spPr>
        <p:txBody>
          <a:bodyPr wrap="square">
            <a:spAutoFit/>
          </a:bodyPr>
          <a:lstStyle/>
          <a:p>
            <a:pPr lvl="0"/>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所在的工作场所全面检查，包括看得到的和看不到的：</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148481" name="Picture 1"/>
          <p:cNvPicPr>
            <a:picLocks noChangeAspect="1" noChangeArrowheads="1"/>
          </p:cNvPicPr>
          <p:nvPr/>
        </p:nvPicPr>
        <p:blipFill>
          <a:blip r:embed="rId2" cstate="print"/>
          <a:srcRect/>
          <a:stretch>
            <a:fillRect/>
          </a:stretch>
        </p:blipFill>
        <p:spPr bwMode="auto">
          <a:xfrm>
            <a:off x="6228184" y="1851670"/>
            <a:ext cx="2119362" cy="2880320"/>
          </a:xfrm>
          <a:prstGeom prst="rect">
            <a:avLst/>
          </a:prstGeom>
          <a:noFill/>
          <a:ln w="9525">
            <a:noFill/>
            <a:miter lim="800000"/>
            <a:headEnd/>
            <a:tailEnd/>
          </a:ln>
        </p:spPr>
      </p:pic>
      <p:grpSp>
        <p:nvGrpSpPr>
          <p:cNvPr id="7" name="组合 6"/>
          <p:cNvGrpSpPr/>
          <p:nvPr/>
        </p:nvGrpSpPr>
        <p:grpSpPr>
          <a:xfrm>
            <a:off x="1691680" y="2080"/>
            <a:ext cx="7452320" cy="581025"/>
            <a:chOff x="0" y="55245"/>
            <a:chExt cx="9144000" cy="581025"/>
          </a:xfrm>
        </p:grpSpPr>
        <p:grpSp>
          <p:nvGrpSpPr>
            <p:cNvPr id="8" name="组合 7"/>
            <p:cNvGrpSpPr/>
            <p:nvPr userDrawn="1"/>
          </p:nvGrpSpPr>
          <p:grpSpPr>
            <a:xfrm flipH="1">
              <a:off x="0" y="55245"/>
              <a:ext cx="9144000" cy="581025"/>
              <a:chOff x="0" y="-580956"/>
              <a:chExt cx="12192000" cy="5527518"/>
            </a:xfrm>
          </p:grpSpPr>
          <p:sp>
            <p:nvSpPr>
              <p:cNvPr id="10" name="矩形 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9" name="矩形 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45451286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184963" y="661541"/>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sp>
        <p:nvSpPr>
          <p:cNvPr id="28" name="Rectangle 6"/>
          <p:cNvSpPr>
            <a:spLocks noChangeArrowheads="1"/>
          </p:cNvSpPr>
          <p:nvPr/>
        </p:nvSpPr>
        <p:spPr bwMode="auto">
          <a:xfrm>
            <a:off x="781050" y="1200150"/>
            <a:ext cx="6239222"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区分必需品与非必需品的方法（使用频率确定法）：</a:t>
            </a:r>
          </a:p>
        </p:txBody>
      </p:sp>
      <p:graphicFrame>
        <p:nvGraphicFramePr>
          <p:cNvPr id="9" name="表格 8"/>
          <p:cNvGraphicFramePr>
            <a:graphicFrameLocks noGrp="1"/>
          </p:cNvGraphicFramePr>
          <p:nvPr/>
        </p:nvGraphicFramePr>
        <p:xfrm>
          <a:off x="827584" y="1707654"/>
          <a:ext cx="5400600" cy="3220816"/>
        </p:xfrm>
        <a:graphic>
          <a:graphicData uri="http://schemas.openxmlformats.org/drawingml/2006/table">
            <a:tbl>
              <a:tblPr/>
              <a:tblGrid>
                <a:gridCol w="1914850">
                  <a:extLst>
                    <a:ext uri="{9D8B030D-6E8A-4147-A177-3AD203B41FA5}">
                      <a16:colId xmlns:a16="http://schemas.microsoft.com/office/drawing/2014/main" val="20000"/>
                    </a:ext>
                  </a:extLst>
                </a:gridCol>
                <a:gridCol w="1914850">
                  <a:extLst>
                    <a:ext uri="{9D8B030D-6E8A-4147-A177-3AD203B41FA5}">
                      <a16:colId xmlns:a16="http://schemas.microsoft.com/office/drawing/2014/main" val="20001"/>
                    </a:ext>
                  </a:extLst>
                </a:gridCol>
                <a:gridCol w="1570900">
                  <a:extLst>
                    <a:ext uri="{9D8B030D-6E8A-4147-A177-3AD203B41FA5}">
                      <a16:colId xmlns:a16="http://schemas.microsoft.com/office/drawing/2014/main" val="20002"/>
                    </a:ext>
                  </a:extLst>
                </a:gridCol>
              </a:tblGrid>
              <a:tr h="386176">
                <a:tc>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使用程度</a:t>
                      </a:r>
                      <a:endParaRPr lang="zh-CN" sz="1050" kern="100" dirty="0">
                        <a:latin typeface="Times New Roman" panose="02020603050405020304"/>
                        <a:ea typeface="宋体" panose="02010600030101010101" pitchFamily="2" charset="-122"/>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使用频率</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处理方法</a:t>
                      </a:r>
                      <a:endParaRPr lang="zh-CN" sz="1050" kern="100" dirty="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7721">
                <a:tc rowSpan="2">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低（非必需品）</a:t>
                      </a:r>
                      <a:endParaRPr lang="zh-CN" sz="1050" kern="100" dirty="0">
                        <a:latin typeface="Times New Roman" panose="02020603050405020304"/>
                        <a:ea typeface="宋体" panose="02010600030101010101" pitchFamily="2" charset="-122"/>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一年都没有使用过的物品</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废弃</a:t>
                      </a:r>
                      <a:r>
                        <a:rPr lang="en-US" sz="1200" kern="100">
                          <a:latin typeface="Times New Roman" panose="02020603050405020304"/>
                          <a:ea typeface="微软雅黑" panose="020B0503020204020204" pitchFamily="34" charset="-122"/>
                        </a:rPr>
                        <a:t>/</a:t>
                      </a:r>
                      <a:r>
                        <a:rPr lang="zh-CN" sz="1200" kern="100">
                          <a:latin typeface="Times New Roman" panose="02020603050405020304"/>
                          <a:ea typeface="微软雅黑" panose="020B0503020204020204" pitchFamily="34" charset="-122"/>
                        </a:rPr>
                        <a:t>变卖</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5362">
                <a:tc vMerge="1">
                  <a:txBody>
                    <a:bodyPr/>
                    <a:lstStyle/>
                    <a:p>
                      <a:endParaRPr lang="zh-CN"/>
                    </a:p>
                  </a:txBody>
                  <a:tcPr/>
                </a:tc>
                <a:tc>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一年或</a:t>
                      </a:r>
                      <a:r>
                        <a:rPr lang="en-US" sz="1200" kern="100" dirty="0">
                          <a:latin typeface="Times New Roman" panose="02020603050405020304"/>
                          <a:ea typeface="微软雅黑" panose="020B0503020204020204" pitchFamily="34" charset="-122"/>
                        </a:rPr>
                        <a:t>2</a:t>
                      </a:r>
                      <a:r>
                        <a:rPr lang="zh-CN" sz="1200" kern="100" dirty="0">
                          <a:latin typeface="Times New Roman" panose="02020603050405020304"/>
                          <a:ea typeface="微软雅黑" panose="020B0503020204020204" pitchFamily="34" charset="-122"/>
                        </a:rPr>
                        <a:t>个月以上使用一次的物品</a:t>
                      </a:r>
                      <a:endParaRPr lang="zh-CN" sz="1050" kern="100" dirty="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暂时存放仓库</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492">
                <a:tc rowSpan="2">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中（必需品）</a:t>
                      </a:r>
                      <a:endParaRPr lang="zh-CN" sz="1050" kern="100">
                        <a:latin typeface="Times New Roman" panose="02020603050405020304"/>
                        <a:ea typeface="宋体" panose="02010600030101010101" pitchFamily="2" charset="-122"/>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一个月使用一次的物品</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工作现场集中摆放</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3075">
                <a:tc vMerge="1">
                  <a:txBody>
                    <a:bodyPr/>
                    <a:lstStyle/>
                    <a:p>
                      <a:endParaRPr lang="zh-CN"/>
                    </a:p>
                  </a:txBody>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一个星期使用一次的物品</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4"/>
                  </a:ext>
                </a:extLst>
              </a:tr>
              <a:tr h="355979">
                <a:tc rowSpan="3">
                  <a:txBody>
                    <a:bodyPr/>
                    <a:lstStyle/>
                    <a:p>
                      <a:pPr algn="just">
                        <a:lnSpc>
                          <a:spcPct val="150000"/>
                        </a:lnSpc>
                        <a:spcAft>
                          <a:spcPts val="0"/>
                        </a:spcAft>
                      </a:pPr>
                      <a:endParaRPr lang="en-US" sz="1200" kern="100">
                        <a:latin typeface="微软雅黑" panose="020B0503020204020204" pitchFamily="34" charset="-122"/>
                        <a:ea typeface="宋体" panose="02010600030101010101" pitchFamily="2" charset="-122"/>
                      </a:endParaRPr>
                    </a:p>
                    <a:p>
                      <a:pPr algn="just">
                        <a:lnSpc>
                          <a:spcPct val="150000"/>
                        </a:lnSpc>
                        <a:spcAft>
                          <a:spcPts val="0"/>
                        </a:spcAft>
                      </a:pPr>
                      <a:r>
                        <a:rPr lang="zh-CN" sz="1200" kern="100">
                          <a:latin typeface="Times New Roman" panose="02020603050405020304"/>
                          <a:ea typeface="微软雅黑" panose="020B0503020204020204" pitchFamily="34" charset="-122"/>
                        </a:rPr>
                        <a:t>高（必面品）</a:t>
                      </a:r>
                      <a:endParaRPr lang="zh-CN" sz="1050" kern="100">
                        <a:latin typeface="Times New Roman" panose="02020603050405020304"/>
                        <a:ea typeface="宋体" panose="02010600030101010101" pitchFamily="2" charset="-122"/>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Times New Roman" panose="02020603050405020304"/>
                          <a:ea typeface="微软雅黑" panose="020B0503020204020204" pitchFamily="34" charset="-122"/>
                        </a:rPr>
                        <a:t>三天使用一次的物品</a:t>
                      </a:r>
                      <a:endParaRPr lang="zh-CN" sz="1050" kern="10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50000"/>
                        </a:lnSpc>
                        <a:spcAft>
                          <a:spcPts val="0"/>
                        </a:spcAft>
                      </a:pPr>
                      <a:endParaRPr lang="en-US" sz="1200" kern="100" dirty="0">
                        <a:latin typeface="微软雅黑" panose="020B0503020204020204" pitchFamily="34" charset="-122"/>
                        <a:ea typeface="宋体" panose="02010600030101010101" pitchFamily="2" charset="-122"/>
                      </a:endParaRPr>
                    </a:p>
                    <a:p>
                      <a:pPr algn="just">
                        <a:lnSpc>
                          <a:spcPct val="150000"/>
                        </a:lnSpc>
                        <a:spcAft>
                          <a:spcPts val="0"/>
                        </a:spcAft>
                      </a:pPr>
                      <a:r>
                        <a:rPr lang="zh-CN" sz="1200" kern="100" dirty="0">
                          <a:latin typeface="Times New Roman" panose="02020603050405020304"/>
                          <a:ea typeface="微软雅黑" panose="020B0503020204020204" pitchFamily="34" charset="-122"/>
                        </a:rPr>
                        <a:t>放在工作现场或随身带</a:t>
                      </a:r>
                      <a:endParaRPr lang="zh-CN" sz="1050" kern="100" dirty="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4237">
                <a:tc vMerge="1">
                  <a:txBody>
                    <a:bodyPr/>
                    <a:lstStyle/>
                    <a:p>
                      <a:endParaRPr lang="zh-CN"/>
                    </a:p>
                  </a:txBody>
                  <a:tcPr/>
                </a:tc>
                <a:tc>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一天使用一次的物品</a:t>
                      </a:r>
                      <a:endParaRPr lang="zh-CN" sz="1050" kern="100" dirty="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6"/>
                  </a:ext>
                </a:extLst>
              </a:tr>
              <a:tr h="354237">
                <a:tc vMerge="1">
                  <a:txBody>
                    <a:bodyPr/>
                    <a:lstStyle/>
                    <a:p>
                      <a:endParaRPr lang="zh-CN"/>
                    </a:p>
                  </a:txBody>
                  <a:tcPr/>
                </a:tc>
                <a:tc>
                  <a:txBody>
                    <a:bodyPr/>
                    <a:lstStyle/>
                    <a:p>
                      <a:pPr algn="just">
                        <a:lnSpc>
                          <a:spcPct val="150000"/>
                        </a:lnSpc>
                        <a:spcAft>
                          <a:spcPts val="0"/>
                        </a:spcAft>
                      </a:pPr>
                      <a:r>
                        <a:rPr lang="zh-CN" sz="1200" kern="100" dirty="0">
                          <a:latin typeface="Times New Roman" panose="02020603050405020304"/>
                          <a:ea typeface="微软雅黑" panose="020B0503020204020204" pitchFamily="34" charset="-122"/>
                        </a:rPr>
                        <a:t>每小时都要使用的物品</a:t>
                      </a:r>
                      <a:endParaRPr lang="zh-CN" sz="1050" kern="100" dirty="0">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7"/>
                  </a:ext>
                </a:extLst>
              </a:tr>
            </a:tbl>
          </a:graphicData>
        </a:graphic>
      </p:graphicFrame>
      <p:pic>
        <p:nvPicPr>
          <p:cNvPr id="10" name="Picture 3" descr="F:\培训课件\6s\1222075292H602.jpg"/>
          <p:cNvPicPr>
            <a:picLocks noChangeAspect="1" noChangeArrowheads="1"/>
          </p:cNvPicPr>
          <p:nvPr/>
        </p:nvPicPr>
        <p:blipFill>
          <a:blip r:embed="rId2" cstate="print"/>
          <a:srcRect/>
          <a:stretch>
            <a:fillRect/>
          </a:stretch>
        </p:blipFill>
        <p:spPr bwMode="auto">
          <a:xfrm>
            <a:off x="6516215" y="1707654"/>
            <a:ext cx="1800815" cy="3144708"/>
          </a:xfrm>
          <a:prstGeom prst="rect">
            <a:avLst/>
          </a:prstGeom>
          <a:noFill/>
          <a:ln w="9525">
            <a:noFill/>
            <a:miter lim="800000"/>
            <a:headEnd/>
            <a:tailEnd/>
          </a:ln>
        </p:spPr>
      </p:pic>
      <p:sp>
        <p:nvSpPr>
          <p:cNvPr id="11"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nvGrpSpPr>
          <p:cNvPr id="7" name="组合 6"/>
          <p:cNvGrpSpPr/>
          <p:nvPr/>
        </p:nvGrpSpPr>
        <p:grpSpPr>
          <a:xfrm>
            <a:off x="1691680" y="2080"/>
            <a:ext cx="7452320" cy="581025"/>
            <a:chOff x="0" y="55245"/>
            <a:chExt cx="9144000" cy="581025"/>
          </a:xfrm>
        </p:grpSpPr>
        <p:grpSp>
          <p:nvGrpSpPr>
            <p:cNvPr id="8" name="组合 7"/>
            <p:cNvGrpSpPr/>
            <p:nvPr userDrawn="1"/>
          </p:nvGrpSpPr>
          <p:grpSpPr>
            <a:xfrm flipH="1">
              <a:off x="0" y="55245"/>
              <a:ext cx="9144000" cy="581025"/>
              <a:chOff x="0" y="-580956"/>
              <a:chExt cx="12192000" cy="5527518"/>
            </a:xfrm>
          </p:grpSpPr>
          <p:sp>
            <p:nvSpPr>
              <p:cNvPr id="13" name="矩形 1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2" name="矩形 1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4994380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sp>
        <p:nvSpPr>
          <p:cNvPr id="118" name="Rectangle 2"/>
          <p:cNvSpPr/>
          <p:nvPr/>
        </p:nvSpPr>
        <p:spPr>
          <a:xfrm>
            <a:off x="1493977" y="857885"/>
            <a:ext cx="6156046" cy="406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705" tIns="71755" rIns="179705" bIns="71755" rtlCol="0" anchor="ctr"/>
          <a:lstStyle/>
          <a:p>
            <a:pPr marL="285750" indent="-285750" algn="just" fontAlgn="auto">
              <a:buClr>
                <a:srgbClr val="011B4C"/>
              </a:buClr>
              <a:buSzPct val="75000"/>
              <a:buFont typeface="Wingdings" charset="2"/>
              <a:buChar char="l"/>
            </a:pP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美国太空</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3</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号快到月球了，却登不上月球，损失数亿美元，原因一块</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30</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元的电池坏了。</a:t>
            </a:r>
          </a:p>
          <a:p>
            <a:pPr marL="285750" indent="-285750" algn="just" fontAlgn="auto">
              <a:buClr>
                <a:srgbClr val="011B4C"/>
              </a:buClr>
              <a:buSzPct val="75000"/>
              <a:buFont typeface="Wingdings" charset="2"/>
              <a:buChar char="l"/>
            </a:pP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每次飞机失事，都是油管漏油，轮胎放不下来等小事故造成的。从没有机翼掉落等重大原因造成。</a:t>
            </a:r>
          </a:p>
          <a:p>
            <a:pPr marL="285750" indent="-285750" algn="just" fontAlgn="auto">
              <a:buClr>
                <a:srgbClr val="011B4C"/>
              </a:buClr>
              <a:buSzPct val="75000"/>
              <a:buFont typeface="Wingdings" charset="2"/>
              <a:buChar char="l"/>
            </a:pP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2009</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年</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7</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月，某区域总监驾驶公司商务车行驶至番禺大石南大路长隆路段时，与迎面而来的一辆小货车迎面相撞，致使车辆严重受损，经济损失</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12500</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，经调查因驾驶时看手机短信，致使车辆跑偏越过路中心实线所致。</a:t>
            </a:r>
          </a:p>
          <a:p>
            <a:pPr marL="285750" indent="-285750" algn="just" fontAlgn="auto">
              <a:buClr>
                <a:srgbClr val="011B4C"/>
              </a:buClr>
              <a:buSzPct val="75000"/>
              <a:buFont typeface="Wingdings" charset="2"/>
              <a:buChar char="l"/>
            </a:pP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2009</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年</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7</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月车队维修部在对车辆进行例检时发现一辆东风</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8</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吨车驾驶室左车门有喷漆修复的痕迹，而维修部并无此车的相关维修记录。后经调查得知：司机因停车未拉手刹导致车辆前溜，而撞到一台半挂车。</a:t>
            </a:r>
            <a:endParaRPr lang="zh-CN" altLang="en-US" sz="1700" spc="100" dirty="0">
              <a:solidFill>
                <a:schemeClr val="tx1">
                  <a:lumMod val="95000"/>
                  <a:lumOff val="5000"/>
                </a:schemeClr>
              </a:solidFill>
              <a:uFillTx/>
              <a:latin typeface="微软雅黑" charset="-122"/>
              <a:ea typeface="微软雅黑" charset="-122"/>
              <a:cs typeface="微软雅黑" charset="-122"/>
            </a:endParaRPr>
          </a:p>
          <a:p>
            <a:pPr marL="285750" indent="-285750" algn="just" fontAlgn="auto">
              <a:buClr>
                <a:srgbClr val="011B4C"/>
              </a:buClr>
              <a:buSzPct val="75000"/>
              <a:buFont typeface="Wingdings" charset="2"/>
              <a:buChar char="l"/>
            </a:pP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2009</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年离春节二天，一司机发生追尾，严重受伤，公司耗费</a:t>
            </a:r>
            <a:r>
              <a:rPr lang="en-US" altLang="zh-CN" sz="1700" spc="100" dirty="0">
                <a:solidFill>
                  <a:schemeClr val="tx1">
                    <a:lumMod val="95000"/>
                    <a:lumOff val="5000"/>
                  </a:schemeClr>
                </a:solidFill>
                <a:uFillTx/>
                <a:latin typeface="微软雅黑" charset="-122"/>
                <a:ea typeface="微软雅黑" charset="-122"/>
                <a:cs typeface="微软雅黑" charset="-122"/>
                <a:sym typeface="+mn-ea"/>
              </a:rPr>
              <a:t>40</a:t>
            </a: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万，终未能挽救生命，因为开车时睡着了。</a:t>
            </a:r>
          </a:p>
          <a:p>
            <a:pPr marL="285750" indent="-285750" algn="just" fontAlgn="auto">
              <a:buClr>
                <a:srgbClr val="011B4C"/>
              </a:buClr>
              <a:buSzPct val="75000"/>
              <a:buFont typeface="Wingdings" charset="2"/>
              <a:buChar char="l"/>
            </a:pPr>
            <a:r>
              <a:rPr lang="zh-CN" altLang="en-US" sz="1700" spc="100" dirty="0">
                <a:solidFill>
                  <a:schemeClr val="tx1">
                    <a:lumMod val="95000"/>
                    <a:lumOff val="5000"/>
                  </a:schemeClr>
                </a:solidFill>
                <a:uFillTx/>
                <a:latin typeface="微软雅黑" charset="-122"/>
                <a:ea typeface="微软雅黑" charset="-122"/>
                <a:cs typeface="微软雅黑" charset="-122"/>
                <a:sym typeface="+mn-ea"/>
              </a:rPr>
              <a:t>每次安全交通事故，多是疏忽细节造成。</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467544" y="1081648"/>
            <a:ext cx="8183438" cy="553998"/>
          </a:xfrm>
          <a:prstGeom prst="rect">
            <a:avLst/>
          </a:prstGeom>
          <a:solidFill>
            <a:schemeClr val="accent5">
              <a:lumMod val="20000"/>
              <a:lumOff val="80000"/>
            </a:schemeClr>
          </a:solidFill>
          <a:ln w="9525">
            <a:noFill/>
            <a:miter lim="800000"/>
          </a:ln>
          <a:effectLst/>
        </p:spPr>
        <p:txBody>
          <a:bodyPr wrap="square">
            <a:spAutoFit/>
          </a:bodyPr>
          <a:lstStyle/>
          <a:p>
            <a:pPr>
              <a:lnSpc>
                <a:spcPct val="150000"/>
              </a:lnSpc>
              <a:spcBef>
                <a:spcPct val="20000"/>
              </a:spcBef>
              <a:buClr>
                <a:srgbClr val="A40011"/>
              </a:buClr>
              <a:buFont typeface="Wingdings" panose="05000000000000000000" pitchFamily="2" charset="2"/>
              <a:buNone/>
            </a:pPr>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清除非必需物品</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a:t>
            </a:r>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使用“红牌作战”的技巧，处理那些不要的物品</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243063" y="589061"/>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9" name="TextBox 8"/>
          <p:cNvSpPr txBox="1"/>
          <p:nvPr/>
        </p:nvSpPr>
        <p:spPr>
          <a:xfrm>
            <a:off x="395536" y="1995686"/>
            <a:ext cx="3600400" cy="1938992"/>
          </a:xfrm>
          <a:prstGeom prst="rect">
            <a:avLst/>
          </a:prstGeom>
          <a:noFill/>
        </p:spPr>
        <p:txBody>
          <a:bodyPr wrap="square" rtlCol="0">
            <a:spAutoFit/>
          </a:bodyPr>
          <a:lstStyle/>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红牌作战的对象为机器，设备，库存物品，材料，作业工具，用品；</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红牌张贴基准：物品不明者，物品变质者，物品过期者；</a:t>
            </a:r>
          </a:p>
          <a:p>
            <a:pPr lvl="0">
              <a:lnSpc>
                <a:spcPct val="150000"/>
              </a:lnSpc>
              <a:buClr>
                <a:srgbClr val="00B0F0"/>
              </a:buClr>
              <a:buFont typeface="Wingdings" panose="05000000000000000000" pitchFamily="2" charset="2"/>
              <a:buChar char="u"/>
            </a:pPr>
            <a:r>
              <a:rPr lang="zh-CN" altLang="zh-CN" sz="1600" dirty="0" smtClean="0">
                <a:latin typeface="微软雅黑" panose="020B0503020204020204" pitchFamily="34" charset="-122"/>
                <a:ea typeface="微软雅黑" panose="020B0503020204020204" pitchFamily="34" charset="-122"/>
              </a:rPr>
              <a:t>不要物的集中处理及清除</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122882" name="Picture 2"/>
          <p:cNvPicPr>
            <a:picLocks noChangeAspect="1" noChangeArrowheads="1"/>
          </p:cNvPicPr>
          <p:nvPr/>
        </p:nvPicPr>
        <p:blipFill>
          <a:blip r:embed="rId2" cstate="print"/>
          <a:srcRect/>
          <a:stretch>
            <a:fillRect/>
          </a:stretch>
        </p:blipFill>
        <p:spPr bwMode="auto">
          <a:xfrm>
            <a:off x="7728967" y="3651870"/>
            <a:ext cx="1415033" cy="1491630"/>
          </a:xfrm>
          <a:prstGeom prst="rect">
            <a:avLst/>
          </a:prstGeom>
          <a:noFill/>
          <a:ln w="9525">
            <a:noFill/>
            <a:miter lim="800000"/>
            <a:headEnd/>
            <a:tailEnd/>
          </a:ln>
        </p:spPr>
      </p:pic>
      <p:pic>
        <p:nvPicPr>
          <p:cNvPr id="122883" name="Picture 3"/>
          <p:cNvPicPr>
            <a:picLocks noChangeAspect="1" noChangeArrowheads="1"/>
          </p:cNvPicPr>
          <p:nvPr/>
        </p:nvPicPr>
        <p:blipFill>
          <a:blip r:embed="rId3" cstate="print"/>
          <a:srcRect/>
          <a:stretch>
            <a:fillRect/>
          </a:stretch>
        </p:blipFill>
        <p:spPr bwMode="auto">
          <a:xfrm>
            <a:off x="3851920" y="2077392"/>
            <a:ext cx="3863795" cy="1862510"/>
          </a:xfrm>
          <a:prstGeom prst="rect">
            <a:avLst/>
          </a:prstGeom>
          <a:noFill/>
          <a:ln w="9525">
            <a:noFill/>
            <a:miter lim="800000"/>
            <a:headEnd/>
            <a:tailEnd/>
          </a:ln>
        </p:spPr>
      </p:pic>
      <p:grpSp>
        <p:nvGrpSpPr>
          <p:cNvPr id="10" name="组合 9"/>
          <p:cNvGrpSpPr/>
          <p:nvPr/>
        </p:nvGrpSpPr>
        <p:grpSpPr>
          <a:xfrm>
            <a:off x="1691680" y="2080"/>
            <a:ext cx="7452320" cy="581025"/>
            <a:chOff x="0" y="55245"/>
            <a:chExt cx="9144000" cy="581025"/>
          </a:xfrm>
        </p:grpSpPr>
        <p:grpSp>
          <p:nvGrpSpPr>
            <p:cNvPr id="11" name="组合 10"/>
            <p:cNvGrpSpPr/>
            <p:nvPr userDrawn="1"/>
          </p:nvGrpSpPr>
          <p:grpSpPr>
            <a:xfrm flipH="1">
              <a:off x="0" y="55245"/>
              <a:ext cx="9144000" cy="581025"/>
              <a:chOff x="0" y="-580956"/>
              <a:chExt cx="12192000" cy="5527518"/>
            </a:xfrm>
          </p:grpSpPr>
          <p:sp>
            <p:nvSpPr>
              <p:cNvPr id="13" name="矩形 1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2" name="矩形 1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329341770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857224" y="1142990"/>
            <a:ext cx="6429420" cy="501291"/>
          </a:xfrm>
          <a:prstGeom prst="rect">
            <a:avLst/>
          </a:prstGeom>
          <a:solidFill>
            <a:schemeClr val="accent5">
              <a:lumMod val="20000"/>
              <a:lumOff val="80000"/>
            </a:schemeClr>
          </a:solidFill>
          <a:ln w="9525">
            <a:noFill/>
            <a:miter lim="800000"/>
          </a:ln>
          <a:effectLst/>
        </p:spPr>
        <p:txBody>
          <a:bodyPr wrap="square">
            <a:spAutoFit/>
          </a:bodyPr>
          <a:lstStyle/>
          <a:p>
            <a:pPr lvl="0">
              <a:lnSpc>
                <a:spcPct val="150000"/>
              </a:lnSpc>
              <a:spcBef>
                <a:spcPct val="20000"/>
              </a:spcBef>
              <a:buClr>
                <a:srgbClr val="A40011"/>
              </a:buClr>
            </a:pP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按</a:t>
            </a:r>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处理非必需品的方法（价值分析法）</a:t>
            </a:r>
          </a:p>
        </p:txBody>
      </p:sp>
      <p:sp>
        <p:nvSpPr>
          <p:cNvPr id="6" name="Text Box 7"/>
          <p:cNvSpPr txBox="1">
            <a:spLocks noChangeArrowheads="1"/>
          </p:cNvSpPr>
          <p:nvPr/>
        </p:nvSpPr>
        <p:spPr bwMode="auto">
          <a:xfrm>
            <a:off x="-197543" y="587560"/>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nvGrpSpPr>
          <p:cNvPr id="9" name="Group 51"/>
          <p:cNvGrpSpPr/>
          <p:nvPr/>
        </p:nvGrpSpPr>
        <p:grpSpPr bwMode="auto">
          <a:xfrm>
            <a:off x="683568" y="1923678"/>
            <a:ext cx="7344816" cy="2664296"/>
            <a:chOff x="386" y="1071"/>
            <a:chExt cx="5126" cy="2858"/>
          </a:xfrm>
        </p:grpSpPr>
        <p:sp>
          <p:nvSpPr>
            <p:cNvPr id="10" name="Rectangle 5"/>
            <p:cNvSpPr>
              <a:spLocks noChangeArrowheads="1"/>
            </p:cNvSpPr>
            <p:nvPr/>
          </p:nvSpPr>
          <p:spPr bwMode="auto">
            <a:xfrm>
              <a:off x="1474" y="1707"/>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不要物品</a:t>
              </a:r>
            </a:p>
          </p:txBody>
        </p:sp>
        <p:sp>
          <p:nvSpPr>
            <p:cNvPr id="11" name="Rectangle 6"/>
            <p:cNvSpPr>
              <a:spLocks noChangeArrowheads="1"/>
            </p:cNvSpPr>
            <p:nvPr/>
          </p:nvSpPr>
          <p:spPr bwMode="auto">
            <a:xfrm>
              <a:off x="567" y="2342"/>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无回收价值</a:t>
              </a:r>
            </a:p>
          </p:txBody>
        </p:sp>
        <p:sp>
          <p:nvSpPr>
            <p:cNvPr id="12" name="Rectangle 7"/>
            <p:cNvSpPr>
              <a:spLocks noChangeArrowheads="1"/>
            </p:cNvSpPr>
            <p:nvPr/>
          </p:nvSpPr>
          <p:spPr bwMode="auto">
            <a:xfrm>
              <a:off x="2971" y="2342"/>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有回收价值</a:t>
              </a:r>
            </a:p>
          </p:txBody>
        </p:sp>
        <p:sp>
          <p:nvSpPr>
            <p:cNvPr id="13" name="Rectangle 8"/>
            <p:cNvSpPr>
              <a:spLocks noChangeArrowheads="1"/>
            </p:cNvSpPr>
            <p:nvPr/>
          </p:nvSpPr>
          <p:spPr bwMode="auto">
            <a:xfrm>
              <a:off x="386" y="3566"/>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垃圾站</a:t>
              </a:r>
            </a:p>
          </p:txBody>
        </p:sp>
        <p:sp>
          <p:nvSpPr>
            <p:cNvPr id="14" name="Rectangle 9"/>
            <p:cNvSpPr>
              <a:spLocks noChangeArrowheads="1"/>
            </p:cNvSpPr>
            <p:nvPr/>
          </p:nvSpPr>
          <p:spPr bwMode="auto">
            <a:xfrm>
              <a:off x="2926" y="3068"/>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废塑料</a:t>
              </a:r>
            </a:p>
          </p:txBody>
        </p:sp>
        <p:sp>
          <p:nvSpPr>
            <p:cNvPr id="15" name="Rectangle 10"/>
            <p:cNvSpPr>
              <a:spLocks noChangeArrowheads="1"/>
            </p:cNvSpPr>
            <p:nvPr/>
          </p:nvSpPr>
          <p:spPr bwMode="auto">
            <a:xfrm>
              <a:off x="2291" y="3068"/>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废金属</a:t>
              </a:r>
            </a:p>
          </p:txBody>
        </p:sp>
        <p:sp>
          <p:nvSpPr>
            <p:cNvPr id="16" name="Rectangle 11"/>
            <p:cNvSpPr>
              <a:spLocks noChangeArrowheads="1"/>
            </p:cNvSpPr>
            <p:nvPr/>
          </p:nvSpPr>
          <p:spPr bwMode="auto">
            <a:xfrm>
              <a:off x="3561" y="3068"/>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废纸箱</a:t>
              </a:r>
            </a:p>
          </p:txBody>
        </p:sp>
        <p:sp>
          <p:nvSpPr>
            <p:cNvPr id="17" name="Rectangle 12"/>
            <p:cNvSpPr>
              <a:spLocks noChangeArrowheads="1"/>
            </p:cNvSpPr>
            <p:nvPr/>
          </p:nvSpPr>
          <p:spPr bwMode="auto">
            <a:xfrm>
              <a:off x="4922" y="3612"/>
              <a:ext cx="590"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折旧出售</a:t>
              </a:r>
            </a:p>
          </p:txBody>
        </p:sp>
        <p:sp>
          <p:nvSpPr>
            <p:cNvPr id="18" name="Rectangle 13"/>
            <p:cNvSpPr>
              <a:spLocks noChangeArrowheads="1"/>
            </p:cNvSpPr>
            <p:nvPr/>
          </p:nvSpPr>
          <p:spPr bwMode="auto">
            <a:xfrm>
              <a:off x="4968" y="3067"/>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旧设备</a:t>
              </a:r>
            </a:p>
          </p:txBody>
        </p:sp>
        <p:sp>
          <p:nvSpPr>
            <p:cNvPr id="19" name="Rectangle 14"/>
            <p:cNvSpPr>
              <a:spLocks noChangeArrowheads="1"/>
            </p:cNvSpPr>
            <p:nvPr/>
          </p:nvSpPr>
          <p:spPr bwMode="auto">
            <a:xfrm>
              <a:off x="4196" y="3068"/>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en-US" altLang="zh-CN" sz="1400" b="1" dirty="0" smtClean="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p:txBody>
        </p:sp>
        <p:sp>
          <p:nvSpPr>
            <p:cNvPr id="20" name="Rectangle 15"/>
            <p:cNvSpPr>
              <a:spLocks noChangeArrowheads="1"/>
            </p:cNvSpPr>
            <p:nvPr/>
          </p:nvSpPr>
          <p:spPr bwMode="auto">
            <a:xfrm>
              <a:off x="2926" y="3657"/>
              <a:ext cx="1361"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物资回收部门处理</a:t>
              </a:r>
            </a:p>
          </p:txBody>
        </p:sp>
        <p:sp>
          <p:nvSpPr>
            <p:cNvPr id="21" name="AutoShape 16"/>
            <p:cNvSpPr>
              <a:spLocks noChangeArrowheads="1"/>
            </p:cNvSpPr>
            <p:nvPr/>
          </p:nvSpPr>
          <p:spPr bwMode="auto">
            <a:xfrm>
              <a:off x="1927" y="1979"/>
              <a:ext cx="91" cy="181"/>
            </a:xfrm>
            <a:prstGeom prst="downArrow">
              <a:avLst>
                <a:gd name="adj1" fmla="val 50000"/>
                <a:gd name="adj2" fmla="val 49725"/>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22" name="AutoShape 17"/>
            <p:cNvSpPr>
              <a:spLocks noChangeArrowheads="1"/>
            </p:cNvSpPr>
            <p:nvPr/>
          </p:nvSpPr>
          <p:spPr bwMode="auto">
            <a:xfrm>
              <a:off x="976" y="2160"/>
              <a:ext cx="90" cy="182"/>
            </a:xfrm>
            <a:prstGeom prst="downArrow">
              <a:avLst>
                <a:gd name="adj1" fmla="val 50000"/>
                <a:gd name="adj2" fmla="val 505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23" name="AutoShape 18"/>
            <p:cNvSpPr>
              <a:spLocks noChangeArrowheads="1"/>
            </p:cNvSpPr>
            <p:nvPr/>
          </p:nvSpPr>
          <p:spPr bwMode="auto">
            <a:xfrm flipH="1">
              <a:off x="3425" y="343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24" name="Line 19"/>
            <p:cNvSpPr>
              <a:spLocks noChangeShapeType="1"/>
            </p:cNvSpPr>
            <p:nvPr/>
          </p:nvSpPr>
          <p:spPr bwMode="auto">
            <a:xfrm>
              <a:off x="1021" y="2160"/>
              <a:ext cx="2404" cy="0"/>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7" name="AutoShape 20"/>
            <p:cNvSpPr>
              <a:spLocks noChangeArrowheads="1"/>
            </p:cNvSpPr>
            <p:nvPr/>
          </p:nvSpPr>
          <p:spPr bwMode="auto">
            <a:xfrm>
              <a:off x="3380" y="2160"/>
              <a:ext cx="90" cy="181"/>
            </a:xfrm>
            <a:prstGeom prst="downArrow">
              <a:avLst>
                <a:gd name="adj1" fmla="val 50000"/>
                <a:gd name="adj2" fmla="val 50278"/>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29" name="Line 21"/>
            <p:cNvSpPr>
              <a:spLocks noChangeShapeType="1"/>
            </p:cNvSpPr>
            <p:nvPr/>
          </p:nvSpPr>
          <p:spPr bwMode="auto">
            <a:xfrm>
              <a:off x="2518" y="3340"/>
              <a:ext cx="0" cy="91"/>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0" name="Line 22"/>
            <p:cNvSpPr>
              <a:spLocks noChangeShapeType="1"/>
            </p:cNvSpPr>
            <p:nvPr/>
          </p:nvSpPr>
          <p:spPr bwMode="auto">
            <a:xfrm>
              <a:off x="4469" y="3340"/>
              <a:ext cx="0" cy="91"/>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1" name="Line 23"/>
            <p:cNvSpPr>
              <a:spLocks noChangeShapeType="1"/>
            </p:cNvSpPr>
            <p:nvPr/>
          </p:nvSpPr>
          <p:spPr bwMode="auto">
            <a:xfrm>
              <a:off x="3834" y="3340"/>
              <a:ext cx="0" cy="91"/>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2" name="Line 24"/>
            <p:cNvSpPr>
              <a:spLocks noChangeShapeType="1"/>
            </p:cNvSpPr>
            <p:nvPr/>
          </p:nvSpPr>
          <p:spPr bwMode="auto">
            <a:xfrm>
              <a:off x="3199" y="3340"/>
              <a:ext cx="0" cy="91"/>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3" name="Line 25"/>
            <p:cNvSpPr>
              <a:spLocks noChangeShapeType="1"/>
            </p:cNvSpPr>
            <p:nvPr/>
          </p:nvSpPr>
          <p:spPr bwMode="auto">
            <a:xfrm>
              <a:off x="2518" y="3431"/>
              <a:ext cx="1951" cy="0"/>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4" name="AutoShape 26"/>
            <p:cNvSpPr>
              <a:spLocks noChangeArrowheads="1"/>
            </p:cNvSpPr>
            <p:nvPr/>
          </p:nvSpPr>
          <p:spPr bwMode="auto">
            <a:xfrm>
              <a:off x="5194" y="3339"/>
              <a:ext cx="90" cy="273"/>
            </a:xfrm>
            <a:prstGeom prst="downArrow">
              <a:avLst>
                <a:gd name="adj1" fmla="val 50000"/>
                <a:gd name="adj2" fmla="val 75833"/>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35" name="AutoShape 27"/>
            <p:cNvSpPr>
              <a:spLocks noChangeArrowheads="1"/>
            </p:cNvSpPr>
            <p:nvPr/>
          </p:nvSpPr>
          <p:spPr bwMode="auto">
            <a:xfrm>
              <a:off x="3380" y="2614"/>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36" name="Line 28"/>
            <p:cNvSpPr>
              <a:spLocks noChangeShapeType="1"/>
            </p:cNvSpPr>
            <p:nvPr/>
          </p:nvSpPr>
          <p:spPr bwMode="auto">
            <a:xfrm>
              <a:off x="2563" y="2841"/>
              <a:ext cx="2631" cy="0"/>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7" name="AutoShape 29"/>
            <p:cNvSpPr>
              <a:spLocks noChangeArrowheads="1"/>
            </p:cNvSpPr>
            <p:nvPr/>
          </p:nvSpPr>
          <p:spPr bwMode="auto">
            <a:xfrm flipH="1">
              <a:off x="2518"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38" name="AutoShape 30"/>
            <p:cNvSpPr>
              <a:spLocks noChangeArrowheads="1"/>
            </p:cNvSpPr>
            <p:nvPr/>
          </p:nvSpPr>
          <p:spPr bwMode="auto">
            <a:xfrm flipH="1">
              <a:off x="3108"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39" name="AutoShape 31"/>
            <p:cNvSpPr>
              <a:spLocks noChangeArrowheads="1"/>
            </p:cNvSpPr>
            <p:nvPr/>
          </p:nvSpPr>
          <p:spPr bwMode="auto">
            <a:xfrm flipH="1">
              <a:off x="976" y="2614"/>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0" name="AutoShape 32"/>
            <p:cNvSpPr>
              <a:spLocks noChangeArrowheads="1"/>
            </p:cNvSpPr>
            <p:nvPr/>
          </p:nvSpPr>
          <p:spPr bwMode="auto">
            <a:xfrm flipH="1">
              <a:off x="3788"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1" name="AutoShape 33"/>
            <p:cNvSpPr>
              <a:spLocks noChangeArrowheads="1"/>
            </p:cNvSpPr>
            <p:nvPr/>
          </p:nvSpPr>
          <p:spPr bwMode="auto">
            <a:xfrm flipH="1">
              <a:off x="4469"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2" name="AutoShape 34"/>
            <p:cNvSpPr>
              <a:spLocks noChangeArrowheads="1"/>
            </p:cNvSpPr>
            <p:nvPr/>
          </p:nvSpPr>
          <p:spPr bwMode="auto">
            <a:xfrm flipH="1">
              <a:off x="5149"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3" name="Line 35"/>
            <p:cNvSpPr>
              <a:spLocks noChangeShapeType="1"/>
            </p:cNvSpPr>
            <p:nvPr/>
          </p:nvSpPr>
          <p:spPr bwMode="auto">
            <a:xfrm>
              <a:off x="658" y="2841"/>
              <a:ext cx="771" cy="0"/>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4" name="AutoShape 36"/>
            <p:cNvSpPr>
              <a:spLocks noChangeArrowheads="1"/>
            </p:cNvSpPr>
            <p:nvPr/>
          </p:nvSpPr>
          <p:spPr bwMode="auto">
            <a:xfrm flipH="1">
              <a:off x="613"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5" name="AutoShape 37"/>
            <p:cNvSpPr>
              <a:spLocks noChangeArrowheads="1"/>
            </p:cNvSpPr>
            <p:nvPr/>
          </p:nvSpPr>
          <p:spPr bwMode="auto">
            <a:xfrm flipH="1">
              <a:off x="1384" y="2841"/>
              <a:ext cx="90" cy="227"/>
            </a:xfrm>
            <a:prstGeom prst="downArrow">
              <a:avLst>
                <a:gd name="adj1" fmla="val 50000"/>
                <a:gd name="adj2" fmla="val 630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46" name="Rectangle 38"/>
            <p:cNvSpPr>
              <a:spLocks noChangeArrowheads="1"/>
            </p:cNvSpPr>
            <p:nvPr/>
          </p:nvSpPr>
          <p:spPr bwMode="auto">
            <a:xfrm>
              <a:off x="386" y="3067"/>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垃圾</a:t>
              </a:r>
            </a:p>
          </p:txBody>
        </p:sp>
        <p:sp>
          <p:nvSpPr>
            <p:cNvPr id="47" name="Rectangle 39"/>
            <p:cNvSpPr>
              <a:spLocks noChangeArrowheads="1"/>
            </p:cNvSpPr>
            <p:nvPr/>
          </p:nvSpPr>
          <p:spPr bwMode="auto">
            <a:xfrm>
              <a:off x="1202" y="3067"/>
              <a:ext cx="544"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化学品</a:t>
              </a:r>
            </a:p>
          </p:txBody>
        </p:sp>
        <p:sp>
          <p:nvSpPr>
            <p:cNvPr id="48" name="Rectangle 40"/>
            <p:cNvSpPr>
              <a:spLocks noChangeArrowheads="1"/>
            </p:cNvSpPr>
            <p:nvPr/>
          </p:nvSpPr>
          <p:spPr bwMode="auto">
            <a:xfrm>
              <a:off x="1157" y="3611"/>
              <a:ext cx="590"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a:latin typeface="微软雅黑" panose="020B0503020204020204" pitchFamily="34" charset="-122"/>
                  <a:ea typeface="微软雅黑" panose="020B0503020204020204" pitchFamily="34" charset="-122"/>
                </a:rPr>
                <a:t>特殊处理</a:t>
              </a:r>
            </a:p>
          </p:txBody>
        </p:sp>
        <p:sp>
          <p:nvSpPr>
            <p:cNvPr id="49" name="AutoShape 41"/>
            <p:cNvSpPr>
              <a:spLocks noChangeArrowheads="1"/>
            </p:cNvSpPr>
            <p:nvPr/>
          </p:nvSpPr>
          <p:spPr bwMode="auto">
            <a:xfrm>
              <a:off x="1384" y="3340"/>
              <a:ext cx="90" cy="273"/>
            </a:xfrm>
            <a:prstGeom prst="downArrow">
              <a:avLst>
                <a:gd name="adj1" fmla="val 50000"/>
                <a:gd name="adj2" fmla="val 75833"/>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0" name="AutoShape 42"/>
            <p:cNvSpPr>
              <a:spLocks noChangeArrowheads="1"/>
            </p:cNvSpPr>
            <p:nvPr/>
          </p:nvSpPr>
          <p:spPr bwMode="auto">
            <a:xfrm>
              <a:off x="613" y="3340"/>
              <a:ext cx="90" cy="273"/>
            </a:xfrm>
            <a:prstGeom prst="downArrow">
              <a:avLst>
                <a:gd name="adj1" fmla="val 50000"/>
                <a:gd name="adj2" fmla="val 75833"/>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1" name="Rectangle 43"/>
            <p:cNvSpPr>
              <a:spLocks noChangeArrowheads="1"/>
            </p:cNvSpPr>
            <p:nvPr/>
          </p:nvSpPr>
          <p:spPr bwMode="auto">
            <a:xfrm>
              <a:off x="2653" y="1071"/>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dirty="0">
                  <a:latin typeface="微软雅黑" panose="020B0503020204020204" pitchFamily="34" charset="-122"/>
                  <a:ea typeface="微软雅黑" panose="020B0503020204020204" pitchFamily="34" charset="-122"/>
                </a:rPr>
                <a:t>非必需品</a:t>
              </a:r>
            </a:p>
          </p:txBody>
        </p:sp>
        <p:sp>
          <p:nvSpPr>
            <p:cNvPr id="52" name="AutoShape 44"/>
            <p:cNvSpPr>
              <a:spLocks noChangeArrowheads="1"/>
            </p:cNvSpPr>
            <p:nvPr/>
          </p:nvSpPr>
          <p:spPr bwMode="auto">
            <a:xfrm>
              <a:off x="3107" y="1343"/>
              <a:ext cx="91" cy="181"/>
            </a:xfrm>
            <a:prstGeom prst="downArrow">
              <a:avLst>
                <a:gd name="adj1" fmla="val 50000"/>
                <a:gd name="adj2" fmla="val 49725"/>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3" name="Line 45"/>
            <p:cNvSpPr>
              <a:spLocks noChangeShapeType="1"/>
            </p:cNvSpPr>
            <p:nvPr/>
          </p:nvSpPr>
          <p:spPr bwMode="auto">
            <a:xfrm>
              <a:off x="1927" y="1525"/>
              <a:ext cx="2722" cy="0"/>
            </a:xfrm>
            <a:prstGeom prst="line">
              <a:avLst/>
            </a:prstGeom>
            <a:noFill/>
            <a:ln w="9525">
              <a:solidFill>
                <a:schemeClr val="tx1"/>
              </a:solidFill>
              <a:round/>
            </a:ln>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4" name="AutoShape 46"/>
            <p:cNvSpPr>
              <a:spLocks noChangeArrowheads="1"/>
            </p:cNvSpPr>
            <p:nvPr/>
          </p:nvSpPr>
          <p:spPr bwMode="auto">
            <a:xfrm>
              <a:off x="1882" y="1525"/>
              <a:ext cx="90" cy="182"/>
            </a:xfrm>
            <a:prstGeom prst="downArrow">
              <a:avLst>
                <a:gd name="adj1" fmla="val 50000"/>
                <a:gd name="adj2" fmla="val 505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5" name="AutoShape 47"/>
            <p:cNvSpPr>
              <a:spLocks noChangeArrowheads="1"/>
            </p:cNvSpPr>
            <p:nvPr/>
          </p:nvSpPr>
          <p:spPr bwMode="auto">
            <a:xfrm>
              <a:off x="4604" y="1525"/>
              <a:ext cx="90" cy="182"/>
            </a:xfrm>
            <a:prstGeom prst="downArrow">
              <a:avLst>
                <a:gd name="adj1" fmla="val 50000"/>
                <a:gd name="adj2" fmla="val 50556"/>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6" name="Rectangle 48"/>
            <p:cNvSpPr>
              <a:spLocks noChangeArrowheads="1"/>
            </p:cNvSpPr>
            <p:nvPr/>
          </p:nvSpPr>
          <p:spPr bwMode="auto">
            <a:xfrm>
              <a:off x="4150" y="1706"/>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dirty="0">
                  <a:latin typeface="微软雅黑" panose="020B0503020204020204" pitchFamily="34" charset="-122"/>
                  <a:ea typeface="微软雅黑" panose="020B0503020204020204" pitchFamily="34" charset="-122"/>
                </a:rPr>
                <a:t>要的物品</a:t>
              </a:r>
            </a:p>
          </p:txBody>
        </p:sp>
        <p:sp>
          <p:nvSpPr>
            <p:cNvPr id="57" name="AutoShape 49"/>
            <p:cNvSpPr>
              <a:spLocks noChangeArrowheads="1"/>
            </p:cNvSpPr>
            <p:nvPr/>
          </p:nvSpPr>
          <p:spPr bwMode="auto">
            <a:xfrm>
              <a:off x="4604" y="1978"/>
              <a:ext cx="90" cy="363"/>
            </a:xfrm>
            <a:prstGeom prst="downArrow">
              <a:avLst>
                <a:gd name="adj1" fmla="val 50000"/>
                <a:gd name="adj2" fmla="val 100833"/>
              </a:avLst>
            </a:prstGeom>
          </p:spPr>
          <p:style>
            <a:lnRef idx="1">
              <a:schemeClr val="accent5"/>
            </a:lnRef>
            <a:fillRef idx="3">
              <a:schemeClr val="accent5"/>
            </a:fillRef>
            <a:effectRef idx="2">
              <a:schemeClr val="accent5"/>
            </a:effectRef>
            <a:fontRef idx="minor">
              <a:schemeClr val="lt1"/>
            </a:fontRef>
          </p:style>
          <p:txBody>
            <a:bodyPr vert="eaVert" wrap="none" anchor="ctr"/>
            <a:lstStyle/>
            <a:p>
              <a:endParaRPr lang="zh-CN" altLang="zh-CN" sz="1400" b="1">
                <a:latin typeface="微软雅黑" panose="020B0503020204020204" pitchFamily="34" charset="-122"/>
                <a:ea typeface="微软雅黑" panose="020B0503020204020204" pitchFamily="34" charset="-122"/>
              </a:endParaRPr>
            </a:p>
          </p:txBody>
        </p:sp>
        <p:sp>
          <p:nvSpPr>
            <p:cNvPr id="58" name="Rectangle 50"/>
            <p:cNvSpPr>
              <a:spLocks noChangeArrowheads="1"/>
            </p:cNvSpPr>
            <p:nvPr/>
          </p:nvSpPr>
          <p:spPr bwMode="auto">
            <a:xfrm>
              <a:off x="4195" y="2341"/>
              <a:ext cx="998" cy="272"/>
            </a:xfrm>
            <a:prstGeom prst="rect">
              <a:avLst/>
            </a:prstGeom>
          </p:spPr>
          <p:style>
            <a:lnRef idx="1">
              <a:schemeClr val="accent5"/>
            </a:lnRef>
            <a:fillRef idx="3">
              <a:schemeClr val="accent5"/>
            </a:fillRef>
            <a:effectRef idx="2">
              <a:schemeClr val="accent5"/>
            </a:effectRef>
            <a:fontRef idx="minor">
              <a:schemeClr val="lt1"/>
            </a:fontRef>
          </p:style>
          <p:txBody>
            <a:bodyPr wrap="none" anchor="ctr"/>
            <a:lstStyle/>
            <a:p>
              <a:pPr algn="ctr"/>
              <a:r>
                <a:rPr lang="zh-CN" altLang="en-US" sz="1400" b="1" dirty="0">
                  <a:latin typeface="微软雅黑" panose="020B0503020204020204" pitchFamily="34" charset="-122"/>
                  <a:ea typeface="微软雅黑" panose="020B0503020204020204" pitchFamily="34" charset="-122"/>
                </a:rPr>
                <a:t>仓库或集中储存</a:t>
              </a:r>
            </a:p>
          </p:txBody>
        </p:sp>
      </p:grpSp>
      <p:grpSp>
        <p:nvGrpSpPr>
          <p:cNvPr id="59" name="组合 58"/>
          <p:cNvGrpSpPr/>
          <p:nvPr/>
        </p:nvGrpSpPr>
        <p:grpSpPr>
          <a:xfrm>
            <a:off x="1691680" y="2080"/>
            <a:ext cx="7452320" cy="581025"/>
            <a:chOff x="0" y="55245"/>
            <a:chExt cx="9144000" cy="581025"/>
          </a:xfrm>
        </p:grpSpPr>
        <p:grpSp>
          <p:nvGrpSpPr>
            <p:cNvPr id="60" name="组合 59"/>
            <p:cNvGrpSpPr/>
            <p:nvPr userDrawn="1"/>
          </p:nvGrpSpPr>
          <p:grpSpPr>
            <a:xfrm flipH="1">
              <a:off x="0" y="55245"/>
              <a:ext cx="9144000" cy="581025"/>
              <a:chOff x="0" y="-580956"/>
              <a:chExt cx="12192000" cy="5527518"/>
            </a:xfrm>
          </p:grpSpPr>
          <p:sp>
            <p:nvSpPr>
              <p:cNvPr id="62" name="矩形 61"/>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63"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61" name="矩形 60"/>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816731536"/>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1200150"/>
            <a:ext cx="5827236"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每日循环整理、自我检查：</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auto">
          <a:xfrm>
            <a:off x="-136738" y="626155"/>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120833" name="Rectangle 1"/>
          <p:cNvSpPr>
            <a:spLocks noChangeArrowheads="1"/>
          </p:cNvSpPr>
          <p:nvPr/>
        </p:nvSpPr>
        <p:spPr bwMode="auto">
          <a:xfrm>
            <a:off x="683568" y="1766302"/>
            <a:ext cx="5256584" cy="267765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岗位是否乱放与工作无关的物品；</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配线、工具是否杂乱；</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货物是否直接放在地上；</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是否按一定顺序放置；</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所在岗位及工作场所是否干净整洁；</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设备、工具及防护用品是否完好；</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
                <a:srgbClr val="00B0F0"/>
              </a:buClr>
              <a:buSzTx/>
              <a:buFont typeface="Wingdings" panose="05000000000000000000" pitchFamily="2" charset="2"/>
              <a:buChar char="u"/>
            </a:pPr>
            <a:r>
              <a:rPr kumimoji="0" lang="zh-CN" altLang="en-GB"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是否在所定场所按照处理方法分别整理收集废弃物品</a:t>
            </a:r>
            <a:endParaRPr kumimoji="0" lang="zh-CN" altLang="en-GB"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0" name="Picture 3"/>
          <p:cNvPicPr>
            <a:picLocks noChangeAspect="1" noChangeArrowheads="1"/>
          </p:cNvPicPr>
          <p:nvPr/>
        </p:nvPicPr>
        <p:blipFill>
          <a:blip r:embed="rId2" cstate="print"/>
          <a:srcRect/>
          <a:stretch>
            <a:fillRect/>
          </a:stretch>
        </p:blipFill>
        <p:spPr bwMode="auto">
          <a:xfrm>
            <a:off x="6444208" y="1635646"/>
            <a:ext cx="2016224" cy="2772996"/>
          </a:xfrm>
          <a:prstGeom prst="rect">
            <a:avLst/>
          </a:prstGeom>
          <a:noFill/>
          <a:ln w="9525">
            <a:noFill/>
            <a:miter lim="800000"/>
            <a:headEnd/>
            <a:tailEnd/>
          </a:ln>
        </p:spPr>
      </p:pic>
      <p:grpSp>
        <p:nvGrpSpPr>
          <p:cNvPr id="7" name="组合 6"/>
          <p:cNvGrpSpPr/>
          <p:nvPr/>
        </p:nvGrpSpPr>
        <p:grpSpPr>
          <a:xfrm>
            <a:off x="1691680" y="2080"/>
            <a:ext cx="7452320" cy="581025"/>
            <a:chOff x="0" y="55245"/>
            <a:chExt cx="9144000" cy="581025"/>
          </a:xfrm>
        </p:grpSpPr>
        <p:grpSp>
          <p:nvGrpSpPr>
            <p:cNvPr id="11" name="组合 10"/>
            <p:cNvGrpSpPr/>
            <p:nvPr userDrawn="1"/>
          </p:nvGrpSpPr>
          <p:grpSpPr>
            <a:xfrm flipH="1">
              <a:off x="0" y="55245"/>
              <a:ext cx="9144000" cy="581025"/>
              <a:chOff x="0" y="-580956"/>
              <a:chExt cx="12192000" cy="5527518"/>
            </a:xfrm>
          </p:grpSpPr>
          <p:sp>
            <p:nvSpPr>
              <p:cNvPr id="13" name="矩形 1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2" name="矩形 1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967618932"/>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7" y="2114550"/>
            <a:ext cx="9170084" cy="3028950"/>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2"/>
          <p:cNvSpPr/>
          <p:nvPr/>
        </p:nvSpPr>
        <p:spPr>
          <a:xfrm>
            <a:off x="2483768" y="3651870"/>
            <a:ext cx="3786214" cy="714380"/>
          </a:xfrm>
          <a:prstGeom prst="ellipse">
            <a:avLst/>
          </a:prstGeom>
          <a:solidFill>
            <a:srgbClr val="92D050"/>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整齐划一 ，一目了然</a:t>
            </a:r>
            <a:endParaRPr lang="en-US" sz="2000" b="1" dirty="0">
              <a:solidFill>
                <a:schemeClr val="bg1"/>
              </a:solidFill>
              <a:latin typeface="微软雅黑" panose="020B0503020204020204" pitchFamily="34" charset="-122"/>
              <a:ea typeface="微软雅黑" panose="020B0503020204020204" pitchFamily="34" charset="-122"/>
            </a:endParaRPr>
          </a:p>
        </p:txBody>
      </p:sp>
      <p:pic>
        <p:nvPicPr>
          <p:cNvPr id="115713" name="Picture 1"/>
          <p:cNvPicPr>
            <a:picLocks noChangeAspect="1" noChangeArrowheads="1"/>
          </p:cNvPicPr>
          <p:nvPr/>
        </p:nvPicPr>
        <p:blipFill>
          <a:blip r:embed="rId3" cstate="print"/>
          <a:srcRect/>
          <a:stretch>
            <a:fillRect/>
          </a:stretch>
        </p:blipFill>
        <p:spPr bwMode="auto">
          <a:xfrm>
            <a:off x="6588224" y="1480997"/>
            <a:ext cx="2016223" cy="15228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5715" name="Picture 3"/>
          <p:cNvPicPr>
            <a:picLocks noChangeAspect="1" noChangeArrowheads="1"/>
          </p:cNvPicPr>
          <p:nvPr/>
        </p:nvPicPr>
        <p:blipFill>
          <a:blip r:embed="rId4" cstate="print"/>
          <a:srcRect/>
          <a:stretch>
            <a:fillRect/>
          </a:stretch>
        </p:blipFill>
        <p:spPr bwMode="auto">
          <a:xfrm>
            <a:off x="3347864" y="1419622"/>
            <a:ext cx="2500313" cy="160496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5716" name="Picture 4"/>
          <p:cNvPicPr>
            <a:picLocks noChangeAspect="1" noChangeArrowheads="1"/>
          </p:cNvPicPr>
          <p:nvPr/>
        </p:nvPicPr>
        <p:blipFill>
          <a:blip r:embed="rId5" cstate="print"/>
          <a:srcRect/>
          <a:stretch>
            <a:fillRect/>
          </a:stretch>
        </p:blipFill>
        <p:spPr bwMode="auto">
          <a:xfrm>
            <a:off x="611560" y="1131590"/>
            <a:ext cx="1944216" cy="19342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 Box 7"/>
          <p:cNvSpPr txBox="1">
            <a:spLocks noChangeArrowheads="1"/>
          </p:cNvSpPr>
          <p:nvPr/>
        </p:nvSpPr>
        <p:spPr bwMode="auto">
          <a:xfrm>
            <a:off x="-26084" y="569256"/>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整理篇</a:t>
            </a:r>
            <a:endParaRPr lang="zh-CN" altLang="en-US" sz="32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685147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ppt_x"/>
                                          </p:val>
                                        </p:tav>
                                        <p:tav tm="100000">
                                          <p:val>
                                            <p:strVal val="#ppt_x"/>
                                          </p:val>
                                        </p:tav>
                                      </p:tavLst>
                                    </p:anim>
                                    <p:anim calcmode="lin" valueType="num">
                                      <p:cBhvr additive="base">
                                        <p:cTn id="13"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2S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整顿篇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669747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267494"/>
            <a:ext cx="4644000" cy="4687581"/>
          </a:xfrm>
          <a:prstGeom prst="rect">
            <a:avLst/>
          </a:prstGeom>
        </p:spPr>
      </p:pic>
      <p:sp>
        <p:nvSpPr>
          <p:cNvPr id="47" name="Freeform 6"/>
          <p:cNvSpPr/>
          <p:nvPr/>
        </p:nvSpPr>
        <p:spPr bwMode="auto">
          <a:xfrm>
            <a:off x="6934168" y="1021080"/>
            <a:ext cx="1388269" cy="1326356"/>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BBC6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51" name="Freeform 7"/>
          <p:cNvSpPr/>
          <p:nvPr/>
        </p:nvSpPr>
        <p:spPr bwMode="auto">
          <a:xfrm>
            <a:off x="5718540" y="593645"/>
            <a:ext cx="1389460" cy="1326356"/>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4BAE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2" name="Freeform 8"/>
          <p:cNvSpPr/>
          <p:nvPr/>
        </p:nvSpPr>
        <p:spPr bwMode="auto">
          <a:xfrm>
            <a:off x="6935359" y="2693907"/>
            <a:ext cx="1389460" cy="132635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F49C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53" name="Freeform 9"/>
          <p:cNvSpPr/>
          <p:nvPr/>
        </p:nvSpPr>
        <p:spPr bwMode="auto">
          <a:xfrm>
            <a:off x="4506484" y="1027032"/>
            <a:ext cx="1389460" cy="132635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BBC6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54" name="Freeform 10"/>
          <p:cNvSpPr/>
          <p:nvPr/>
        </p:nvSpPr>
        <p:spPr bwMode="auto">
          <a:xfrm>
            <a:off x="5723302" y="3128485"/>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BBC6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55" name="Freeform 11"/>
          <p:cNvSpPr/>
          <p:nvPr/>
        </p:nvSpPr>
        <p:spPr bwMode="auto">
          <a:xfrm>
            <a:off x="4508865" y="2697480"/>
            <a:ext cx="1388269" cy="1326356"/>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C493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56" name="Freeform 60"/>
          <p:cNvSpPr/>
          <p:nvPr/>
        </p:nvSpPr>
        <p:spPr bwMode="auto">
          <a:xfrm>
            <a:off x="356456" y="1059582"/>
            <a:ext cx="416207" cy="447076"/>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8" name="圆角矩形 57"/>
          <p:cNvSpPr/>
          <p:nvPr/>
        </p:nvSpPr>
        <p:spPr>
          <a:xfrm>
            <a:off x="857224" y="1179046"/>
            <a:ext cx="3066704" cy="425778"/>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latin typeface="微软雅黑" panose="020B0503020204020204" pitchFamily="34" charset="-122"/>
                <a:ea typeface="微软雅黑" panose="020B0503020204020204" pitchFamily="34" charset="-122"/>
                <a:cs typeface="Arial Unicode MS" panose="020B0604020202020204" charset="-122"/>
              </a:rPr>
              <a:t>TIPS:</a:t>
            </a:r>
            <a:endParaRPr lang="zh-CN" altLang="en-US" sz="2400" dirty="0">
              <a:latin typeface="微软雅黑" panose="020B0503020204020204" pitchFamily="34" charset="-122"/>
              <a:ea typeface="微软雅黑" panose="020B0503020204020204" pitchFamily="34" charset="-122"/>
              <a:cs typeface="Arial Unicode MS" panose="020B0604020202020204" charset="-122"/>
            </a:endParaRPr>
          </a:p>
        </p:txBody>
      </p:sp>
      <p:sp>
        <p:nvSpPr>
          <p:cNvPr id="61" name="文本框 60"/>
          <p:cNvSpPr txBox="1"/>
          <p:nvPr/>
        </p:nvSpPr>
        <p:spPr>
          <a:xfrm>
            <a:off x="5001537" y="1346650"/>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文本框 68"/>
          <p:cNvSpPr txBox="1"/>
          <p:nvPr/>
        </p:nvSpPr>
        <p:spPr>
          <a:xfrm>
            <a:off x="6213593" y="1346650"/>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文本框 69"/>
          <p:cNvSpPr txBox="1"/>
          <p:nvPr/>
        </p:nvSpPr>
        <p:spPr>
          <a:xfrm>
            <a:off x="7432793" y="1346650"/>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 name="文本框 89"/>
          <p:cNvSpPr txBox="1"/>
          <p:nvPr/>
        </p:nvSpPr>
        <p:spPr>
          <a:xfrm>
            <a:off x="5001537" y="3316138"/>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文本框 91"/>
          <p:cNvSpPr txBox="1"/>
          <p:nvPr/>
        </p:nvSpPr>
        <p:spPr>
          <a:xfrm>
            <a:off x="6213593" y="3316138"/>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文本框 92"/>
          <p:cNvSpPr txBox="1"/>
          <p:nvPr/>
        </p:nvSpPr>
        <p:spPr>
          <a:xfrm>
            <a:off x="7432793" y="3316138"/>
            <a:ext cx="423834" cy="346249"/>
          </a:xfrm>
          <a:prstGeom prst="rect">
            <a:avLst/>
          </a:prstGeom>
          <a:noFill/>
        </p:spPr>
        <p:txBody>
          <a:bodyPr wrap="none" lIns="68580" tIns="34290" rIns="68580" bIns="34290"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4641205" y="1874017"/>
            <a:ext cx="959237"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分析现状</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7121088" y="1874017"/>
            <a:ext cx="959237"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区域规划</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4649079" y="2809399"/>
            <a:ext cx="959237"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整顿实施</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953335" y="2883687"/>
            <a:ext cx="1369606"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进行标示设计</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882932" y="750033"/>
            <a:ext cx="959237"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物品分类</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5729199" y="3963807"/>
            <a:ext cx="1369606" cy="315471"/>
          </a:xfrm>
          <a:prstGeom prst="rect">
            <a:avLst/>
          </a:prstGeom>
          <a:noFill/>
        </p:spPr>
        <p:txBody>
          <a:bodyPr wrap="none" lIns="68580" tIns="34290" rIns="68580" bIns="34290" rtlCol="0">
            <a:spAutoFit/>
          </a:bodyPr>
          <a:lstStyle/>
          <a:p>
            <a:pPr lvl="0"/>
            <a:r>
              <a:rPr lang="zh-CN" altLang="zh-CN" sz="1600" b="1" dirty="0" smtClean="0">
                <a:solidFill>
                  <a:schemeClr val="bg1"/>
                </a:solidFill>
                <a:latin typeface="微软雅黑" panose="020B0503020204020204" pitchFamily="34" charset="-122"/>
                <a:ea typeface="微软雅黑" panose="020B0503020204020204" pitchFamily="34" charset="-122"/>
              </a:rPr>
              <a:t>决定储存方法</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内容目的</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30" name="Oval 12"/>
          <p:cNvSpPr/>
          <p:nvPr/>
        </p:nvSpPr>
        <p:spPr>
          <a:xfrm>
            <a:off x="5873215" y="2019591"/>
            <a:ext cx="1008112" cy="936104"/>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2S</a:t>
            </a:r>
            <a:r>
              <a:rPr lang="zh-CN" altLang="en-US" sz="2000" b="1" dirty="0" smtClean="0">
                <a:solidFill>
                  <a:schemeClr val="bg1"/>
                </a:solidFill>
                <a:latin typeface="微软雅黑" panose="020B0503020204020204" pitchFamily="34" charset="-122"/>
                <a:ea typeface="微软雅黑" panose="020B0503020204020204" pitchFamily="34" charset="-122"/>
              </a:rPr>
              <a:t>整顿</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180528" y="1820848"/>
            <a:ext cx="3816424" cy="2677656"/>
          </a:xfrm>
          <a:prstGeom prst="rect">
            <a:avLst/>
          </a:prstGeom>
        </p:spPr>
        <p:txBody>
          <a:bodyPr wrap="square">
            <a:spAutoFit/>
          </a:bodyPr>
          <a:lstStyle/>
          <a:p>
            <a:pPr marL="891540" indent="-514350" fontAlgn="auto">
              <a:lnSpc>
                <a:spcPct val="150000"/>
              </a:lnSpc>
              <a:spcAft>
                <a:spcPts val="0"/>
              </a:spcAft>
              <a:buClr>
                <a:srgbClr val="00B0F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整理的基础上合理规划空间和场所；</a:t>
            </a:r>
            <a:endParaRPr lang="en-US" altLang="zh-CN" sz="1600" dirty="0" smtClean="0">
              <a:latin typeface="微软雅黑" panose="020B0503020204020204" pitchFamily="34" charset="-122"/>
              <a:ea typeface="微软雅黑" panose="020B0503020204020204" pitchFamily="34" charset="-122"/>
            </a:endParaRPr>
          </a:p>
          <a:p>
            <a:pPr marL="891540" indent="-514350" fontAlgn="auto">
              <a:lnSpc>
                <a:spcPct val="150000"/>
              </a:lnSpc>
              <a:spcAft>
                <a:spcPts val="0"/>
              </a:spcAft>
              <a:buClr>
                <a:srgbClr val="00B0F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按照规划安顿好使每一样物品，各得其所</a:t>
            </a:r>
            <a:endParaRPr lang="en-US" altLang="zh-CN" sz="1600" dirty="0" smtClean="0">
              <a:latin typeface="微软雅黑" panose="020B0503020204020204" pitchFamily="34" charset="-122"/>
              <a:ea typeface="微软雅黑" panose="020B0503020204020204" pitchFamily="34" charset="-122"/>
            </a:endParaRPr>
          </a:p>
          <a:p>
            <a:pPr marL="891540" indent="-514350" fontAlgn="auto">
              <a:lnSpc>
                <a:spcPct val="150000"/>
              </a:lnSpc>
              <a:spcAft>
                <a:spcPts val="0"/>
              </a:spcAft>
              <a:buClr>
                <a:srgbClr val="00B0F0"/>
              </a:buClr>
              <a:buFont typeface="Wingdings" panose="05000000000000000000" pitchFamily="2" charset="2"/>
              <a:buChar char="u"/>
              <a:defRPr/>
            </a:pPr>
            <a:r>
              <a:rPr lang="zh-CN" altLang="en-US" sz="1600" dirty="0" smtClean="0">
                <a:latin typeface="微软雅黑" panose="020B0503020204020204" pitchFamily="34" charset="-122"/>
                <a:ea typeface="微软雅黑" panose="020B0503020204020204" pitchFamily="34" charset="-122"/>
              </a:rPr>
              <a:t>做好必要的标识，令所有人都清楚明白</a:t>
            </a:r>
            <a:endParaRPr lang="en-US" altLang="zh-CN" sz="1600" dirty="0" smtClean="0">
              <a:latin typeface="微软雅黑" panose="020B0503020204020204" pitchFamily="34" charset="-122"/>
              <a:ea typeface="微软雅黑" panose="020B0503020204020204" pitchFamily="34" charset="-122"/>
            </a:endParaRPr>
          </a:p>
          <a:p>
            <a:pPr marL="892810" indent="-457200" fontAlgn="auto">
              <a:lnSpc>
                <a:spcPct val="150000"/>
              </a:lnSpc>
              <a:spcAft>
                <a:spcPts val="0"/>
              </a:spcAft>
              <a:buClr>
                <a:srgbClr val="00B0F0"/>
              </a:buClr>
              <a:buFont typeface="Wingdings" panose="05000000000000000000" pitchFamily="2" charset="2"/>
              <a:buChar char="u"/>
              <a:defRPr/>
            </a:pPr>
            <a:r>
              <a:rPr lang="zh-CN" altLang="en-US" sz="1600" dirty="0" smtClean="0">
                <a:solidFill>
                  <a:srgbClr val="FF0000"/>
                </a:solidFill>
                <a:latin typeface="微软雅黑" panose="020B0503020204020204" pitchFamily="34" charset="-122"/>
                <a:ea typeface="微软雅黑" panose="020B0503020204020204" pitchFamily="34" charset="-122"/>
              </a:rPr>
              <a:t>三定原则：定点、定容、定量</a:t>
            </a:r>
            <a:endParaRPr lang="en-US" altLang="zh-CN" sz="1600" dirty="0" smtClean="0">
              <a:solidFill>
                <a:srgbClr val="FF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691680" y="2080"/>
            <a:ext cx="7452320" cy="581025"/>
            <a:chOff x="0" y="55245"/>
            <a:chExt cx="9144000" cy="581025"/>
          </a:xfrm>
        </p:grpSpPr>
        <p:grpSp>
          <p:nvGrpSpPr>
            <p:cNvPr id="27" name="组合 26"/>
            <p:cNvGrpSpPr/>
            <p:nvPr userDrawn="1"/>
          </p:nvGrpSpPr>
          <p:grpSpPr>
            <a:xfrm flipH="1">
              <a:off x="0" y="55245"/>
              <a:ext cx="9144000" cy="581025"/>
              <a:chOff x="0" y="-580956"/>
              <a:chExt cx="12192000" cy="5527518"/>
            </a:xfrm>
          </p:grpSpPr>
          <p:sp>
            <p:nvSpPr>
              <p:cNvPr id="31" name="矩形 3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33"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8" name="矩形 27"/>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696529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50" fill="hold"/>
                                        <p:tgtEl>
                                          <p:spTgt spid="30"/>
                                        </p:tgtEl>
                                        <p:attrNameLst>
                                          <p:attrName>ppt_x</p:attrName>
                                        </p:attrNameLst>
                                      </p:cBhvr>
                                      <p:tavLst>
                                        <p:tav tm="0">
                                          <p:val>
                                            <p:strVal val="#ppt_x"/>
                                          </p:val>
                                        </p:tav>
                                        <p:tav tm="100000">
                                          <p:val>
                                            <p:strVal val="#ppt_x"/>
                                          </p:val>
                                        </p:tav>
                                      </p:tavLst>
                                    </p:anim>
                                    <p:anim calcmode="lin" valueType="num">
                                      <p:cBhvr additive="base">
                                        <p:cTn id="17"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1059582"/>
            <a:ext cx="7791478"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定置管理法：</a:t>
            </a:r>
            <a:r>
              <a:rPr lang="zh-CN" altLang="zh-CN" sz="1400" b="1" dirty="0" smtClean="0">
                <a:solidFill>
                  <a:schemeClr val="bg2">
                    <a:lumMod val="25000"/>
                  </a:schemeClr>
                </a:solidFill>
                <a:latin typeface="微软雅黑" panose="020B0503020204020204" pitchFamily="34" charset="-122"/>
                <a:ea typeface="微软雅黑" panose="020B0503020204020204" pitchFamily="34" charset="-122"/>
              </a:rPr>
              <a:t>通过科学地规划物品的摆放，以实现生产现场的有序化、科学化和效率化</a:t>
            </a:r>
            <a:r>
              <a:rPr lang="zh-CN" altLang="en-US" sz="1400" b="1" dirty="0" smtClean="0">
                <a:solidFill>
                  <a:schemeClr val="bg2">
                    <a:lumMod val="25000"/>
                  </a:schemeClr>
                </a:solidFill>
                <a:latin typeface="微软雅黑" panose="020B0503020204020204" pitchFamily="34" charset="-122"/>
                <a:ea typeface="微软雅黑" panose="020B0503020204020204" pitchFamily="34" charset="-122"/>
              </a:rPr>
              <a:t>；</a:t>
            </a:r>
            <a:endParaRPr lang="zh-CN" altLang="en-US" sz="1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104840" y="588977"/>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整顿篇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119809" name="Rectangle 1"/>
          <p:cNvSpPr>
            <a:spLocks noChangeArrowheads="1"/>
          </p:cNvSpPr>
          <p:nvPr/>
        </p:nvSpPr>
        <p:spPr bwMode="auto">
          <a:xfrm>
            <a:off x="683568" y="1819648"/>
            <a:ext cx="5400600" cy="248029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200000"/>
              </a:lnSpc>
              <a:spcBef>
                <a:spcPct val="0"/>
              </a:spcBef>
              <a:spcAft>
                <a:spcPct val="0"/>
              </a:spcAft>
              <a:buClr>
                <a:srgbClr val="00B0F0"/>
              </a:buClr>
              <a:buSzTx/>
              <a:buFont typeface="Wingdings" panose="05000000000000000000" pitchFamily="2" charset="2"/>
              <a:buChar char="u"/>
            </a:pPr>
            <a:r>
              <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物品固定</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物品的摆放位置根据物品的使用频率决定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0" fontAlgn="base" latinLnBrk="0" hangingPunct="0">
              <a:lnSpc>
                <a:spcPct val="200000"/>
              </a:lnSpc>
              <a:spcBef>
                <a:spcPct val="0"/>
              </a:spcBef>
              <a:spcAft>
                <a:spcPct val="0"/>
              </a:spcAft>
              <a:buClr>
                <a:srgbClr val="00B0F0"/>
              </a:buClr>
              <a:buSzTx/>
              <a:buFont typeface="Wingdings" panose="05000000000000000000" pitchFamily="2" charset="2"/>
              <a:buChar char="u"/>
            </a:pPr>
            <a:r>
              <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位置固定</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摆放位置注意先进先出、帐卡物相符原则，</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分类摆放，区域合适，有一定的安全空间或维修空间</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0" fontAlgn="base" latinLnBrk="0" hangingPunct="0">
              <a:lnSpc>
                <a:spcPct val="200000"/>
              </a:lnSpc>
              <a:spcBef>
                <a:spcPct val="0"/>
              </a:spcBef>
              <a:spcAft>
                <a:spcPct val="0"/>
              </a:spcAft>
              <a:buClr>
                <a:srgbClr val="00B0F0"/>
              </a:buClr>
              <a:buSzTx/>
              <a:buFont typeface="Wingdings" panose="05000000000000000000" pitchFamily="2" charset="2"/>
              <a:buChar char="u"/>
            </a:pPr>
            <a:r>
              <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标识固定：</a:t>
            </a:r>
            <a:r>
              <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特殊物品摆放位置要醒目，危险品要有防护措施，人员不容易接触，出现问题后损失要尽可能小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19811" name="Picture 3"/>
          <p:cNvPicPr>
            <a:picLocks noChangeAspect="1" noChangeArrowheads="1"/>
          </p:cNvPicPr>
          <p:nvPr/>
        </p:nvPicPr>
        <p:blipFill>
          <a:blip r:embed="rId2" cstate="print"/>
          <a:srcRect/>
          <a:stretch>
            <a:fillRect/>
          </a:stretch>
        </p:blipFill>
        <p:spPr bwMode="auto">
          <a:xfrm>
            <a:off x="6228184" y="1707654"/>
            <a:ext cx="2088232" cy="2836084"/>
          </a:xfrm>
          <a:prstGeom prst="rect">
            <a:avLst/>
          </a:prstGeom>
          <a:noFill/>
          <a:ln w="9525">
            <a:noFill/>
            <a:miter lim="800000"/>
            <a:headEnd/>
            <a:tailEnd/>
          </a:ln>
        </p:spPr>
      </p:pic>
      <p:grpSp>
        <p:nvGrpSpPr>
          <p:cNvPr id="8" name="组合 7"/>
          <p:cNvGrpSpPr/>
          <p:nvPr/>
        </p:nvGrpSpPr>
        <p:grpSpPr>
          <a:xfrm>
            <a:off x="1691680" y="2080"/>
            <a:ext cx="7452320" cy="581025"/>
            <a:chOff x="0" y="55245"/>
            <a:chExt cx="9144000" cy="581025"/>
          </a:xfrm>
        </p:grpSpPr>
        <p:grpSp>
          <p:nvGrpSpPr>
            <p:cNvPr id="10" name="组合 9"/>
            <p:cNvGrpSpPr/>
            <p:nvPr userDrawn="1"/>
          </p:nvGrpSpPr>
          <p:grpSpPr>
            <a:xfrm flipH="1">
              <a:off x="0" y="55245"/>
              <a:ext cx="9144000" cy="581025"/>
              <a:chOff x="0" y="-580956"/>
              <a:chExt cx="12192000" cy="5527518"/>
            </a:xfrm>
          </p:grpSpPr>
          <p:sp>
            <p:nvSpPr>
              <p:cNvPr id="12" name="矩形 11"/>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3"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1" name="矩形 10"/>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350083823"/>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987574"/>
            <a:ext cx="7391350"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zh-CN" sz="2000" b="1" dirty="0" smtClean="0">
                <a:solidFill>
                  <a:schemeClr val="bg2">
                    <a:lumMod val="25000"/>
                  </a:schemeClr>
                </a:solidFill>
                <a:latin typeface="微软雅黑" panose="020B0503020204020204" pitchFamily="34" charset="-122"/>
                <a:ea typeface="微软雅黑" panose="020B0503020204020204" pitchFamily="34" charset="-122"/>
              </a:rPr>
              <a:t>颜色管理法：</a:t>
            </a:r>
            <a:r>
              <a:rPr lang="zh-CN" altLang="zh-CN" b="1" dirty="0" smtClean="0">
                <a:solidFill>
                  <a:schemeClr val="bg2">
                    <a:lumMod val="25000"/>
                  </a:schemeClr>
                </a:solidFill>
                <a:latin typeface="微软雅黑" panose="020B0503020204020204" pitchFamily="34" charset="-122"/>
                <a:ea typeface="微软雅黑" panose="020B0503020204020204" pitchFamily="34" charset="-122"/>
              </a:rPr>
              <a:t>不同颜色对管理对象加以识别和区分，以达到有效管理</a:t>
            </a:r>
            <a:endParaRPr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0" y="494931"/>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整顿篇</a:t>
            </a:r>
            <a:endParaRPr lang="zh-CN" altLang="en-US" sz="3200" b="1" dirty="0">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aphicFrame>
        <p:nvGraphicFramePr>
          <p:cNvPr id="9" name="表格 8"/>
          <p:cNvGraphicFramePr>
            <a:graphicFrameLocks noGrp="1"/>
          </p:cNvGraphicFramePr>
          <p:nvPr/>
        </p:nvGraphicFramePr>
        <p:xfrm>
          <a:off x="4788024" y="2283718"/>
          <a:ext cx="3384375" cy="2100580"/>
        </p:xfrm>
        <a:graphic>
          <a:graphicData uri="http://schemas.openxmlformats.org/drawingml/2006/table">
            <a:tbl>
              <a:tblPr/>
              <a:tblGrid>
                <a:gridCol w="1128125">
                  <a:extLst>
                    <a:ext uri="{9D8B030D-6E8A-4147-A177-3AD203B41FA5}">
                      <a16:colId xmlns:a16="http://schemas.microsoft.com/office/drawing/2014/main" val="20000"/>
                    </a:ext>
                  </a:extLst>
                </a:gridCol>
                <a:gridCol w="1128125">
                  <a:extLst>
                    <a:ext uri="{9D8B030D-6E8A-4147-A177-3AD203B41FA5}">
                      <a16:colId xmlns:a16="http://schemas.microsoft.com/office/drawing/2014/main" val="20001"/>
                    </a:ext>
                  </a:extLst>
                </a:gridCol>
                <a:gridCol w="1128125">
                  <a:extLst>
                    <a:ext uri="{9D8B030D-6E8A-4147-A177-3AD203B41FA5}">
                      <a16:colId xmlns:a16="http://schemas.microsoft.com/office/drawing/2014/main" val="20002"/>
                    </a:ext>
                  </a:extLst>
                </a:gridCol>
              </a:tblGrid>
              <a:tr h="426720">
                <a:tc>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类 别</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场</a:t>
                      </a:r>
                      <a:r>
                        <a:rPr lang="en-US" sz="1200" b="1" kern="100" dirty="0">
                          <a:latin typeface="Times New Roman" panose="02020603050405020304"/>
                          <a:ea typeface="微软雅黑" panose="020B0503020204020204" pitchFamily="34" charset="-122"/>
                        </a:rPr>
                        <a:t>  </a:t>
                      </a:r>
                      <a:r>
                        <a:rPr lang="zh-CN" sz="1200" b="1" kern="100" dirty="0">
                          <a:latin typeface="Times New Roman" panose="02020603050405020304"/>
                          <a:ea typeface="微软雅黑" panose="020B0503020204020204" pitchFamily="34" charset="-122"/>
                        </a:rPr>
                        <a:t>所</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颜 色</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555">
                <a:tc rowSpan="4">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地</a:t>
                      </a:r>
                      <a:r>
                        <a:rPr lang="en-US" sz="1200" b="1" kern="100" dirty="0">
                          <a:latin typeface="Times New Roman" panose="02020603050405020304"/>
                          <a:ea typeface="微软雅黑" panose="020B0503020204020204" pitchFamily="34" charset="-122"/>
                        </a:rPr>
                        <a:t>  </a:t>
                      </a:r>
                      <a:r>
                        <a:rPr lang="zh-CN" sz="1200" b="1" kern="100" dirty="0">
                          <a:latin typeface="Times New Roman" panose="02020603050405020304"/>
                          <a:ea typeface="微软雅黑" panose="020B0503020204020204" pitchFamily="34" charset="-122"/>
                        </a:rPr>
                        <a:t>板</a:t>
                      </a:r>
                      <a:endParaRPr lang="zh-CN" sz="1050" kern="100" dirty="0">
                        <a:latin typeface="Times New Roman" panose="02020603050405020304"/>
                        <a:ea typeface="宋体" panose="02010600030101010101" pitchFamily="2" charset="-122"/>
                      </a:endParaRPr>
                    </a:p>
                    <a:p>
                      <a:pPr algn="ctr">
                        <a:lnSpc>
                          <a:spcPct val="150000"/>
                        </a:lnSpc>
                        <a:spcAft>
                          <a:spcPts val="0"/>
                        </a:spcAft>
                      </a:pPr>
                      <a:r>
                        <a:rPr lang="zh-CN" sz="1200" b="1" kern="100" dirty="0">
                          <a:latin typeface="Times New Roman" panose="02020603050405020304"/>
                          <a:ea typeface="微软雅黑" panose="020B0503020204020204" pitchFamily="34" charset="-122"/>
                        </a:rPr>
                        <a:t>地板</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作业区</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白色　绿色</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795">
                <a:tc vMerge="1">
                  <a:txBody>
                    <a:bodyPr/>
                    <a:lstStyle/>
                    <a:p>
                      <a:endParaRPr lang="zh-CN"/>
                    </a:p>
                  </a:txBody>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通道区</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绿色　橙色</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975">
                <a:tc vMerge="1">
                  <a:txBody>
                    <a:bodyPr/>
                    <a:lstStyle/>
                    <a:p>
                      <a:endParaRPr lang="zh-CN"/>
                    </a:p>
                  </a:txBody>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休息区</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a:latin typeface="Times New Roman" panose="02020603050405020304"/>
                          <a:ea typeface="微软雅黑" panose="020B0503020204020204" pitchFamily="34" charset="-122"/>
                        </a:rPr>
                        <a:t>蓝色</a:t>
                      </a:r>
                      <a:endParaRPr lang="zh-CN" sz="1050" kern="10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535">
                <a:tc vMerge="1">
                  <a:txBody>
                    <a:bodyPr/>
                    <a:lstStyle/>
                    <a:p>
                      <a:endParaRPr lang="zh-CN"/>
                    </a:p>
                  </a:txBody>
                  <a:tcPr/>
                </a:tc>
                <a:tc>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仓库</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latin typeface="Times New Roman" panose="02020603050405020304"/>
                          <a:ea typeface="微软雅黑" panose="020B0503020204020204" pitchFamily="34" charset="-122"/>
                        </a:rPr>
                        <a:t>灰色</a:t>
                      </a:r>
                      <a:endParaRPr lang="zh-CN" sz="1050" kern="100" dirty="0">
                        <a:latin typeface="Times New Roman" panose="02020603050405020304"/>
                        <a:ea typeface="宋体" panose="02010600030101010101" pitchFamily="2"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表格 9"/>
          <p:cNvGraphicFramePr>
            <a:graphicFrameLocks noGrp="1"/>
          </p:cNvGraphicFramePr>
          <p:nvPr/>
        </p:nvGraphicFramePr>
        <p:xfrm>
          <a:off x="827583" y="1707654"/>
          <a:ext cx="3960441" cy="2843100"/>
        </p:xfrm>
        <a:graphic>
          <a:graphicData uri="http://schemas.openxmlformats.org/drawingml/2006/table">
            <a:tbl>
              <a:tblPr/>
              <a:tblGrid>
                <a:gridCol w="748929">
                  <a:extLst>
                    <a:ext uri="{9D8B030D-6E8A-4147-A177-3AD203B41FA5}">
                      <a16:colId xmlns:a16="http://schemas.microsoft.com/office/drawing/2014/main" val="20000"/>
                    </a:ext>
                  </a:extLst>
                </a:gridCol>
                <a:gridCol w="748929">
                  <a:extLst>
                    <a:ext uri="{9D8B030D-6E8A-4147-A177-3AD203B41FA5}">
                      <a16:colId xmlns:a16="http://schemas.microsoft.com/office/drawing/2014/main" val="20001"/>
                    </a:ext>
                  </a:extLst>
                </a:gridCol>
                <a:gridCol w="526299">
                  <a:extLst>
                    <a:ext uri="{9D8B030D-6E8A-4147-A177-3AD203B41FA5}">
                      <a16:colId xmlns:a16="http://schemas.microsoft.com/office/drawing/2014/main" val="20002"/>
                    </a:ext>
                  </a:extLst>
                </a:gridCol>
                <a:gridCol w="968142">
                  <a:extLst>
                    <a:ext uri="{9D8B030D-6E8A-4147-A177-3AD203B41FA5}">
                      <a16:colId xmlns:a16="http://schemas.microsoft.com/office/drawing/2014/main" val="20003"/>
                    </a:ext>
                  </a:extLst>
                </a:gridCol>
                <a:gridCol w="968142">
                  <a:extLst>
                    <a:ext uri="{9D8B030D-6E8A-4147-A177-3AD203B41FA5}">
                      <a16:colId xmlns:a16="http://schemas.microsoft.com/office/drawing/2014/main" val="20004"/>
                    </a:ext>
                  </a:extLst>
                </a:gridCol>
              </a:tblGrid>
              <a:tr h="223579">
                <a:tc gridSpan="2">
                  <a:txBody>
                    <a:bodyPr/>
                    <a:lstStyle/>
                    <a:p>
                      <a:pPr algn="ctr">
                        <a:lnSpc>
                          <a:spcPct val="150000"/>
                        </a:lnSpc>
                        <a:spcAft>
                          <a:spcPts val="0"/>
                        </a:spcAft>
                      </a:pPr>
                      <a:r>
                        <a:rPr lang="zh-CN" sz="900" b="1" kern="100" dirty="0">
                          <a:latin typeface="Times New Roman" panose="02020603050405020304"/>
                          <a:ea typeface="微软雅黑" panose="020B0503020204020204" pitchFamily="34" charset="-122"/>
                        </a:rPr>
                        <a:t>类</a:t>
                      </a:r>
                      <a:r>
                        <a:rPr lang="en-US" sz="900" b="1" kern="100" dirty="0">
                          <a:latin typeface="Times New Roman" panose="02020603050405020304"/>
                          <a:ea typeface="微软雅黑" panose="020B0503020204020204" pitchFamily="34" charset="-122"/>
                        </a:rPr>
                        <a:t>  </a:t>
                      </a:r>
                      <a:r>
                        <a:rPr lang="zh-CN" sz="900" b="1" kern="100" dirty="0">
                          <a:latin typeface="Times New Roman" panose="02020603050405020304"/>
                          <a:ea typeface="微软雅黑" panose="020B0503020204020204" pitchFamily="34" charset="-122"/>
                        </a:rPr>
                        <a:t>别</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颜</a:t>
                      </a:r>
                      <a:r>
                        <a:rPr lang="en-US" sz="900" b="1" kern="100">
                          <a:latin typeface="Times New Roman" panose="02020603050405020304"/>
                          <a:ea typeface="微软雅黑" panose="020B0503020204020204" pitchFamily="34" charset="-122"/>
                        </a:rPr>
                        <a:t>  </a:t>
                      </a:r>
                      <a:r>
                        <a:rPr lang="zh-CN" sz="900" b="1" kern="100">
                          <a:latin typeface="Times New Roman" panose="02020603050405020304"/>
                          <a:ea typeface="微软雅黑" panose="020B0503020204020204" pitchFamily="34" charset="-122"/>
                        </a:rPr>
                        <a:t>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线宽</a:t>
                      </a:r>
                      <a:r>
                        <a:rPr lang="en-US" sz="900" b="1" kern="100">
                          <a:latin typeface="Times New Roman" panose="02020603050405020304"/>
                          <a:ea typeface="微软雅黑" panose="020B0503020204020204" pitchFamily="34" charset="-122"/>
                        </a:rPr>
                        <a:t>(cm)</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线</a:t>
                      </a:r>
                      <a:r>
                        <a:rPr lang="en-US" sz="900" b="1" kern="100">
                          <a:latin typeface="Times New Roman" panose="02020603050405020304"/>
                          <a:ea typeface="微软雅黑" panose="020B0503020204020204" pitchFamily="34" charset="-122"/>
                        </a:rPr>
                        <a:t>  </a:t>
                      </a:r>
                      <a:r>
                        <a:rPr lang="zh-CN" sz="900" b="1" kern="100">
                          <a:latin typeface="Times New Roman" panose="02020603050405020304"/>
                          <a:ea typeface="微软雅黑" panose="020B0503020204020204" pitchFamily="34" charset="-122"/>
                        </a:rPr>
                        <a:t>型</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579">
                <a:tc gridSpan="2">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区域线</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 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a:latin typeface="微软雅黑" panose="020B0503020204020204" pitchFamily="34" charset="-122"/>
                          <a:ea typeface="宋体" panose="02010600030101010101" pitchFamily="2" charset="-122"/>
                        </a:rPr>
                        <a:t>10</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实 线</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821">
                <a:tc gridSpan="2">
                  <a:txBody>
                    <a:bodyPr/>
                    <a:lstStyle/>
                    <a:p>
                      <a:pPr algn="ctr">
                        <a:lnSpc>
                          <a:spcPct val="150000"/>
                        </a:lnSpc>
                        <a:spcAft>
                          <a:spcPts val="0"/>
                        </a:spcAft>
                      </a:pPr>
                      <a:r>
                        <a:rPr lang="zh-CN" sz="900" b="1" kern="100" dirty="0">
                          <a:latin typeface="Times New Roman" panose="02020603050405020304"/>
                          <a:ea typeface="微软雅黑" panose="020B0503020204020204" pitchFamily="34" charset="-122"/>
                        </a:rPr>
                        <a:t>出入口线</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 色　白色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a:latin typeface="微软雅黑" panose="020B0503020204020204" pitchFamily="34" charset="-122"/>
                          <a:ea typeface="宋体" panose="02010600030101010101" pitchFamily="2" charset="-122"/>
                        </a:rPr>
                        <a:t>10</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dirty="0">
                          <a:latin typeface="Times New Roman" panose="02020603050405020304"/>
                          <a:ea typeface="微软雅黑" panose="020B0503020204020204" pitchFamily="34" charset="-122"/>
                        </a:rPr>
                        <a:t>虚 线</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821">
                <a:tc rowSpan="4">
                  <a:txBody>
                    <a:bodyPr/>
                    <a:lstStyle/>
                    <a:p>
                      <a:pPr algn="ctr">
                        <a:lnSpc>
                          <a:spcPct val="150000"/>
                        </a:lnSpc>
                        <a:spcAft>
                          <a:spcPts val="0"/>
                        </a:spcAft>
                      </a:pPr>
                      <a:r>
                        <a:rPr lang="zh-CN" sz="900" b="1" kern="100" dirty="0">
                          <a:latin typeface="Times New Roman" panose="02020603050405020304"/>
                          <a:ea typeface="微软雅黑" panose="020B0503020204020204" pitchFamily="34" charset="-122"/>
                        </a:rPr>
                        <a:t>定</a:t>
                      </a:r>
                      <a:endParaRPr lang="zh-CN" sz="900" kern="100" dirty="0">
                        <a:latin typeface="Times New Roman" panose="02020603050405020304"/>
                        <a:ea typeface="宋体" panose="02010600030101010101" pitchFamily="2" charset="-122"/>
                      </a:endParaRPr>
                    </a:p>
                    <a:p>
                      <a:pPr algn="ctr">
                        <a:lnSpc>
                          <a:spcPct val="150000"/>
                        </a:lnSpc>
                        <a:spcAft>
                          <a:spcPts val="0"/>
                        </a:spcAft>
                      </a:pPr>
                      <a:r>
                        <a:rPr lang="zh-CN" sz="900" b="1" kern="100" dirty="0">
                          <a:latin typeface="Times New Roman" panose="02020603050405020304"/>
                          <a:ea typeface="微软雅黑" panose="020B0503020204020204" pitchFamily="34" charset="-122"/>
                        </a:rPr>
                        <a:t>置</a:t>
                      </a:r>
                      <a:endParaRPr lang="zh-CN" sz="900" kern="100" dirty="0">
                        <a:latin typeface="Times New Roman" panose="02020603050405020304"/>
                        <a:ea typeface="宋体" panose="02010600030101010101" pitchFamily="2" charset="-122"/>
                      </a:endParaRPr>
                    </a:p>
                    <a:p>
                      <a:pPr algn="ctr">
                        <a:lnSpc>
                          <a:spcPct val="150000"/>
                        </a:lnSpc>
                        <a:spcAft>
                          <a:spcPts val="0"/>
                        </a:spcAft>
                      </a:pPr>
                      <a:r>
                        <a:rPr lang="zh-CN" sz="900" b="1" kern="100" dirty="0">
                          <a:latin typeface="Times New Roman" panose="02020603050405020304"/>
                          <a:ea typeface="微软雅黑" panose="020B0503020204020204" pitchFamily="34" charset="-122"/>
                        </a:rPr>
                        <a:t>线</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在制品</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黄色或白色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dirty="0">
                          <a:latin typeface="微软雅黑" panose="020B0503020204020204" pitchFamily="34" charset="-122"/>
                          <a:ea typeface="宋体" panose="02010600030101010101" pitchFamily="2" charset="-122"/>
                        </a:rPr>
                        <a:t>5</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实 线</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821">
                <a:tc v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作业台</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黄色或白色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a:latin typeface="微软雅黑" panose="020B0503020204020204" pitchFamily="34" charset="-122"/>
                          <a:ea typeface="宋体" panose="02010600030101010101" pitchFamily="2" charset="-122"/>
                        </a:rPr>
                        <a:t>5</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实 线</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821">
                <a:tc v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垃圾桶</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黄色或白色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a:latin typeface="微软雅黑" panose="020B0503020204020204" pitchFamily="34" charset="-122"/>
                          <a:ea typeface="宋体" panose="02010600030101010101" pitchFamily="2" charset="-122"/>
                        </a:rPr>
                        <a:t>5</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虚 线</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821">
                <a:tc vMerge="1">
                  <a:txBody>
                    <a:bodyPr/>
                    <a:lstStyle/>
                    <a:p>
                      <a:endParaRPr lang="zh-CN"/>
                    </a:p>
                  </a:txBody>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不合格品危险品</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a:latin typeface="Times New Roman" panose="02020603050405020304"/>
                          <a:ea typeface="微软雅黑" panose="020B0503020204020204" pitchFamily="34" charset="-122"/>
                        </a:rPr>
                        <a:t>黄色或红色</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kern="100">
                          <a:latin typeface="微软雅黑" panose="020B0503020204020204" pitchFamily="34" charset="-122"/>
                          <a:ea typeface="宋体" panose="02010600030101010101" pitchFamily="2" charset="-122"/>
                        </a:rPr>
                        <a:t>5</a:t>
                      </a:r>
                      <a:endParaRPr lang="zh-CN" sz="900" kern="10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b="1" kern="100" dirty="0">
                          <a:latin typeface="Times New Roman" panose="02020603050405020304"/>
                          <a:ea typeface="微软雅黑" panose="020B0503020204020204" pitchFamily="34" charset="-122"/>
                        </a:rPr>
                        <a:t>实 线</a:t>
                      </a:r>
                      <a:endParaRPr lang="zh-CN" sz="900" kern="100" dirty="0">
                        <a:latin typeface="Times New Roman" panose="02020603050405020304"/>
                        <a:ea typeface="宋体" panose="02010600030101010101" pitchFamily="2" charset="-122"/>
                      </a:endParaRPr>
                    </a:p>
                  </a:txBody>
                  <a:tcPr marL="77780" marR="77780" marT="38890" marB="3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8" name="组合 7"/>
          <p:cNvGrpSpPr/>
          <p:nvPr/>
        </p:nvGrpSpPr>
        <p:grpSpPr>
          <a:xfrm>
            <a:off x="1691680" y="2080"/>
            <a:ext cx="7452320" cy="581025"/>
            <a:chOff x="0" y="55245"/>
            <a:chExt cx="9144000" cy="581025"/>
          </a:xfrm>
        </p:grpSpPr>
        <p:grpSp>
          <p:nvGrpSpPr>
            <p:cNvPr id="11" name="组合 10"/>
            <p:cNvGrpSpPr/>
            <p:nvPr userDrawn="1"/>
          </p:nvGrpSpPr>
          <p:grpSpPr>
            <a:xfrm flipH="1">
              <a:off x="0" y="55245"/>
              <a:ext cx="9144000" cy="581025"/>
              <a:chOff x="0" y="-580956"/>
              <a:chExt cx="12192000" cy="5527518"/>
            </a:xfrm>
          </p:grpSpPr>
          <p:sp>
            <p:nvSpPr>
              <p:cNvPr id="13" name="矩形 1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2" name="矩形 11"/>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3249757928"/>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81050" y="1200150"/>
            <a:ext cx="5827236" cy="400110"/>
          </a:xfrm>
          <a:prstGeom prst="rect">
            <a:avLst/>
          </a:prstGeom>
          <a:solidFill>
            <a:schemeClr val="accent5">
              <a:lumMod val="20000"/>
              <a:lumOff val="80000"/>
            </a:schemeClr>
          </a:solidFill>
          <a:ln w="9525">
            <a:noFill/>
            <a:miter lim="800000"/>
          </a:ln>
          <a:effectLst/>
        </p:spPr>
        <p:txBody>
          <a:bodyPr wrap="square">
            <a:spAutoFit/>
          </a:bodyPr>
          <a:lstStyle/>
          <a:p>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rPr>
              <a:t>善于使用管理工具：</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755576" y="1737122"/>
            <a:ext cx="6984776" cy="2972737"/>
          </a:xfrm>
          <a:prstGeom prst="rect">
            <a:avLst/>
          </a:prstGeom>
          <a:noFill/>
          <a:ln w="9525" algn="ctr">
            <a:noFill/>
            <a:miter lim="800000"/>
          </a:ln>
          <a:effectLst/>
        </p:spPr>
        <p:txBody>
          <a:bodyPr wrap="square">
            <a:spAutoFit/>
          </a:bodyPr>
          <a:lstStyle/>
          <a:p>
            <a:pPr>
              <a:lnSpc>
                <a:spcPct val="200000"/>
              </a:lnSpc>
            </a:pPr>
            <a:r>
              <a:rPr lang="zh-CN" altLang="zh-CN" sz="1600" b="1" dirty="0" smtClean="0">
                <a:latin typeface="微软雅黑" panose="020B0503020204020204" pitchFamily="34" charset="-122"/>
                <a:ea typeface="微软雅黑" panose="020B0503020204020204" pitchFamily="34" charset="-122"/>
              </a:rPr>
              <a:t>标示管理法：</a:t>
            </a:r>
            <a:r>
              <a:rPr lang="zh-CN" altLang="zh-CN" sz="1600" dirty="0" smtClean="0">
                <a:latin typeface="微软雅黑" panose="020B0503020204020204" pitchFamily="34" charset="-122"/>
                <a:ea typeface="微软雅黑" panose="020B0503020204020204" pitchFamily="34" charset="-122"/>
              </a:rPr>
              <a:t>标示管理是工厂管理中的重要和基础环节，是细节管理的重要组成部分，将区域固定后，贴上标示标签，便于识别取用；</a:t>
            </a:r>
            <a:r>
              <a:rPr lang="zh-CN" altLang="zh-CN" sz="1600" b="1" dirty="0" smtClean="0">
                <a:latin typeface="微软雅黑" panose="020B0503020204020204" pitchFamily="34" charset="-122"/>
                <a:ea typeface="微软雅黑" panose="020B0503020204020204" pitchFamily="34" charset="-122"/>
              </a:rPr>
              <a:t> </a:t>
            </a:r>
            <a:endParaRPr lang="zh-CN" altLang="zh-CN" sz="1600" dirty="0" smtClean="0">
              <a:latin typeface="微软雅黑" panose="020B0503020204020204" pitchFamily="34" charset="-122"/>
              <a:ea typeface="微软雅黑" panose="020B0503020204020204" pitchFamily="34" charset="-122"/>
            </a:endParaRPr>
          </a:p>
          <a:p>
            <a:pPr>
              <a:lnSpc>
                <a:spcPct val="200000"/>
              </a:lnSpc>
            </a:pPr>
            <a:r>
              <a:rPr lang="zh-CN" altLang="zh-CN" sz="1600" b="1" dirty="0" smtClean="0">
                <a:latin typeface="微软雅黑" panose="020B0503020204020204" pitchFamily="34" charset="-122"/>
                <a:ea typeface="微软雅黑" panose="020B0503020204020204" pitchFamily="34" charset="-122"/>
              </a:rPr>
              <a:t>形迹管理法：</a:t>
            </a:r>
            <a:r>
              <a:rPr lang="zh-CN" altLang="zh-CN" sz="1600" dirty="0" smtClean="0">
                <a:latin typeface="微软雅黑" panose="020B0503020204020204" pitchFamily="34" charset="-122"/>
                <a:ea typeface="微软雅黑" panose="020B0503020204020204" pitchFamily="34" charset="-122"/>
              </a:rPr>
              <a:t>将生产现场的工治具、仪器、夹具等物品，在其放置的场所采用形状绘图或嵌入凹模等方式进行管理，达到易于取用和归位之目的。</a:t>
            </a:r>
            <a:r>
              <a:rPr lang="zh-CN" altLang="zh-CN" sz="1600" b="1" dirty="0" smtClean="0">
                <a:latin typeface="微软雅黑" panose="020B0503020204020204" pitchFamily="34" charset="-122"/>
                <a:ea typeface="微软雅黑" panose="020B0503020204020204" pitchFamily="34" charset="-122"/>
              </a:rPr>
              <a:t> </a:t>
            </a:r>
            <a:endParaRPr lang="en-US" altLang="zh-CN" sz="1600" b="1" dirty="0" smtClean="0">
              <a:latin typeface="微软雅黑" panose="020B0503020204020204" pitchFamily="34" charset="-122"/>
              <a:ea typeface="微软雅黑" panose="020B0503020204020204" pitchFamily="34" charset="-122"/>
            </a:endParaRPr>
          </a:p>
          <a:p>
            <a:pPr>
              <a:lnSpc>
                <a:spcPct val="200000"/>
              </a:lnSpc>
            </a:pPr>
            <a:r>
              <a:rPr lang="zh-CN" altLang="zh-CN" sz="1600" b="1" dirty="0" smtClean="0">
                <a:latin typeface="微软雅黑" panose="020B0503020204020204" pitchFamily="34" charset="-122"/>
                <a:ea typeface="微软雅黑" panose="020B0503020204020204" pitchFamily="34" charset="-122"/>
              </a:rPr>
              <a:t>看板管理法：</a:t>
            </a:r>
            <a:r>
              <a:rPr lang="zh-CN" altLang="zh-CN" sz="1600" dirty="0" smtClean="0">
                <a:latin typeface="微软雅黑" panose="020B0503020204020204" pitchFamily="34" charset="-122"/>
                <a:ea typeface="微软雅黑" panose="020B0503020204020204" pitchFamily="34" charset="-122"/>
              </a:rPr>
              <a:t>将生产运营过程中的重要数据和关键信息采取看板的形式及时公布和快速披露，以减少因信息不对称所造成行动迟缓或决策失误。</a:t>
            </a:r>
            <a:endParaRPr lang="zh-CN" altLang="zh-CN" sz="1600" dirty="0">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26084" y="635188"/>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整顿篇</a:t>
            </a:r>
            <a:endParaRPr lang="zh-CN" altLang="en-US" sz="3200" b="1" dirty="0">
              <a:latin typeface="微软雅黑" panose="020B0503020204020204" pitchFamily="34" charset="-122"/>
              <a:ea typeface="微软雅黑" panose="020B0503020204020204" pitchFamily="34" charset="-122"/>
            </a:endParaRPr>
          </a:p>
        </p:txBody>
      </p:sp>
      <p:sp>
        <p:nvSpPr>
          <p:cNvPr id="7"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nvGrpSpPr>
          <p:cNvPr id="9" name="组合 8"/>
          <p:cNvGrpSpPr/>
          <p:nvPr/>
        </p:nvGrpSpPr>
        <p:grpSpPr>
          <a:xfrm>
            <a:off x="1691680" y="2080"/>
            <a:ext cx="7452320" cy="581025"/>
            <a:chOff x="0" y="55245"/>
            <a:chExt cx="9144000" cy="581025"/>
          </a:xfrm>
        </p:grpSpPr>
        <p:grpSp>
          <p:nvGrpSpPr>
            <p:cNvPr id="10" name="组合 9"/>
            <p:cNvGrpSpPr/>
            <p:nvPr userDrawn="1"/>
          </p:nvGrpSpPr>
          <p:grpSpPr>
            <a:xfrm flipH="1">
              <a:off x="0" y="55245"/>
              <a:ext cx="9144000" cy="581025"/>
              <a:chOff x="0" y="-580956"/>
              <a:chExt cx="12192000" cy="5527518"/>
            </a:xfrm>
          </p:grpSpPr>
          <p:sp>
            <p:nvSpPr>
              <p:cNvPr id="12" name="矩形 11"/>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3"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1" name="矩形 10"/>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3705942542"/>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7" y="2114550"/>
            <a:ext cx="9170084" cy="3028950"/>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283210" algn="ctr" fontAlgn="auto">
              <a:spcBef>
                <a:spcPct val="0"/>
              </a:spcBef>
              <a:spcAft>
                <a:spcPts val="0"/>
              </a:spcAft>
              <a:buFontTx/>
              <a:buNone/>
              <a:defRPr/>
            </a:pPr>
            <a:endParaRPr kumimoji="1" lang="en-US" altLang="zh-CN" sz="1200" b="1" dirty="0" smtClean="0">
              <a:solidFill>
                <a:schemeClr val="tx1"/>
              </a:solidFill>
              <a:latin typeface="微软雅黑" panose="020B0503020204020204" pitchFamily="34" charset="-122"/>
              <a:ea typeface="微软雅黑" panose="020B0503020204020204" pitchFamily="34" charset="-122"/>
            </a:endParaRPr>
          </a:p>
        </p:txBody>
      </p:sp>
      <p:sp>
        <p:nvSpPr>
          <p:cNvPr id="28" name="Oval 12"/>
          <p:cNvSpPr/>
          <p:nvPr/>
        </p:nvSpPr>
        <p:spPr>
          <a:xfrm>
            <a:off x="2483768" y="3867894"/>
            <a:ext cx="3786214" cy="714380"/>
          </a:xfrm>
          <a:prstGeom prst="ellipse">
            <a:avLst/>
          </a:prstGeom>
          <a:solidFill>
            <a:srgbClr val="92D050"/>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整齐划一 ，一目了然</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17" name="Text Box 7"/>
          <p:cNvSpPr txBox="1">
            <a:spLocks noChangeArrowheads="1"/>
          </p:cNvSpPr>
          <p:nvPr/>
        </p:nvSpPr>
        <p:spPr bwMode="auto">
          <a:xfrm>
            <a:off x="0" y="705242"/>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整顿篇</a:t>
            </a:r>
            <a:endParaRPr lang="zh-CN" altLang="en-US" sz="3200" b="1" dirty="0">
              <a:latin typeface="微软雅黑" panose="020B0503020204020204" pitchFamily="34" charset="-122"/>
              <a:ea typeface="微软雅黑" panose="020B0503020204020204" pitchFamily="34" charset="-122"/>
            </a:endParaRPr>
          </a:p>
        </p:txBody>
      </p:sp>
      <p:pic>
        <p:nvPicPr>
          <p:cNvPr id="8" name="Picture 4" descr="图片11"/>
          <p:cNvPicPr>
            <a:picLocks noChangeAspect="1" noChangeArrowheads="1"/>
          </p:cNvPicPr>
          <p:nvPr/>
        </p:nvPicPr>
        <p:blipFill>
          <a:blip r:embed="rId3" cstate="print"/>
          <a:srcRect/>
          <a:stretch>
            <a:fillRect/>
          </a:stretch>
        </p:blipFill>
        <p:spPr bwMode="auto">
          <a:xfrm>
            <a:off x="323528" y="1285875"/>
            <a:ext cx="1810237" cy="1356241"/>
          </a:xfrm>
          <a:prstGeom prst="rect">
            <a:avLst/>
          </a:prstGeom>
          <a:ln>
            <a:noFill/>
          </a:ln>
          <a:effectLst>
            <a:softEdge rad="112500"/>
          </a:effectLst>
        </p:spPr>
      </p:pic>
      <p:pic>
        <p:nvPicPr>
          <p:cNvPr id="9" name="Picture 5" descr="图片12"/>
          <p:cNvPicPr>
            <a:picLocks noChangeAspect="1" noChangeArrowheads="1"/>
          </p:cNvPicPr>
          <p:nvPr/>
        </p:nvPicPr>
        <p:blipFill>
          <a:blip r:embed="rId4" cstate="print"/>
          <a:srcRect/>
          <a:stretch>
            <a:fillRect/>
          </a:stretch>
        </p:blipFill>
        <p:spPr bwMode="auto">
          <a:xfrm>
            <a:off x="2411760" y="1275606"/>
            <a:ext cx="1810237" cy="1357883"/>
          </a:xfrm>
          <a:prstGeom prst="rect">
            <a:avLst/>
          </a:prstGeom>
          <a:ln>
            <a:noFill/>
          </a:ln>
          <a:effectLst>
            <a:softEdge rad="112500"/>
          </a:effectLst>
        </p:spPr>
      </p:pic>
      <p:sp>
        <p:nvSpPr>
          <p:cNvPr id="10" name="右箭头 9"/>
          <p:cNvSpPr/>
          <p:nvPr/>
        </p:nvSpPr>
        <p:spPr>
          <a:xfrm>
            <a:off x="2051720" y="185167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TextBox 11"/>
          <p:cNvSpPr txBox="1"/>
          <p:nvPr/>
        </p:nvSpPr>
        <p:spPr>
          <a:xfrm>
            <a:off x="251520" y="2643758"/>
            <a:ext cx="4464496" cy="954107"/>
          </a:xfrm>
          <a:prstGeom prst="rect">
            <a:avLst/>
          </a:prstGeom>
          <a:noFill/>
        </p:spPr>
        <p:txBody>
          <a:bodyPr wrap="square" rtlCol="0">
            <a:spAutoFit/>
          </a:bodyPr>
          <a:lstStyle/>
          <a:p>
            <a:pPr marL="365760" lvl="0" indent="-283210" algn="ctr">
              <a:spcBef>
                <a:spcPct val="0"/>
              </a:spcBef>
              <a:defRPr/>
            </a:pPr>
            <a:r>
              <a:rPr kumimoji="1" lang="zh-CN" altLang="en-US" sz="1400" b="1" dirty="0" smtClean="0">
                <a:latin typeface="微软雅黑" panose="020B0503020204020204" pitchFamily="34" charset="-122"/>
                <a:ea typeface="微软雅黑" panose="020B0503020204020204" pitchFamily="34" charset="-122"/>
              </a:rPr>
              <a:t>零件放置架</a:t>
            </a:r>
            <a:endParaRPr kumimoji="1" lang="en-US" altLang="zh-CN" sz="1400" b="1" dirty="0" smtClean="0">
              <a:latin typeface="微软雅黑" panose="020B0503020204020204" pitchFamily="34" charset="-122"/>
              <a:ea typeface="微软雅黑" panose="020B0503020204020204" pitchFamily="34" charset="-122"/>
            </a:endParaRPr>
          </a:p>
          <a:p>
            <a:pPr marL="514350" lvl="0" indent="-514350">
              <a:spcBef>
                <a:spcPct val="0"/>
              </a:spcBef>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合格区与不合格区分开；</a:t>
            </a:r>
            <a:endParaRPr kumimoji="1" lang="en-US" altLang="zh-CN" sz="1400" b="1" dirty="0" smtClean="0">
              <a:latin typeface="微软雅黑" panose="020B0503020204020204" pitchFamily="34" charset="-122"/>
              <a:ea typeface="微软雅黑" panose="020B0503020204020204" pitchFamily="34" charset="-122"/>
            </a:endParaRPr>
          </a:p>
          <a:p>
            <a:pPr marL="514350" lvl="0" indent="-514350">
              <a:spcBef>
                <a:spcPct val="0"/>
              </a:spcBef>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应用了颜色标识，一目了然；</a:t>
            </a:r>
            <a:endParaRPr kumimoji="1" lang="en-US" altLang="zh-CN" sz="1400" b="1" dirty="0" smtClean="0">
              <a:latin typeface="微软雅黑" panose="020B0503020204020204" pitchFamily="34" charset="-122"/>
              <a:ea typeface="微软雅黑" panose="020B0503020204020204" pitchFamily="34" charset="-122"/>
            </a:endParaRPr>
          </a:p>
          <a:p>
            <a:pPr marL="514350" lvl="0" indent="-514350">
              <a:spcBef>
                <a:spcPct val="0"/>
              </a:spcBef>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地面的油漆已经修复完整，零件架已经油漆</a:t>
            </a:r>
            <a:endParaRPr kumimoji="1" lang="en-US" altLang="zh-CN" sz="1400" b="1" dirty="0" smtClean="0">
              <a:latin typeface="微软雅黑" panose="020B0503020204020204" pitchFamily="34" charset="-122"/>
              <a:ea typeface="微软雅黑" panose="020B0503020204020204" pitchFamily="34" charset="-122"/>
            </a:endParaRPr>
          </a:p>
        </p:txBody>
      </p:sp>
      <p:sp>
        <p:nvSpPr>
          <p:cNvPr id="13" name="右箭头 12"/>
          <p:cNvSpPr/>
          <p:nvPr/>
        </p:nvSpPr>
        <p:spPr>
          <a:xfrm>
            <a:off x="6804248" y="1995686"/>
            <a:ext cx="2846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 name="Picture 4" descr="图片4"/>
          <p:cNvPicPr>
            <a:picLocks noChangeAspect="1" noChangeArrowheads="1"/>
          </p:cNvPicPr>
          <p:nvPr/>
        </p:nvPicPr>
        <p:blipFill>
          <a:blip r:embed="rId5" cstate="print"/>
          <a:srcRect/>
          <a:stretch>
            <a:fillRect/>
          </a:stretch>
        </p:blipFill>
        <p:spPr bwMode="auto">
          <a:xfrm>
            <a:off x="5004048" y="1275606"/>
            <a:ext cx="1843011" cy="1356510"/>
          </a:xfrm>
          <a:prstGeom prst="rect">
            <a:avLst/>
          </a:prstGeom>
          <a:ln>
            <a:noFill/>
          </a:ln>
          <a:effectLst>
            <a:softEdge rad="112500"/>
          </a:effectLst>
        </p:spPr>
      </p:pic>
      <p:pic>
        <p:nvPicPr>
          <p:cNvPr id="15" name="Picture 5" descr="图片5"/>
          <p:cNvPicPr>
            <a:picLocks noChangeAspect="1" noChangeArrowheads="1"/>
          </p:cNvPicPr>
          <p:nvPr/>
        </p:nvPicPr>
        <p:blipFill>
          <a:blip r:embed="rId6" cstate="print"/>
          <a:srcRect/>
          <a:stretch>
            <a:fillRect/>
          </a:stretch>
        </p:blipFill>
        <p:spPr bwMode="auto">
          <a:xfrm>
            <a:off x="7092280" y="1275606"/>
            <a:ext cx="1846362" cy="1359023"/>
          </a:xfrm>
          <a:prstGeom prst="rect">
            <a:avLst/>
          </a:prstGeom>
          <a:ln>
            <a:noFill/>
          </a:ln>
          <a:effectLst>
            <a:softEdge rad="112500"/>
          </a:effectLst>
        </p:spPr>
      </p:pic>
      <p:sp>
        <p:nvSpPr>
          <p:cNvPr id="16" name="TextBox 15"/>
          <p:cNvSpPr txBox="1"/>
          <p:nvPr/>
        </p:nvSpPr>
        <p:spPr>
          <a:xfrm>
            <a:off x="4536504" y="2565360"/>
            <a:ext cx="4788024" cy="1446550"/>
          </a:xfrm>
          <a:prstGeom prst="rect">
            <a:avLst/>
          </a:prstGeom>
          <a:noFill/>
        </p:spPr>
        <p:txBody>
          <a:bodyPr wrap="square" rtlCol="0">
            <a:spAutoFit/>
          </a:bodyPr>
          <a:lstStyle/>
          <a:p>
            <a:pPr marL="365760" indent="-283210" algn="ctr" fontAlgn="auto">
              <a:spcBef>
                <a:spcPct val="0"/>
              </a:spcBef>
              <a:spcAft>
                <a:spcPts val="0"/>
              </a:spcAft>
              <a:buFontTx/>
              <a:buNone/>
              <a:defRPr/>
            </a:pPr>
            <a:r>
              <a:rPr kumimoji="1" lang="zh-CN" altLang="en-US" sz="1400" b="1" dirty="0" smtClean="0">
                <a:latin typeface="微软雅黑" panose="020B0503020204020204" pitchFamily="34" charset="-122"/>
                <a:ea typeface="微软雅黑" panose="020B0503020204020204" pitchFamily="34" charset="-122"/>
              </a:rPr>
              <a:t>加工废料放置区</a:t>
            </a:r>
          </a:p>
          <a:p>
            <a:pPr marL="514350" indent="-514350" fontAlgn="auto">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破旧的箱子已经统一</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废料已经分类、标识清楚、按类分放，及时处理</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墙壁、地面已经油漆</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标识牌已经更换</a:t>
            </a:r>
            <a:endParaRPr kumimoji="1" lang="en-US" altLang="zh-CN" sz="1400" b="1" dirty="0" smtClean="0">
              <a:latin typeface="微软雅黑" panose="020B0503020204020204" pitchFamily="34" charset="-122"/>
              <a:ea typeface="微软雅黑" panose="020B0503020204020204" pitchFamily="34" charset="-122"/>
            </a:endParaRPr>
          </a:p>
          <a:p>
            <a:endParaRPr lang="zh-CN" altLang="en-US" dirty="0"/>
          </a:p>
        </p:txBody>
      </p:sp>
      <p:grpSp>
        <p:nvGrpSpPr>
          <p:cNvPr id="18" name="组合 17"/>
          <p:cNvGrpSpPr/>
          <p:nvPr/>
        </p:nvGrpSpPr>
        <p:grpSpPr>
          <a:xfrm>
            <a:off x="1691680" y="2080"/>
            <a:ext cx="7452320" cy="581025"/>
            <a:chOff x="0" y="55245"/>
            <a:chExt cx="9144000" cy="581025"/>
          </a:xfrm>
        </p:grpSpPr>
        <p:grpSp>
          <p:nvGrpSpPr>
            <p:cNvPr id="19" name="组合 18"/>
            <p:cNvGrpSpPr/>
            <p:nvPr userDrawn="1"/>
          </p:nvGrpSpPr>
          <p:grpSpPr>
            <a:xfrm flipH="1">
              <a:off x="0" y="55245"/>
              <a:ext cx="9144000" cy="581025"/>
              <a:chOff x="0" y="-580956"/>
              <a:chExt cx="12192000" cy="5527518"/>
            </a:xfrm>
          </p:grpSpPr>
          <p:sp>
            <p:nvSpPr>
              <p:cNvPr id="21" name="矩形 2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0" name="矩形 1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532027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ppt_x"/>
                                          </p:val>
                                        </p:tav>
                                        <p:tav tm="100000">
                                          <p:val>
                                            <p:strVal val="#ppt_x"/>
                                          </p:val>
                                        </p:tav>
                                      </p:tavLst>
                                    </p:anim>
                                    <p:anim calcmode="lin" valueType="num">
                                      <p:cBhvr additive="base">
                                        <p:cTn id="13"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58420"/>
            <a:ext cx="7564755" cy="460375"/>
          </a:xfrm>
          <a:prstGeom prst="rect">
            <a:avLst/>
          </a:prstGeom>
          <a:noFill/>
        </p:spPr>
        <p:txBody>
          <a:bodyPr wrap="none" rtlCol="0" anchor="t">
            <a:spAutoFit/>
          </a:bodyPr>
          <a:lstStyle/>
          <a:p>
            <a:pPr algn="l">
              <a:spcBef>
                <a:spcPct val="50000"/>
              </a:spcBef>
            </a:pP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一、认识我们的问题并深刻理解</a:t>
            </a:r>
            <a:r>
              <a:rPr lang="en-US" altLang="zh-CN" sz="2400" b="1" spc="100" dirty="0">
                <a:solidFill>
                  <a:schemeClr val="tx1">
                    <a:lumMod val="95000"/>
                    <a:lumOff val="5000"/>
                  </a:schemeClr>
                </a:solidFill>
                <a:uFillTx/>
                <a:latin typeface="微软雅黑" charset="-122"/>
                <a:ea typeface="微软雅黑" charset="-122"/>
                <a:cs typeface="微软雅黑" charset="-122"/>
                <a:sym typeface="+mn-ea"/>
              </a:rPr>
              <a:t>6S</a:t>
            </a:r>
            <a:r>
              <a:rPr lang="zh-CN" altLang="en-US" sz="2400" b="1" spc="100" dirty="0">
                <a:solidFill>
                  <a:schemeClr val="tx1">
                    <a:lumMod val="95000"/>
                    <a:lumOff val="5000"/>
                  </a:schemeClr>
                </a:solidFill>
                <a:uFillTx/>
                <a:latin typeface="微软雅黑" charset="-122"/>
                <a:ea typeface="微软雅黑" charset="-122"/>
                <a:cs typeface="微软雅黑" charset="-122"/>
                <a:sym typeface="+mn-ea"/>
              </a:rPr>
              <a:t>的真正意义和作用</a:t>
            </a:r>
          </a:p>
        </p:txBody>
      </p:sp>
      <p:grpSp>
        <p:nvGrpSpPr>
          <p:cNvPr id="13" name="组合 12"/>
          <p:cNvGrpSpPr/>
          <p:nvPr/>
        </p:nvGrpSpPr>
        <p:grpSpPr>
          <a:xfrm>
            <a:off x="1802765" y="1459865"/>
            <a:ext cx="5538470" cy="2543175"/>
            <a:chOff x="2839" y="2299"/>
            <a:chExt cx="8722" cy="4005"/>
          </a:xfrm>
        </p:grpSpPr>
        <p:grpSp>
          <p:nvGrpSpPr>
            <p:cNvPr id="7" name="组合 6"/>
            <p:cNvGrpSpPr/>
            <p:nvPr/>
          </p:nvGrpSpPr>
          <p:grpSpPr>
            <a:xfrm>
              <a:off x="3180" y="2299"/>
              <a:ext cx="8040" cy="1578"/>
              <a:chOff x="1586" y="2574"/>
              <a:chExt cx="8040" cy="1102"/>
            </a:xfrm>
          </p:grpSpPr>
          <p:sp>
            <p:nvSpPr>
              <p:cNvPr id="8" name="免费的模板下载：www.ainippt.com     _5"/>
              <p:cNvSpPr/>
              <p:nvPr/>
            </p:nvSpPr>
            <p:spPr>
              <a:xfrm rot="16200000">
                <a:off x="3692" y="2466"/>
                <a:ext cx="613" cy="180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11B4C"/>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 tIns="425892" rIns="13607" bIns="425892" numCol="1" spcCol="1270" anchor="ctr" anchorCtr="0">
                <a:noAutofit/>
              </a:bodyPr>
              <a:lstStyle/>
              <a:p>
                <a:pPr algn="ctr" defTabSz="1269365">
                  <a:lnSpc>
                    <a:spcPct val="90000"/>
                  </a:lnSpc>
                  <a:spcBef>
                    <a:spcPct val="0"/>
                  </a:spcBef>
                  <a:spcAft>
                    <a:spcPct val="35000"/>
                  </a:spcAft>
                </a:pPr>
                <a:endParaRPr lang="zh-CN" altLang="en-US" sz="2200"/>
              </a:p>
            </p:txBody>
          </p:sp>
          <p:sp>
            <p:nvSpPr>
              <p:cNvPr id="22" name="文本框 21"/>
              <p:cNvSpPr txBox="1"/>
              <p:nvPr/>
            </p:nvSpPr>
            <p:spPr>
              <a:xfrm>
                <a:off x="1586" y="3124"/>
                <a:ext cx="1510" cy="473"/>
              </a:xfrm>
              <a:prstGeom prst="rect">
                <a:avLst/>
              </a:prstGeom>
              <a:noFill/>
            </p:spPr>
            <p:txBody>
              <a:bodyPr wrap="squar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体  系</a:t>
                </a:r>
              </a:p>
            </p:txBody>
          </p:sp>
          <p:sp>
            <p:nvSpPr>
              <p:cNvPr id="3" name="文本框 2"/>
              <p:cNvSpPr txBox="1"/>
              <p:nvPr/>
            </p:nvSpPr>
            <p:spPr>
              <a:xfrm>
                <a:off x="8116" y="3124"/>
                <a:ext cx="1510" cy="473"/>
              </a:xfrm>
              <a:prstGeom prst="rect">
                <a:avLst/>
              </a:prstGeom>
              <a:noFill/>
            </p:spPr>
            <p:txBody>
              <a:bodyPr wrap="squar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成  败</a:t>
                </a:r>
              </a:p>
            </p:txBody>
          </p:sp>
          <p:sp>
            <p:nvSpPr>
              <p:cNvPr id="4" name="文本框 3"/>
              <p:cNvSpPr txBox="1"/>
              <p:nvPr/>
            </p:nvSpPr>
            <p:spPr>
              <a:xfrm>
                <a:off x="4902" y="3134"/>
                <a:ext cx="1510" cy="473"/>
              </a:xfrm>
              <a:prstGeom prst="rect">
                <a:avLst/>
              </a:prstGeom>
              <a:noFill/>
            </p:spPr>
            <p:txBody>
              <a:bodyPr wrap="squar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细  节</a:t>
                </a:r>
              </a:p>
            </p:txBody>
          </p:sp>
          <p:sp>
            <p:nvSpPr>
              <p:cNvPr id="5" name="免费的模板下载：www.ainippt.com     _5"/>
              <p:cNvSpPr/>
              <p:nvPr/>
            </p:nvSpPr>
            <p:spPr>
              <a:xfrm rot="16200000">
                <a:off x="6905" y="2456"/>
                <a:ext cx="613" cy="1809"/>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tx1">
                  <a:lumMod val="75000"/>
                  <a:lumOff val="2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 tIns="425892" rIns="13607" bIns="425892" numCol="1" spcCol="1270" anchor="ctr" anchorCtr="0">
                <a:noAutofit/>
              </a:bodyPr>
              <a:lstStyle/>
              <a:p>
                <a:pPr algn="ctr" defTabSz="1269365">
                  <a:lnSpc>
                    <a:spcPct val="90000"/>
                  </a:lnSpc>
                  <a:spcBef>
                    <a:spcPct val="0"/>
                  </a:spcBef>
                  <a:spcAft>
                    <a:spcPct val="35000"/>
                  </a:spcAft>
                </a:pPr>
                <a:endParaRPr lang="zh-CN" altLang="en-US" sz="2200"/>
              </a:p>
            </p:txBody>
          </p:sp>
          <p:sp>
            <p:nvSpPr>
              <p:cNvPr id="6" name="文本框 5"/>
              <p:cNvSpPr txBox="1"/>
              <p:nvPr/>
            </p:nvSpPr>
            <p:spPr>
              <a:xfrm>
                <a:off x="2935" y="2574"/>
                <a:ext cx="2128" cy="473"/>
              </a:xfrm>
              <a:prstGeom prst="rect">
                <a:avLst/>
              </a:prstGeom>
              <a:noFill/>
            </p:spPr>
            <p:txBody>
              <a:bodyPr wrap="squar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人的品质</a:t>
                </a:r>
              </a:p>
            </p:txBody>
          </p:sp>
        </p:grpSp>
        <p:grpSp>
          <p:nvGrpSpPr>
            <p:cNvPr id="12" name="组合 11"/>
            <p:cNvGrpSpPr/>
            <p:nvPr/>
          </p:nvGrpSpPr>
          <p:grpSpPr>
            <a:xfrm>
              <a:off x="2839" y="5628"/>
              <a:ext cx="8723" cy="676"/>
              <a:chOff x="2364" y="6108"/>
              <a:chExt cx="8723" cy="676"/>
            </a:xfrm>
          </p:grpSpPr>
          <p:sp>
            <p:nvSpPr>
              <p:cNvPr id="9" name="文本框 8"/>
              <p:cNvSpPr txBox="1"/>
              <p:nvPr/>
            </p:nvSpPr>
            <p:spPr>
              <a:xfrm>
                <a:off x="2364" y="6108"/>
                <a:ext cx="4888" cy="677"/>
              </a:xfrm>
              <a:prstGeom prst="rect">
                <a:avLst/>
              </a:prstGeom>
              <a:noFill/>
            </p:spPr>
            <p:txBody>
              <a:bodyPr wrap="non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管理者的产品是？？？</a:t>
                </a:r>
              </a:p>
            </p:txBody>
          </p:sp>
          <p:sp>
            <p:nvSpPr>
              <p:cNvPr id="10" name="文本框 9"/>
              <p:cNvSpPr txBox="1"/>
              <p:nvPr/>
            </p:nvSpPr>
            <p:spPr>
              <a:xfrm>
                <a:off x="8499" y="6108"/>
                <a:ext cx="2588" cy="677"/>
              </a:xfrm>
              <a:prstGeom prst="rect">
                <a:avLst/>
              </a:prstGeom>
              <a:noFill/>
            </p:spPr>
            <p:txBody>
              <a:bodyPr wrap="none" rtlCol="0" anchor="t">
                <a:spAutoFit/>
              </a:bodyPr>
              <a:lstStyle/>
              <a:p>
                <a:pPr algn="ctr"/>
                <a:r>
                  <a:rPr lang="zh-CN" altLang="en-US" sz="2200" b="1" spc="100" dirty="0">
                    <a:solidFill>
                      <a:schemeClr val="tx1">
                        <a:lumMod val="95000"/>
                        <a:lumOff val="5000"/>
                      </a:schemeClr>
                    </a:solidFill>
                    <a:uFillTx/>
                    <a:latin typeface="微软雅黑" charset="-122"/>
                    <a:ea typeface="微软雅黑" charset="-122"/>
                    <a:sym typeface="+mn-ea"/>
                  </a:rPr>
                  <a:t>属下的行为</a:t>
                </a:r>
              </a:p>
            </p:txBody>
          </p:sp>
          <p:cxnSp>
            <p:nvCxnSpPr>
              <p:cNvPr id="11" name="直接箭头连接符 10"/>
              <p:cNvCxnSpPr>
                <a:endCxn id="10" idx="1"/>
              </p:cNvCxnSpPr>
              <p:nvPr/>
            </p:nvCxnSpPr>
            <p:spPr>
              <a:xfrm flipV="1">
                <a:off x="7252" y="6447"/>
                <a:ext cx="1247" cy="11"/>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7" y="2114550"/>
            <a:ext cx="9170084" cy="3028950"/>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283210" algn="ctr" fontAlgn="auto">
              <a:spcBef>
                <a:spcPct val="0"/>
              </a:spcBef>
              <a:spcAft>
                <a:spcPts val="0"/>
              </a:spcAft>
              <a:buFontTx/>
              <a:buNone/>
              <a:defRPr/>
            </a:pPr>
            <a:endParaRPr kumimoji="1" lang="en-US" altLang="zh-CN" sz="1200" b="1" dirty="0" smtClean="0">
              <a:solidFill>
                <a:schemeClr val="tx1"/>
              </a:solidFill>
              <a:latin typeface="微软雅黑" panose="020B0503020204020204" pitchFamily="34" charset="-122"/>
              <a:ea typeface="微软雅黑" panose="020B0503020204020204" pitchFamily="34" charset="-122"/>
            </a:endParaRPr>
          </a:p>
        </p:txBody>
      </p:sp>
      <p:sp>
        <p:nvSpPr>
          <p:cNvPr id="17" name="Text Box 7"/>
          <p:cNvSpPr txBox="1">
            <a:spLocks noChangeArrowheads="1"/>
          </p:cNvSpPr>
          <p:nvPr/>
        </p:nvSpPr>
        <p:spPr bwMode="auto">
          <a:xfrm>
            <a:off x="58966" y="472008"/>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整顿篇</a:t>
            </a:r>
            <a:endParaRPr lang="zh-CN" altLang="en-US" sz="3200" b="1" dirty="0">
              <a:latin typeface="微软雅黑" panose="020B0503020204020204" pitchFamily="34" charset="-122"/>
              <a:ea typeface="微软雅黑" panose="020B0503020204020204" pitchFamily="34" charset="-122"/>
            </a:endParaRPr>
          </a:p>
        </p:txBody>
      </p:sp>
      <p:sp>
        <p:nvSpPr>
          <p:cNvPr id="10" name="右箭头 9"/>
          <p:cNvSpPr/>
          <p:nvPr/>
        </p:nvSpPr>
        <p:spPr>
          <a:xfrm>
            <a:off x="2195736" y="141962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TextBox 11"/>
          <p:cNvSpPr txBox="1"/>
          <p:nvPr/>
        </p:nvSpPr>
        <p:spPr>
          <a:xfrm>
            <a:off x="6228184" y="771550"/>
            <a:ext cx="2664296" cy="3000821"/>
          </a:xfrm>
          <a:prstGeom prst="rect">
            <a:avLst/>
          </a:prstGeom>
          <a:noFill/>
        </p:spPr>
        <p:txBody>
          <a:bodyPr wrap="square" rtlCol="0">
            <a:spAutoFit/>
          </a:bodyPr>
          <a:lstStyle/>
          <a:p>
            <a:pPr marL="365760" indent="-283210" algn="ctr" fontAlgn="auto">
              <a:lnSpc>
                <a:spcPct val="150000"/>
              </a:lnSpc>
              <a:spcBef>
                <a:spcPct val="0"/>
              </a:spcBef>
              <a:spcAft>
                <a:spcPts val="0"/>
              </a:spcAft>
              <a:buFont typeface="Wingdings 2" panose="05020102010507070707"/>
              <a:buNone/>
              <a:defRPr/>
            </a:pPr>
            <a:r>
              <a:rPr lang="zh-CN" altLang="en-US" sz="1400" b="1" dirty="0" smtClean="0">
                <a:latin typeface="微软雅黑" panose="020B0503020204020204" pitchFamily="34" charset="-122"/>
                <a:ea typeface="微软雅黑" panose="020B0503020204020204" pitchFamily="34" charset="-122"/>
              </a:rPr>
              <a:t>工具</a:t>
            </a:r>
            <a:r>
              <a:rPr kumimoji="1" lang="zh-CN" altLang="en-US" sz="1400" b="1" dirty="0" smtClean="0">
                <a:latin typeface="微软雅黑" panose="020B0503020204020204" pitchFamily="34" charset="-122"/>
                <a:ea typeface="微软雅黑" panose="020B0503020204020204" pitchFamily="34" charset="-122"/>
              </a:rPr>
              <a:t>管理</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lnSpc>
                <a:spcPct val="150000"/>
              </a:lnSpc>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持续改善，分类清晰，定位清楚，多层结构，节省空间；</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lnSpc>
                <a:spcPct val="150000"/>
              </a:lnSpc>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垂直放置，铺设垫子，保护夹头；</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lnSpc>
                <a:spcPct val="150000"/>
              </a:lnSpc>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配备清单，目视管理；</a:t>
            </a:r>
            <a:endParaRPr kumimoji="1" lang="en-US" altLang="zh-CN" sz="1400" b="1" dirty="0" smtClean="0">
              <a:latin typeface="微软雅黑" panose="020B0503020204020204" pitchFamily="34" charset="-122"/>
              <a:ea typeface="微软雅黑" panose="020B0503020204020204" pitchFamily="34" charset="-122"/>
            </a:endParaRPr>
          </a:p>
          <a:p>
            <a:pPr marL="514350" indent="-514350" fontAlgn="auto">
              <a:lnSpc>
                <a:spcPct val="150000"/>
              </a:lnSpc>
              <a:spcBef>
                <a:spcPct val="0"/>
              </a:spcBef>
              <a:spcAft>
                <a:spcPts val="0"/>
              </a:spcAft>
              <a:buClr>
                <a:srgbClr val="FF0000"/>
              </a:buClr>
              <a:buFont typeface="Wingdings" panose="05000000000000000000" pitchFamily="2" charset="2"/>
              <a:buChar char="u"/>
              <a:defRPr/>
            </a:pPr>
            <a:r>
              <a:rPr kumimoji="1" lang="zh-CN" altLang="en-US" sz="1400" b="1" dirty="0" smtClean="0">
                <a:latin typeface="微软雅黑" panose="020B0503020204020204" pitchFamily="34" charset="-122"/>
                <a:ea typeface="微软雅黑" panose="020B0503020204020204" pitchFamily="34" charset="-122"/>
              </a:rPr>
              <a:t>大力提倡：自己思考，自己设计、自行动手；</a:t>
            </a:r>
            <a:endParaRPr kumimoji="1" lang="en-US" altLang="zh-CN" sz="1400" b="1" dirty="0" smtClean="0">
              <a:latin typeface="微软雅黑" panose="020B0503020204020204" pitchFamily="34" charset="-122"/>
              <a:ea typeface="微软雅黑" panose="020B0503020204020204" pitchFamily="34" charset="-122"/>
            </a:endParaRPr>
          </a:p>
        </p:txBody>
      </p:sp>
      <p:sp>
        <p:nvSpPr>
          <p:cNvPr id="13" name="右箭头 12"/>
          <p:cNvSpPr/>
          <p:nvPr/>
        </p:nvSpPr>
        <p:spPr>
          <a:xfrm>
            <a:off x="4211960" y="149163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3" name="Picture 4" descr="工具柜"/>
          <p:cNvPicPr>
            <a:picLocks noChangeAspect="1" noChangeArrowheads="1"/>
          </p:cNvPicPr>
          <p:nvPr/>
        </p:nvPicPr>
        <p:blipFill>
          <a:blip r:embed="rId3" cstate="print"/>
          <a:srcRect/>
          <a:stretch>
            <a:fillRect/>
          </a:stretch>
        </p:blipFill>
        <p:spPr bwMode="auto">
          <a:xfrm>
            <a:off x="395536" y="843558"/>
            <a:ext cx="1872208" cy="1184404"/>
          </a:xfrm>
          <a:prstGeom prst="rect">
            <a:avLst/>
          </a:prstGeom>
          <a:ln>
            <a:noFill/>
          </a:ln>
          <a:effectLst>
            <a:softEdge rad="112500"/>
          </a:effectLst>
        </p:spPr>
      </p:pic>
      <p:pic>
        <p:nvPicPr>
          <p:cNvPr id="24" name="Picture 11" descr="DSCN0377"/>
          <p:cNvPicPr>
            <a:picLocks noChangeAspect="1" noChangeArrowheads="1"/>
          </p:cNvPicPr>
          <p:nvPr/>
        </p:nvPicPr>
        <p:blipFill>
          <a:blip r:embed="rId4" cstate="print"/>
          <a:srcRect/>
          <a:stretch>
            <a:fillRect/>
          </a:stretch>
        </p:blipFill>
        <p:spPr bwMode="auto">
          <a:xfrm>
            <a:off x="2555776" y="987574"/>
            <a:ext cx="1708220" cy="1080645"/>
          </a:xfrm>
          <a:prstGeom prst="rect">
            <a:avLst/>
          </a:prstGeom>
          <a:ln>
            <a:noFill/>
          </a:ln>
          <a:effectLst>
            <a:softEdge rad="112500"/>
          </a:effectLst>
        </p:spPr>
      </p:pic>
      <p:pic>
        <p:nvPicPr>
          <p:cNvPr id="25" name="Picture 13" descr="IMG_1257"/>
          <p:cNvPicPr>
            <a:picLocks noChangeAspect="1" noChangeArrowheads="1"/>
          </p:cNvPicPr>
          <p:nvPr/>
        </p:nvPicPr>
        <p:blipFill>
          <a:blip r:embed="rId5" cstate="print"/>
          <a:srcRect r="13045"/>
          <a:stretch>
            <a:fillRect/>
          </a:stretch>
        </p:blipFill>
        <p:spPr bwMode="auto">
          <a:xfrm>
            <a:off x="4716016" y="987574"/>
            <a:ext cx="1368152" cy="1117959"/>
          </a:xfrm>
          <a:prstGeom prst="rect">
            <a:avLst/>
          </a:prstGeom>
          <a:ln>
            <a:noFill/>
          </a:ln>
          <a:effectLst>
            <a:softEdge rad="112500"/>
          </a:effectLst>
        </p:spPr>
      </p:pic>
      <p:sp>
        <p:nvSpPr>
          <p:cNvPr id="26" name="右箭头 25"/>
          <p:cNvSpPr/>
          <p:nvPr/>
        </p:nvSpPr>
        <p:spPr>
          <a:xfrm>
            <a:off x="2195736" y="309726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右箭头 26"/>
          <p:cNvSpPr/>
          <p:nvPr/>
        </p:nvSpPr>
        <p:spPr>
          <a:xfrm>
            <a:off x="4211960" y="3169272"/>
            <a:ext cx="2846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9" name="Picture 3" descr="1"/>
          <p:cNvPicPr>
            <a:picLocks noChangeAspect="1" noChangeArrowheads="1"/>
          </p:cNvPicPr>
          <p:nvPr/>
        </p:nvPicPr>
        <p:blipFill>
          <a:blip r:embed="rId6" cstate="print"/>
          <a:srcRect/>
          <a:stretch>
            <a:fillRect/>
          </a:stretch>
        </p:blipFill>
        <p:spPr bwMode="auto">
          <a:xfrm>
            <a:off x="539552" y="2499742"/>
            <a:ext cx="1592970" cy="1269733"/>
          </a:xfrm>
          <a:prstGeom prst="rect">
            <a:avLst/>
          </a:prstGeom>
          <a:ln>
            <a:noFill/>
          </a:ln>
          <a:effectLst>
            <a:softEdge rad="112500"/>
          </a:effectLst>
        </p:spPr>
      </p:pic>
      <p:pic>
        <p:nvPicPr>
          <p:cNvPr id="30" name="Picture 10" descr="2"/>
          <p:cNvPicPr>
            <a:picLocks noChangeAspect="1" noChangeArrowheads="1"/>
          </p:cNvPicPr>
          <p:nvPr/>
        </p:nvPicPr>
        <p:blipFill>
          <a:blip r:embed="rId7" cstate="print"/>
          <a:srcRect/>
          <a:stretch>
            <a:fillRect/>
          </a:stretch>
        </p:blipFill>
        <p:spPr bwMode="auto">
          <a:xfrm>
            <a:off x="2627784" y="2521200"/>
            <a:ext cx="1678884" cy="1273101"/>
          </a:xfrm>
          <a:prstGeom prst="rect">
            <a:avLst/>
          </a:prstGeom>
          <a:ln>
            <a:noFill/>
          </a:ln>
          <a:effectLst>
            <a:softEdge rad="112500"/>
          </a:effectLst>
        </p:spPr>
      </p:pic>
      <p:pic>
        <p:nvPicPr>
          <p:cNvPr id="31" name="Picture 12" descr="3"/>
          <p:cNvPicPr>
            <a:picLocks noChangeAspect="1" noChangeArrowheads="1"/>
          </p:cNvPicPr>
          <p:nvPr/>
        </p:nvPicPr>
        <p:blipFill>
          <a:blip r:embed="rId8" cstate="print"/>
          <a:srcRect b="28976"/>
          <a:stretch>
            <a:fillRect/>
          </a:stretch>
        </p:blipFill>
        <p:spPr bwMode="auto">
          <a:xfrm>
            <a:off x="4644008" y="2521200"/>
            <a:ext cx="1455729" cy="1224136"/>
          </a:xfrm>
          <a:prstGeom prst="rect">
            <a:avLst/>
          </a:prstGeom>
          <a:ln>
            <a:noFill/>
          </a:ln>
          <a:effectLst>
            <a:softEdge rad="112500"/>
          </a:effectLst>
        </p:spPr>
      </p:pic>
      <p:grpSp>
        <p:nvGrpSpPr>
          <p:cNvPr id="15" name="组合 14"/>
          <p:cNvGrpSpPr/>
          <p:nvPr/>
        </p:nvGrpSpPr>
        <p:grpSpPr>
          <a:xfrm>
            <a:off x="1691680" y="2080"/>
            <a:ext cx="7452320" cy="581025"/>
            <a:chOff x="0" y="55245"/>
            <a:chExt cx="9144000" cy="581025"/>
          </a:xfrm>
        </p:grpSpPr>
        <p:grpSp>
          <p:nvGrpSpPr>
            <p:cNvPr id="16" name="组合 15"/>
            <p:cNvGrpSpPr/>
            <p:nvPr userDrawn="1"/>
          </p:nvGrpSpPr>
          <p:grpSpPr>
            <a:xfrm flipH="1">
              <a:off x="0" y="55245"/>
              <a:ext cx="9144000" cy="581025"/>
              <a:chOff x="0" y="-580956"/>
              <a:chExt cx="12192000" cy="5527518"/>
            </a:xfrm>
          </p:grpSpPr>
          <p:sp>
            <p:nvSpPr>
              <p:cNvPr id="19" name="矩形 18"/>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0"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8" name="矩形 17"/>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3381682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3S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清扫篇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149884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18256"/>
            <a:ext cx="9144000" cy="1725243"/>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49722" y="246044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 name="Oval 5"/>
          <p:cNvSpPr/>
          <p:nvPr/>
        </p:nvSpPr>
        <p:spPr>
          <a:xfrm>
            <a:off x="3030922" y="248203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 name="Oval 6"/>
          <p:cNvSpPr/>
          <p:nvPr/>
        </p:nvSpPr>
        <p:spPr>
          <a:xfrm>
            <a:off x="5088322" y="249219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Oval 7"/>
          <p:cNvSpPr/>
          <p:nvPr/>
        </p:nvSpPr>
        <p:spPr>
          <a:xfrm>
            <a:off x="7069522" y="2513789"/>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Text Box 10"/>
          <p:cNvSpPr txBox="1">
            <a:spLocks noChangeArrowheads="1"/>
          </p:cNvSpPr>
          <p:nvPr/>
        </p:nvSpPr>
        <p:spPr bwMode="auto">
          <a:xfrm>
            <a:off x="539552" y="3579862"/>
            <a:ext cx="1869976" cy="477054"/>
          </a:xfrm>
          <a:prstGeom prst="rect">
            <a:avLst/>
          </a:prstGeom>
          <a:noFill/>
          <a:ln w="9525">
            <a:noFill/>
            <a:miter lim="800000"/>
          </a:ln>
        </p:spPr>
        <p:txBody>
          <a:bodyPr wrap="square" lIns="45720" tIns="22860" rIns="45720" bIns="22860">
            <a:spAutoFit/>
          </a:bodyPr>
          <a:lstStyle/>
          <a:p>
            <a:pPr lvl="0"/>
            <a:r>
              <a:rPr lang="zh-CN" altLang="zh-CN" sz="1400" b="1" dirty="0" smtClean="0">
                <a:latin typeface="微软雅黑" panose="020B0503020204020204" pitchFamily="34" charset="-122"/>
                <a:ea typeface="微软雅黑" panose="020B0503020204020204" pitchFamily="34" charset="-122"/>
              </a:rPr>
              <a:t>建立清扫责任区（室内外），实行区域责任制</a:t>
            </a:r>
            <a:endParaRPr lang="zh-CN" altLang="zh-CN" sz="1400" dirty="0">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auto">
          <a:xfrm>
            <a:off x="2874485" y="3579862"/>
            <a:ext cx="1409483" cy="477054"/>
          </a:xfrm>
          <a:prstGeom prst="rect">
            <a:avLst/>
          </a:prstGeom>
          <a:noFill/>
          <a:ln w="9525">
            <a:noFill/>
            <a:miter lim="800000"/>
          </a:ln>
        </p:spPr>
        <p:txBody>
          <a:bodyPr wrap="square" lIns="45720" tIns="22860" rIns="45720" bIns="22860">
            <a:spAutoFit/>
          </a:bodyPr>
          <a:lstStyle/>
          <a:p>
            <a:pPr algn="ctr"/>
            <a:r>
              <a:rPr lang="zh-CN" altLang="zh-CN" sz="1400" b="1" dirty="0" smtClean="0">
                <a:latin typeface="微软雅黑" panose="020B0503020204020204" pitchFamily="34" charset="-122"/>
                <a:ea typeface="微软雅黑" panose="020B0503020204020204" pitchFamily="34" charset="-122"/>
              </a:rPr>
              <a:t>执行例行扫除</a:t>
            </a:r>
            <a:endParaRPr lang="en-US" altLang="zh-CN" sz="1400" b="1" dirty="0" smtClean="0">
              <a:latin typeface="微软雅黑" panose="020B0503020204020204" pitchFamily="34" charset="-122"/>
              <a:ea typeface="微软雅黑" panose="020B0503020204020204" pitchFamily="34" charset="-122"/>
            </a:endParaRPr>
          </a:p>
          <a:p>
            <a:pPr algn="ctr"/>
            <a:r>
              <a:rPr lang="zh-CN" altLang="zh-CN" sz="1400" b="1" dirty="0" smtClean="0">
                <a:latin typeface="微软雅黑" panose="020B0503020204020204" pitchFamily="34" charset="-122"/>
                <a:ea typeface="微软雅黑" panose="020B0503020204020204" pitchFamily="34" charset="-122"/>
              </a:rPr>
              <a:t>清理脏污</a:t>
            </a:r>
            <a:endParaRPr lang="zh-CN" altLang="en-US" sz="1400" b="1" dirty="0">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4859877" y="3606864"/>
            <a:ext cx="1512323" cy="477054"/>
          </a:xfrm>
          <a:prstGeom prst="rect">
            <a:avLst/>
          </a:prstGeom>
          <a:noFill/>
          <a:ln w="9525">
            <a:noFill/>
            <a:miter lim="800000"/>
          </a:ln>
        </p:spPr>
        <p:txBody>
          <a:bodyPr wrap="square" lIns="45720" tIns="22860" rIns="45720" bIns="22860">
            <a:spAutoFit/>
          </a:bodyPr>
          <a:lstStyle/>
          <a:p>
            <a:pPr algn="ctr"/>
            <a:r>
              <a:rPr lang="zh-CN" altLang="zh-CN" sz="1400" b="1" dirty="0" smtClean="0">
                <a:latin typeface="微软雅黑" panose="020B0503020204020204" pitchFamily="34" charset="-122"/>
                <a:ea typeface="微软雅黑" panose="020B0503020204020204" pitchFamily="34" charset="-122"/>
              </a:rPr>
              <a:t>调查污染源</a:t>
            </a:r>
            <a:endParaRPr lang="en-US" altLang="zh-CN" sz="1400" b="1" dirty="0" smtClean="0">
              <a:latin typeface="微软雅黑" panose="020B0503020204020204" pitchFamily="34" charset="-122"/>
              <a:ea typeface="微软雅黑" panose="020B0503020204020204" pitchFamily="34" charset="-122"/>
            </a:endParaRPr>
          </a:p>
          <a:p>
            <a:pPr algn="ctr"/>
            <a:r>
              <a:rPr lang="zh-CN" altLang="zh-CN" sz="1400" b="1" dirty="0" smtClean="0">
                <a:latin typeface="微软雅黑" panose="020B0503020204020204" pitchFamily="34" charset="-122"/>
                <a:ea typeface="微软雅黑" panose="020B0503020204020204" pitchFamily="34" charset="-122"/>
              </a:rPr>
              <a:t>予以杜绝或隔离</a:t>
            </a:r>
            <a:endParaRPr lang="zh-CN" altLang="en-US" sz="1400" b="1" dirty="0" smtClean="0">
              <a:latin typeface="微软雅黑" panose="020B0503020204020204" pitchFamily="34" charset="-122"/>
              <a:ea typeface="微软雅黑" panose="020B0503020204020204" pitchFamily="34" charset="-122"/>
            </a:endParaRPr>
          </a:p>
        </p:txBody>
      </p:sp>
      <p:sp>
        <p:nvSpPr>
          <p:cNvPr id="12" name="Text Box 10"/>
          <p:cNvSpPr txBox="1">
            <a:spLocks noChangeArrowheads="1"/>
          </p:cNvSpPr>
          <p:nvPr/>
        </p:nvSpPr>
        <p:spPr bwMode="auto">
          <a:xfrm>
            <a:off x="6876256" y="3579862"/>
            <a:ext cx="1584176" cy="477054"/>
          </a:xfrm>
          <a:prstGeom prst="rect">
            <a:avLst/>
          </a:prstGeom>
          <a:noFill/>
          <a:ln w="9525">
            <a:noFill/>
            <a:miter lim="800000"/>
          </a:ln>
        </p:spPr>
        <p:txBody>
          <a:bodyPr wrap="square" lIns="45720" tIns="22860" rIns="45720" bIns="22860">
            <a:spAutoFit/>
          </a:bodyPr>
          <a:lstStyle/>
          <a:p>
            <a:pPr algn="ctr"/>
            <a:r>
              <a:rPr lang="zh-CN" altLang="zh-CN" sz="1400" b="1" dirty="0" smtClean="0">
                <a:latin typeface="微软雅黑" panose="020B0503020204020204" pitchFamily="34" charset="-122"/>
                <a:ea typeface="微软雅黑" panose="020B0503020204020204" pitchFamily="34" charset="-122"/>
              </a:rPr>
              <a:t>制定相关清扫基准</a:t>
            </a:r>
            <a:endParaRPr lang="en-US" altLang="zh-CN" sz="1400" b="1" dirty="0" smtClean="0">
              <a:latin typeface="微软雅黑" panose="020B0503020204020204" pitchFamily="34" charset="-122"/>
              <a:ea typeface="微软雅黑" panose="020B0503020204020204" pitchFamily="34" charset="-122"/>
            </a:endParaRPr>
          </a:p>
          <a:p>
            <a:pPr algn="ctr"/>
            <a:r>
              <a:rPr lang="zh-CN" altLang="zh-CN" sz="1400" b="1" dirty="0" smtClean="0">
                <a:latin typeface="微软雅黑" panose="020B0503020204020204" pitchFamily="34" charset="-122"/>
                <a:ea typeface="微软雅黑" panose="020B0503020204020204" pitchFamily="34" charset="-122"/>
              </a:rPr>
              <a:t>作为规范</a:t>
            </a:r>
            <a:endParaRPr lang="zh-CN" altLang="en-US" sz="1400" b="1" dirty="0">
              <a:latin typeface="微软雅黑" panose="020B0503020204020204" pitchFamily="34" charset="-122"/>
              <a:ea typeface="微软雅黑" panose="020B0503020204020204" pitchFamily="34" charset="-122"/>
            </a:endParaRPr>
          </a:p>
        </p:txBody>
      </p:sp>
      <p:sp>
        <p:nvSpPr>
          <p:cNvPr id="13" name="Oval 12"/>
          <p:cNvSpPr/>
          <p:nvPr/>
        </p:nvSpPr>
        <p:spPr>
          <a:xfrm>
            <a:off x="3810000" y="699542"/>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5400" dirty="0" smtClean="0">
                <a:solidFill>
                  <a:schemeClr val="bg1"/>
                </a:solidFill>
              </a:rPr>
              <a:t>3S</a:t>
            </a:r>
          </a:p>
          <a:p>
            <a:pPr algn="ctr"/>
            <a:r>
              <a:rPr lang="zh-CN" altLang="en-US" sz="3000" dirty="0" smtClean="0">
                <a:solidFill>
                  <a:schemeClr val="bg1"/>
                </a:solidFill>
                <a:latin typeface="微软雅黑" panose="020B0503020204020204" pitchFamily="34" charset="-122"/>
                <a:ea typeface="微软雅黑" panose="020B0503020204020204" pitchFamily="34" charset="-122"/>
              </a:rPr>
              <a:t>清扫</a:t>
            </a:r>
            <a:endParaRPr lang="en-US" sz="3000" dirty="0">
              <a:solidFill>
                <a:schemeClr val="bg1"/>
              </a:solidFill>
              <a:latin typeface="微软雅黑" panose="020B0503020204020204" pitchFamily="34" charset="-122"/>
              <a:ea typeface="微软雅黑" panose="020B0503020204020204" pitchFamily="34" charset="-122"/>
            </a:endParaRPr>
          </a:p>
        </p:txBody>
      </p:sp>
      <p:sp>
        <p:nvSpPr>
          <p:cNvPr id="17" name="Arc 16"/>
          <p:cNvSpPr/>
          <p:nvPr/>
        </p:nvSpPr>
        <p:spPr>
          <a:xfrm>
            <a:off x="3534760" y="1393649"/>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1568341" y="1393649"/>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4830161" y="1927049"/>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flipH="1">
            <a:off x="3429000" y="1927049"/>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6" name="图片 55" descr="u=1204492566,242650794&amp;fm=21&amp;gp=0.jpg"/>
          <p:cNvPicPr>
            <a:picLocks noChangeAspect="1"/>
          </p:cNvPicPr>
          <p:nvPr/>
        </p:nvPicPr>
        <p:blipFill>
          <a:blip r:embed="rId2" cstate="print"/>
          <a:stretch>
            <a:fillRect/>
          </a:stretch>
        </p:blipFill>
        <p:spPr>
          <a:xfrm>
            <a:off x="1071538" y="2622097"/>
            <a:ext cx="928694" cy="712611"/>
          </a:xfrm>
          <a:prstGeom prst="ellipse">
            <a:avLst/>
          </a:prstGeom>
          <a:ln>
            <a:noFill/>
          </a:ln>
          <a:effectLst>
            <a:softEdge rad="112500"/>
          </a:effectLst>
        </p:spPr>
      </p:pic>
      <p:pic>
        <p:nvPicPr>
          <p:cNvPr id="57" name="图片 56" descr="baeb0e4b-9c71-491c-af35-d2ed08ba74c6.jpg"/>
          <p:cNvPicPr>
            <a:picLocks noChangeAspect="1"/>
          </p:cNvPicPr>
          <p:nvPr/>
        </p:nvPicPr>
        <p:blipFill>
          <a:blip r:embed="rId3" cstate="print"/>
          <a:stretch>
            <a:fillRect/>
          </a:stretch>
        </p:blipFill>
        <p:spPr>
          <a:xfrm>
            <a:off x="3071802" y="2662879"/>
            <a:ext cx="1000132" cy="750099"/>
          </a:xfrm>
          <a:prstGeom prst="ellipse">
            <a:avLst/>
          </a:prstGeom>
          <a:ln>
            <a:noFill/>
          </a:ln>
          <a:effectLst>
            <a:softEdge rad="112500"/>
          </a:effectLst>
        </p:spPr>
      </p:pic>
      <p:pic>
        <p:nvPicPr>
          <p:cNvPr id="58" name="图片 57" descr="u=1052800019,1122840342&amp;fm=21&amp;gp=0.jpg"/>
          <p:cNvPicPr>
            <a:picLocks noChangeAspect="1"/>
          </p:cNvPicPr>
          <p:nvPr/>
        </p:nvPicPr>
        <p:blipFill>
          <a:blip r:embed="rId4" cstate="print"/>
          <a:stretch>
            <a:fillRect/>
          </a:stretch>
        </p:blipFill>
        <p:spPr>
          <a:xfrm>
            <a:off x="5072066" y="2711615"/>
            <a:ext cx="1000132" cy="676452"/>
          </a:xfrm>
          <a:prstGeom prst="ellipse">
            <a:avLst/>
          </a:prstGeom>
          <a:ln>
            <a:noFill/>
          </a:ln>
          <a:effectLst>
            <a:softEdge rad="112500"/>
          </a:effectLst>
        </p:spPr>
      </p:pic>
      <p:pic>
        <p:nvPicPr>
          <p:cNvPr id="59" name="图片 58" descr="u=1657769258,2324651514&amp;fm=21&amp;gp=0.jpg"/>
          <p:cNvPicPr>
            <a:picLocks noChangeAspect="1"/>
          </p:cNvPicPr>
          <p:nvPr/>
        </p:nvPicPr>
        <p:blipFill>
          <a:blip r:embed="rId5" cstate="print"/>
          <a:stretch>
            <a:fillRect/>
          </a:stretch>
        </p:blipFill>
        <p:spPr>
          <a:xfrm>
            <a:off x="7000892" y="2678040"/>
            <a:ext cx="1115403" cy="743602"/>
          </a:xfrm>
          <a:prstGeom prst="ellipse">
            <a:avLst/>
          </a:prstGeom>
          <a:ln>
            <a:noFill/>
          </a:ln>
          <a:effectLst>
            <a:softEdge rad="112500"/>
          </a:effectLst>
        </p:spPr>
      </p:pic>
      <p:grpSp>
        <p:nvGrpSpPr>
          <p:cNvPr id="21" name="组合 20"/>
          <p:cNvGrpSpPr/>
          <p:nvPr/>
        </p:nvGrpSpPr>
        <p:grpSpPr>
          <a:xfrm>
            <a:off x="1691680" y="2080"/>
            <a:ext cx="7452320" cy="581025"/>
            <a:chOff x="0" y="55245"/>
            <a:chExt cx="9144000" cy="581025"/>
          </a:xfrm>
        </p:grpSpPr>
        <p:grpSp>
          <p:nvGrpSpPr>
            <p:cNvPr id="22" name="组合 21"/>
            <p:cNvGrpSpPr/>
            <p:nvPr userDrawn="1"/>
          </p:nvGrpSpPr>
          <p:grpSpPr>
            <a:xfrm flipH="1">
              <a:off x="0" y="55245"/>
              <a:ext cx="9144000" cy="581025"/>
              <a:chOff x="0" y="-580956"/>
              <a:chExt cx="12192000" cy="5527518"/>
            </a:xfrm>
          </p:grpSpPr>
          <p:sp>
            <p:nvSpPr>
              <p:cNvPr id="24" name="矩形 23"/>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5"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3" name="矩形 22"/>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85294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ppt_x"/>
                                          </p:val>
                                        </p:tav>
                                        <p:tav tm="100000">
                                          <p:val>
                                            <p:strVal val="#ppt_x"/>
                                          </p:val>
                                        </p:tav>
                                      </p:tavLst>
                                    </p:anim>
                                    <p:anim calcmode="lin" valueType="num">
                                      <p:cBhvr additive="base">
                                        <p:cTn id="18" dur="2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ppt_x"/>
                                          </p:val>
                                        </p:tav>
                                        <p:tav tm="100000">
                                          <p:val>
                                            <p:strVal val="#ppt_x"/>
                                          </p:val>
                                        </p:tav>
                                      </p:tavLst>
                                    </p:anim>
                                    <p:anim calcmode="lin" valueType="num">
                                      <p:cBhvr additive="base">
                                        <p:cTn id="33" dur="25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50" fill="hold"/>
                                        <p:tgtEl>
                                          <p:spTgt spid="6"/>
                                        </p:tgtEl>
                                        <p:attrNameLst>
                                          <p:attrName>ppt_x</p:attrName>
                                        </p:attrNameLst>
                                      </p:cBhvr>
                                      <p:tavLst>
                                        <p:tav tm="0">
                                          <p:val>
                                            <p:strVal val="#ppt_x"/>
                                          </p:val>
                                        </p:tav>
                                        <p:tav tm="100000">
                                          <p:val>
                                            <p:strVal val="#ppt_x"/>
                                          </p:val>
                                        </p:tav>
                                      </p:tavLst>
                                    </p:anim>
                                    <p:anim calcmode="lin" valueType="num">
                                      <p:cBhvr additive="base">
                                        <p:cTn id="38" dur="25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ppt_x"/>
                                          </p:val>
                                        </p:tav>
                                        <p:tav tm="100000">
                                          <p:val>
                                            <p:strVal val="#ppt_x"/>
                                          </p:val>
                                        </p:tav>
                                      </p:tavLst>
                                    </p:anim>
                                    <p:anim calcmode="lin" valueType="num">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50" fill="hold"/>
                                        <p:tgtEl>
                                          <p:spTgt spid="19"/>
                                        </p:tgtEl>
                                        <p:attrNameLst>
                                          <p:attrName>ppt_x</p:attrName>
                                        </p:attrNameLst>
                                      </p:cBhvr>
                                      <p:tavLst>
                                        <p:tav tm="0">
                                          <p:val>
                                            <p:strVal val="#ppt_x"/>
                                          </p:val>
                                        </p:tav>
                                        <p:tav tm="100000">
                                          <p:val>
                                            <p:strVal val="#ppt_x"/>
                                          </p:val>
                                        </p:tav>
                                      </p:tavLst>
                                    </p:anim>
                                    <p:anim calcmode="lin" valueType="num">
                                      <p:cBhvr additive="base">
                                        <p:cTn id="48" dur="25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250" fill="hold"/>
                                        <p:tgtEl>
                                          <p:spTgt spid="7"/>
                                        </p:tgtEl>
                                        <p:attrNameLst>
                                          <p:attrName>ppt_x</p:attrName>
                                        </p:attrNameLst>
                                      </p:cBhvr>
                                      <p:tavLst>
                                        <p:tav tm="0">
                                          <p:val>
                                            <p:strVal val="#ppt_x"/>
                                          </p:val>
                                        </p:tav>
                                        <p:tav tm="100000">
                                          <p:val>
                                            <p:strVal val="#ppt_x"/>
                                          </p:val>
                                        </p:tav>
                                      </p:tavLst>
                                    </p:anim>
                                    <p:anim calcmode="lin" valueType="num">
                                      <p:cBhvr additive="base">
                                        <p:cTn id="53" dur="25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250" fill="hold"/>
                                        <p:tgtEl>
                                          <p:spTgt spid="11"/>
                                        </p:tgtEl>
                                        <p:attrNameLst>
                                          <p:attrName>ppt_x</p:attrName>
                                        </p:attrNameLst>
                                      </p:cBhvr>
                                      <p:tavLst>
                                        <p:tav tm="0">
                                          <p:val>
                                            <p:strVal val="#ppt_x"/>
                                          </p:val>
                                        </p:tav>
                                        <p:tav tm="100000">
                                          <p:val>
                                            <p:strVal val="#ppt_x"/>
                                          </p:val>
                                        </p:tav>
                                      </p:tavLst>
                                    </p:anim>
                                    <p:anim calcmode="lin" valueType="num">
                                      <p:cBhvr additive="base">
                                        <p:cTn id="58" dur="25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ppt_x"/>
                                          </p:val>
                                        </p:tav>
                                        <p:tav tm="100000">
                                          <p:val>
                                            <p:strVal val="#ppt_x"/>
                                          </p:val>
                                        </p:tav>
                                      </p:tavLst>
                                    </p:anim>
                                    <p:anim calcmode="lin" valueType="num">
                                      <p:cBhvr additive="base">
                                        <p:cTn id="63" dur="25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250" fill="hold"/>
                                        <p:tgtEl>
                                          <p:spTgt spid="8"/>
                                        </p:tgtEl>
                                        <p:attrNameLst>
                                          <p:attrName>ppt_x</p:attrName>
                                        </p:attrNameLst>
                                      </p:cBhvr>
                                      <p:tavLst>
                                        <p:tav tm="0">
                                          <p:val>
                                            <p:strVal val="#ppt_x"/>
                                          </p:val>
                                        </p:tav>
                                        <p:tav tm="100000">
                                          <p:val>
                                            <p:strVal val="#ppt_x"/>
                                          </p:val>
                                        </p:tav>
                                      </p:tavLst>
                                    </p:anim>
                                    <p:anim calcmode="lin" valueType="num">
                                      <p:cBhvr additive="base">
                                        <p:cTn id="68" dur="25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250" fill="hold"/>
                                        <p:tgtEl>
                                          <p:spTgt spid="12"/>
                                        </p:tgtEl>
                                        <p:attrNameLst>
                                          <p:attrName>ppt_x</p:attrName>
                                        </p:attrNameLst>
                                      </p:cBhvr>
                                      <p:tavLst>
                                        <p:tav tm="0">
                                          <p:val>
                                            <p:strVal val="#ppt_x"/>
                                          </p:val>
                                        </p:tav>
                                        <p:tav tm="100000">
                                          <p:val>
                                            <p:strVal val="#ppt_x"/>
                                          </p:val>
                                        </p:tav>
                                      </p:tavLst>
                                    </p:anim>
                                    <p:anim calcmode="lin" valueType="num">
                                      <p:cBhvr additive="base">
                                        <p:cTn id="7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animBg="1"/>
      <p:bldP spid="17" grpId="0" animBg="1"/>
      <p:bldP spid="18" grpId="0" animBg="1"/>
      <p:bldP spid="19" grpId="0" animBg="1"/>
      <p:bldP spid="2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14628" y="651593"/>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清扫篇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11560" y="987574"/>
            <a:ext cx="2675951" cy="3311252"/>
          </a:xfrm>
          <a:prstGeom prst="rect">
            <a:avLst/>
          </a:prstGeom>
        </p:spPr>
      </p:pic>
      <p:sp>
        <p:nvSpPr>
          <p:cNvPr id="10" name="Oval 6"/>
          <p:cNvSpPr/>
          <p:nvPr/>
        </p:nvSpPr>
        <p:spPr>
          <a:xfrm>
            <a:off x="3870335" y="2198786"/>
            <a:ext cx="716318" cy="720428"/>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Text Box 10"/>
          <p:cNvSpPr txBox="1">
            <a:spLocks noChangeArrowheads="1"/>
          </p:cNvSpPr>
          <p:nvPr/>
        </p:nvSpPr>
        <p:spPr bwMode="auto">
          <a:xfrm>
            <a:off x="4699671" y="2067694"/>
            <a:ext cx="2473002" cy="915122"/>
          </a:xfrm>
          <a:prstGeom prst="rect">
            <a:avLst/>
          </a:prstGeom>
          <a:noFill/>
          <a:ln w="9525">
            <a:noFill/>
            <a:miter lim="800000"/>
          </a:ln>
        </p:spPr>
        <p:txBody>
          <a:bodyPr wrap="square" lIns="45720" tIns="22860" rIns="45720" bIns="22860">
            <a:spAutoFit/>
          </a:bodyPr>
          <a:lstStyle/>
          <a:p>
            <a:pPr lvl="0">
              <a:lnSpc>
                <a:spcPct val="150000"/>
              </a:lnSpc>
            </a:pPr>
            <a:r>
              <a:rPr lang="zh-CN" altLang="zh-CN" sz="2000" b="1" dirty="0" smtClean="0">
                <a:latin typeface="微软雅黑" panose="020B0503020204020204" pitchFamily="34" charset="-122"/>
                <a:ea typeface="微软雅黑" panose="020B0503020204020204" pitchFamily="34" charset="-122"/>
              </a:rPr>
              <a:t>利用中心平面图，标识各责任区及负责人；</a:t>
            </a:r>
          </a:p>
        </p:txBody>
      </p:sp>
      <p:sp>
        <p:nvSpPr>
          <p:cNvPr id="12" name="Oval 8"/>
          <p:cNvSpPr/>
          <p:nvPr/>
        </p:nvSpPr>
        <p:spPr>
          <a:xfrm>
            <a:off x="3870335" y="3341786"/>
            <a:ext cx="716318" cy="720428"/>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Text Box 10"/>
          <p:cNvSpPr txBox="1">
            <a:spLocks noChangeArrowheads="1"/>
          </p:cNvSpPr>
          <p:nvPr/>
        </p:nvSpPr>
        <p:spPr bwMode="auto">
          <a:xfrm>
            <a:off x="4699670" y="3240804"/>
            <a:ext cx="2473001" cy="915122"/>
          </a:xfrm>
          <a:prstGeom prst="rect">
            <a:avLst/>
          </a:prstGeom>
          <a:noFill/>
          <a:ln w="9525">
            <a:noFill/>
            <a:miter lim="800000"/>
          </a:ln>
        </p:spPr>
        <p:txBody>
          <a:bodyPr wrap="square" lIns="45720" tIns="22860" rIns="45720" bIns="22860">
            <a:spAutoFit/>
          </a:bodyPr>
          <a:lstStyle/>
          <a:p>
            <a:pPr lvl="0">
              <a:lnSpc>
                <a:spcPct val="150000"/>
              </a:lnSpc>
            </a:pPr>
            <a:r>
              <a:rPr lang="zh-CN" altLang="zh-CN" sz="2000" b="1" dirty="0" smtClean="0">
                <a:latin typeface="微软雅黑" panose="020B0503020204020204" pitchFamily="34" charset="-122"/>
                <a:ea typeface="微软雅黑" panose="020B0503020204020204" pitchFamily="34" charset="-122"/>
              </a:rPr>
              <a:t>各责任区应细化成各自的定置图。</a:t>
            </a:r>
            <a:endParaRPr lang="zh-CN" altLang="zh-CN" sz="2000" b="1" dirty="0">
              <a:latin typeface="微软雅黑" panose="020B0503020204020204" pitchFamily="34" charset="-122"/>
              <a:ea typeface="微软雅黑" panose="020B0503020204020204" pitchFamily="34" charset="-122"/>
            </a:endParaRPr>
          </a:p>
        </p:txBody>
      </p:sp>
      <p:sp>
        <p:nvSpPr>
          <p:cNvPr id="14" name="Freeform 35"/>
          <p:cNvSpPr>
            <a:spLocks noEditPoints="1"/>
          </p:cNvSpPr>
          <p:nvPr/>
        </p:nvSpPr>
        <p:spPr bwMode="auto">
          <a:xfrm>
            <a:off x="4038257" y="2417326"/>
            <a:ext cx="380474" cy="25668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 name="Group 38"/>
          <p:cNvGrpSpPr/>
          <p:nvPr/>
        </p:nvGrpSpPr>
        <p:grpSpPr>
          <a:xfrm>
            <a:off x="4071935" y="3556645"/>
            <a:ext cx="313118" cy="353169"/>
            <a:chOff x="5513440" y="1766202"/>
            <a:chExt cx="429274" cy="484183"/>
          </a:xfrm>
          <a:solidFill>
            <a:schemeClr val="bg1"/>
          </a:solidFill>
        </p:grpSpPr>
        <p:sp>
          <p:nvSpPr>
            <p:cNvPr id="1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5650" name="Picture 2"/>
          <p:cNvPicPr>
            <a:picLocks noChangeAspect="1" noChangeArrowheads="1"/>
          </p:cNvPicPr>
          <p:nvPr/>
        </p:nvPicPr>
        <p:blipFill>
          <a:blip r:embed="rId3" cstate="print"/>
          <a:srcRect/>
          <a:stretch>
            <a:fillRect/>
          </a:stretch>
        </p:blipFill>
        <p:spPr bwMode="auto">
          <a:xfrm>
            <a:off x="971600" y="1268051"/>
            <a:ext cx="1944216" cy="2599843"/>
          </a:xfrm>
          <a:prstGeom prst="rect">
            <a:avLst/>
          </a:prstGeom>
          <a:noFill/>
          <a:ln w="9525">
            <a:noFill/>
            <a:miter lim="800000"/>
            <a:headEnd/>
            <a:tailEnd/>
          </a:ln>
        </p:spPr>
      </p:pic>
      <p:sp>
        <p:nvSpPr>
          <p:cNvPr id="15" name="Rectangle 6"/>
          <p:cNvSpPr>
            <a:spLocks noChangeArrowheads="1"/>
          </p:cNvSpPr>
          <p:nvPr/>
        </p:nvSpPr>
        <p:spPr bwMode="auto">
          <a:xfrm>
            <a:off x="3316764" y="1266895"/>
            <a:ext cx="5359692" cy="400110"/>
          </a:xfrm>
          <a:prstGeom prst="rect">
            <a:avLst/>
          </a:prstGeom>
          <a:solidFill>
            <a:schemeClr val="accent5">
              <a:lumMod val="20000"/>
              <a:lumOff val="80000"/>
            </a:schemeClr>
          </a:solidFill>
          <a:ln w="9525">
            <a:noFill/>
            <a:miter lim="800000"/>
          </a:ln>
          <a:effectLst/>
        </p:spPr>
        <p:txBody>
          <a:bodyPr wrap="square">
            <a:spAutoFit/>
          </a:bodyPr>
          <a:lstStyle/>
          <a:p>
            <a:pPr lvl="0"/>
            <a:r>
              <a:rPr lang="zh-CN" altLang="zh-CN" sz="2000" b="1" dirty="0" smtClean="0">
                <a:latin typeface="微软雅黑" panose="020B0503020204020204" pitchFamily="34" charset="-122"/>
                <a:ea typeface="微软雅黑" panose="020B0503020204020204" pitchFamily="34" charset="-122"/>
              </a:rPr>
              <a:t>建立清扫责任区（室内外），实行区域责任制</a:t>
            </a:r>
            <a:endParaRPr lang="zh-CN" altLang="zh-CN" sz="20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91680" y="2080"/>
            <a:ext cx="7452320" cy="581025"/>
            <a:chOff x="0" y="55245"/>
            <a:chExt cx="9144000" cy="581025"/>
          </a:xfrm>
        </p:grpSpPr>
        <p:grpSp>
          <p:nvGrpSpPr>
            <p:cNvPr id="20" name="组合 19"/>
            <p:cNvGrpSpPr/>
            <p:nvPr userDrawn="1"/>
          </p:nvGrpSpPr>
          <p:grpSpPr>
            <a:xfrm flipH="1">
              <a:off x="0" y="55245"/>
              <a:ext cx="9144000" cy="581025"/>
              <a:chOff x="0" y="-580956"/>
              <a:chExt cx="12192000" cy="5527518"/>
            </a:xfrm>
          </p:grpSpPr>
          <p:sp>
            <p:nvSpPr>
              <p:cNvPr id="22" name="矩形 21"/>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3"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1" name="矩形 20"/>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725823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50" fill="hold"/>
                                        <p:tgtEl>
                                          <p:spTgt spid="14"/>
                                        </p:tgtEl>
                                        <p:attrNameLst>
                                          <p:attrName>ppt_x</p:attrName>
                                        </p:attrNameLst>
                                      </p:cBhvr>
                                      <p:tavLst>
                                        <p:tav tm="0">
                                          <p:val>
                                            <p:strVal val="#ppt_x"/>
                                          </p:val>
                                        </p:tav>
                                        <p:tav tm="100000">
                                          <p:val>
                                            <p:strVal val="#ppt_x"/>
                                          </p:val>
                                        </p:tav>
                                      </p:tavLst>
                                    </p:anim>
                                    <p:anim calcmode="lin" valueType="num">
                                      <p:cBhvr additive="base">
                                        <p:cTn id="18" dur="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250" fill="hold"/>
                                        <p:tgtEl>
                                          <p:spTgt spid="2"/>
                                        </p:tgtEl>
                                        <p:attrNameLst>
                                          <p:attrName>ppt_x</p:attrName>
                                        </p:attrNameLst>
                                      </p:cBhvr>
                                      <p:tavLst>
                                        <p:tav tm="0">
                                          <p:val>
                                            <p:strVal val="#ppt_x"/>
                                          </p:val>
                                        </p:tav>
                                        <p:tav tm="100000">
                                          <p:val>
                                            <p:strVal val="#ppt_x"/>
                                          </p:val>
                                        </p:tav>
                                      </p:tavLst>
                                    </p:anim>
                                    <p:anim calcmode="lin" valueType="num">
                                      <p:cBhvr additive="base">
                                        <p:cTn id="33" dur="25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ppt_x"/>
                                          </p:val>
                                        </p:tav>
                                        <p:tav tm="100000">
                                          <p:val>
                                            <p:strVal val="#ppt_x"/>
                                          </p:val>
                                        </p:tav>
                                      </p:tavLst>
                                    </p:anim>
                                    <p:anim calcmode="lin" valueType="num">
                                      <p:cBhvr additive="base">
                                        <p:cTn id="38"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14628" y="630895"/>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清扫篇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11560" y="987574"/>
            <a:ext cx="2675951" cy="3311252"/>
          </a:xfrm>
          <a:prstGeom prst="rect">
            <a:avLst/>
          </a:prstGeom>
        </p:spPr>
      </p:pic>
      <p:sp>
        <p:nvSpPr>
          <p:cNvPr id="10" name="Oval 6"/>
          <p:cNvSpPr/>
          <p:nvPr/>
        </p:nvSpPr>
        <p:spPr>
          <a:xfrm>
            <a:off x="3870335" y="2308753"/>
            <a:ext cx="716318" cy="720428"/>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Text Box 10"/>
          <p:cNvSpPr txBox="1">
            <a:spLocks noChangeArrowheads="1"/>
          </p:cNvSpPr>
          <p:nvPr/>
        </p:nvSpPr>
        <p:spPr bwMode="auto">
          <a:xfrm>
            <a:off x="4699671" y="2177661"/>
            <a:ext cx="2473002" cy="828240"/>
          </a:xfrm>
          <a:prstGeom prst="rect">
            <a:avLst/>
          </a:prstGeom>
          <a:noFill/>
          <a:ln w="9525">
            <a:noFill/>
            <a:miter lim="800000"/>
          </a:ln>
        </p:spPr>
        <p:txBody>
          <a:bodyPr wrap="square" lIns="45720" tIns="22860" rIns="45720" bIns="22860">
            <a:spAutoFit/>
          </a:bodyPr>
          <a:lstStyle/>
          <a:p>
            <a:pPr lvl="0">
              <a:lnSpc>
                <a:spcPct val="150000"/>
              </a:lnSpc>
            </a:pPr>
            <a:r>
              <a:rPr lang="zh-CN" altLang="zh-CN" b="1" dirty="0" smtClean="0">
                <a:latin typeface="微软雅黑" panose="020B0503020204020204" pitchFamily="34" charset="-122"/>
                <a:ea typeface="微软雅黑" panose="020B0503020204020204" pitchFamily="34" charset="-122"/>
              </a:rPr>
              <a:t>规定例行扫除的内容，每周的清扫时间和内容；</a:t>
            </a:r>
          </a:p>
        </p:txBody>
      </p:sp>
      <p:sp>
        <p:nvSpPr>
          <p:cNvPr id="12" name="Oval 8"/>
          <p:cNvSpPr/>
          <p:nvPr/>
        </p:nvSpPr>
        <p:spPr>
          <a:xfrm>
            <a:off x="3870335" y="3451753"/>
            <a:ext cx="716318" cy="720428"/>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Text Box 10"/>
          <p:cNvSpPr txBox="1">
            <a:spLocks noChangeArrowheads="1"/>
          </p:cNvSpPr>
          <p:nvPr/>
        </p:nvSpPr>
        <p:spPr bwMode="auto">
          <a:xfrm>
            <a:off x="4699670" y="3363838"/>
            <a:ext cx="2473001" cy="877163"/>
          </a:xfrm>
          <a:prstGeom prst="rect">
            <a:avLst/>
          </a:prstGeom>
          <a:noFill/>
          <a:ln w="9525">
            <a:noFill/>
            <a:miter lim="800000"/>
          </a:ln>
        </p:spPr>
        <p:txBody>
          <a:bodyPr wrap="square" lIns="45720" tIns="22860" rIns="45720" bIns="2286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清</a:t>
            </a:r>
            <a:r>
              <a:rPr lang="zh-CN" altLang="zh-CN" b="1" dirty="0" smtClean="0">
                <a:latin typeface="微软雅黑" panose="020B0503020204020204" pitchFamily="34" charset="-122"/>
                <a:ea typeface="微软雅黑" panose="020B0503020204020204" pitchFamily="34" charset="-122"/>
              </a:rPr>
              <a:t>扫过程中发现不良之处，应加以改善；</a:t>
            </a:r>
          </a:p>
        </p:txBody>
      </p:sp>
      <p:sp>
        <p:nvSpPr>
          <p:cNvPr id="14" name="Freeform 35"/>
          <p:cNvSpPr>
            <a:spLocks noEditPoints="1"/>
          </p:cNvSpPr>
          <p:nvPr/>
        </p:nvSpPr>
        <p:spPr bwMode="auto">
          <a:xfrm>
            <a:off x="1979712" y="2139702"/>
            <a:ext cx="380474" cy="25668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2" name="Rectangle 6"/>
          <p:cNvSpPr>
            <a:spLocks noChangeArrowheads="1"/>
          </p:cNvSpPr>
          <p:nvPr/>
        </p:nvSpPr>
        <p:spPr bwMode="auto">
          <a:xfrm>
            <a:off x="3316764" y="1266895"/>
            <a:ext cx="5359692" cy="584775"/>
          </a:xfrm>
          <a:prstGeom prst="rect">
            <a:avLst/>
          </a:prstGeom>
          <a:solidFill>
            <a:schemeClr val="accent5">
              <a:lumMod val="20000"/>
              <a:lumOff val="80000"/>
            </a:schemeClr>
          </a:solidFill>
          <a:ln w="9525">
            <a:noFill/>
            <a:miter lim="800000"/>
          </a:ln>
          <a:effectLst/>
        </p:spPr>
        <p:txBody>
          <a:bodyPr wrap="square">
            <a:spAutoFit/>
          </a:bodyPr>
          <a:lstStyle/>
          <a:p>
            <a:pPr lvl="0"/>
            <a:r>
              <a:rPr lang="zh-CN"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执行例行扫除，清理脏污：从工作岗位扫除一切垃圾灰尘、清扫点检机器设备，并整修在清扫中发现问题；</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155652" name="Picture 4"/>
          <p:cNvPicPr>
            <a:picLocks noChangeAspect="1" noChangeArrowheads="1"/>
          </p:cNvPicPr>
          <p:nvPr/>
        </p:nvPicPr>
        <p:blipFill>
          <a:blip r:embed="rId3" cstate="print"/>
          <a:srcRect/>
          <a:stretch>
            <a:fillRect/>
          </a:stretch>
        </p:blipFill>
        <p:spPr bwMode="auto">
          <a:xfrm>
            <a:off x="1043608" y="1347614"/>
            <a:ext cx="1846419" cy="2564292"/>
          </a:xfrm>
          <a:prstGeom prst="rect">
            <a:avLst/>
          </a:prstGeom>
          <a:noFill/>
          <a:ln w="9525">
            <a:noFill/>
            <a:miter lim="800000"/>
            <a:headEnd/>
            <a:tailEnd/>
          </a:ln>
        </p:spPr>
      </p:pic>
      <p:grpSp>
        <p:nvGrpSpPr>
          <p:cNvPr id="25" name="Group 38"/>
          <p:cNvGrpSpPr/>
          <p:nvPr/>
        </p:nvGrpSpPr>
        <p:grpSpPr>
          <a:xfrm>
            <a:off x="4067944" y="2427734"/>
            <a:ext cx="360040" cy="504056"/>
            <a:chOff x="4669866" y="3800264"/>
            <a:chExt cx="279527" cy="416797"/>
          </a:xfrm>
          <a:solidFill>
            <a:schemeClr val="bg1"/>
          </a:solidFill>
        </p:grpSpPr>
        <p:sp>
          <p:nvSpPr>
            <p:cNvPr id="26"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1" name="Group 24"/>
          <p:cNvGrpSpPr/>
          <p:nvPr/>
        </p:nvGrpSpPr>
        <p:grpSpPr>
          <a:xfrm>
            <a:off x="3995936" y="3579862"/>
            <a:ext cx="504713" cy="451003"/>
            <a:chOff x="6040049" y="4182118"/>
            <a:chExt cx="521619" cy="459224"/>
          </a:xfrm>
          <a:solidFill>
            <a:schemeClr val="bg1"/>
          </a:solidFill>
        </p:grpSpPr>
        <p:sp>
          <p:nvSpPr>
            <p:cNvPr id="3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3" name="组合 22"/>
          <p:cNvGrpSpPr/>
          <p:nvPr/>
        </p:nvGrpSpPr>
        <p:grpSpPr>
          <a:xfrm>
            <a:off x="1691680" y="2080"/>
            <a:ext cx="7452320" cy="581025"/>
            <a:chOff x="0" y="55245"/>
            <a:chExt cx="9144000" cy="581025"/>
          </a:xfrm>
        </p:grpSpPr>
        <p:grpSp>
          <p:nvGrpSpPr>
            <p:cNvPr id="24" name="组合 23"/>
            <p:cNvGrpSpPr/>
            <p:nvPr userDrawn="1"/>
          </p:nvGrpSpPr>
          <p:grpSpPr>
            <a:xfrm flipH="1">
              <a:off x="0" y="55245"/>
              <a:ext cx="9144000" cy="581025"/>
              <a:chOff x="0" y="-580956"/>
              <a:chExt cx="12192000" cy="5527518"/>
            </a:xfrm>
          </p:grpSpPr>
          <p:sp>
            <p:nvSpPr>
              <p:cNvPr id="37" name="矩形 36"/>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38"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8" name="矩形 27"/>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2456857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50" fill="hold"/>
                                        <p:tgtEl>
                                          <p:spTgt spid="14"/>
                                        </p:tgtEl>
                                        <p:attrNameLst>
                                          <p:attrName>ppt_x</p:attrName>
                                        </p:attrNameLst>
                                      </p:cBhvr>
                                      <p:tavLst>
                                        <p:tav tm="0">
                                          <p:val>
                                            <p:strVal val="#ppt_x"/>
                                          </p:val>
                                        </p:tav>
                                        <p:tav tm="100000">
                                          <p:val>
                                            <p:strVal val="#ppt_x"/>
                                          </p:val>
                                        </p:tav>
                                      </p:tavLst>
                                    </p:anim>
                                    <p:anim calcmode="lin" valueType="num">
                                      <p:cBhvr additive="base">
                                        <p:cTn id="18" dur="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250" fill="hold"/>
                                        <p:tgtEl>
                                          <p:spTgt spid="25"/>
                                        </p:tgtEl>
                                        <p:attrNameLst>
                                          <p:attrName>ppt_x</p:attrName>
                                        </p:attrNameLst>
                                      </p:cBhvr>
                                      <p:tavLst>
                                        <p:tav tm="0">
                                          <p:val>
                                            <p:strVal val="#ppt_x"/>
                                          </p:val>
                                        </p:tav>
                                        <p:tav tm="100000">
                                          <p:val>
                                            <p:strVal val="#ppt_x"/>
                                          </p:val>
                                        </p:tav>
                                      </p:tavLst>
                                    </p:anim>
                                    <p:anim calcmode="lin" valueType="num">
                                      <p:cBhvr additive="base">
                                        <p:cTn id="38" dur="25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ppt_x"/>
                                          </p:val>
                                        </p:tav>
                                        <p:tav tm="100000">
                                          <p:val>
                                            <p:strVal val="#ppt_x"/>
                                          </p:val>
                                        </p:tav>
                                      </p:tavLst>
                                    </p:anim>
                                    <p:anim calcmode="lin" valueType="num">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75913" y="633444"/>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清扫篇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11560" y="987574"/>
            <a:ext cx="2675951" cy="3311252"/>
          </a:xfrm>
          <a:prstGeom prst="rect">
            <a:avLst/>
          </a:prstGeom>
        </p:spPr>
      </p:pic>
      <p:sp>
        <p:nvSpPr>
          <p:cNvPr id="10" name="Oval 6"/>
          <p:cNvSpPr/>
          <p:nvPr/>
        </p:nvSpPr>
        <p:spPr>
          <a:xfrm>
            <a:off x="3635896" y="2126778"/>
            <a:ext cx="716318" cy="720428"/>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 Box 10"/>
          <p:cNvSpPr txBox="1">
            <a:spLocks noChangeArrowheads="1"/>
          </p:cNvSpPr>
          <p:nvPr/>
        </p:nvSpPr>
        <p:spPr bwMode="auto">
          <a:xfrm>
            <a:off x="4465231" y="1995686"/>
            <a:ext cx="3400722" cy="877163"/>
          </a:xfrm>
          <a:prstGeom prst="rect">
            <a:avLst/>
          </a:prstGeom>
          <a:noFill/>
          <a:ln w="9525">
            <a:noFill/>
            <a:miter lim="800000"/>
          </a:ln>
        </p:spPr>
        <p:txBody>
          <a:bodyPr wrap="square" lIns="45720" tIns="22860" rIns="45720" bIns="22860">
            <a:spAutoFit/>
          </a:bodyPr>
          <a:lstStyle/>
          <a:p>
            <a:pPr lvl="0">
              <a:lnSpc>
                <a:spcPct val="150000"/>
              </a:lnSpc>
            </a:pPr>
            <a:r>
              <a:rPr lang="zh-CN" altLang="en-US" b="1" dirty="0" smtClean="0">
                <a:latin typeface="微软雅黑" panose="020B0503020204020204" pitchFamily="34" charset="-122"/>
                <a:ea typeface="微软雅黑" panose="020B0503020204020204" pitchFamily="34" charset="-122"/>
              </a:rPr>
              <a:t>发现脏污，追根溯源，</a:t>
            </a:r>
            <a:r>
              <a:rPr lang="zh-CN" altLang="zh-CN" b="1" dirty="0" smtClean="0">
                <a:latin typeface="微软雅黑" panose="020B0503020204020204" pitchFamily="34" charset="-122"/>
                <a:ea typeface="微软雅黑" panose="020B0503020204020204" pitchFamily="34" charset="-122"/>
              </a:rPr>
              <a:t>并调查其发生部位，发生量，影响程度</a:t>
            </a:r>
            <a:r>
              <a:rPr lang="zh-CN" altLang="en-US" b="1" dirty="0" smtClean="0">
                <a:latin typeface="微软雅黑" panose="020B0503020204020204" pitchFamily="34" charset="-122"/>
                <a:ea typeface="微软雅黑" panose="020B0503020204020204" pitchFamily="34" charset="-122"/>
              </a:rPr>
              <a:t>；</a:t>
            </a:r>
            <a:endParaRPr lang="zh-CN" altLang="zh-CN" b="1" dirty="0" smtClean="0">
              <a:latin typeface="微软雅黑" panose="020B0503020204020204" pitchFamily="34" charset="-122"/>
              <a:ea typeface="微软雅黑" panose="020B0503020204020204" pitchFamily="34" charset="-122"/>
            </a:endParaRPr>
          </a:p>
        </p:txBody>
      </p:sp>
      <p:sp>
        <p:nvSpPr>
          <p:cNvPr id="12" name="Oval 8"/>
          <p:cNvSpPr/>
          <p:nvPr/>
        </p:nvSpPr>
        <p:spPr>
          <a:xfrm>
            <a:off x="3635896" y="3269778"/>
            <a:ext cx="716318" cy="720428"/>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Text Box 10"/>
          <p:cNvSpPr txBox="1">
            <a:spLocks noChangeArrowheads="1"/>
          </p:cNvSpPr>
          <p:nvPr/>
        </p:nvSpPr>
        <p:spPr bwMode="auto">
          <a:xfrm>
            <a:off x="4481577" y="3037847"/>
            <a:ext cx="4032448" cy="1154162"/>
          </a:xfrm>
          <a:prstGeom prst="rect">
            <a:avLst/>
          </a:prstGeom>
          <a:noFill/>
          <a:ln w="9525">
            <a:noFill/>
            <a:miter lim="800000"/>
          </a:ln>
        </p:spPr>
        <p:txBody>
          <a:bodyPr wrap="square" lIns="45720" tIns="22860" rIns="45720" bIns="22860">
            <a:spAutoFit/>
          </a:bodyPr>
          <a:lstStyle/>
          <a:p>
            <a:pPr lvl="0">
              <a:lnSpc>
                <a:spcPct val="150000"/>
              </a:lnSpc>
            </a:pPr>
            <a:r>
              <a:rPr lang="zh-CN" altLang="en-US" sz="1600" b="1" dirty="0" smtClean="0">
                <a:latin typeface="微软雅黑" panose="020B0503020204020204" pitchFamily="34" charset="-122"/>
                <a:ea typeface="微软雅黑" panose="020B0503020204020204" pitchFamily="34" charset="-122"/>
              </a:rPr>
              <a:t>研究</a:t>
            </a:r>
            <a:r>
              <a:rPr lang="zh-CN" altLang="zh-CN" sz="1600" b="1" dirty="0" smtClean="0">
                <a:latin typeface="微软雅黑" panose="020B0503020204020204" pitchFamily="34" charset="-122"/>
                <a:ea typeface="微软雅黑" panose="020B0503020204020204" pitchFamily="34" charset="-122"/>
              </a:rPr>
              <a:t>脏污的对策：一是针对源流部分进行管理，杜绝脏污产生。二是在无法杜绝污染发生时应在污染产生后进行</a:t>
            </a:r>
            <a:r>
              <a:rPr lang="zh-CN" altLang="en-US" sz="1600" b="1" dirty="0" smtClean="0">
                <a:latin typeface="微软雅黑" panose="020B0503020204020204" pitchFamily="34" charset="-122"/>
                <a:ea typeface="微软雅黑" panose="020B0503020204020204" pitchFamily="34" charset="-122"/>
              </a:rPr>
              <a:t>及时有效的</a:t>
            </a:r>
            <a:r>
              <a:rPr lang="zh-CN" altLang="zh-CN" sz="1600" b="1" dirty="0" smtClean="0">
                <a:latin typeface="微软雅黑" panose="020B0503020204020204" pitchFamily="34" charset="-122"/>
                <a:ea typeface="微软雅黑" panose="020B0503020204020204" pitchFamily="34" charset="-122"/>
              </a:rPr>
              <a:t>清理。</a:t>
            </a:r>
            <a:endParaRPr lang="zh-CN" altLang="zh-CN" sz="1600" b="1" dirty="0">
              <a:latin typeface="微软雅黑" panose="020B0503020204020204" pitchFamily="34" charset="-122"/>
              <a:ea typeface="微软雅黑" panose="020B0503020204020204" pitchFamily="34" charset="-122"/>
            </a:endParaRPr>
          </a:p>
        </p:txBody>
      </p:sp>
      <p:sp>
        <p:nvSpPr>
          <p:cNvPr id="14" name="Freeform 35"/>
          <p:cNvSpPr>
            <a:spLocks noEditPoints="1"/>
          </p:cNvSpPr>
          <p:nvPr/>
        </p:nvSpPr>
        <p:spPr bwMode="auto">
          <a:xfrm>
            <a:off x="1979712" y="2139702"/>
            <a:ext cx="380474" cy="25668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2" name="Rectangle 6"/>
          <p:cNvSpPr>
            <a:spLocks noChangeArrowheads="1"/>
          </p:cNvSpPr>
          <p:nvPr/>
        </p:nvSpPr>
        <p:spPr bwMode="auto">
          <a:xfrm>
            <a:off x="3532788" y="1266895"/>
            <a:ext cx="4783628" cy="400110"/>
          </a:xfrm>
          <a:prstGeom prst="rect">
            <a:avLst/>
          </a:prstGeom>
          <a:solidFill>
            <a:schemeClr val="accent5">
              <a:lumMod val="20000"/>
              <a:lumOff val="80000"/>
            </a:schemeClr>
          </a:solidFill>
          <a:ln w="9525">
            <a:noFill/>
            <a:miter lim="800000"/>
          </a:ln>
          <a:effectLst/>
        </p:spPr>
        <p:txBody>
          <a:bodyPr wrap="square">
            <a:spAutoFit/>
          </a:bodyPr>
          <a:lstStyle/>
          <a:p>
            <a:pPr lvl="0"/>
            <a:r>
              <a:rPr lang="zh-CN"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调查污染源，予以杜绝或隔离；</a:t>
            </a:r>
            <a:endParaRPr lang="zh-CN" altLang="en-US"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9" name="Group 15"/>
          <p:cNvGrpSpPr/>
          <p:nvPr/>
        </p:nvGrpSpPr>
        <p:grpSpPr>
          <a:xfrm>
            <a:off x="3833505" y="2245759"/>
            <a:ext cx="432048" cy="432048"/>
            <a:chOff x="3440113" y="1050925"/>
            <a:chExt cx="390525" cy="333376"/>
          </a:xfrm>
          <a:solidFill>
            <a:schemeClr val="bg1"/>
          </a:solidFill>
        </p:grpSpPr>
        <p:sp>
          <p:nvSpPr>
            <p:cNvPr id="40"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2"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6" name="Group 26"/>
          <p:cNvGrpSpPr/>
          <p:nvPr/>
        </p:nvGrpSpPr>
        <p:grpSpPr>
          <a:xfrm>
            <a:off x="3761497" y="3469895"/>
            <a:ext cx="422685" cy="322905"/>
            <a:chOff x="2732088" y="4337050"/>
            <a:chExt cx="354013" cy="280988"/>
          </a:xfrm>
          <a:solidFill>
            <a:schemeClr val="bg1"/>
          </a:solidFill>
        </p:grpSpPr>
        <p:sp>
          <p:nvSpPr>
            <p:cNvPr id="47" name="Rectangle 60"/>
            <p:cNvSpPr>
              <a:spLocks noChangeArrowheads="1"/>
            </p:cNvSpPr>
            <p:nvPr/>
          </p:nvSpPr>
          <p:spPr bwMode="auto">
            <a:xfrm>
              <a:off x="2989263" y="4389438"/>
              <a:ext cx="841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8" name="Rectangle 61"/>
            <p:cNvSpPr>
              <a:spLocks noChangeArrowheads="1"/>
            </p:cNvSpPr>
            <p:nvPr/>
          </p:nvSpPr>
          <p:spPr bwMode="auto">
            <a:xfrm>
              <a:off x="2989263" y="4411663"/>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9" name="Rectangle 62"/>
            <p:cNvSpPr>
              <a:spLocks noChangeArrowheads="1"/>
            </p:cNvSpPr>
            <p:nvPr/>
          </p:nvSpPr>
          <p:spPr bwMode="auto">
            <a:xfrm>
              <a:off x="2989263" y="4351338"/>
              <a:ext cx="841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0" name="Freeform 63"/>
            <p:cNvSpPr>
              <a:spLocks noEditPoints="1"/>
            </p:cNvSpPr>
            <p:nvPr/>
          </p:nvSpPr>
          <p:spPr bwMode="auto">
            <a:xfrm>
              <a:off x="2976563" y="4337050"/>
              <a:ext cx="109538" cy="276225"/>
            </a:xfrm>
            <a:custGeom>
              <a:avLst/>
              <a:gdLst>
                <a:gd name="T0" fmla="*/ 0 w 69"/>
                <a:gd name="T1" fmla="*/ 0 h 174"/>
                <a:gd name="T2" fmla="*/ 0 w 69"/>
                <a:gd name="T3" fmla="*/ 174 h 174"/>
                <a:gd name="T4" fmla="*/ 69 w 69"/>
                <a:gd name="T5" fmla="*/ 174 h 174"/>
                <a:gd name="T6" fmla="*/ 69 w 69"/>
                <a:gd name="T7" fmla="*/ 0 h 174"/>
                <a:gd name="T8" fmla="*/ 0 w 69"/>
                <a:gd name="T9" fmla="*/ 0 h 174"/>
                <a:gd name="T10" fmla="*/ 64 w 69"/>
                <a:gd name="T11" fmla="*/ 164 h 174"/>
                <a:gd name="T12" fmla="*/ 5 w 69"/>
                <a:gd name="T13" fmla="*/ 164 h 174"/>
                <a:gd name="T14" fmla="*/ 5 w 69"/>
                <a:gd name="T15" fmla="*/ 5 h 174"/>
                <a:gd name="T16" fmla="*/ 64 w 69"/>
                <a:gd name="T17" fmla="*/ 5 h 174"/>
                <a:gd name="T18" fmla="*/ 64 w 69"/>
                <a:gd name="T19"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Rectangle 64"/>
            <p:cNvSpPr>
              <a:spLocks noChangeArrowheads="1"/>
            </p:cNvSpPr>
            <p:nvPr/>
          </p:nvSpPr>
          <p:spPr bwMode="auto">
            <a:xfrm>
              <a:off x="2989263" y="4432300"/>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2" name="Freeform 65"/>
            <p:cNvSpPr>
              <a:spLocks noEditPoints="1"/>
            </p:cNvSpPr>
            <p:nvPr/>
          </p:nvSpPr>
          <p:spPr bwMode="auto">
            <a:xfrm>
              <a:off x="3005138" y="4502150"/>
              <a:ext cx="55563" cy="55563"/>
            </a:xfrm>
            <a:custGeom>
              <a:avLst/>
              <a:gdLst>
                <a:gd name="T0" fmla="*/ 10 w 21"/>
                <a:gd name="T1" fmla="*/ 0 h 21"/>
                <a:gd name="T2" fmla="*/ 0 w 21"/>
                <a:gd name="T3" fmla="*/ 10 h 21"/>
                <a:gd name="T4" fmla="*/ 10 w 21"/>
                <a:gd name="T5" fmla="*/ 21 h 21"/>
                <a:gd name="T6" fmla="*/ 21 w 21"/>
                <a:gd name="T7" fmla="*/ 10 h 21"/>
                <a:gd name="T8" fmla="*/ 10 w 21"/>
                <a:gd name="T9" fmla="*/ 0 h 21"/>
                <a:gd name="T10" fmla="*/ 10 w 21"/>
                <a:gd name="T11" fmla="*/ 17 h 21"/>
                <a:gd name="T12" fmla="*/ 4 w 21"/>
                <a:gd name="T13" fmla="*/ 10 h 21"/>
                <a:gd name="T14" fmla="*/ 10 w 21"/>
                <a:gd name="T15" fmla="*/ 4 h 21"/>
                <a:gd name="T16" fmla="*/ 17 w 21"/>
                <a:gd name="T17" fmla="*/ 10 h 21"/>
                <a:gd name="T18" fmla="*/ 10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66"/>
            <p:cNvSpPr>
              <a:spLocks noEditPoints="1"/>
            </p:cNvSpPr>
            <p:nvPr/>
          </p:nvSpPr>
          <p:spPr bwMode="auto">
            <a:xfrm>
              <a:off x="2732088" y="4397375"/>
              <a:ext cx="231775" cy="220663"/>
            </a:xfrm>
            <a:custGeom>
              <a:avLst/>
              <a:gdLst>
                <a:gd name="T0" fmla="*/ 10 w 146"/>
                <a:gd name="T1" fmla="*/ 0 h 139"/>
                <a:gd name="T2" fmla="*/ 0 w 146"/>
                <a:gd name="T3" fmla="*/ 0 h 139"/>
                <a:gd name="T4" fmla="*/ 0 w 146"/>
                <a:gd name="T5" fmla="*/ 10 h 139"/>
                <a:gd name="T6" fmla="*/ 0 w 146"/>
                <a:gd name="T7" fmla="*/ 99 h 139"/>
                <a:gd name="T8" fmla="*/ 0 w 146"/>
                <a:gd name="T9" fmla="*/ 109 h 139"/>
                <a:gd name="T10" fmla="*/ 58 w 146"/>
                <a:gd name="T11" fmla="*/ 109 h 139"/>
                <a:gd name="T12" fmla="*/ 58 w 146"/>
                <a:gd name="T13" fmla="*/ 134 h 139"/>
                <a:gd name="T14" fmla="*/ 45 w 146"/>
                <a:gd name="T15" fmla="*/ 134 h 139"/>
                <a:gd name="T16" fmla="*/ 45 w 146"/>
                <a:gd name="T17" fmla="*/ 139 h 139"/>
                <a:gd name="T18" fmla="*/ 58 w 146"/>
                <a:gd name="T19" fmla="*/ 139 h 139"/>
                <a:gd name="T20" fmla="*/ 88 w 146"/>
                <a:gd name="T21" fmla="*/ 139 h 139"/>
                <a:gd name="T22" fmla="*/ 103 w 146"/>
                <a:gd name="T23" fmla="*/ 139 h 139"/>
                <a:gd name="T24" fmla="*/ 103 w 146"/>
                <a:gd name="T25" fmla="*/ 134 h 139"/>
                <a:gd name="T26" fmla="*/ 88 w 146"/>
                <a:gd name="T27" fmla="*/ 134 h 139"/>
                <a:gd name="T28" fmla="*/ 88 w 146"/>
                <a:gd name="T29" fmla="*/ 109 h 139"/>
                <a:gd name="T30" fmla="*/ 146 w 146"/>
                <a:gd name="T31" fmla="*/ 109 h 139"/>
                <a:gd name="T32" fmla="*/ 146 w 146"/>
                <a:gd name="T33" fmla="*/ 99 h 139"/>
                <a:gd name="T34" fmla="*/ 146 w 146"/>
                <a:gd name="T35" fmla="*/ 10 h 139"/>
                <a:gd name="T36" fmla="*/ 146 w 146"/>
                <a:gd name="T37" fmla="*/ 0 h 139"/>
                <a:gd name="T38" fmla="*/ 137 w 146"/>
                <a:gd name="T39" fmla="*/ 0 h 139"/>
                <a:gd name="T40" fmla="*/ 10 w 146"/>
                <a:gd name="T41" fmla="*/ 0 h 139"/>
                <a:gd name="T42" fmla="*/ 139 w 146"/>
                <a:gd name="T43" fmla="*/ 101 h 139"/>
                <a:gd name="T44" fmla="*/ 10 w 146"/>
                <a:gd name="T45" fmla="*/ 101 h 139"/>
                <a:gd name="T46" fmla="*/ 10 w 146"/>
                <a:gd name="T47" fmla="*/ 10 h 139"/>
                <a:gd name="T48" fmla="*/ 139 w 146"/>
                <a:gd name="T49" fmla="*/ 10 h 139"/>
                <a:gd name="T50" fmla="*/ 139 w 146"/>
                <a:gd name="T51"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61795" name="Picture 3"/>
          <p:cNvPicPr>
            <a:picLocks noChangeAspect="1" noChangeArrowheads="1"/>
          </p:cNvPicPr>
          <p:nvPr/>
        </p:nvPicPr>
        <p:blipFill>
          <a:blip r:embed="rId3" cstate="print"/>
          <a:srcRect/>
          <a:stretch>
            <a:fillRect/>
          </a:stretch>
        </p:blipFill>
        <p:spPr bwMode="auto">
          <a:xfrm>
            <a:off x="971600" y="1398105"/>
            <a:ext cx="2005384" cy="2469789"/>
          </a:xfrm>
          <a:prstGeom prst="rect">
            <a:avLst/>
          </a:prstGeom>
          <a:noFill/>
          <a:ln w="9525">
            <a:noFill/>
            <a:miter lim="800000"/>
            <a:headEnd/>
            <a:tailEnd/>
          </a:ln>
        </p:spPr>
      </p:pic>
      <p:grpSp>
        <p:nvGrpSpPr>
          <p:cNvPr id="27" name="组合 26"/>
          <p:cNvGrpSpPr/>
          <p:nvPr/>
        </p:nvGrpSpPr>
        <p:grpSpPr>
          <a:xfrm>
            <a:off x="1691680" y="2080"/>
            <a:ext cx="7452320" cy="581025"/>
            <a:chOff x="0" y="55245"/>
            <a:chExt cx="9144000" cy="581025"/>
          </a:xfrm>
        </p:grpSpPr>
        <p:grpSp>
          <p:nvGrpSpPr>
            <p:cNvPr id="28" name="组合 27"/>
            <p:cNvGrpSpPr/>
            <p:nvPr userDrawn="1"/>
          </p:nvGrpSpPr>
          <p:grpSpPr>
            <a:xfrm flipH="1">
              <a:off x="0" y="55245"/>
              <a:ext cx="9144000" cy="581025"/>
              <a:chOff x="0" y="-580956"/>
              <a:chExt cx="12192000" cy="5527518"/>
            </a:xfrm>
          </p:grpSpPr>
          <p:sp>
            <p:nvSpPr>
              <p:cNvPr id="30" name="矩形 2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3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9" name="矩形 2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714469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50" fill="hold"/>
                                        <p:tgtEl>
                                          <p:spTgt spid="14"/>
                                        </p:tgtEl>
                                        <p:attrNameLst>
                                          <p:attrName>ppt_x</p:attrName>
                                        </p:attrNameLst>
                                      </p:cBhvr>
                                      <p:tavLst>
                                        <p:tav tm="0">
                                          <p:val>
                                            <p:strVal val="#ppt_x"/>
                                          </p:val>
                                        </p:tav>
                                        <p:tav tm="100000">
                                          <p:val>
                                            <p:strVal val="#ppt_x"/>
                                          </p:val>
                                        </p:tav>
                                      </p:tavLst>
                                    </p:anim>
                                    <p:anim calcmode="lin" valueType="num">
                                      <p:cBhvr additive="base">
                                        <p:cTn id="18" dur="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250" fill="hold"/>
                                        <p:tgtEl>
                                          <p:spTgt spid="39"/>
                                        </p:tgtEl>
                                        <p:attrNameLst>
                                          <p:attrName>ppt_x</p:attrName>
                                        </p:attrNameLst>
                                      </p:cBhvr>
                                      <p:tavLst>
                                        <p:tav tm="0">
                                          <p:val>
                                            <p:strVal val="#ppt_x"/>
                                          </p:val>
                                        </p:tav>
                                        <p:tav tm="100000">
                                          <p:val>
                                            <p:strVal val="#ppt_x"/>
                                          </p:val>
                                        </p:tav>
                                      </p:tavLst>
                                    </p:anim>
                                    <p:anim calcmode="lin" valueType="num">
                                      <p:cBhvr additive="base">
                                        <p:cTn id="38" dur="250" fill="hold"/>
                                        <p:tgtEl>
                                          <p:spTgt spid="3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250" fill="hold"/>
                                        <p:tgtEl>
                                          <p:spTgt spid="46"/>
                                        </p:tgtEl>
                                        <p:attrNameLst>
                                          <p:attrName>ppt_x</p:attrName>
                                        </p:attrNameLst>
                                      </p:cBhvr>
                                      <p:tavLst>
                                        <p:tav tm="0">
                                          <p:val>
                                            <p:strVal val="#ppt_x"/>
                                          </p:val>
                                        </p:tav>
                                        <p:tav tm="100000">
                                          <p:val>
                                            <p:strVal val="#ppt_x"/>
                                          </p:val>
                                        </p:tav>
                                      </p:tavLst>
                                    </p:anim>
                                    <p:anim calcmode="lin" valueType="num">
                                      <p:cBhvr additive="base">
                                        <p:cTn id="43" dur="2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97179" y="662504"/>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清扫篇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pic>
        <p:nvPicPr>
          <p:cNvPr id="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11560" y="987574"/>
            <a:ext cx="2675951" cy="3311252"/>
          </a:xfrm>
          <a:prstGeom prst="rect">
            <a:avLst/>
          </a:prstGeom>
        </p:spPr>
      </p:pic>
      <p:sp>
        <p:nvSpPr>
          <p:cNvPr id="10" name="Oval 6"/>
          <p:cNvSpPr/>
          <p:nvPr/>
        </p:nvSpPr>
        <p:spPr>
          <a:xfrm>
            <a:off x="3635896" y="2126778"/>
            <a:ext cx="716318" cy="720428"/>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 Box 10"/>
          <p:cNvSpPr txBox="1">
            <a:spLocks noChangeArrowheads="1"/>
          </p:cNvSpPr>
          <p:nvPr/>
        </p:nvSpPr>
        <p:spPr bwMode="auto">
          <a:xfrm>
            <a:off x="4465230" y="1995686"/>
            <a:ext cx="3995201" cy="1110689"/>
          </a:xfrm>
          <a:prstGeom prst="rect">
            <a:avLst/>
          </a:prstGeom>
          <a:noFill/>
          <a:ln w="9525">
            <a:noFill/>
            <a:miter lim="800000"/>
          </a:ln>
        </p:spPr>
        <p:txBody>
          <a:bodyPr wrap="square" lIns="45720" tIns="22860" rIns="45720" bIns="22860">
            <a:spAutoFit/>
          </a:bodyPr>
          <a:lstStyle/>
          <a:p>
            <a:pPr lvl="0">
              <a:lnSpc>
                <a:spcPct val="150000"/>
              </a:lnSpc>
            </a:pPr>
            <a:r>
              <a:rPr lang="zh-CN" altLang="zh-CN" sz="1600" b="1" dirty="0" smtClean="0">
                <a:latin typeface="微软雅黑" panose="020B0503020204020204" pitchFamily="34" charset="-122"/>
                <a:ea typeface="微软雅黑" panose="020B0503020204020204" pitchFamily="34" charset="-122"/>
              </a:rPr>
              <a:t>建立清扫基准：清扫对象，清扫方法，重点，要求标准，周期，时机，使用的清扫工具，使用时间，负责人；</a:t>
            </a:r>
            <a:endParaRPr lang="zh-CN" altLang="zh-CN" sz="1600" b="1" dirty="0">
              <a:latin typeface="微软雅黑" panose="020B0503020204020204" pitchFamily="34" charset="-122"/>
              <a:ea typeface="微软雅黑" panose="020B0503020204020204" pitchFamily="34" charset="-122"/>
            </a:endParaRPr>
          </a:p>
        </p:txBody>
      </p:sp>
      <p:sp>
        <p:nvSpPr>
          <p:cNvPr id="12" name="Oval 8"/>
          <p:cNvSpPr/>
          <p:nvPr/>
        </p:nvSpPr>
        <p:spPr>
          <a:xfrm>
            <a:off x="3635896" y="3269778"/>
            <a:ext cx="716318" cy="720428"/>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Text Box 10"/>
          <p:cNvSpPr txBox="1">
            <a:spLocks noChangeArrowheads="1"/>
          </p:cNvSpPr>
          <p:nvPr/>
        </p:nvSpPr>
        <p:spPr bwMode="auto">
          <a:xfrm>
            <a:off x="4481577" y="3270553"/>
            <a:ext cx="4032448" cy="741357"/>
          </a:xfrm>
          <a:prstGeom prst="rect">
            <a:avLst/>
          </a:prstGeom>
          <a:noFill/>
          <a:ln w="9525">
            <a:noFill/>
            <a:miter lim="800000"/>
          </a:ln>
        </p:spPr>
        <p:txBody>
          <a:bodyPr wrap="square" lIns="45720" tIns="22860" rIns="45720" bIns="22860">
            <a:spAutoFit/>
          </a:bodyPr>
          <a:lstStyle/>
          <a:p>
            <a:pPr lvl="0">
              <a:lnSpc>
                <a:spcPct val="150000"/>
              </a:lnSpc>
            </a:pPr>
            <a:r>
              <a:rPr lang="zh-CN" altLang="zh-CN" sz="1600" b="1" dirty="0" smtClean="0">
                <a:latin typeface="微软雅黑" panose="020B0503020204020204" pitchFamily="34" charset="-122"/>
                <a:ea typeface="微软雅黑" panose="020B0503020204020204" pitchFamily="34" charset="-122"/>
              </a:rPr>
              <a:t>制定点检表：点检表包括以上要求，检查人要认真负责检查</a:t>
            </a:r>
            <a:r>
              <a:rPr lang="zh-CN" altLang="en-US" sz="1600" b="1" dirty="0" smtClean="0">
                <a:latin typeface="微软雅黑" panose="020B0503020204020204" pitchFamily="34" charset="-122"/>
                <a:ea typeface="微软雅黑" panose="020B0503020204020204" pitchFamily="34" charset="-122"/>
              </a:rPr>
              <a:t>；</a:t>
            </a:r>
            <a:endParaRPr lang="zh-CN" altLang="zh-CN" sz="1600" b="1" dirty="0">
              <a:latin typeface="微软雅黑" panose="020B0503020204020204" pitchFamily="34" charset="-122"/>
              <a:ea typeface="微软雅黑" panose="020B0503020204020204" pitchFamily="34" charset="-122"/>
            </a:endParaRPr>
          </a:p>
        </p:txBody>
      </p:sp>
      <p:sp>
        <p:nvSpPr>
          <p:cNvPr id="14" name="Freeform 35"/>
          <p:cNvSpPr>
            <a:spLocks noEditPoints="1"/>
          </p:cNvSpPr>
          <p:nvPr/>
        </p:nvSpPr>
        <p:spPr bwMode="auto">
          <a:xfrm>
            <a:off x="1979712" y="2139702"/>
            <a:ext cx="380474" cy="25668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2" name="Rectangle 6"/>
          <p:cNvSpPr>
            <a:spLocks noChangeArrowheads="1"/>
          </p:cNvSpPr>
          <p:nvPr/>
        </p:nvSpPr>
        <p:spPr bwMode="auto">
          <a:xfrm>
            <a:off x="3532788" y="1266895"/>
            <a:ext cx="3991540" cy="400110"/>
          </a:xfrm>
          <a:prstGeom prst="rect">
            <a:avLst/>
          </a:prstGeom>
          <a:solidFill>
            <a:schemeClr val="accent5">
              <a:lumMod val="20000"/>
              <a:lumOff val="80000"/>
            </a:schemeClr>
          </a:solidFill>
          <a:ln w="9525">
            <a:noFill/>
            <a:miter lim="800000"/>
          </a:ln>
          <a:effectLst/>
        </p:spPr>
        <p:txBody>
          <a:bodyPr wrap="square">
            <a:spAutoFit/>
          </a:bodyPr>
          <a:lstStyle/>
          <a:p>
            <a:pPr lvl="0"/>
            <a:r>
              <a:rPr lang="zh-CN" altLang="zh-CN" sz="2000" b="1" dirty="0" smtClean="0">
                <a:latin typeface="微软雅黑" panose="020B0503020204020204" pitchFamily="34" charset="-122"/>
                <a:ea typeface="微软雅黑" panose="020B0503020204020204" pitchFamily="34" charset="-122"/>
              </a:rPr>
              <a:t>制定相关清扫基准，作为规范</a:t>
            </a:r>
            <a:r>
              <a:rPr lang="zh-CN"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Freeform 61"/>
          <p:cNvSpPr/>
          <p:nvPr/>
        </p:nvSpPr>
        <p:spPr bwMode="auto">
          <a:xfrm>
            <a:off x="3707904" y="2211710"/>
            <a:ext cx="576064" cy="504056"/>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8" name="Group 18"/>
          <p:cNvGrpSpPr/>
          <p:nvPr/>
        </p:nvGrpSpPr>
        <p:grpSpPr>
          <a:xfrm>
            <a:off x="3707904" y="3435846"/>
            <a:ext cx="504056" cy="432048"/>
            <a:chOff x="5159039" y="3837700"/>
            <a:chExt cx="431771" cy="391838"/>
          </a:xfrm>
          <a:solidFill>
            <a:schemeClr val="bg1"/>
          </a:solidFill>
        </p:grpSpPr>
        <p:sp>
          <p:nvSpPr>
            <p:cNvPr id="29"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pic>
        <p:nvPicPr>
          <p:cNvPr id="162818" name="Picture 2"/>
          <p:cNvPicPr>
            <a:picLocks noChangeAspect="1" noChangeArrowheads="1"/>
          </p:cNvPicPr>
          <p:nvPr/>
        </p:nvPicPr>
        <p:blipFill>
          <a:blip r:embed="rId3" cstate="print"/>
          <a:srcRect/>
          <a:stretch>
            <a:fillRect/>
          </a:stretch>
        </p:blipFill>
        <p:spPr bwMode="auto">
          <a:xfrm>
            <a:off x="1046958" y="1275606"/>
            <a:ext cx="1868858" cy="2592288"/>
          </a:xfrm>
          <a:prstGeom prst="rect">
            <a:avLst/>
          </a:prstGeom>
          <a:noFill/>
          <a:ln w="9525">
            <a:noFill/>
            <a:miter lim="800000"/>
            <a:headEnd/>
            <a:tailEnd/>
          </a:ln>
        </p:spPr>
      </p:pic>
      <p:grpSp>
        <p:nvGrpSpPr>
          <p:cNvPr id="19" name="组合 18"/>
          <p:cNvGrpSpPr/>
          <p:nvPr/>
        </p:nvGrpSpPr>
        <p:grpSpPr>
          <a:xfrm>
            <a:off x="1691680" y="2080"/>
            <a:ext cx="7452320" cy="581025"/>
            <a:chOff x="0" y="55245"/>
            <a:chExt cx="9144000" cy="581025"/>
          </a:xfrm>
        </p:grpSpPr>
        <p:grpSp>
          <p:nvGrpSpPr>
            <p:cNvPr id="20" name="组合 19"/>
            <p:cNvGrpSpPr/>
            <p:nvPr userDrawn="1"/>
          </p:nvGrpSpPr>
          <p:grpSpPr>
            <a:xfrm flipH="1">
              <a:off x="0" y="55245"/>
              <a:ext cx="9144000" cy="581025"/>
              <a:chOff x="0" y="-580956"/>
              <a:chExt cx="12192000" cy="5527518"/>
            </a:xfrm>
          </p:grpSpPr>
          <p:sp>
            <p:nvSpPr>
              <p:cNvPr id="23" name="矩形 22"/>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4"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1" name="矩形 20"/>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69547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50" fill="hold"/>
                                        <p:tgtEl>
                                          <p:spTgt spid="14"/>
                                        </p:tgtEl>
                                        <p:attrNameLst>
                                          <p:attrName>ppt_x</p:attrName>
                                        </p:attrNameLst>
                                      </p:cBhvr>
                                      <p:tavLst>
                                        <p:tav tm="0">
                                          <p:val>
                                            <p:strVal val="#ppt_x"/>
                                          </p:val>
                                        </p:tav>
                                        <p:tav tm="100000">
                                          <p:val>
                                            <p:strVal val="#ppt_x"/>
                                          </p:val>
                                        </p:tav>
                                      </p:tavLst>
                                    </p:anim>
                                    <p:anim calcmode="lin" valueType="num">
                                      <p:cBhvr additive="base">
                                        <p:cTn id="18" dur="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50" fill="hold"/>
                                        <p:tgtEl>
                                          <p:spTgt spid="27"/>
                                        </p:tgtEl>
                                        <p:attrNameLst>
                                          <p:attrName>ppt_x</p:attrName>
                                        </p:attrNameLst>
                                      </p:cBhvr>
                                      <p:tavLst>
                                        <p:tav tm="0">
                                          <p:val>
                                            <p:strVal val="#ppt_x"/>
                                          </p:val>
                                        </p:tav>
                                        <p:tav tm="100000">
                                          <p:val>
                                            <p:strVal val="#ppt_x"/>
                                          </p:val>
                                        </p:tav>
                                      </p:tavLst>
                                    </p:anim>
                                    <p:anim calcmode="lin" valueType="num">
                                      <p:cBhvr additive="base">
                                        <p:cTn id="38" dur="25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250" fill="hold"/>
                                        <p:tgtEl>
                                          <p:spTgt spid="28"/>
                                        </p:tgtEl>
                                        <p:attrNameLst>
                                          <p:attrName>ppt_x</p:attrName>
                                        </p:attrNameLst>
                                      </p:cBhvr>
                                      <p:tavLst>
                                        <p:tav tm="0">
                                          <p:val>
                                            <p:strVal val="#ppt_x"/>
                                          </p:val>
                                        </p:tav>
                                        <p:tav tm="100000">
                                          <p:val>
                                            <p:strVal val="#ppt_x"/>
                                          </p:val>
                                        </p:tav>
                                      </p:tavLst>
                                    </p:anim>
                                    <p:anim calcmode="lin" valueType="num">
                                      <p:cBhvr additive="base">
                                        <p:cTn id="43"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2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180"/>
          <p:cNvCxnSpPr/>
          <p:nvPr/>
        </p:nvCxnSpPr>
        <p:spPr>
          <a:xfrm flipV="1">
            <a:off x="5585917" y="1992990"/>
            <a:ext cx="516383" cy="347335"/>
          </a:xfrm>
          <a:prstGeom prst="line">
            <a:avLst/>
          </a:prstGeom>
          <a:noFill/>
          <a:ln w="12700" cap="flat" cmpd="sng" algn="ctr">
            <a:solidFill>
              <a:srgbClr val="000000"/>
            </a:solidFill>
            <a:prstDash val="solid"/>
          </a:ln>
          <a:effectLst/>
        </p:spPr>
      </p:cxnSp>
      <p:sp>
        <p:nvSpPr>
          <p:cNvPr id="53" name="Line 134"/>
          <p:cNvSpPr>
            <a:spLocks noChangeShapeType="1"/>
          </p:cNvSpPr>
          <p:nvPr/>
        </p:nvSpPr>
        <p:spPr bwMode="auto">
          <a:xfrm flipH="1" flipV="1">
            <a:off x="5585917" y="3226401"/>
            <a:ext cx="501851" cy="329520"/>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183" tIns="49091" rIns="98183" bIns="49091"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56" name="Straight Connector 48"/>
          <p:cNvCxnSpPr/>
          <p:nvPr/>
        </p:nvCxnSpPr>
        <p:spPr>
          <a:xfrm flipH="1" flipV="1">
            <a:off x="2405238" y="2014970"/>
            <a:ext cx="516383" cy="347335"/>
          </a:xfrm>
          <a:prstGeom prst="line">
            <a:avLst/>
          </a:prstGeom>
          <a:noFill/>
          <a:ln w="12700" cap="flat" cmpd="sng" algn="ctr">
            <a:solidFill>
              <a:srgbClr val="000000"/>
            </a:solidFill>
            <a:prstDash val="solid"/>
          </a:ln>
          <a:effectLst/>
        </p:spPr>
      </p:cxnSp>
      <p:sp>
        <p:nvSpPr>
          <p:cNvPr id="57" name="Line 134"/>
          <p:cNvSpPr>
            <a:spLocks noChangeShapeType="1"/>
          </p:cNvSpPr>
          <p:nvPr/>
        </p:nvSpPr>
        <p:spPr bwMode="auto">
          <a:xfrm flipV="1">
            <a:off x="2275754" y="3298409"/>
            <a:ext cx="501851" cy="329520"/>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183" tIns="49091" rIns="98183" bIns="49091"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59" name="Straight Connector 42"/>
          <p:cNvCxnSpPr/>
          <p:nvPr/>
        </p:nvCxnSpPr>
        <p:spPr>
          <a:xfrm>
            <a:off x="3263327" y="2231325"/>
            <a:ext cx="630587" cy="362242"/>
          </a:xfrm>
          <a:prstGeom prst="line">
            <a:avLst/>
          </a:prstGeom>
          <a:noFill/>
          <a:ln w="12700" cap="flat" cmpd="sng" algn="ctr">
            <a:solidFill>
              <a:srgbClr val="000000"/>
            </a:solidFill>
            <a:prstDash val="solid"/>
          </a:ln>
          <a:effectLst/>
        </p:spPr>
      </p:cxnSp>
      <p:cxnSp>
        <p:nvCxnSpPr>
          <p:cNvPr id="60" name="Straight Connector 43"/>
          <p:cNvCxnSpPr/>
          <p:nvPr/>
        </p:nvCxnSpPr>
        <p:spPr>
          <a:xfrm flipV="1">
            <a:off x="3281738" y="3092301"/>
            <a:ext cx="626221" cy="295677"/>
          </a:xfrm>
          <a:prstGeom prst="line">
            <a:avLst/>
          </a:prstGeom>
          <a:noFill/>
          <a:ln w="12700" cap="flat" cmpd="sng" algn="ctr">
            <a:solidFill>
              <a:srgbClr val="000000"/>
            </a:solidFill>
            <a:prstDash val="solid"/>
          </a:ln>
          <a:effectLst/>
        </p:spPr>
      </p:cxnSp>
      <p:cxnSp>
        <p:nvCxnSpPr>
          <p:cNvPr id="61" name="Straight Connector 56"/>
          <p:cNvCxnSpPr/>
          <p:nvPr/>
        </p:nvCxnSpPr>
        <p:spPr>
          <a:xfrm flipH="1">
            <a:off x="4584448" y="2231326"/>
            <a:ext cx="630587" cy="358019"/>
          </a:xfrm>
          <a:prstGeom prst="line">
            <a:avLst/>
          </a:prstGeom>
          <a:noFill/>
          <a:ln w="12700" cap="flat" cmpd="sng" algn="ctr">
            <a:solidFill>
              <a:srgbClr val="000000"/>
            </a:solidFill>
            <a:prstDash val="solid"/>
          </a:ln>
          <a:effectLst/>
        </p:spPr>
      </p:cxnSp>
      <p:cxnSp>
        <p:nvCxnSpPr>
          <p:cNvPr id="62" name="Straight Connector 57"/>
          <p:cNvCxnSpPr/>
          <p:nvPr/>
        </p:nvCxnSpPr>
        <p:spPr>
          <a:xfrm flipH="1" flipV="1">
            <a:off x="4570402" y="3088078"/>
            <a:ext cx="626221" cy="295677"/>
          </a:xfrm>
          <a:prstGeom prst="line">
            <a:avLst/>
          </a:prstGeom>
          <a:noFill/>
          <a:ln w="12700" cap="flat" cmpd="sng" algn="ctr">
            <a:solidFill>
              <a:srgbClr val="000000"/>
            </a:solidFill>
            <a:prstDash val="solid"/>
          </a:ln>
          <a:effectLst/>
        </p:spPr>
      </p:cxnSp>
      <p:sp>
        <p:nvSpPr>
          <p:cNvPr id="63" name="Oval 156"/>
          <p:cNvSpPr/>
          <p:nvPr/>
        </p:nvSpPr>
        <p:spPr>
          <a:xfrm>
            <a:off x="3667472" y="2275632"/>
            <a:ext cx="1123901" cy="1110131"/>
          </a:xfrm>
          <a:prstGeom prst="ellipse">
            <a:avLst/>
          </a:prstGeom>
          <a:solidFill>
            <a:schemeClr val="bg1"/>
          </a:solidFill>
          <a:ln w="19050" cap="flat" cmpd="sng" algn="ctr">
            <a:noFill/>
            <a:prstDash val="solid"/>
          </a:ln>
          <a:effectLst/>
        </p:spPr>
        <p:txBody>
          <a:bodyPr lIns="98183" tIns="49091" rIns="98183" bIns="49091"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64" name="Rectangle 6"/>
          <p:cNvSpPr>
            <a:spLocks noChangeArrowheads="1"/>
          </p:cNvSpPr>
          <p:nvPr/>
        </p:nvSpPr>
        <p:spPr bwMode="auto">
          <a:xfrm>
            <a:off x="1" y="0"/>
            <a:ext cx="9143999" cy="1092088"/>
          </a:xfrm>
          <a:prstGeom prst="rect">
            <a:avLst/>
          </a:prstGeom>
          <a:solidFill>
            <a:schemeClr val="bg1">
              <a:alpha val="79000"/>
            </a:schemeClr>
          </a:solidFill>
          <a:ln w="0">
            <a:solidFill>
              <a:srgbClr val="DFE6E5"/>
            </a:solidFill>
            <a:prstDash val="solid"/>
            <a:miter lim="800000"/>
          </a:ln>
        </p:spPr>
        <p:txBody>
          <a:bodyPr vert="horz" wrap="square" lIns="98183" tIns="49091" rIns="98183" bIns="49091"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7" name="Oval 58"/>
          <p:cNvSpPr/>
          <p:nvPr/>
        </p:nvSpPr>
        <p:spPr>
          <a:xfrm>
            <a:off x="3796838" y="2413667"/>
            <a:ext cx="844403" cy="834058"/>
          </a:xfrm>
          <a:prstGeom prst="ellipse">
            <a:avLst/>
          </a:prstGeom>
          <a:solidFill>
            <a:schemeClr val="tx1"/>
          </a:solidFill>
          <a:ln w="12700" cap="flat" cmpd="sng" algn="ctr">
            <a:noFill/>
            <a:prstDash val="solid"/>
          </a:ln>
          <a:effectLst/>
        </p:spPr>
        <p:txBody>
          <a:bodyPr lIns="98183" tIns="49091" rIns="98183" bIns="49091" rtlCol="0" anchor="ctr"/>
          <a:lstStyle/>
          <a:p>
            <a:pPr algn="ctr" fontAlgn="base">
              <a:spcBef>
                <a:spcPct val="0"/>
              </a:spcBef>
              <a:spcAft>
                <a:spcPct val="0"/>
              </a:spcAft>
              <a:defRPr/>
            </a:pPr>
            <a:endParaRPr lang="en-US" altLang="zh-CN" sz="10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2" name="Group 1"/>
          <p:cNvGrpSpPr/>
          <p:nvPr/>
        </p:nvGrpSpPr>
        <p:grpSpPr>
          <a:xfrm>
            <a:off x="2733837" y="1837203"/>
            <a:ext cx="548705" cy="541985"/>
            <a:chOff x="3121372" y="2210990"/>
            <a:chExt cx="541985" cy="541985"/>
          </a:xfrm>
        </p:grpSpPr>
        <p:sp>
          <p:nvSpPr>
            <p:cNvPr id="72" name="Oval 45"/>
            <p:cNvSpPr/>
            <p:nvPr/>
          </p:nvSpPr>
          <p:spPr>
            <a:xfrm flipH="1">
              <a:off x="3121372" y="2210990"/>
              <a:ext cx="541985" cy="541985"/>
            </a:xfrm>
            <a:prstGeom prst="ellipse">
              <a:avLst/>
            </a:prstGeom>
            <a:solidFill>
              <a:srgbClr val="FFFFFF">
                <a:lumMod val="95000"/>
              </a:srgbClr>
            </a:solidFill>
            <a:ln w="19050" cap="flat" cmpd="sng" algn="ctr">
              <a:solidFill>
                <a:srgbClr val="000000"/>
              </a:solidFill>
              <a:prstDash val="solid"/>
            </a:ln>
            <a:effectLst/>
          </p:spPr>
          <p:txBody>
            <a:bodyPr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73" name="Freeform 6"/>
            <p:cNvSpPr/>
            <p:nvPr/>
          </p:nvSpPr>
          <p:spPr bwMode="auto">
            <a:xfrm>
              <a:off x="3252664" y="2329696"/>
              <a:ext cx="279400" cy="292100"/>
            </a:xfrm>
            <a:custGeom>
              <a:avLst/>
              <a:gdLst>
                <a:gd name="T0" fmla="*/ 42 w 43"/>
                <a:gd name="T1" fmla="*/ 4 h 45"/>
                <a:gd name="T2" fmla="*/ 25 w 43"/>
                <a:gd name="T3" fmla="*/ 21 h 45"/>
                <a:gd name="T4" fmla="*/ 25 w 43"/>
                <a:gd name="T5" fmla="*/ 42 h 45"/>
                <a:gd name="T6" fmla="*/ 33 w 43"/>
                <a:gd name="T7" fmla="*/ 42 h 45"/>
                <a:gd name="T8" fmla="*/ 35 w 43"/>
                <a:gd name="T9" fmla="*/ 43 h 45"/>
                <a:gd name="T10" fmla="*/ 33 w 43"/>
                <a:gd name="T11" fmla="*/ 45 h 45"/>
                <a:gd name="T12" fmla="*/ 9 w 43"/>
                <a:gd name="T13" fmla="*/ 45 h 45"/>
                <a:gd name="T14" fmla="*/ 8 w 43"/>
                <a:gd name="T15" fmla="*/ 43 h 45"/>
                <a:gd name="T16" fmla="*/ 9 w 43"/>
                <a:gd name="T17" fmla="*/ 42 h 45"/>
                <a:gd name="T18" fmla="*/ 18 w 43"/>
                <a:gd name="T19" fmla="*/ 42 h 45"/>
                <a:gd name="T20" fmla="*/ 18 w 43"/>
                <a:gd name="T21" fmla="*/ 21 h 45"/>
                <a:gd name="T22" fmla="*/ 1 w 43"/>
                <a:gd name="T23" fmla="*/ 4 h 45"/>
                <a:gd name="T24" fmla="*/ 0 w 43"/>
                <a:gd name="T25" fmla="*/ 2 h 45"/>
                <a:gd name="T26" fmla="*/ 2 w 43"/>
                <a:gd name="T27" fmla="*/ 0 h 45"/>
                <a:gd name="T28" fmla="*/ 40 w 43"/>
                <a:gd name="T29" fmla="*/ 0 h 45"/>
                <a:gd name="T30" fmla="*/ 43 w 43"/>
                <a:gd name="T31" fmla="*/ 2 h 45"/>
                <a:gd name="T32" fmla="*/ 42 w 43"/>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42" y="4"/>
                  </a:moveTo>
                  <a:cubicBezTo>
                    <a:pt x="25" y="21"/>
                    <a:pt x="25" y="21"/>
                    <a:pt x="25" y="21"/>
                  </a:cubicBezTo>
                  <a:cubicBezTo>
                    <a:pt x="25" y="42"/>
                    <a:pt x="25" y="42"/>
                    <a:pt x="25" y="42"/>
                  </a:cubicBezTo>
                  <a:cubicBezTo>
                    <a:pt x="33" y="42"/>
                    <a:pt x="33" y="42"/>
                    <a:pt x="33" y="42"/>
                  </a:cubicBezTo>
                  <a:cubicBezTo>
                    <a:pt x="34" y="42"/>
                    <a:pt x="35" y="42"/>
                    <a:pt x="35" y="43"/>
                  </a:cubicBezTo>
                  <a:cubicBezTo>
                    <a:pt x="35" y="44"/>
                    <a:pt x="34" y="45"/>
                    <a:pt x="33" y="45"/>
                  </a:cubicBezTo>
                  <a:cubicBezTo>
                    <a:pt x="9" y="45"/>
                    <a:pt x="9" y="45"/>
                    <a:pt x="9" y="45"/>
                  </a:cubicBezTo>
                  <a:cubicBezTo>
                    <a:pt x="8" y="45"/>
                    <a:pt x="8" y="44"/>
                    <a:pt x="8" y="43"/>
                  </a:cubicBezTo>
                  <a:cubicBezTo>
                    <a:pt x="8" y="42"/>
                    <a:pt x="8" y="42"/>
                    <a:pt x="9" y="42"/>
                  </a:cubicBezTo>
                  <a:cubicBezTo>
                    <a:pt x="18" y="42"/>
                    <a:pt x="18" y="42"/>
                    <a:pt x="18" y="42"/>
                  </a:cubicBezTo>
                  <a:cubicBezTo>
                    <a:pt x="18" y="21"/>
                    <a:pt x="18" y="21"/>
                    <a:pt x="18" y="21"/>
                  </a:cubicBezTo>
                  <a:cubicBezTo>
                    <a:pt x="1" y="4"/>
                    <a:pt x="1" y="4"/>
                    <a:pt x="1" y="4"/>
                  </a:cubicBezTo>
                  <a:cubicBezTo>
                    <a:pt x="0" y="3"/>
                    <a:pt x="0" y="3"/>
                    <a:pt x="0" y="2"/>
                  </a:cubicBezTo>
                  <a:cubicBezTo>
                    <a:pt x="0" y="1"/>
                    <a:pt x="1" y="0"/>
                    <a:pt x="2" y="0"/>
                  </a:cubicBezTo>
                  <a:cubicBezTo>
                    <a:pt x="40" y="0"/>
                    <a:pt x="40" y="0"/>
                    <a:pt x="40" y="0"/>
                  </a:cubicBezTo>
                  <a:cubicBezTo>
                    <a:pt x="41" y="0"/>
                    <a:pt x="43" y="1"/>
                    <a:pt x="43" y="2"/>
                  </a:cubicBezTo>
                  <a:cubicBezTo>
                    <a:pt x="43" y="3"/>
                    <a:pt x="42" y="3"/>
                    <a:pt x="42" y="4"/>
                  </a:cubicBezTo>
                  <a:close/>
                </a:path>
              </a:pathLst>
            </a:custGeom>
            <a:solidFill>
              <a:srgbClr val="0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 name="Group 5"/>
          <p:cNvGrpSpPr/>
          <p:nvPr/>
        </p:nvGrpSpPr>
        <p:grpSpPr>
          <a:xfrm>
            <a:off x="2733837" y="3183782"/>
            <a:ext cx="548705" cy="541985"/>
            <a:chOff x="3121373" y="3557568"/>
            <a:chExt cx="541985" cy="541985"/>
          </a:xfrm>
        </p:grpSpPr>
        <p:sp>
          <p:nvSpPr>
            <p:cNvPr id="75" name="Oval 37"/>
            <p:cNvSpPr/>
            <p:nvPr/>
          </p:nvSpPr>
          <p:spPr>
            <a:xfrm flipH="1">
              <a:off x="3121373" y="3557568"/>
              <a:ext cx="541985" cy="541985"/>
            </a:xfrm>
            <a:prstGeom prst="ellipse">
              <a:avLst/>
            </a:prstGeom>
            <a:solidFill>
              <a:srgbClr val="FFFFFF">
                <a:lumMod val="95000"/>
              </a:srgbClr>
            </a:solidFill>
            <a:ln w="19050" cap="flat" cmpd="sng" algn="ctr">
              <a:solidFill>
                <a:srgbClr val="000000"/>
              </a:solidFill>
              <a:prstDash val="solid"/>
            </a:ln>
            <a:effectLst/>
          </p:spPr>
          <p:txBody>
            <a:bodyPr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76" name="Freeform 7"/>
            <p:cNvSpPr>
              <a:spLocks noEditPoints="1"/>
            </p:cNvSpPr>
            <p:nvPr/>
          </p:nvSpPr>
          <p:spPr bwMode="auto">
            <a:xfrm>
              <a:off x="3243774" y="3688606"/>
              <a:ext cx="292100" cy="271463"/>
            </a:xfrm>
            <a:custGeom>
              <a:avLst/>
              <a:gdLst>
                <a:gd name="T0" fmla="*/ 42 w 45"/>
                <a:gd name="T1" fmla="*/ 32 h 42"/>
                <a:gd name="T2" fmla="*/ 38 w 45"/>
                <a:gd name="T3" fmla="*/ 29 h 42"/>
                <a:gd name="T4" fmla="*/ 36 w 45"/>
                <a:gd name="T5" fmla="*/ 31 h 42"/>
                <a:gd name="T6" fmla="*/ 42 w 45"/>
                <a:gd name="T7" fmla="*/ 37 h 42"/>
                <a:gd name="T8" fmla="*/ 42 w 45"/>
                <a:gd name="T9" fmla="*/ 39 h 42"/>
                <a:gd name="T10" fmla="*/ 39 w 45"/>
                <a:gd name="T11" fmla="*/ 42 h 42"/>
                <a:gd name="T12" fmla="*/ 37 w 45"/>
                <a:gd name="T13" fmla="*/ 42 h 42"/>
                <a:gd name="T14" fmla="*/ 19 w 45"/>
                <a:gd name="T15" fmla="*/ 24 h 42"/>
                <a:gd name="T16" fmla="*/ 10 w 45"/>
                <a:gd name="T17" fmla="*/ 27 h 42"/>
                <a:gd name="T18" fmla="*/ 0 w 45"/>
                <a:gd name="T19" fmla="*/ 17 h 42"/>
                <a:gd name="T20" fmla="*/ 17 w 45"/>
                <a:gd name="T21" fmla="*/ 0 h 42"/>
                <a:gd name="T22" fmla="*/ 27 w 45"/>
                <a:gd name="T23" fmla="*/ 10 h 42"/>
                <a:gd name="T24" fmla="*/ 24 w 45"/>
                <a:gd name="T25" fmla="*/ 19 h 42"/>
                <a:gd name="T26" fmla="*/ 33 w 45"/>
                <a:gd name="T27" fmla="*/ 29 h 42"/>
                <a:gd name="T28" fmla="*/ 36 w 45"/>
                <a:gd name="T29" fmla="*/ 26 h 42"/>
                <a:gd name="T30" fmla="*/ 33 w 45"/>
                <a:gd name="T31" fmla="*/ 23 h 42"/>
                <a:gd name="T32" fmla="*/ 36 w 45"/>
                <a:gd name="T33" fmla="*/ 20 h 42"/>
                <a:gd name="T34" fmla="*/ 36 w 45"/>
                <a:gd name="T35" fmla="*/ 20 h 42"/>
                <a:gd name="T36" fmla="*/ 45 w 45"/>
                <a:gd name="T37" fmla="*/ 29 h 42"/>
                <a:gd name="T38" fmla="*/ 42 w 45"/>
                <a:gd name="T39" fmla="*/ 32 h 42"/>
                <a:gd name="T40" fmla="*/ 17 w 45"/>
                <a:gd name="T41" fmla="*/ 5 h 42"/>
                <a:gd name="T42" fmla="*/ 12 w 45"/>
                <a:gd name="T43" fmla="*/ 10 h 42"/>
                <a:gd name="T44" fmla="*/ 12 w 45"/>
                <a:gd name="T45" fmla="*/ 12 h 42"/>
                <a:gd name="T46" fmla="*/ 10 w 45"/>
                <a:gd name="T47" fmla="*/ 12 h 42"/>
                <a:gd name="T48" fmla="*/ 5 w 45"/>
                <a:gd name="T49" fmla="*/ 17 h 42"/>
                <a:gd name="T50" fmla="*/ 10 w 45"/>
                <a:gd name="T51" fmla="*/ 22 h 42"/>
                <a:gd name="T52" fmla="*/ 15 w 45"/>
                <a:gd name="T53" fmla="*/ 17 h 42"/>
                <a:gd name="T54" fmla="*/ 15 w 45"/>
                <a:gd name="T55" fmla="*/ 15 h 42"/>
                <a:gd name="T56" fmla="*/ 17 w 45"/>
                <a:gd name="T57" fmla="*/ 15 h 42"/>
                <a:gd name="T58" fmla="*/ 22 w 45"/>
                <a:gd name="T59" fmla="*/ 10 h 42"/>
                <a:gd name="T60" fmla="*/ 17 w 45"/>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2">
                  <a:moveTo>
                    <a:pt x="42" y="32"/>
                  </a:moveTo>
                  <a:cubicBezTo>
                    <a:pt x="41" y="32"/>
                    <a:pt x="39" y="29"/>
                    <a:pt x="38" y="29"/>
                  </a:cubicBezTo>
                  <a:cubicBezTo>
                    <a:pt x="36" y="31"/>
                    <a:pt x="36" y="31"/>
                    <a:pt x="36" y="31"/>
                  </a:cubicBezTo>
                  <a:cubicBezTo>
                    <a:pt x="42" y="37"/>
                    <a:pt x="42" y="37"/>
                    <a:pt x="42" y="37"/>
                  </a:cubicBezTo>
                  <a:cubicBezTo>
                    <a:pt x="42" y="38"/>
                    <a:pt x="42" y="38"/>
                    <a:pt x="42" y="39"/>
                  </a:cubicBezTo>
                  <a:cubicBezTo>
                    <a:pt x="42" y="41"/>
                    <a:pt x="41" y="42"/>
                    <a:pt x="39" y="42"/>
                  </a:cubicBezTo>
                  <a:cubicBezTo>
                    <a:pt x="39" y="42"/>
                    <a:pt x="38" y="42"/>
                    <a:pt x="37" y="42"/>
                  </a:cubicBezTo>
                  <a:cubicBezTo>
                    <a:pt x="19" y="24"/>
                    <a:pt x="19" y="24"/>
                    <a:pt x="19" y="24"/>
                  </a:cubicBezTo>
                  <a:cubicBezTo>
                    <a:pt x="17" y="26"/>
                    <a:pt x="13" y="27"/>
                    <a:pt x="10" y="27"/>
                  </a:cubicBezTo>
                  <a:cubicBezTo>
                    <a:pt x="4" y="27"/>
                    <a:pt x="0" y="23"/>
                    <a:pt x="0" y="17"/>
                  </a:cubicBezTo>
                  <a:cubicBezTo>
                    <a:pt x="0" y="8"/>
                    <a:pt x="9" y="0"/>
                    <a:pt x="17" y="0"/>
                  </a:cubicBezTo>
                  <a:cubicBezTo>
                    <a:pt x="23" y="0"/>
                    <a:pt x="27" y="4"/>
                    <a:pt x="27" y="10"/>
                  </a:cubicBezTo>
                  <a:cubicBezTo>
                    <a:pt x="27" y="13"/>
                    <a:pt x="26" y="17"/>
                    <a:pt x="24" y="19"/>
                  </a:cubicBezTo>
                  <a:cubicBezTo>
                    <a:pt x="33" y="29"/>
                    <a:pt x="33" y="29"/>
                    <a:pt x="33" y="29"/>
                  </a:cubicBezTo>
                  <a:cubicBezTo>
                    <a:pt x="36" y="26"/>
                    <a:pt x="36" y="26"/>
                    <a:pt x="36" y="26"/>
                  </a:cubicBezTo>
                  <a:cubicBezTo>
                    <a:pt x="35" y="26"/>
                    <a:pt x="33" y="24"/>
                    <a:pt x="33" y="23"/>
                  </a:cubicBezTo>
                  <a:cubicBezTo>
                    <a:pt x="33" y="22"/>
                    <a:pt x="35" y="20"/>
                    <a:pt x="36" y="20"/>
                  </a:cubicBezTo>
                  <a:cubicBezTo>
                    <a:pt x="36" y="20"/>
                    <a:pt x="36" y="20"/>
                    <a:pt x="36" y="20"/>
                  </a:cubicBezTo>
                  <a:cubicBezTo>
                    <a:pt x="37" y="21"/>
                    <a:pt x="45" y="28"/>
                    <a:pt x="45" y="29"/>
                  </a:cubicBezTo>
                  <a:cubicBezTo>
                    <a:pt x="45" y="29"/>
                    <a:pt x="42" y="32"/>
                    <a:pt x="42" y="32"/>
                  </a:cubicBezTo>
                  <a:close/>
                  <a:moveTo>
                    <a:pt x="17" y="5"/>
                  </a:moveTo>
                  <a:cubicBezTo>
                    <a:pt x="14" y="5"/>
                    <a:pt x="12" y="7"/>
                    <a:pt x="12" y="10"/>
                  </a:cubicBezTo>
                  <a:cubicBezTo>
                    <a:pt x="12" y="11"/>
                    <a:pt x="12" y="12"/>
                    <a:pt x="12" y="12"/>
                  </a:cubicBezTo>
                  <a:cubicBezTo>
                    <a:pt x="12" y="12"/>
                    <a:pt x="11" y="12"/>
                    <a:pt x="10" y="12"/>
                  </a:cubicBezTo>
                  <a:cubicBezTo>
                    <a:pt x="7" y="12"/>
                    <a:pt x="5" y="14"/>
                    <a:pt x="5" y="17"/>
                  </a:cubicBezTo>
                  <a:cubicBezTo>
                    <a:pt x="5" y="20"/>
                    <a:pt x="7" y="22"/>
                    <a:pt x="10" y="22"/>
                  </a:cubicBezTo>
                  <a:cubicBezTo>
                    <a:pt x="13" y="22"/>
                    <a:pt x="15" y="20"/>
                    <a:pt x="15" y="17"/>
                  </a:cubicBezTo>
                  <a:cubicBezTo>
                    <a:pt x="15" y="16"/>
                    <a:pt x="15" y="15"/>
                    <a:pt x="15" y="15"/>
                  </a:cubicBezTo>
                  <a:cubicBezTo>
                    <a:pt x="15" y="15"/>
                    <a:pt x="16" y="15"/>
                    <a:pt x="17" y="15"/>
                  </a:cubicBezTo>
                  <a:cubicBezTo>
                    <a:pt x="20" y="15"/>
                    <a:pt x="22" y="13"/>
                    <a:pt x="22" y="10"/>
                  </a:cubicBezTo>
                  <a:cubicBezTo>
                    <a:pt x="22" y="7"/>
                    <a:pt x="20" y="5"/>
                    <a:pt x="17" y="5"/>
                  </a:cubicBezTo>
                  <a:close/>
                </a:path>
              </a:pathLst>
            </a:custGeom>
            <a:solidFill>
              <a:srgbClr val="0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 name="Group 2"/>
          <p:cNvGrpSpPr/>
          <p:nvPr/>
        </p:nvGrpSpPr>
        <p:grpSpPr>
          <a:xfrm>
            <a:off x="5180395" y="1832981"/>
            <a:ext cx="548705" cy="541985"/>
            <a:chOff x="5537964" y="2206768"/>
            <a:chExt cx="541985" cy="541985"/>
          </a:xfrm>
        </p:grpSpPr>
        <p:sp>
          <p:nvSpPr>
            <p:cNvPr id="78" name="Oval 60"/>
            <p:cNvSpPr/>
            <p:nvPr/>
          </p:nvSpPr>
          <p:spPr>
            <a:xfrm>
              <a:off x="5537964" y="2206768"/>
              <a:ext cx="541985" cy="541985"/>
            </a:xfrm>
            <a:prstGeom prst="ellipse">
              <a:avLst/>
            </a:prstGeom>
            <a:solidFill>
              <a:srgbClr val="FFFFFF">
                <a:lumMod val="95000"/>
              </a:srgbClr>
            </a:solidFill>
            <a:ln w="19050" cap="flat" cmpd="sng" algn="ctr">
              <a:solidFill>
                <a:srgbClr val="000000"/>
              </a:solidFill>
              <a:prstDash val="solid"/>
            </a:ln>
            <a:effectLst/>
          </p:spPr>
          <p:txBody>
            <a:bodyPr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79" name="Freeform 8"/>
            <p:cNvSpPr>
              <a:spLocks noEditPoints="1"/>
            </p:cNvSpPr>
            <p:nvPr/>
          </p:nvSpPr>
          <p:spPr bwMode="auto">
            <a:xfrm>
              <a:off x="5672397" y="2333665"/>
              <a:ext cx="285750" cy="277813"/>
            </a:xfrm>
            <a:custGeom>
              <a:avLst/>
              <a:gdLst>
                <a:gd name="T0" fmla="*/ 43 w 44"/>
                <a:gd name="T1" fmla="*/ 22 h 43"/>
                <a:gd name="T2" fmla="*/ 43 w 44"/>
                <a:gd name="T3" fmla="*/ 22 h 43"/>
                <a:gd name="T4" fmla="*/ 38 w 44"/>
                <a:gd name="T5" fmla="*/ 19 h 43"/>
                <a:gd name="T6" fmla="*/ 31 w 44"/>
                <a:gd name="T7" fmla="*/ 23 h 43"/>
                <a:gd name="T8" fmla="*/ 30 w 44"/>
                <a:gd name="T9" fmla="*/ 24 h 43"/>
                <a:gd name="T10" fmla="*/ 30 w 44"/>
                <a:gd name="T11" fmla="*/ 25 h 43"/>
                <a:gd name="T12" fmla="*/ 29 w 44"/>
                <a:gd name="T13" fmla="*/ 24 h 43"/>
                <a:gd name="T14" fmla="*/ 28 w 44"/>
                <a:gd name="T15" fmla="*/ 23 h 43"/>
                <a:gd name="T16" fmla="*/ 22 w 44"/>
                <a:gd name="T17" fmla="*/ 19 h 43"/>
                <a:gd name="T18" fmla="*/ 16 w 44"/>
                <a:gd name="T19" fmla="*/ 23 h 43"/>
                <a:gd name="T20" fmla="*/ 15 w 44"/>
                <a:gd name="T21" fmla="*/ 24 h 43"/>
                <a:gd name="T22" fmla="*/ 14 w 44"/>
                <a:gd name="T23" fmla="*/ 25 h 43"/>
                <a:gd name="T24" fmla="*/ 13 w 44"/>
                <a:gd name="T25" fmla="*/ 24 h 43"/>
                <a:gd name="T26" fmla="*/ 13 w 44"/>
                <a:gd name="T27" fmla="*/ 23 h 43"/>
                <a:gd name="T28" fmla="*/ 6 w 44"/>
                <a:gd name="T29" fmla="*/ 19 h 43"/>
                <a:gd name="T30" fmla="*/ 1 w 44"/>
                <a:gd name="T31" fmla="*/ 22 h 43"/>
                <a:gd name="T32" fmla="*/ 1 w 44"/>
                <a:gd name="T33" fmla="*/ 22 h 43"/>
                <a:gd name="T34" fmla="*/ 0 w 44"/>
                <a:gd name="T35" fmla="*/ 21 h 43"/>
                <a:gd name="T36" fmla="*/ 0 w 44"/>
                <a:gd name="T37" fmla="*/ 21 h 43"/>
                <a:gd name="T38" fmla="*/ 22 w 44"/>
                <a:gd name="T39" fmla="*/ 5 h 43"/>
                <a:gd name="T40" fmla="*/ 44 w 44"/>
                <a:gd name="T41" fmla="*/ 21 h 43"/>
                <a:gd name="T42" fmla="*/ 44 w 44"/>
                <a:gd name="T43" fmla="*/ 21 h 43"/>
                <a:gd name="T44" fmla="*/ 43 w 44"/>
                <a:gd name="T45" fmla="*/ 22 h 43"/>
                <a:gd name="T46" fmla="*/ 24 w 44"/>
                <a:gd name="T47" fmla="*/ 36 h 43"/>
                <a:gd name="T48" fmla="*/ 17 w 44"/>
                <a:gd name="T49" fmla="*/ 43 h 43"/>
                <a:gd name="T50" fmla="*/ 10 w 44"/>
                <a:gd name="T51" fmla="*/ 36 h 43"/>
                <a:gd name="T52" fmla="*/ 12 w 44"/>
                <a:gd name="T53" fmla="*/ 34 h 43"/>
                <a:gd name="T54" fmla="*/ 13 w 44"/>
                <a:gd name="T55" fmla="*/ 36 h 43"/>
                <a:gd name="T56" fmla="*/ 17 w 44"/>
                <a:gd name="T57" fmla="*/ 39 h 43"/>
                <a:gd name="T58" fmla="*/ 20 w 44"/>
                <a:gd name="T59" fmla="*/ 36 h 43"/>
                <a:gd name="T60" fmla="*/ 20 w 44"/>
                <a:gd name="T61" fmla="*/ 20 h 43"/>
                <a:gd name="T62" fmla="*/ 22 w 44"/>
                <a:gd name="T63" fmla="*/ 20 h 43"/>
                <a:gd name="T64" fmla="*/ 24 w 44"/>
                <a:gd name="T65" fmla="*/ 20 h 43"/>
                <a:gd name="T66" fmla="*/ 24 w 44"/>
                <a:gd name="T67" fmla="*/ 36 h 43"/>
                <a:gd name="T68" fmla="*/ 24 w 44"/>
                <a:gd name="T69" fmla="*/ 4 h 43"/>
                <a:gd name="T70" fmla="*/ 22 w 44"/>
                <a:gd name="T71" fmla="*/ 4 h 43"/>
                <a:gd name="T72" fmla="*/ 20 w 44"/>
                <a:gd name="T73" fmla="*/ 4 h 43"/>
                <a:gd name="T74" fmla="*/ 20 w 44"/>
                <a:gd name="T75" fmla="*/ 2 h 43"/>
                <a:gd name="T76" fmla="*/ 22 w 44"/>
                <a:gd name="T77" fmla="*/ 0 h 43"/>
                <a:gd name="T78" fmla="*/ 24 w 44"/>
                <a:gd name="T79" fmla="*/ 2 h 43"/>
                <a:gd name="T80" fmla="*/ 24 w 44"/>
                <a:gd name="T8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3">
                  <a:moveTo>
                    <a:pt x="43" y="22"/>
                  </a:moveTo>
                  <a:cubicBezTo>
                    <a:pt x="43" y="22"/>
                    <a:pt x="43" y="22"/>
                    <a:pt x="43" y="22"/>
                  </a:cubicBezTo>
                  <a:cubicBezTo>
                    <a:pt x="41" y="20"/>
                    <a:pt x="40" y="19"/>
                    <a:pt x="38" y="19"/>
                  </a:cubicBezTo>
                  <a:cubicBezTo>
                    <a:pt x="35" y="19"/>
                    <a:pt x="33" y="21"/>
                    <a:pt x="31" y="23"/>
                  </a:cubicBezTo>
                  <a:cubicBezTo>
                    <a:pt x="31" y="23"/>
                    <a:pt x="31" y="24"/>
                    <a:pt x="30" y="24"/>
                  </a:cubicBezTo>
                  <a:cubicBezTo>
                    <a:pt x="30" y="25"/>
                    <a:pt x="30" y="25"/>
                    <a:pt x="30" y="25"/>
                  </a:cubicBezTo>
                  <a:cubicBezTo>
                    <a:pt x="29" y="25"/>
                    <a:pt x="29" y="25"/>
                    <a:pt x="29" y="24"/>
                  </a:cubicBezTo>
                  <a:cubicBezTo>
                    <a:pt x="29" y="24"/>
                    <a:pt x="28" y="23"/>
                    <a:pt x="28" y="23"/>
                  </a:cubicBezTo>
                  <a:cubicBezTo>
                    <a:pt x="27" y="21"/>
                    <a:pt x="24" y="19"/>
                    <a:pt x="22" y="19"/>
                  </a:cubicBezTo>
                  <a:cubicBezTo>
                    <a:pt x="19" y="19"/>
                    <a:pt x="17" y="21"/>
                    <a:pt x="16" y="23"/>
                  </a:cubicBezTo>
                  <a:cubicBezTo>
                    <a:pt x="15" y="23"/>
                    <a:pt x="15" y="24"/>
                    <a:pt x="15" y="24"/>
                  </a:cubicBezTo>
                  <a:cubicBezTo>
                    <a:pt x="15" y="25"/>
                    <a:pt x="15" y="25"/>
                    <a:pt x="14" y="25"/>
                  </a:cubicBezTo>
                  <a:cubicBezTo>
                    <a:pt x="14" y="25"/>
                    <a:pt x="14" y="25"/>
                    <a:pt x="13" y="24"/>
                  </a:cubicBezTo>
                  <a:cubicBezTo>
                    <a:pt x="13" y="24"/>
                    <a:pt x="13" y="23"/>
                    <a:pt x="13" y="23"/>
                  </a:cubicBezTo>
                  <a:cubicBezTo>
                    <a:pt x="11" y="21"/>
                    <a:pt x="9" y="19"/>
                    <a:pt x="6" y="19"/>
                  </a:cubicBezTo>
                  <a:cubicBezTo>
                    <a:pt x="4" y="19"/>
                    <a:pt x="3" y="20"/>
                    <a:pt x="1" y="22"/>
                  </a:cubicBezTo>
                  <a:cubicBezTo>
                    <a:pt x="1" y="22"/>
                    <a:pt x="1" y="22"/>
                    <a:pt x="1" y="22"/>
                  </a:cubicBezTo>
                  <a:cubicBezTo>
                    <a:pt x="0" y="22"/>
                    <a:pt x="0" y="22"/>
                    <a:pt x="0" y="21"/>
                  </a:cubicBezTo>
                  <a:cubicBezTo>
                    <a:pt x="0" y="21"/>
                    <a:pt x="0" y="21"/>
                    <a:pt x="0" y="21"/>
                  </a:cubicBezTo>
                  <a:cubicBezTo>
                    <a:pt x="2" y="11"/>
                    <a:pt x="12" y="5"/>
                    <a:pt x="22" y="5"/>
                  </a:cubicBezTo>
                  <a:cubicBezTo>
                    <a:pt x="32" y="5"/>
                    <a:pt x="42" y="11"/>
                    <a:pt x="44" y="21"/>
                  </a:cubicBezTo>
                  <a:cubicBezTo>
                    <a:pt x="44" y="21"/>
                    <a:pt x="44" y="21"/>
                    <a:pt x="44" y="21"/>
                  </a:cubicBezTo>
                  <a:cubicBezTo>
                    <a:pt x="44" y="22"/>
                    <a:pt x="44" y="22"/>
                    <a:pt x="43" y="22"/>
                  </a:cubicBezTo>
                  <a:close/>
                  <a:moveTo>
                    <a:pt x="24" y="36"/>
                  </a:moveTo>
                  <a:cubicBezTo>
                    <a:pt x="24" y="40"/>
                    <a:pt x="21" y="43"/>
                    <a:pt x="17" y="43"/>
                  </a:cubicBezTo>
                  <a:cubicBezTo>
                    <a:pt x="13" y="43"/>
                    <a:pt x="10" y="40"/>
                    <a:pt x="10" y="36"/>
                  </a:cubicBezTo>
                  <a:cubicBezTo>
                    <a:pt x="10" y="35"/>
                    <a:pt x="11" y="34"/>
                    <a:pt x="12" y="34"/>
                  </a:cubicBezTo>
                  <a:cubicBezTo>
                    <a:pt x="13" y="34"/>
                    <a:pt x="13" y="35"/>
                    <a:pt x="13" y="36"/>
                  </a:cubicBezTo>
                  <a:cubicBezTo>
                    <a:pt x="13" y="38"/>
                    <a:pt x="15" y="39"/>
                    <a:pt x="17" y="39"/>
                  </a:cubicBezTo>
                  <a:cubicBezTo>
                    <a:pt x="19" y="39"/>
                    <a:pt x="20" y="38"/>
                    <a:pt x="20" y="36"/>
                  </a:cubicBezTo>
                  <a:cubicBezTo>
                    <a:pt x="20" y="20"/>
                    <a:pt x="20" y="20"/>
                    <a:pt x="20" y="20"/>
                  </a:cubicBezTo>
                  <a:cubicBezTo>
                    <a:pt x="21" y="20"/>
                    <a:pt x="21" y="20"/>
                    <a:pt x="22" y="20"/>
                  </a:cubicBezTo>
                  <a:cubicBezTo>
                    <a:pt x="23" y="20"/>
                    <a:pt x="23" y="20"/>
                    <a:pt x="24" y="20"/>
                  </a:cubicBezTo>
                  <a:lnTo>
                    <a:pt x="24" y="36"/>
                  </a:lnTo>
                  <a:close/>
                  <a:moveTo>
                    <a:pt x="24" y="4"/>
                  </a:moveTo>
                  <a:cubicBezTo>
                    <a:pt x="23" y="4"/>
                    <a:pt x="23" y="4"/>
                    <a:pt x="22" y="4"/>
                  </a:cubicBezTo>
                  <a:cubicBezTo>
                    <a:pt x="21" y="4"/>
                    <a:pt x="21" y="4"/>
                    <a:pt x="20" y="4"/>
                  </a:cubicBezTo>
                  <a:cubicBezTo>
                    <a:pt x="20" y="2"/>
                    <a:pt x="20" y="2"/>
                    <a:pt x="20" y="2"/>
                  </a:cubicBezTo>
                  <a:cubicBezTo>
                    <a:pt x="20" y="1"/>
                    <a:pt x="21" y="0"/>
                    <a:pt x="22" y="0"/>
                  </a:cubicBezTo>
                  <a:cubicBezTo>
                    <a:pt x="23" y="0"/>
                    <a:pt x="24" y="1"/>
                    <a:pt x="24" y="2"/>
                  </a:cubicBezTo>
                  <a:lnTo>
                    <a:pt x="24" y="4"/>
                  </a:lnTo>
                  <a:close/>
                </a:path>
              </a:pathLst>
            </a:custGeom>
            <a:solidFill>
              <a:srgbClr val="0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 name="Group 6"/>
          <p:cNvGrpSpPr/>
          <p:nvPr/>
        </p:nvGrpSpPr>
        <p:grpSpPr>
          <a:xfrm>
            <a:off x="5180395" y="3179559"/>
            <a:ext cx="548705" cy="541985"/>
            <a:chOff x="5537964" y="3553346"/>
            <a:chExt cx="541985" cy="541985"/>
          </a:xfrm>
        </p:grpSpPr>
        <p:sp>
          <p:nvSpPr>
            <p:cNvPr id="81" name="Oval 51"/>
            <p:cNvSpPr/>
            <p:nvPr/>
          </p:nvSpPr>
          <p:spPr>
            <a:xfrm>
              <a:off x="5537964" y="3553346"/>
              <a:ext cx="541985" cy="541985"/>
            </a:xfrm>
            <a:prstGeom prst="ellipse">
              <a:avLst/>
            </a:prstGeom>
            <a:solidFill>
              <a:srgbClr val="FFFFFF">
                <a:lumMod val="95000"/>
              </a:srgbClr>
            </a:solidFill>
            <a:ln w="19050" cap="flat" cmpd="sng" algn="ctr">
              <a:solidFill>
                <a:srgbClr val="000000"/>
              </a:solidFill>
              <a:prstDash val="solid"/>
            </a:ln>
            <a:effectLst/>
          </p:spPr>
          <p:txBody>
            <a:bodyPr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82" name="Freeform 9"/>
            <p:cNvSpPr/>
            <p:nvPr/>
          </p:nvSpPr>
          <p:spPr bwMode="auto">
            <a:xfrm>
              <a:off x="5651500" y="3685188"/>
              <a:ext cx="292100" cy="247650"/>
            </a:xfrm>
            <a:custGeom>
              <a:avLst/>
              <a:gdLst>
                <a:gd name="T0" fmla="*/ 45 w 45"/>
                <a:gd name="T1" fmla="*/ 19 h 38"/>
                <a:gd name="T2" fmla="*/ 43 w 45"/>
                <a:gd name="T3" fmla="*/ 21 h 38"/>
                <a:gd name="T4" fmla="*/ 41 w 45"/>
                <a:gd name="T5" fmla="*/ 21 h 38"/>
                <a:gd name="T6" fmla="*/ 40 w 45"/>
                <a:gd name="T7" fmla="*/ 19 h 38"/>
                <a:gd name="T8" fmla="*/ 40 w 45"/>
                <a:gd name="T9" fmla="*/ 12 h 38"/>
                <a:gd name="T10" fmla="*/ 33 w 45"/>
                <a:gd name="T11" fmla="*/ 6 h 38"/>
                <a:gd name="T12" fmla="*/ 26 w 45"/>
                <a:gd name="T13" fmla="*/ 12 h 38"/>
                <a:gd name="T14" fmla="*/ 26 w 45"/>
                <a:gd name="T15" fmla="*/ 18 h 38"/>
                <a:gd name="T16" fmla="*/ 29 w 45"/>
                <a:gd name="T17" fmla="*/ 18 h 38"/>
                <a:gd name="T18" fmla="*/ 31 w 45"/>
                <a:gd name="T19" fmla="*/ 20 h 38"/>
                <a:gd name="T20" fmla="*/ 31 w 45"/>
                <a:gd name="T21" fmla="*/ 36 h 38"/>
                <a:gd name="T22" fmla="*/ 29 w 45"/>
                <a:gd name="T23" fmla="*/ 38 h 38"/>
                <a:gd name="T24" fmla="*/ 3 w 45"/>
                <a:gd name="T25" fmla="*/ 38 h 38"/>
                <a:gd name="T26" fmla="*/ 0 w 45"/>
                <a:gd name="T27" fmla="*/ 36 h 38"/>
                <a:gd name="T28" fmla="*/ 0 w 45"/>
                <a:gd name="T29" fmla="*/ 20 h 38"/>
                <a:gd name="T30" fmla="*/ 3 w 45"/>
                <a:gd name="T31" fmla="*/ 18 h 38"/>
                <a:gd name="T32" fmla="*/ 21 w 45"/>
                <a:gd name="T33" fmla="*/ 18 h 38"/>
                <a:gd name="T34" fmla="*/ 21 w 45"/>
                <a:gd name="T35" fmla="*/ 12 h 38"/>
                <a:gd name="T36" fmla="*/ 33 w 45"/>
                <a:gd name="T37" fmla="*/ 0 h 38"/>
                <a:gd name="T38" fmla="*/ 45 w 45"/>
                <a:gd name="T39" fmla="*/ 12 h 38"/>
                <a:gd name="T40" fmla="*/ 45 w 45"/>
                <a:gd name="T4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38">
                  <a:moveTo>
                    <a:pt x="45" y="19"/>
                  </a:moveTo>
                  <a:cubicBezTo>
                    <a:pt x="45" y="20"/>
                    <a:pt x="44" y="21"/>
                    <a:pt x="43" y="21"/>
                  </a:cubicBezTo>
                  <a:cubicBezTo>
                    <a:pt x="41" y="21"/>
                    <a:pt x="41" y="21"/>
                    <a:pt x="41" y="21"/>
                  </a:cubicBezTo>
                  <a:cubicBezTo>
                    <a:pt x="41" y="21"/>
                    <a:pt x="40" y="20"/>
                    <a:pt x="40" y="19"/>
                  </a:cubicBezTo>
                  <a:cubicBezTo>
                    <a:pt x="40" y="12"/>
                    <a:pt x="40" y="12"/>
                    <a:pt x="40" y="12"/>
                  </a:cubicBezTo>
                  <a:cubicBezTo>
                    <a:pt x="40" y="9"/>
                    <a:pt x="37" y="6"/>
                    <a:pt x="33" y="6"/>
                  </a:cubicBezTo>
                  <a:cubicBezTo>
                    <a:pt x="29" y="6"/>
                    <a:pt x="26" y="9"/>
                    <a:pt x="26" y="12"/>
                  </a:cubicBezTo>
                  <a:cubicBezTo>
                    <a:pt x="26" y="18"/>
                    <a:pt x="26" y="18"/>
                    <a:pt x="26" y="18"/>
                  </a:cubicBezTo>
                  <a:cubicBezTo>
                    <a:pt x="29" y="18"/>
                    <a:pt x="29" y="18"/>
                    <a:pt x="29" y="18"/>
                  </a:cubicBezTo>
                  <a:cubicBezTo>
                    <a:pt x="30" y="18"/>
                    <a:pt x="31" y="19"/>
                    <a:pt x="31" y="20"/>
                  </a:cubicBezTo>
                  <a:cubicBezTo>
                    <a:pt x="31" y="36"/>
                    <a:pt x="31" y="36"/>
                    <a:pt x="31" y="36"/>
                  </a:cubicBezTo>
                  <a:cubicBezTo>
                    <a:pt x="31" y="37"/>
                    <a:pt x="30" y="38"/>
                    <a:pt x="29" y="38"/>
                  </a:cubicBezTo>
                  <a:cubicBezTo>
                    <a:pt x="3" y="38"/>
                    <a:pt x="3" y="38"/>
                    <a:pt x="3" y="38"/>
                  </a:cubicBezTo>
                  <a:cubicBezTo>
                    <a:pt x="1" y="38"/>
                    <a:pt x="0" y="37"/>
                    <a:pt x="0" y="36"/>
                  </a:cubicBezTo>
                  <a:cubicBezTo>
                    <a:pt x="0" y="20"/>
                    <a:pt x="0" y="20"/>
                    <a:pt x="0" y="20"/>
                  </a:cubicBezTo>
                  <a:cubicBezTo>
                    <a:pt x="0" y="19"/>
                    <a:pt x="1" y="18"/>
                    <a:pt x="3" y="18"/>
                  </a:cubicBezTo>
                  <a:cubicBezTo>
                    <a:pt x="21" y="18"/>
                    <a:pt x="21" y="18"/>
                    <a:pt x="21" y="18"/>
                  </a:cubicBezTo>
                  <a:cubicBezTo>
                    <a:pt x="21" y="12"/>
                    <a:pt x="21" y="12"/>
                    <a:pt x="21" y="12"/>
                  </a:cubicBezTo>
                  <a:cubicBezTo>
                    <a:pt x="21" y="6"/>
                    <a:pt x="26" y="0"/>
                    <a:pt x="33" y="0"/>
                  </a:cubicBezTo>
                  <a:cubicBezTo>
                    <a:pt x="40" y="0"/>
                    <a:pt x="45" y="6"/>
                    <a:pt x="45" y="12"/>
                  </a:cubicBezTo>
                  <a:lnTo>
                    <a:pt x="45" y="19"/>
                  </a:lnTo>
                  <a:close/>
                </a:path>
              </a:pathLst>
            </a:custGeom>
            <a:solidFill>
              <a:srgbClr val="0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smtClea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83" name="Rectangle 46"/>
          <p:cNvSpPr/>
          <p:nvPr/>
        </p:nvSpPr>
        <p:spPr>
          <a:xfrm flipH="1">
            <a:off x="672291" y="1787647"/>
            <a:ext cx="1732947" cy="557512"/>
          </a:xfrm>
          <a:prstGeom prst="rect">
            <a:avLst/>
          </a:prstGeom>
          <a:solidFill>
            <a:schemeClr val="bg2">
              <a:lumMod val="25000"/>
              <a:alpha val="50000"/>
            </a:schemeClr>
          </a:solidFill>
          <a:ln w="9525" cap="flat" cmpd="sng" algn="ctr">
            <a:noFill/>
            <a:prstDash val="solid"/>
          </a:ln>
          <a:effectLst/>
        </p:spPr>
        <p:txBody>
          <a:bodyPr lIns="98183" tIns="49091" rIns="98183" bIns="49091" rtlCol="0" anchor="ctr"/>
          <a:lstStyle/>
          <a:p>
            <a:pPr algn="ctr"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sym typeface="Gill Sans" charset="0"/>
              </a:rPr>
              <a:t>白手套初检</a:t>
            </a:r>
            <a:endParaRPr lang="en-US" sz="2200" b="1"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85" name="Rectangle 24"/>
          <p:cNvSpPr/>
          <p:nvPr/>
        </p:nvSpPr>
        <p:spPr bwMode="auto">
          <a:xfrm>
            <a:off x="781354" y="1858249"/>
            <a:ext cx="1564203" cy="4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14000"/>
              </a:lnSpc>
              <a:spcBef>
                <a:spcPct val="0"/>
              </a:spcBef>
              <a:spcAft>
                <a:spcPct val="0"/>
              </a:spcAft>
            </a:pPr>
            <a:endParaRPr lang="en-US" sz="1400" b="1"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8" name="Rectangle 159"/>
          <p:cNvSpPr/>
          <p:nvPr/>
        </p:nvSpPr>
        <p:spPr>
          <a:xfrm flipH="1">
            <a:off x="539552" y="3367051"/>
            <a:ext cx="1732947" cy="557512"/>
          </a:xfrm>
          <a:prstGeom prst="rect">
            <a:avLst/>
          </a:prstGeom>
          <a:solidFill>
            <a:srgbClr val="FFFFFF">
              <a:alpha val="50000"/>
            </a:srgbClr>
          </a:solidFill>
          <a:ln w="9525" cap="flat" cmpd="sng" algn="ctr">
            <a:noFill/>
            <a:prstDash val="solid"/>
          </a:ln>
          <a:effectLst/>
        </p:spPr>
        <p:txBody>
          <a:bodyPr lIns="98183" tIns="49091" rIns="98183" bIns="49091"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90" name="Rectangle 24"/>
          <p:cNvSpPr/>
          <p:nvPr/>
        </p:nvSpPr>
        <p:spPr bwMode="auto">
          <a:xfrm>
            <a:off x="636641" y="3448889"/>
            <a:ext cx="1564203" cy="40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r>
              <a:rPr lang="zh-CN" altLang="zh-CN" sz="1400" b="1" dirty="0" smtClean="0">
                <a:latin typeface="微软雅黑" panose="020B0503020204020204" pitchFamily="34" charset="-122"/>
                <a:ea typeface="微软雅黑" panose="020B0503020204020204" pitchFamily="34" charset="-122"/>
              </a:rPr>
              <a:t>为什么没有发现？从“检验”的角度</a:t>
            </a:r>
            <a:r>
              <a:rPr lang="en-US" altLang="zh-CN" sz="1400" b="1" dirty="0" smtClean="0">
                <a:latin typeface="微软雅黑" panose="020B0503020204020204" pitchFamily="34" charset="-122"/>
                <a:ea typeface="微软雅黑" panose="020B0503020204020204" pitchFamily="34" charset="-122"/>
              </a:rPr>
              <a:t>;</a:t>
            </a:r>
            <a:endParaRPr lang="zh-CN" altLang="zh-CN" sz="1400" b="1" dirty="0">
              <a:latin typeface="微软雅黑" panose="020B0503020204020204" pitchFamily="34" charset="-122"/>
              <a:ea typeface="微软雅黑" panose="020B0503020204020204" pitchFamily="34" charset="-122"/>
            </a:endParaRPr>
          </a:p>
        </p:txBody>
      </p:sp>
      <p:sp>
        <p:nvSpPr>
          <p:cNvPr id="91" name="Rectangle 170"/>
          <p:cNvSpPr/>
          <p:nvPr/>
        </p:nvSpPr>
        <p:spPr>
          <a:xfrm flipH="1">
            <a:off x="6089973" y="1786241"/>
            <a:ext cx="1660400" cy="504056"/>
          </a:xfrm>
          <a:prstGeom prst="rect">
            <a:avLst/>
          </a:prstGeom>
          <a:solidFill>
            <a:schemeClr val="bg2">
              <a:lumMod val="25000"/>
              <a:alpha val="50000"/>
            </a:schemeClr>
          </a:solidFill>
          <a:ln w="9525" cap="flat" cmpd="sng" algn="ctr">
            <a:noFill/>
            <a:prstDash val="solid"/>
          </a:ln>
          <a:effectLst/>
        </p:spPr>
        <p:txBody>
          <a:bodyPr lIns="98183" tIns="49091" rIns="98183" bIns="49091" rtlCol="0" anchor="ctr"/>
          <a:lstStyle/>
          <a:p>
            <a:pPr fontAlgn="base">
              <a:lnSpc>
                <a:spcPct val="114000"/>
              </a:lnSpc>
              <a:spcBef>
                <a:spcPct val="0"/>
              </a:spcBef>
              <a:spcAft>
                <a:spcPct val="0"/>
              </a:spcAft>
            </a:pPr>
            <a:r>
              <a:rPr lang="zh-CN" altLang="zh-CN" sz="1400" b="1" dirty="0" smtClean="0">
                <a:solidFill>
                  <a:schemeClr val="bg1"/>
                </a:solidFill>
                <a:latin typeface="微软雅黑" panose="020B0503020204020204" pitchFamily="34" charset="-122"/>
                <a:ea typeface="微软雅黑" panose="020B0503020204020204" pitchFamily="34" charset="-122"/>
              </a:rPr>
              <a:t>为什么会发生？从“制造”的角度</a:t>
            </a:r>
            <a:r>
              <a:rPr lang="en-US" altLang="zh-CN" sz="1400" b="1" dirty="0" smtClean="0">
                <a:solidFill>
                  <a:schemeClr val="bg1"/>
                </a:solidFill>
                <a:latin typeface="微软雅黑" panose="020B0503020204020204" pitchFamily="34" charset="-122"/>
                <a:ea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3" name="Rectangle 24"/>
          <p:cNvSpPr/>
          <p:nvPr/>
        </p:nvSpPr>
        <p:spPr bwMode="auto">
          <a:xfrm>
            <a:off x="6161981" y="1570217"/>
            <a:ext cx="18002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14000"/>
              </a:lnSpc>
              <a:spcBef>
                <a:spcPct val="0"/>
              </a:spcBef>
              <a:spcAft>
                <a:spcPct val="0"/>
              </a:spcAft>
            </a:pPr>
            <a:endParaRPr lang="en-US" sz="14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96" name="Rectangle 175"/>
          <p:cNvSpPr/>
          <p:nvPr/>
        </p:nvSpPr>
        <p:spPr>
          <a:xfrm flipH="1">
            <a:off x="6017965" y="3082385"/>
            <a:ext cx="2391755" cy="1011478"/>
          </a:xfrm>
          <a:prstGeom prst="rect">
            <a:avLst/>
          </a:prstGeom>
          <a:solidFill>
            <a:srgbClr val="FFFFFF">
              <a:alpha val="50000"/>
            </a:srgbClr>
          </a:solidFill>
          <a:ln w="9525" cap="flat" cmpd="sng" algn="ctr">
            <a:noFill/>
            <a:prstDash val="solid"/>
          </a:ln>
          <a:effectLst/>
        </p:spPr>
        <p:txBody>
          <a:bodyPr lIns="98183" tIns="49091" rIns="98183" bIns="49091" rtlCol="0" anchor="ctr"/>
          <a:lstStyle/>
          <a:p>
            <a:pPr algn="ctr" fontAlgn="base">
              <a:spcBef>
                <a:spcPct val="0"/>
              </a:spcBef>
              <a:spcAft>
                <a:spcPct val="0"/>
              </a:spcAft>
              <a:defRPr/>
            </a:pPr>
            <a:endParaRPr lang="en-US" sz="2200" kern="0" dirty="0" smtClea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98" name="Rectangle 24"/>
          <p:cNvSpPr/>
          <p:nvPr/>
        </p:nvSpPr>
        <p:spPr bwMode="auto">
          <a:xfrm>
            <a:off x="6089973" y="3082385"/>
            <a:ext cx="230425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14000"/>
              </a:lnSpc>
              <a:spcBef>
                <a:spcPct val="0"/>
              </a:spcBef>
              <a:spcAft>
                <a:spcPct val="0"/>
              </a:spcAft>
            </a:pPr>
            <a:r>
              <a:rPr lang="zh-CN" altLang="zh-CN" sz="1400" b="1" dirty="0" smtClean="0">
                <a:latin typeface="微软雅黑" panose="020B0503020204020204" pitchFamily="34" charset="-122"/>
                <a:ea typeface="微软雅黑" panose="020B0503020204020204" pitchFamily="34" charset="-122"/>
              </a:rPr>
              <a:t>为什么没有从系统上预防事故？从“体系”或“流程”的角度 每个层面连续</a:t>
            </a:r>
            <a:r>
              <a:rPr lang="en-US" altLang="zh-CN" sz="1400" b="1" dirty="0" smtClean="0">
                <a:latin typeface="微软雅黑" panose="020B0503020204020204" pitchFamily="34" charset="-122"/>
                <a:ea typeface="微软雅黑" panose="020B0503020204020204" pitchFamily="34" charset="-122"/>
              </a:rPr>
              <a:t>5</a:t>
            </a:r>
            <a:r>
              <a:rPr lang="zh-CN" altLang="zh-CN" sz="1400" b="1" dirty="0" smtClean="0">
                <a:latin typeface="微软雅黑" panose="020B0503020204020204" pitchFamily="34" charset="-122"/>
                <a:ea typeface="微软雅黑" panose="020B0503020204020204" pitchFamily="34" charset="-122"/>
              </a:rPr>
              <a:t>次或</a:t>
            </a:r>
            <a:r>
              <a:rPr lang="en-US" altLang="zh-CN" sz="1400" b="1" dirty="0" smtClean="0">
                <a:latin typeface="微软雅黑" panose="020B0503020204020204" pitchFamily="34" charset="-122"/>
                <a:ea typeface="微软雅黑" panose="020B0503020204020204" pitchFamily="34" charset="-122"/>
              </a:rPr>
              <a:t>N</a:t>
            </a:r>
            <a:r>
              <a:rPr lang="zh-CN" altLang="zh-CN" sz="1400" b="1" dirty="0" smtClean="0">
                <a:latin typeface="微软雅黑" panose="020B0503020204020204" pitchFamily="34" charset="-122"/>
                <a:ea typeface="微软雅黑" panose="020B0503020204020204" pitchFamily="34" charset="-122"/>
              </a:rPr>
              <a:t>次的询问，得出最终结论</a:t>
            </a:r>
            <a:r>
              <a:rPr lang="en-US" altLang="zh-CN" sz="1400" b="1" dirty="0" smtClean="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99" name="Isosceles Triangle 14"/>
          <p:cNvSpPr/>
          <p:nvPr/>
        </p:nvSpPr>
        <p:spPr bwMode="auto">
          <a:xfrm rot="10800000">
            <a:off x="2663535" y="1131590"/>
            <a:ext cx="3171242" cy="946455"/>
          </a:xfrm>
          <a:prstGeom prst="triangle">
            <a:avLst/>
          </a:prstGeom>
          <a:blipFill dpi="0" rotWithShape="0">
            <a:blip r:embed="rId3" cstate="print"/>
            <a:srcRect/>
            <a:stretch>
              <a:fillRect l="-6644" t="-47101" r="-10242" b="-2304"/>
            </a:stretch>
          </a:blip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pPr>
            <a:endParaRPr lang="en-US" sz="600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2" name="矩形 101"/>
          <p:cNvSpPr/>
          <p:nvPr/>
        </p:nvSpPr>
        <p:spPr>
          <a:xfrm>
            <a:off x="3785717" y="2650337"/>
            <a:ext cx="882063" cy="381051"/>
          </a:xfrm>
          <a:prstGeom prst="rect">
            <a:avLst/>
          </a:prstGeom>
        </p:spPr>
        <p:txBody>
          <a:bodyPr wrap="square" lIns="72567" tIns="36283" rIns="72567" bIns="36283">
            <a:spAutoFit/>
          </a:bodyPr>
          <a:lstStyle/>
          <a:p>
            <a:pPr algn="ctr" fontAlgn="base">
              <a:spcBef>
                <a:spcPct val="0"/>
              </a:spcBef>
              <a:spcAft>
                <a:spcPct val="0"/>
              </a:spcAft>
              <a:defRPr/>
            </a:pPr>
            <a:r>
              <a:rPr lang="en-US" altLang="zh-CN" sz="2000" b="1" dirty="0" smtClean="0">
                <a:solidFill>
                  <a:schemeClr val="bg1"/>
                </a:solidFill>
              </a:rPr>
              <a:t>5Why?</a:t>
            </a:r>
            <a:endParaRPr lang="en-US" altLang="zh-CN" sz="2000" b="1" kern="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10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319319"/>
            <a:ext cx="1485797" cy="1824181"/>
          </a:xfrm>
          <a:prstGeom prst="rect">
            <a:avLst/>
          </a:prstGeom>
        </p:spPr>
      </p:pic>
      <p:sp>
        <p:nvSpPr>
          <p:cNvPr id="50" name="Text Box 7"/>
          <p:cNvSpPr txBox="1">
            <a:spLocks noChangeArrowheads="1"/>
          </p:cNvSpPr>
          <p:nvPr/>
        </p:nvSpPr>
        <p:spPr bwMode="auto">
          <a:xfrm>
            <a:off x="6723" y="558339"/>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清扫篇</a:t>
            </a:r>
            <a:endParaRPr lang="zh-CN" altLang="en-US" sz="3200" b="1"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691680" y="2080"/>
            <a:ext cx="7452320" cy="581025"/>
            <a:chOff x="0" y="55245"/>
            <a:chExt cx="9144000" cy="581025"/>
          </a:xfrm>
        </p:grpSpPr>
        <p:grpSp>
          <p:nvGrpSpPr>
            <p:cNvPr id="38" name="组合 37"/>
            <p:cNvGrpSpPr/>
            <p:nvPr userDrawn="1"/>
          </p:nvGrpSpPr>
          <p:grpSpPr>
            <a:xfrm flipH="1">
              <a:off x="0" y="55245"/>
              <a:ext cx="9144000" cy="581025"/>
              <a:chOff x="0" y="-580956"/>
              <a:chExt cx="12192000" cy="5527518"/>
            </a:xfrm>
          </p:grpSpPr>
          <p:sp>
            <p:nvSpPr>
              <p:cNvPr id="40" name="矩形 3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4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39" name="矩形 3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959794984"/>
      </p:ext>
    </p:extLst>
  </p:cSld>
  <p:clrMapOvr>
    <a:masterClrMapping/>
  </p:clrMapOvr>
  <p:transition spd="slow" advTm="627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300"/>
                                        <p:tgtEl>
                                          <p:spTgt spid="99"/>
                                        </p:tgtEl>
                                      </p:cBhvr>
                                    </p:animEffect>
                                    <p:anim calcmode="lin" valueType="num">
                                      <p:cBhvr>
                                        <p:cTn id="12" dur="300" fill="hold"/>
                                        <p:tgtEl>
                                          <p:spTgt spid="99"/>
                                        </p:tgtEl>
                                        <p:attrNameLst>
                                          <p:attrName>ppt_x</p:attrName>
                                        </p:attrNameLst>
                                      </p:cBhvr>
                                      <p:tavLst>
                                        <p:tav tm="0">
                                          <p:val>
                                            <p:strVal val="#ppt_x"/>
                                          </p:val>
                                        </p:tav>
                                        <p:tav tm="100000">
                                          <p:val>
                                            <p:strVal val="#ppt_x"/>
                                          </p:val>
                                        </p:tav>
                                      </p:tavLst>
                                    </p:anim>
                                    <p:anim calcmode="lin" valueType="num">
                                      <p:cBhvr>
                                        <p:cTn id="13" dur="300" fill="hold"/>
                                        <p:tgtEl>
                                          <p:spTgt spid="9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250" fill="hold"/>
                                        <p:tgtEl>
                                          <p:spTgt spid="103"/>
                                        </p:tgtEl>
                                        <p:attrNameLst>
                                          <p:attrName>ppt_x</p:attrName>
                                        </p:attrNameLst>
                                      </p:cBhvr>
                                      <p:tavLst>
                                        <p:tav tm="0">
                                          <p:val>
                                            <p:strVal val="#ppt_x"/>
                                          </p:val>
                                        </p:tav>
                                        <p:tav tm="100000">
                                          <p:val>
                                            <p:strVal val="#ppt_x"/>
                                          </p:val>
                                        </p:tav>
                                      </p:tavLst>
                                    </p:anim>
                                    <p:anim calcmode="lin" valueType="num">
                                      <p:cBhvr additive="base">
                                        <p:cTn id="18" dur="25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250" fill="hold"/>
                                        <p:tgtEl>
                                          <p:spTgt spid="67"/>
                                        </p:tgtEl>
                                        <p:attrNameLst>
                                          <p:attrName>ppt_w</p:attrName>
                                        </p:attrNameLst>
                                      </p:cBhvr>
                                      <p:tavLst>
                                        <p:tav tm="0">
                                          <p:val>
                                            <p:fltVal val="0"/>
                                          </p:val>
                                        </p:tav>
                                        <p:tav tm="100000">
                                          <p:val>
                                            <p:strVal val="#ppt_w"/>
                                          </p:val>
                                        </p:tav>
                                      </p:tavLst>
                                    </p:anim>
                                    <p:anim calcmode="lin" valueType="num">
                                      <p:cBhvr>
                                        <p:cTn id="23" dur="250" fill="hold"/>
                                        <p:tgtEl>
                                          <p:spTgt spid="67"/>
                                        </p:tgtEl>
                                        <p:attrNameLst>
                                          <p:attrName>ppt_h</p:attrName>
                                        </p:attrNameLst>
                                      </p:cBhvr>
                                      <p:tavLst>
                                        <p:tav tm="0">
                                          <p:val>
                                            <p:fltVal val="0"/>
                                          </p:val>
                                        </p:tav>
                                        <p:tav tm="100000">
                                          <p:val>
                                            <p:strVal val="#ppt_h"/>
                                          </p:val>
                                        </p:tav>
                                      </p:tavLst>
                                    </p:anim>
                                    <p:animEffect transition="in" filter="fade">
                                      <p:cBhvr>
                                        <p:cTn id="24" dur="250"/>
                                        <p:tgtEl>
                                          <p:spTgt spid="6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heel(1)">
                                      <p:cBhvr>
                                        <p:cTn id="27" dur="250"/>
                                        <p:tgtEl>
                                          <p:spTgt spid="63"/>
                                        </p:tgtEl>
                                      </p:cBhvr>
                                    </p:animEffect>
                                  </p:childTnLst>
                                </p:cTn>
                              </p:par>
                              <p:par>
                                <p:cTn id="28" presetID="21" presetClass="entr" presetSubtype="1" fill="hold" grpId="0" nodeType="withEffect">
                                  <p:stCondLst>
                                    <p:cond delay="50"/>
                                  </p:stCondLst>
                                  <p:childTnLst>
                                    <p:set>
                                      <p:cBhvr>
                                        <p:cTn id="29" dur="1" fill="hold">
                                          <p:stCondLst>
                                            <p:cond delay="0"/>
                                          </p:stCondLst>
                                        </p:cTn>
                                        <p:tgtEl>
                                          <p:spTgt spid="102"/>
                                        </p:tgtEl>
                                        <p:attrNameLst>
                                          <p:attrName>style.visibility</p:attrName>
                                        </p:attrNameLst>
                                      </p:cBhvr>
                                      <p:to>
                                        <p:strVal val="visible"/>
                                      </p:to>
                                    </p:set>
                                    <p:animEffect transition="in" filter="wheel(1)">
                                      <p:cBhvr>
                                        <p:cTn id="30" dur="250"/>
                                        <p:tgtEl>
                                          <p:spTgt spid="102"/>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down)">
                                      <p:cBhvr>
                                        <p:cTn id="34" dur="250"/>
                                        <p:tgtEl>
                                          <p:spTgt spid="59"/>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50" fill="hold"/>
                                        <p:tgtEl>
                                          <p:spTgt spid="2"/>
                                        </p:tgtEl>
                                        <p:attrNameLst>
                                          <p:attrName>ppt_w</p:attrName>
                                        </p:attrNameLst>
                                      </p:cBhvr>
                                      <p:tavLst>
                                        <p:tav tm="0">
                                          <p:val>
                                            <p:fltVal val="0"/>
                                          </p:val>
                                        </p:tav>
                                        <p:tav tm="100000">
                                          <p:val>
                                            <p:strVal val="#ppt_w"/>
                                          </p:val>
                                        </p:tav>
                                      </p:tavLst>
                                    </p:anim>
                                    <p:anim calcmode="lin" valueType="num">
                                      <p:cBhvr>
                                        <p:cTn id="38" dur="250" fill="hold"/>
                                        <p:tgtEl>
                                          <p:spTgt spid="2"/>
                                        </p:tgtEl>
                                        <p:attrNameLst>
                                          <p:attrName>ppt_h</p:attrName>
                                        </p:attrNameLst>
                                      </p:cBhvr>
                                      <p:tavLst>
                                        <p:tav tm="0">
                                          <p:val>
                                            <p:fltVal val="0"/>
                                          </p:val>
                                        </p:tav>
                                        <p:tav tm="100000">
                                          <p:val>
                                            <p:strVal val="#ppt_h"/>
                                          </p:val>
                                        </p:tav>
                                      </p:tavLst>
                                    </p:anim>
                                    <p:animEffect transition="in" filter="fade">
                                      <p:cBhvr>
                                        <p:cTn id="39" dur="250"/>
                                        <p:tgtEl>
                                          <p:spTgt spid="2"/>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250"/>
                                        <p:tgtEl>
                                          <p:spTgt spid="61"/>
                                        </p:tgtEl>
                                      </p:cBhvr>
                                    </p:animEffect>
                                  </p:childTnLst>
                                </p:cTn>
                              </p:par>
                              <p:par>
                                <p:cTn id="44" presetID="53" presetClass="entr" presetSubtype="16"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50" fill="hold"/>
                                        <p:tgtEl>
                                          <p:spTgt spid="4"/>
                                        </p:tgtEl>
                                        <p:attrNameLst>
                                          <p:attrName>ppt_w</p:attrName>
                                        </p:attrNameLst>
                                      </p:cBhvr>
                                      <p:tavLst>
                                        <p:tav tm="0">
                                          <p:val>
                                            <p:fltVal val="0"/>
                                          </p:val>
                                        </p:tav>
                                        <p:tav tm="100000">
                                          <p:val>
                                            <p:strVal val="#ppt_w"/>
                                          </p:val>
                                        </p:tav>
                                      </p:tavLst>
                                    </p:anim>
                                    <p:anim calcmode="lin" valueType="num">
                                      <p:cBhvr>
                                        <p:cTn id="47" dur="250" fill="hold"/>
                                        <p:tgtEl>
                                          <p:spTgt spid="4"/>
                                        </p:tgtEl>
                                        <p:attrNameLst>
                                          <p:attrName>ppt_h</p:attrName>
                                        </p:attrNameLst>
                                      </p:cBhvr>
                                      <p:tavLst>
                                        <p:tav tm="0">
                                          <p:val>
                                            <p:fltVal val="0"/>
                                          </p:val>
                                        </p:tav>
                                        <p:tav tm="100000">
                                          <p:val>
                                            <p:strVal val="#ppt_h"/>
                                          </p:val>
                                        </p:tav>
                                      </p:tavLst>
                                    </p:anim>
                                    <p:animEffect transition="in" filter="fade">
                                      <p:cBhvr>
                                        <p:cTn id="48" dur="250"/>
                                        <p:tgtEl>
                                          <p:spTgt spid="4"/>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250"/>
                                        <p:tgtEl>
                                          <p:spTgt spid="5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250" fill="hold"/>
                                        <p:tgtEl>
                                          <p:spTgt spid="83"/>
                                        </p:tgtEl>
                                        <p:attrNameLst>
                                          <p:attrName>ppt_w</p:attrName>
                                        </p:attrNameLst>
                                      </p:cBhvr>
                                      <p:tavLst>
                                        <p:tav tm="0">
                                          <p:val>
                                            <p:fltVal val="0"/>
                                          </p:val>
                                        </p:tav>
                                        <p:tav tm="100000">
                                          <p:val>
                                            <p:strVal val="#ppt_w"/>
                                          </p:val>
                                        </p:tav>
                                      </p:tavLst>
                                    </p:anim>
                                    <p:anim calcmode="lin" valueType="num">
                                      <p:cBhvr>
                                        <p:cTn id="56" dur="250" fill="hold"/>
                                        <p:tgtEl>
                                          <p:spTgt spid="83"/>
                                        </p:tgtEl>
                                        <p:attrNameLst>
                                          <p:attrName>ppt_h</p:attrName>
                                        </p:attrNameLst>
                                      </p:cBhvr>
                                      <p:tavLst>
                                        <p:tav tm="0">
                                          <p:val>
                                            <p:fltVal val="0"/>
                                          </p:val>
                                        </p:tav>
                                        <p:tav tm="100000">
                                          <p:val>
                                            <p:strVal val="#ppt_h"/>
                                          </p:val>
                                        </p:tav>
                                      </p:tavLst>
                                    </p:anim>
                                    <p:animEffect transition="in" filter="fade">
                                      <p:cBhvr>
                                        <p:cTn id="57" dur="250"/>
                                        <p:tgtEl>
                                          <p:spTgt spid="83"/>
                                        </p:tgtEl>
                                      </p:cBhvr>
                                    </p:animEffect>
                                  </p:childTnLst>
                                </p:cTn>
                              </p:par>
                              <p:par>
                                <p:cTn id="58" presetID="10" presetClass="entr" presetSubtype="0" fill="hold" grpId="0" nodeType="withEffect" nodePh="1">
                                  <p:stCondLst>
                                    <p:cond delay="0"/>
                                  </p:stCondLst>
                                  <p:endCondLst>
                                    <p:cond evt="begin" delay="0">
                                      <p:tn val="58"/>
                                    </p:cond>
                                  </p:endCondLst>
                                  <p:childTnLst>
                                    <p:set>
                                      <p:cBhvr>
                                        <p:cTn id="59" dur="1" fill="hold">
                                          <p:stCondLst>
                                            <p:cond delay="0"/>
                                          </p:stCondLst>
                                        </p:cTn>
                                        <p:tgtEl>
                                          <p:spTgt spid="85"/>
                                        </p:tgtEl>
                                        <p:attrNameLst>
                                          <p:attrName>style.visibility</p:attrName>
                                        </p:attrNameLst>
                                      </p:cBhvr>
                                      <p:to>
                                        <p:strVal val="visible"/>
                                      </p:to>
                                    </p:set>
                                    <p:animEffect transition="in" filter="fade">
                                      <p:cBhvr>
                                        <p:cTn id="60" dur="250"/>
                                        <p:tgtEl>
                                          <p:spTgt spid="85"/>
                                        </p:tgtEl>
                                      </p:cBhvr>
                                    </p:animEffect>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250"/>
                                        <p:tgtEl>
                                          <p:spTgt spid="5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250" fill="hold"/>
                                        <p:tgtEl>
                                          <p:spTgt spid="91"/>
                                        </p:tgtEl>
                                        <p:attrNameLst>
                                          <p:attrName>ppt_w</p:attrName>
                                        </p:attrNameLst>
                                      </p:cBhvr>
                                      <p:tavLst>
                                        <p:tav tm="0">
                                          <p:val>
                                            <p:fltVal val="0"/>
                                          </p:val>
                                        </p:tav>
                                        <p:tav tm="100000">
                                          <p:val>
                                            <p:strVal val="#ppt_w"/>
                                          </p:val>
                                        </p:tav>
                                      </p:tavLst>
                                    </p:anim>
                                    <p:anim calcmode="lin" valueType="num">
                                      <p:cBhvr>
                                        <p:cTn id="68" dur="250" fill="hold"/>
                                        <p:tgtEl>
                                          <p:spTgt spid="91"/>
                                        </p:tgtEl>
                                        <p:attrNameLst>
                                          <p:attrName>ppt_h</p:attrName>
                                        </p:attrNameLst>
                                      </p:cBhvr>
                                      <p:tavLst>
                                        <p:tav tm="0">
                                          <p:val>
                                            <p:fltVal val="0"/>
                                          </p:val>
                                        </p:tav>
                                        <p:tav tm="100000">
                                          <p:val>
                                            <p:strVal val="#ppt_h"/>
                                          </p:val>
                                        </p:tav>
                                      </p:tavLst>
                                    </p:anim>
                                    <p:animEffect transition="in" filter="fade">
                                      <p:cBhvr>
                                        <p:cTn id="69" dur="250"/>
                                        <p:tgtEl>
                                          <p:spTgt spid="91"/>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93"/>
                                        </p:tgtEl>
                                        <p:attrNameLst>
                                          <p:attrName>style.visibility</p:attrName>
                                        </p:attrNameLst>
                                      </p:cBhvr>
                                      <p:to>
                                        <p:strVal val="visible"/>
                                      </p:to>
                                    </p:set>
                                    <p:animEffect transition="in" filter="fade">
                                      <p:cBhvr>
                                        <p:cTn id="72" dur="250"/>
                                        <p:tgtEl>
                                          <p:spTgt spid="93"/>
                                        </p:tgtEl>
                                      </p:cBhvr>
                                    </p:animEffect>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right)">
                                      <p:cBhvr>
                                        <p:cTn id="76" dur="250"/>
                                        <p:tgtEl>
                                          <p:spTgt spid="60"/>
                                        </p:tgtEl>
                                      </p:cBhvr>
                                    </p:animEffect>
                                  </p:childTnLst>
                                </p:cTn>
                              </p:par>
                              <p:par>
                                <p:cTn id="77" presetID="53" presetClass="entr" presetSubtype="16"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250" fill="hold"/>
                                        <p:tgtEl>
                                          <p:spTgt spid="3"/>
                                        </p:tgtEl>
                                        <p:attrNameLst>
                                          <p:attrName>ppt_w</p:attrName>
                                        </p:attrNameLst>
                                      </p:cBhvr>
                                      <p:tavLst>
                                        <p:tav tm="0">
                                          <p:val>
                                            <p:fltVal val="0"/>
                                          </p:val>
                                        </p:tav>
                                        <p:tav tm="100000">
                                          <p:val>
                                            <p:strVal val="#ppt_w"/>
                                          </p:val>
                                        </p:tav>
                                      </p:tavLst>
                                    </p:anim>
                                    <p:anim calcmode="lin" valueType="num">
                                      <p:cBhvr>
                                        <p:cTn id="80" dur="250" fill="hold"/>
                                        <p:tgtEl>
                                          <p:spTgt spid="3"/>
                                        </p:tgtEl>
                                        <p:attrNameLst>
                                          <p:attrName>ppt_h</p:attrName>
                                        </p:attrNameLst>
                                      </p:cBhvr>
                                      <p:tavLst>
                                        <p:tav tm="0">
                                          <p:val>
                                            <p:fltVal val="0"/>
                                          </p:val>
                                        </p:tav>
                                        <p:tav tm="100000">
                                          <p:val>
                                            <p:strVal val="#ppt_h"/>
                                          </p:val>
                                        </p:tav>
                                      </p:tavLst>
                                    </p:anim>
                                    <p:animEffect transition="in" filter="fade">
                                      <p:cBhvr>
                                        <p:cTn id="81" dur="250"/>
                                        <p:tgtEl>
                                          <p:spTgt spid="3"/>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25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250" fill="hold"/>
                                        <p:tgtEl>
                                          <p:spTgt spid="5"/>
                                        </p:tgtEl>
                                        <p:attrNameLst>
                                          <p:attrName>ppt_w</p:attrName>
                                        </p:attrNameLst>
                                      </p:cBhvr>
                                      <p:tavLst>
                                        <p:tav tm="0">
                                          <p:val>
                                            <p:fltVal val="0"/>
                                          </p:val>
                                        </p:tav>
                                        <p:tav tm="100000">
                                          <p:val>
                                            <p:strVal val="#ppt_w"/>
                                          </p:val>
                                        </p:tav>
                                      </p:tavLst>
                                    </p:anim>
                                    <p:anim calcmode="lin" valueType="num">
                                      <p:cBhvr>
                                        <p:cTn id="89" dur="250" fill="hold"/>
                                        <p:tgtEl>
                                          <p:spTgt spid="5"/>
                                        </p:tgtEl>
                                        <p:attrNameLst>
                                          <p:attrName>ppt_h</p:attrName>
                                        </p:attrNameLst>
                                      </p:cBhvr>
                                      <p:tavLst>
                                        <p:tav tm="0">
                                          <p:val>
                                            <p:fltVal val="0"/>
                                          </p:val>
                                        </p:tav>
                                        <p:tav tm="100000">
                                          <p:val>
                                            <p:strVal val="#ppt_h"/>
                                          </p:val>
                                        </p:tav>
                                      </p:tavLst>
                                    </p:anim>
                                    <p:animEffect transition="in" filter="fade">
                                      <p:cBhvr>
                                        <p:cTn id="90" dur="250"/>
                                        <p:tgtEl>
                                          <p:spTgt spid="5"/>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right)">
                                      <p:cBhvr>
                                        <p:cTn id="94" dur="25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8"/>
                                        </p:tgtEl>
                                        <p:attrNameLst>
                                          <p:attrName>style.visibility</p:attrName>
                                        </p:attrNameLst>
                                      </p:cBhvr>
                                      <p:to>
                                        <p:strVal val="visible"/>
                                      </p:to>
                                    </p:set>
                                    <p:anim calcmode="lin" valueType="num">
                                      <p:cBhvr>
                                        <p:cTn id="97" dur="250" fill="hold"/>
                                        <p:tgtEl>
                                          <p:spTgt spid="88"/>
                                        </p:tgtEl>
                                        <p:attrNameLst>
                                          <p:attrName>ppt_w</p:attrName>
                                        </p:attrNameLst>
                                      </p:cBhvr>
                                      <p:tavLst>
                                        <p:tav tm="0">
                                          <p:val>
                                            <p:fltVal val="0"/>
                                          </p:val>
                                        </p:tav>
                                        <p:tav tm="100000">
                                          <p:val>
                                            <p:strVal val="#ppt_w"/>
                                          </p:val>
                                        </p:tav>
                                      </p:tavLst>
                                    </p:anim>
                                    <p:anim calcmode="lin" valueType="num">
                                      <p:cBhvr>
                                        <p:cTn id="98" dur="250" fill="hold"/>
                                        <p:tgtEl>
                                          <p:spTgt spid="88"/>
                                        </p:tgtEl>
                                        <p:attrNameLst>
                                          <p:attrName>ppt_h</p:attrName>
                                        </p:attrNameLst>
                                      </p:cBhvr>
                                      <p:tavLst>
                                        <p:tav tm="0">
                                          <p:val>
                                            <p:fltVal val="0"/>
                                          </p:val>
                                        </p:tav>
                                        <p:tav tm="100000">
                                          <p:val>
                                            <p:strVal val="#ppt_h"/>
                                          </p:val>
                                        </p:tav>
                                      </p:tavLst>
                                    </p:anim>
                                    <p:animEffect transition="in" filter="fade">
                                      <p:cBhvr>
                                        <p:cTn id="99" dur="250"/>
                                        <p:tgtEl>
                                          <p:spTgt spid="8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250"/>
                                        <p:tgtEl>
                                          <p:spTgt spid="90"/>
                                        </p:tgtEl>
                                      </p:cBhvr>
                                    </p:animEffect>
                                  </p:childTnLst>
                                </p:cTn>
                              </p:par>
                            </p:childTnLst>
                          </p:cTn>
                        </p:par>
                        <p:par>
                          <p:cTn id="103" fill="hold">
                            <p:stCondLst>
                              <p:cond delay="5500"/>
                            </p:stCondLst>
                            <p:childTnLst>
                              <p:par>
                                <p:cTn id="104" presetID="22" presetClass="entr" presetSubtype="8"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ipe(left)">
                                      <p:cBhvr>
                                        <p:cTn id="106" dur="250"/>
                                        <p:tgtEl>
                                          <p:spTgt spid="5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 calcmode="lin" valueType="num">
                                      <p:cBhvr>
                                        <p:cTn id="109" dur="250" fill="hold"/>
                                        <p:tgtEl>
                                          <p:spTgt spid="96"/>
                                        </p:tgtEl>
                                        <p:attrNameLst>
                                          <p:attrName>ppt_w</p:attrName>
                                        </p:attrNameLst>
                                      </p:cBhvr>
                                      <p:tavLst>
                                        <p:tav tm="0">
                                          <p:val>
                                            <p:fltVal val="0"/>
                                          </p:val>
                                        </p:tav>
                                        <p:tav tm="100000">
                                          <p:val>
                                            <p:strVal val="#ppt_w"/>
                                          </p:val>
                                        </p:tav>
                                      </p:tavLst>
                                    </p:anim>
                                    <p:anim calcmode="lin" valueType="num">
                                      <p:cBhvr>
                                        <p:cTn id="110" dur="250" fill="hold"/>
                                        <p:tgtEl>
                                          <p:spTgt spid="96"/>
                                        </p:tgtEl>
                                        <p:attrNameLst>
                                          <p:attrName>ppt_h</p:attrName>
                                        </p:attrNameLst>
                                      </p:cBhvr>
                                      <p:tavLst>
                                        <p:tav tm="0">
                                          <p:val>
                                            <p:fltVal val="0"/>
                                          </p:val>
                                        </p:tav>
                                        <p:tav tm="100000">
                                          <p:val>
                                            <p:strVal val="#ppt_h"/>
                                          </p:val>
                                        </p:tav>
                                      </p:tavLst>
                                    </p:anim>
                                    <p:animEffect transition="in" filter="fade">
                                      <p:cBhvr>
                                        <p:cTn id="111" dur="250"/>
                                        <p:tgtEl>
                                          <p:spTgt spid="9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2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7" grpId="0" animBg="1"/>
      <p:bldP spid="63" grpId="0" animBg="1"/>
      <p:bldP spid="64" grpId="0" animBg="1"/>
      <p:bldP spid="67" grpId="0" animBg="1"/>
      <p:bldP spid="83" grpId="0" animBg="1"/>
      <p:bldP spid="85" grpId="0"/>
      <p:bldP spid="88" grpId="0" animBg="1"/>
      <p:bldP spid="90" grpId="0"/>
      <p:bldP spid="91" grpId="0" animBg="1"/>
      <p:bldP spid="93" grpId="0"/>
      <p:bldP spid="96" grpId="0" animBg="1"/>
      <p:bldP spid="98" grpId="0"/>
      <p:bldP spid="99" grpId="0" animBg="1"/>
      <p:bldP spid="10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p:nvPr/>
        </p:nvSpPr>
        <p:spPr bwMode="auto">
          <a:xfrm>
            <a:off x="175703" y="20538"/>
            <a:ext cx="8356737"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cstate="print"/>
            <a:srcRect/>
            <a:stretch>
              <a:fillRect/>
            </a:stretch>
          </a:blipFill>
          <a:ln w="9525">
            <a:noFill/>
            <a:round/>
          </a:ln>
        </p:spPr>
        <p:txBody>
          <a:bodyPr lIns="81628" tIns="40814" rIns="81628" bIns="40814"/>
          <a:lstStyle/>
          <a:p>
            <a:endParaRPr lang="zh-CN" altLang="en-US"/>
          </a:p>
        </p:txBody>
      </p:sp>
      <p:sp>
        <p:nvSpPr>
          <p:cNvPr id="10243" name="Freeform 14"/>
          <p:cNvSpPr/>
          <p:nvPr/>
        </p:nvSpPr>
        <p:spPr bwMode="auto">
          <a:xfrm>
            <a:off x="0" y="0"/>
            <a:ext cx="1769756" cy="1331119"/>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chemeClr val="bg2"/>
          </a:solidFill>
          <a:ln w="9525">
            <a:noFill/>
            <a:round/>
          </a:ln>
        </p:spPr>
        <p:txBody>
          <a:bodyPr lIns="81628" tIns="40814" rIns="81628" bIns="40814"/>
          <a:lstStyle/>
          <a:p>
            <a:endParaRPr lang="zh-CN" altLang="en-US"/>
          </a:p>
        </p:txBody>
      </p:sp>
      <p:sp>
        <p:nvSpPr>
          <p:cNvPr id="10246" name="Freeform 22"/>
          <p:cNvSpPr/>
          <p:nvPr/>
        </p:nvSpPr>
        <p:spPr bwMode="auto">
          <a:xfrm>
            <a:off x="6156176" y="1779662"/>
            <a:ext cx="2006252" cy="1509713"/>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1B89AF"/>
          </a:solidFill>
          <a:ln w="9525">
            <a:noFill/>
            <a:round/>
          </a:ln>
        </p:spPr>
        <p:txBody>
          <a:bodyPr lIns="81628" tIns="40814" rIns="81628" bIns="40814"/>
          <a:lstStyle/>
          <a:p>
            <a:endParaRPr lang="zh-CN" altLang="en-US"/>
          </a:p>
        </p:txBody>
      </p:sp>
      <p:sp>
        <p:nvSpPr>
          <p:cNvPr id="10248" name="TextBox 28"/>
          <p:cNvSpPr txBox="1">
            <a:spLocks noChangeArrowheads="1"/>
          </p:cNvSpPr>
          <p:nvPr/>
        </p:nvSpPr>
        <p:spPr bwMode="auto">
          <a:xfrm>
            <a:off x="7020272" y="2337758"/>
            <a:ext cx="1295364" cy="1005755"/>
          </a:xfrm>
          <a:prstGeom prst="rect">
            <a:avLst/>
          </a:prstGeom>
          <a:noFill/>
          <a:ln w="9525">
            <a:noFill/>
            <a:miter lim="800000"/>
          </a:ln>
        </p:spPr>
        <p:txBody>
          <a:bodyPr wrap="square" lIns="81628" tIns="40814" rIns="81628" bIns="40814">
            <a:spAutoFit/>
          </a:bodyPr>
          <a:lstStyle/>
          <a:p>
            <a:pPr eaLnBrk="1" hangingPunct="1"/>
            <a:r>
              <a:rPr lang="en-US" altLang="zh-CN" sz="6000" b="1" dirty="0" smtClean="0">
                <a:solidFill>
                  <a:srgbClr val="FFFFFF"/>
                </a:solidFill>
                <a:latin typeface="微软雅黑" panose="020B0503020204020204" pitchFamily="34" charset="-122"/>
                <a:ea typeface="微软雅黑" panose="020B0503020204020204" pitchFamily="34" charset="-122"/>
              </a:rPr>
              <a:t>4S</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0249" name="TextBox 33"/>
          <p:cNvSpPr txBox="1">
            <a:spLocks noChangeArrowheads="1"/>
          </p:cNvSpPr>
          <p:nvPr/>
        </p:nvSpPr>
        <p:spPr bwMode="auto">
          <a:xfrm>
            <a:off x="6179848" y="3400104"/>
            <a:ext cx="2136544" cy="528701"/>
          </a:xfrm>
          <a:prstGeom prst="rect">
            <a:avLst/>
          </a:prstGeom>
          <a:noFill/>
          <a:ln w="9525">
            <a:noFill/>
            <a:miter lim="800000"/>
          </a:ln>
        </p:spPr>
        <p:txBody>
          <a:bodyPr wrap="none" lIns="81628" tIns="40814" rIns="81628" bIns="40814">
            <a:spAutoFit/>
          </a:bodyPr>
          <a:lstStyle/>
          <a:p>
            <a:pPr algn="r" eaLnBrk="1" hangingPunct="1"/>
            <a:r>
              <a:rPr lang="en-US" altLang="zh-CN" sz="2900" b="1" dirty="0" smtClean="0">
                <a:latin typeface="微软雅黑" panose="020B0503020204020204" pitchFamily="34" charset="-122"/>
                <a:ea typeface="微软雅黑" panose="020B0503020204020204" pitchFamily="34" charset="-122"/>
              </a:rPr>
              <a:t>6S—</a:t>
            </a:r>
            <a:r>
              <a:rPr lang="zh-CN" altLang="en-US" sz="2900" b="1" dirty="0" smtClean="0">
                <a:latin typeface="微软雅黑" panose="020B0503020204020204" pitchFamily="34" charset="-122"/>
                <a:ea typeface="微软雅黑" panose="020B0503020204020204" pitchFamily="34" charset="-122"/>
              </a:rPr>
              <a:t>清洁篇</a:t>
            </a:r>
            <a:endParaRPr lang="zh-CN" altLang="en-US" sz="2900" b="1" dirty="0">
              <a:latin typeface="微软雅黑" panose="020B0503020204020204" pitchFamily="34" charset="-122"/>
              <a:ea typeface="微软雅黑" panose="020B0503020204020204" pitchFamily="34" charset="-122"/>
            </a:endParaRPr>
          </a:p>
        </p:txBody>
      </p:sp>
      <p:cxnSp>
        <p:nvCxnSpPr>
          <p:cNvPr id="10256" name="直接连接符 41"/>
          <p:cNvCxnSpPr>
            <a:cxnSpLocks noChangeShapeType="1"/>
          </p:cNvCxnSpPr>
          <p:nvPr/>
        </p:nvCxnSpPr>
        <p:spPr bwMode="auto">
          <a:xfrm>
            <a:off x="4355344" y="4208538"/>
            <a:ext cx="4285506" cy="0"/>
          </a:xfrm>
          <a:prstGeom prst="line">
            <a:avLst/>
          </a:prstGeom>
          <a:noFill/>
          <a:ln w="9525">
            <a:solidFill>
              <a:schemeClr val="tx2"/>
            </a:solidFill>
            <a:round/>
          </a:ln>
          <a:effectLst/>
        </p:spPr>
      </p:cxnSp>
      <p:grpSp>
        <p:nvGrpSpPr>
          <p:cNvPr id="8" name="组合 7"/>
          <p:cNvGrpSpPr/>
          <p:nvPr/>
        </p:nvGrpSpPr>
        <p:grpSpPr>
          <a:xfrm>
            <a:off x="1691680" y="2080"/>
            <a:ext cx="7452320" cy="581025"/>
            <a:chOff x="0" y="55245"/>
            <a:chExt cx="9144000" cy="581025"/>
          </a:xfrm>
        </p:grpSpPr>
        <p:grpSp>
          <p:nvGrpSpPr>
            <p:cNvPr id="9" name="组合 8"/>
            <p:cNvGrpSpPr/>
            <p:nvPr userDrawn="1"/>
          </p:nvGrpSpPr>
          <p:grpSpPr>
            <a:xfrm flipH="1">
              <a:off x="0" y="55245"/>
              <a:ext cx="9144000" cy="581025"/>
              <a:chOff x="0" y="-580956"/>
              <a:chExt cx="12192000" cy="5527518"/>
            </a:xfrm>
          </p:grpSpPr>
          <p:sp>
            <p:nvSpPr>
              <p:cNvPr id="11" name="矩形 10"/>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2"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bg1"/>
                  </a:solidFill>
                  <a:effectLst/>
                  <a:uLnTx/>
                  <a:uFillTx/>
                  <a:latin typeface="微软雅黑" charset="-122"/>
                  <a:ea typeface="微软雅黑" charset="-122"/>
                  <a:cs typeface="微软雅黑" charset="-122"/>
                  <a:sym typeface="+mn-ea"/>
                </a:rPr>
                <a:t>七、</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984729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1000"/>
                                        <p:tgtEl>
                                          <p:spTgt spid="1024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1+#ppt_w/2"/>
                                          </p:val>
                                        </p:tav>
                                        <p:tav tm="100000">
                                          <p:val>
                                            <p:strVal val="#ppt_x"/>
                                          </p:val>
                                        </p:tav>
                                      </p:tavLst>
                                    </p:anim>
                                    <p:anim calcmode="lin" valueType="num">
                                      <p:cBhvr additive="base">
                                        <p:cTn id="12" dur="500" fill="hold"/>
                                        <p:tgtEl>
                                          <p:spTgt spid="1024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0-#ppt_w/2"/>
                                          </p:val>
                                        </p:tav>
                                        <p:tav tm="100000">
                                          <p:val>
                                            <p:strVal val="#ppt_x"/>
                                          </p:val>
                                        </p:tav>
                                      </p:tavLst>
                                    </p:anim>
                                    <p:anim calcmode="lin" valueType="num">
                                      <p:cBhvr additive="base">
                                        <p:cTn id="16" dur="500" fill="hold"/>
                                        <p:tgtEl>
                                          <p:spTgt spid="102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1000" fill="hold"/>
                                        <p:tgtEl>
                                          <p:spTgt spid="10248"/>
                                        </p:tgtEl>
                                        <p:attrNameLst>
                                          <p:attrName>ppt_w</p:attrName>
                                        </p:attrNameLst>
                                      </p:cBhvr>
                                      <p:tavLst>
                                        <p:tav tm="0">
                                          <p:val>
                                            <p:fltVal val="0"/>
                                          </p:val>
                                        </p:tav>
                                        <p:tav tm="100000">
                                          <p:val>
                                            <p:strVal val="#ppt_w"/>
                                          </p:val>
                                        </p:tav>
                                      </p:tavLst>
                                    </p:anim>
                                    <p:anim calcmode="lin" valueType="num">
                                      <p:cBhvr>
                                        <p:cTn id="21" dur="1000" fill="hold"/>
                                        <p:tgtEl>
                                          <p:spTgt spid="10248"/>
                                        </p:tgtEl>
                                        <p:attrNameLst>
                                          <p:attrName>ppt_h</p:attrName>
                                        </p:attrNameLst>
                                      </p:cBhvr>
                                      <p:tavLst>
                                        <p:tav tm="0">
                                          <p:val>
                                            <p:fltVal val="0"/>
                                          </p:val>
                                        </p:tav>
                                        <p:tav tm="100000">
                                          <p:val>
                                            <p:strVal val="#ppt_h"/>
                                          </p:val>
                                        </p:tav>
                                      </p:tavLst>
                                    </p:anim>
                                    <p:anim calcmode="lin" valueType="num">
                                      <p:cBhvr>
                                        <p:cTn id="22" dur="1000" fill="hold"/>
                                        <p:tgtEl>
                                          <p:spTgt spid="10248"/>
                                        </p:tgtEl>
                                        <p:attrNameLst>
                                          <p:attrName>style.rotation</p:attrName>
                                        </p:attrNameLst>
                                      </p:cBhvr>
                                      <p:tavLst>
                                        <p:tav tm="0">
                                          <p:val>
                                            <p:fltVal val="90"/>
                                          </p:val>
                                        </p:tav>
                                        <p:tav tm="100000">
                                          <p:val>
                                            <p:fltVal val="0"/>
                                          </p:val>
                                        </p:tav>
                                      </p:tavLst>
                                    </p:anim>
                                    <p:animEffect transition="in" filter="fade">
                                      <p:cBhvr>
                                        <p:cTn id="23" dur="1000"/>
                                        <p:tgtEl>
                                          <p:spTgt spid="1024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249"/>
                                        </p:tgtEl>
                                        <p:attrNameLst>
                                          <p:attrName>style.visibility</p:attrName>
                                        </p:attrNameLst>
                                      </p:cBhvr>
                                      <p:to>
                                        <p:strVal val="visible"/>
                                      </p:to>
                                    </p:set>
                                    <p:anim calcmode="lin" valueType="num">
                                      <p:cBhvr>
                                        <p:cTn id="27"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249"/>
                                        </p:tgtEl>
                                        <p:attrNameLst>
                                          <p:attrName>ppt_y</p:attrName>
                                        </p:attrNameLst>
                                      </p:cBhvr>
                                      <p:tavLst>
                                        <p:tav tm="0">
                                          <p:val>
                                            <p:strVal val="#ppt_y"/>
                                          </p:val>
                                        </p:tav>
                                        <p:tav tm="100000">
                                          <p:val>
                                            <p:strVal val="#ppt_y"/>
                                          </p:val>
                                        </p:tav>
                                      </p:tavLst>
                                    </p:anim>
                                    <p:anim calcmode="lin" valueType="num">
                                      <p:cBhvr>
                                        <p:cTn id="29"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249"/>
                                        </p:tgtEl>
                                      </p:cBhvr>
                                    </p:animEffect>
                                  </p:childTnLst>
                                </p:cTn>
                              </p:par>
                            </p:childTnLst>
                          </p:cTn>
                        </p:par>
                        <p:par>
                          <p:cTn id="32" fill="hold">
                            <p:stCondLst>
                              <p:cond delay="3250"/>
                            </p:stCondLst>
                            <p:childTnLst>
                              <p:par>
                                <p:cTn id="33" presetID="22" presetClass="entr" presetSubtype="8" fill="hold" nodeType="afterEffect">
                                  <p:stCondLst>
                                    <p:cond delay="0"/>
                                  </p:stCondLst>
                                  <p:childTnLst>
                                    <p:set>
                                      <p:cBhvr>
                                        <p:cTn id="34" dur="1" fill="hold">
                                          <p:stCondLst>
                                            <p:cond delay="0"/>
                                          </p:stCondLst>
                                        </p:cTn>
                                        <p:tgtEl>
                                          <p:spTgt spid="10256"/>
                                        </p:tgtEl>
                                        <p:attrNameLst>
                                          <p:attrName>style.visibility</p:attrName>
                                        </p:attrNameLst>
                                      </p:cBhvr>
                                      <p:to>
                                        <p:strVal val="visible"/>
                                      </p:to>
                                    </p:set>
                                    <p:animEffect transition="in" filter="wipe(left)">
                                      <p:cBhvr>
                                        <p:cTn id="35"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6" grpId="0" animBg="1"/>
      <p:bldP spid="10248" grpId="0" autoUpdateAnimBg="0"/>
      <p:bldP spid="10249"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26325" y="672591"/>
            <a:ext cx="9170084" cy="538609"/>
          </a:xfrm>
          <a:prstGeom prst="rect">
            <a:avLst/>
          </a:prstGeom>
          <a:noFill/>
          <a:ln w="9525">
            <a:noFill/>
            <a:miter lim="800000"/>
          </a:ln>
        </p:spPr>
        <p:txBody>
          <a:bodyPr wrap="square" lIns="45720" tIns="22860" rIns="45720" bIns="22860">
            <a:spAutoFit/>
          </a:bodyPr>
          <a:lstStyle/>
          <a:p>
            <a:pPr algn="ctr"/>
            <a:r>
              <a:rPr lang="en-US" altLang="zh-CN" sz="3200" b="1" dirty="0" smtClean="0">
                <a:latin typeface="微软雅黑" panose="020B0503020204020204" pitchFamily="34" charset="-122"/>
                <a:ea typeface="微软雅黑" panose="020B0503020204020204" pitchFamily="34" charset="-122"/>
              </a:rPr>
              <a:t>6S—</a:t>
            </a:r>
            <a:r>
              <a:rPr lang="zh-CN" altLang="en-US" sz="3200" b="1" dirty="0" smtClean="0">
                <a:latin typeface="微软雅黑" panose="020B0503020204020204" pitchFamily="34" charset="-122"/>
                <a:ea typeface="微软雅黑" panose="020B0503020204020204" pitchFamily="34" charset="-122"/>
              </a:rPr>
              <a:t>清洁篇</a:t>
            </a:r>
            <a:endParaRPr lang="zh-CN" altLang="en-US" sz="3200" b="1" dirty="0">
              <a:latin typeface="微软雅黑" panose="020B0503020204020204" pitchFamily="34" charset="-122"/>
              <a:ea typeface="微软雅黑" panose="020B0503020204020204" pitchFamily="34" charset="-122"/>
            </a:endParaRPr>
          </a:p>
        </p:txBody>
      </p:sp>
      <p:sp>
        <p:nvSpPr>
          <p:cNvPr id="9" name="Text Box 7"/>
          <p:cNvSpPr txBox="1">
            <a:spLocks noChangeArrowheads="1"/>
          </p:cNvSpPr>
          <p:nvPr/>
        </p:nvSpPr>
        <p:spPr bwMode="auto">
          <a:xfrm>
            <a:off x="648072" y="267494"/>
            <a:ext cx="1043608" cy="230832"/>
          </a:xfrm>
          <a:prstGeom prst="rect">
            <a:avLst/>
          </a:prstGeom>
          <a:noFill/>
          <a:ln w="9525">
            <a:noFill/>
            <a:miter lim="800000"/>
          </a:ln>
        </p:spPr>
        <p:txBody>
          <a:bodyPr wrap="square" lIns="45720" tIns="22860" rIns="45720" bIns="22860" anchor="ctr">
            <a:spAutoFit/>
          </a:bodyPr>
          <a:lstStyle/>
          <a:p>
            <a:pPr defTabSz="1087755"/>
            <a:r>
              <a:rPr lang="zh-CN"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rPr>
              <a:t>整理实施步骤</a:t>
            </a:r>
            <a:endParaRPr lang="en-US" altLang="en-US" sz="1200" b="1" dirty="0" smtClean="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19" name="Text Box 10"/>
          <p:cNvSpPr txBox="1">
            <a:spLocks noChangeArrowheads="1"/>
          </p:cNvSpPr>
          <p:nvPr/>
        </p:nvSpPr>
        <p:spPr bwMode="auto">
          <a:xfrm>
            <a:off x="1475656" y="2497708"/>
            <a:ext cx="1728192" cy="1154162"/>
          </a:xfrm>
          <a:prstGeom prst="rect">
            <a:avLst/>
          </a:prstGeom>
          <a:noFill/>
          <a:ln w="9525">
            <a:noFill/>
            <a:miter lim="800000"/>
          </a:ln>
        </p:spPr>
        <p:txBody>
          <a:bodyPr wrap="square" lIns="45720" tIns="22860" rIns="45720" bIns="22860">
            <a:spAutoFit/>
          </a:bodyPr>
          <a:lstStyle/>
          <a:p>
            <a:pPr lvl="0"/>
            <a:r>
              <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落实前</a:t>
            </a:r>
            <a:r>
              <a:rPr lang="en-GB"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3S</a:t>
            </a:r>
            <a:r>
              <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，并充分利用文宣活动，维持新鲜的活动气象</a:t>
            </a:r>
          </a:p>
        </p:txBody>
      </p:sp>
      <p:sp>
        <p:nvSpPr>
          <p:cNvPr id="21" name="Text Box 10"/>
          <p:cNvSpPr txBox="1">
            <a:spLocks noChangeArrowheads="1"/>
          </p:cNvSpPr>
          <p:nvPr/>
        </p:nvSpPr>
        <p:spPr bwMode="auto">
          <a:xfrm>
            <a:off x="3851920" y="2763674"/>
            <a:ext cx="1008112" cy="600164"/>
          </a:xfrm>
          <a:prstGeom prst="rect">
            <a:avLst/>
          </a:prstGeom>
          <a:noFill/>
          <a:ln w="9525">
            <a:noFill/>
            <a:miter lim="800000"/>
          </a:ln>
        </p:spPr>
        <p:txBody>
          <a:bodyPr wrap="square" lIns="45720" tIns="22860" rIns="45720" bIns="22860">
            <a:spAutoFit/>
          </a:bodyPr>
          <a:lstStyle/>
          <a:p>
            <a:pPr lvl="0"/>
            <a:r>
              <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制度化、</a:t>
            </a:r>
            <a:endParaRPr lang="en-US" altLang="zh-CN" b="1" dirty="0" smtClean="0">
              <a:solidFill>
                <a:srgbClr val="4BACC6"/>
              </a:solidFill>
              <a:latin typeface="微软雅黑" panose="020B0503020204020204" pitchFamily="34" charset="-122"/>
              <a:ea typeface="微软雅黑" panose="020B0503020204020204" pitchFamily="34" charset="-122"/>
              <a:cs typeface="Open Sans" pitchFamily="34" charset="0"/>
            </a:endParaRPr>
          </a:p>
          <a:p>
            <a:pPr lvl="0"/>
            <a:r>
              <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标准化</a:t>
            </a:r>
          </a:p>
        </p:txBody>
      </p:sp>
      <p:sp>
        <p:nvSpPr>
          <p:cNvPr id="23" name="Oval 10"/>
          <p:cNvSpPr/>
          <p:nvPr/>
        </p:nvSpPr>
        <p:spPr>
          <a:xfrm>
            <a:off x="3800751" y="1347614"/>
            <a:ext cx="1059281" cy="1020997"/>
          </a:xfrm>
          <a:prstGeom prst="ellipse">
            <a:avLst/>
          </a:prstGeom>
          <a:noFill/>
          <a:ln w="127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508104" y="2571750"/>
            <a:ext cx="1600200" cy="1154162"/>
          </a:xfrm>
          <a:prstGeom prst="rect">
            <a:avLst/>
          </a:prstGeom>
          <a:noFill/>
          <a:ln w="9525">
            <a:noFill/>
            <a:miter lim="800000"/>
          </a:ln>
        </p:spPr>
        <p:txBody>
          <a:bodyPr wrap="square" lIns="45720" tIns="22860" rIns="45720" bIns="22860">
            <a:spAutoFit/>
          </a:bodyPr>
          <a:lstStyle/>
          <a:p>
            <a:pPr lvl="0"/>
            <a:r>
              <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rPr>
              <a:t>不定期检查频率的确定和落实，不断改善并养成习惯</a:t>
            </a:r>
            <a:r>
              <a:rPr lang="zh-CN" altLang="en-US" b="1" dirty="0" smtClean="0">
                <a:solidFill>
                  <a:srgbClr val="4BACC6"/>
                </a:solidFill>
                <a:latin typeface="微软雅黑" panose="020B0503020204020204" pitchFamily="34" charset="-122"/>
                <a:ea typeface="微软雅黑" panose="020B0503020204020204" pitchFamily="34" charset="-122"/>
                <a:cs typeface="Open Sans" pitchFamily="34" charset="0"/>
              </a:rPr>
              <a:t>；</a:t>
            </a:r>
            <a:endParaRPr lang="zh-CN" altLang="zh-CN" b="1" dirty="0" smtClean="0">
              <a:solidFill>
                <a:srgbClr val="4BACC6"/>
              </a:solidFill>
              <a:latin typeface="微软雅黑" panose="020B0503020204020204" pitchFamily="34" charset="-122"/>
              <a:ea typeface="微软雅黑" panose="020B0503020204020204" pitchFamily="34" charset="-122"/>
              <a:cs typeface="Open Sans" pitchFamily="34" charset="0"/>
            </a:endParaRPr>
          </a:p>
        </p:txBody>
      </p:sp>
      <p:grpSp>
        <p:nvGrpSpPr>
          <p:cNvPr id="26" name="Group 22"/>
          <p:cNvGrpSpPr/>
          <p:nvPr/>
        </p:nvGrpSpPr>
        <p:grpSpPr>
          <a:xfrm>
            <a:off x="5909022" y="1682439"/>
            <a:ext cx="506890" cy="399458"/>
            <a:chOff x="4627563" y="793750"/>
            <a:chExt cx="406400" cy="349250"/>
          </a:xfrm>
          <a:solidFill>
            <a:srgbClr val="4BACC6"/>
          </a:solidFill>
        </p:grpSpPr>
        <p:sp>
          <p:nvSpPr>
            <p:cNvPr id="28"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5" name="Group 30"/>
          <p:cNvGrpSpPr/>
          <p:nvPr/>
        </p:nvGrpSpPr>
        <p:grpSpPr>
          <a:xfrm>
            <a:off x="1979712" y="1707654"/>
            <a:ext cx="476174" cy="388885"/>
            <a:chOff x="3440113" y="1050925"/>
            <a:chExt cx="390525" cy="333376"/>
          </a:xfrm>
          <a:solidFill>
            <a:srgbClr val="4BACC6"/>
          </a:solidFill>
        </p:grpSpPr>
        <p:sp>
          <p:nvSpPr>
            <p:cNvPr id="36"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 name="右箭头 41"/>
          <p:cNvSpPr/>
          <p:nvPr/>
        </p:nvSpPr>
        <p:spPr>
          <a:xfrm>
            <a:off x="2915816" y="1851670"/>
            <a:ext cx="72008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43" name="右箭头 42"/>
          <p:cNvSpPr/>
          <p:nvPr/>
        </p:nvSpPr>
        <p:spPr>
          <a:xfrm>
            <a:off x="4932040" y="1851670"/>
            <a:ext cx="72008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grpSp>
        <p:nvGrpSpPr>
          <p:cNvPr id="44" name="Group 34"/>
          <p:cNvGrpSpPr/>
          <p:nvPr/>
        </p:nvGrpSpPr>
        <p:grpSpPr>
          <a:xfrm>
            <a:off x="4139952" y="1635646"/>
            <a:ext cx="318765" cy="416166"/>
            <a:chOff x="2887663" y="3362325"/>
            <a:chExt cx="285750" cy="373063"/>
          </a:xfrm>
          <a:solidFill>
            <a:srgbClr val="4BACC6"/>
          </a:solidFill>
        </p:grpSpPr>
        <p:sp>
          <p:nvSpPr>
            <p:cNvPr id="45" name="Freeform 37"/>
            <p:cNvSpPr>
              <a:spLocks noEditPoints="1"/>
            </p:cNvSpPr>
            <p:nvPr/>
          </p:nvSpPr>
          <p:spPr bwMode="auto">
            <a:xfrm>
              <a:off x="2887663" y="3362325"/>
              <a:ext cx="285750" cy="373063"/>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38"/>
            <p:cNvSpPr/>
            <p:nvPr/>
          </p:nvSpPr>
          <p:spPr bwMode="auto">
            <a:xfrm>
              <a:off x="3009900" y="3616325"/>
              <a:ext cx="38100" cy="84138"/>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7" name="Oval 10"/>
          <p:cNvSpPr/>
          <p:nvPr/>
        </p:nvSpPr>
        <p:spPr>
          <a:xfrm>
            <a:off x="1691680" y="1347614"/>
            <a:ext cx="1059281" cy="1020997"/>
          </a:xfrm>
          <a:prstGeom prst="ellipse">
            <a:avLst/>
          </a:prstGeom>
          <a:noFill/>
          <a:ln w="127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0"/>
          <p:cNvSpPr/>
          <p:nvPr/>
        </p:nvSpPr>
        <p:spPr>
          <a:xfrm>
            <a:off x="5652120" y="1347614"/>
            <a:ext cx="1059281" cy="1020997"/>
          </a:xfrm>
          <a:prstGeom prst="ellipse">
            <a:avLst/>
          </a:prstGeom>
          <a:noFill/>
          <a:ln w="127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组合 24"/>
          <p:cNvGrpSpPr/>
          <p:nvPr/>
        </p:nvGrpSpPr>
        <p:grpSpPr>
          <a:xfrm>
            <a:off x="1691680" y="2080"/>
            <a:ext cx="7452320" cy="581025"/>
            <a:chOff x="0" y="55245"/>
            <a:chExt cx="9144000" cy="581025"/>
          </a:xfrm>
        </p:grpSpPr>
        <p:grpSp>
          <p:nvGrpSpPr>
            <p:cNvPr id="27" name="组合 26"/>
            <p:cNvGrpSpPr/>
            <p:nvPr userDrawn="1"/>
          </p:nvGrpSpPr>
          <p:grpSpPr>
            <a:xfrm flipH="1">
              <a:off x="0" y="55245"/>
              <a:ext cx="9144000" cy="581025"/>
              <a:chOff x="0" y="-580956"/>
              <a:chExt cx="12192000" cy="5527518"/>
            </a:xfrm>
          </p:grpSpPr>
          <p:sp>
            <p:nvSpPr>
              <p:cNvPr id="30" name="矩形 29"/>
              <p:cNvSpPr/>
              <p:nvPr/>
            </p:nvSpPr>
            <p:spPr>
              <a:xfrm>
                <a:off x="0" y="3886200"/>
                <a:ext cx="12192000" cy="10274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31" name="矩形: 圆角 5"/>
              <p:cNvSpPr/>
              <p:nvPr/>
            </p:nvSpPr>
            <p:spPr>
              <a:xfrm>
                <a:off x="0" y="-580956"/>
                <a:ext cx="519852" cy="5527518"/>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55685" h="5527522">
                    <a:moveTo>
                      <a:pt x="185727" y="781907"/>
                    </a:moveTo>
                    <a:cubicBezTo>
                      <a:pt x="226208" y="161443"/>
                      <a:pt x="219863" y="0"/>
                      <a:pt x="554831" y="0"/>
                    </a:cubicBezTo>
                    <a:lnTo>
                      <a:pt x="7555685" y="241147"/>
                    </a:lnTo>
                    <a:lnTo>
                      <a:pt x="7555685" y="5508472"/>
                    </a:lnTo>
                    <a:lnTo>
                      <a:pt x="0" y="5527522"/>
                    </a:lnTo>
                    <a:lnTo>
                      <a:pt x="185727" y="781907"/>
                    </a:lnTo>
                    <a:close/>
                  </a:path>
                </a:pathLst>
              </a:custGeom>
              <a:solidFill>
                <a:srgbClr val="011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grpSp>
        <p:sp>
          <p:nvSpPr>
            <p:cNvPr id="29" name="矩形 28"/>
            <p:cNvSpPr/>
            <p:nvPr userDrawn="1"/>
          </p:nvSpPr>
          <p:spPr>
            <a:xfrm>
              <a:off x="389890" y="55245"/>
              <a:ext cx="8245309" cy="461665"/>
            </a:xfrm>
            <a:prstGeom prst="rect">
              <a:avLst/>
            </a:prstGeom>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七、图示解析</a:t>
              </a:r>
              <a:r>
                <a:rPr kumimoji="0" lang="en-US" altLang="zh-CN"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6S</a:t>
              </a:r>
              <a:r>
                <a:rPr kumimoji="0" lang="zh-CN" altLang="en-US" sz="2400" b="1" i="0" u="none" strike="noStrike" kern="1200" cap="none" spc="100" normalizeH="0" baseline="0" noProof="0" dirty="0" smtClean="0">
                  <a:ln>
                    <a:noFill/>
                  </a:ln>
                  <a:solidFill>
                    <a:schemeClr val="tx1"/>
                  </a:solidFill>
                  <a:effectLst/>
                  <a:uLnTx/>
                  <a:uFillTx/>
                  <a:latin typeface="微软雅黑" charset="-122"/>
                  <a:ea typeface="微软雅黑" charset="-122"/>
                  <a:cs typeface="微软雅黑" charset="-122"/>
                  <a:sym typeface="+mn-ea"/>
                </a:rPr>
                <a:t>具体实施步骤</a:t>
              </a:r>
              <a:endParaRPr kumimoji="0" lang="zh-CN" altLang="en-US" sz="2400" b="1" i="0" u="none" strike="noStrike" kern="1200" cap="none" spc="100" normalizeH="0" baseline="0" noProof="0" dirty="0">
                <a:ln>
                  <a:noFill/>
                </a:ln>
                <a:solidFill>
                  <a:schemeClr val="tx1"/>
                </a:solidFill>
                <a:effectLst/>
                <a:uLnTx/>
                <a:uFillTx/>
                <a:latin typeface="微软雅黑" charset="-122"/>
                <a:ea typeface="微软雅黑" charset="-122"/>
                <a:cs typeface="微软雅黑" charset="-122"/>
                <a:sym typeface="+mn-ea"/>
              </a:endParaRPr>
            </a:p>
          </p:txBody>
        </p:sp>
      </p:grpSp>
    </p:spTree>
    <p:extLst>
      <p:ext uri="{BB962C8B-B14F-4D97-AF65-F5344CB8AC3E}">
        <p14:creationId xmlns:p14="http://schemas.microsoft.com/office/powerpoint/2010/main" val="118947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fill="hold"/>
                                        <p:tgtEl>
                                          <p:spTgt spid="35"/>
                                        </p:tgtEl>
                                        <p:attrNameLst>
                                          <p:attrName>ppt_x</p:attrName>
                                        </p:attrNameLst>
                                      </p:cBhvr>
                                      <p:tavLst>
                                        <p:tav tm="0">
                                          <p:val>
                                            <p:strVal val="#ppt_x"/>
                                          </p:val>
                                        </p:tav>
                                        <p:tav tm="100000">
                                          <p:val>
                                            <p:strVal val="#ppt_x"/>
                                          </p:val>
                                        </p:tav>
                                      </p:tavLst>
                                    </p:anim>
                                    <p:anim calcmode="lin" valueType="num">
                                      <p:cBhvr additive="base">
                                        <p:cTn id="8" dur="25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50" fill="hold"/>
                                        <p:tgtEl>
                                          <p:spTgt spid="19"/>
                                        </p:tgtEl>
                                        <p:attrNameLst>
                                          <p:attrName>ppt_x</p:attrName>
                                        </p:attrNameLst>
                                      </p:cBhvr>
                                      <p:tavLst>
                                        <p:tav tm="0">
                                          <p:val>
                                            <p:strVal val="#ppt_x"/>
                                          </p:val>
                                        </p:tav>
                                        <p:tav tm="100000">
                                          <p:val>
                                            <p:strVal val="#ppt_x"/>
                                          </p:val>
                                        </p:tav>
                                      </p:tavLst>
                                    </p:anim>
                                    <p:anim calcmode="lin" valueType="num">
                                      <p:cBhvr additive="base">
                                        <p:cTn id="13" dur="25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ppt_x"/>
                                          </p:val>
                                        </p:tav>
                                        <p:tav tm="100000">
                                          <p:val>
                                            <p:strVal val="#ppt_x"/>
                                          </p:val>
                                        </p:tav>
                                      </p:tavLst>
                                    </p:anim>
                                    <p:anim calcmode="lin" valueType="num">
                                      <p:cBhvr additive="base">
                                        <p:cTn id="18" dur="25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50" fill="hold"/>
                                        <p:tgtEl>
                                          <p:spTgt spid="21"/>
                                        </p:tgtEl>
                                        <p:attrNameLst>
                                          <p:attrName>ppt_x</p:attrName>
                                        </p:attrNameLst>
                                      </p:cBhvr>
                                      <p:tavLst>
                                        <p:tav tm="0">
                                          <p:val>
                                            <p:strVal val="#ppt_x"/>
                                          </p:val>
                                        </p:tav>
                                        <p:tav tm="100000">
                                          <p:val>
                                            <p:strVal val="#ppt_x"/>
                                          </p:val>
                                        </p:tav>
                                      </p:tavLst>
                                    </p:anim>
                                    <p:anim calcmode="lin" valueType="num">
                                      <p:cBhvr additive="base">
                                        <p:cTn id="23" dur="25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50" fill="hold"/>
                                        <p:tgtEl>
                                          <p:spTgt spid="26"/>
                                        </p:tgtEl>
                                        <p:attrNameLst>
                                          <p:attrName>ppt_x</p:attrName>
                                        </p:attrNameLst>
                                      </p:cBhvr>
                                      <p:tavLst>
                                        <p:tav tm="0">
                                          <p:val>
                                            <p:strVal val="#ppt_x"/>
                                          </p:val>
                                        </p:tav>
                                        <p:tav tm="100000">
                                          <p:val>
                                            <p:strVal val="#ppt_x"/>
                                          </p:val>
                                        </p:tav>
                                      </p:tavLst>
                                    </p:anim>
                                    <p:anim calcmode="lin" valueType="num">
                                      <p:cBhvr additive="base">
                                        <p:cTn id="28" dur="2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50" fill="hold"/>
                                        <p:tgtEl>
                                          <p:spTgt spid="24"/>
                                        </p:tgtEl>
                                        <p:attrNameLst>
                                          <p:attrName>ppt_x</p:attrName>
                                        </p:attrNameLst>
                                      </p:cBhvr>
                                      <p:tavLst>
                                        <p:tav tm="0">
                                          <p:val>
                                            <p:strVal val="#ppt_x"/>
                                          </p:val>
                                        </p:tav>
                                        <p:tav tm="100000">
                                          <p:val>
                                            <p:strVal val="#ppt_x"/>
                                          </p:val>
                                        </p:tav>
                                      </p:tavLst>
                                    </p:anim>
                                    <p:anim calcmode="lin" valueType="num">
                                      <p:cBhvr additive="base">
                                        <p:cTn id="33" dur="25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250" fill="hold"/>
                                        <p:tgtEl>
                                          <p:spTgt spid="44"/>
                                        </p:tgtEl>
                                        <p:attrNameLst>
                                          <p:attrName>ppt_x</p:attrName>
                                        </p:attrNameLst>
                                      </p:cBhvr>
                                      <p:tavLst>
                                        <p:tav tm="0">
                                          <p:val>
                                            <p:strVal val="#ppt_x"/>
                                          </p:val>
                                        </p:tav>
                                        <p:tav tm="100000">
                                          <p:val>
                                            <p:strVal val="#ppt_x"/>
                                          </p:val>
                                        </p:tav>
                                      </p:tavLst>
                                    </p:anim>
                                    <p:anim calcmode="lin" valueType="num">
                                      <p:cBhvr additive="base">
                                        <p:cTn id="38" dur="250" fill="hold"/>
                                        <p:tgtEl>
                                          <p:spTgt spid="4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250" fill="hold"/>
                                        <p:tgtEl>
                                          <p:spTgt spid="47"/>
                                        </p:tgtEl>
                                        <p:attrNameLst>
                                          <p:attrName>ppt_x</p:attrName>
                                        </p:attrNameLst>
                                      </p:cBhvr>
                                      <p:tavLst>
                                        <p:tav tm="0">
                                          <p:val>
                                            <p:strVal val="#ppt_x"/>
                                          </p:val>
                                        </p:tav>
                                        <p:tav tm="100000">
                                          <p:val>
                                            <p:strVal val="#ppt_x"/>
                                          </p:val>
                                        </p:tav>
                                      </p:tavLst>
                                    </p:anim>
                                    <p:anim calcmode="lin" valueType="num">
                                      <p:cBhvr additive="base">
                                        <p:cTn id="43" dur="250" fill="hold"/>
                                        <p:tgtEl>
                                          <p:spTgt spid="4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animBg="1"/>
      <p:bldP spid="24" grpId="0"/>
      <p:bldP spid="47" grpId="0" animBg="1"/>
      <p:bldP spid="48" grpId="0" animBg="1"/>
    </p:bldLst>
  </p:timing>
</p:sld>
</file>

<file path=ppt/theme/theme1.xml><?xml version="1.0" encoding="utf-8"?>
<a:theme xmlns:a="http://schemas.openxmlformats.org/drawingml/2006/main" name="Office Theme">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6918</Words>
  <Application>Microsoft Office PowerPoint</Application>
  <PresentationFormat>全屏显示(16:9)</PresentationFormat>
  <Paragraphs>1090</Paragraphs>
  <Slides>112</Slides>
  <Notes>80</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112</vt:i4>
      </vt:variant>
    </vt:vector>
  </HeadingPairs>
  <TitlesOfParts>
    <vt:vector size="136" baseType="lpstr">
      <vt:lpstr>Arial Unicode MS</vt:lpstr>
      <vt:lpstr>Gill Sans</vt:lpstr>
      <vt:lpstr>Lato Light</vt:lpstr>
      <vt:lpstr>Open Sans</vt:lpstr>
      <vt:lpstr>Open Sans Light</vt:lpstr>
      <vt:lpstr>Open Sans Semibold</vt:lpstr>
      <vt:lpstr>ヒラギノ角ゴ ProN W3</vt:lpstr>
      <vt:lpstr>华文琥珀</vt:lpstr>
      <vt:lpstr>宋体</vt:lpstr>
      <vt:lpstr>微软雅黑</vt:lpstr>
      <vt:lpstr>楷体_GB2312</vt:lpstr>
      <vt:lpstr>等线</vt:lpstr>
      <vt:lpstr>等线 Light</vt:lpstr>
      <vt:lpstr>黑体</vt:lpstr>
      <vt:lpstr>Arial</vt:lpstr>
      <vt:lpstr>Calibri</vt:lpstr>
      <vt:lpstr>Calibri Light</vt:lpstr>
      <vt:lpstr>Impact</vt:lpstr>
      <vt:lpstr>Times New Roman</vt:lpstr>
      <vt:lpstr>Wingdings</vt:lpstr>
      <vt:lpstr>Wingdings 2</vt:lpstr>
      <vt:lpstr>Office Theme</vt:lpstr>
      <vt:lpstr>4_自定义设计方案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6S</dc:title>
  <cp:lastModifiedBy>Yuanhua Jiang</cp:lastModifiedBy>
  <cp:revision>14</cp:revision>
  <dcterms:created xsi:type="dcterms:W3CDTF">1900-01-01T00:00:00Z</dcterms:created>
  <dcterms:modified xsi:type="dcterms:W3CDTF">2021-08-17T06:30:54Z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2052-8.5.1</vt:lpwstr>
  </property>
</Properties>
</file>