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07" r:id="rId2"/>
    <p:sldId id="259" r:id="rId3"/>
    <p:sldId id="260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400" r:id="rId95"/>
    <p:sldId id="401" r:id="rId96"/>
    <p:sldId id="402" r:id="rId97"/>
    <p:sldId id="403" r:id="rId98"/>
    <p:sldId id="404" r:id="rId99"/>
    <p:sldId id="405" r:id="rId100"/>
    <p:sldId id="406" r:id="rId10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E4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DBB8-0025-4233-96BC-141547D328C4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34EA-05A3-4147-98C3-3CCFF20392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3BDA-427C-45DA-8D53-E44E35BAA87F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7049-D029-419B-8167-3FA25CC4C8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3620" y="1471295"/>
            <a:ext cx="3828415" cy="448881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>
          <a:xfrm>
            <a:off x="2301240" y="2239010"/>
            <a:ext cx="3832225" cy="280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>
          <a:xfrm>
            <a:off x="2289810" y="4892675"/>
            <a:ext cx="3832225" cy="280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>
          <a:xfrm>
            <a:off x="2293620" y="3539490"/>
            <a:ext cx="3832225" cy="280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1205" y="345440"/>
            <a:ext cx="627380" cy="21736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文本框 6"/>
          <p:cNvSpPr txBox="1"/>
          <p:nvPr/>
        </p:nvSpPr>
        <p:spPr>
          <a:xfrm>
            <a:off x="367665" y="433705"/>
            <a:ext cx="810895" cy="15684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前言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33540" y="2377440"/>
            <a:ext cx="38112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安全可视化管理的作用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最直接最有效解决现场安全隐患，避免安全事故发生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/>
      <p:bldP spid="7" grpId="1"/>
      <p:bldP spid="7" grpId="2"/>
      <p:bldP spid="7" grpId="3"/>
      <p:bldP spid="7" grpId="4"/>
      <p:bldP spid="7" grpId="5"/>
      <p:bldP spid="7" grpId="6" animBg="1"/>
      <p:bldP spid="9" grpId="0"/>
      <p:bldP spid="9" grpId="1"/>
      <p:bldP spid="9" grpId="2"/>
      <p:bldP spid="9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表格 12290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、穿线管标准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统一标准化，规范现场和运行人员及检修人员操作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：所有穿线管均匀涂刷黄色和黑色油漆，间隔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  </a:t>
                      </a:r>
                      <a:r>
                        <a:rPr lang="zh-CN" altLang="en-US" sz="1800" b="1" dirty="0"/>
                        <a:t>穿线管保持与地面垂直 与规范。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0" name="Picture 24" descr="SDC15677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847850" y="1557338"/>
            <a:ext cx="2159000" cy="475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25" descr="SDC15678"/>
          <p:cNvPicPr>
            <a:picLocks noChangeAspect="1"/>
          </p:cNvPicPr>
          <p:nvPr/>
        </p:nvPicPr>
        <p:blipFill>
          <a:blip r:embed="rId3" cstate="print">
            <a:lum bright="17999"/>
          </a:blip>
          <a:stretch>
            <a:fillRect/>
          </a:stretch>
        </p:blipFill>
        <p:spPr>
          <a:xfrm>
            <a:off x="4008438" y="1557338"/>
            <a:ext cx="2447925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4410" name="Line 26"/>
          <p:cNvSpPr>
            <a:spLocks noChangeShapeType="1"/>
          </p:cNvSpPr>
          <p:nvPr/>
        </p:nvSpPr>
        <p:spPr bwMode="auto">
          <a:xfrm>
            <a:off x="3143250" y="4365625"/>
            <a:ext cx="649288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4411" name="Line 27"/>
          <p:cNvSpPr>
            <a:spLocks noChangeShapeType="1"/>
          </p:cNvSpPr>
          <p:nvPr/>
        </p:nvSpPr>
        <p:spPr bwMode="auto">
          <a:xfrm>
            <a:off x="3143250" y="4652963"/>
            <a:ext cx="576263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4412" name="Rectangle 28"/>
          <p:cNvSpPr>
            <a:spLocks noChangeArrowheads="1"/>
          </p:cNvSpPr>
          <p:nvPr/>
        </p:nvSpPr>
        <p:spPr bwMode="auto">
          <a:xfrm>
            <a:off x="3575050" y="4149725"/>
            <a:ext cx="936625" cy="6477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4413" name="Line 29"/>
          <p:cNvSpPr>
            <a:spLocks noChangeShapeType="1"/>
          </p:cNvSpPr>
          <p:nvPr/>
        </p:nvSpPr>
        <p:spPr bwMode="auto">
          <a:xfrm>
            <a:off x="3143250" y="3357563"/>
            <a:ext cx="720725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4414" name="Line 30"/>
          <p:cNvSpPr>
            <a:spLocks noChangeShapeType="1"/>
          </p:cNvSpPr>
          <p:nvPr/>
        </p:nvSpPr>
        <p:spPr bwMode="auto">
          <a:xfrm>
            <a:off x="3143250" y="3716338"/>
            <a:ext cx="649288" cy="73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4415" name="Rectangle 31"/>
          <p:cNvSpPr>
            <a:spLocks noChangeArrowheads="1"/>
          </p:cNvSpPr>
          <p:nvPr/>
        </p:nvSpPr>
        <p:spPr bwMode="auto">
          <a:xfrm>
            <a:off x="3503613" y="3357563"/>
            <a:ext cx="504825" cy="5762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1288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17" name="表格 165916"/>
          <p:cNvGraphicFramePr/>
          <p:nvPr/>
        </p:nvGraphicFramePr>
        <p:xfrm>
          <a:off x="1736725" y="1484313"/>
          <a:ext cx="8713470" cy="4824095"/>
        </p:xfrm>
        <a:graphic>
          <a:graphicData uri="http://schemas.openxmlformats.org/drawingml/2006/table">
            <a:tbl>
              <a:tblPr/>
              <a:tblGrid>
                <a:gridCol w="4682490"/>
                <a:gridCol w="457200"/>
                <a:gridCol w="3573780"/>
              </a:tblGrid>
              <a:tr h="5765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、库房物品分类指示牌标准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使库房物品管理更加规范化，方便存取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：在每行货架外侧悬挂物品分类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标示牌。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：每层物品严格按照标示牌摆放。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：标示牌按照货架大小订做。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：同类物品摆放一起。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6512" name="图片 165909" descr="DSC006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3" name="图片 165910" descr="DSC00629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1774825" y="1557338"/>
            <a:ext cx="3025775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14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物控库房可视化标准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表格 13314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、设备消防管道标准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便于识别和应急及事故情况下现场人员进行操作和维护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：包括阀门，管道只要属于消防管道的都应用红色油漆涂刷。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04" name="图片 13331" descr="DSC001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63" y="1557338"/>
            <a:ext cx="4608512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5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4" name="表格 166913"/>
          <p:cNvGraphicFramePr/>
          <p:nvPr/>
        </p:nvGraphicFramePr>
        <p:xfrm>
          <a:off x="17033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、管道手动把手</a:t>
                      </a:r>
                      <a:endParaRPr lang="en-US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便于识别和应急及事故情况下现场人员进行操作和维护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：管道手动把手用红色油漆涂刷；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：经常移动的把手除外。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：根据把手大小涂刷。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  <p:pic>
        <p:nvPicPr>
          <p:cNvPr id="13329" name="图片 166930" descr="IMG_14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537075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7" name="表格 14356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、厂房内外各标示牌标准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规范和提示生产现场和厂房内外人员的安全意识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：配电室，厂房内外上面标明地            方名称。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 </a:t>
                      </a: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：下面统一安全标示牌大小 ，全部镶框。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 </a:t>
                      </a: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：框大小根据安全提示标示牌多少制定。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2" name="Picture 24" descr="SDC156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63" y="1557338"/>
            <a:ext cx="4608512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3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1" name="表格 15380"/>
          <p:cNvGraphicFramePr/>
          <p:nvPr/>
        </p:nvGraphicFramePr>
        <p:xfrm>
          <a:off x="17033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、设备安全警戒线标准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统一标准化规范生产现场设备的运行情况，以便维护和操作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：所有辅机设备。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：黄色条宽为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3:  </a:t>
                      </a:r>
                      <a:r>
                        <a:rPr lang="zh-CN" altLang="en-US" sz="1800" b="1" dirty="0"/>
                        <a:t>黄线距离设备根据现场已做警戒线进行统一涂刷。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：保证警戒线为规则形状。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6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628775"/>
            <a:ext cx="4535488" cy="46085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77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1" name="表格 16410"/>
          <p:cNvGraphicFramePr/>
          <p:nvPr/>
        </p:nvGraphicFramePr>
        <p:xfrm>
          <a:off x="1703388" y="1484313"/>
          <a:ext cx="8731250" cy="4854702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9598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、防止踏空线标准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9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统一标准和规范现场，提示和警示现场人员的安全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8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：防止踏空线为楼梯第一个阶梯涂刷黄色，色条宽为</a:t>
                      </a:r>
                      <a:r>
                        <a:rPr lang="en-US" altLang="zh-CN" sz="1800" b="1"/>
                        <a:t>150mm</a:t>
                      </a:r>
                      <a:r>
                        <a:rPr lang="zh-CN" altLang="en-US" sz="1800" b="1" dirty="0"/>
                        <a:t>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0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537075" cy="22320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1" name="Picture 25" descr="SDC156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716338"/>
            <a:ext cx="453707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8506" name="Line 26"/>
          <p:cNvSpPr>
            <a:spLocks noChangeShapeType="1"/>
          </p:cNvSpPr>
          <p:nvPr/>
        </p:nvSpPr>
        <p:spPr bwMode="auto">
          <a:xfrm>
            <a:off x="5232400" y="3357563"/>
            <a:ext cx="5048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8507" name="Line 27"/>
          <p:cNvSpPr>
            <a:spLocks noChangeShapeType="1"/>
          </p:cNvSpPr>
          <p:nvPr/>
        </p:nvSpPr>
        <p:spPr bwMode="auto">
          <a:xfrm>
            <a:off x="5303838" y="3573463"/>
            <a:ext cx="5048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404" name="Rectangle 28"/>
          <p:cNvSpPr/>
          <p:nvPr/>
        </p:nvSpPr>
        <p:spPr>
          <a:xfrm>
            <a:off x="5664200" y="3213100"/>
            <a:ext cx="792163" cy="50323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algn="ctr"/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15cm</a:t>
            </a:r>
          </a:p>
          <a:p>
            <a:pPr algn="ctr"/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05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表格 17410"/>
          <p:cNvGraphicFramePr/>
          <p:nvPr/>
        </p:nvGraphicFramePr>
        <p:xfrm>
          <a:off x="1703388" y="1557338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、防止碰头线标准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统一标准统一标准和规范现场，提示和警示现场人员的安全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防止碰头线为等宽的黄色和黑色相间的条纹，色条宽为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，倾斜度为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4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  <p:pic>
        <p:nvPicPr>
          <p:cNvPr id="17425" name="图片 17429" descr="DSC001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3357563"/>
            <a:ext cx="4537075" cy="295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628775"/>
            <a:ext cx="4537075" cy="1881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2" name="表格 18461"/>
          <p:cNvGraphicFramePr/>
          <p:nvPr/>
        </p:nvGraphicFramePr>
        <p:xfrm>
          <a:off x="1774825" y="1484313"/>
          <a:ext cx="8731250" cy="49498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83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、接地装置警示线标准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统一标准统一标准和规范现场，以便现场人员和维护人员进行操作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：接地装置警示线为等宽的绿色和黄色相间的条纹，色条的宽为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48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750" y="1773238"/>
            <a:ext cx="2663825" cy="439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10553" name="Line 25"/>
          <p:cNvSpPr>
            <a:spLocks noChangeShapeType="1"/>
          </p:cNvSpPr>
          <p:nvPr/>
        </p:nvSpPr>
        <p:spPr bwMode="auto">
          <a:xfrm>
            <a:off x="4367213" y="2636838"/>
            <a:ext cx="9366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0554" name="Line 26"/>
          <p:cNvSpPr>
            <a:spLocks noChangeShapeType="1"/>
          </p:cNvSpPr>
          <p:nvPr/>
        </p:nvSpPr>
        <p:spPr bwMode="auto">
          <a:xfrm>
            <a:off x="4440238" y="3068638"/>
            <a:ext cx="7921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0555" name="Line 27"/>
          <p:cNvSpPr>
            <a:spLocks noChangeShapeType="1"/>
          </p:cNvSpPr>
          <p:nvPr/>
        </p:nvSpPr>
        <p:spPr bwMode="auto">
          <a:xfrm>
            <a:off x="4511675" y="3429000"/>
            <a:ext cx="647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0556" name="Rectangle 28"/>
          <p:cNvSpPr>
            <a:spLocks noChangeArrowheads="1"/>
          </p:cNvSpPr>
          <p:nvPr/>
        </p:nvSpPr>
        <p:spPr bwMode="auto">
          <a:xfrm>
            <a:off x="5087938" y="2492375"/>
            <a:ext cx="647700" cy="5762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  <p:sp>
        <p:nvSpPr>
          <p:cNvPr id="2710557" name="Rectangle 29"/>
          <p:cNvSpPr>
            <a:spLocks noChangeArrowheads="1"/>
          </p:cNvSpPr>
          <p:nvPr/>
        </p:nvSpPr>
        <p:spPr bwMode="auto">
          <a:xfrm>
            <a:off x="5016500" y="3068638"/>
            <a:ext cx="792163" cy="50482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  <p:sp>
        <p:nvSpPr>
          <p:cNvPr id="18454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7" name="表格 19476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、防火重点部位标志牌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统一标准规范，警示和提示现场人员安全消防意识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尺寸根据现场已有物品进行统一订制。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2" name="图片 19477" descr="DSC00663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847850" y="1601788"/>
            <a:ext cx="4608513" cy="463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3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表格 20482"/>
          <p:cNvGraphicFramePr/>
          <p:nvPr/>
        </p:nvGraphicFramePr>
        <p:xfrm>
          <a:off x="17033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82600"/>
                <a:gridCol w="35560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、定点点检标准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统一规范方便现场人员点检巡视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：定点点检标示直径统一</a:t>
                      </a:r>
                      <a:r>
                        <a:rPr lang="en-US" altLang="zh-CN" sz="1800" b="1"/>
                        <a:t>400mm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</a:t>
                      </a:r>
                      <a:r>
                        <a:rPr lang="en-US" altLang="zh-CN" sz="1800" b="1"/>
                        <a:t>:</a:t>
                      </a:r>
                      <a:r>
                        <a:rPr lang="zh-CN" altLang="en-US" sz="1800" b="1" dirty="0"/>
                        <a:t>字体大小和脚丫子大小参考现场实物进行统一订做。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6" name="Picture 24" descr="SDC15676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46250" y="1557338"/>
            <a:ext cx="4608513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12601" name="Line 25"/>
          <p:cNvSpPr>
            <a:spLocks noChangeShapeType="1"/>
          </p:cNvSpPr>
          <p:nvPr/>
        </p:nvSpPr>
        <p:spPr bwMode="auto">
          <a:xfrm>
            <a:off x="4008438" y="2636838"/>
            <a:ext cx="1511300" cy="144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2602" name="Line 26"/>
          <p:cNvSpPr>
            <a:spLocks noChangeShapeType="1"/>
          </p:cNvSpPr>
          <p:nvPr/>
        </p:nvSpPr>
        <p:spPr bwMode="auto">
          <a:xfrm>
            <a:off x="4008438" y="5300663"/>
            <a:ext cx="1366838" cy="73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2603" name="Rectangle 27"/>
          <p:cNvSpPr>
            <a:spLocks noChangeArrowheads="1"/>
          </p:cNvSpPr>
          <p:nvPr/>
        </p:nvSpPr>
        <p:spPr bwMode="auto">
          <a:xfrm>
            <a:off x="5087938" y="2781300"/>
            <a:ext cx="1079500" cy="25923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40cm</a:t>
            </a:r>
          </a:p>
        </p:txBody>
      </p:sp>
      <p:sp>
        <p:nvSpPr>
          <p:cNvPr id="2712604" name="Line 28"/>
          <p:cNvSpPr>
            <a:spLocks noChangeShapeType="1"/>
          </p:cNvSpPr>
          <p:nvPr/>
        </p:nvSpPr>
        <p:spPr bwMode="auto">
          <a:xfrm flipH="1">
            <a:off x="5448300" y="2781300"/>
            <a:ext cx="71438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2605" name="Line 29"/>
          <p:cNvSpPr>
            <a:spLocks noChangeShapeType="1"/>
          </p:cNvSpPr>
          <p:nvPr/>
        </p:nvSpPr>
        <p:spPr bwMode="auto">
          <a:xfrm flipV="1">
            <a:off x="5232400" y="4221163"/>
            <a:ext cx="142875" cy="1152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02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204210" y="816610"/>
            <a:ext cx="1589405" cy="3262630"/>
            <a:chOff x="1440" y="863"/>
            <a:chExt cx="2503" cy="5138"/>
          </a:xfrm>
        </p:grpSpPr>
        <p:sp useBgFill="1">
          <p:nvSpPr>
            <p:cNvPr id="19" name="矩形 18"/>
            <p:cNvSpPr/>
            <p:nvPr/>
          </p:nvSpPr>
          <p:spPr>
            <a:xfrm>
              <a:off x="2591" y="863"/>
              <a:ext cx="1352" cy="513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0" y="1191"/>
              <a:ext cx="1655" cy="3633"/>
              <a:chOff x="6288" y="974"/>
              <a:chExt cx="1655" cy="3633"/>
            </a:xfrm>
          </p:grpSpPr>
          <p:sp useBgFill="1">
            <p:nvSpPr>
              <p:cNvPr id="3" name="文本框 2"/>
              <p:cNvSpPr txBox="1"/>
              <p:nvPr/>
            </p:nvSpPr>
            <p:spPr>
              <a:xfrm>
                <a:off x="6985" y="974"/>
                <a:ext cx="958" cy="363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72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目 </a:t>
                </a:r>
              </a:p>
              <a:p>
                <a:pPr algn="l"/>
                <a:r>
                  <a:rPr lang="zh-CN" altLang="en-US" sz="72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录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288" y="1359"/>
                <a:ext cx="869" cy="30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CONTENTS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660515" y="297180"/>
            <a:ext cx="2510790" cy="1322070"/>
            <a:chOff x="5400" y="2256"/>
            <a:chExt cx="3954" cy="2082"/>
          </a:xfrm>
        </p:grpSpPr>
        <p:grpSp>
          <p:nvGrpSpPr>
            <p:cNvPr id="42" name="组合 41"/>
            <p:cNvGrpSpPr/>
            <p:nvPr/>
          </p:nvGrpSpPr>
          <p:grpSpPr>
            <a:xfrm>
              <a:off x="5400" y="2325"/>
              <a:ext cx="3954" cy="1944"/>
              <a:chOff x="5400" y="2325"/>
              <a:chExt cx="3954" cy="1944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3" cy="1944"/>
                <a:chOff x="6764" y="4803"/>
                <a:chExt cx="1993" cy="1944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901" y="4859"/>
                  <a:ext cx="1856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defTabSz="0">
                    <a:buClr>
                      <a:schemeClr val="bg1"/>
                    </a:buClr>
                    <a:tabLst>
                      <a:tab pos="895350" algn="l"/>
                    </a:tabLst>
                  </a:pPr>
                  <a:r>
                    <a:rPr lang="zh-CN" altLang="en-US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运行区域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400" y="2331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823" y="2256"/>
              <a:ext cx="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1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51470" y="1509395"/>
            <a:ext cx="2513965" cy="1322070"/>
            <a:chOff x="5400" y="5539"/>
            <a:chExt cx="3959" cy="2082"/>
          </a:xfrm>
        </p:grpSpPr>
        <p:grpSp>
          <p:nvGrpSpPr>
            <p:cNvPr id="44" name="组合 43"/>
            <p:cNvGrpSpPr/>
            <p:nvPr/>
          </p:nvGrpSpPr>
          <p:grpSpPr>
            <a:xfrm>
              <a:off x="5400" y="5587"/>
              <a:ext cx="3959" cy="1944"/>
              <a:chOff x="4183" y="6164"/>
              <a:chExt cx="3959" cy="194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151" y="6164"/>
                <a:ext cx="1991" cy="1944"/>
                <a:chOff x="6764" y="4803"/>
                <a:chExt cx="1991" cy="1944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6853" y="4859"/>
                  <a:ext cx="1856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检修班组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矩形 42"/>
              <p:cNvSpPr/>
              <p:nvPr/>
            </p:nvSpPr>
            <p:spPr>
              <a:xfrm>
                <a:off x="4183" y="6179"/>
                <a:ext cx="1983" cy="187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5883" y="5539"/>
              <a:ext cx="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2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92265" y="2723515"/>
            <a:ext cx="2523490" cy="1322070"/>
            <a:chOff x="11292" y="2201"/>
            <a:chExt cx="3974" cy="2082"/>
          </a:xfrm>
        </p:grpSpPr>
        <p:grpSp>
          <p:nvGrpSpPr>
            <p:cNvPr id="21" name="组合 20"/>
            <p:cNvGrpSpPr/>
            <p:nvPr/>
          </p:nvGrpSpPr>
          <p:grpSpPr>
            <a:xfrm>
              <a:off x="13275" y="2255"/>
              <a:ext cx="1991" cy="1904"/>
              <a:chOff x="6764" y="4803"/>
              <a:chExt cx="1991" cy="190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764" y="4803"/>
                <a:ext cx="1991" cy="19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853" y="4859"/>
                <a:ext cx="1856" cy="18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+mn-ea"/>
                  </a:rPr>
                  <a:t>办公区域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6839" y="5754"/>
                <a:ext cx="185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7766" y="4874"/>
                <a:ext cx="2" cy="170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11292" y="2266"/>
              <a:ext cx="1983" cy="18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775" y="2201"/>
              <a:ext cx="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3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58455" y="3912870"/>
            <a:ext cx="2494280" cy="1322070"/>
            <a:chOff x="11367" y="5587"/>
            <a:chExt cx="3928" cy="2082"/>
          </a:xfrm>
        </p:grpSpPr>
        <p:grpSp>
          <p:nvGrpSpPr>
            <p:cNvPr id="36" name="组合 35"/>
            <p:cNvGrpSpPr/>
            <p:nvPr/>
          </p:nvGrpSpPr>
          <p:grpSpPr>
            <a:xfrm>
              <a:off x="13304" y="5647"/>
              <a:ext cx="1991" cy="1944"/>
              <a:chOff x="6764" y="4803"/>
              <a:chExt cx="1991" cy="194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764" y="4803"/>
                <a:ext cx="1991" cy="19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853" y="4859"/>
                <a:ext cx="1856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+mn-ea"/>
                  </a:rPr>
                  <a:t>外围区域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6839" y="5754"/>
                <a:ext cx="185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7766" y="4874"/>
                <a:ext cx="2" cy="170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11367" y="5667"/>
              <a:ext cx="1983" cy="18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850" y="5587"/>
              <a:ext cx="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4</a:t>
              </a:r>
            </a:p>
          </p:txBody>
        </p:sp>
      </p:grpSp>
      <p:sp>
        <p:nvSpPr>
          <p:cNvPr id="2" name="直角三角形 1"/>
          <p:cNvSpPr/>
          <p:nvPr/>
        </p:nvSpPr>
        <p:spPr>
          <a:xfrm>
            <a:off x="-8255" y="2290445"/>
            <a:ext cx="4843145" cy="4567555"/>
          </a:xfrm>
          <a:prstGeom prst="rtTriangle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660515" y="5149850"/>
            <a:ext cx="2494280" cy="1322070"/>
            <a:chOff x="11367" y="5587"/>
            <a:chExt cx="3928" cy="2082"/>
          </a:xfrm>
        </p:grpSpPr>
        <p:grpSp>
          <p:nvGrpSpPr>
            <p:cNvPr id="5" name="组合 4"/>
            <p:cNvGrpSpPr/>
            <p:nvPr/>
          </p:nvGrpSpPr>
          <p:grpSpPr>
            <a:xfrm>
              <a:off x="13304" y="5647"/>
              <a:ext cx="1991" cy="1904"/>
              <a:chOff x="6764" y="4803"/>
              <a:chExt cx="1991" cy="190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764" y="4803"/>
                <a:ext cx="1991" cy="19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853" y="4859"/>
                <a:ext cx="1856" cy="18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+mn-ea"/>
                  </a:rPr>
                  <a:t>物控库房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6839" y="5754"/>
                <a:ext cx="185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7766" y="4874"/>
                <a:ext cx="2" cy="170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11367" y="5667"/>
              <a:ext cx="1983" cy="18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850" y="5587"/>
              <a:ext cx="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5</a:t>
              </a:r>
            </a:p>
          </p:txBody>
        </p:sp>
      </p:grpSp>
      <p:pic>
        <p:nvPicPr>
          <p:cNvPr id="56" name="图片 55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852" y="1404952"/>
            <a:ext cx="9492295" cy="404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表格 21506"/>
          <p:cNvGraphicFramePr/>
          <p:nvPr/>
        </p:nvGraphicFramePr>
        <p:xfrm>
          <a:off x="1728788" y="1524000"/>
          <a:ext cx="8731250" cy="47847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086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、配电柜底部划线标准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4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标准统一规范现场电气设备，以便现场工作人员的维护和操作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6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：配电柜底部用黑色和黄色油漆。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、黄黑色线宽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，倾斜线成顺时针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度角。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、油漆颜色：黑色、黄色。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0" name="Picture 24" descr="IMG_15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608138"/>
            <a:ext cx="4608513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1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表格 22530"/>
          <p:cNvGraphicFramePr/>
          <p:nvPr/>
        </p:nvGraphicFramePr>
        <p:xfrm>
          <a:off x="1774825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、楼梯警示线标准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提示和警示现场人员注意安全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：警示线长度与楼梯等宽，宽度为</a:t>
                      </a:r>
                      <a:r>
                        <a:rPr lang="en-US" altLang="zh-CN" sz="1800" b="1"/>
                        <a:t>400mm.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：黄色和黑色油漆宽度为</a:t>
                      </a:r>
                      <a:r>
                        <a:rPr lang="en-US" altLang="zh-CN" sz="1800" b="1"/>
                        <a:t>50mm</a:t>
                      </a:r>
                      <a:r>
                        <a:rPr lang="zh-CN" altLang="en-US" sz="1800" b="1" dirty="0"/>
                        <a:t>，倾斜度顺时针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度，颜色间隔</a:t>
                      </a:r>
                      <a:r>
                        <a:rPr lang="en-US" altLang="zh-CN" sz="1800" b="1"/>
                        <a:t>50mm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：宽度根据现场实物大小进行统一订做。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4" name="Picture 24" descr="DSC00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90675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14649" name="Line 25"/>
          <p:cNvSpPr>
            <a:spLocks noChangeShapeType="1"/>
          </p:cNvSpPr>
          <p:nvPr/>
        </p:nvSpPr>
        <p:spPr bwMode="auto">
          <a:xfrm>
            <a:off x="4943475" y="3644900"/>
            <a:ext cx="647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0" name="Line 26"/>
          <p:cNvSpPr>
            <a:spLocks noChangeShapeType="1"/>
          </p:cNvSpPr>
          <p:nvPr/>
        </p:nvSpPr>
        <p:spPr bwMode="auto">
          <a:xfrm>
            <a:off x="5159375" y="4941888"/>
            <a:ext cx="649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1" name="Rectangle 27"/>
          <p:cNvSpPr>
            <a:spLocks noChangeArrowheads="1"/>
          </p:cNvSpPr>
          <p:nvPr/>
        </p:nvSpPr>
        <p:spPr bwMode="auto">
          <a:xfrm>
            <a:off x="5303838" y="3644900"/>
            <a:ext cx="720725" cy="12969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40cm</a:t>
            </a:r>
          </a:p>
        </p:txBody>
      </p:sp>
      <p:sp>
        <p:nvSpPr>
          <p:cNvPr id="2714652" name="Line 28"/>
          <p:cNvSpPr>
            <a:spLocks noChangeShapeType="1"/>
          </p:cNvSpPr>
          <p:nvPr/>
        </p:nvSpPr>
        <p:spPr bwMode="auto">
          <a:xfrm>
            <a:off x="5016500" y="4941888"/>
            <a:ext cx="71438" cy="719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3" name="Line 29"/>
          <p:cNvSpPr>
            <a:spLocks noChangeShapeType="1"/>
          </p:cNvSpPr>
          <p:nvPr/>
        </p:nvSpPr>
        <p:spPr bwMode="auto">
          <a:xfrm>
            <a:off x="5159375" y="4941888"/>
            <a:ext cx="73025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4" name="Rectangle 30"/>
          <p:cNvSpPr>
            <a:spLocks noChangeArrowheads="1"/>
          </p:cNvSpPr>
          <p:nvPr/>
        </p:nvSpPr>
        <p:spPr bwMode="auto">
          <a:xfrm>
            <a:off x="5016500" y="5445125"/>
            <a:ext cx="574675" cy="28892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5cm</a:t>
            </a:r>
          </a:p>
        </p:txBody>
      </p:sp>
      <p:sp>
        <p:nvSpPr>
          <p:cNvPr id="2714655" name="Line 31"/>
          <p:cNvSpPr>
            <a:spLocks noChangeShapeType="1"/>
          </p:cNvSpPr>
          <p:nvPr/>
        </p:nvSpPr>
        <p:spPr bwMode="auto">
          <a:xfrm flipH="1">
            <a:off x="2855913" y="4652963"/>
            <a:ext cx="64770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6" name="Line 32"/>
          <p:cNvSpPr>
            <a:spLocks noChangeShapeType="1"/>
          </p:cNvSpPr>
          <p:nvPr/>
        </p:nvSpPr>
        <p:spPr bwMode="auto">
          <a:xfrm flipH="1">
            <a:off x="2927350" y="4724400"/>
            <a:ext cx="64770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4657" name="Rectangle 33"/>
          <p:cNvSpPr>
            <a:spLocks noChangeArrowheads="1"/>
          </p:cNvSpPr>
          <p:nvPr/>
        </p:nvSpPr>
        <p:spPr bwMode="auto">
          <a:xfrm>
            <a:off x="2566988" y="5300663"/>
            <a:ext cx="1512888" cy="3603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5cm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，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45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度角</a:t>
            </a:r>
          </a:p>
        </p:txBody>
      </p:sp>
      <p:sp>
        <p:nvSpPr>
          <p:cNvPr id="22554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3" name="表格 23572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、配电室门外警示线标准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统一规范及提醒和警示现场人员现场的情况和位置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：长度根据门长度定制。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：涂刷黄线宽度与门打开宽度相等。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：黄色和黑色油漆，倾斜度顺时针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度，颜色间隔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8" name="图片 23574" descr="DSC006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9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9" name="表格 24608"/>
          <p:cNvGraphicFramePr/>
          <p:nvPr/>
        </p:nvGraphicFramePr>
        <p:xfrm>
          <a:off x="1703388" y="1524000"/>
          <a:ext cx="8731250" cy="4839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、走廊过道灭火器警示线标准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明确标识消防设施的位置及使用方法</a:t>
                      </a:r>
                      <a:r>
                        <a:rPr lang="en-US" altLang="zh-CN" sz="1800" b="1"/>
                        <a:t>,</a:t>
                      </a:r>
                      <a:r>
                        <a:rPr lang="zh-CN" altLang="en-US" sz="1800" b="1" dirty="0"/>
                        <a:t>防止阻碍消防器材使用</a:t>
                      </a:r>
                      <a:r>
                        <a:rPr lang="en-US" altLang="zh-CN" sz="1800" b="1"/>
                        <a:t>,</a:t>
                      </a:r>
                      <a:r>
                        <a:rPr lang="zh-CN" altLang="en-US" sz="1800" b="1" dirty="0"/>
                        <a:t>避免使用时浪费时间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4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：宽度为</a:t>
                      </a:r>
                      <a:r>
                        <a:rPr lang="en-US" altLang="zh-CN" sz="1800" b="1"/>
                        <a:t>50mm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：黄色和黑色间隔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，倾斜度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：长度根据现场灭火器大小来定制。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4</a:t>
                      </a:r>
                      <a:r>
                        <a:rPr lang="zh-CN" altLang="en-US" sz="1800" b="1" dirty="0"/>
                        <a:t>：走廊过道统一此标准。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2" name="Picture 24" descr="DSC00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488" y="1557338"/>
            <a:ext cx="4608512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16697" name="Line 25"/>
          <p:cNvSpPr>
            <a:spLocks noChangeShapeType="1"/>
          </p:cNvSpPr>
          <p:nvPr/>
        </p:nvSpPr>
        <p:spPr bwMode="auto">
          <a:xfrm flipV="1">
            <a:off x="5232400" y="3068638"/>
            <a:ext cx="1008063" cy="73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698" name="Line 26"/>
          <p:cNvSpPr>
            <a:spLocks noChangeShapeType="1"/>
          </p:cNvSpPr>
          <p:nvPr/>
        </p:nvSpPr>
        <p:spPr bwMode="auto">
          <a:xfrm>
            <a:off x="5448300" y="5229225"/>
            <a:ext cx="647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699" name="Rectangle 27"/>
          <p:cNvSpPr>
            <a:spLocks noChangeArrowheads="1"/>
          </p:cNvSpPr>
          <p:nvPr/>
        </p:nvSpPr>
        <p:spPr bwMode="auto">
          <a:xfrm>
            <a:off x="5664200" y="3141663"/>
            <a:ext cx="576263" cy="20875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50cm</a:t>
            </a:r>
          </a:p>
        </p:txBody>
      </p:sp>
      <p:sp>
        <p:nvSpPr>
          <p:cNvPr id="2716700" name="Line 28"/>
          <p:cNvSpPr>
            <a:spLocks noChangeShapeType="1"/>
          </p:cNvSpPr>
          <p:nvPr/>
        </p:nvSpPr>
        <p:spPr bwMode="auto">
          <a:xfrm>
            <a:off x="5232400" y="3357563"/>
            <a:ext cx="0" cy="2303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701" name="Line 29"/>
          <p:cNvSpPr>
            <a:spLocks noChangeShapeType="1"/>
          </p:cNvSpPr>
          <p:nvPr/>
        </p:nvSpPr>
        <p:spPr bwMode="auto">
          <a:xfrm>
            <a:off x="5519738" y="3357563"/>
            <a:ext cx="71438" cy="2303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702" name="Rectangle 30"/>
          <p:cNvSpPr>
            <a:spLocks noChangeArrowheads="1"/>
          </p:cNvSpPr>
          <p:nvPr/>
        </p:nvSpPr>
        <p:spPr bwMode="auto">
          <a:xfrm>
            <a:off x="5232400" y="5445125"/>
            <a:ext cx="431800" cy="4318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  <p:sp>
        <p:nvSpPr>
          <p:cNvPr id="2716703" name="Line 31"/>
          <p:cNvSpPr>
            <a:spLocks noChangeShapeType="1"/>
          </p:cNvSpPr>
          <p:nvPr/>
        </p:nvSpPr>
        <p:spPr bwMode="auto">
          <a:xfrm flipH="1">
            <a:off x="3792538" y="4724400"/>
            <a:ext cx="287338" cy="433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704" name="Line 32"/>
          <p:cNvSpPr>
            <a:spLocks noChangeShapeType="1"/>
          </p:cNvSpPr>
          <p:nvPr/>
        </p:nvSpPr>
        <p:spPr bwMode="auto">
          <a:xfrm flipH="1">
            <a:off x="4079875" y="4797425"/>
            <a:ext cx="360363" cy="5032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16705" name="Rectangle 33"/>
          <p:cNvSpPr>
            <a:spLocks noChangeArrowheads="1"/>
          </p:cNvSpPr>
          <p:nvPr/>
        </p:nvSpPr>
        <p:spPr bwMode="auto">
          <a:xfrm>
            <a:off x="3792538" y="5013325"/>
            <a:ext cx="358775" cy="4318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  <p:sp>
        <p:nvSpPr>
          <p:cNvPr id="24602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7" name="表格 26646"/>
          <p:cNvGraphicFramePr/>
          <p:nvPr/>
        </p:nvGraphicFramePr>
        <p:xfrm>
          <a:off x="1716088" y="1484313"/>
          <a:ext cx="8731250" cy="4839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9245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dirty="0"/>
                        <a:t>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阀门手轮丝杆保护套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防止生锈，方便拆装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 dirty="0"/>
                        <a:t>：</a:t>
                      </a:r>
                      <a:r>
                        <a:rPr lang="zh-CN" altLang="en-US" sz="2000" b="1" dirty="0"/>
                        <a:t>用规格相近的线管或者水管套于丝杆上，管子表面用黄黑相间的反光胶带纸粘贴。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16" name="Picture 24" descr="P30100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7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表格 27650"/>
          <p:cNvGraphicFramePr/>
          <p:nvPr/>
        </p:nvGraphicFramePr>
        <p:xfrm>
          <a:off x="17160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、安全吊装点标准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统一标准化以便识别和检修维护操作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：所有设备吊装点都应用红色油漆涂刷。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：大小根据吊装点的大小涂刷。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0" name="Picture 24" descr="IMG_15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1" name="Picture 25" descr="IMG_14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860800"/>
            <a:ext cx="46101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2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表格 28674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、电动机传动标识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明确设备的运行方向，方便点检判定和设备检修判定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：电动机罩盒统一刷成黄色，吊挂孔统一刷红色油漆。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 传动方向以红色箭头标识，轴盖以白色箭头标识，方便点检判定和设备检修判定。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4" name="Picture 24" descr="SDC147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60851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25" descr="SDC147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50" y="3898900"/>
            <a:ext cx="4608513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6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表格 29716"/>
          <p:cNvGraphicFramePr/>
          <p:nvPr/>
        </p:nvGraphicFramePr>
        <p:xfrm>
          <a:off x="1728788" y="1557338"/>
          <a:ext cx="8731250" cy="476694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1943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、仪表可视化标准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显示刻度可视化，便于检修人员和运行人员进行操作和识别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：按照正确运行时指针所处刻度范围、低于和高于标准值制定色条颜色。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：采用红、绿、黄三色即时贴指示；黄色区域为报警值，红色为危险值，绿色为正常值。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：色带宽度</a:t>
                      </a:r>
                      <a:r>
                        <a:rPr lang="en-US" altLang="zh-CN" sz="1800" b="1" dirty="0"/>
                        <a:t>5mm</a:t>
                      </a:r>
                      <a:r>
                        <a:rPr lang="zh-CN" altLang="en-US" sz="1800" b="1" dirty="0"/>
                        <a:t>，视仪表大小而定，最佳方式内置张贴。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8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  <p:pic>
        <p:nvPicPr>
          <p:cNvPr id="28689" name="图片 29717" descr="SDC14772"/>
          <p:cNvPicPr>
            <a:picLocks noChangeAspect="1"/>
          </p:cNvPicPr>
          <p:nvPr/>
        </p:nvPicPr>
        <p:blipFill>
          <a:blip r:embed="rId2" cstate="print">
            <a:lum bright="17999"/>
          </a:blip>
          <a:stretch>
            <a:fillRect/>
          </a:stretch>
        </p:blipFill>
        <p:spPr>
          <a:xfrm>
            <a:off x="1774825" y="1628775"/>
            <a:ext cx="46085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6" name="表格 30745"/>
          <p:cNvGraphicFramePr/>
          <p:nvPr/>
        </p:nvGraphicFramePr>
        <p:xfrm>
          <a:off x="1757363" y="1524000"/>
          <a:ext cx="8731250" cy="487172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、设备关键部位螺帽定位标准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9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用以判断主要设备的螺帽有无松动及断裂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：用红色油漆涂刷。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：红色宽度</a:t>
                      </a:r>
                      <a:r>
                        <a:rPr lang="en-US" altLang="zh-CN" sz="1800" b="1"/>
                        <a:t>10mm</a:t>
                      </a:r>
                      <a:r>
                        <a:rPr lang="zh-CN" altLang="en-US" sz="1800" b="1" dirty="0"/>
                        <a:t>，高度根据螺帽高度涂刷。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：色条保持直线，无油漆毛边。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2" name="Picture 24" descr="IMG_15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535488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3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1" name="表格 31770"/>
          <p:cNvGraphicFramePr/>
          <p:nvPr/>
        </p:nvGraphicFramePr>
        <p:xfrm>
          <a:off x="1741488" y="1524000"/>
          <a:ext cx="8731250" cy="48704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、厂房外消防栓、消防盖标准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9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统一标准化以便日常的维护操作和应急处理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：厂区内外消防栓高度要统一。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：消防盖，污水盖，雨水盖，给水盖颜色要统一或者要用颜色区别。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：消防盖红色油漆；污水为黄色油漆；雨水盖为黑底黄色油漆边框；给水为绿底黄色油漆边框。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6" name="Picture 25" descr="SDC156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3933825"/>
            <a:ext cx="230505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Picture 27" descr="SDC156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557338"/>
            <a:ext cx="2305050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8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  <p:pic>
        <p:nvPicPr>
          <p:cNvPr id="30739" name="图片 3176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875" y="3933825"/>
            <a:ext cx="2303463" cy="23749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40" name="图片 317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875" y="1557338"/>
            <a:ext cx="2303463" cy="23034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495" y="2223135"/>
            <a:ext cx="6797040" cy="197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770120" y="2243210"/>
            <a:ext cx="4026535" cy="1962765"/>
            <a:chOff x="5389" y="2325"/>
            <a:chExt cx="3963" cy="1931"/>
          </a:xfrm>
        </p:grpSpPr>
        <p:grpSp>
          <p:nvGrpSpPr>
            <p:cNvPr id="42" name="组合 41"/>
            <p:cNvGrpSpPr/>
            <p:nvPr/>
          </p:nvGrpSpPr>
          <p:grpSpPr>
            <a:xfrm>
              <a:off x="5389" y="2325"/>
              <a:ext cx="3963" cy="1931"/>
              <a:chOff x="5389" y="2325"/>
              <a:chExt cx="3963" cy="193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1" cy="1931"/>
                <a:chOff x="6764" y="4803"/>
                <a:chExt cx="1991" cy="1931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42" y="4827"/>
                  <a:ext cx="1856" cy="19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运行区域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389" y="2336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996" y="2524"/>
              <a:ext cx="927" cy="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1</a:t>
              </a:r>
            </a:p>
          </p:txBody>
        </p:sp>
      </p:grpSp>
      <p:sp useBgFill="1">
        <p:nvSpPr>
          <p:cNvPr id="10" name="矩形 9"/>
          <p:cNvSpPr/>
          <p:nvPr/>
        </p:nvSpPr>
        <p:spPr>
          <a:xfrm rot="5400000">
            <a:off x="-870585" y="3030220"/>
            <a:ext cx="2346325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>
          <a:xfrm rot="5400000">
            <a:off x="-245745" y="2976245"/>
            <a:ext cx="2346325" cy="386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表格 32770"/>
          <p:cNvGraphicFramePr/>
          <p:nvPr/>
        </p:nvGraphicFramePr>
        <p:xfrm>
          <a:off x="17462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 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VIP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相关通道标准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1800" b="1" dirty="0"/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提升企业形象，树立企业文化。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1：天蓝色树胶材质；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2：两边划黄色警示线。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0" name="图片 32787" descr="DSC001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15700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1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表格 34818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、巡检标识卡标准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方便现场工作人员巡查和操作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：巡检标准卡用不锈钢支架支撑在设备正前方</a:t>
                      </a:r>
                      <a:r>
                        <a:rPr lang="zh-CN" altLang="en-US" sz="1600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：张贴在设备正对面显眼处。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4" name="Picture 24" descr="SDC15682"/>
          <p:cNvPicPr>
            <a:picLocks noChangeAspect="1"/>
          </p:cNvPicPr>
          <p:nvPr/>
        </p:nvPicPr>
        <p:blipFill>
          <a:blip r:embed="rId2" cstate="print">
            <a:lum bright="17999"/>
          </a:blip>
          <a:stretch>
            <a:fillRect/>
          </a:stretch>
        </p:blipFill>
        <p:spPr>
          <a:xfrm>
            <a:off x="1847850" y="1577975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5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495" y="2223135"/>
            <a:ext cx="6797040" cy="197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770120" y="2243210"/>
            <a:ext cx="4026535" cy="1962765"/>
            <a:chOff x="5389" y="2325"/>
            <a:chExt cx="3963" cy="1931"/>
          </a:xfrm>
        </p:grpSpPr>
        <p:grpSp>
          <p:nvGrpSpPr>
            <p:cNvPr id="42" name="组合 41"/>
            <p:cNvGrpSpPr/>
            <p:nvPr/>
          </p:nvGrpSpPr>
          <p:grpSpPr>
            <a:xfrm>
              <a:off x="5389" y="2325"/>
              <a:ext cx="3963" cy="1931"/>
              <a:chOff x="5389" y="2325"/>
              <a:chExt cx="3963" cy="193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1" cy="1931"/>
                <a:chOff x="6764" y="4803"/>
                <a:chExt cx="1991" cy="1931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42" y="4827"/>
                  <a:ext cx="1856" cy="19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6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检修班组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389" y="2336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996" y="2524"/>
              <a:ext cx="927" cy="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2</a:t>
              </a:r>
            </a:p>
          </p:txBody>
        </p:sp>
      </p:grpSp>
      <p:sp useBgFill="1">
        <p:nvSpPr>
          <p:cNvPr id="10" name="矩形 9"/>
          <p:cNvSpPr/>
          <p:nvPr/>
        </p:nvSpPr>
        <p:spPr>
          <a:xfrm rot="5400000">
            <a:off x="-870585" y="3030220"/>
            <a:ext cx="2346325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>
          <a:xfrm rot="5400000">
            <a:off x="-245745" y="2976245"/>
            <a:ext cx="2346325" cy="386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  <p:graphicFrame>
        <p:nvGraphicFramePr>
          <p:cNvPr id="37910" name="表格 37909"/>
          <p:cNvGraphicFramePr/>
          <p:nvPr/>
        </p:nvGraphicFramePr>
        <p:xfrm>
          <a:off x="1703388" y="1412875"/>
          <a:ext cx="8801100" cy="5020945"/>
        </p:xfrm>
        <a:graphic>
          <a:graphicData uri="http://schemas.openxmlformats.org/drawingml/2006/table">
            <a:tbl>
              <a:tblPr/>
              <a:tblGrid>
                <a:gridCol w="4618355"/>
                <a:gridCol w="683895"/>
                <a:gridCol w="3498850"/>
              </a:tblGrid>
              <a:tr h="5130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、个人用品工具柜标准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41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统一标准化，整齐、规范、可视化</a:t>
                      </a:r>
                      <a:r>
                        <a:rPr lang="zh-CN" altLang="en-US" sz="2000" dirty="0"/>
                        <a:t>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7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：整体摆放整齐，有标示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：个人柜内划分清楚：有以下</a:t>
                      </a:r>
                      <a:r>
                        <a:rPr lang="en-US" altLang="zh-CN" sz="2000" b="1"/>
                        <a:t>3</a:t>
                      </a:r>
                      <a:r>
                        <a:rPr lang="zh-CN" altLang="en-US" sz="2000" b="1" dirty="0"/>
                        <a:t>个区：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000" b="1" dirty="0"/>
                        <a:t>⑴个人用品及工具区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000" b="1" dirty="0"/>
                        <a:t>⑵书籍区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000" b="1" dirty="0"/>
                        <a:t>⑶衣物劳保用品区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3</a:t>
                      </a:r>
                      <a:r>
                        <a:rPr lang="zh-CN" altLang="en-US" sz="2000" b="1" dirty="0"/>
                        <a:t>：清理不要物，定位必需品，合理利用更衣柜。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57" name="Picture 24" descr="SDC145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3860800"/>
            <a:ext cx="4465638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Picture 25" descr="SDC1469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484313"/>
            <a:ext cx="4464050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7" name="表格 38936"/>
          <p:cNvGraphicFramePr/>
          <p:nvPr/>
        </p:nvGraphicFramePr>
        <p:xfrm>
          <a:off x="1731963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63550"/>
                <a:gridCol w="357505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、检修班组水杯管理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对水杯进行定置管理，取用方便，整齐美观。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：使用红色圆形即时贴对水杯进行定位；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：圆的直径为</a:t>
                      </a:r>
                      <a:r>
                        <a:rPr lang="en-US" altLang="zh-CN" sz="2000" b="1" dirty="0"/>
                        <a:t>60mm</a:t>
                      </a:r>
                      <a:r>
                        <a:rPr lang="zh-CN" altLang="en-US" sz="2000" b="1" dirty="0"/>
                        <a:t>；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3</a:t>
                      </a:r>
                      <a:r>
                        <a:rPr lang="zh-CN" altLang="en-US" sz="2000" b="1" dirty="0"/>
                        <a:t>：若水杯数量超过</a:t>
                      </a:r>
                      <a:r>
                        <a:rPr lang="en-US" altLang="zh-CN" sz="2000" b="1"/>
                        <a:t>3</a:t>
                      </a:r>
                      <a:r>
                        <a:rPr lang="zh-CN" altLang="en-US" sz="2000" b="1" dirty="0"/>
                        <a:t>个以上则进行编号管理（实名制均可）。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80" name="图片 38933" descr="DSC001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82738"/>
            <a:ext cx="461327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1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4" name="表格 39963"/>
          <p:cNvGraphicFramePr/>
          <p:nvPr/>
        </p:nvGraphicFramePr>
        <p:xfrm>
          <a:off x="1746250" y="1524000"/>
          <a:ext cx="8731250" cy="47847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3657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、钢板尺、听针摆放标准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/>
                        <a:t>统一标准化，整齐、规范</a:t>
                      </a:r>
                      <a:r>
                        <a:rPr lang="zh-CN" altLang="en-US" dirty="0"/>
                        <a:t>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：钢板尺放在自行制作的架子钩上或平放在工具架上。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：对工具进行标识；标明型号、数量、责任人。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：平放工具下放要有可视化标识。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：可自制听针架，整齐摆放。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04" name="Picture 24" descr="344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0" y="1557338"/>
            <a:ext cx="4535488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5" name="图片 39958" descr="DSC002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150" y="3959225"/>
            <a:ext cx="4535488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6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7" name="表格 40986"/>
          <p:cNvGraphicFramePr/>
          <p:nvPr/>
        </p:nvGraphicFramePr>
        <p:xfrm>
          <a:off x="1784350" y="1524000"/>
          <a:ext cx="8731250" cy="48145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、工具（大锤、撬棍）摆放标准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对各种工器具进行形迹化管理，取放方便，节约时间，提高工作效率。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5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：大锤、撬棍放在自行制作的架子上或平放在工具架上。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：对工具进行标识；标明型号、数量、责任人。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：大锤头部下方进行形迹管理。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8" name="图片 40982" descr="DSC00655"/>
          <p:cNvPicPr>
            <a:picLocks noChangeAspect="1"/>
          </p:cNvPicPr>
          <p:nvPr/>
        </p:nvPicPr>
        <p:blipFill>
          <a:blip r:embed="rId2" cstate="print">
            <a:lum bright="29999"/>
          </a:blip>
          <a:stretch>
            <a:fillRect/>
          </a:stretch>
        </p:blipFill>
        <p:spPr>
          <a:xfrm>
            <a:off x="1847850" y="1557338"/>
            <a:ext cx="4608513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9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  <p:pic>
        <p:nvPicPr>
          <p:cNvPr id="38930" name="图片 409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313" y="4273550"/>
            <a:ext cx="2305050" cy="1989138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1" name="表格 42010"/>
          <p:cNvGraphicFramePr/>
          <p:nvPr/>
        </p:nvGraphicFramePr>
        <p:xfrm>
          <a:off x="1728788" y="1524000"/>
          <a:ext cx="8731250" cy="48196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、工具柜工具摆放标准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对各种工器具进行形迹化管理，取放方便，节约时间，提高工作效率。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：工器具定置、有序摆放，明确管理责任人。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：统一制作标示。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2" name="图片 42007" descr="DSC0017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3" name="图片 42008" descr="DSC001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860800"/>
            <a:ext cx="4608513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54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30" name="表格 43029"/>
          <p:cNvGraphicFramePr/>
          <p:nvPr/>
        </p:nvGraphicFramePr>
        <p:xfrm>
          <a:off x="1758950" y="1524000"/>
          <a:ext cx="8731250" cy="480504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黑体" panose="02010609060101010101" charset="-122"/>
                        </a:rPr>
                        <a:t>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ea typeface="黑体" panose="02010609060101010101" charset="-122"/>
                        </a:rPr>
                        <a:t>、维持管理标准卡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925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统一标准化，便于长效固化管理，适用全部办公班组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：统一制作打印。</a:t>
                      </a:r>
                    </a:p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：维持标准卡大小以需要管</a:t>
                      </a:r>
                    </a:p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b="1" dirty="0"/>
                        <a:t>理物件大小为依据。</a:t>
                      </a:r>
                    </a:p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000" b="1" dirty="0"/>
                        <a:t>3</a:t>
                      </a:r>
                      <a:r>
                        <a:rPr lang="zh-CN" altLang="en-US" sz="2000" b="1" dirty="0"/>
                        <a:t>：制定管理责任人、用相片</a:t>
                      </a:r>
                    </a:p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 b="1" dirty="0"/>
                        <a:t>记录管理的标准。</a:t>
                      </a:r>
                    </a:p>
                    <a:p>
                      <a:pPr marL="533400" lvl="0" indent="-533400" eaLnBrk="1" hangingPunct="1">
                        <a:lnSpc>
                          <a:spcPct val="90000"/>
                        </a:lnSpc>
                        <a:buNone/>
                      </a:pPr>
                      <a:endParaRPr lang="en-US" altLang="zh-CN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6" name="图片 43027" descr="DSC001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50" y="1544638"/>
            <a:ext cx="4608513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7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59" name="表格 44058"/>
          <p:cNvGraphicFramePr/>
          <p:nvPr/>
        </p:nvGraphicFramePr>
        <p:xfrm>
          <a:off x="1728788" y="1524000"/>
          <a:ext cx="8703945" cy="4813300"/>
        </p:xfrm>
        <a:graphic>
          <a:graphicData uri="http://schemas.openxmlformats.org/drawingml/2006/table">
            <a:tbl>
              <a:tblPr/>
              <a:tblGrid>
                <a:gridCol w="4530090"/>
                <a:gridCol w="465455"/>
                <a:gridCol w="3708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sz="2000" b="1" dirty="0"/>
                        <a:t>  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小部件零件存放标准</a:t>
                      </a:r>
                      <a:endParaRPr lang="en-US" altLang="zh-CN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0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统一标准化，便于管理库存与使用 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小盒上方要有标示：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包括如螺丝、螺帽、（各种尺寸），转接头、垫片（各种型号）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00" name="图片 44055" descr="DSC001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650" y="1573213"/>
            <a:ext cx="4464050" cy="466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01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/>
          <p:nvPr/>
        </p:nvSpPr>
        <p:spPr>
          <a:xfrm>
            <a:off x="4442778" y="493236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  <p:graphicFrame>
        <p:nvGraphicFramePr>
          <p:cNvPr id="6175" name="表格 6174"/>
          <p:cNvGraphicFramePr/>
          <p:nvPr/>
        </p:nvGraphicFramePr>
        <p:xfrm>
          <a:off x="1784350" y="1463675"/>
          <a:ext cx="8731250" cy="4862195"/>
        </p:xfrm>
        <a:graphic>
          <a:graphicData uri="http://schemas.openxmlformats.org/drawingml/2006/table">
            <a:tbl>
              <a:tblPr/>
              <a:tblGrid>
                <a:gridCol w="4692650"/>
                <a:gridCol w="411480"/>
                <a:gridCol w="362712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管道标识标准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统一化、标准化，便于识别警示员工防止踩空踩踏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/>
                        <a:t>1</a:t>
                      </a:r>
                      <a:r>
                        <a:rPr lang="zh-CN" altLang="en-US" sz="2000" b="1" dirty="0"/>
                        <a:t>、管道护管围栏侧面斜线与地面成</a:t>
                      </a:r>
                      <a:r>
                        <a:rPr lang="en-US" altLang="zh-CN" sz="2000" b="1"/>
                        <a:t>45</a:t>
                      </a:r>
                      <a:r>
                        <a:rPr lang="zh-CN" altLang="en-US" sz="2000" b="1" dirty="0"/>
                        <a:t>度角、黄黑相间线线宽</a:t>
                      </a:r>
                      <a:r>
                        <a:rPr lang="en-US" altLang="zh-CN" sz="2000" b="1"/>
                        <a:t>100mm</a:t>
                      </a:r>
                      <a:r>
                        <a:rPr lang="zh-CN" altLang="en-US" sz="20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/>
                        <a:t>2</a:t>
                      </a:r>
                      <a:r>
                        <a:rPr lang="zh-CN" altLang="en-US" sz="2000" b="1" dirty="0"/>
                        <a:t>、油漆颜色：黑色、黄色。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/>
                        <a:t>3 </a:t>
                      </a:r>
                      <a:r>
                        <a:rPr lang="zh-CN" altLang="en-US" sz="2000" b="1" dirty="0"/>
                        <a:t>、围栏水平面如果距离管道半径大于</a:t>
                      </a:r>
                      <a:r>
                        <a:rPr lang="en-US" altLang="zh-CN" sz="2000" b="1"/>
                        <a:t>1</a:t>
                      </a:r>
                      <a:r>
                        <a:rPr lang="zh-CN" altLang="en-US" sz="2000" b="1" dirty="0"/>
                        <a:t>公分统一加盖。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000" b="1" dirty="0"/>
                        <a:t>4</a:t>
                      </a:r>
                      <a:r>
                        <a:rPr lang="zh-CN" altLang="en-US" sz="2000" b="1" dirty="0"/>
                        <a:t>、油漆标准：醇酸磁漆（下同，马路划线除外）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37" name="Picture 24" descr="DSC001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98265" name="Line 25"/>
          <p:cNvSpPr>
            <a:spLocks noChangeShapeType="1"/>
          </p:cNvSpPr>
          <p:nvPr/>
        </p:nvSpPr>
        <p:spPr bwMode="auto">
          <a:xfrm flipH="1">
            <a:off x="3792538" y="4652963"/>
            <a:ext cx="43180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98266" name="Line 26"/>
          <p:cNvSpPr>
            <a:spLocks noChangeShapeType="1"/>
          </p:cNvSpPr>
          <p:nvPr/>
        </p:nvSpPr>
        <p:spPr bwMode="auto">
          <a:xfrm flipH="1">
            <a:off x="3359150" y="4724400"/>
            <a:ext cx="504825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98267" name="Rectangle 27"/>
          <p:cNvSpPr>
            <a:spLocks noChangeArrowheads="1"/>
          </p:cNvSpPr>
          <p:nvPr/>
        </p:nvSpPr>
        <p:spPr bwMode="auto">
          <a:xfrm>
            <a:off x="3000375" y="5229225"/>
            <a:ext cx="1079500" cy="6477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  <p:sp>
        <p:nvSpPr>
          <p:cNvPr id="2698268" name="Line 28"/>
          <p:cNvSpPr>
            <a:spLocks noChangeShapeType="1"/>
          </p:cNvSpPr>
          <p:nvPr/>
        </p:nvSpPr>
        <p:spPr bwMode="auto">
          <a:xfrm flipH="1">
            <a:off x="2566988" y="4724400"/>
            <a:ext cx="649288" cy="6492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98269" name="Line 29"/>
          <p:cNvSpPr>
            <a:spLocks noChangeShapeType="1"/>
          </p:cNvSpPr>
          <p:nvPr/>
        </p:nvSpPr>
        <p:spPr bwMode="auto">
          <a:xfrm flipH="1">
            <a:off x="2279650" y="4581525"/>
            <a:ext cx="647700" cy="719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98270" name="Rectangle 30"/>
          <p:cNvSpPr>
            <a:spLocks noChangeArrowheads="1"/>
          </p:cNvSpPr>
          <p:nvPr/>
        </p:nvSpPr>
        <p:spPr bwMode="auto">
          <a:xfrm>
            <a:off x="1919288" y="5157788"/>
            <a:ext cx="1008063" cy="5762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10cm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表格 45083"/>
          <p:cNvGraphicFramePr/>
          <p:nvPr/>
        </p:nvGraphicFramePr>
        <p:xfrm>
          <a:off x="17287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11480"/>
                <a:gridCol w="362712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/>
                        <a:t>   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、安全帽的存放标准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统一标准化，使安全帽存取方便，规范管理。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：安全帽放置在存放架内。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：整齐，各班组以实际位置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2000" b="1" dirty="0"/>
                        <a:t>定做。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24" name="图片 45079" descr="DSC006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5700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5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表格 46082"/>
          <p:cNvGraphicFramePr/>
          <p:nvPr/>
        </p:nvGraphicFramePr>
        <p:xfrm>
          <a:off x="1731963" y="1524000"/>
          <a:ext cx="8731250" cy="507111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       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、手拉葫芦摆放标准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统一标准化，便于管理与使用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：手拉葫芦应悬挂在架子上，取用方便。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：对工具进行标识；标明型号、数量、责任人。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：按不同型号进行分区摆放。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48" name="Picture 24" descr="352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9" name="Picture 25" descr="35312453955477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4005263"/>
            <a:ext cx="4608513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50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30" name="表格 47129"/>
          <p:cNvGraphicFramePr/>
          <p:nvPr/>
        </p:nvGraphicFramePr>
        <p:xfrm>
          <a:off x="1733550" y="1524000"/>
          <a:ext cx="8731250" cy="48323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、安全带、胶皮手套摆放标准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统一标准化，便于管理与使用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：安全带应悬挂在架子上，取用方便。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：对工具进行标识；标明型号、数量、责任人。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072" name="Picture 24" descr="351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472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73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检修班组可视化标准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53" name="表格 48152"/>
          <p:cNvGraphicFramePr/>
          <p:nvPr/>
        </p:nvGraphicFramePr>
        <p:xfrm>
          <a:off x="1757363" y="1484313"/>
          <a:ext cx="8731250" cy="480377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、带三角顶部矩形阀门标示牌制作方法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25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设备铭牌规范管理适用，便于点检和操作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5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000" b="1" dirty="0"/>
                        <a:t>具体参数如下</a:t>
                      </a:r>
                      <a:r>
                        <a:rPr lang="en-US" altLang="zh-CN" sz="2000" b="1"/>
                        <a:t>: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1600"/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/>
                        <a:t>.</a:t>
                      </a:r>
                      <a:r>
                        <a:rPr lang="en-US" altLang="zh-CN" sz="1800"/>
                        <a:t>A=70mm   B=80mm   A1=50mm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96" name="Picture 24" descr="9%WPQW][%[3KSB}}L`C~0W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535488" cy="22320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6097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50" y="3860800"/>
            <a:ext cx="4535488" cy="237648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98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检修现场可视化标准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82" name="表格 49181"/>
          <p:cNvGraphicFramePr/>
          <p:nvPr/>
        </p:nvGraphicFramePr>
        <p:xfrm>
          <a:off x="1741488" y="1524000"/>
          <a:ext cx="8731250" cy="47847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880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、压力表计标识标准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统一标准化，更好直观的便于巡检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：采用红、黄、绿三色进行标识划分。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：绿色区域代表正常值；黄色区域代表报警值；红色区域代表危险</a:t>
                      </a:r>
                      <a:r>
                        <a:rPr lang="en-US" altLang="zh-CN" sz="1800" b="1" dirty="0"/>
                        <a:t>/</a:t>
                      </a:r>
                      <a:r>
                        <a:rPr lang="zh-CN" altLang="en-US" sz="1800" b="1" dirty="0"/>
                        <a:t>异常。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：型号为</a:t>
                      </a:r>
                      <a:r>
                        <a:rPr lang="en-US" altLang="zh-CN" sz="1800" b="1"/>
                        <a:t>Y-150</a:t>
                      </a:r>
                      <a:r>
                        <a:rPr lang="zh-CN" altLang="en-US" sz="1800" b="1" dirty="0"/>
                        <a:t>压力表：表盘直径为</a:t>
                      </a:r>
                      <a:r>
                        <a:rPr lang="en-US" altLang="zh-CN" sz="1800" b="1"/>
                        <a:t>150mm</a:t>
                      </a:r>
                      <a:r>
                        <a:rPr lang="zh-CN" altLang="en-US" sz="1800" b="1" dirty="0"/>
                        <a:t>的表计标识直径为</a:t>
                      </a:r>
                      <a:r>
                        <a:rPr lang="en-US" altLang="zh-CN" sz="1800" b="1"/>
                        <a:t>5 mm</a:t>
                      </a:r>
                      <a:r>
                        <a:rPr lang="zh-CN" altLang="en-US" sz="1800" b="1" dirty="0"/>
                        <a:t>。型号为</a:t>
                      </a:r>
                      <a:r>
                        <a:rPr lang="en-US" altLang="zh-CN" sz="1800" b="1"/>
                        <a:t>Y-100</a:t>
                      </a:r>
                      <a:r>
                        <a:rPr lang="zh-CN" altLang="en-US" sz="1800" b="1" dirty="0"/>
                        <a:t>压力表：表盘直径为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的表计标识直径为</a:t>
                      </a:r>
                      <a:r>
                        <a:rPr lang="en-US" altLang="zh-CN" sz="1800" b="1"/>
                        <a:t>3 </a:t>
                      </a:r>
                      <a:r>
                        <a:rPr lang="en-US" altLang="zh-CN" sz="1800" b="1" dirty="0"/>
                        <a:t>mm</a:t>
                      </a:r>
                      <a:r>
                        <a:rPr lang="zh-CN" altLang="en-US" sz="1800" b="1" dirty="0"/>
                        <a:t>。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20" name="Picture 24" descr="P302008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77975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1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检修现场可视化标准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表格 50199"/>
          <p:cNvGraphicFramePr/>
          <p:nvPr/>
        </p:nvGraphicFramePr>
        <p:xfrm>
          <a:off x="1716088" y="1484313"/>
          <a:ext cx="8731250" cy="48240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9067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、电动设备的接地线标识标准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统一标准化，接地线清晰醒目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 dirty="0"/>
                        <a:t>1</a:t>
                      </a:r>
                      <a:r>
                        <a:rPr lang="zh-CN" altLang="en-US" sz="2000" b="1" dirty="0"/>
                        <a:t>：电动设备的接地极应划黄绿相间线，间隔</a:t>
                      </a:r>
                      <a:r>
                        <a:rPr lang="en-US" altLang="zh-CN" sz="2000" b="1"/>
                        <a:t>100㎜</a:t>
                      </a:r>
                      <a:r>
                        <a:rPr lang="zh-CN" altLang="en-US" sz="2000" b="1" dirty="0"/>
                        <a:t>用绝缘漆。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 dirty="0"/>
                        <a:t>2</a:t>
                      </a:r>
                      <a:r>
                        <a:rPr lang="zh-CN" altLang="en-US" sz="2000" b="1" dirty="0"/>
                        <a:t>：油漆颜色：绿色：酞青中绿，黄色。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：接地线要横平竖直。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44" name="Picture 24" descr="3381245395547750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62125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5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检修现场可视化标准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5" name="表格 51224"/>
          <p:cNvGraphicFramePr/>
          <p:nvPr/>
        </p:nvGraphicFramePr>
        <p:xfrm>
          <a:off x="1733550" y="1524000"/>
          <a:ext cx="8731250" cy="48323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、检修班组库房备件摆放标准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统一标准化，更好的管理及使用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对备件进行标识；标明型号、数量、责任人，统一管理并使用。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68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90675"/>
            <a:ext cx="4608513" cy="46799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9169" name="Rectangle 2"/>
          <p:cNvSpPr/>
          <p:nvPr/>
        </p:nvSpPr>
        <p:spPr>
          <a:xfrm>
            <a:off x="4151313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检修现场可视化标准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495" y="2223135"/>
            <a:ext cx="6797040" cy="197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770120" y="2243210"/>
            <a:ext cx="4026535" cy="1962765"/>
            <a:chOff x="5389" y="2325"/>
            <a:chExt cx="3963" cy="1931"/>
          </a:xfrm>
        </p:grpSpPr>
        <p:grpSp>
          <p:nvGrpSpPr>
            <p:cNvPr id="42" name="组合 41"/>
            <p:cNvGrpSpPr/>
            <p:nvPr/>
          </p:nvGrpSpPr>
          <p:grpSpPr>
            <a:xfrm>
              <a:off x="5389" y="2325"/>
              <a:ext cx="3963" cy="1931"/>
              <a:chOff x="5389" y="2325"/>
              <a:chExt cx="3963" cy="193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1" cy="1931"/>
                <a:chOff x="6764" y="4803"/>
                <a:chExt cx="1991" cy="1931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42" y="4827"/>
                  <a:ext cx="1856" cy="19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办公区域</a:t>
                  </a:r>
                  <a:endParaRPr lang="zh-CN" altLang="en-US" sz="6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charset="-122"/>
                    <a:sym typeface="+mn-ea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389" y="2336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996" y="2524"/>
              <a:ext cx="927" cy="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3</a:t>
              </a:r>
            </a:p>
          </p:txBody>
        </p:sp>
      </p:grpSp>
      <p:sp useBgFill="1">
        <p:nvSpPr>
          <p:cNvPr id="10" name="矩形 9"/>
          <p:cNvSpPr/>
          <p:nvPr/>
        </p:nvSpPr>
        <p:spPr>
          <a:xfrm rot="5400000">
            <a:off x="-870585" y="3030220"/>
            <a:ext cx="2346325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>
          <a:xfrm rot="5400000">
            <a:off x="-245745" y="2976245"/>
            <a:ext cx="2346325" cy="386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/>
          <p:nvPr/>
        </p:nvSpPr>
        <p:spPr>
          <a:xfrm>
            <a:off x="4295775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graphicFrame>
        <p:nvGraphicFramePr>
          <p:cNvPr id="116771" name="表格 116770"/>
          <p:cNvGraphicFramePr/>
          <p:nvPr/>
        </p:nvGraphicFramePr>
        <p:xfrm>
          <a:off x="1736725" y="1341438"/>
          <a:ext cx="8731250" cy="5046028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1593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、办公卡座物品定置标准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0008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制定办公桌物品定位，培养将物品放回原位的习惯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 b="1"/>
                        <a:t> </a:t>
                      </a: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：桌面上只能保留</a:t>
                      </a:r>
                      <a:r>
                        <a:rPr lang="en-US" altLang="zh-CN" sz="1800" b="1"/>
                        <a:t>6</a:t>
                      </a:r>
                      <a:r>
                        <a:rPr lang="zh-CN" altLang="en-US" sz="1800" b="1" dirty="0"/>
                        <a:t>件以内物品，摆放位置见左图所示。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：摆放顺序：工作便利性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：摆放距离（推荐）：显示器位于卡座中央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度角处，打印机与电话间距</a:t>
                      </a:r>
                      <a:r>
                        <a:rPr lang="en-US" altLang="zh-CN" sz="1800" b="1"/>
                        <a:t>10cm</a:t>
                      </a:r>
                      <a:r>
                        <a:rPr lang="zh-CN" altLang="en-US" sz="1800" b="1" dirty="0"/>
                        <a:t>，显示器与茶杯间距</a:t>
                      </a:r>
                      <a:r>
                        <a:rPr lang="en-US" altLang="zh-CN" sz="1800" b="1" dirty="0"/>
                        <a:t>20cm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：标准办公桌键盘不可放在桌面上，键盘下方正中央粘贴隐形标识。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65" name="图片 116753" descr="DSC002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412875"/>
            <a:ext cx="4608513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6" name="图片 116754" descr="DSC000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860800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3" name="表格 117762"/>
          <p:cNvGraphicFramePr/>
          <p:nvPr/>
        </p:nvGraphicFramePr>
        <p:xfrm>
          <a:off x="1703388" y="1484313"/>
          <a:ext cx="8785225" cy="4824095"/>
        </p:xfrm>
        <a:graphic>
          <a:graphicData uri="http://schemas.openxmlformats.org/drawingml/2006/table">
            <a:tbl>
              <a:tblPr/>
              <a:tblGrid>
                <a:gridCol w="4710430"/>
                <a:gridCol w="471170"/>
                <a:gridCol w="3603625"/>
              </a:tblGrid>
              <a:tr h="91757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、办公卡座抽屉内物品定置标准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08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制定办公桌抽屉内物品定位，培养将物品放回原位的习惯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84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 b="1"/>
                        <a:t> </a:t>
                      </a: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：办公桌抽屉三层自上而下依次为：办公用品、文件资料、个人物品。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：抽屉内用蓝色胶带粘为“丁</a:t>
                      </a:r>
                      <a:r>
                        <a:rPr lang="en-US" altLang="zh-CN" sz="1800" b="1"/>
                        <a:t>”</a:t>
                      </a:r>
                      <a:r>
                        <a:rPr lang="zh-CN" altLang="en-US" sz="1800" b="1" dirty="0"/>
                        <a:t>字状，二层文件资料粘胶带以</a:t>
                      </a:r>
                      <a:r>
                        <a:rPr lang="en-US" altLang="zh-CN" sz="1800" b="1"/>
                        <a:t>A4</a:t>
                      </a:r>
                      <a:r>
                        <a:rPr lang="zh-CN" altLang="en-US" sz="1800" b="1" dirty="0"/>
                        <a:t>纸大小为基准。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288" name="图片 117777" descr="DSC002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425" y="1544638"/>
            <a:ext cx="460851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9" name="图片 117778" descr="DSC002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425" y="3959225"/>
            <a:ext cx="4608513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90" name="Rectangle 2"/>
          <p:cNvSpPr/>
          <p:nvPr/>
        </p:nvSpPr>
        <p:spPr>
          <a:xfrm>
            <a:off x="4295775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1" name="表格 7190"/>
          <p:cNvGraphicFramePr/>
          <p:nvPr/>
        </p:nvGraphicFramePr>
        <p:xfrm>
          <a:off x="1757363" y="1484313"/>
          <a:ext cx="8731250" cy="48577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626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阀门手轮标识标准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52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手轮及开关方向刷色起到警示、提醒作用</a:t>
                      </a:r>
                      <a:r>
                        <a:rPr lang="zh-CN" altLang="en-US" dirty="0"/>
                        <a:t> </a:t>
                      </a:r>
                      <a:endParaRPr lang="zh-CN" altLang="en-US" sz="18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/>
                        <a:t>1</a:t>
                      </a:r>
                      <a:r>
                        <a:rPr lang="zh-CN" altLang="en-US" sz="2000" b="1" dirty="0"/>
                        <a:t>、在重要阀门操作手轮上标注“开启方向”，文字标识用白色油漆涂刷，阀门红色油漆刷；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/>
                        <a:t>2</a:t>
                      </a:r>
                      <a:r>
                        <a:rPr lang="zh-CN" altLang="en-US" sz="2000" b="1" dirty="0"/>
                        <a:t>、油漆颜色：红色、白色</a:t>
                      </a:r>
                      <a:r>
                        <a:rPr lang="zh-CN" altLang="en-US" b="1" dirty="0"/>
                        <a:t>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0" name="Picture 24" descr="DSC044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113" y="1557338"/>
            <a:ext cx="4608512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1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09" name="表格 118808"/>
          <p:cNvGraphicFramePr/>
          <p:nvPr/>
        </p:nvGraphicFramePr>
        <p:xfrm>
          <a:off x="1763713" y="1341438"/>
          <a:ext cx="8643620" cy="4966970"/>
        </p:xfrm>
        <a:graphic>
          <a:graphicData uri="http://schemas.openxmlformats.org/drawingml/2006/table">
            <a:tbl>
              <a:tblPr/>
              <a:tblGrid>
                <a:gridCol w="4644390"/>
                <a:gridCol w="454025"/>
                <a:gridCol w="3545205"/>
              </a:tblGrid>
              <a:tr h="7969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、电话机位置标示标准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10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制定电话机位置，培养将物品放回原位的习惯</a:t>
                      </a:r>
                      <a:r>
                        <a:rPr lang="zh-CN" altLang="en-US" sz="3200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0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：标签粘贴在放置电话机位置下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面的中央。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12" name="Picture 32" descr="250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50" y="1366838"/>
            <a:ext cx="4535488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3" name="Picture 30" descr="24812453955477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0" y="3898900"/>
            <a:ext cx="4535488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4" name="图片 118803" descr="电话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7575" y="1374775"/>
            <a:ext cx="1620838" cy="162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5" name="Rectangle 2"/>
          <p:cNvSpPr/>
          <p:nvPr/>
        </p:nvSpPr>
        <p:spPr>
          <a:xfrm>
            <a:off x="4295775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34" name="表格 119833"/>
          <p:cNvGraphicFramePr/>
          <p:nvPr/>
        </p:nvGraphicFramePr>
        <p:xfrm>
          <a:off x="1716088" y="1341438"/>
          <a:ext cx="8731250" cy="4966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6781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、水杯位置标示标准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95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制定水杯位置，避免水杯随意放置现象。</a:t>
                      </a:r>
                      <a:r>
                        <a:rPr lang="zh-CN" altLang="en-US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37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50cm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：标签粘贴在放置水杯或水杯垫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位置下面的中央。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36" name="Picture 30" descr="252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387475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7" name="Picture 32" descr="2541245395547750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1762125" y="3860800"/>
            <a:ext cx="4608513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8" name="图片 119827" descr="茶杯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12875"/>
            <a:ext cx="1549400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9" name="Rectangle 2"/>
          <p:cNvSpPr/>
          <p:nvPr/>
        </p:nvSpPr>
        <p:spPr>
          <a:xfrm>
            <a:off x="4295775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61" name="表格 120860"/>
          <p:cNvGraphicFramePr/>
          <p:nvPr/>
        </p:nvGraphicFramePr>
        <p:xfrm>
          <a:off x="1716088" y="1341438"/>
          <a:ext cx="8715375" cy="4966970"/>
        </p:xfrm>
        <a:graphic>
          <a:graphicData uri="http://schemas.openxmlformats.org/drawingml/2006/table">
            <a:tbl>
              <a:tblPr/>
              <a:tblGrid>
                <a:gridCol w="4685030"/>
                <a:gridCol w="455295"/>
                <a:gridCol w="3575050"/>
              </a:tblGrid>
              <a:tr h="84645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、办公文具（笔筒）位置标示标准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给办公文具定位，避免文具随意放置或混乱。</a:t>
                      </a:r>
                      <a:r>
                        <a:rPr lang="zh-CN" altLang="en-US" sz="1800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03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50cm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：标签粘贴在放置笔筒位置下面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的中央。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360" name="图片 120854" descr="DSC001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3890963"/>
            <a:ext cx="4608513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6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pic>
        <p:nvPicPr>
          <p:cNvPr id="57362" name="图片 120858" descr="DSC001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125" y="1412875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63" name="图片 120859" descr="笔筒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12875"/>
            <a:ext cx="1557338" cy="151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83" name="表格 121882"/>
          <p:cNvGraphicFramePr/>
          <p:nvPr/>
        </p:nvGraphicFramePr>
        <p:xfrm>
          <a:off x="1733550" y="1341438"/>
          <a:ext cx="8731250" cy="496062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7715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、电脑显示器位置标示标准</a:t>
                      </a:r>
                      <a:r>
                        <a:rPr lang="zh-CN" altLang="en-US" sz="3200" dirty="0"/>
                        <a:t> 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00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定置显示器位置，使办公用品统一规范</a:t>
                      </a:r>
                      <a:r>
                        <a:rPr lang="zh-CN" altLang="en-US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86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：一体机标签贴在两个底座中央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处。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：标签粘贴在放置显示器位置的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中央。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84" name="Picture 30" descr="2691245395547750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74825" y="1400175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5" name="图片 121874" descr="DSC002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898900"/>
            <a:ext cx="4608513" cy="236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6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9" name="表格 122908"/>
          <p:cNvGraphicFramePr/>
          <p:nvPr/>
        </p:nvGraphicFramePr>
        <p:xfrm>
          <a:off x="1703388" y="1341438"/>
          <a:ext cx="8731250" cy="4966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6667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、电脑鼠标标示标准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71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制定鼠标位置，培养将物品放回原位的习惯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：标签粘贴在放置鼠标位置的中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：鼠标与显示器位置间距</a:t>
                      </a:r>
                      <a:r>
                        <a:rPr lang="en-US" altLang="zh-CN" sz="1800" b="1"/>
                        <a:t>20cm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408" name="图片 122901" descr="DSC001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488" y="3835400"/>
            <a:ext cx="4608512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9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pic>
        <p:nvPicPr>
          <p:cNvPr id="59410" name="图片 122909" descr="DSC001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488" y="1366838"/>
            <a:ext cx="4608512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1" name="图片 122910" descr="鼠标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4188" y="1374775"/>
            <a:ext cx="1584325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表格 123906"/>
          <p:cNvGraphicFramePr/>
          <p:nvPr/>
        </p:nvGraphicFramePr>
        <p:xfrm>
          <a:off x="1758950" y="1341438"/>
          <a:ext cx="8731250" cy="498284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340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、台历位置标示标准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25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制定台历位置，培养将物品放回原位的习惯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9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的圆形不干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胶单面印刷。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：标签粘贴在放置台历位置下面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的中央。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：贴标签时，位置部门要统一，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要对称美观。 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：台历放置在办公桌最左上角。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（依据实际办公桌方向定</a:t>
                      </a:r>
                      <a:r>
                        <a:rPr lang="zh-CN" altLang="en-US" sz="1600" b="1" dirty="0"/>
                        <a:t>）</a:t>
                      </a:r>
                      <a:endParaRPr lang="zh-CN" altLang="en-US" sz="3200" dirty="0"/>
                    </a:p>
                    <a:p>
                      <a:pPr marL="533400" lvl="0" indent="-533400" eaLnBrk="1" hangingPunct="1">
                        <a:buNone/>
                      </a:pPr>
                      <a:endParaRPr lang="en-US" altLang="zh-CN" sz="1800"/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32" name="Picture 28" descr="255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412875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3" name="Picture 29" descr="25612453955477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450" y="3911600"/>
            <a:ext cx="4608513" cy="234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4" name="图片 123923" descr="台历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038" y="1412875"/>
            <a:ext cx="152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3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52" name="表格 124951"/>
          <p:cNvGraphicFramePr/>
          <p:nvPr/>
        </p:nvGraphicFramePr>
        <p:xfrm>
          <a:off x="1728788" y="1341438"/>
          <a:ext cx="8731250" cy="5113782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350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、办公桌面文件架（盒）位置标示标准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5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固定文件夹摆放位置，避免文件随意放置，节约查找文件时间</a:t>
                      </a:r>
                      <a:r>
                        <a:rPr lang="zh-CN" altLang="en-US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67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170mm×22mm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：放置在文件夹侧面塑料夹缝中。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：文件夹内容依次为 电话号码、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内外信息、上级文件、其他资料、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待办文件、等待归纳、临时工作、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日常工作。（也可根据实际需要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自行确定）。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 可视化的格式和颜色部门自行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规定。 （绿色除外）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56" name="Picture 32" descr="267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374775"/>
            <a:ext cx="4608513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76" name="表格 125975"/>
          <p:cNvGraphicFramePr/>
          <p:nvPr/>
        </p:nvGraphicFramePr>
        <p:xfrm>
          <a:off x="1738313" y="1341438"/>
          <a:ext cx="8731250" cy="500697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038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、抽屉标示标准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382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明确各抽屉保管物品的分类，节约查找时间，提高工作效率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8.5cm×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/>
                        <a:t>3cm</a:t>
                      </a:r>
                      <a:r>
                        <a:rPr lang="zh-CN" altLang="en-US" sz="1800" b="1" dirty="0"/>
                        <a:t>，白底红框，黑色字。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：制作：见模板。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：标签粘贴在抽屉的左上角。距上边缘和左边缘</a:t>
                      </a:r>
                      <a:r>
                        <a:rPr lang="en-US" altLang="zh-CN" sz="1800" b="1"/>
                        <a:t>1cm.</a:t>
                      </a:r>
                      <a:endParaRPr lang="zh-CN" altLang="en-US" sz="1800" b="1" dirty="0"/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：办公桌抽屉第一层为办公用品、二层为文件资料，第三层为个人物品，其他办公桌多出来的抽屉根据抽屉内实际物品张贴。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80" name="图片 125973" descr="DSC002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400175"/>
            <a:ext cx="4608513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8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99" name="表格 126998"/>
          <p:cNvGraphicFramePr/>
          <p:nvPr/>
        </p:nvGraphicFramePr>
        <p:xfrm>
          <a:off x="1731963" y="1268413"/>
          <a:ext cx="8731250" cy="50399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975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、安全帽的标示标准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36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明确安全帽的摆放位置，用完及时归位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3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准</a:t>
                      </a: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1：部门经理及以上领导办公室安全帽放置在办公桌副柜中间第一层处，集体办公室放置在文件柜由上而下第三层处。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2：如文件资料多，可放置在最下方文件柜内。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04" name="图片 126993" descr="DSC002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328738"/>
            <a:ext cx="4608513" cy="2447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505" name="图片 126994" descr="DSC001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3827463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506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3" name="表格 128002"/>
          <p:cNvGraphicFramePr/>
          <p:nvPr/>
        </p:nvGraphicFramePr>
        <p:xfrm>
          <a:off x="1716088" y="1341438"/>
          <a:ext cx="8731250" cy="4966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150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、沙发与茶几的摆放标准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22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明确沙发与茶几的摆放标准，达到整齐划一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准</a:t>
                      </a: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1：沙发底座距茶几</a:t>
                      </a:r>
                      <a:r>
                        <a:rPr lang="en-US" altLang="zh-CN" sz="1800" b="1"/>
                        <a:t>40cm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2：茶几摆放在沙发中央平行处。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3：茶几的两个对角粘贴隐形标识定置。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28" name="图片 128017" descr="DSC002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412875"/>
            <a:ext cx="4608513" cy="482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9" name="图片 128018" descr="苶几 拷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412875"/>
            <a:ext cx="144145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0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sp>
        <p:nvSpPr>
          <p:cNvPr id="64531" name="直接连接符 128020"/>
          <p:cNvSpPr/>
          <p:nvPr/>
        </p:nvSpPr>
        <p:spPr>
          <a:xfrm flipH="1" flipV="1">
            <a:off x="3719513" y="5876925"/>
            <a:ext cx="431800" cy="73025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699999" sy="50000" rotWithShape="0">
              <a:srgbClr val="875B0D"/>
            </a:outerShdw>
          </a:effectLst>
        </p:spPr>
      </p:sp>
      <p:sp>
        <p:nvSpPr>
          <p:cNvPr id="64532" name="直接连接符 128021"/>
          <p:cNvSpPr/>
          <p:nvPr/>
        </p:nvSpPr>
        <p:spPr>
          <a:xfrm flipV="1">
            <a:off x="4440238" y="5876925"/>
            <a:ext cx="576262" cy="73025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699999" sy="50000" rotWithShape="0">
              <a:srgbClr val="875B0D"/>
            </a:outerShdw>
          </a:effectLst>
        </p:spPr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表格 8221"/>
          <p:cNvGraphicFramePr/>
          <p:nvPr/>
        </p:nvGraphicFramePr>
        <p:xfrm>
          <a:off x="1774825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11480"/>
                <a:gridCol w="362712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灭火器、消防箱警示线标准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明确标识消防设施的位置及使用方法</a:t>
                      </a:r>
                      <a:r>
                        <a:rPr lang="en-US" altLang="zh-CN" sz="1800" b="1"/>
                        <a:t>,</a:t>
                      </a:r>
                      <a:r>
                        <a:rPr lang="zh-CN" altLang="en-US" sz="1800" b="1" dirty="0"/>
                        <a:t>防止阻碍消防器材使用</a:t>
                      </a:r>
                      <a:r>
                        <a:rPr lang="en-US" altLang="zh-CN" sz="1800" b="1"/>
                        <a:t>,</a:t>
                      </a:r>
                      <a:r>
                        <a:rPr lang="zh-CN" altLang="en-US" sz="1800" b="1" dirty="0"/>
                        <a:t>避免使用时浪费时间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、灭火器前后左右距离黄色为</a:t>
                      </a:r>
                      <a:r>
                        <a:rPr lang="en-US" altLang="zh-CN" sz="1800" b="1"/>
                        <a:t>20mm</a:t>
                      </a:r>
                      <a:r>
                        <a:rPr lang="zh-CN" altLang="en-US" sz="1800" b="1" dirty="0"/>
                        <a:t>，宽度统一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、黄黑色线宽</a:t>
                      </a:r>
                      <a:r>
                        <a:rPr lang="en-US" altLang="zh-CN" sz="1800" b="1"/>
                        <a:t>100mm</a:t>
                      </a:r>
                      <a:r>
                        <a:rPr lang="zh-CN" altLang="en-US" sz="1800" b="1" dirty="0"/>
                        <a:t>，倾斜线成顺时针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度角。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、尺寸参考图片。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84" name="Picture 24" descr="DSC001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0313" name="Line 25"/>
          <p:cNvSpPr>
            <a:spLocks noChangeShapeType="1"/>
          </p:cNvSpPr>
          <p:nvPr/>
        </p:nvSpPr>
        <p:spPr bwMode="auto">
          <a:xfrm>
            <a:off x="5087938" y="4508500"/>
            <a:ext cx="12239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14" name="Line 26"/>
          <p:cNvSpPr>
            <a:spLocks noChangeShapeType="1"/>
          </p:cNvSpPr>
          <p:nvPr/>
        </p:nvSpPr>
        <p:spPr bwMode="auto">
          <a:xfrm>
            <a:off x="5159375" y="5229225"/>
            <a:ext cx="11525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15" name="Rectangle 27"/>
          <p:cNvSpPr>
            <a:spLocks noChangeArrowheads="1"/>
          </p:cNvSpPr>
          <p:nvPr/>
        </p:nvSpPr>
        <p:spPr bwMode="auto">
          <a:xfrm>
            <a:off x="5518150" y="4508500"/>
            <a:ext cx="719138" cy="71913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30cm</a:t>
            </a:r>
          </a:p>
        </p:txBody>
      </p:sp>
      <p:sp>
        <p:nvSpPr>
          <p:cNvPr id="2700316" name="Line 28"/>
          <p:cNvSpPr>
            <a:spLocks noChangeShapeType="1"/>
          </p:cNvSpPr>
          <p:nvPr/>
        </p:nvSpPr>
        <p:spPr bwMode="auto">
          <a:xfrm>
            <a:off x="5016500" y="4076700"/>
            <a:ext cx="7921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17" name="Line 29"/>
          <p:cNvSpPr>
            <a:spLocks noChangeShapeType="1"/>
          </p:cNvSpPr>
          <p:nvPr/>
        </p:nvSpPr>
        <p:spPr bwMode="auto">
          <a:xfrm>
            <a:off x="5016500" y="4221163"/>
            <a:ext cx="71913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18" name="Rectangle 30"/>
          <p:cNvSpPr>
            <a:spLocks noChangeArrowheads="1"/>
          </p:cNvSpPr>
          <p:nvPr/>
        </p:nvSpPr>
        <p:spPr bwMode="auto">
          <a:xfrm>
            <a:off x="5734050" y="4005263"/>
            <a:ext cx="723900" cy="36036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2cm</a:t>
            </a:r>
          </a:p>
        </p:txBody>
      </p:sp>
      <p:sp>
        <p:nvSpPr>
          <p:cNvPr id="2700319" name="Line 31"/>
          <p:cNvSpPr>
            <a:spLocks noChangeShapeType="1"/>
          </p:cNvSpPr>
          <p:nvPr/>
        </p:nvSpPr>
        <p:spPr bwMode="auto">
          <a:xfrm flipH="1">
            <a:off x="5016500" y="4005263"/>
            <a:ext cx="0" cy="20875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20" name="Line 32"/>
          <p:cNvSpPr>
            <a:spLocks noChangeShapeType="1"/>
          </p:cNvSpPr>
          <p:nvPr/>
        </p:nvSpPr>
        <p:spPr bwMode="auto">
          <a:xfrm>
            <a:off x="5086350" y="3932238"/>
            <a:ext cx="0" cy="2303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0321" name="Rectangle 33"/>
          <p:cNvSpPr>
            <a:spLocks noChangeArrowheads="1"/>
          </p:cNvSpPr>
          <p:nvPr/>
        </p:nvSpPr>
        <p:spPr bwMode="auto">
          <a:xfrm>
            <a:off x="4581525" y="6019800"/>
            <a:ext cx="935038" cy="28733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2cm</a:t>
            </a:r>
          </a:p>
        </p:txBody>
      </p:sp>
      <p:sp>
        <p:nvSpPr>
          <p:cNvPr id="7194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7" name="表格 129026"/>
          <p:cNvGraphicFramePr/>
          <p:nvPr/>
        </p:nvGraphicFramePr>
        <p:xfrm>
          <a:off x="1738313" y="1341438"/>
          <a:ext cx="8731250" cy="501967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78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、茶几桌面的摆放标准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318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明确茶几上面的摆放标准，达到整齐划一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99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准</a:t>
                      </a: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1：茶几中央摆放烟灰缸，右上角依次为纸巾盒、茶叶桶。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2：用隐形标识粘贴定位。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552" name="图片 129041" descr="DSC002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400175"/>
            <a:ext cx="4608513" cy="489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3" name="图片 129042" descr="茶叶筒 拷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400175"/>
            <a:ext cx="14398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4" name="图片 129043" descr="烟灰缸 拷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7525" y="5072063"/>
            <a:ext cx="1355725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5" name="图片 129044" descr="纸盒 拷贝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3475" y="5013325"/>
            <a:ext cx="1439863" cy="129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56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70" name="表格 130069"/>
          <p:cNvGraphicFramePr/>
          <p:nvPr/>
        </p:nvGraphicFramePr>
        <p:xfrm>
          <a:off x="1728788" y="1312863"/>
          <a:ext cx="8731250" cy="500824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、办公室公共用品区标示标准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72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明确公共用品保管物品的分类，达到整齐并节约查找时间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4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：规格：底板的规格大小依照摆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放区域的大小而定。（也可使用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泡沫或者彩色贴纸，颜色避免使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用绿色）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：物品要分类摆放，并进行标示。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：物品进行形迹定置。 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576" name="Picture 24" descr="C:\Users\NOCE\Desktop\SDC18164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1774825" y="1366838"/>
            <a:ext cx="4608513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97" name="表格 131096"/>
          <p:cNvGraphicFramePr/>
          <p:nvPr/>
        </p:nvGraphicFramePr>
        <p:xfrm>
          <a:off x="1716088" y="1341438"/>
          <a:ext cx="8731250" cy="5000625"/>
        </p:xfrm>
        <a:graphic>
          <a:graphicData uri="http://schemas.openxmlformats.org/drawingml/2006/table">
            <a:tbl>
              <a:tblPr/>
              <a:tblGrid>
                <a:gridCol w="4692650"/>
                <a:gridCol w="408305"/>
                <a:gridCol w="3630295"/>
              </a:tblGrid>
              <a:tr h="82296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、垃圾桶的限高线位置标示标准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22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制定垃圾篓的限高线位置，防止垃圾过量，影响环境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5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：规格：胶带宽度</a:t>
                      </a:r>
                      <a:r>
                        <a:rPr lang="en-US" altLang="zh-CN" sz="1800" b="1" dirty="0"/>
                        <a:t>2cm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：限高线的颜色为蓝色。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：限高线的高度在容器的</a:t>
                      </a:r>
                      <a:r>
                        <a:rPr lang="en-US" altLang="zh-CN" sz="1800" b="1" dirty="0"/>
                        <a:t>4/5</a:t>
                      </a:r>
                      <a:r>
                        <a:rPr lang="zh-CN" altLang="en-US" sz="1800" b="1" dirty="0"/>
                        <a:t>位置。 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4：垃圾桶下方粘贴隐形标识。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00" name="图片 131089" descr="DSC001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387475"/>
            <a:ext cx="4608513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01" name="图片 131090" descr="垃圾框 拷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1374775"/>
            <a:ext cx="1584325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602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18" name="表格 132117"/>
          <p:cNvGraphicFramePr/>
          <p:nvPr/>
        </p:nvGraphicFramePr>
        <p:xfrm>
          <a:off x="1733550" y="1293813"/>
          <a:ext cx="8731250" cy="50399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11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、开门形迹线标示标准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45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制定开门形迹位置，防止人站立门后，提高安全保障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</a:t>
                      </a:r>
                      <a:r>
                        <a:rPr lang="en-US" altLang="zh-CN" sz="1800" b="1"/>
                        <a:t>2.5cm</a:t>
                      </a:r>
                      <a:r>
                        <a:rPr lang="zh-CN" altLang="en-US" sz="1800" b="1" dirty="0"/>
                        <a:t>正方形组成的蓝色色带。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：沿开门弧线半径</a:t>
                      </a:r>
                      <a:r>
                        <a:rPr lang="en-US" altLang="zh-CN" sz="1800" b="1"/>
                        <a:t>81mm</a:t>
                      </a:r>
                      <a:r>
                        <a:rPr lang="zh-CN" altLang="en-US" sz="1800" b="1" dirty="0"/>
                        <a:t>处划线。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3：胶带颜色供参考，基本原则是浅底配深色；深底配浅色；红色要慎用（只限垃圾桶等，下同）。</a:t>
                      </a:r>
                      <a:endParaRPr lang="zh-CN" altLang="zh-CN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8624" name="图片 132113" descr="DSC002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357313"/>
            <a:ext cx="4608513" cy="491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3" name="表格 133122"/>
          <p:cNvGraphicFramePr/>
          <p:nvPr/>
        </p:nvGraphicFramePr>
        <p:xfrm>
          <a:off x="1728788" y="1412875"/>
          <a:ext cx="8731250" cy="49117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51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、茶壶标示标准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制定茶壶位置，用后及时归位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1：在放置热水壶显眼位置粘贴标识牌。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/>
                        <a:t>2：按照茶壶大小制定形迹定置管理。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9648" name="Group 78"/>
          <p:cNvGrpSpPr/>
          <p:nvPr/>
        </p:nvGrpSpPr>
        <p:grpSpPr>
          <a:xfrm>
            <a:off x="1774825" y="3101975"/>
            <a:ext cx="4608513" cy="3168650"/>
            <a:chOff x="267" y="1282"/>
            <a:chExt cx="2449" cy="2216"/>
          </a:xfrm>
        </p:grpSpPr>
        <p:pic>
          <p:nvPicPr>
            <p:cNvPr id="69649" name="Picture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" y="1282"/>
              <a:ext cx="2449" cy="22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9650" name="Line 72"/>
            <p:cNvSpPr/>
            <p:nvPr/>
          </p:nvSpPr>
          <p:spPr>
            <a:xfrm>
              <a:off x="975" y="3022"/>
              <a:ext cx="1179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69651" name="Rectangle 73"/>
            <p:cNvSpPr/>
            <p:nvPr/>
          </p:nvSpPr>
          <p:spPr>
            <a:xfrm>
              <a:off x="1338" y="2840"/>
              <a:ext cx="544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14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250mm</a:t>
              </a:r>
            </a:p>
          </p:txBody>
        </p:sp>
      </p:grpSp>
      <p:pic>
        <p:nvPicPr>
          <p:cNvPr id="69652" name="图片 133141" descr="888 第4个 拷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450" y="1484313"/>
            <a:ext cx="2736850" cy="1584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965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64" name="表格 134163"/>
          <p:cNvGraphicFramePr/>
          <p:nvPr/>
        </p:nvGraphicFramePr>
        <p:xfrm>
          <a:off x="1746250" y="1412875"/>
          <a:ext cx="8731250" cy="49117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51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电脑电源线绑扎标示标准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/>
                        <a:t>将电脑电源线进行绑扎，防止误碰电线造成危险</a:t>
                      </a:r>
                      <a:endParaRPr lang="zh-CN" altLang="en-US" sz="18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：将办公桌下方的电源线分段绑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扎在一起（两条及以上），尽量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保持横平竖直。如只有一条电源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线，应加以固定。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：电源线头部与设备连接处留有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余量，防止设备移动时由于绑扎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过紧，损坏电线</a:t>
                      </a:r>
                      <a:r>
                        <a:rPr lang="zh-CN" altLang="en-US" sz="1600" b="1" dirty="0"/>
                        <a:t>。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0672" name="Picture 27" descr="292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1458913"/>
            <a:ext cx="4608513" cy="2449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7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pic>
        <p:nvPicPr>
          <p:cNvPr id="70674" name="图片 13416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525" y="3933825"/>
            <a:ext cx="4608513" cy="236537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94" name="表格 135193"/>
          <p:cNvGraphicFramePr/>
          <p:nvPr/>
        </p:nvGraphicFramePr>
        <p:xfrm>
          <a:off x="1733550" y="1341438"/>
          <a:ext cx="8731250" cy="496697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61150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、文件柜标示标准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537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对文件柜进行标示，查找物品方便，节省时间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17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8.5cm×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 dirty="0"/>
                        <a:t>4.5cm</a:t>
                      </a:r>
                      <a:r>
                        <a:rPr lang="zh-CN" altLang="en-US" sz="1800" b="1" dirty="0"/>
                        <a:t>。</a:t>
                      </a:r>
                      <a:endParaRPr lang="en-US" altLang="zh-CN" sz="1800" b="1" dirty="0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 </a:t>
                      </a: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：标签粘贴在文件柜的左上角。</a:t>
                      </a:r>
                    </a:p>
                    <a:p>
                      <a:pPr marL="533400" lvl="0" indent="-5334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：较小的柜子标示根据实际情况。</a:t>
                      </a:r>
                    </a:p>
                    <a:p>
                      <a:pPr marL="533400" lvl="0" indent="-5334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：距柜子边缘</a:t>
                      </a:r>
                      <a:r>
                        <a:rPr lang="en-US" altLang="zh-CN" sz="1800" b="1"/>
                        <a:t>1cm</a:t>
                      </a:r>
                      <a:r>
                        <a:rPr lang="zh-CN" altLang="en-US" sz="1800" b="1" dirty="0"/>
                        <a:t>处，拉蓝色胶</a:t>
                      </a:r>
                    </a:p>
                    <a:p>
                      <a:pPr marL="533400" lvl="0" indent="-5334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800" b="1" dirty="0"/>
                        <a:t>带定位。</a:t>
                      </a:r>
                    </a:p>
                    <a:p>
                      <a:pPr marL="533400" lvl="0" indent="-5334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 b="1" dirty="0"/>
                        <a:t>5</a:t>
                      </a:r>
                      <a:r>
                        <a:rPr lang="zh-CN" altLang="en-US" sz="1800" b="1" dirty="0"/>
                        <a:t>：柜内物品的填写根据实际物品</a:t>
                      </a:r>
                    </a:p>
                    <a:p>
                      <a:pPr marL="533400" lvl="0" indent="-5334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800" b="1" dirty="0"/>
                        <a:t>进行填写。 </a:t>
                      </a:r>
                    </a:p>
                    <a:p>
                      <a:pPr marL="533400" lvl="0" indent="-533400" eaLnBrk="1" hangingPunct="1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600" b="1" dirty="0"/>
                        <a:t>     </a:t>
                      </a:r>
                      <a:endParaRPr lang="zh-CN" altLang="en-US" sz="1600" dirty="0"/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6" name="图片 135185" descr="DSC002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313" y="1392238"/>
            <a:ext cx="4175125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7" name="图片 135187" descr="DSC001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2313" y="3933825"/>
            <a:ext cx="4175125" cy="233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8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16" name="表格 136215"/>
          <p:cNvGraphicFramePr/>
          <p:nvPr/>
        </p:nvGraphicFramePr>
        <p:xfrm>
          <a:off x="1746250" y="1400175"/>
          <a:ext cx="8731250" cy="49085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2708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、文件柜内 文件盒标示标准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56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对文件盒进行标示，查找文件资料方便，节省时间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 dirty="0"/>
                        <a:t>170mm×22mm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：放置在文件夹侧面塑料夹缝中。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：文件夹内容依次为 电话号码、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内外信息、上级文件、其他资料、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待办文件、等待归纳、临时工作、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日常工作。（也可根据实际需要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自行确定）。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：可视化的格式和颜色部门自行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规定。 （避免绿色）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20" name="Picture 9" descr="SDC14724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87525" y="1450975"/>
            <a:ext cx="4608513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39" name="表格 137238"/>
          <p:cNvGraphicFramePr/>
          <p:nvPr/>
        </p:nvGraphicFramePr>
        <p:xfrm>
          <a:off x="1758950" y="1458913"/>
          <a:ext cx="8731250" cy="48494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070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、门推拉标示标准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79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对各种门进行推拉标示，防止误推误撞</a:t>
                      </a:r>
                      <a:r>
                        <a:rPr lang="zh-CN" altLang="en-US" sz="3200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：规格：直径为 </a:t>
                      </a:r>
                      <a:r>
                        <a:rPr lang="en-US" altLang="zh-CN" sz="1800" b="1" dirty="0"/>
                        <a:t>8cm</a:t>
                      </a:r>
                      <a:r>
                        <a:rPr lang="zh-CN" altLang="en-US" sz="1800" b="1" dirty="0"/>
                        <a:t> 的正方形。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：“推”底色为蓝色，字为白色；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“拉”底色为绿色，字为白色。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：粘贴位置，门把手上方</a:t>
                      </a:r>
                      <a:r>
                        <a:rPr lang="en-US" altLang="zh-CN" sz="1800" b="1" dirty="0"/>
                        <a:t>4cm</a:t>
                      </a:r>
                      <a:r>
                        <a:rPr lang="zh-CN" altLang="en-US" sz="1800" b="1" dirty="0"/>
                        <a:t>离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门边</a:t>
                      </a:r>
                      <a:r>
                        <a:rPr lang="en-US" altLang="zh-CN" sz="1800" b="1"/>
                        <a:t>1cm</a:t>
                      </a:r>
                      <a:r>
                        <a:rPr lang="zh-CN" altLang="en-US" sz="1800" b="1" dirty="0"/>
                        <a:t>处。</a:t>
                      </a:r>
                      <a:endParaRPr lang="en-US" altLang="zh-CN" sz="1800" b="1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：标签材质不硬性要求。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3744" name="Picture 18" descr="C:\Users\NOCE\Desktop\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25" y="1497013"/>
            <a:ext cx="4608513" cy="23764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45" name="Picture 19" descr="C:\Users\NOCE\Desktop\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0" y="3898900"/>
            <a:ext cx="4573588" cy="23764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3746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62" name="表格 138261"/>
          <p:cNvGraphicFramePr/>
          <p:nvPr/>
        </p:nvGraphicFramePr>
        <p:xfrm>
          <a:off x="1758950" y="1435100"/>
          <a:ext cx="8731250" cy="49466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467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、书籍脊背标示标准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763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对书籍脊背进行编号标示，查找资料方便，节省时间</a:t>
                      </a:r>
                      <a:r>
                        <a:rPr lang="zh-CN" altLang="en-US" dirty="0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56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22mm×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 dirty="0"/>
                        <a:t>11mm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（或用口齐纸）  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：标签粘贴在书籍的脊背上，在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书籍下端距离</a:t>
                      </a:r>
                      <a:r>
                        <a:rPr lang="en-US" altLang="zh-CN" sz="1800" b="1"/>
                        <a:t>20mm</a:t>
                      </a:r>
                      <a:r>
                        <a:rPr lang="zh-CN" altLang="en-US" sz="1800" b="1" dirty="0"/>
                        <a:t>处粘贴示。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：在资料柜左侧放置资料目录表。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4768" name="Picture 27" descr="2941245395547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925" y="1471613"/>
            <a:ext cx="460851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69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表格 9218"/>
          <p:cNvGraphicFramePr/>
          <p:nvPr/>
        </p:nvGraphicFramePr>
        <p:xfrm>
          <a:off x="17843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、运行设备指示牌</a:t>
                      </a:r>
                      <a:endParaRPr lang="en-US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直观的反映所有设备的状态，以便员工巡视巡查到位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：根据实物尺寸定制。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8" name="Picture 24" descr="IMG_15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9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表格 139266"/>
          <p:cNvGraphicFramePr/>
          <p:nvPr/>
        </p:nvGraphicFramePr>
        <p:xfrm>
          <a:off x="17335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、开关的标示标准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对办公室开关进行标示，防止开错灯和造成资源浪费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：根据开关大小制定标示。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：附有温馨提示。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5792" name="图片 139281" descr="DSC002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44638"/>
            <a:ext cx="4608513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9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09" name="表格 140308"/>
          <p:cNvGraphicFramePr/>
          <p:nvPr/>
        </p:nvGraphicFramePr>
        <p:xfrm>
          <a:off x="1657350" y="1412875"/>
          <a:ext cx="8848725" cy="49510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698875"/>
              </a:tblGrid>
              <a:tr h="5683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、电源开关的标示标准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22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对办公室电源开关进行标示，防止开错灯用错电源，造成资源浪费</a:t>
                      </a:r>
                      <a:r>
                        <a:rPr lang="zh-CN" altLang="en-US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：根据开关大小制定标示。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：附有温馨提示。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16" name="图片 140305" descr="DSC00130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16088" y="1471613"/>
            <a:ext cx="4608512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1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37" name="表格 141336"/>
          <p:cNvGraphicFramePr/>
          <p:nvPr/>
        </p:nvGraphicFramePr>
        <p:xfrm>
          <a:off x="1716088" y="1412875"/>
          <a:ext cx="8759825" cy="4895850"/>
        </p:xfrm>
        <a:graphic>
          <a:graphicData uri="http://schemas.openxmlformats.org/drawingml/2006/table">
            <a:tbl>
              <a:tblPr/>
              <a:tblGrid>
                <a:gridCol w="4708525"/>
                <a:gridCol w="459105"/>
                <a:gridCol w="3592195"/>
              </a:tblGrid>
              <a:tr h="50958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、岗位牌的标示标准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9218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岗位设置人铭牌，对工作联系方便，对自己的工作及位置一目了然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600" b="1" dirty="0"/>
                        <a:t>1</a:t>
                      </a:r>
                      <a:r>
                        <a:rPr lang="zh-CN" altLang="en-US" sz="1600" b="1" dirty="0"/>
                        <a:t>：规格：名牌长</a:t>
                      </a:r>
                      <a:r>
                        <a:rPr lang="en-US" altLang="zh-CN" sz="1600" b="1"/>
                        <a:t>160mm×</a:t>
                      </a:r>
                      <a:r>
                        <a:rPr lang="zh-CN" altLang="en-US" sz="1600" b="1" dirty="0"/>
                        <a:t>宽</a:t>
                      </a:r>
                      <a:r>
                        <a:rPr lang="en-US" altLang="zh-CN" sz="1600" b="1"/>
                        <a:t>120mm</a:t>
                      </a:r>
                      <a:r>
                        <a:rPr lang="zh-CN" altLang="en-US" sz="1600" b="1" dirty="0"/>
                        <a:t>，底座长</a:t>
                      </a:r>
                      <a:r>
                        <a:rPr lang="en-US" altLang="zh-CN" sz="1600" b="1"/>
                        <a:t>160mm×</a:t>
                      </a:r>
                      <a:r>
                        <a:rPr lang="zh-CN" altLang="en-US" sz="1600" b="1" dirty="0"/>
                        <a:t>宽</a:t>
                      </a:r>
                      <a:r>
                        <a:rPr lang="en-US" altLang="zh-CN" sz="1600" b="1"/>
                        <a:t>55mm </a:t>
                      </a:r>
                      <a:r>
                        <a:rPr lang="zh-CN" altLang="en-US" sz="1600" b="1" dirty="0"/>
                        <a:t>挡板长</a:t>
                      </a:r>
                      <a:r>
                        <a:rPr lang="en-US" altLang="zh-CN" sz="1600" b="1"/>
                        <a:t>65mm×</a:t>
                      </a:r>
                      <a:r>
                        <a:rPr lang="zh-CN" altLang="en-US" sz="1600" b="1" dirty="0"/>
                        <a:t>宽</a:t>
                      </a:r>
                      <a:r>
                        <a:rPr lang="en-US" altLang="zh-CN" sz="1600" b="1"/>
                        <a:t>45mm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600" b="1" dirty="0"/>
                        <a:t>2</a:t>
                      </a:r>
                      <a:r>
                        <a:rPr lang="zh-CN" altLang="en-US" sz="1600" b="1" dirty="0"/>
                        <a:t>：材料为有机玻璃，放置位置部门统一。（办公桌左上方）</a:t>
                      </a:r>
                    </a:p>
                    <a:p>
                      <a:pPr marL="0" lvl="0" indent="0" eaLnBrk="1" hangingPunct="1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b="1" dirty="0"/>
                        <a:t>3</a:t>
                      </a:r>
                      <a:r>
                        <a:rPr lang="zh-CN" altLang="en-US" sz="1600" b="1" dirty="0"/>
                        <a:t>：集中办公桌的部门使用，其他部门也可另行设计，但部门要同一标准。</a:t>
                      </a:r>
                    </a:p>
                    <a:p>
                      <a:pPr marL="0" lvl="0" indent="0" eaLnBrk="1" hangingPunct="1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b="1" dirty="0"/>
                        <a:t>4</a:t>
                      </a:r>
                      <a:r>
                        <a:rPr lang="zh-CN" altLang="en-US" sz="1600" b="1" dirty="0"/>
                        <a:t>：本标准暂时未实施。</a:t>
                      </a:r>
                      <a:endParaRPr lang="zh-CN" altLang="en-US" sz="3200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600" b="1" dirty="0"/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1600" b="1" dirty="0"/>
                        <a:t>    </a:t>
                      </a: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40" name="Picture 4" descr="DSC04997"/>
          <p:cNvPicPr>
            <a:picLocks noChangeAspect="1"/>
          </p:cNvPicPr>
          <p:nvPr/>
        </p:nvPicPr>
        <p:blipFill>
          <a:blip r:embed="rId2" cstate="print"/>
          <a:srcRect l="-3448" t="15788" r="25862" b="12280"/>
          <a:stretch>
            <a:fillRect/>
          </a:stretch>
        </p:blipFill>
        <p:spPr>
          <a:xfrm>
            <a:off x="1703388" y="1471613"/>
            <a:ext cx="4537075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41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288" y="3860800"/>
            <a:ext cx="4319587" cy="237648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/>
            </a:outerShdw>
          </a:effectLst>
        </p:spPr>
      </p:pic>
      <p:sp>
        <p:nvSpPr>
          <p:cNvPr id="77842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76" name="表格 142375"/>
          <p:cNvGraphicFramePr/>
          <p:nvPr/>
        </p:nvGraphicFramePr>
        <p:xfrm>
          <a:off x="1746250" y="1412875"/>
          <a:ext cx="8731250" cy="479107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0323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、打印机的标示标准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对办公室物品进行管理，倡导物物有人管，事事有责任的管理气氛</a:t>
                      </a:r>
                      <a:r>
                        <a:rPr lang="zh-CN" altLang="en-US" sz="1800" dirty="0"/>
                        <a:t> 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2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8.5cm×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/>
                        <a:t>4.5cm</a:t>
                      </a:r>
                      <a:r>
                        <a:rPr lang="zh-CN" altLang="en-US" sz="1800" b="1" dirty="0"/>
                        <a:t>的标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签。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：粘贴在物品显现位置，部门统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一。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：在相应栏上记录管理责任人的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姓名、部门和品名。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：粘贴在打印机、传真机、复印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机、饮水机等其他小件办公用上</a:t>
                      </a:r>
                      <a:r>
                        <a:rPr lang="zh-CN" altLang="en-US" sz="1800" dirty="0"/>
                        <a:t>。 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864" name="图片 142353" descr="DSC001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3284538"/>
            <a:ext cx="4608513" cy="2952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8865" name="图片 142355" descr="888 第4个 拷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013" y="1484313"/>
            <a:ext cx="295116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66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1" name="表格 143380"/>
          <p:cNvGraphicFramePr/>
          <p:nvPr/>
        </p:nvGraphicFramePr>
        <p:xfrm>
          <a:off x="1733550" y="1412875"/>
          <a:ext cx="8731250" cy="489585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6991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、花名的注解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556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了解花的生长习性及属于什么科别，这样更能体现管理规范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02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：在所养殖花的花盆中插入花名标签。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：标签样式颜色自选（插入式）。</a:t>
                      </a:r>
                      <a:endParaRPr lang="en-US" altLang="zh-CN" sz="1800" b="1"/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：注明花名分类习性养护周期，方便按时养护。</a:t>
                      </a:r>
                      <a:endParaRPr lang="en-US" altLang="zh-CN" sz="1800" b="1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988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013" y="1484313"/>
            <a:ext cx="2879725" cy="19446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9889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450" y="3573463"/>
            <a:ext cx="4535488" cy="26654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9890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05" name="表格 144404"/>
          <p:cNvGraphicFramePr/>
          <p:nvPr/>
        </p:nvGraphicFramePr>
        <p:xfrm>
          <a:off x="17462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、办公室值日可视化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养成良好卫生习惯，</a:t>
                      </a:r>
                      <a:r>
                        <a:rPr lang="en-US" altLang="zh-CN" sz="1800" b="1"/>
                        <a:t> </a:t>
                      </a:r>
                      <a:r>
                        <a:rPr lang="zh-CN" altLang="en-US" sz="1800" b="1" dirty="0"/>
                        <a:t>明确清洁责任管理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：规格：外直径</a:t>
                      </a:r>
                      <a:r>
                        <a:rPr lang="en-US" altLang="zh-CN" sz="1800" b="1" dirty="0"/>
                        <a:t>30*30cm</a:t>
                      </a:r>
                      <a:r>
                        <a:rPr lang="zh-CN" altLang="en-US" sz="1800" b="1" dirty="0"/>
                        <a:t>大圆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20cm</a:t>
                      </a:r>
                      <a:r>
                        <a:rPr lang="zh-CN" altLang="en-US" sz="1800" b="1" dirty="0"/>
                        <a:t>小圆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：制作：见制作模板。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：张贴位置自行确定，原则固定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在进门处显眼处。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endParaRPr lang="zh-CN" altLang="en-US" sz="1800" b="1" dirty="0"/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/>
                        <a:t> </a:t>
                      </a:r>
                      <a:endParaRPr lang="zh-CN" altLang="zh-CN" sz="16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12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  <p:pic>
        <p:nvPicPr>
          <p:cNvPr id="80913" name="图片 144406" descr="SAM_59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15827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28" name="表格 145427"/>
          <p:cNvGraphicFramePr/>
          <p:nvPr/>
        </p:nvGraphicFramePr>
        <p:xfrm>
          <a:off x="1690688" y="1524000"/>
          <a:ext cx="8811895" cy="4800600"/>
        </p:xfrm>
        <a:graphic>
          <a:graphicData uri="http://schemas.openxmlformats.org/drawingml/2006/table">
            <a:tbl>
              <a:tblPr/>
              <a:tblGrid>
                <a:gridCol w="4735195"/>
                <a:gridCol w="461645"/>
                <a:gridCol w="3615055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、办公室物品定置图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所有物品进行定位，所有区域分摊到个人，增强责任意识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：可根据室内物品实际布置绘制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定置图。</a:t>
                      </a:r>
                      <a:endParaRPr lang="en-US" altLang="zh-CN" sz="1800" b="1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：定置图绘制方式材质统一定制。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：此标准适用全部区域、部门。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endParaRPr lang="zh-CN" altLang="en-US" sz="1800" b="1" dirty="0"/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 b="1"/>
                        <a:t> </a:t>
                      </a:r>
                      <a:endParaRPr lang="zh-CN" altLang="zh-CN" sz="16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36" name="Picture 29" descr="3161245395547750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1762125" y="1577975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5" name="表格 146434"/>
          <p:cNvGraphicFramePr/>
          <p:nvPr/>
        </p:nvGraphicFramePr>
        <p:xfrm>
          <a:off x="17589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、打印纸限高标识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打印耗材定量分类管理，根据限高线提醒及时补充合理数量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600" b="1" dirty="0"/>
                        <a:t>1</a:t>
                      </a:r>
                      <a:r>
                        <a:rPr lang="zh-CN" altLang="en-US" sz="1600" b="1" dirty="0"/>
                        <a:t>：</a:t>
                      </a:r>
                      <a:r>
                        <a:rPr lang="zh-CN" altLang="en-US" sz="1800" b="1" dirty="0"/>
                        <a:t>采用分色管理，颜色根据耗材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月（周期）使用量购进或领用合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理数量。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：红色数字代表耗材充足或过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剩，绿色代表库存合理，黄色代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表需要补充。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 </a:t>
                      </a:r>
                    </a:p>
                    <a:p>
                      <a:pPr marL="533400" lvl="0" indent="-53340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600" b="1"/>
                        <a:t> </a:t>
                      </a:r>
                      <a:endParaRPr lang="zh-CN" altLang="zh-CN" sz="16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0" name="Picture 27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1847850" y="15827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6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84" name="表格 147483"/>
          <p:cNvGraphicFramePr/>
          <p:nvPr/>
        </p:nvGraphicFramePr>
        <p:xfrm>
          <a:off x="1733550" y="1484313"/>
          <a:ext cx="8731250" cy="482409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8350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、灭火器、消防栓警示线涂划标准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0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消防器材警示，提醒点检和使用畅通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：灭火器、灭火器箱应划“禁止阻塞线”、 左右与灭火器、灭火箱前方地面划线尺寸应与灭火器箱打开尺寸同宽、前后是灭火箱厚度的两倍。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：线宽</a:t>
                      </a:r>
                      <a:r>
                        <a:rPr lang="en-US" altLang="zh-CN" sz="1800" b="1"/>
                        <a:t>50mm</a:t>
                      </a:r>
                      <a:r>
                        <a:rPr lang="zh-CN" altLang="en-US" sz="1800" b="1" dirty="0"/>
                        <a:t>，斜线成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 dirty="0"/>
                        <a:t>度角，灭火器放置后离两侧划线保留</a:t>
                      </a:r>
                      <a:r>
                        <a:rPr lang="en-US" altLang="zh-CN" sz="1800" b="1"/>
                        <a:t>20mm</a:t>
                      </a:r>
                      <a:r>
                        <a:rPr lang="zh-CN" altLang="en-US" sz="1800" b="1" dirty="0"/>
                        <a:t>距离。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：警示线颜色：黄黑相间。 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 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984" name="图片 147474" descr="DSC006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8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07" name="表格 148506"/>
          <p:cNvGraphicFramePr/>
          <p:nvPr/>
        </p:nvGraphicFramePr>
        <p:xfrm>
          <a:off x="1703388" y="1460500"/>
          <a:ext cx="8811895" cy="4848225"/>
        </p:xfrm>
        <a:graphic>
          <a:graphicData uri="http://schemas.openxmlformats.org/drawingml/2006/table">
            <a:tbl>
              <a:tblPr/>
              <a:tblGrid>
                <a:gridCol w="4735195"/>
                <a:gridCol w="461645"/>
                <a:gridCol w="3615055"/>
              </a:tblGrid>
              <a:tr h="55086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、报纸架的标示标准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固定报纸摆放位置，避免报纸随意放置，查阅报纸方便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0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：规格：长</a:t>
                      </a:r>
                      <a:r>
                        <a:rPr lang="en-US" altLang="zh-CN" sz="1800" b="1"/>
                        <a:t>50mm×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/>
                        <a:t>15mm</a:t>
                      </a:r>
                      <a:r>
                        <a:rPr lang="zh-CN" altLang="en-US" sz="1800" b="1" dirty="0"/>
                        <a:t>的椭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圆形或长方形。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：对报纸架和报纸夹上用不同颜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色区分报纸的种类，报纸架和报纸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夹对应的地方标示相同的颜色标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签；标签颜色自行确定。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3600" dirty="0"/>
                        <a:t> 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5008" name="Picture 28" descr="3001245395547750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1774825" y="1519238"/>
            <a:ext cx="4608513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09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表格 10242"/>
          <p:cNvGraphicFramePr/>
          <p:nvPr/>
        </p:nvGraphicFramePr>
        <p:xfrm>
          <a:off x="1757363" y="1557338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、消防栓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\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灭火器箱标准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统一标准化便于应急情况下进行灭火及消防处理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   </a:t>
                      </a:r>
                      <a:r>
                        <a:rPr lang="zh-CN" altLang="en-US" sz="1800" b="1" dirty="0"/>
                        <a:t>灭火器箱和消火栓玻璃上应标明火警电话及厂内电话。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   </a:t>
                      </a:r>
                      <a:r>
                        <a:rPr lang="zh-CN" altLang="en-US" sz="1800" b="1" dirty="0"/>
                        <a:t>灭火器箱上黄色标示根据注解订做。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   </a:t>
                      </a:r>
                      <a:r>
                        <a:rPr lang="zh-CN" altLang="en-US" sz="1800" b="1" dirty="0"/>
                        <a:t>厂内所有灭火器，消防栓火警电话</a:t>
                      </a:r>
                      <a:r>
                        <a:rPr lang="en-US" altLang="zh-CN" sz="1800" b="1"/>
                        <a:t>8279119.</a:t>
                      </a:r>
                      <a:r>
                        <a:rPr lang="zh-CN" altLang="en-US" sz="1800" b="1" dirty="0"/>
                        <a:t>厂内电话全部写成主控电话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32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3860800"/>
            <a:ext cx="17272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113" y="1628775"/>
            <a:ext cx="4608512" cy="2438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02362" name="AutoShape 26"/>
          <p:cNvSpPr>
            <a:spLocks noChangeArrowheads="1"/>
          </p:cNvSpPr>
          <p:nvPr/>
        </p:nvSpPr>
        <p:spPr bwMode="auto">
          <a:xfrm>
            <a:off x="3792538" y="5300663"/>
            <a:ext cx="2590800" cy="433388"/>
          </a:xfrm>
          <a:prstGeom prst="wedgeRectCallout">
            <a:avLst>
              <a:gd name="adj1" fmla="val -78065"/>
              <a:gd name="adj2" fmla="val -10440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火警电话</a:t>
            </a:r>
            <a:r>
              <a:rPr kumimoji="1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8279119</a:t>
            </a:r>
          </a:p>
        </p:txBody>
      </p:sp>
      <p:sp>
        <p:nvSpPr>
          <p:cNvPr id="9235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29" name="表格 149528"/>
          <p:cNvGraphicFramePr/>
          <p:nvPr/>
        </p:nvGraphicFramePr>
        <p:xfrm>
          <a:off x="1733550" y="1473200"/>
          <a:ext cx="8731250" cy="4835525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7626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、饮水机开关的标示标准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620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对饮水机开关进行标示，防止按错开关，烫伤手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：规格：直径</a:t>
                      </a:r>
                      <a:r>
                        <a:rPr lang="en-US" altLang="zh-CN" sz="1800" b="1"/>
                        <a:t>5cm</a:t>
                      </a:r>
                      <a:r>
                        <a:rPr lang="zh-CN" altLang="en-US" sz="1800" b="1" dirty="0"/>
                        <a:t>的圆形热水标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示的底色为红，冷水为蓝色，字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为白字。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：粘贴在按键的上方。</a:t>
                      </a:r>
                      <a:endParaRPr lang="en-US" altLang="zh-CN" sz="3600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：底部为直径</a:t>
                      </a:r>
                      <a:r>
                        <a:rPr lang="en-US" altLang="zh-CN" sz="1800" b="1"/>
                        <a:t>10cm</a:t>
                      </a:r>
                      <a:r>
                        <a:rPr lang="zh-CN" altLang="en-US" sz="1800" b="1" dirty="0"/>
                        <a:t>的隐形标示。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4</a:t>
                      </a:r>
                      <a:r>
                        <a:rPr lang="zh-CN" altLang="en-US" sz="1800" b="1" dirty="0"/>
                        <a:t>：饮水机与门的间距是</a:t>
                      </a:r>
                      <a:r>
                        <a:rPr lang="en-US" altLang="zh-CN" sz="1800" b="1" dirty="0"/>
                        <a:t>40cm</a:t>
                      </a:r>
                      <a:r>
                        <a:rPr lang="zh-CN" altLang="en-US" sz="1800" b="1" dirty="0"/>
                        <a:t>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6032" name="图片 149521" descr="DSC000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350" y="1539875"/>
            <a:ext cx="3824288" cy="2320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6033" name="图片 149522" descr="DSC002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588" y="3933825"/>
            <a:ext cx="3851275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34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47" name="表格 150546"/>
          <p:cNvGraphicFramePr/>
          <p:nvPr/>
        </p:nvGraphicFramePr>
        <p:xfrm>
          <a:off x="1746250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、饮水机的定置方法标准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对饮水机进行标示定位，便于管理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：饮水机底座处用蓝色胶带定位。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：胶带宽度</a:t>
                      </a:r>
                      <a:r>
                        <a:rPr lang="en-US" altLang="zh-CN" sz="1800" b="1" dirty="0"/>
                        <a:t>25mm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：距离饮水机</a:t>
                      </a:r>
                      <a:r>
                        <a:rPr lang="en-US" altLang="zh-CN" sz="1800" b="1" dirty="0"/>
                        <a:t>5mm</a:t>
                      </a:r>
                      <a:r>
                        <a:rPr lang="zh-CN" altLang="en-US" sz="1800" b="1" dirty="0"/>
                        <a:t>处定位。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056" name="图片 150545" descr="DSC001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15700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74" name="表格 151573"/>
          <p:cNvGraphicFramePr/>
          <p:nvPr/>
        </p:nvGraphicFramePr>
        <p:xfrm>
          <a:off x="1701800" y="1484313"/>
          <a:ext cx="8786495" cy="4830445"/>
        </p:xfrm>
        <a:graphic>
          <a:graphicData uri="http://schemas.openxmlformats.org/drawingml/2006/table">
            <a:tbl>
              <a:tblPr/>
              <a:tblGrid>
                <a:gridCol w="4722495"/>
                <a:gridCol w="460375"/>
                <a:gridCol w="3603625"/>
              </a:tblGrid>
              <a:tr h="91630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、办公室电路系统标示标准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3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zh-CN" sz="1800" b="1" dirty="0"/>
                        <a:t>通过整理和清楚的标识，方便操作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0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/>
                        <a:t>1：</a:t>
                      </a:r>
                      <a:r>
                        <a:rPr lang="zh-CN" altLang="zh-CN" sz="1800" b="1" dirty="0"/>
                        <a:t>插头标准：每个插头都要挂标牌，标明对应电器，电线要梳理整齐，并分类捆扎</a:t>
                      </a:r>
                      <a:r>
                        <a:rPr lang="zh-CN" altLang="en-US" sz="1800" b="1" dirty="0"/>
                        <a:t>。</a:t>
                      </a:r>
                      <a:endParaRPr lang="zh-CN" altLang="zh-CN" sz="1800" b="1" dirty="0"/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</a:t>
                      </a:r>
                      <a:r>
                        <a:rPr lang="zh-CN" altLang="zh-CN" sz="1800" b="1" dirty="0"/>
                        <a:t>电线、网线、电话线等需入槽。</a:t>
                      </a:r>
                      <a:endParaRPr lang="zh-CN" altLang="en-US" sz="1800" b="1" dirty="0"/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/>
                        <a:t>3：在插头</a:t>
                      </a:r>
                      <a:r>
                        <a:rPr lang="en-US" altLang="zh-CN" sz="1800" b="1"/>
                        <a:t>1cm</a:t>
                      </a:r>
                      <a:r>
                        <a:rPr lang="zh-CN" altLang="en-US" sz="1800" b="1" dirty="0"/>
                        <a:t>处粘贴相应电源标识。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080" name="图片 151570" descr="DSC001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531938"/>
            <a:ext cx="4608513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99" name="表格 152598"/>
          <p:cNvGraphicFramePr/>
          <p:nvPr/>
        </p:nvGraphicFramePr>
        <p:xfrm>
          <a:off x="1703388" y="1379538"/>
          <a:ext cx="8785225" cy="4928870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61468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、物品管理标准卡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902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使员工对物品管理维持现有的标准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3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：粘贴在目录卡下方。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：员工按照标准卡要求自觉遵守。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：标准卡必须彩色打印并且塑封。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4：参照前述制作标准。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104" name="图片 152594" descr="DSC00188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1741488" y="1438275"/>
            <a:ext cx="4641850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3" name="表格 153622"/>
          <p:cNvGraphicFramePr/>
          <p:nvPr/>
        </p:nvGraphicFramePr>
        <p:xfrm>
          <a:off x="1749425" y="1412875"/>
          <a:ext cx="8713470" cy="4895850"/>
        </p:xfrm>
        <a:graphic>
          <a:graphicData uri="http://schemas.openxmlformats.org/drawingml/2006/table">
            <a:tbl>
              <a:tblPr/>
              <a:tblGrid>
                <a:gridCol w="4682490"/>
                <a:gridCol w="457200"/>
                <a:gridCol w="3573780"/>
              </a:tblGrid>
              <a:tr h="5429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、固定门的标示标准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44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>
                          <a:schemeClr val="bg1"/>
                        </a:buClr>
                        <a:buNone/>
                      </a:pPr>
                      <a:r>
                        <a:rPr lang="zh-CN" altLang="en-US" sz="1800" b="1" dirty="0"/>
                        <a:t>对各种固定门进行标示，防止误推误撞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：办公室或现场不常开的门为固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定门。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：固定门标识粘贴，下方和推拉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标识对齐，门把手上方底座</a:t>
                      </a:r>
                      <a:r>
                        <a:rPr lang="en-US" altLang="zh-CN" sz="1800" b="1" dirty="0"/>
                        <a:t>4cm</a:t>
                      </a:r>
                      <a:r>
                        <a:rPr lang="zh-CN" altLang="en-US" sz="1800" b="1" dirty="0"/>
                        <a:t>离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门边</a:t>
                      </a:r>
                      <a:r>
                        <a:rPr lang="en-US" altLang="zh-CN" sz="1800" b="1"/>
                        <a:t>1cm</a:t>
                      </a:r>
                      <a:r>
                        <a:rPr lang="zh-CN" altLang="en-US" sz="1800" b="1" dirty="0"/>
                        <a:t>处。</a:t>
                      </a:r>
                      <a:endParaRPr lang="en-US" altLang="zh-CN" sz="1800" b="1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：固定门标识要和推拉标识颜色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保持一致。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128" name="图片 153617" descr="DSC002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1484313"/>
            <a:ext cx="4608513" cy="475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9" name="图片 1536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0" y="1497013"/>
            <a:ext cx="1584325" cy="135731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0130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48" name="表格 154647"/>
          <p:cNvGraphicFramePr/>
          <p:nvPr/>
        </p:nvGraphicFramePr>
        <p:xfrm>
          <a:off x="1703388" y="1412875"/>
          <a:ext cx="8785225" cy="4895850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55403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38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、清扫工具的标示标准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699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>
                          <a:schemeClr val="bg1"/>
                        </a:buClr>
                        <a:buNone/>
                      </a:pPr>
                      <a:r>
                        <a:rPr lang="zh-CN" altLang="en-US" sz="1800" b="1" dirty="0"/>
                        <a:t>对清扫工具进行标示，防止员工</a:t>
                      </a: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Clr>
                          <a:schemeClr val="bg1"/>
                        </a:buClr>
                        <a:buNone/>
                      </a:pPr>
                      <a:r>
                        <a:rPr lang="zh-CN" altLang="en-US" sz="1800" b="1" dirty="0"/>
                        <a:t>乱扔乱放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：在门拐角或隐蔽处，用蓝色胶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带粘贴一方框。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：清扫工具，如拖布、扫帚等放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置在此方框中。</a:t>
                      </a:r>
                      <a:endParaRPr lang="en-US" altLang="zh-CN" sz="1800" b="1"/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：如有条件建议方框内再放置一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胶皮板。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4：胶带宽度</a:t>
                      </a:r>
                      <a:r>
                        <a:rPr lang="en-US" altLang="zh-CN" sz="1800" b="1" dirty="0"/>
                        <a:t>25mm</a:t>
                      </a:r>
                      <a:r>
                        <a:rPr lang="zh-CN" altLang="en-US" sz="1800" b="1" dirty="0"/>
                        <a:t>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152" name="图片 154641" descr="DSC002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484313"/>
            <a:ext cx="4608513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5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43" name="表格 158742"/>
          <p:cNvGraphicFramePr/>
          <p:nvPr/>
        </p:nvGraphicFramePr>
        <p:xfrm>
          <a:off x="1703388" y="1531938"/>
          <a:ext cx="8785225" cy="4798695"/>
        </p:xfrm>
        <a:graphic>
          <a:graphicData uri="http://schemas.openxmlformats.org/drawingml/2006/table">
            <a:tbl>
              <a:tblPr/>
              <a:tblGrid>
                <a:gridCol w="4739005"/>
                <a:gridCol w="458470"/>
                <a:gridCol w="3587750"/>
              </a:tblGrid>
              <a:tr h="64770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39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、安全帽的标示标准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655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>
                          <a:schemeClr val="bg1"/>
                        </a:buClr>
                        <a:buNone/>
                      </a:pPr>
                      <a:r>
                        <a:rPr lang="zh-CN" altLang="en-US" sz="1800" b="1" dirty="0"/>
                        <a:t>对安全帽放置位置标示，防止员工乱扔乱放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4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：放置在文件柜最下层。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：用</a:t>
                      </a:r>
                      <a:r>
                        <a:rPr lang="en-US" altLang="zh-CN" sz="1800" b="1" dirty="0"/>
                        <a:t>25mm</a:t>
                      </a:r>
                      <a:r>
                        <a:rPr lang="zh-CN" altLang="en-US" sz="1800" b="1" dirty="0"/>
                        <a:t>蓝色胶带标识或者采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用形迹管理。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3: </a:t>
                      </a:r>
                      <a:r>
                        <a:rPr lang="zh-CN" altLang="en-US" sz="1800" b="1" dirty="0"/>
                        <a:t>一层放置原则是</a:t>
                      </a: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个以内；按照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大小顺序排放，并标注姓名或者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编号。</a:t>
                      </a:r>
                      <a:endParaRPr lang="zh-CN" altLang="en-US" sz="16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76" name="图片 158738" descr="DSC001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827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70" name="表格 155669"/>
          <p:cNvGraphicFramePr/>
          <p:nvPr/>
        </p:nvGraphicFramePr>
        <p:xfrm>
          <a:off x="1703388" y="1366838"/>
          <a:ext cx="8785225" cy="4941570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6572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、部门管理看板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使部门管理更加规范化，明朗化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1:</a:t>
                      </a:r>
                      <a:r>
                        <a:rPr lang="zh-CN" altLang="en-US" sz="1800" b="1" dirty="0"/>
                        <a:t>规格：</a:t>
                      </a:r>
                      <a:r>
                        <a:rPr lang="en-US" altLang="zh-CN" sz="1800" b="1"/>
                        <a:t>220*150cm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2 </a:t>
                      </a:r>
                      <a:r>
                        <a:rPr lang="en-US" altLang="zh-CN" sz="1800" b="1" dirty="0"/>
                        <a:t>:</a:t>
                      </a:r>
                      <a:r>
                        <a:rPr lang="zh-CN" altLang="en-US" sz="1800" b="1" dirty="0"/>
                        <a:t>动态内容本部门及时更新。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3200" name="图片 155666" descr="DSC005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412875"/>
            <a:ext cx="4608513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20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96" name="表格 160795"/>
          <p:cNvGraphicFramePr/>
          <p:nvPr/>
        </p:nvGraphicFramePr>
        <p:xfrm>
          <a:off x="1703388" y="1412875"/>
          <a:ext cx="8785225" cy="4919345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6318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、办公室的行为规范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70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使员工下班后物品摆放养成良好的素养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：员工下班后将椅子放置办公桌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的下方。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：桌面上将不使用的文件收回放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好，没有其他物品，保持整齐清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洁。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：员工离开办公桌</a:t>
                      </a:r>
                      <a:r>
                        <a:rPr lang="en-US" altLang="zh-CN" sz="1800" b="1"/>
                        <a:t>30</a:t>
                      </a:r>
                      <a:r>
                        <a:rPr lang="zh-CN" altLang="en-US" sz="1800" b="1" dirty="0"/>
                        <a:t>分钟及以上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时，办公桌、椅应按有关规定摆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放。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224" name="图片 160785" descr="DSC002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458913"/>
            <a:ext cx="460851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2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办公区域可视化标准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495" y="2223135"/>
            <a:ext cx="6797040" cy="197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770120" y="2243210"/>
            <a:ext cx="4026535" cy="1962765"/>
            <a:chOff x="5389" y="2325"/>
            <a:chExt cx="3963" cy="1931"/>
          </a:xfrm>
        </p:grpSpPr>
        <p:grpSp>
          <p:nvGrpSpPr>
            <p:cNvPr id="42" name="组合 41"/>
            <p:cNvGrpSpPr/>
            <p:nvPr/>
          </p:nvGrpSpPr>
          <p:grpSpPr>
            <a:xfrm>
              <a:off x="5389" y="2325"/>
              <a:ext cx="3963" cy="1931"/>
              <a:chOff x="5389" y="2325"/>
              <a:chExt cx="3963" cy="193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1" cy="1931"/>
                <a:chOff x="6764" y="4803"/>
                <a:chExt cx="1991" cy="1931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42" y="4827"/>
                  <a:ext cx="1856" cy="19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外围区域</a:t>
                  </a:r>
                  <a:endParaRPr lang="zh-CN" altLang="en-US" sz="6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charset="-122"/>
                    <a:sym typeface="+mn-ea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389" y="2336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996" y="2524"/>
              <a:ext cx="927" cy="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4</a:t>
              </a:r>
            </a:p>
          </p:txBody>
        </p:sp>
      </p:grpSp>
      <p:sp useBgFill="1">
        <p:nvSpPr>
          <p:cNvPr id="10" name="矩形 9"/>
          <p:cNvSpPr/>
          <p:nvPr/>
        </p:nvSpPr>
        <p:spPr>
          <a:xfrm rot="5400000">
            <a:off x="-870585" y="3030220"/>
            <a:ext cx="2346325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>
          <a:xfrm rot="5400000">
            <a:off x="-245745" y="2976245"/>
            <a:ext cx="2346325" cy="386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表格 11266"/>
          <p:cNvGraphicFramePr/>
          <p:nvPr/>
        </p:nvGraphicFramePr>
        <p:xfrm>
          <a:off x="1703388" y="1524000"/>
          <a:ext cx="8731250" cy="4800600"/>
        </p:xfrm>
        <a:graphic>
          <a:graphicData uri="http://schemas.openxmlformats.org/drawingml/2006/table">
            <a:tbl>
              <a:tblPr/>
              <a:tblGrid>
                <a:gridCol w="4692650"/>
                <a:gridCol w="457200"/>
                <a:gridCol w="3581400"/>
              </a:tblGrid>
              <a:tr h="5524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、围栏及手扶楼梯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7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统一规划标准便于识别和规范现场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：围栏及扶手永红白油漆涂刷。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：红色与白色油漆间隔上下左右间隔为</a:t>
                      </a:r>
                      <a:r>
                        <a:rPr lang="en-US" altLang="zh-CN" sz="1800" b="1"/>
                        <a:t>300mm</a:t>
                      </a:r>
                      <a:r>
                        <a:rPr lang="zh-CN" altLang="en-US" sz="1800" b="1" dirty="0"/>
                        <a:t>，（已刷围栏可不做参考）</a:t>
                      </a: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800" b="1"/>
                        <a:t>3</a:t>
                      </a:r>
                      <a:r>
                        <a:rPr lang="zh-CN" altLang="en-US" sz="1800" b="1" dirty="0"/>
                        <a:t>：除了不锈钢围栏及扶梯外，汽机和锅炉零米及九米都要按此标准涂刷。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6" name="Picture 24" descr="IMG_149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250" y="4005263"/>
            <a:ext cx="4608513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25" descr="IMG_14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250" y="1557338"/>
            <a:ext cx="4608513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3386" name="Line 26"/>
          <p:cNvSpPr>
            <a:spLocks noChangeShapeType="1"/>
          </p:cNvSpPr>
          <p:nvPr/>
        </p:nvSpPr>
        <p:spPr bwMode="auto">
          <a:xfrm>
            <a:off x="4367213" y="4365625"/>
            <a:ext cx="288925" cy="719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3387" name="Line 27"/>
          <p:cNvSpPr>
            <a:spLocks noChangeShapeType="1"/>
          </p:cNvSpPr>
          <p:nvPr/>
        </p:nvSpPr>
        <p:spPr bwMode="auto">
          <a:xfrm>
            <a:off x="4727575" y="4365625"/>
            <a:ext cx="215900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3388" name="Rectangle 28"/>
          <p:cNvSpPr>
            <a:spLocks noChangeArrowheads="1"/>
          </p:cNvSpPr>
          <p:nvPr/>
        </p:nvSpPr>
        <p:spPr bwMode="auto">
          <a:xfrm>
            <a:off x="4511675" y="4797425"/>
            <a:ext cx="863600" cy="50323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30cm</a:t>
            </a:r>
          </a:p>
        </p:txBody>
      </p:sp>
      <p:sp>
        <p:nvSpPr>
          <p:cNvPr id="2703389" name="Line 29"/>
          <p:cNvSpPr>
            <a:spLocks noChangeShapeType="1"/>
          </p:cNvSpPr>
          <p:nvPr/>
        </p:nvSpPr>
        <p:spPr bwMode="auto">
          <a:xfrm>
            <a:off x="3935413" y="5516563"/>
            <a:ext cx="1008063" cy="360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3390" name="Line 30"/>
          <p:cNvSpPr>
            <a:spLocks noChangeShapeType="1"/>
          </p:cNvSpPr>
          <p:nvPr/>
        </p:nvSpPr>
        <p:spPr bwMode="auto">
          <a:xfrm>
            <a:off x="3935413" y="5013325"/>
            <a:ext cx="1368425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03391" name="Rectangle 31"/>
          <p:cNvSpPr>
            <a:spLocks noChangeArrowheads="1"/>
          </p:cNvSpPr>
          <p:nvPr/>
        </p:nvSpPr>
        <p:spPr bwMode="auto">
          <a:xfrm>
            <a:off x="4943475" y="5300663"/>
            <a:ext cx="576263" cy="8651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30cm</a:t>
            </a:r>
          </a:p>
        </p:txBody>
      </p:sp>
      <p:sp>
        <p:nvSpPr>
          <p:cNvPr id="10264" name="Rectangle 2"/>
          <p:cNvSpPr/>
          <p:nvPr/>
        </p:nvSpPr>
        <p:spPr>
          <a:xfrm>
            <a:off x="40084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运行区域可视化标准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75" name="表格 108574"/>
          <p:cNvGraphicFramePr/>
          <p:nvPr/>
        </p:nvGraphicFramePr>
        <p:xfrm>
          <a:off x="1758950" y="1485900"/>
          <a:ext cx="8716645" cy="4822825"/>
        </p:xfrm>
        <a:graphic>
          <a:graphicData uri="http://schemas.openxmlformats.org/drawingml/2006/table">
            <a:tbl>
              <a:tblPr/>
              <a:tblGrid>
                <a:gridCol w="4678045"/>
                <a:gridCol w="457200"/>
                <a:gridCol w="3581400"/>
              </a:tblGrid>
              <a:tr h="61753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、空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冷岛立柱刷漆标准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128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统一化标准化，便于识别警示员</a:t>
                      </a:r>
                      <a:r>
                        <a:rPr lang="zh-CN" altLang="en-US" sz="1800" b="1" dirty="0"/>
                        <a:t>工操作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2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220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2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：高</a:t>
                      </a:r>
                      <a:r>
                        <a:rPr lang="zh-CN" altLang="en-US" sz="1800" b="1"/>
                        <a:t>度</a:t>
                      </a:r>
                      <a:r>
                        <a:rPr lang="en-US" altLang="zh-CN" sz="1800" b="1"/>
                        <a:t>2</a:t>
                      </a:r>
                      <a:r>
                        <a:rPr lang="zh-CN" altLang="en-US" sz="1800" b="1"/>
                        <a:t>米，宽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en-US" altLang="zh-CN" sz="1800" b="1" dirty="0"/>
                        <a:t>20cm</a:t>
                      </a:r>
                      <a:r>
                        <a:rPr lang="zh-CN" altLang="en-US" sz="1800" b="1" dirty="0"/>
                        <a:t>。</a:t>
                      </a: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：油</a:t>
                      </a:r>
                      <a:r>
                        <a:rPr lang="zh-CN" altLang="en-US" sz="1800" b="1"/>
                        <a:t>漆颜色：黑色，黄色。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：平行线。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272" name="图片 108571" descr="DSC006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15573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7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03" name="表格 109602"/>
          <p:cNvGraphicFramePr/>
          <p:nvPr/>
        </p:nvGraphicFramePr>
        <p:xfrm>
          <a:off x="1733550" y="1498600"/>
          <a:ext cx="8716645" cy="4810125"/>
        </p:xfrm>
        <a:graphic>
          <a:graphicData uri="http://schemas.openxmlformats.org/drawingml/2006/table">
            <a:tbl>
              <a:tblPr/>
              <a:tblGrid>
                <a:gridCol w="4678045"/>
                <a:gridCol w="457200"/>
                <a:gridCol w="3581400"/>
              </a:tblGrid>
              <a:tr h="6191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、空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冷岛支柱墩刷漆标准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统一化标准化，便于识别警示员</a:t>
                      </a:r>
                      <a:r>
                        <a:rPr lang="zh-CN" altLang="en-US" sz="1800" b="1" dirty="0"/>
                        <a:t>工操作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2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：刷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/>
                        <a:t>度斜线，</a:t>
                      </a:r>
                      <a:r>
                        <a:rPr lang="zh-CN" altLang="en-US" sz="1800" b="1" dirty="0"/>
                        <a:t>宽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：油</a:t>
                      </a:r>
                      <a:r>
                        <a:rPr lang="zh-CN" altLang="en-US" sz="1800" b="1"/>
                        <a:t>漆颜色：黄色，黑色。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：水</a:t>
                      </a:r>
                      <a:r>
                        <a:rPr lang="zh-CN" altLang="en-US" sz="1800" b="1"/>
                        <a:t>泥墩平面刷黄</a:t>
                      </a:r>
                      <a:r>
                        <a:rPr lang="zh-CN" altLang="en-US" sz="1800" b="1" dirty="0"/>
                        <a:t>色漆。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7296" name="图片 109596" descr="DSC006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25" y="1557338"/>
            <a:ext cx="453707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97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23" name="表格 110622"/>
          <p:cNvGraphicFramePr/>
          <p:nvPr/>
        </p:nvGraphicFramePr>
        <p:xfrm>
          <a:off x="1720850" y="1473200"/>
          <a:ext cx="8759825" cy="4835525"/>
        </p:xfrm>
        <a:graphic>
          <a:graphicData uri="http://schemas.openxmlformats.org/drawingml/2006/table">
            <a:tbl>
              <a:tblPr/>
              <a:tblGrid>
                <a:gridCol w="4702175"/>
                <a:gridCol w="412750"/>
                <a:gridCol w="3644900"/>
              </a:tblGrid>
              <a:tr h="557213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、空冷岛主变门口刷漆标准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42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统一化标准化，便于识别警示员</a:t>
                      </a:r>
                      <a:r>
                        <a:rPr lang="zh-CN" altLang="en-US" sz="1800" b="1" dirty="0"/>
                        <a:t>工操作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：刷</a:t>
                      </a:r>
                      <a:r>
                        <a:rPr lang="zh-CN" altLang="en-US" sz="1800" b="1"/>
                        <a:t>纯黄颜色警示线，斜</a:t>
                      </a:r>
                      <a:r>
                        <a:rPr lang="zh-CN" altLang="en-US" sz="1800" b="1" dirty="0"/>
                        <a:t>线</a:t>
                      </a:r>
                      <a:r>
                        <a:rPr lang="en-US" altLang="zh-CN" sz="1800" b="1" dirty="0"/>
                        <a:t>45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zh-CN" altLang="en-US" sz="1800" b="1"/>
                        <a:t>，漆宽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：宽</a:t>
                      </a:r>
                      <a:r>
                        <a:rPr lang="zh-CN" altLang="en-US" sz="1800" b="1"/>
                        <a:t>度至门口两边路丫</a:t>
                      </a:r>
                      <a:r>
                        <a:rPr lang="zh-CN" altLang="en-US" sz="1800" b="1" dirty="0"/>
                        <a:t>，高</a:t>
                      </a:r>
                      <a:r>
                        <a:rPr lang="zh-CN" altLang="en-US" sz="1800" b="1"/>
                        <a:t>度</a:t>
                      </a: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米。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：线</a:t>
                      </a:r>
                      <a:r>
                        <a:rPr lang="zh-CN" altLang="en-US" sz="1800" b="1"/>
                        <a:t>宽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，</a:t>
                      </a:r>
                      <a:r>
                        <a:rPr lang="zh-CN" altLang="en-US" sz="1800" b="1"/>
                        <a:t>刷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/>
                        <a:t>度</a:t>
                      </a:r>
                      <a:r>
                        <a:rPr lang="zh-CN" altLang="en-US" sz="1800" b="1" dirty="0"/>
                        <a:t>斜线。</a:t>
                      </a:r>
                      <a:endParaRPr lang="en-US" altLang="zh-CN" sz="18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8320" name="图片 110619" descr="DSC001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547813"/>
            <a:ext cx="4608513" cy="468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2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49" name="表格 111648"/>
          <p:cNvGraphicFramePr/>
          <p:nvPr/>
        </p:nvGraphicFramePr>
        <p:xfrm>
          <a:off x="1746250" y="1498600"/>
          <a:ext cx="8716645" cy="4819650"/>
        </p:xfrm>
        <a:graphic>
          <a:graphicData uri="http://schemas.openxmlformats.org/drawingml/2006/table">
            <a:tbl>
              <a:tblPr/>
              <a:tblGrid>
                <a:gridCol w="4678045"/>
                <a:gridCol w="410845"/>
                <a:gridCol w="3627755"/>
              </a:tblGrid>
              <a:tr h="82550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、各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厂房门口刷漆标准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445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统一化标准化，便于识别警示员</a:t>
                      </a:r>
                      <a:r>
                        <a:rPr lang="zh-CN" altLang="en-US" sz="1800" b="1" dirty="0"/>
                        <a:t>工操作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6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：刷</a:t>
                      </a:r>
                      <a:r>
                        <a:rPr lang="zh-CN" altLang="en-US" sz="1800" b="1"/>
                        <a:t>纯黄颜色警示线，斜线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/>
                        <a:t>度，漆宽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：长度度</a:t>
                      </a:r>
                      <a:r>
                        <a:rPr lang="zh-CN" altLang="en-US" sz="1800" b="1"/>
                        <a:t>至门口两边路丫</a:t>
                      </a:r>
                      <a:r>
                        <a:rPr lang="zh-CN" altLang="en-US" sz="1800" b="1" dirty="0"/>
                        <a:t>，宽度</a:t>
                      </a:r>
                      <a:r>
                        <a:rPr lang="en-US" altLang="zh-CN" sz="1800" b="1" dirty="0"/>
                        <a:t>1.2</a:t>
                      </a:r>
                      <a:r>
                        <a:rPr lang="zh-CN" altLang="en-US" sz="1800" b="1" dirty="0"/>
                        <a:t>米。</a:t>
                      </a: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：线</a:t>
                      </a:r>
                      <a:r>
                        <a:rPr lang="zh-CN" altLang="en-US" sz="1800" b="1"/>
                        <a:t>宽</a:t>
                      </a:r>
                      <a:r>
                        <a:rPr lang="zh-CN" altLang="en-US" sz="1800" b="1" dirty="0"/>
                        <a:t>度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，刷</a:t>
                      </a:r>
                      <a:r>
                        <a:rPr lang="en-US" altLang="zh-CN" sz="1800" b="1"/>
                        <a:t>45</a:t>
                      </a:r>
                      <a:r>
                        <a:rPr lang="zh-CN" altLang="en-US" sz="1800" b="1"/>
                        <a:t>度</a:t>
                      </a:r>
                      <a:r>
                        <a:rPr lang="zh-CN" altLang="en-US" sz="1800" b="1" dirty="0"/>
                        <a:t>斜线。</a:t>
                      </a: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9344" name="图片 111644" descr="513366200020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50" y="15573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4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5" name="表格 112674"/>
          <p:cNvGraphicFramePr/>
          <p:nvPr/>
        </p:nvGraphicFramePr>
        <p:xfrm>
          <a:off x="1735138" y="1506538"/>
          <a:ext cx="8716645" cy="4801870"/>
        </p:xfrm>
        <a:graphic>
          <a:graphicData uri="http://schemas.openxmlformats.org/drawingml/2006/table">
            <a:tbl>
              <a:tblPr/>
              <a:tblGrid>
                <a:gridCol w="4678045"/>
                <a:gridCol w="457200"/>
                <a:gridCol w="3581400"/>
              </a:tblGrid>
              <a:tr h="72072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、厂区各灯柱刷漆标准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统一化，标准化，便于识别及警示作用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8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：刷漆总高度</a:t>
                      </a: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米。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：刷黄黑相间平行警示漆。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：刷漆距离</a:t>
                      </a:r>
                      <a:r>
                        <a:rPr lang="en-US" altLang="zh-CN" sz="1800" b="1" dirty="0"/>
                        <a:t>10cm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0" lvl="0" indent="0">
                        <a:buNone/>
                      </a:pPr>
                      <a:endParaRPr lang="en-US" altLang="zh-CN" sz="1800" b="1"/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368" name="图片 112667" descr="DSC006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700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69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97" name="表格 113696"/>
          <p:cNvGraphicFramePr/>
          <p:nvPr/>
        </p:nvGraphicFramePr>
        <p:xfrm>
          <a:off x="1746250" y="1485900"/>
          <a:ext cx="8716645" cy="4822825"/>
        </p:xfrm>
        <a:graphic>
          <a:graphicData uri="http://schemas.openxmlformats.org/drawingml/2006/table">
            <a:tbl>
              <a:tblPr/>
              <a:tblGrid>
                <a:gridCol w="4678045"/>
                <a:gridCol w="457200"/>
                <a:gridCol w="3581400"/>
              </a:tblGrid>
              <a:tr h="62865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、厂区路丫刷漆标准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统一化标准化，便于识</a:t>
                      </a:r>
                      <a:r>
                        <a:rPr lang="zh-CN" altLang="en-US" sz="1800" b="1" dirty="0"/>
                        <a:t>别及警示作用</a:t>
                      </a: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51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/>
                        <a:t>标准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18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1</a:t>
                      </a:r>
                      <a:r>
                        <a:rPr lang="zh-CN" altLang="en-US" sz="1800" b="1" dirty="0"/>
                        <a:t>、刷黄黑相间警示漆。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 dirty="0"/>
                        <a:t>、距离</a:t>
                      </a:r>
                      <a:r>
                        <a:rPr lang="en-US" altLang="zh-CN" sz="1800" b="1" dirty="0"/>
                        <a:t>30cm</a:t>
                      </a:r>
                      <a:r>
                        <a:rPr lang="zh-CN" altLang="en-US" sz="1800" b="1" dirty="0"/>
                        <a:t>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1392" name="图片 113692" descr="DSC006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544638"/>
            <a:ext cx="453548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93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外围区域可视化标准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495" y="2223135"/>
            <a:ext cx="6797040" cy="197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770120" y="2243210"/>
            <a:ext cx="4026535" cy="1962765"/>
            <a:chOff x="5389" y="2325"/>
            <a:chExt cx="3963" cy="1931"/>
          </a:xfrm>
        </p:grpSpPr>
        <p:grpSp>
          <p:nvGrpSpPr>
            <p:cNvPr id="42" name="组合 41"/>
            <p:cNvGrpSpPr/>
            <p:nvPr/>
          </p:nvGrpSpPr>
          <p:grpSpPr>
            <a:xfrm>
              <a:off x="5389" y="2325"/>
              <a:ext cx="3963" cy="1931"/>
              <a:chOff x="5389" y="2325"/>
              <a:chExt cx="3963" cy="193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361" y="2325"/>
                <a:ext cx="1991" cy="1931"/>
                <a:chOff x="6764" y="4803"/>
                <a:chExt cx="1991" cy="1931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64" y="4803"/>
                  <a:ext cx="1991" cy="19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42" y="4827"/>
                  <a:ext cx="1856" cy="19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charset="-122"/>
                      <a:sym typeface="+mn-ea"/>
                    </a:rPr>
                    <a:t>物控库房</a:t>
                  </a:r>
                  <a:endParaRPr lang="zh-CN" altLang="en-US" sz="6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charset="-122"/>
                    <a:sym typeface="+mn-ea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39" y="5754"/>
                  <a:ext cx="18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7766" y="4874"/>
                  <a:ext cx="2" cy="17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矩形 40"/>
              <p:cNvSpPr/>
              <p:nvPr/>
            </p:nvSpPr>
            <p:spPr>
              <a:xfrm>
                <a:off x="5389" y="2336"/>
                <a:ext cx="1983" cy="18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996" y="2524"/>
              <a:ext cx="927" cy="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>
                  <a:solidFill>
                    <a:srgbClr val="C00000"/>
                  </a:solidFill>
                  <a:latin typeface="方正大标宋简体" panose="02010601030101010101" charset="-122"/>
                  <a:ea typeface="方正大标宋简体" panose="02010601030101010101" charset="-122"/>
                </a:rPr>
                <a:t>5</a:t>
              </a:r>
            </a:p>
          </p:txBody>
        </p:sp>
      </p:grpSp>
      <p:sp useBgFill="1">
        <p:nvSpPr>
          <p:cNvPr id="10" name="矩形 9"/>
          <p:cNvSpPr/>
          <p:nvPr/>
        </p:nvSpPr>
        <p:spPr>
          <a:xfrm rot="5400000">
            <a:off x="-870585" y="3030220"/>
            <a:ext cx="2346325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>
          <a:xfrm rot="5400000">
            <a:off x="-245745" y="2976245"/>
            <a:ext cx="2346325" cy="386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42" name="表格 162841"/>
          <p:cNvGraphicFramePr/>
          <p:nvPr/>
        </p:nvGraphicFramePr>
        <p:xfrm>
          <a:off x="1703388" y="1484313"/>
          <a:ext cx="8785225" cy="4824095"/>
        </p:xfrm>
        <a:graphic>
          <a:graphicData uri="http://schemas.openxmlformats.org/drawingml/2006/table">
            <a:tbl>
              <a:tblPr/>
              <a:tblGrid>
                <a:gridCol w="4739005"/>
                <a:gridCol w="458470"/>
                <a:gridCol w="3587750"/>
              </a:tblGrid>
              <a:tr h="65913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、库房定位线标准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4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使部门管理更加规范化，起到定位以及区域划分作用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</a:t>
                      </a:r>
                      <a:r>
                        <a:rPr lang="en-US" altLang="zh-CN" sz="1800" b="1"/>
                        <a:t>10cm</a:t>
                      </a:r>
                      <a:r>
                        <a:rPr lang="zh-CN" altLang="en-US" sz="1800" b="1" dirty="0"/>
                        <a:t>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2 ：沿货架边缘</a:t>
                      </a:r>
                      <a:r>
                        <a:rPr lang="en-US" altLang="zh-CN" sz="1800" b="1" dirty="0"/>
                        <a:t>5cm</a:t>
                      </a:r>
                      <a:r>
                        <a:rPr lang="zh-CN" altLang="en-US" sz="1800" b="1" dirty="0"/>
                        <a:t>处粘贴或者刷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漆（瓷砖地面不能刷漆）。</a:t>
                      </a: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40" name="图片 162834" descr="DSC006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557338"/>
            <a:ext cx="460851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4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物控库房可视化标准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4" name="表格 163863"/>
          <p:cNvGraphicFramePr/>
          <p:nvPr/>
        </p:nvGraphicFramePr>
        <p:xfrm>
          <a:off x="1703388" y="1412875"/>
          <a:ext cx="8785225" cy="4857750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579438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、库房指示箭头标准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99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使部门管理更加规范化，指示库房路线，便利操作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：规格：</a:t>
                      </a:r>
                      <a:r>
                        <a:rPr lang="en-US" altLang="zh-CN" sz="1800" b="1" dirty="0"/>
                        <a:t>15cm</a:t>
                      </a:r>
                      <a:r>
                        <a:rPr lang="zh-CN" altLang="en-US" sz="1800" b="1" dirty="0"/>
                        <a:t>（具体视库房大小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而定，</a:t>
                      </a:r>
                      <a:r>
                        <a:rPr lang="en-US" altLang="zh-CN" sz="1800" b="1" dirty="0"/>
                        <a:t>8cm</a:t>
                      </a:r>
                      <a:r>
                        <a:rPr lang="zh-CN" altLang="en-US" sz="1800" b="1" dirty="0"/>
                        <a:t>到</a:t>
                      </a:r>
                      <a:r>
                        <a:rPr lang="en-US" altLang="zh-CN" sz="1800" b="1" dirty="0"/>
                        <a:t>15cm</a:t>
                      </a:r>
                      <a:r>
                        <a:rPr lang="zh-CN" altLang="en-US" sz="1800" b="1" dirty="0"/>
                        <a:t>规格）。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：箭头朝出口的方向。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：直线通道为直向箭头。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4464" name="图片 163858" descr="DSC006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425" y="1484313"/>
            <a:ext cx="4608513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65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物控库房可视化标准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89" name="表格 164888"/>
          <p:cNvGraphicFramePr/>
          <p:nvPr/>
        </p:nvGraphicFramePr>
        <p:xfrm>
          <a:off x="1703388" y="1557338"/>
          <a:ext cx="8785225" cy="4751070"/>
        </p:xfrm>
        <a:graphic>
          <a:graphicData uri="http://schemas.openxmlformats.org/drawingml/2006/table">
            <a:tbl>
              <a:tblPr/>
              <a:tblGrid>
                <a:gridCol w="4721225"/>
                <a:gridCol w="460375"/>
                <a:gridCol w="3603625"/>
              </a:tblGrid>
              <a:tr h="586105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、库房物品摆放标准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84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目的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/>
                        <a:t>使库房物品管理更加规范化，方便存取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zh-CN" sz="18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/>
                        <a:t>标准</a:t>
                      </a:r>
                      <a:endParaRPr lang="zh-CN" altLang="en-US" sz="1400" b="1" dirty="0"/>
                    </a:p>
                    <a:p>
                      <a:pPr marL="0" lvl="0" indent="0" eaLnBrk="1" hangingPunct="1">
                        <a:buNone/>
                      </a:pPr>
                      <a:endParaRPr lang="zh-CN" altLang="en-US" sz="2000" b="1" dirty="0"/>
                    </a:p>
                    <a:p>
                      <a:pPr marL="0" lvl="0" indent="0" eaLnBrk="1" hangingPunct="1">
                        <a:buNone/>
                      </a:pPr>
                      <a:endParaRPr lang="en-US" altLang="zh-CN" sz="20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1</a:t>
                      </a:r>
                      <a:r>
                        <a:rPr lang="zh-CN" altLang="en-US" sz="1800" b="1" dirty="0"/>
                        <a:t>：在距离货架边缘</a:t>
                      </a:r>
                      <a:r>
                        <a:rPr lang="en-US" altLang="zh-CN" sz="1800" b="1"/>
                        <a:t>7cm</a:t>
                      </a:r>
                      <a:r>
                        <a:rPr lang="zh-CN" altLang="en-US" sz="1800" b="1" dirty="0"/>
                        <a:t>处粘贴蓝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色胶带用于区域划分。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2</a:t>
                      </a:r>
                      <a:r>
                        <a:rPr lang="zh-CN" altLang="en-US" sz="1800" b="1" dirty="0"/>
                        <a:t>：每种物品前方正中央位置放置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物品标识牌。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zh-CN" altLang="en-US" sz="1800" b="1" dirty="0"/>
                        <a:t>：标识牌品名、数量、责任人要</a:t>
                      </a:r>
                    </a:p>
                    <a:p>
                      <a:pPr marL="533400" lvl="0" indent="-533400" eaLnBrk="1" hangingPunct="1">
                        <a:buNone/>
                      </a:pPr>
                      <a:r>
                        <a:rPr lang="zh-CN" altLang="en-US" sz="1800" b="1" dirty="0"/>
                        <a:t>对应。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488" name="图片 164882" descr="DSC006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425" y="1628775"/>
            <a:ext cx="4608513" cy="460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9" name="图片 164883" descr="DSC006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538" y="1628775"/>
            <a:ext cx="1944687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90" name="直接连接符 164884"/>
          <p:cNvSpPr/>
          <p:nvPr/>
        </p:nvSpPr>
        <p:spPr>
          <a:xfrm flipV="1">
            <a:off x="4440238" y="2636838"/>
            <a:ext cx="792162" cy="9366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699999" sy="50000" rotWithShape="0">
              <a:srgbClr val="875B0D"/>
            </a:outerShdw>
          </a:effectLst>
        </p:spPr>
      </p:sp>
      <p:sp>
        <p:nvSpPr>
          <p:cNvPr id="105491" name="Rectangle 2"/>
          <p:cNvSpPr/>
          <p:nvPr/>
        </p:nvSpPr>
        <p:spPr>
          <a:xfrm>
            <a:off x="4224338" y="690721"/>
            <a:ext cx="36004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buClr>
                <a:schemeClr val="bg1"/>
              </a:buClr>
              <a:tabLst>
                <a:tab pos="895350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物控库房可视化标准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9529</Words>
  <Application>Microsoft Office PowerPoint</Application>
  <PresentationFormat>自定义</PresentationFormat>
  <Paragraphs>880</Paragraphs>
  <Slides>100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100</vt:i4>
      </vt:variant>
    </vt:vector>
  </HeadingPairs>
  <TitlesOfParts>
    <vt:vector size="10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2017-07-04T04:14:00Z</dcterms:created>
  <dcterms:modified xsi:type="dcterms:W3CDTF">2019-12-06T13:10:40Z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